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311" r:id="rId2"/>
    <p:sldId id="312" r:id="rId3"/>
    <p:sldId id="334" r:id="rId4"/>
    <p:sldId id="313" r:id="rId5"/>
    <p:sldId id="335" r:id="rId6"/>
    <p:sldId id="336" r:id="rId7"/>
    <p:sldId id="314" r:id="rId8"/>
    <p:sldId id="315" r:id="rId9"/>
    <p:sldId id="337" r:id="rId10"/>
    <p:sldId id="342" r:id="rId11"/>
    <p:sldId id="316" r:id="rId12"/>
    <p:sldId id="338" r:id="rId13"/>
    <p:sldId id="339" r:id="rId14"/>
    <p:sldId id="340" r:id="rId15"/>
    <p:sldId id="318" r:id="rId16"/>
    <p:sldId id="341" r:id="rId17"/>
    <p:sldId id="319" r:id="rId18"/>
    <p:sldId id="320" r:id="rId19"/>
    <p:sldId id="330" r:id="rId20"/>
    <p:sldId id="321" r:id="rId21"/>
    <p:sldId id="322" r:id="rId22"/>
    <p:sldId id="324" r:id="rId23"/>
    <p:sldId id="325" r:id="rId24"/>
    <p:sldId id="326" r:id="rId25"/>
    <p:sldId id="331" r:id="rId26"/>
    <p:sldId id="327" r:id="rId27"/>
    <p:sldId id="332" r:id="rId28"/>
    <p:sldId id="333" r:id="rId29"/>
    <p:sldId id="328" r:id="rId30"/>
    <p:sldId id="32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426"/>
    <a:srgbClr val="F8D4DC"/>
    <a:srgbClr val="100E0C"/>
    <a:srgbClr val="F8EE90"/>
    <a:srgbClr val="F76778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 varScale="1">
        <p:scale>
          <a:sx n="92" d="100"/>
          <a:sy n="92" d="100"/>
        </p:scale>
        <p:origin x="102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Интеллектуальные функции коммутаторов</a:t>
            </a:r>
            <a:endParaRPr kumimoji="0" lang="en-US" altLang="ru-RU" b="1" kern="0" dirty="0"/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(Ethernet)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3284984"/>
            <a:ext cx="58326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100E0C"/>
                </a:solidFill>
              </a:rPr>
              <a:t>(Удалённое) управление</a:t>
            </a:r>
            <a:r>
              <a:rPr lang="en-US" dirty="0" smtClean="0">
                <a:solidFill>
                  <a:srgbClr val="100E0C"/>
                </a:solidFill>
              </a:rPr>
              <a:t> (Management)</a:t>
            </a:r>
            <a:endParaRPr lang="ru-RU" dirty="0" smtClean="0">
              <a:solidFill>
                <a:srgbClr val="100E0C"/>
              </a:solidFill>
            </a:endParaRPr>
          </a:p>
          <a:p>
            <a:r>
              <a:rPr lang="en-US" dirty="0" err="1" smtClean="0">
                <a:solidFill>
                  <a:srgbClr val="100E0C"/>
                </a:solidFill>
              </a:rPr>
              <a:t>LoopBack</a:t>
            </a:r>
            <a:r>
              <a:rPr lang="en-US" dirty="0" smtClean="0">
                <a:solidFill>
                  <a:srgbClr val="100E0C"/>
                </a:solidFill>
              </a:rPr>
              <a:t> Detection: </a:t>
            </a:r>
            <a:r>
              <a:rPr lang="ru-RU" dirty="0" smtClean="0">
                <a:solidFill>
                  <a:srgbClr val="100E0C"/>
                </a:solidFill>
              </a:rPr>
              <a:t>Защита от петель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STP: Spanning Tree Protocol</a:t>
            </a:r>
          </a:p>
          <a:p>
            <a:r>
              <a:rPr lang="en-US" dirty="0" smtClean="0">
                <a:solidFill>
                  <a:srgbClr val="100E0C"/>
                </a:solidFill>
              </a:rPr>
              <a:t>Link Aggregation</a:t>
            </a:r>
            <a:endParaRPr lang="ru-RU" dirty="0" smtClean="0">
              <a:solidFill>
                <a:srgbClr val="100E0C"/>
              </a:solidFill>
            </a:endParaRPr>
          </a:p>
          <a:p>
            <a:r>
              <a:rPr lang="ru-RU" dirty="0" smtClean="0">
                <a:solidFill>
                  <a:srgbClr val="100E0C"/>
                </a:solidFill>
              </a:rPr>
              <a:t>Фильтрация трафика</a:t>
            </a:r>
            <a:endParaRPr lang="en-US" dirty="0" smtClean="0">
              <a:solidFill>
                <a:srgbClr val="100E0C"/>
              </a:solidFill>
            </a:endParaRPr>
          </a:p>
          <a:p>
            <a:r>
              <a:rPr lang="en-US" dirty="0" smtClean="0">
                <a:solidFill>
                  <a:srgbClr val="100E0C"/>
                </a:solidFill>
              </a:rPr>
              <a:t>VLAN:</a:t>
            </a:r>
            <a:r>
              <a:rPr lang="ru-RU" dirty="0" smtClean="0">
                <a:solidFill>
                  <a:srgbClr val="100E0C"/>
                </a:solidFill>
              </a:rPr>
              <a:t> Виртуальные (локальные) сети</a:t>
            </a:r>
          </a:p>
          <a:p>
            <a:r>
              <a:rPr lang="en-US" dirty="0" err="1" smtClean="0">
                <a:solidFill>
                  <a:srgbClr val="100E0C"/>
                </a:solidFill>
              </a:rPr>
              <a:t>QoS</a:t>
            </a:r>
            <a:r>
              <a:rPr lang="ru-RU" dirty="0" smtClean="0">
                <a:solidFill>
                  <a:srgbClr val="100E0C"/>
                </a:solidFill>
              </a:rPr>
              <a:t>: Качество обслуживания</a:t>
            </a:r>
            <a:endParaRPr lang="ru-RU" dirty="0">
              <a:solidFill>
                <a:srgbClr val="100E0C"/>
              </a:solidFill>
            </a:endParaRPr>
          </a:p>
        </p:txBody>
      </p:sp>
      <p:pic>
        <p:nvPicPr>
          <p:cNvPr id="7" name="Picture 16" descr="Картинки по запросу шассийный коммутат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97152"/>
            <a:ext cx="2629023" cy="171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Картинки по запросу switch rack moun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2545625" cy="10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err="1" smtClean="0"/>
              <a:t>Radia</a:t>
            </a:r>
            <a:r>
              <a:rPr kumimoji="0" lang="en-US" altLang="ru-RU" b="1" kern="0" dirty="0" smtClean="0"/>
              <a:t> Perlman, 1985</a:t>
            </a:r>
            <a:endParaRPr kumimoji="0" lang="en-US" altLang="ru-RU" b="1" kern="0" dirty="0" smtClean="0"/>
          </a:p>
        </p:txBody>
      </p:sp>
      <p:sp>
        <p:nvSpPr>
          <p:cNvPr id="1220" name="Прямоугольник 1219"/>
          <p:cNvSpPr/>
          <p:nvPr/>
        </p:nvSpPr>
        <p:spPr>
          <a:xfrm>
            <a:off x="2483768" y="1916832"/>
            <a:ext cx="4572000" cy="44627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i="1" dirty="0">
                <a:latin typeface="PetersburgC-Italic"/>
              </a:rPr>
              <a:t>I think that I shall never see</a:t>
            </a:r>
          </a:p>
          <a:p>
            <a:pPr>
              <a:buNone/>
            </a:pPr>
            <a:r>
              <a:rPr lang="en-US" i="1" dirty="0">
                <a:latin typeface="PetersburgC-Italic"/>
              </a:rPr>
              <a:t>A graph more lovely than a tree.</a:t>
            </a:r>
          </a:p>
          <a:p>
            <a:pPr>
              <a:buNone/>
            </a:pPr>
            <a:r>
              <a:rPr lang="en-US" i="1" dirty="0">
                <a:latin typeface="PetersburgC-Italic"/>
              </a:rPr>
              <a:t>A tree whose crucial property</a:t>
            </a:r>
          </a:p>
          <a:p>
            <a:pPr>
              <a:buNone/>
            </a:pPr>
            <a:r>
              <a:rPr lang="en-US" i="1" dirty="0">
                <a:latin typeface="PetersburgC-Italic"/>
              </a:rPr>
              <a:t>Is loop-free connectivity.</a:t>
            </a:r>
          </a:p>
          <a:p>
            <a:pPr>
              <a:buNone/>
            </a:pPr>
            <a:r>
              <a:rPr lang="en-US" i="1" dirty="0">
                <a:latin typeface="PetersburgC-Italic"/>
              </a:rPr>
              <a:t>A tree which must be sure to span.</a:t>
            </a:r>
          </a:p>
          <a:p>
            <a:pPr>
              <a:buNone/>
            </a:pPr>
            <a:r>
              <a:rPr lang="en-US" i="1" dirty="0">
                <a:latin typeface="PetersburgC-Italic"/>
              </a:rPr>
              <a:t>So packets can reach every LAN.</a:t>
            </a:r>
          </a:p>
          <a:p>
            <a:pPr>
              <a:buNone/>
            </a:pPr>
            <a:r>
              <a:rPr lang="en-US" i="1" dirty="0">
                <a:latin typeface="PetersburgC-Italic"/>
              </a:rPr>
              <a:t>First the Root must be selected</a:t>
            </a:r>
          </a:p>
          <a:p>
            <a:pPr>
              <a:buNone/>
            </a:pPr>
            <a:r>
              <a:rPr lang="en-US" i="1" dirty="0">
                <a:latin typeface="PetersburgC-Italic"/>
              </a:rPr>
              <a:t>By ID it is elected.</a:t>
            </a:r>
          </a:p>
          <a:p>
            <a:pPr>
              <a:buNone/>
            </a:pPr>
            <a:r>
              <a:rPr lang="en-US" i="1" dirty="0">
                <a:latin typeface="PetersburgC-Italic"/>
              </a:rPr>
              <a:t>Least cost paths from Root are traced</a:t>
            </a:r>
          </a:p>
          <a:p>
            <a:pPr>
              <a:buNone/>
            </a:pPr>
            <a:r>
              <a:rPr lang="en-US" i="1" dirty="0">
                <a:latin typeface="PetersburgC-Italic"/>
              </a:rPr>
              <a:t>In the tree these paths are placed.</a:t>
            </a:r>
          </a:p>
          <a:p>
            <a:pPr>
              <a:buNone/>
            </a:pPr>
            <a:r>
              <a:rPr lang="en-US" i="1" dirty="0">
                <a:latin typeface="PetersburgC-Italic"/>
              </a:rPr>
              <a:t>A mesh is made by folks like me</a:t>
            </a:r>
          </a:p>
          <a:p>
            <a:pPr>
              <a:buNone/>
            </a:pPr>
            <a:r>
              <a:rPr lang="en-US" i="1" dirty="0">
                <a:latin typeface="PetersburgC-Italic"/>
              </a:rPr>
              <a:t>Then bridges find a spanning tree.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6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Построение дерева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1766888" y="1443831"/>
            <a:ext cx="5672724" cy="5042902"/>
            <a:chOff x="2114550" y="728663"/>
            <a:chExt cx="5672724" cy="5042902"/>
          </a:xfrm>
        </p:grpSpPr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2997200" y="812800"/>
              <a:ext cx="84638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dirty="0">
                  <a:solidFill>
                    <a:srgbClr val="24211D"/>
                  </a:solidFill>
                </a:rPr>
                <a:t>Коммутатор 1</a:t>
              </a:r>
              <a:endParaRPr lang="ru-RU" altLang="ru-RU" dirty="0"/>
            </a:p>
          </p:txBody>
        </p: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3917950" y="4483100"/>
              <a:ext cx="84638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Коммутатор 1</a:t>
              </a:r>
              <a:endParaRPr lang="ru-RU" altLang="ru-RU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991100" y="812800"/>
              <a:ext cx="84638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Коммутатор 2</a:t>
              </a:r>
              <a:endParaRPr lang="ru-RU" altLang="ru-RU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287588" y="2871788"/>
              <a:ext cx="84638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Коммутатор 3</a:t>
              </a:r>
              <a:endParaRPr lang="ru-RU" altLang="ru-RU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5459413" y="2871788"/>
              <a:ext cx="84638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dirty="0">
                  <a:solidFill>
                    <a:srgbClr val="24211D"/>
                  </a:solidFill>
                </a:rPr>
                <a:t>Коммутатор 4</a:t>
              </a:r>
              <a:endParaRPr lang="ru-RU" altLang="ru-RU" dirty="0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836863" y="728663"/>
              <a:ext cx="1220787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3752850" y="4295775"/>
              <a:ext cx="1220788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29175" y="728663"/>
              <a:ext cx="1220788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114550" y="2689225"/>
              <a:ext cx="1236663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5311775" y="2689225"/>
              <a:ext cx="1220788" cy="546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078163" y="1179513"/>
              <a:ext cx="144462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673475" y="1179513"/>
              <a:ext cx="144463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994150" y="4746625"/>
              <a:ext cx="144463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4603750" y="4746625"/>
              <a:ext cx="128588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4298950" y="4295775"/>
              <a:ext cx="128588" cy="96838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6097588" y="5114925"/>
              <a:ext cx="144462" cy="80963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6097588" y="5340350"/>
              <a:ext cx="144462" cy="968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5070475" y="1179513"/>
              <a:ext cx="144463" cy="95250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5664200" y="1179513"/>
              <a:ext cx="144463" cy="952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2676525" y="3138488"/>
              <a:ext cx="128588" cy="96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5857875" y="3138488"/>
              <a:ext cx="128588" cy="9683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2676525" y="2689225"/>
              <a:ext cx="128588" cy="96838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5857875" y="2689225"/>
              <a:ext cx="128588" cy="96838"/>
            </a:xfrm>
            <a:prstGeom prst="rect">
              <a:avLst/>
            </a:prstGeom>
            <a:solidFill>
              <a:srgbClr val="DDDDDC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3111500" y="9921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4183063" y="468630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2855913" y="2708275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6038850" y="2708275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2855913" y="30749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6038850" y="30749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5105400" y="9921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3702050" y="9921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4773613" y="4686300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3</a:t>
              </a:r>
              <a:endParaRPr lang="ru-RU" altLang="ru-RU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4494213" y="432593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1</a:t>
              </a:r>
              <a:endParaRPr lang="ru-RU" altLang="ru-RU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5695950" y="992188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2</a:t>
              </a:r>
              <a:endParaRPr lang="ru-RU" altLang="ru-RU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5664200" y="1162050"/>
              <a:ext cx="112713" cy="1619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5857875" y="3106738"/>
              <a:ext cx="95250" cy="1778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 flipV="1">
              <a:off x="5648325" y="1162050"/>
              <a:ext cx="176213" cy="1619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 flipV="1">
              <a:off x="5840413" y="3106738"/>
              <a:ext cx="177800" cy="1603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3835400" y="1649413"/>
              <a:ext cx="60914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Сегмент 1</a:t>
              </a:r>
              <a:endParaRPr lang="ru-RU" altLang="ru-RU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4600575" y="2112963"/>
              <a:ext cx="60914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Сегмент 2</a:t>
              </a:r>
              <a:endParaRPr lang="ru-RU" altLang="ru-RU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4049713" y="3654425"/>
              <a:ext cx="60914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Сегмент 3</a:t>
              </a:r>
              <a:endParaRPr lang="ru-RU" altLang="ru-RU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3275013" y="5241925"/>
              <a:ext cx="60914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Сегмент 4</a:t>
              </a:r>
              <a:endParaRPr lang="ru-RU" altLang="ru-RU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4718050" y="5241925"/>
              <a:ext cx="60914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Сегмент 5</a:t>
              </a:r>
              <a:endParaRPr lang="ru-RU" altLang="ru-RU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2870200" y="3573463"/>
              <a:ext cx="3035300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2644775" y="1581150"/>
              <a:ext cx="3035300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416300" y="2030413"/>
              <a:ext cx="3051175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2998788" y="5164138"/>
              <a:ext cx="1236662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4443413" y="5164138"/>
              <a:ext cx="1220787" cy="30480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 flipV="1">
              <a:off x="3159125" y="1274763"/>
              <a:ext cx="1588" cy="3381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 flipV="1">
              <a:off x="3736975" y="1274763"/>
              <a:ext cx="1588" cy="8191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 flipV="1">
              <a:off x="5745163" y="1274763"/>
              <a:ext cx="1587" cy="7715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59"/>
            <p:cNvSpPr>
              <a:spLocks noChangeShapeType="1"/>
            </p:cNvSpPr>
            <p:nvPr/>
          </p:nvSpPr>
          <p:spPr bwMode="auto">
            <a:xfrm flipV="1">
              <a:off x="5133975" y="1274763"/>
              <a:ext cx="1588" cy="3381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60"/>
            <p:cNvSpPr>
              <a:spLocks noChangeShapeType="1"/>
            </p:cNvSpPr>
            <p:nvPr/>
          </p:nvSpPr>
          <p:spPr bwMode="auto">
            <a:xfrm flipV="1">
              <a:off x="2741613" y="1854200"/>
              <a:ext cx="481012" cy="8350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 flipH="1" flipV="1">
              <a:off x="5487988" y="2319338"/>
              <a:ext cx="433387" cy="3698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>
              <a:off x="2741613" y="3235325"/>
              <a:ext cx="963612" cy="3540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 flipV="1">
              <a:off x="5246688" y="3235325"/>
              <a:ext cx="674687" cy="3698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 flipV="1">
              <a:off x="4379913" y="3878263"/>
              <a:ext cx="1587" cy="4333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 flipV="1">
              <a:off x="3608388" y="4841875"/>
              <a:ext cx="466725" cy="3222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4652963" y="4841875"/>
              <a:ext cx="401637" cy="3222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6332538" y="5084763"/>
              <a:ext cx="1075615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dirty="0">
                  <a:solidFill>
                    <a:srgbClr val="24211D"/>
                  </a:solidFill>
                </a:rPr>
                <a:t>— Корневой порт</a:t>
              </a:r>
              <a:endParaRPr lang="ru-RU" altLang="ru-RU" dirty="0"/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6332538" y="5324475"/>
              <a:ext cx="130163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— Назначенный порт</a:t>
              </a:r>
              <a:endParaRPr lang="ru-RU" altLang="ru-RU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6094413" y="5603875"/>
              <a:ext cx="144462" cy="968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6413500" y="5602288"/>
              <a:ext cx="137377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dirty="0">
                  <a:solidFill>
                    <a:srgbClr val="24211D"/>
                  </a:solidFill>
                </a:rPr>
                <a:t>— </a:t>
              </a:r>
              <a:r>
                <a:rPr lang="en-US" altLang="ru-RU" sz="1100" dirty="0">
                  <a:solidFill>
                    <a:srgbClr val="24211D"/>
                  </a:solidFill>
                </a:rPr>
                <a:t>Port in blocking state</a:t>
              </a:r>
              <a:endParaRPr lang="ru-RU" altLang="ru-RU" dirty="0"/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>
              <a:off x="6048375" y="5570538"/>
              <a:ext cx="225425" cy="18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 flipV="1">
              <a:off x="6062663" y="5556250"/>
              <a:ext cx="19685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00193" y="1697245"/>
            <a:ext cx="2736304" cy="336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Определение корневого коммутатора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Определение корневого порта (на каждом коммутаторе)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Выбор назначенных коммутаторов для каждого сегмента сети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/>
              <a:t>Обучение (заполнение таблиц коммутации)</a:t>
            </a:r>
          </a:p>
          <a:p>
            <a:pPr marL="285750" indent="-285750"/>
            <a:r>
              <a:rPr lang="ru-RU" sz="1400" dirty="0" smtClean="0"/>
              <a:t>15 секунд / этап</a:t>
            </a:r>
          </a:p>
          <a:p>
            <a:pPr marL="285750" indent="-285750"/>
            <a:r>
              <a:rPr lang="ru-RU" sz="1400" dirty="0" smtClean="0"/>
              <a:t>Пакеты </a:t>
            </a:r>
            <a:r>
              <a:rPr lang="en-US" sz="1400" dirty="0" smtClean="0"/>
              <a:t>BPDU (Bridge Protocol Data Unit)</a:t>
            </a:r>
            <a:endParaRPr lang="ru-RU" sz="1400" dirty="0" smtClean="0"/>
          </a:p>
          <a:p>
            <a:pPr marL="742950" lvl="1" indent="-285750"/>
            <a:r>
              <a:rPr lang="en-US" sz="1400" dirty="0" err="1" smtClean="0"/>
              <a:t>Dst</a:t>
            </a:r>
            <a:r>
              <a:rPr lang="en-US" sz="1400" dirty="0" smtClean="0"/>
              <a:t> = 01:80:C2:00:00:00</a:t>
            </a:r>
            <a:endParaRPr lang="ru-RU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39552" y="3939881"/>
            <a:ext cx="1982986" cy="272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Pro:</a:t>
            </a:r>
          </a:p>
          <a:p>
            <a:pPr marL="285750" indent="-285750"/>
            <a:r>
              <a:rPr lang="ru-RU" sz="1400" dirty="0" smtClean="0"/>
              <a:t>Знание топологии всей сети</a:t>
            </a:r>
          </a:p>
          <a:p>
            <a:pPr marL="285750" indent="-285750"/>
            <a:r>
              <a:rPr lang="ru-RU" sz="1400" dirty="0" smtClean="0"/>
              <a:t>Возможны коммутаторы без </a:t>
            </a:r>
            <a:r>
              <a:rPr lang="en-US" sz="1400" dirty="0" smtClean="0"/>
              <a:t>STP</a:t>
            </a:r>
            <a:endParaRPr lang="ru-RU" sz="1400" dirty="0" smtClean="0"/>
          </a:p>
          <a:p>
            <a:pPr>
              <a:buNone/>
            </a:pPr>
            <a:r>
              <a:rPr lang="en-US" sz="1400" dirty="0" smtClean="0"/>
              <a:t>Contra:</a:t>
            </a:r>
          </a:p>
          <a:p>
            <a:pPr marL="285750" indent="-285750"/>
            <a:r>
              <a:rPr lang="ru-RU" sz="1400" dirty="0" smtClean="0"/>
              <a:t>Долгое время сходимости</a:t>
            </a:r>
          </a:p>
          <a:p>
            <a:pPr marL="742950" lvl="1" indent="-285750"/>
            <a:r>
              <a:rPr lang="ru-RU" sz="1400" dirty="0" smtClean="0"/>
              <a:t>1 минута</a:t>
            </a:r>
          </a:p>
          <a:p>
            <a:pPr marL="285750" indent="-285750"/>
            <a:r>
              <a:rPr lang="ru-RU" sz="1400" dirty="0" smtClean="0"/>
              <a:t>Простой каналов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391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Построение дерева</a:t>
            </a:r>
            <a:endParaRPr kumimoji="0" lang="en-US" altLang="ru-RU" b="1" kern="0" dirty="0" smtClean="0"/>
          </a:p>
        </p:txBody>
      </p: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91765"/>
              </p:ext>
            </p:extLst>
          </p:nvPr>
        </p:nvGraphicFramePr>
        <p:xfrm>
          <a:off x="716218" y="3789040"/>
          <a:ext cx="4287831" cy="2595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45397">
                  <a:extLst>
                    <a:ext uri="{9D8B030D-6E8A-4147-A177-3AD203B41FA5}">
                      <a16:colId xmlns:a16="http://schemas.microsoft.com/office/drawing/2014/main" val="4281694467"/>
                    </a:ext>
                  </a:extLst>
                </a:gridCol>
                <a:gridCol w="1630495">
                  <a:extLst>
                    <a:ext uri="{9D8B030D-6E8A-4147-A177-3AD203B41FA5}">
                      <a16:colId xmlns:a16="http://schemas.microsoft.com/office/drawing/2014/main" val="3709994943"/>
                    </a:ext>
                  </a:extLst>
                </a:gridCol>
                <a:gridCol w="1511939">
                  <a:extLst>
                    <a:ext uri="{9D8B030D-6E8A-4147-A177-3AD203B41FA5}">
                      <a16:colId xmlns:a16="http://schemas.microsoft.com/office/drawing/2014/main" val="3202388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Порт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Метрика/1993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Метрика/2004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9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10 Мбит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100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2 000 000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7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100 Мбит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200 000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6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 Гбит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20 000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59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10 Гбит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2 000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0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100 Гбит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200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5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10 Тбит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809102"/>
                  </a:ext>
                </a:extLst>
              </a:tr>
            </a:tbl>
          </a:graphicData>
        </a:graphic>
      </p:graphicFrame>
      <p:pic>
        <p:nvPicPr>
          <p:cNvPr id="192514" name="Picture 2" descr="Spanning Tree Protocol: Bridge ID, Priority, System ID Extension &amp; Root  Bridge Election Proc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7" r="7633" b="11736"/>
          <a:stretch/>
        </p:blipFill>
        <p:spPr bwMode="auto">
          <a:xfrm>
            <a:off x="4644008" y="1556792"/>
            <a:ext cx="4248472" cy="173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Пример сети</a:t>
            </a:r>
            <a:endParaRPr kumimoji="0" lang="en-US" altLang="ru-RU" b="1" kern="0" dirty="0" smtClean="0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1259632" y="1844824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111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6012160" y="1844824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222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259632" y="35010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333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6012160" y="35010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444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685800" y="53012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555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2771800" y="53012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666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4857800" y="53012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777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7020272" y="53012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888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 bwMode="auto">
          <a:xfrm>
            <a:off x="2915816" y="1962014"/>
            <a:ext cx="309634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 bwMode="auto">
          <a:xfrm>
            <a:off x="2915816" y="2348880"/>
            <a:ext cx="30963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Прямая соединительная линия 15"/>
          <p:cNvCxnSpPr/>
          <p:nvPr/>
        </p:nvCxnSpPr>
        <p:spPr bwMode="auto">
          <a:xfrm flipH="1">
            <a:off x="2627784" y="2492896"/>
            <a:ext cx="3672408" cy="10081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единительная линия 19"/>
          <p:cNvCxnSpPr/>
          <p:nvPr/>
        </p:nvCxnSpPr>
        <p:spPr bwMode="auto">
          <a:xfrm>
            <a:off x="7308304" y="2492896"/>
            <a:ext cx="0" cy="10081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единительная линия 22"/>
          <p:cNvCxnSpPr/>
          <p:nvPr/>
        </p:nvCxnSpPr>
        <p:spPr bwMode="auto">
          <a:xfrm>
            <a:off x="1513892" y="2492896"/>
            <a:ext cx="0" cy="10081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единительная линия 26"/>
          <p:cNvCxnSpPr/>
          <p:nvPr/>
        </p:nvCxnSpPr>
        <p:spPr bwMode="auto">
          <a:xfrm>
            <a:off x="2627784" y="2492896"/>
            <a:ext cx="3719264" cy="10081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Прямая соединительная линия 29"/>
          <p:cNvCxnSpPr/>
          <p:nvPr/>
        </p:nvCxnSpPr>
        <p:spPr bwMode="auto">
          <a:xfrm flipH="1">
            <a:off x="827584" y="4149080"/>
            <a:ext cx="504056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Прямая соединительная линия 32"/>
          <p:cNvCxnSpPr/>
          <p:nvPr/>
        </p:nvCxnSpPr>
        <p:spPr bwMode="auto">
          <a:xfrm>
            <a:off x="1691680" y="4149080"/>
            <a:ext cx="1523020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Прямая соединительная линия 35"/>
          <p:cNvCxnSpPr/>
          <p:nvPr/>
        </p:nvCxnSpPr>
        <p:spPr bwMode="auto">
          <a:xfrm>
            <a:off x="2369214" y="4149080"/>
            <a:ext cx="2994874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Прямая соединительная линия 38"/>
          <p:cNvCxnSpPr/>
          <p:nvPr/>
        </p:nvCxnSpPr>
        <p:spPr bwMode="auto">
          <a:xfrm>
            <a:off x="2747333" y="4149080"/>
            <a:ext cx="4704987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Прямая соединительная линия 41"/>
          <p:cNvCxnSpPr/>
          <p:nvPr/>
        </p:nvCxnSpPr>
        <p:spPr bwMode="auto">
          <a:xfrm flipH="1">
            <a:off x="1721142" y="4149080"/>
            <a:ext cx="4579050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Прямая соединительная линия 44"/>
          <p:cNvCxnSpPr/>
          <p:nvPr/>
        </p:nvCxnSpPr>
        <p:spPr bwMode="auto">
          <a:xfrm flipH="1">
            <a:off x="4006788" y="4149080"/>
            <a:ext cx="2653444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Прямая соединительная линия 47"/>
          <p:cNvCxnSpPr/>
          <p:nvPr/>
        </p:nvCxnSpPr>
        <p:spPr bwMode="auto">
          <a:xfrm flipH="1">
            <a:off x="6023012" y="4149080"/>
            <a:ext cx="1141276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>
            <a:off x="7452320" y="4149080"/>
            <a:ext cx="839625" cy="11502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Прямая соединительная линия 54"/>
          <p:cNvCxnSpPr/>
          <p:nvPr/>
        </p:nvCxnSpPr>
        <p:spPr bwMode="auto">
          <a:xfrm flipH="1">
            <a:off x="899592" y="5949280"/>
            <a:ext cx="119132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Прямая соединительная линия 58"/>
          <p:cNvCxnSpPr/>
          <p:nvPr/>
        </p:nvCxnSpPr>
        <p:spPr bwMode="auto">
          <a:xfrm>
            <a:off x="1979712" y="5949280"/>
            <a:ext cx="107747" cy="432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Прямая соединительная линия 62"/>
          <p:cNvCxnSpPr/>
          <p:nvPr/>
        </p:nvCxnSpPr>
        <p:spPr bwMode="auto">
          <a:xfrm flipH="1">
            <a:off x="2968839" y="5919417"/>
            <a:ext cx="119132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Прямая соединительная линия 63"/>
          <p:cNvCxnSpPr/>
          <p:nvPr/>
        </p:nvCxnSpPr>
        <p:spPr bwMode="auto">
          <a:xfrm>
            <a:off x="4048959" y="5919417"/>
            <a:ext cx="107747" cy="432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Прямая соединительная линия 64"/>
          <p:cNvCxnSpPr/>
          <p:nvPr/>
        </p:nvCxnSpPr>
        <p:spPr bwMode="auto">
          <a:xfrm flipH="1">
            <a:off x="5102958" y="5920727"/>
            <a:ext cx="119132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Прямая соединительная линия 65"/>
          <p:cNvCxnSpPr/>
          <p:nvPr/>
        </p:nvCxnSpPr>
        <p:spPr bwMode="auto">
          <a:xfrm>
            <a:off x="6183078" y="5920727"/>
            <a:ext cx="107747" cy="432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Прямая соединительная линия 66"/>
          <p:cNvCxnSpPr/>
          <p:nvPr/>
        </p:nvCxnSpPr>
        <p:spPr bwMode="auto">
          <a:xfrm flipH="1">
            <a:off x="7304769" y="5947436"/>
            <a:ext cx="119132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Прямая соединительная линия 67"/>
          <p:cNvCxnSpPr/>
          <p:nvPr/>
        </p:nvCxnSpPr>
        <p:spPr bwMode="auto">
          <a:xfrm>
            <a:off x="8384889" y="5947436"/>
            <a:ext cx="107747" cy="432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627784" y="1854001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627785" y="2214043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052265" y="1854001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052265" y="2214043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369214" y="2265838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520" y="388074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298076" y="225477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136784" y="224086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314068" y="3531494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453190" y="3504670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165647" y="3531494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7304769" y="3504670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747436" y="5319901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886558" y="5293077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044174" y="5284243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994875" y="5337972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159467" y="5291679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6122050" y="5337972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7154597" y="5311807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8293719" y="5284983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235663" y="388601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249668" y="388074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5</a:t>
            </a:r>
            <a:endParaRPr lang="ru-RU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612868" y="388074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6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408433" y="386008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060576" y="386535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074581" y="386008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5</a:t>
            </a:r>
            <a:endParaRPr lang="ru-RU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437781" y="386008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6</a:t>
            </a:r>
            <a:endParaRPr lang="ru-RU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863" y="5709971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854602" y="569112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006148" y="568924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936887" y="5670401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28541" y="568924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059280" y="5670401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304769" y="568924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235508" y="5670401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3814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Топология </a:t>
            </a:r>
            <a:r>
              <a:rPr kumimoji="0" lang="en-US" altLang="ru-RU" b="1" kern="0" dirty="0" smtClean="0"/>
              <a:t>STP</a:t>
            </a:r>
            <a:endParaRPr kumimoji="0" lang="en-US" altLang="ru-RU" b="1" kern="0" dirty="0" smtClean="0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1259632" y="1844824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111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6012160" y="1844824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222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259632" y="35010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333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6012160" y="35010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444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685800" y="53012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555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2771800" y="53012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666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4977862" y="5333433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777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7020272" y="53012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888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 bwMode="auto">
          <a:xfrm>
            <a:off x="2915816" y="1962014"/>
            <a:ext cx="309634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 bwMode="auto">
          <a:xfrm>
            <a:off x="2915816" y="2348880"/>
            <a:ext cx="30963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Прямая соединительная линия 15"/>
          <p:cNvCxnSpPr/>
          <p:nvPr/>
        </p:nvCxnSpPr>
        <p:spPr bwMode="auto">
          <a:xfrm flipH="1">
            <a:off x="2627784" y="2492896"/>
            <a:ext cx="3672408" cy="10081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единительная линия 19"/>
          <p:cNvCxnSpPr/>
          <p:nvPr/>
        </p:nvCxnSpPr>
        <p:spPr bwMode="auto">
          <a:xfrm>
            <a:off x="7308304" y="2492896"/>
            <a:ext cx="0" cy="10081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единительная линия 22"/>
          <p:cNvCxnSpPr/>
          <p:nvPr/>
        </p:nvCxnSpPr>
        <p:spPr bwMode="auto">
          <a:xfrm>
            <a:off x="1513892" y="2492896"/>
            <a:ext cx="0" cy="10081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единительная линия 26"/>
          <p:cNvCxnSpPr/>
          <p:nvPr/>
        </p:nvCxnSpPr>
        <p:spPr bwMode="auto">
          <a:xfrm>
            <a:off x="2627784" y="2492896"/>
            <a:ext cx="3719264" cy="10081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Прямая соединительная линия 29"/>
          <p:cNvCxnSpPr/>
          <p:nvPr/>
        </p:nvCxnSpPr>
        <p:spPr bwMode="auto">
          <a:xfrm flipH="1">
            <a:off x="827584" y="4149080"/>
            <a:ext cx="504056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Прямая соединительная линия 32"/>
          <p:cNvCxnSpPr/>
          <p:nvPr/>
        </p:nvCxnSpPr>
        <p:spPr bwMode="auto">
          <a:xfrm>
            <a:off x="1691680" y="4149080"/>
            <a:ext cx="1523020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Прямая соединительная линия 35"/>
          <p:cNvCxnSpPr/>
          <p:nvPr/>
        </p:nvCxnSpPr>
        <p:spPr bwMode="auto">
          <a:xfrm>
            <a:off x="2369214" y="4149080"/>
            <a:ext cx="2994874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Прямая соединительная линия 38"/>
          <p:cNvCxnSpPr/>
          <p:nvPr/>
        </p:nvCxnSpPr>
        <p:spPr bwMode="auto">
          <a:xfrm>
            <a:off x="2747333" y="4149080"/>
            <a:ext cx="4704987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Прямая соединительная линия 41"/>
          <p:cNvCxnSpPr/>
          <p:nvPr/>
        </p:nvCxnSpPr>
        <p:spPr bwMode="auto">
          <a:xfrm flipH="1">
            <a:off x="1721142" y="4149080"/>
            <a:ext cx="4579050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Прямая соединительная линия 44"/>
          <p:cNvCxnSpPr/>
          <p:nvPr/>
        </p:nvCxnSpPr>
        <p:spPr bwMode="auto">
          <a:xfrm flipH="1">
            <a:off x="4006788" y="4149080"/>
            <a:ext cx="2653444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Прямая соединительная линия 47"/>
          <p:cNvCxnSpPr/>
          <p:nvPr/>
        </p:nvCxnSpPr>
        <p:spPr bwMode="auto">
          <a:xfrm flipH="1">
            <a:off x="6023012" y="4149080"/>
            <a:ext cx="1141276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>
            <a:off x="7452320" y="4149080"/>
            <a:ext cx="839625" cy="11502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Прямая соединительная линия 54"/>
          <p:cNvCxnSpPr/>
          <p:nvPr/>
        </p:nvCxnSpPr>
        <p:spPr bwMode="auto">
          <a:xfrm flipH="1">
            <a:off x="899592" y="5949280"/>
            <a:ext cx="119132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Прямая соединительная линия 58"/>
          <p:cNvCxnSpPr/>
          <p:nvPr/>
        </p:nvCxnSpPr>
        <p:spPr bwMode="auto">
          <a:xfrm>
            <a:off x="1979712" y="5949280"/>
            <a:ext cx="107747" cy="432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Прямая соединительная линия 62"/>
          <p:cNvCxnSpPr/>
          <p:nvPr/>
        </p:nvCxnSpPr>
        <p:spPr bwMode="auto">
          <a:xfrm flipH="1">
            <a:off x="2968839" y="5919417"/>
            <a:ext cx="119132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Прямая соединительная линия 63"/>
          <p:cNvCxnSpPr/>
          <p:nvPr/>
        </p:nvCxnSpPr>
        <p:spPr bwMode="auto">
          <a:xfrm>
            <a:off x="4048959" y="5919417"/>
            <a:ext cx="107747" cy="432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Прямая соединительная линия 64"/>
          <p:cNvCxnSpPr/>
          <p:nvPr/>
        </p:nvCxnSpPr>
        <p:spPr bwMode="auto">
          <a:xfrm flipH="1">
            <a:off x="5102958" y="5920727"/>
            <a:ext cx="119132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Прямая соединительная линия 65"/>
          <p:cNvCxnSpPr/>
          <p:nvPr/>
        </p:nvCxnSpPr>
        <p:spPr bwMode="auto">
          <a:xfrm>
            <a:off x="6183078" y="5920727"/>
            <a:ext cx="107747" cy="432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Прямая соединительная линия 66"/>
          <p:cNvCxnSpPr/>
          <p:nvPr/>
        </p:nvCxnSpPr>
        <p:spPr bwMode="auto">
          <a:xfrm flipH="1">
            <a:off x="7304769" y="5947436"/>
            <a:ext cx="119132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Прямая соединительная линия 67"/>
          <p:cNvCxnSpPr/>
          <p:nvPr/>
        </p:nvCxnSpPr>
        <p:spPr bwMode="auto">
          <a:xfrm>
            <a:off x="8384889" y="5947436"/>
            <a:ext cx="107747" cy="432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627784" y="1854001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627785" y="2214043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052265" y="1854001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052265" y="2214043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369214" y="2265838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520" y="388074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298076" y="225477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136784" y="224086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314068" y="3531494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453190" y="3504670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165647" y="3531494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7304769" y="3504670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747436" y="5319901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886558" y="5293077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044174" y="5284243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994875" y="5337972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159467" y="5291679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6122050" y="5337972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7154597" y="5311807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8293719" y="5284983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235663" y="388601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249668" y="388074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5</a:t>
            </a:r>
            <a:endParaRPr lang="ru-RU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612868" y="388074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6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408433" y="386008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060576" y="386535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074581" y="386008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5</a:t>
            </a:r>
            <a:endParaRPr lang="ru-RU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437781" y="386008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6</a:t>
            </a:r>
            <a:endParaRPr lang="ru-RU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863" y="5709971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854602" y="569112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006148" y="568924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936887" y="5670401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28541" y="568924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059280" y="5670401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304769" y="568924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235508" y="5670401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2915816" y="1854001"/>
            <a:ext cx="172155" cy="206847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Прямоугольник 68"/>
          <p:cNvSpPr/>
          <p:nvPr/>
        </p:nvSpPr>
        <p:spPr bwMode="auto">
          <a:xfrm>
            <a:off x="2915816" y="2230174"/>
            <a:ext cx="172155" cy="206847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Прямоугольник 72"/>
          <p:cNvSpPr/>
          <p:nvPr/>
        </p:nvSpPr>
        <p:spPr bwMode="auto">
          <a:xfrm rot="5400000">
            <a:off x="2636393" y="2469979"/>
            <a:ext cx="172155" cy="206847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Прямоугольник 87"/>
          <p:cNvSpPr/>
          <p:nvPr/>
        </p:nvSpPr>
        <p:spPr bwMode="auto">
          <a:xfrm rot="5400000">
            <a:off x="1262192" y="4131734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 bwMode="auto">
          <a:xfrm>
            <a:off x="5819952" y="1865035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Прямоугольник 106"/>
          <p:cNvSpPr/>
          <p:nvPr/>
        </p:nvSpPr>
        <p:spPr bwMode="auto">
          <a:xfrm rot="5400000">
            <a:off x="1431423" y="3286537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Прямоугольник 107"/>
          <p:cNvSpPr/>
          <p:nvPr/>
        </p:nvSpPr>
        <p:spPr bwMode="auto">
          <a:xfrm rot="5400000">
            <a:off x="764782" y="5084713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Прямоугольник 108"/>
          <p:cNvSpPr/>
          <p:nvPr/>
        </p:nvSpPr>
        <p:spPr bwMode="auto">
          <a:xfrm rot="5400000">
            <a:off x="3070719" y="5094742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Прямоугольник 109"/>
          <p:cNvSpPr/>
          <p:nvPr/>
        </p:nvSpPr>
        <p:spPr bwMode="auto">
          <a:xfrm rot="5400000">
            <a:off x="5160546" y="5074943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Прямоугольник 110"/>
          <p:cNvSpPr/>
          <p:nvPr/>
        </p:nvSpPr>
        <p:spPr bwMode="auto">
          <a:xfrm rot="5400000">
            <a:off x="7239905" y="5096036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Прямоугольник 111"/>
          <p:cNvSpPr/>
          <p:nvPr/>
        </p:nvSpPr>
        <p:spPr bwMode="auto">
          <a:xfrm rot="5400000">
            <a:off x="6119428" y="3287817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Умножение 4"/>
          <p:cNvSpPr/>
          <p:nvPr/>
        </p:nvSpPr>
        <p:spPr bwMode="auto">
          <a:xfrm>
            <a:off x="7065880" y="3194077"/>
            <a:ext cx="441478" cy="306931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Умножение 113"/>
          <p:cNvSpPr/>
          <p:nvPr/>
        </p:nvSpPr>
        <p:spPr bwMode="auto">
          <a:xfrm>
            <a:off x="5900667" y="5012659"/>
            <a:ext cx="441478" cy="306931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Умножение 114"/>
          <p:cNvSpPr/>
          <p:nvPr/>
        </p:nvSpPr>
        <p:spPr bwMode="auto">
          <a:xfrm>
            <a:off x="4007123" y="5049707"/>
            <a:ext cx="441478" cy="306931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Умножение 115"/>
          <p:cNvSpPr/>
          <p:nvPr/>
        </p:nvSpPr>
        <p:spPr bwMode="auto">
          <a:xfrm>
            <a:off x="1827529" y="5042742"/>
            <a:ext cx="441478" cy="306931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Умножение 116"/>
          <p:cNvSpPr/>
          <p:nvPr/>
        </p:nvSpPr>
        <p:spPr bwMode="auto">
          <a:xfrm>
            <a:off x="5625833" y="2182303"/>
            <a:ext cx="441478" cy="306931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Умножение 117"/>
          <p:cNvSpPr/>
          <p:nvPr/>
        </p:nvSpPr>
        <p:spPr bwMode="auto">
          <a:xfrm>
            <a:off x="2703814" y="3252126"/>
            <a:ext cx="441478" cy="306931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Прямоугольник 118"/>
          <p:cNvSpPr/>
          <p:nvPr/>
        </p:nvSpPr>
        <p:spPr bwMode="auto">
          <a:xfrm rot="5400000">
            <a:off x="1655701" y="4140337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Прямоугольник 119"/>
          <p:cNvSpPr/>
          <p:nvPr/>
        </p:nvSpPr>
        <p:spPr bwMode="auto">
          <a:xfrm rot="5400000">
            <a:off x="2331575" y="4152841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 bwMode="auto">
          <a:xfrm rot="5400000">
            <a:off x="2811590" y="4152841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Прямоугольник 121"/>
          <p:cNvSpPr/>
          <p:nvPr/>
        </p:nvSpPr>
        <p:spPr bwMode="auto">
          <a:xfrm rot="5400000">
            <a:off x="6072445" y="4131734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Прямоугольник 122"/>
          <p:cNvSpPr/>
          <p:nvPr/>
        </p:nvSpPr>
        <p:spPr bwMode="auto">
          <a:xfrm rot="5400000">
            <a:off x="6507572" y="4131734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Прямоугольник 123"/>
          <p:cNvSpPr/>
          <p:nvPr/>
        </p:nvSpPr>
        <p:spPr bwMode="auto">
          <a:xfrm rot="5400000">
            <a:off x="7068519" y="4120705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Прямоугольник 124"/>
          <p:cNvSpPr/>
          <p:nvPr/>
        </p:nvSpPr>
        <p:spPr bwMode="auto">
          <a:xfrm rot="5400000">
            <a:off x="7411423" y="4152840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Прямоугольник 125"/>
          <p:cNvSpPr/>
          <p:nvPr/>
        </p:nvSpPr>
        <p:spPr bwMode="auto">
          <a:xfrm rot="5400000">
            <a:off x="7224002" y="2500625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Прямоугольник 126"/>
          <p:cNvSpPr/>
          <p:nvPr/>
        </p:nvSpPr>
        <p:spPr bwMode="auto">
          <a:xfrm rot="5400000">
            <a:off x="6182993" y="2500317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Прямоугольник 129"/>
          <p:cNvSpPr/>
          <p:nvPr/>
        </p:nvSpPr>
        <p:spPr bwMode="auto">
          <a:xfrm rot="5400000">
            <a:off x="1431423" y="2469979"/>
            <a:ext cx="172155" cy="206847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Прямоугольник 130"/>
          <p:cNvSpPr/>
          <p:nvPr/>
        </p:nvSpPr>
        <p:spPr bwMode="auto">
          <a:xfrm rot="5400000">
            <a:off x="902347" y="5948965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Прямоугольник 131"/>
          <p:cNvSpPr/>
          <p:nvPr/>
        </p:nvSpPr>
        <p:spPr bwMode="auto">
          <a:xfrm rot="5400000">
            <a:off x="1930350" y="5948964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Прямоугольник 132"/>
          <p:cNvSpPr/>
          <p:nvPr/>
        </p:nvSpPr>
        <p:spPr bwMode="auto">
          <a:xfrm rot="5400000">
            <a:off x="2968499" y="5948963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Прямоугольник 133"/>
          <p:cNvSpPr/>
          <p:nvPr/>
        </p:nvSpPr>
        <p:spPr bwMode="auto">
          <a:xfrm rot="5400000">
            <a:off x="4006746" y="5948962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Прямоугольник 134"/>
          <p:cNvSpPr/>
          <p:nvPr/>
        </p:nvSpPr>
        <p:spPr bwMode="auto">
          <a:xfrm rot="5400000">
            <a:off x="5083056" y="5992319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Прямоугольник 135"/>
          <p:cNvSpPr/>
          <p:nvPr/>
        </p:nvSpPr>
        <p:spPr bwMode="auto">
          <a:xfrm rot="5400000">
            <a:off x="6142124" y="5992319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Прямоугольник 136"/>
          <p:cNvSpPr/>
          <p:nvPr/>
        </p:nvSpPr>
        <p:spPr bwMode="auto">
          <a:xfrm rot="5400000">
            <a:off x="7304708" y="5948899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Прямоугольник 137"/>
          <p:cNvSpPr/>
          <p:nvPr/>
        </p:nvSpPr>
        <p:spPr bwMode="auto">
          <a:xfrm rot="5400000">
            <a:off x="8300805" y="5929676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Прямоугольник 138"/>
          <p:cNvSpPr/>
          <p:nvPr/>
        </p:nvSpPr>
        <p:spPr bwMode="auto">
          <a:xfrm rot="5400000">
            <a:off x="8073633" y="1494252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914400" lvl="1" indent="-457200"/>
            <a:endParaRPr kumimoji="1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3134" y="1105575"/>
            <a:ext cx="1620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Designated</a:t>
            </a:r>
            <a:endParaRPr lang="ru-RU" sz="1200" dirty="0"/>
          </a:p>
        </p:txBody>
      </p:sp>
      <p:sp>
        <p:nvSpPr>
          <p:cNvPr id="140" name="Прямоугольник 139"/>
          <p:cNvSpPr/>
          <p:nvPr/>
        </p:nvSpPr>
        <p:spPr bwMode="auto">
          <a:xfrm rot="5400000">
            <a:off x="7801447" y="1139434"/>
            <a:ext cx="172155" cy="206847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Прямоугольник 141"/>
          <p:cNvSpPr/>
          <p:nvPr/>
        </p:nvSpPr>
        <p:spPr bwMode="auto">
          <a:xfrm rot="5400000">
            <a:off x="8102444" y="1139433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263134" y="1481490"/>
            <a:ext cx="1620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Root</a:t>
            </a:r>
            <a:endParaRPr lang="ru-RU" sz="1200" dirty="0"/>
          </a:p>
        </p:txBody>
      </p:sp>
      <p:sp>
        <p:nvSpPr>
          <p:cNvPr id="144" name="Умножение 143"/>
          <p:cNvSpPr/>
          <p:nvPr/>
        </p:nvSpPr>
        <p:spPr bwMode="auto">
          <a:xfrm>
            <a:off x="7938971" y="1812777"/>
            <a:ext cx="441478" cy="306931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269042" y="1792857"/>
            <a:ext cx="1620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B</a:t>
            </a:r>
            <a:r>
              <a:rPr lang="en-US" sz="1200" dirty="0" smtClean="0"/>
              <a:t>locked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613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RSTP: Rapid Spanning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1416" y="2204864"/>
            <a:ext cx="70567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port </a:t>
            </a:r>
            <a:r>
              <a:rPr lang="ru-RU" dirty="0" smtClean="0"/>
              <a:t>(тупиковая связь)</a:t>
            </a:r>
            <a:r>
              <a:rPr lang="en-US" dirty="0" smtClean="0"/>
              <a:t> – </a:t>
            </a:r>
            <a:r>
              <a:rPr lang="ru-RU" dirty="0" smtClean="0"/>
              <a:t>не участвует в процессе</a:t>
            </a:r>
          </a:p>
          <a:p>
            <a:r>
              <a:rPr lang="ru-RU" dirty="0" smtClean="0"/>
              <a:t>Исключён этап обучения</a:t>
            </a:r>
          </a:p>
          <a:p>
            <a:pPr lvl="1"/>
            <a:r>
              <a:rPr lang="ru-RU" dirty="0" smtClean="0"/>
              <a:t>Начинается сразу</a:t>
            </a:r>
          </a:p>
          <a:p>
            <a:r>
              <a:rPr lang="ru-RU" dirty="0" smtClean="0"/>
              <a:t>Сокращение времени обнаружения изменения топологии</a:t>
            </a:r>
          </a:p>
          <a:p>
            <a:pPr lvl="1"/>
            <a:r>
              <a:rPr lang="ru-RU" dirty="0" smtClean="0"/>
              <a:t>С 20 сек до 6</a:t>
            </a:r>
          </a:p>
          <a:p>
            <a:r>
              <a:rPr lang="ru-RU" dirty="0" smtClean="0"/>
              <a:t>Альтернативные порты</a:t>
            </a:r>
          </a:p>
          <a:p>
            <a:r>
              <a:rPr lang="ru-RU" dirty="0" smtClean="0"/>
              <a:t>Совместим с </a:t>
            </a:r>
            <a:r>
              <a:rPr lang="en-US" dirty="0" smtClean="0"/>
              <a:t>STP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1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Топология </a:t>
            </a:r>
            <a:r>
              <a:rPr kumimoji="0" lang="en-US" altLang="ru-RU" b="1" kern="0" dirty="0" smtClean="0"/>
              <a:t>RSTP</a:t>
            </a:r>
            <a:endParaRPr kumimoji="0" lang="en-US" altLang="ru-RU" b="1" kern="0" dirty="0" smtClean="0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1259632" y="1844824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111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6012160" y="1844824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222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259632" y="35010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333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6012160" y="35010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444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685800" y="53012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555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2771800" y="53012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666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4977862" y="5333433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777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7020272" y="5301208"/>
            <a:ext cx="1656184" cy="648072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888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 bwMode="auto">
          <a:xfrm>
            <a:off x="2915816" y="1962014"/>
            <a:ext cx="3096344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 bwMode="auto">
          <a:xfrm>
            <a:off x="2915816" y="2348880"/>
            <a:ext cx="309634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Прямая соединительная линия 15"/>
          <p:cNvCxnSpPr/>
          <p:nvPr/>
        </p:nvCxnSpPr>
        <p:spPr bwMode="auto">
          <a:xfrm flipH="1">
            <a:off x="2627784" y="2492896"/>
            <a:ext cx="3672408" cy="10081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единительная линия 19"/>
          <p:cNvCxnSpPr/>
          <p:nvPr/>
        </p:nvCxnSpPr>
        <p:spPr bwMode="auto">
          <a:xfrm>
            <a:off x="7308304" y="2492896"/>
            <a:ext cx="0" cy="10081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Прямая соединительная линия 22"/>
          <p:cNvCxnSpPr/>
          <p:nvPr/>
        </p:nvCxnSpPr>
        <p:spPr bwMode="auto">
          <a:xfrm>
            <a:off x="1513892" y="2492896"/>
            <a:ext cx="0" cy="10081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Прямая соединительная линия 26"/>
          <p:cNvCxnSpPr/>
          <p:nvPr/>
        </p:nvCxnSpPr>
        <p:spPr bwMode="auto">
          <a:xfrm>
            <a:off x="2627784" y="2492896"/>
            <a:ext cx="3719264" cy="100811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Прямая соединительная линия 29"/>
          <p:cNvCxnSpPr/>
          <p:nvPr/>
        </p:nvCxnSpPr>
        <p:spPr bwMode="auto">
          <a:xfrm flipH="1">
            <a:off x="827584" y="4149080"/>
            <a:ext cx="504056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Прямая соединительная линия 32"/>
          <p:cNvCxnSpPr/>
          <p:nvPr/>
        </p:nvCxnSpPr>
        <p:spPr bwMode="auto">
          <a:xfrm>
            <a:off x="1691680" y="4149080"/>
            <a:ext cx="1523020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Прямая соединительная линия 35"/>
          <p:cNvCxnSpPr/>
          <p:nvPr/>
        </p:nvCxnSpPr>
        <p:spPr bwMode="auto">
          <a:xfrm>
            <a:off x="2369214" y="4149080"/>
            <a:ext cx="2994874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Прямая соединительная линия 38"/>
          <p:cNvCxnSpPr/>
          <p:nvPr/>
        </p:nvCxnSpPr>
        <p:spPr bwMode="auto">
          <a:xfrm>
            <a:off x="2747333" y="4149080"/>
            <a:ext cx="4704987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Прямая соединительная линия 41"/>
          <p:cNvCxnSpPr/>
          <p:nvPr/>
        </p:nvCxnSpPr>
        <p:spPr bwMode="auto">
          <a:xfrm flipH="1">
            <a:off x="1721142" y="4149080"/>
            <a:ext cx="4579050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Прямая соединительная линия 44"/>
          <p:cNvCxnSpPr/>
          <p:nvPr/>
        </p:nvCxnSpPr>
        <p:spPr bwMode="auto">
          <a:xfrm flipH="1">
            <a:off x="4006788" y="4149080"/>
            <a:ext cx="2653444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Прямая соединительная линия 47"/>
          <p:cNvCxnSpPr/>
          <p:nvPr/>
        </p:nvCxnSpPr>
        <p:spPr bwMode="auto">
          <a:xfrm flipH="1">
            <a:off x="6023012" y="4149080"/>
            <a:ext cx="1141276" cy="115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Прямая соединительная линия 50"/>
          <p:cNvCxnSpPr/>
          <p:nvPr/>
        </p:nvCxnSpPr>
        <p:spPr bwMode="auto">
          <a:xfrm>
            <a:off x="7452320" y="4149080"/>
            <a:ext cx="839625" cy="115028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Прямая соединительная линия 54"/>
          <p:cNvCxnSpPr/>
          <p:nvPr/>
        </p:nvCxnSpPr>
        <p:spPr bwMode="auto">
          <a:xfrm flipH="1">
            <a:off x="899592" y="5949280"/>
            <a:ext cx="119132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Прямая соединительная линия 58"/>
          <p:cNvCxnSpPr/>
          <p:nvPr/>
        </p:nvCxnSpPr>
        <p:spPr bwMode="auto">
          <a:xfrm>
            <a:off x="1979712" y="5949280"/>
            <a:ext cx="107747" cy="432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Прямая соединительная линия 62"/>
          <p:cNvCxnSpPr/>
          <p:nvPr/>
        </p:nvCxnSpPr>
        <p:spPr bwMode="auto">
          <a:xfrm flipH="1">
            <a:off x="2968839" y="5919417"/>
            <a:ext cx="119132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Прямая соединительная линия 63"/>
          <p:cNvCxnSpPr/>
          <p:nvPr/>
        </p:nvCxnSpPr>
        <p:spPr bwMode="auto">
          <a:xfrm>
            <a:off x="4048959" y="5919417"/>
            <a:ext cx="107747" cy="432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Прямая соединительная линия 64"/>
          <p:cNvCxnSpPr/>
          <p:nvPr/>
        </p:nvCxnSpPr>
        <p:spPr bwMode="auto">
          <a:xfrm flipH="1">
            <a:off x="5102958" y="5920727"/>
            <a:ext cx="119132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Прямая соединительная линия 65"/>
          <p:cNvCxnSpPr/>
          <p:nvPr/>
        </p:nvCxnSpPr>
        <p:spPr bwMode="auto">
          <a:xfrm>
            <a:off x="6183078" y="5920727"/>
            <a:ext cx="107747" cy="432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Прямая соединительная линия 66"/>
          <p:cNvCxnSpPr/>
          <p:nvPr/>
        </p:nvCxnSpPr>
        <p:spPr bwMode="auto">
          <a:xfrm flipH="1">
            <a:off x="7304769" y="5947436"/>
            <a:ext cx="119132" cy="5040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Прямая соединительная линия 67"/>
          <p:cNvCxnSpPr/>
          <p:nvPr/>
        </p:nvCxnSpPr>
        <p:spPr bwMode="auto">
          <a:xfrm>
            <a:off x="8384889" y="5947436"/>
            <a:ext cx="107747" cy="4320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627784" y="1854001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2627785" y="2214043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052265" y="1854001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052265" y="2214043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2369214" y="2265838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520" y="388074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298076" y="225477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136784" y="224086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1314068" y="3531494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453190" y="3504670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165647" y="3531494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7304769" y="3504670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747436" y="5319901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886558" y="5293077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044174" y="5284243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994875" y="5337972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159467" y="5291679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6122050" y="5337972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7154597" y="5311807"/>
            <a:ext cx="3811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1</a:t>
            </a:r>
            <a:endParaRPr lang="ru-RU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8293719" y="5284983"/>
            <a:ext cx="3410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2</a:t>
            </a:r>
            <a:endParaRPr lang="ru-RU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1235663" y="388601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249668" y="388074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5</a:t>
            </a:r>
            <a:endParaRPr lang="ru-RU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612868" y="3880747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6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408433" y="386008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060576" y="386535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7074581" y="386008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5</a:t>
            </a:r>
            <a:endParaRPr lang="ru-RU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7437781" y="386008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6</a:t>
            </a:r>
            <a:endParaRPr lang="ru-RU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863" y="5709971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854602" y="569112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006148" y="568924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936887" y="5670401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28541" y="568924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059280" y="5670401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304769" y="5689246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235508" y="5670401"/>
            <a:ext cx="3359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4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2915816" y="1854001"/>
            <a:ext cx="172155" cy="206847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Прямоугольник 68"/>
          <p:cNvSpPr/>
          <p:nvPr/>
        </p:nvSpPr>
        <p:spPr bwMode="auto">
          <a:xfrm>
            <a:off x="2915816" y="2230174"/>
            <a:ext cx="172155" cy="206847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Прямоугольник 72"/>
          <p:cNvSpPr/>
          <p:nvPr/>
        </p:nvSpPr>
        <p:spPr bwMode="auto">
          <a:xfrm rot="5400000">
            <a:off x="2636393" y="2469979"/>
            <a:ext cx="172155" cy="206847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Прямоугольник 87"/>
          <p:cNvSpPr/>
          <p:nvPr/>
        </p:nvSpPr>
        <p:spPr bwMode="auto">
          <a:xfrm rot="5400000">
            <a:off x="1262192" y="4131734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 bwMode="auto">
          <a:xfrm>
            <a:off x="5819952" y="1865035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Прямоугольник 106"/>
          <p:cNvSpPr/>
          <p:nvPr/>
        </p:nvSpPr>
        <p:spPr bwMode="auto">
          <a:xfrm rot="5400000">
            <a:off x="1431423" y="3286537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Прямоугольник 107"/>
          <p:cNvSpPr/>
          <p:nvPr/>
        </p:nvSpPr>
        <p:spPr bwMode="auto">
          <a:xfrm rot="5400000">
            <a:off x="764782" y="5084713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Прямоугольник 108"/>
          <p:cNvSpPr/>
          <p:nvPr/>
        </p:nvSpPr>
        <p:spPr bwMode="auto">
          <a:xfrm rot="5400000">
            <a:off x="3070719" y="5094742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Прямоугольник 109"/>
          <p:cNvSpPr/>
          <p:nvPr/>
        </p:nvSpPr>
        <p:spPr bwMode="auto">
          <a:xfrm rot="5400000">
            <a:off x="5160546" y="5074943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Прямоугольник 110"/>
          <p:cNvSpPr/>
          <p:nvPr/>
        </p:nvSpPr>
        <p:spPr bwMode="auto">
          <a:xfrm rot="5400000">
            <a:off x="7239905" y="5096036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Прямоугольник 111"/>
          <p:cNvSpPr/>
          <p:nvPr/>
        </p:nvSpPr>
        <p:spPr bwMode="auto">
          <a:xfrm rot="5400000">
            <a:off x="6119428" y="3287817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Прямоугольник 118"/>
          <p:cNvSpPr/>
          <p:nvPr/>
        </p:nvSpPr>
        <p:spPr bwMode="auto">
          <a:xfrm rot="5400000">
            <a:off x="1655701" y="4140337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Прямоугольник 119"/>
          <p:cNvSpPr/>
          <p:nvPr/>
        </p:nvSpPr>
        <p:spPr bwMode="auto">
          <a:xfrm rot="5400000">
            <a:off x="2331575" y="4152841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 bwMode="auto">
          <a:xfrm rot="5400000">
            <a:off x="2811590" y="4152841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Прямоугольник 121"/>
          <p:cNvSpPr/>
          <p:nvPr/>
        </p:nvSpPr>
        <p:spPr bwMode="auto">
          <a:xfrm rot="5400000">
            <a:off x="6072445" y="4131734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Прямоугольник 122"/>
          <p:cNvSpPr/>
          <p:nvPr/>
        </p:nvSpPr>
        <p:spPr bwMode="auto">
          <a:xfrm rot="5400000">
            <a:off x="6507572" y="4131734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Прямоугольник 123"/>
          <p:cNvSpPr/>
          <p:nvPr/>
        </p:nvSpPr>
        <p:spPr bwMode="auto">
          <a:xfrm rot="5400000">
            <a:off x="7068519" y="4120705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Прямоугольник 124"/>
          <p:cNvSpPr/>
          <p:nvPr/>
        </p:nvSpPr>
        <p:spPr bwMode="auto">
          <a:xfrm rot="5400000">
            <a:off x="7411423" y="4152840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Прямоугольник 125"/>
          <p:cNvSpPr/>
          <p:nvPr/>
        </p:nvSpPr>
        <p:spPr bwMode="auto">
          <a:xfrm rot="5400000">
            <a:off x="7224002" y="2500625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Прямоугольник 126"/>
          <p:cNvSpPr/>
          <p:nvPr/>
        </p:nvSpPr>
        <p:spPr bwMode="auto">
          <a:xfrm rot="5400000">
            <a:off x="6182993" y="2500317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Прямоугольник 129"/>
          <p:cNvSpPr/>
          <p:nvPr/>
        </p:nvSpPr>
        <p:spPr bwMode="auto">
          <a:xfrm rot="5400000">
            <a:off x="1431423" y="2469979"/>
            <a:ext cx="172155" cy="206847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Прямоугольник 138"/>
          <p:cNvSpPr/>
          <p:nvPr/>
        </p:nvSpPr>
        <p:spPr bwMode="auto">
          <a:xfrm rot="5400000">
            <a:off x="8073633" y="1494252"/>
            <a:ext cx="172155" cy="2068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914400" lvl="1" indent="-457200"/>
            <a:endParaRPr kumimoji="1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3134" y="1105575"/>
            <a:ext cx="1620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Designated</a:t>
            </a:r>
            <a:endParaRPr lang="ru-RU" sz="1200" dirty="0"/>
          </a:p>
        </p:txBody>
      </p:sp>
      <p:sp>
        <p:nvSpPr>
          <p:cNvPr id="140" name="Прямоугольник 139"/>
          <p:cNvSpPr/>
          <p:nvPr/>
        </p:nvSpPr>
        <p:spPr bwMode="auto">
          <a:xfrm rot="5400000">
            <a:off x="7801447" y="1139434"/>
            <a:ext cx="172155" cy="206847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Прямоугольник 141"/>
          <p:cNvSpPr/>
          <p:nvPr/>
        </p:nvSpPr>
        <p:spPr bwMode="auto">
          <a:xfrm rot="5400000">
            <a:off x="8102444" y="1139433"/>
            <a:ext cx="172155" cy="20684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263134" y="1481490"/>
            <a:ext cx="1620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Root</a:t>
            </a:r>
            <a:endParaRPr lang="ru-RU" sz="1200" dirty="0"/>
          </a:p>
        </p:txBody>
      </p:sp>
      <p:sp>
        <p:nvSpPr>
          <p:cNvPr id="144" name="Умножение 143"/>
          <p:cNvSpPr/>
          <p:nvPr/>
        </p:nvSpPr>
        <p:spPr bwMode="auto">
          <a:xfrm>
            <a:off x="7938971" y="1812777"/>
            <a:ext cx="441478" cy="306931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269042" y="1792857"/>
            <a:ext cx="1620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B</a:t>
            </a:r>
            <a:r>
              <a:rPr lang="en-US" sz="1200" dirty="0" smtClean="0"/>
              <a:t>locked</a:t>
            </a:r>
            <a:endParaRPr lang="ru-RU" sz="1200" dirty="0"/>
          </a:p>
        </p:txBody>
      </p:sp>
      <p:sp>
        <p:nvSpPr>
          <p:cNvPr id="15" name="Ромб 14"/>
          <p:cNvSpPr/>
          <p:nvPr/>
        </p:nvSpPr>
        <p:spPr bwMode="auto">
          <a:xfrm>
            <a:off x="922394" y="5921261"/>
            <a:ext cx="185472" cy="214180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Ромб 112"/>
          <p:cNvSpPr/>
          <p:nvPr/>
        </p:nvSpPr>
        <p:spPr bwMode="auto">
          <a:xfrm>
            <a:off x="1880310" y="5921261"/>
            <a:ext cx="185472" cy="214180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Ромб 127"/>
          <p:cNvSpPr/>
          <p:nvPr/>
        </p:nvSpPr>
        <p:spPr bwMode="auto">
          <a:xfrm>
            <a:off x="3002876" y="5921261"/>
            <a:ext cx="185472" cy="214180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Ромб 128"/>
          <p:cNvSpPr/>
          <p:nvPr/>
        </p:nvSpPr>
        <p:spPr bwMode="auto">
          <a:xfrm>
            <a:off x="3969529" y="5921261"/>
            <a:ext cx="185472" cy="214180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Ромб 140"/>
          <p:cNvSpPr/>
          <p:nvPr/>
        </p:nvSpPr>
        <p:spPr bwMode="auto">
          <a:xfrm>
            <a:off x="5101329" y="5921261"/>
            <a:ext cx="185472" cy="214180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Ромб 145"/>
          <p:cNvSpPr/>
          <p:nvPr/>
        </p:nvSpPr>
        <p:spPr bwMode="auto">
          <a:xfrm>
            <a:off x="6097108" y="5921261"/>
            <a:ext cx="185472" cy="214180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Ромб 146"/>
          <p:cNvSpPr/>
          <p:nvPr/>
        </p:nvSpPr>
        <p:spPr bwMode="auto">
          <a:xfrm>
            <a:off x="7301788" y="5921261"/>
            <a:ext cx="185472" cy="214180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Ромб 147"/>
          <p:cNvSpPr/>
          <p:nvPr/>
        </p:nvSpPr>
        <p:spPr bwMode="auto">
          <a:xfrm>
            <a:off x="8287713" y="5921261"/>
            <a:ext cx="185472" cy="214180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Ромб 148"/>
          <p:cNvSpPr/>
          <p:nvPr/>
        </p:nvSpPr>
        <p:spPr bwMode="auto">
          <a:xfrm>
            <a:off x="8077662" y="2567665"/>
            <a:ext cx="185472" cy="214180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Прямоугольник 149"/>
          <p:cNvSpPr/>
          <p:nvPr/>
        </p:nvSpPr>
        <p:spPr bwMode="auto">
          <a:xfrm rot="5400000">
            <a:off x="2626303" y="3300908"/>
            <a:ext cx="172155" cy="206847"/>
          </a:xfrm>
          <a:prstGeom prst="rect">
            <a:avLst/>
          </a:prstGeom>
          <a:solidFill>
            <a:srgbClr val="F8D4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Прямоугольник 150"/>
          <p:cNvSpPr/>
          <p:nvPr/>
        </p:nvSpPr>
        <p:spPr bwMode="auto">
          <a:xfrm rot="5400000">
            <a:off x="7234400" y="3300908"/>
            <a:ext cx="172155" cy="206847"/>
          </a:xfrm>
          <a:prstGeom prst="rect">
            <a:avLst/>
          </a:prstGeom>
          <a:solidFill>
            <a:srgbClr val="F8D4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Прямоугольник 151"/>
          <p:cNvSpPr/>
          <p:nvPr/>
        </p:nvSpPr>
        <p:spPr bwMode="auto">
          <a:xfrm rot="5400000">
            <a:off x="8166832" y="5117776"/>
            <a:ext cx="172155" cy="206847"/>
          </a:xfrm>
          <a:prstGeom prst="rect">
            <a:avLst/>
          </a:prstGeom>
          <a:solidFill>
            <a:srgbClr val="F8D4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Прямоугольник 152"/>
          <p:cNvSpPr/>
          <p:nvPr/>
        </p:nvSpPr>
        <p:spPr bwMode="auto">
          <a:xfrm rot="5400000">
            <a:off x="5952634" y="5146201"/>
            <a:ext cx="172155" cy="206847"/>
          </a:xfrm>
          <a:prstGeom prst="rect">
            <a:avLst/>
          </a:prstGeom>
          <a:solidFill>
            <a:srgbClr val="F8D4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Прямоугольник 153"/>
          <p:cNvSpPr/>
          <p:nvPr/>
        </p:nvSpPr>
        <p:spPr bwMode="auto">
          <a:xfrm rot="5400000">
            <a:off x="4000924" y="5094742"/>
            <a:ext cx="172155" cy="206847"/>
          </a:xfrm>
          <a:prstGeom prst="rect">
            <a:avLst/>
          </a:prstGeom>
          <a:solidFill>
            <a:srgbClr val="F8D4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Прямоугольник 154"/>
          <p:cNvSpPr/>
          <p:nvPr/>
        </p:nvSpPr>
        <p:spPr bwMode="auto">
          <a:xfrm rot="5400000">
            <a:off x="1746828" y="5094741"/>
            <a:ext cx="172155" cy="206847"/>
          </a:xfrm>
          <a:prstGeom prst="rect">
            <a:avLst/>
          </a:prstGeom>
          <a:solidFill>
            <a:srgbClr val="F8D4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Прямоугольник 155"/>
          <p:cNvSpPr/>
          <p:nvPr/>
        </p:nvSpPr>
        <p:spPr bwMode="auto">
          <a:xfrm rot="10800000">
            <a:off x="5840005" y="2245753"/>
            <a:ext cx="172155" cy="206847"/>
          </a:xfrm>
          <a:prstGeom prst="rect">
            <a:avLst/>
          </a:prstGeom>
          <a:solidFill>
            <a:srgbClr val="F8D4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Прямоугольник 156"/>
          <p:cNvSpPr/>
          <p:nvPr/>
        </p:nvSpPr>
        <p:spPr bwMode="auto">
          <a:xfrm rot="5400000">
            <a:off x="8084320" y="2211552"/>
            <a:ext cx="172155" cy="206847"/>
          </a:xfrm>
          <a:prstGeom prst="rect">
            <a:avLst/>
          </a:prstGeom>
          <a:solidFill>
            <a:srgbClr val="F8D4D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266608" y="2195097"/>
            <a:ext cx="1620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Alternative</a:t>
            </a:r>
            <a:endParaRPr lang="ru-RU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8300661" y="2551318"/>
            <a:ext cx="1620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smtClean="0"/>
              <a:t>Edge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9012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50751" y="303362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err="1" smtClean="0"/>
              <a:t>Транки</a:t>
            </a:r>
            <a:r>
              <a:rPr kumimoji="0" lang="ru-RU" altLang="ru-RU" b="1" kern="0" dirty="0" smtClean="0"/>
              <a:t> </a:t>
            </a:r>
            <a:r>
              <a:rPr kumimoji="0" lang="en-US" altLang="ru-RU" b="1" kern="0" dirty="0" smtClean="0"/>
              <a:t>(trunk)</a:t>
            </a:r>
          </a:p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и логические каналы</a:t>
            </a:r>
            <a:endParaRPr kumimoji="0" lang="en-US" altLang="ru-RU" b="1" kern="0" dirty="0" smtClean="0"/>
          </a:p>
        </p:txBody>
      </p:sp>
      <p:pic>
        <p:nvPicPr>
          <p:cNvPr id="3" name="Picture 4" descr="10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83670"/>
            <a:ext cx="7002710" cy="504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3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Борьба с размножением трафика</a:t>
            </a:r>
            <a:endParaRPr kumimoji="0" lang="en-US" altLang="ru-RU" b="1" kern="0" dirty="0" smtClean="0"/>
          </a:p>
        </p:txBody>
      </p:sp>
      <p:pic>
        <p:nvPicPr>
          <p:cNvPr id="3" name="Picture 4" descr="10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3" y="2204864"/>
            <a:ext cx="5847493" cy="42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6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75"/>
          <a:stretch/>
        </p:blipFill>
        <p:spPr bwMode="auto">
          <a:xfrm>
            <a:off x="1601199" y="1052736"/>
            <a:ext cx="7542801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4077072"/>
            <a:ext cx="2736304" cy="256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Выбор порта для отправки</a:t>
            </a:r>
          </a:p>
          <a:p>
            <a:pPr marL="342900" indent="-342900"/>
            <a:r>
              <a:rPr lang="ru-RU" sz="1400" dirty="0" smtClean="0"/>
              <a:t>Динамический</a:t>
            </a:r>
            <a:endParaRPr lang="en-US" sz="1400" dirty="0" smtClean="0"/>
          </a:p>
          <a:p>
            <a:pPr marL="800100" lvl="1" indent="-342900"/>
            <a:r>
              <a:rPr lang="ru-RU" sz="1000" b="1" dirty="0" smtClean="0"/>
              <a:t>Протоколы верхнего уровня!</a:t>
            </a:r>
            <a:endParaRPr lang="ru-RU" sz="1000" b="1" dirty="0" smtClean="0"/>
          </a:p>
          <a:p>
            <a:pPr marL="342900" indent="-342900"/>
            <a:r>
              <a:rPr lang="ru-RU" sz="1400" u="sng" dirty="0" smtClean="0"/>
              <a:t>Статический</a:t>
            </a:r>
          </a:p>
          <a:p>
            <a:pPr marL="800100" lvl="1" indent="-342900"/>
            <a:r>
              <a:rPr lang="en-US" sz="1400" dirty="0" smtClean="0"/>
              <a:t>MAC-</a:t>
            </a:r>
            <a:r>
              <a:rPr lang="ru-RU" sz="1400" dirty="0" smtClean="0"/>
              <a:t>адрес</a:t>
            </a:r>
          </a:p>
          <a:p>
            <a:pPr marL="1257300" lvl="2" indent="-342900"/>
            <a:r>
              <a:rPr lang="ru-RU" sz="1400" dirty="0" smtClean="0"/>
              <a:t>Источник</a:t>
            </a:r>
          </a:p>
          <a:p>
            <a:pPr marL="1257300" lvl="2" indent="-342900"/>
            <a:r>
              <a:rPr lang="ru-RU" sz="1400" dirty="0" smtClean="0"/>
              <a:t>Приёмник</a:t>
            </a:r>
          </a:p>
          <a:p>
            <a:pPr marL="1257300" lvl="2" indent="-342900"/>
            <a:r>
              <a:rPr lang="en-US" sz="1400" dirty="0" smtClean="0"/>
              <a:t>XOR</a:t>
            </a:r>
            <a:endParaRPr lang="ru-RU" sz="1400" dirty="0" smtClean="0"/>
          </a:p>
          <a:p>
            <a:pPr marL="800100" lvl="1" indent="-342900"/>
            <a:r>
              <a:rPr lang="en-US" sz="1400" dirty="0" smtClean="0"/>
              <a:t>IP</a:t>
            </a:r>
            <a:r>
              <a:rPr lang="ru-RU" sz="1400" dirty="0" smtClean="0"/>
              <a:t>-адрес</a:t>
            </a:r>
          </a:p>
          <a:p>
            <a:pPr marL="800100" lvl="1" indent="-342900"/>
            <a:r>
              <a:rPr lang="en-US" sz="1400" dirty="0" smtClean="0"/>
              <a:t>…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285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Управляемые коммутаторы</a:t>
            </a:r>
            <a:endParaRPr kumimoji="0" lang="en-US" altLang="ru-RU" b="1" kern="0" dirty="0" smtClean="0"/>
          </a:p>
        </p:txBody>
      </p:sp>
      <p:sp>
        <p:nvSpPr>
          <p:cNvPr id="3" name="AutoShape 2" descr="Картинки по запросу коммутатор условное обозначени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92516" name="Picture 4" descr="Картинки по запросу коммутатор условное обознач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453" y="1595445"/>
            <a:ext cx="3064849" cy="180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520" name="Picture 8" descr="Картинки по запросу ethernet коммутатор 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82" y="1595445"/>
            <a:ext cx="2512640" cy="128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522" name="Picture 10" descr="Картинки по запросу 1005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05" y="4871977"/>
            <a:ext cx="1599381" cy="70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/>
          <p:cNvCxnSpPr/>
          <p:nvPr/>
        </p:nvCxnSpPr>
        <p:spPr bwMode="auto">
          <a:xfrm flipH="1">
            <a:off x="1726940" y="2960948"/>
            <a:ext cx="461156" cy="1161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51545" y="4264956"/>
            <a:ext cx="2448272" cy="40011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100E0C"/>
                </a:solidFill>
              </a:rPr>
              <a:t>Неуправляемые</a:t>
            </a:r>
            <a:r>
              <a:rPr lang="en-US" dirty="0" smtClean="0">
                <a:solidFill>
                  <a:srgbClr val="100E0C"/>
                </a:solidFill>
              </a:rPr>
              <a:t>: L2</a:t>
            </a:r>
            <a:endParaRPr lang="ru-RU" dirty="0">
              <a:solidFill>
                <a:srgbClr val="100E0C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 bwMode="auto">
          <a:xfrm>
            <a:off x="3593854" y="2726922"/>
            <a:ext cx="1333701" cy="9901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931922" y="3752921"/>
            <a:ext cx="2920863" cy="40011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>
                <a:solidFill>
                  <a:srgbClr val="100E0C"/>
                </a:solidFill>
              </a:rPr>
              <a:t>Управляемые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94844" y="3614168"/>
            <a:ext cx="1539341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Настройка</a:t>
            </a:r>
          </a:p>
          <a:p>
            <a:r>
              <a:rPr lang="ru-RU" sz="1600" dirty="0" smtClean="0"/>
              <a:t>Мониторинг</a:t>
            </a:r>
            <a:endParaRPr lang="ru-RU" sz="1600" dirty="0"/>
          </a:p>
        </p:txBody>
      </p:sp>
      <p:cxnSp>
        <p:nvCxnSpPr>
          <p:cNvPr id="12" name="Прямая со стрелкой 11"/>
          <p:cNvCxnSpPr/>
          <p:nvPr/>
        </p:nvCxnSpPr>
        <p:spPr bwMode="auto">
          <a:xfrm flipH="1">
            <a:off x="4197059" y="4264956"/>
            <a:ext cx="641202" cy="281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593854" y="4630304"/>
            <a:ext cx="1244407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Offline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7949" y="4630304"/>
            <a:ext cx="1442578" cy="40011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Online: L7</a:t>
            </a:r>
            <a:endParaRPr lang="ru-RU" dirty="0">
              <a:solidFill>
                <a:srgbClr val="100E0C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 bwMode="auto">
          <a:xfrm>
            <a:off x="6084167" y="4264956"/>
            <a:ext cx="768618" cy="281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5228482" y="5795792"/>
            <a:ext cx="1624303" cy="824841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 smtClean="0"/>
              <a:t>Командная строка</a:t>
            </a:r>
            <a:endParaRPr lang="en-US" sz="1400" dirty="0" smtClean="0"/>
          </a:p>
          <a:p>
            <a:r>
              <a:rPr lang="en-US" sz="1400" dirty="0" smtClean="0"/>
              <a:t>SSH (22)</a:t>
            </a:r>
          </a:p>
          <a:p>
            <a:r>
              <a:rPr lang="en-US" sz="1400" dirty="0" smtClean="0"/>
              <a:t>Telnet (23)</a:t>
            </a:r>
            <a:endParaRPr lang="ru-RU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033374" y="5795791"/>
            <a:ext cx="2003122" cy="824841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/>
              <a:t>Web-</a:t>
            </a:r>
            <a:r>
              <a:rPr lang="ru-RU" sz="1400" dirty="0" smtClean="0"/>
              <a:t>интерфейс</a:t>
            </a:r>
            <a:endParaRPr lang="en-US" sz="1400" dirty="0" smtClean="0"/>
          </a:p>
          <a:p>
            <a:pPr marL="342900" indent="-342900"/>
            <a:r>
              <a:rPr lang="en-US" sz="1400" dirty="0" smtClean="0"/>
              <a:t>HTTPS (443)</a:t>
            </a:r>
          </a:p>
          <a:p>
            <a:pPr marL="342900" indent="-342900"/>
            <a:r>
              <a:rPr lang="en-US" sz="1400" dirty="0" smtClean="0"/>
              <a:t>HTTP (80)</a:t>
            </a:r>
            <a:endParaRPr lang="ru-RU" sz="1400" dirty="0"/>
          </a:p>
        </p:txBody>
      </p:sp>
      <p:cxnSp>
        <p:nvCxnSpPr>
          <p:cNvPr id="26" name="Прямая со стрелкой 25"/>
          <p:cNvCxnSpPr/>
          <p:nvPr/>
        </p:nvCxnSpPr>
        <p:spPr bwMode="auto">
          <a:xfrm flipH="1">
            <a:off x="6084167" y="5115829"/>
            <a:ext cx="495091" cy="5454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Прямая со стрелкой 29"/>
          <p:cNvCxnSpPr/>
          <p:nvPr/>
        </p:nvCxnSpPr>
        <p:spPr bwMode="auto">
          <a:xfrm>
            <a:off x="7308304" y="5115829"/>
            <a:ext cx="634620" cy="5454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2524" name="Picture 12" descr="Картинки по запросу синий кабель cis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494" y="5166204"/>
            <a:ext cx="1892775" cy="15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Распределённое агрегирование каналов</a:t>
            </a:r>
            <a:endParaRPr kumimoji="0" lang="en-US" altLang="ru-RU" b="1" kern="0" dirty="0" smtClean="0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394093" y="2060848"/>
            <a:ext cx="6574444" cy="4699428"/>
            <a:chOff x="1461" y="927"/>
            <a:chExt cx="2348" cy="2235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821" y="1650"/>
              <a:ext cx="300" cy="6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776" y="214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776" y="187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776" y="2009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776" y="174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121" y="214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2121" y="187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121" y="2009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121" y="174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3350" y="1650"/>
              <a:ext cx="300" cy="6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305" y="214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305" y="187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3305" y="2009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305" y="174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650" y="214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650" y="187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3650" y="2009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650" y="174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585" y="1141"/>
              <a:ext cx="300" cy="6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525" y="1635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525" y="1381"/>
              <a:ext cx="60" cy="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525" y="1500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525" y="1231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885" y="1635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2885" y="1381"/>
              <a:ext cx="45" cy="7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2885" y="1500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885" y="1231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2585" y="2219"/>
              <a:ext cx="300" cy="659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 altLang="ru-RU" sz="800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2525" y="2698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2525" y="2444"/>
              <a:ext cx="60" cy="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2525" y="2563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2525" y="2294"/>
              <a:ext cx="60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2885" y="2698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2885" y="2444"/>
              <a:ext cx="45" cy="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2885" y="2563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2885" y="2294"/>
              <a:ext cx="45" cy="9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V="1">
              <a:off x="2166" y="1276"/>
              <a:ext cx="359" cy="49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2181" y="2189"/>
              <a:ext cx="344" cy="419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H="1" flipV="1">
              <a:off x="2930" y="1276"/>
              <a:ext cx="375" cy="49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H="1">
              <a:off x="2930" y="2174"/>
              <a:ext cx="375" cy="58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2300" y="1455"/>
              <a:ext cx="105" cy="9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 flipH="1">
              <a:off x="1581" y="1875"/>
              <a:ext cx="105" cy="9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H="1">
              <a:off x="1551" y="3058"/>
              <a:ext cx="105" cy="104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3080" y="1515"/>
              <a:ext cx="105" cy="9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3110" y="2354"/>
              <a:ext cx="105" cy="10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 flipH="1">
              <a:off x="2255" y="2324"/>
              <a:ext cx="105" cy="9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H="1">
              <a:off x="1506" y="1920"/>
              <a:ext cx="255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 flipH="1">
              <a:off x="1461" y="3118"/>
              <a:ext cx="270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1819" y="3027"/>
              <a:ext cx="864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700">
                  <a:solidFill>
                    <a:srgbClr val="24211D"/>
                  </a:solidFill>
                </a:rPr>
                <a:t>— Агрегированный канал</a:t>
              </a:r>
              <a:endParaRPr lang="ru-RU" altLang="ru-RU"/>
            </a:p>
          </p:txBody>
        </p:sp>
        <p:sp>
          <p:nvSpPr>
            <p:cNvPr id="54" name="Text Box 56"/>
            <p:cNvSpPr txBox="1">
              <a:spLocks noChangeArrowheads="1"/>
            </p:cNvSpPr>
            <p:nvPr/>
          </p:nvSpPr>
          <p:spPr bwMode="auto">
            <a:xfrm>
              <a:off x="2508" y="2854"/>
              <a:ext cx="51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Switch</a:t>
              </a:r>
              <a:endParaRPr lang="ru-RU" altLang="ru-RU" sz="1400"/>
            </a:p>
          </p:txBody>
        </p: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3295" y="2347"/>
              <a:ext cx="51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Switch</a:t>
              </a:r>
              <a:endParaRPr lang="ru-RU" altLang="ru-RU" sz="1400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2522" y="927"/>
              <a:ext cx="51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Switch</a:t>
              </a:r>
              <a:endParaRPr lang="ru-RU" altLang="ru-RU" sz="1400"/>
            </a:p>
          </p:txBody>
        </p:sp>
        <p:sp>
          <p:nvSpPr>
            <p:cNvPr id="57" name="Text Box 59"/>
            <p:cNvSpPr txBox="1">
              <a:spLocks noChangeArrowheads="1"/>
            </p:cNvSpPr>
            <p:nvPr/>
          </p:nvSpPr>
          <p:spPr bwMode="auto">
            <a:xfrm>
              <a:off x="1698" y="2354"/>
              <a:ext cx="51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Switch</a:t>
              </a:r>
              <a:endParaRPr lang="ru-RU" altLang="ru-RU" sz="14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49063" y="2117772"/>
            <a:ext cx="2659956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IEEE 802.3ad</a:t>
            </a:r>
          </a:p>
          <a:p>
            <a:r>
              <a:rPr lang="en-US" sz="1600" dirty="0" smtClean="0"/>
              <a:t>LCAP – Link Control Aggregation Protocol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719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Фильтрация трафика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45171" y="2060848"/>
            <a:ext cx="734481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фильтрации:</a:t>
            </a:r>
          </a:p>
          <a:p>
            <a:pPr lvl="1"/>
            <a:r>
              <a:rPr lang="ru-RU" dirty="0" smtClean="0"/>
              <a:t>Входящий порт</a:t>
            </a:r>
          </a:p>
          <a:p>
            <a:pPr lvl="1"/>
            <a:r>
              <a:rPr lang="ru-RU" dirty="0" smtClean="0"/>
              <a:t>Исходящий порт</a:t>
            </a:r>
          </a:p>
          <a:p>
            <a:pPr lvl="1"/>
            <a:r>
              <a:rPr lang="en-US" dirty="0" smtClean="0"/>
              <a:t>MAC</a:t>
            </a:r>
            <a:r>
              <a:rPr lang="ru-RU" dirty="0" smtClean="0"/>
              <a:t> отправителя</a:t>
            </a:r>
          </a:p>
          <a:p>
            <a:pPr lvl="1"/>
            <a:r>
              <a:rPr lang="en-US" dirty="0" smtClean="0"/>
              <a:t>MAC</a:t>
            </a:r>
            <a:r>
              <a:rPr lang="ru-RU" dirty="0" smtClean="0"/>
              <a:t> получателя</a:t>
            </a:r>
            <a:endParaRPr lang="en-US" dirty="0" smtClean="0"/>
          </a:p>
          <a:p>
            <a:pPr lvl="1"/>
            <a:r>
              <a:rPr lang="en-US" dirty="0" err="1" smtClean="0"/>
              <a:t>EtherType</a:t>
            </a:r>
            <a:r>
              <a:rPr lang="en-US" dirty="0" smtClean="0"/>
              <a:t> (</a:t>
            </a:r>
            <a:r>
              <a:rPr lang="ru-RU" dirty="0" smtClean="0"/>
              <a:t>протокол)</a:t>
            </a:r>
          </a:p>
          <a:p>
            <a:pPr lvl="1"/>
            <a:r>
              <a:rPr lang="ru-RU" dirty="0" smtClean="0"/>
              <a:t>Заголовки протоколов высшего уровня</a:t>
            </a:r>
          </a:p>
          <a:p>
            <a:r>
              <a:rPr lang="ru-RU" dirty="0" smtClean="0"/>
              <a:t>Широковещательный трафик не фильтруется</a:t>
            </a:r>
            <a:endParaRPr lang="en-US" dirty="0" smtClean="0"/>
          </a:p>
          <a:p>
            <a:r>
              <a:rPr lang="ru-RU" dirty="0" smtClean="0"/>
              <a:t>Сложны в настройке</a:t>
            </a:r>
          </a:p>
          <a:p>
            <a:r>
              <a:rPr lang="ru-RU" dirty="0" smtClean="0"/>
              <a:t>В основном фильтрация ведётся на маршрутизаторах </a:t>
            </a:r>
            <a:r>
              <a:rPr lang="en-US" dirty="0" smtClean="0"/>
              <a:t>(L3)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09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VLAN</a:t>
            </a:r>
            <a:r>
              <a:rPr kumimoji="0" lang="ru-RU" altLang="ru-RU" b="1" kern="0" dirty="0" smtClean="0"/>
              <a:t>: Виртуальные сети</a:t>
            </a:r>
            <a:endParaRPr kumimoji="0" lang="en-US" altLang="ru-RU" b="1" kern="0" dirty="0" smtClean="0"/>
          </a:p>
        </p:txBody>
      </p:sp>
      <p:grpSp>
        <p:nvGrpSpPr>
          <p:cNvPr id="3" name="Group 203"/>
          <p:cNvGrpSpPr>
            <a:grpSpLocks/>
          </p:cNvGrpSpPr>
          <p:nvPr/>
        </p:nvGrpSpPr>
        <p:grpSpPr bwMode="auto">
          <a:xfrm>
            <a:off x="1033977" y="1434602"/>
            <a:ext cx="7066416" cy="5378017"/>
            <a:chOff x="1355" y="548"/>
            <a:chExt cx="3397" cy="2925"/>
          </a:xfrm>
        </p:grpSpPr>
        <p:sp>
          <p:nvSpPr>
            <p:cNvPr id="4" name="AutoShape 5"/>
            <p:cNvSpPr>
              <a:spLocks noChangeAspect="1" noChangeArrowheads="1" noTextEdit="1"/>
            </p:cNvSpPr>
            <p:nvPr/>
          </p:nvSpPr>
          <p:spPr bwMode="auto">
            <a:xfrm>
              <a:off x="1355" y="548"/>
              <a:ext cx="3397" cy="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2226" y="1465"/>
              <a:ext cx="1853" cy="1205"/>
            </a:xfrm>
            <a:custGeom>
              <a:avLst/>
              <a:gdLst>
                <a:gd name="T0" fmla="*/ 14 w 200"/>
                <a:gd name="T1" fmla="*/ 0 h 130"/>
                <a:gd name="T2" fmla="*/ 186 w 200"/>
                <a:gd name="T3" fmla="*/ 0 h 130"/>
                <a:gd name="T4" fmla="*/ 200 w 200"/>
                <a:gd name="T5" fmla="*/ 11 h 130"/>
                <a:gd name="T6" fmla="*/ 200 w 200"/>
                <a:gd name="T7" fmla="*/ 119 h 130"/>
                <a:gd name="T8" fmla="*/ 186 w 200"/>
                <a:gd name="T9" fmla="*/ 130 h 130"/>
                <a:gd name="T10" fmla="*/ 14 w 200"/>
                <a:gd name="T11" fmla="*/ 130 h 130"/>
                <a:gd name="T12" fmla="*/ 0 w 200"/>
                <a:gd name="T13" fmla="*/ 119 h 130"/>
                <a:gd name="T14" fmla="*/ 0 w 200"/>
                <a:gd name="T15" fmla="*/ 11 h 130"/>
                <a:gd name="T16" fmla="*/ 14 w 200"/>
                <a:gd name="T1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30">
                  <a:moveTo>
                    <a:pt x="14" y="0"/>
                  </a:moveTo>
                  <a:lnTo>
                    <a:pt x="186" y="0"/>
                  </a:lnTo>
                  <a:cubicBezTo>
                    <a:pt x="194" y="0"/>
                    <a:pt x="200" y="5"/>
                    <a:pt x="200" y="11"/>
                  </a:cubicBezTo>
                  <a:lnTo>
                    <a:pt x="200" y="119"/>
                  </a:lnTo>
                  <a:cubicBezTo>
                    <a:pt x="200" y="125"/>
                    <a:pt x="194" y="130"/>
                    <a:pt x="186" y="130"/>
                  </a:cubicBezTo>
                  <a:lnTo>
                    <a:pt x="14" y="130"/>
                  </a:lnTo>
                  <a:cubicBezTo>
                    <a:pt x="6" y="130"/>
                    <a:pt x="0" y="125"/>
                    <a:pt x="0" y="119"/>
                  </a:cubicBezTo>
                  <a:lnTo>
                    <a:pt x="0" y="11"/>
                  </a:lnTo>
                  <a:cubicBezTo>
                    <a:pt x="0" y="5"/>
                    <a:pt x="6" y="0"/>
                    <a:pt x="14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364" y="557"/>
              <a:ext cx="1436" cy="143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735" y="946"/>
              <a:ext cx="120" cy="93"/>
            </a:xfrm>
            <a:custGeom>
              <a:avLst/>
              <a:gdLst>
                <a:gd name="T0" fmla="*/ 0 w 13"/>
                <a:gd name="T1" fmla="*/ 0 h 10"/>
                <a:gd name="T2" fmla="*/ 12 w 13"/>
                <a:gd name="T3" fmla="*/ 0 h 10"/>
                <a:gd name="T4" fmla="*/ 13 w 13"/>
                <a:gd name="T5" fmla="*/ 0 h 10"/>
                <a:gd name="T6" fmla="*/ 13 w 13"/>
                <a:gd name="T7" fmla="*/ 10 h 10"/>
                <a:gd name="T8" fmla="*/ 12 w 13"/>
                <a:gd name="T9" fmla="*/ 10 h 10"/>
                <a:gd name="T10" fmla="*/ 0 w 13"/>
                <a:gd name="T11" fmla="*/ 10 h 10"/>
                <a:gd name="T12" fmla="*/ 0 w 13"/>
                <a:gd name="T13" fmla="*/ 10 h 10"/>
                <a:gd name="T14" fmla="*/ 0 w 13"/>
                <a:gd name="T15" fmla="*/ 0 h 10"/>
                <a:gd name="T16" fmla="*/ 0 w 1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3" y="0"/>
                    <a:pt x="13" y="0"/>
                  </a:cubicBezTo>
                  <a:lnTo>
                    <a:pt x="13" y="10"/>
                  </a:lnTo>
                  <a:cubicBezTo>
                    <a:pt x="13" y="10"/>
                    <a:pt x="12" y="10"/>
                    <a:pt x="12" y="10"/>
                  </a:cubicBezTo>
                  <a:lnTo>
                    <a:pt x="0" y="10"/>
                  </a:lnTo>
                  <a:cubicBezTo>
                    <a:pt x="0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1670" y="1104"/>
              <a:ext cx="259" cy="37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689" y="1058"/>
              <a:ext cx="203" cy="46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846" y="1067"/>
              <a:ext cx="19" cy="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827" y="1067"/>
              <a:ext cx="56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670" y="1104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3 h 4"/>
                <a:gd name="T6" fmla="*/ 2 w 27"/>
                <a:gd name="T7" fmla="*/ 0 h 4"/>
                <a:gd name="T8" fmla="*/ 24 w 27"/>
                <a:gd name="T9" fmla="*/ 0 h 4"/>
                <a:gd name="T10" fmla="*/ 27 w 27"/>
                <a:gd name="T11" fmla="*/ 3 h 4"/>
                <a:gd name="T12" fmla="*/ 27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4" y="0"/>
                  </a:lnTo>
                  <a:lnTo>
                    <a:pt x="27" y="3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902" y="1058"/>
              <a:ext cx="1" cy="46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1744" y="946"/>
              <a:ext cx="102" cy="93"/>
            </a:xfrm>
            <a:custGeom>
              <a:avLst/>
              <a:gdLst>
                <a:gd name="T0" fmla="*/ 11 w 11"/>
                <a:gd name="T1" fmla="*/ 0 h 10"/>
                <a:gd name="T2" fmla="*/ 0 w 11"/>
                <a:gd name="T3" fmla="*/ 0 h 10"/>
                <a:gd name="T4" fmla="*/ 0 w 11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865" y="946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1726" y="937"/>
              <a:ext cx="139" cy="111"/>
            </a:xfrm>
            <a:custGeom>
              <a:avLst/>
              <a:gdLst>
                <a:gd name="T0" fmla="*/ 1 w 15"/>
                <a:gd name="T1" fmla="*/ 0 h 12"/>
                <a:gd name="T2" fmla="*/ 14 w 15"/>
                <a:gd name="T3" fmla="*/ 0 h 12"/>
                <a:gd name="T4" fmla="*/ 15 w 15"/>
                <a:gd name="T5" fmla="*/ 1 h 12"/>
                <a:gd name="T6" fmla="*/ 15 w 15"/>
                <a:gd name="T7" fmla="*/ 11 h 12"/>
                <a:gd name="T8" fmla="*/ 14 w 15"/>
                <a:gd name="T9" fmla="*/ 12 h 12"/>
                <a:gd name="T10" fmla="*/ 1 w 15"/>
                <a:gd name="T11" fmla="*/ 12 h 12"/>
                <a:gd name="T12" fmla="*/ 0 w 15"/>
                <a:gd name="T13" fmla="*/ 11 h 12"/>
                <a:gd name="T14" fmla="*/ 0 w 15"/>
                <a:gd name="T15" fmla="*/ 1 h 12"/>
                <a:gd name="T16" fmla="*/ 1 w 15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2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0"/>
                    <a:pt x="15" y="1"/>
                  </a:cubicBezTo>
                  <a:lnTo>
                    <a:pt x="15" y="11"/>
                  </a:lnTo>
                  <a:cubicBezTo>
                    <a:pt x="15" y="12"/>
                    <a:pt x="14" y="12"/>
                    <a:pt x="14" y="12"/>
                  </a:cubicBezTo>
                  <a:lnTo>
                    <a:pt x="1" y="12"/>
                  </a:lnTo>
                  <a:cubicBezTo>
                    <a:pt x="0" y="12"/>
                    <a:pt x="0" y="12"/>
                    <a:pt x="0" y="11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1689" y="1104"/>
              <a:ext cx="20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1689" y="1113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679" y="1123"/>
              <a:ext cx="22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679" y="1132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1698" y="1067"/>
              <a:ext cx="83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1920" y="1243"/>
              <a:ext cx="111" cy="93"/>
            </a:xfrm>
            <a:custGeom>
              <a:avLst/>
              <a:gdLst>
                <a:gd name="T0" fmla="*/ 0 w 12"/>
                <a:gd name="T1" fmla="*/ 0 h 10"/>
                <a:gd name="T2" fmla="*/ 12 w 12"/>
                <a:gd name="T3" fmla="*/ 0 h 10"/>
                <a:gd name="T4" fmla="*/ 12 w 12"/>
                <a:gd name="T5" fmla="*/ 0 h 10"/>
                <a:gd name="T6" fmla="*/ 12 w 12"/>
                <a:gd name="T7" fmla="*/ 10 h 10"/>
                <a:gd name="T8" fmla="*/ 12 w 12"/>
                <a:gd name="T9" fmla="*/ 10 h 10"/>
                <a:gd name="T10" fmla="*/ 0 w 12"/>
                <a:gd name="T11" fmla="*/ 10 h 10"/>
                <a:gd name="T12" fmla="*/ 0 w 12"/>
                <a:gd name="T13" fmla="*/ 10 h 10"/>
                <a:gd name="T14" fmla="*/ 0 w 12"/>
                <a:gd name="T15" fmla="*/ 0 h 10"/>
                <a:gd name="T16" fmla="*/ 0 w 12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0"/>
                  </a:cubicBezTo>
                  <a:lnTo>
                    <a:pt x="12" y="10"/>
                  </a:lnTo>
                  <a:cubicBezTo>
                    <a:pt x="12" y="10"/>
                    <a:pt x="12" y="10"/>
                    <a:pt x="12" y="10"/>
                  </a:cubicBezTo>
                  <a:lnTo>
                    <a:pt x="0" y="10"/>
                  </a:lnTo>
                  <a:cubicBezTo>
                    <a:pt x="0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1855" y="1401"/>
              <a:ext cx="260" cy="37"/>
            </a:xfrm>
            <a:custGeom>
              <a:avLst/>
              <a:gdLst>
                <a:gd name="T0" fmla="*/ 25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5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1874" y="1354"/>
              <a:ext cx="204" cy="47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2031" y="1363"/>
              <a:ext cx="19" cy="10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2013" y="1363"/>
              <a:ext cx="55" cy="10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1846" y="1401"/>
              <a:ext cx="259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2087" y="1354"/>
              <a:ext cx="1" cy="4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1920" y="1252"/>
              <a:ext cx="102" cy="84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2050" y="1252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1911" y="1234"/>
              <a:ext cx="130" cy="111"/>
            </a:xfrm>
            <a:custGeom>
              <a:avLst/>
              <a:gdLst>
                <a:gd name="T0" fmla="*/ 1 w 14"/>
                <a:gd name="T1" fmla="*/ 0 h 12"/>
                <a:gd name="T2" fmla="*/ 13 w 14"/>
                <a:gd name="T3" fmla="*/ 0 h 12"/>
                <a:gd name="T4" fmla="*/ 14 w 14"/>
                <a:gd name="T5" fmla="*/ 1 h 12"/>
                <a:gd name="T6" fmla="*/ 14 w 14"/>
                <a:gd name="T7" fmla="*/ 11 h 12"/>
                <a:gd name="T8" fmla="*/ 13 w 14"/>
                <a:gd name="T9" fmla="*/ 12 h 12"/>
                <a:gd name="T10" fmla="*/ 1 w 14"/>
                <a:gd name="T11" fmla="*/ 12 h 12"/>
                <a:gd name="T12" fmla="*/ 0 w 14"/>
                <a:gd name="T13" fmla="*/ 11 h 12"/>
                <a:gd name="T14" fmla="*/ 0 w 14"/>
                <a:gd name="T15" fmla="*/ 1 h 12"/>
                <a:gd name="T16" fmla="*/ 1 w 14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2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0"/>
                    <a:pt x="14" y="1"/>
                  </a:cubicBezTo>
                  <a:lnTo>
                    <a:pt x="14" y="11"/>
                  </a:lnTo>
                  <a:cubicBezTo>
                    <a:pt x="14" y="12"/>
                    <a:pt x="14" y="12"/>
                    <a:pt x="13" y="12"/>
                  </a:cubicBezTo>
                  <a:lnTo>
                    <a:pt x="1" y="12"/>
                  </a:lnTo>
                  <a:cubicBezTo>
                    <a:pt x="0" y="12"/>
                    <a:pt x="0" y="12"/>
                    <a:pt x="0" y="11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1874" y="1401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1874" y="1410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865" y="1419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865" y="1428"/>
              <a:ext cx="23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1883" y="1363"/>
              <a:ext cx="74" cy="10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2365" y="1540"/>
              <a:ext cx="120" cy="101"/>
            </a:xfrm>
            <a:custGeom>
              <a:avLst/>
              <a:gdLst>
                <a:gd name="T0" fmla="*/ 1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2" y="11"/>
                    <a:pt x="12" y="11"/>
                  </a:cubicBezTo>
                  <a:lnTo>
                    <a:pt x="1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2300" y="1706"/>
              <a:ext cx="259" cy="37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2328" y="1660"/>
              <a:ext cx="194" cy="37"/>
            </a:xfrm>
            <a:custGeom>
              <a:avLst/>
              <a:gdLst>
                <a:gd name="T0" fmla="*/ 0 w 21"/>
                <a:gd name="T1" fmla="*/ 0 h 4"/>
                <a:gd name="T2" fmla="*/ 21 w 21"/>
                <a:gd name="T3" fmla="*/ 0 h 4"/>
                <a:gd name="T4" fmla="*/ 21 w 21"/>
                <a:gd name="T5" fmla="*/ 0 h 4"/>
                <a:gd name="T6" fmla="*/ 21 w 21"/>
                <a:gd name="T7" fmla="*/ 4 h 4"/>
                <a:gd name="T8" fmla="*/ 0 w 21"/>
                <a:gd name="T9" fmla="*/ 4 h 4"/>
                <a:gd name="T10" fmla="*/ 0 w 21"/>
                <a:gd name="T11" fmla="*/ 4 h 4"/>
                <a:gd name="T12" fmla="*/ 0 w 2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">
                  <a:moveTo>
                    <a:pt x="0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2476" y="1660"/>
              <a:ext cx="18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2457" y="1669"/>
              <a:ext cx="5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2300" y="1697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532" y="1660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2374" y="1549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494" y="1549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356" y="1530"/>
              <a:ext cx="138" cy="121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2318" y="1706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2318" y="1706"/>
              <a:ext cx="21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2309" y="1716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2309" y="1725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Rectangle 54"/>
            <p:cNvSpPr>
              <a:spLocks noChangeArrowheads="1"/>
            </p:cNvSpPr>
            <p:nvPr/>
          </p:nvSpPr>
          <p:spPr bwMode="auto">
            <a:xfrm>
              <a:off x="2328" y="1660"/>
              <a:ext cx="83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Rectangle 55"/>
            <p:cNvSpPr>
              <a:spLocks noChangeArrowheads="1"/>
            </p:cNvSpPr>
            <p:nvPr/>
          </p:nvSpPr>
          <p:spPr bwMode="auto">
            <a:xfrm>
              <a:off x="2365" y="946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Rectangle 56"/>
            <p:cNvSpPr>
              <a:spLocks noChangeArrowheads="1"/>
            </p:cNvSpPr>
            <p:nvPr/>
          </p:nvSpPr>
          <p:spPr bwMode="auto">
            <a:xfrm>
              <a:off x="2365" y="965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Rectangle 57"/>
            <p:cNvSpPr>
              <a:spLocks noChangeArrowheads="1"/>
            </p:cNvSpPr>
            <p:nvPr/>
          </p:nvSpPr>
          <p:spPr bwMode="auto">
            <a:xfrm>
              <a:off x="2365" y="974"/>
              <a:ext cx="55" cy="10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Rectangle 58"/>
            <p:cNvSpPr>
              <a:spLocks noChangeArrowheads="1"/>
            </p:cNvSpPr>
            <p:nvPr/>
          </p:nvSpPr>
          <p:spPr bwMode="auto">
            <a:xfrm>
              <a:off x="2356" y="900"/>
              <a:ext cx="111" cy="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1874" y="1002"/>
              <a:ext cx="482" cy="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 flipH="1">
              <a:off x="2087" y="1076"/>
              <a:ext cx="269" cy="3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2411" y="1113"/>
              <a:ext cx="28" cy="41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1709" y="729"/>
              <a:ext cx="55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Виртуальная сеть 1</a:t>
              </a:r>
              <a:endParaRPr lang="ru-RU" altLang="ru-RU"/>
            </a:p>
          </p:txBody>
        </p:sp>
        <p:sp>
          <p:nvSpPr>
            <p:cNvPr id="61" name="Oval 63"/>
            <p:cNvSpPr>
              <a:spLocks noChangeArrowheads="1"/>
            </p:cNvSpPr>
            <p:nvPr/>
          </p:nvSpPr>
          <p:spPr bwMode="auto">
            <a:xfrm>
              <a:off x="3300" y="557"/>
              <a:ext cx="1436" cy="143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3606" y="919"/>
              <a:ext cx="111" cy="102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1"/>
                    <a:pt x="12" y="1"/>
                  </a:cubicBezTo>
                  <a:lnTo>
                    <a:pt x="12" y="10"/>
                  </a:lnTo>
                  <a:cubicBezTo>
                    <a:pt x="12" y="11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1"/>
                    <a:pt x="0" y="10"/>
                  </a:cubicBezTo>
                  <a:lnTo>
                    <a:pt x="0" y="1"/>
                  </a:ln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3541" y="1085"/>
              <a:ext cx="260" cy="38"/>
            </a:xfrm>
            <a:custGeom>
              <a:avLst/>
              <a:gdLst>
                <a:gd name="T0" fmla="*/ 25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5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3560" y="1039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3717" y="1039"/>
              <a:ext cx="19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Rectangle 68"/>
            <p:cNvSpPr>
              <a:spLocks noChangeArrowheads="1"/>
            </p:cNvSpPr>
            <p:nvPr/>
          </p:nvSpPr>
          <p:spPr bwMode="auto">
            <a:xfrm>
              <a:off x="3699" y="1048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3532" y="1076"/>
              <a:ext cx="259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4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3773" y="1039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3606" y="928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3736" y="928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3597" y="909"/>
              <a:ext cx="130" cy="121"/>
            </a:xfrm>
            <a:custGeom>
              <a:avLst/>
              <a:gdLst>
                <a:gd name="T0" fmla="*/ 1 w 14"/>
                <a:gd name="T1" fmla="*/ 0 h 13"/>
                <a:gd name="T2" fmla="*/ 13 w 14"/>
                <a:gd name="T3" fmla="*/ 0 h 13"/>
                <a:gd name="T4" fmla="*/ 14 w 14"/>
                <a:gd name="T5" fmla="*/ 1 h 13"/>
                <a:gd name="T6" fmla="*/ 14 w 14"/>
                <a:gd name="T7" fmla="*/ 12 h 13"/>
                <a:gd name="T8" fmla="*/ 13 w 14"/>
                <a:gd name="T9" fmla="*/ 13 h 13"/>
                <a:gd name="T10" fmla="*/ 1 w 14"/>
                <a:gd name="T11" fmla="*/ 13 h 13"/>
                <a:gd name="T12" fmla="*/ 0 w 14"/>
                <a:gd name="T13" fmla="*/ 12 h 13"/>
                <a:gd name="T14" fmla="*/ 0 w 14"/>
                <a:gd name="T15" fmla="*/ 1 h 13"/>
                <a:gd name="T16" fmla="*/ 1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1"/>
                    <a:pt x="14" y="1"/>
                  </a:cubicBezTo>
                  <a:lnTo>
                    <a:pt x="14" y="12"/>
                  </a:lnTo>
                  <a:cubicBezTo>
                    <a:pt x="14" y="12"/>
                    <a:pt x="14" y="13"/>
                    <a:pt x="13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3560" y="1085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>
              <a:off x="3551" y="1095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>
              <a:off x="3551" y="1095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Line 77"/>
            <p:cNvSpPr>
              <a:spLocks noChangeShapeType="1"/>
            </p:cNvSpPr>
            <p:nvPr/>
          </p:nvSpPr>
          <p:spPr bwMode="auto">
            <a:xfrm>
              <a:off x="3541" y="1104"/>
              <a:ext cx="24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Rectangle 78"/>
            <p:cNvSpPr>
              <a:spLocks noChangeArrowheads="1"/>
            </p:cNvSpPr>
            <p:nvPr/>
          </p:nvSpPr>
          <p:spPr bwMode="auto">
            <a:xfrm>
              <a:off x="3569" y="1048"/>
              <a:ext cx="74" cy="10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3643" y="1206"/>
              <a:ext cx="121" cy="93"/>
            </a:xfrm>
            <a:custGeom>
              <a:avLst/>
              <a:gdLst>
                <a:gd name="T0" fmla="*/ 1 w 13"/>
                <a:gd name="T1" fmla="*/ 0 h 10"/>
                <a:gd name="T2" fmla="*/ 12 w 13"/>
                <a:gd name="T3" fmla="*/ 0 h 10"/>
                <a:gd name="T4" fmla="*/ 13 w 13"/>
                <a:gd name="T5" fmla="*/ 0 h 10"/>
                <a:gd name="T6" fmla="*/ 13 w 13"/>
                <a:gd name="T7" fmla="*/ 10 h 10"/>
                <a:gd name="T8" fmla="*/ 12 w 13"/>
                <a:gd name="T9" fmla="*/ 10 h 10"/>
                <a:gd name="T10" fmla="*/ 1 w 13"/>
                <a:gd name="T11" fmla="*/ 10 h 10"/>
                <a:gd name="T12" fmla="*/ 0 w 13"/>
                <a:gd name="T13" fmla="*/ 10 h 10"/>
                <a:gd name="T14" fmla="*/ 0 w 13"/>
                <a:gd name="T15" fmla="*/ 0 h 10"/>
                <a:gd name="T16" fmla="*/ 1 w 1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13" y="0"/>
                    <a:pt x="13" y="0"/>
                  </a:cubicBezTo>
                  <a:lnTo>
                    <a:pt x="13" y="10"/>
                  </a:lnTo>
                  <a:cubicBezTo>
                    <a:pt x="13" y="10"/>
                    <a:pt x="12" y="10"/>
                    <a:pt x="12" y="10"/>
                  </a:cubicBezTo>
                  <a:lnTo>
                    <a:pt x="1" y="10"/>
                  </a:lnTo>
                  <a:cubicBezTo>
                    <a:pt x="0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3578" y="1363"/>
              <a:ext cx="260" cy="38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3597" y="1317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Rectangle 82"/>
            <p:cNvSpPr>
              <a:spLocks noChangeArrowheads="1"/>
            </p:cNvSpPr>
            <p:nvPr/>
          </p:nvSpPr>
          <p:spPr bwMode="auto">
            <a:xfrm>
              <a:off x="3754" y="1317"/>
              <a:ext cx="19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Rectangle 83"/>
            <p:cNvSpPr>
              <a:spLocks noChangeArrowheads="1"/>
            </p:cNvSpPr>
            <p:nvPr/>
          </p:nvSpPr>
          <p:spPr bwMode="auto">
            <a:xfrm>
              <a:off x="3736" y="1326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Freeform 84"/>
            <p:cNvSpPr>
              <a:spLocks/>
            </p:cNvSpPr>
            <p:nvPr/>
          </p:nvSpPr>
          <p:spPr bwMode="auto">
            <a:xfrm>
              <a:off x="3578" y="1354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3810" y="1317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Freeform 86"/>
            <p:cNvSpPr>
              <a:spLocks/>
            </p:cNvSpPr>
            <p:nvPr/>
          </p:nvSpPr>
          <p:spPr bwMode="auto">
            <a:xfrm>
              <a:off x="3652" y="1206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3773" y="1206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Freeform 88"/>
            <p:cNvSpPr>
              <a:spLocks/>
            </p:cNvSpPr>
            <p:nvPr/>
          </p:nvSpPr>
          <p:spPr bwMode="auto">
            <a:xfrm>
              <a:off x="3634" y="1187"/>
              <a:ext cx="139" cy="121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3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3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Line 89"/>
            <p:cNvSpPr>
              <a:spLocks noChangeShapeType="1"/>
            </p:cNvSpPr>
            <p:nvPr/>
          </p:nvSpPr>
          <p:spPr bwMode="auto">
            <a:xfrm>
              <a:off x="3597" y="1363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>
              <a:off x="3597" y="1373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Line 91"/>
            <p:cNvSpPr>
              <a:spLocks noChangeShapeType="1"/>
            </p:cNvSpPr>
            <p:nvPr/>
          </p:nvSpPr>
          <p:spPr bwMode="auto">
            <a:xfrm>
              <a:off x="3588" y="1382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Line 92"/>
            <p:cNvSpPr>
              <a:spLocks noChangeShapeType="1"/>
            </p:cNvSpPr>
            <p:nvPr/>
          </p:nvSpPr>
          <p:spPr bwMode="auto">
            <a:xfrm>
              <a:off x="3588" y="1382"/>
              <a:ext cx="23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Rectangle 93"/>
            <p:cNvSpPr>
              <a:spLocks noChangeArrowheads="1"/>
            </p:cNvSpPr>
            <p:nvPr/>
          </p:nvSpPr>
          <p:spPr bwMode="auto">
            <a:xfrm>
              <a:off x="3606" y="1326"/>
              <a:ext cx="84" cy="10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3754" y="1558"/>
              <a:ext cx="112" cy="102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1"/>
                  </a:cubicBezTo>
                  <a:lnTo>
                    <a:pt x="12" y="10"/>
                  </a:lnTo>
                  <a:cubicBezTo>
                    <a:pt x="12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3690" y="1716"/>
              <a:ext cx="259" cy="46"/>
            </a:xfrm>
            <a:custGeom>
              <a:avLst/>
              <a:gdLst>
                <a:gd name="T0" fmla="*/ 25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5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3708" y="1669"/>
              <a:ext cx="204" cy="47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Rectangle 97"/>
            <p:cNvSpPr>
              <a:spLocks noChangeArrowheads="1"/>
            </p:cNvSpPr>
            <p:nvPr/>
          </p:nvSpPr>
          <p:spPr bwMode="auto">
            <a:xfrm>
              <a:off x="3866" y="1679"/>
              <a:ext cx="18" cy="18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Rectangle 98"/>
            <p:cNvSpPr>
              <a:spLocks noChangeArrowheads="1"/>
            </p:cNvSpPr>
            <p:nvPr/>
          </p:nvSpPr>
          <p:spPr bwMode="auto">
            <a:xfrm>
              <a:off x="3847" y="1688"/>
              <a:ext cx="5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3680" y="1716"/>
              <a:ext cx="260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Line 100"/>
            <p:cNvSpPr>
              <a:spLocks noChangeShapeType="1"/>
            </p:cNvSpPr>
            <p:nvPr/>
          </p:nvSpPr>
          <p:spPr bwMode="auto">
            <a:xfrm>
              <a:off x="3921" y="1679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3754" y="1567"/>
              <a:ext cx="102" cy="84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>
              <a:off x="3884" y="1567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Freeform 103"/>
            <p:cNvSpPr>
              <a:spLocks/>
            </p:cNvSpPr>
            <p:nvPr/>
          </p:nvSpPr>
          <p:spPr bwMode="auto">
            <a:xfrm>
              <a:off x="3745" y="1549"/>
              <a:ext cx="139" cy="120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0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" name="Line 104"/>
            <p:cNvSpPr>
              <a:spLocks noChangeShapeType="1"/>
            </p:cNvSpPr>
            <p:nvPr/>
          </p:nvSpPr>
          <p:spPr bwMode="auto">
            <a:xfrm>
              <a:off x="3708" y="1725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" name="Line 105"/>
            <p:cNvSpPr>
              <a:spLocks noChangeShapeType="1"/>
            </p:cNvSpPr>
            <p:nvPr/>
          </p:nvSpPr>
          <p:spPr bwMode="auto">
            <a:xfrm>
              <a:off x="3708" y="1725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Line 106"/>
            <p:cNvSpPr>
              <a:spLocks noChangeShapeType="1"/>
            </p:cNvSpPr>
            <p:nvPr/>
          </p:nvSpPr>
          <p:spPr bwMode="auto">
            <a:xfrm>
              <a:off x="3699" y="1734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" name="Line 107"/>
            <p:cNvSpPr>
              <a:spLocks noChangeShapeType="1"/>
            </p:cNvSpPr>
            <p:nvPr/>
          </p:nvSpPr>
          <p:spPr bwMode="auto">
            <a:xfrm>
              <a:off x="3699" y="1743"/>
              <a:ext cx="23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auto">
            <a:xfrm>
              <a:off x="3717" y="1679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4310" y="1447"/>
              <a:ext cx="121" cy="102"/>
            </a:xfrm>
            <a:custGeom>
              <a:avLst/>
              <a:gdLst>
                <a:gd name="T0" fmla="*/ 0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0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0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3" y="1"/>
                    <a:pt x="13" y="1"/>
                  </a:cubicBezTo>
                  <a:lnTo>
                    <a:pt x="13" y="10"/>
                  </a:lnTo>
                  <a:cubicBezTo>
                    <a:pt x="13" y="11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1"/>
                    <a:pt x="0" y="10"/>
                  </a:cubicBezTo>
                  <a:lnTo>
                    <a:pt x="0" y="1"/>
                  </a:ln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4245" y="1614"/>
              <a:ext cx="260" cy="37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4264" y="1567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" name="Rectangle 112"/>
            <p:cNvSpPr>
              <a:spLocks noChangeArrowheads="1"/>
            </p:cNvSpPr>
            <p:nvPr/>
          </p:nvSpPr>
          <p:spPr bwMode="auto">
            <a:xfrm>
              <a:off x="4421" y="1567"/>
              <a:ext cx="19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Rectangle 113"/>
            <p:cNvSpPr>
              <a:spLocks noChangeArrowheads="1"/>
            </p:cNvSpPr>
            <p:nvPr/>
          </p:nvSpPr>
          <p:spPr bwMode="auto">
            <a:xfrm>
              <a:off x="4403" y="1577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2" name="Freeform 114"/>
            <p:cNvSpPr>
              <a:spLocks/>
            </p:cNvSpPr>
            <p:nvPr/>
          </p:nvSpPr>
          <p:spPr bwMode="auto">
            <a:xfrm>
              <a:off x="4245" y="1604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2 w 27"/>
                <a:gd name="T7" fmla="*/ 0 h 4"/>
                <a:gd name="T8" fmla="*/ 24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4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" name="Line 115"/>
            <p:cNvSpPr>
              <a:spLocks noChangeShapeType="1"/>
            </p:cNvSpPr>
            <p:nvPr/>
          </p:nvSpPr>
          <p:spPr bwMode="auto">
            <a:xfrm>
              <a:off x="4477" y="1567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" name="Freeform 116"/>
            <p:cNvSpPr>
              <a:spLocks/>
            </p:cNvSpPr>
            <p:nvPr/>
          </p:nvSpPr>
          <p:spPr bwMode="auto">
            <a:xfrm>
              <a:off x="4310" y="1456"/>
              <a:ext cx="111" cy="84"/>
            </a:xfrm>
            <a:custGeom>
              <a:avLst/>
              <a:gdLst>
                <a:gd name="T0" fmla="*/ 12 w 12"/>
                <a:gd name="T1" fmla="*/ 0 h 9"/>
                <a:gd name="T2" fmla="*/ 0 w 12"/>
                <a:gd name="T3" fmla="*/ 0 h 9"/>
                <a:gd name="T4" fmla="*/ 0 w 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12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" name="Line 117"/>
            <p:cNvSpPr>
              <a:spLocks noChangeShapeType="1"/>
            </p:cNvSpPr>
            <p:nvPr/>
          </p:nvSpPr>
          <p:spPr bwMode="auto">
            <a:xfrm>
              <a:off x="4440" y="1456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" name="Freeform 118"/>
            <p:cNvSpPr>
              <a:spLocks/>
            </p:cNvSpPr>
            <p:nvPr/>
          </p:nvSpPr>
          <p:spPr bwMode="auto">
            <a:xfrm>
              <a:off x="4301" y="1438"/>
              <a:ext cx="139" cy="120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>
              <a:off x="4264" y="1614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4264" y="1623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>
              <a:off x="4255" y="1632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>
              <a:off x="4255" y="1632"/>
              <a:ext cx="23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Rectangle 123"/>
            <p:cNvSpPr>
              <a:spLocks noChangeArrowheads="1"/>
            </p:cNvSpPr>
            <p:nvPr/>
          </p:nvSpPr>
          <p:spPr bwMode="auto">
            <a:xfrm>
              <a:off x="4273" y="1577"/>
              <a:ext cx="8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Rectangle 124"/>
            <p:cNvSpPr>
              <a:spLocks noChangeArrowheads="1"/>
            </p:cNvSpPr>
            <p:nvPr/>
          </p:nvSpPr>
          <p:spPr bwMode="auto">
            <a:xfrm>
              <a:off x="4292" y="946"/>
              <a:ext cx="65" cy="10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Rectangle 125"/>
            <p:cNvSpPr>
              <a:spLocks noChangeArrowheads="1"/>
            </p:cNvSpPr>
            <p:nvPr/>
          </p:nvSpPr>
          <p:spPr bwMode="auto">
            <a:xfrm>
              <a:off x="4292" y="965"/>
              <a:ext cx="65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4292" y="984"/>
              <a:ext cx="65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5" name="Rectangle 127"/>
            <p:cNvSpPr>
              <a:spLocks noChangeArrowheads="1"/>
            </p:cNvSpPr>
            <p:nvPr/>
          </p:nvSpPr>
          <p:spPr bwMode="auto">
            <a:xfrm>
              <a:off x="4282" y="909"/>
              <a:ext cx="112" cy="21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Freeform 128"/>
            <p:cNvSpPr>
              <a:spLocks/>
            </p:cNvSpPr>
            <p:nvPr/>
          </p:nvSpPr>
          <p:spPr bwMode="auto">
            <a:xfrm>
              <a:off x="3736" y="974"/>
              <a:ext cx="546" cy="389"/>
            </a:xfrm>
            <a:custGeom>
              <a:avLst/>
              <a:gdLst>
                <a:gd name="T0" fmla="*/ 0 w 59"/>
                <a:gd name="T1" fmla="*/ 0 h 42"/>
                <a:gd name="T2" fmla="*/ 59 w 59"/>
                <a:gd name="T3" fmla="*/ 6 h 42"/>
                <a:gd name="T4" fmla="*/ 3 w 59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2">
                  <a:moveTo>
                    <a:pt x="0" y="0"/>
                  </a:moveTo>
                  <a:lnTo>
                    <a:pt x="59" y="6"/>
                  </a:lnTo>
                  <a:lnTo>
                    <a:pt x="3" y="42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 flipH="1">
              <a:off x="3912" y="1076"/>
              <a:ext cx="370" cy="621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>
              <a:off x="4357" y="1123"/>
              <a:ext cx="9" cy="31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9" name="Rectangle 131"/>
            <p:cNvSpPr>
              <a:spLocks noChangeArrowheads="1"/>
            </p:cNvSpPr>
            <p:nvPr/>
          </p:nvSpPr>
          <p:spPr bwMode="auto">
            <a:xfrm>
              <a:off x="3639" y="729"/>
              <a:ext cx="55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Виртуальная сеть 2</a:t>
              </a:r>
              <a:endParaRPr lang="ru-RU" altLang="ru-RU"/>
            </a:p>
          </p:txBody>
        </p:sp>
        <p:sp>
          <p:nvSpPr>
            <p:cNvPr id="130" name="Oval 132"/>
            <p:cNvSpPr>
              <a:spLocks noChangeArrowheads="1"/>
            </p:cNvSpPr>
            <p:nvPr/>
          </p:nvSpPr>
          <p:spPr bwMode="auto">
            <a:xfrm>
              <a:off x="2383" y="1818"/>
              <a:ext cx="1427" cy="142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1" name="Freeform 133"/>
            <p:cNvSpPr>
              <a:spLocks/>
            </p:cNvSpPr>
            <p:nvPr/>
          </p:nvSpPr>
          <p:spPr bwMode="auto">
            <a:xfrm>
              <a:off x="2689" y="2068"/>
              <a:ext cx="111" cy="102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0 h 11"/>
                <a:gd name="T4" fmla="*/ 12 w 12"/>
                <a:gd name="T5" fmla="*/ 1 h 11"/>
                <a:gd name="T6" fmla="*/ 12 w 12"/>
                <a:gd name="T7" fmla="*/ 10 h 11"/>
                <a:gd name="T8" fmla="*/ 12 w 12"/>
                <a:gd name="T9" fmla="*/ 11 h 11"/>
                <a:gd name="T10" fmla="*/ 0 w 12"/>
                <a:gd name="T11" fmla="*/ 11 h 11"/>
                <a:gd name="T12" fmla="*/ 0 w 12"/>
                <a:gd name="T13" fmla="*/ 10 h 11"/>
                <a:gd name="T14" fmla="*/ 0 w 12"/>
                <a:gd name="T15" fmla="*/ 1 h 11"/>
                <a:gd name="T16" fmla="*/ 0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12" y="1"/>
                  </a:cubicBezTo>
                  <a:lnTo>
                    <a:pt x="12" y="10"/>
                  </a:lnTo>
                  <a:cubicBezTo>
                    <a:pt x="12" y="10"/>
                    <a:pt x="12" y="11"/>
                    <a:pt x="12" y="11"/>
                  </a:cubicBezTo>
                  <a:lnTo>
                    <a:pt x="0" y="11"/>
                  </a:lnTo>
                  <a:cubicBezTo>
                    <a:pt x="0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2" name="Freeform 134"/>
            <p:cNvSpPr>
              <a:spLocks/>
            </p:cNvSpPr>
            <p:nvPr/>
          </p:nvSpPr>
          <p:spPr bwMode="auto">
            <a:xfrm>
              <a:off x="2624" y="2225"/>
              <a:ext cx="260" cy="47"/>
            </a:xfrm>
            <a:custGeom>
              <a:avLst/>
              <a:gdLst>
                <a:gd name="T0" fmla="*/ 25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5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3" name="Freeform 135"/>
            <p:cNvSpPr>
              <a:spLocks/>
            </p:cNvSpPr>
            <p:nvPr/>
          </p:nvSpPr>
          <p:spPr bwMode="auto">
            <a:xfrm>
              <a:off x="2643" y="2179"/>
              <a:ext cx="204" cy="46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4" name="Rectangle 136"/>
            <p:cNvSpPr>
              <a:spLocks noChangeArrowheads="1"/>
            </p:cNvSpPr>
            <p:nvPr/>
          </p:nvSpPr>
          <p:spPr bwMode="auto">
            <a:xfrm>
              <a:off x="2800" y="2188"/>
              <a:ext cx="19" cy="1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5" name="Rectangle 137"/>
            <p:cNvSpPr>
              <a:spLocks noChangeArrowheads="1"/>
            </p:cNvSpPr>
            <p:nvPr/>
          </p:nvSpPr>
          <p:spPr bwMode="auto">
            <a:xfrm>
              <a:off x="2782" y="2197"/>
              <a:ext cx="5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6" name="Freeform 138"/>
            <p:cNvSpPr>
              <a:spLocks/>
            </p:cNvSpPr>
            <p:nvPr/>
          </p:nvSpPr>
          <p:spPr bwMode="auto">
            <a:xfrm>
              <a:off x="2615" y="2225"/>
              <a:ext cx="259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7" name="Line 139"/>
            <p:cNvSpPr>
              <a:spLocks noChangeShapeType="1"/>
            </p:cNvSpPr>
            <p:nvPr/>
          </p:nvSpPr>
          <p:spPr bwMode="auto">
            <a:xfrm>
              <a:off x="2856" y="2188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8" name="Freeform 140"/>
            <p:cNvSpPr>
              <a:spLocks/>
            </p:cNvSpPr>
            <p:nvPr/>
          </p:nvSpPr>
          <p:spPr bwMode="auto">
            <a:xfrm>
              <a:off x="2689" y="2077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9" name="Line 141"/>
            <p:cNvSpPr>
              <a:spLocks noChangeShapeType="1"/>
            </p:cNvSpPr>
            <p:nvPr/>
          </p:nvSpPr>
          <p:spPr bwMode="auto">
            <a:xfrm>
              <a:off x="2819" y="2077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0" name="Freeform 142"/>
            <p:cNvSpPr>
              <a:spLocks/>
            </p:cNvSpPr>
            <p:nvPr/>
          </p:nvSpPr>
          <p:spPr bwMode="auto">
            <a:xfrm>
              <a:off x="2680" y="2058"/>
              <a:ext cx="129" cy="121"/>
            </a:xfrm>
            <a:custGeom>
              <a:avLst/>
              <a:gdLst>
                <a:gd name="T0" fmla="*/ 1 w 14"/>
                <a:gd name="T1" fmla="*/ 0 h 13"/>
                <a:gd name="T2" fmla="*/ 13 w 14"/>
                <a:gd name="T3" fmla="*/ 0 h 13"/>
                <a:gd name="T4" fmla="*/ 14 w 14"/>
                <a:gd name="T5" fmla="*/ 1 h 13"/>
                <a:gd name="T6" fmla="*/ 14 w 14"/>
                <a:gd name="T7" fmla="*/ 12 h 13"/>
                <a:gd name="T8" fmla="*/ 13 w 14"/>
                <a:gd name="T9" fmla="*/ 13 h 13"/>
                <a:gd name="T10" fmla="*/ 1 w 14"/>
                <a:gd name="T11" fmla="*/ 13 h 13"/>
                <a:gd name="T12" fmla="*/ 0 w 14"/>
                <a:gd name="T13" fmla="*/ 12 h 13"/>
                <a:gd name="T14" fmla="*/ 0 w 14"/>
                <a:gd name="T15" fmla="*/ 1 h 13"/>
                <a:gd name="T16" fmla="*/ 1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0"/>
                    <a:pt x="14" y="1"/>
                  </a:cubicBezTo>
                  <a:lnTo>
                    <a:pt x="14" y="12"/>
                  </a:lnTo>
                  <a:cubicBezTo>
                    <a:pt x="14" y="12"/>
                    <a:pt x="14" y="13"/>
                    <a:pt x="13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1" name="Line 143"/>
            <p:cNvSpPr>
              <a:spLocks noChangeShapeType="1"/>
            </p:cNvSpPr>
            <p:nvPr/>
          </p:nvSpPr>
          <p:spPr bwMode="auto">
            <a:xfrm>
              <a:off x="2643" y="2235"/>
              <a:ext cx="20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2" name="Line 144"/>
            <p:cNvSpPr>
              <a:spLocks noChangeShapeType="1"/>
            </p:cNvSpPr>
            <p:nvPr/>
          </p:nvSpPr>
          <p:spPr bwMode="auto">
            <a:xfrm>
              <a:off x="2633" y="2235"/>
              <a:ext cx="21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>
              <a:off x="2633" y="2244"/>
              <a:ext cx="22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4" name="Line 146"/>
            <p:cNvSpPr>
              <a:spLocks noChangeShapeType="1"/>
            </p:cNvSpPr>
            <p:nvPr/>
          </p:nvSpPr>
          <p:spPr bwMode="auto">
            <a:xfrm>
              <a:off x="2624" y="2253"/>
              <a:ext cx="241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5" name="Rectangle 147"/>
            <p:cNvSpPr>
              <a:spLocks noChangeArrowheads="1"/>
            </p:cNvSpPr>
            <p:nvPr/>
          </p:nvSpPr>
          <p:spPr bwMode="auto">
            <a:xfrm>
              <a:off x="2652" y="2188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6" name="Freeform 148"/>
            <p:cNvSpPr>
              <a:spLocks/>
            </p:cNvSpPr>
            <p:nvPr/>
          </p:nvSpPr>
          <p:spPr bwMode="auto">
            <a:xfrm>
              <a:off x="2717" y="2411"/>
              <a:ext cx="120" cy="92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0 h 10"/>
                <a:gd name="T4" fmla="*/ 13 w 13"/>
                <a:gd name="T5" fmla="*/ 0 h 10"/>
                <a:gd name="T6" fmla="*/ 13 w 13"/>
                <a:gd name="T7" fmla="*/ 10 h 10"/>
                <a:gd name="T8" fmla="*/ 13 w 13"/>
                <a:gd name="T9" fmla="*/ 10 h 10"/>
                <a:gd name="T10" fmla="*/ 1 w 13"/>
                <a:gd name="T11" fmla="*/ 10 h 10"/>
                <a:gd name="T12" fmla="*/ 0 w 13"/>
                <a:gd name="T13" fmla="*/ 10 h 10"/>
                <a:gd name="T14" fmla="*/ 0 w 13"/>
                <a:gd name="T15" fmla="*/ 0 h 10"/>
                <a:gd name="T16" fmla="*/ 1 w 1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0"/>
                  </a:cubicBezTo>
                  <a:lnTo>
                    <a:pt x="13" y="10"/>
                  </a:lnTo>
                  <a:cubicBezTo>
                    <a:pt x="13" y="10"/>
                    <a:pt x="13" y="10"/>
                    <a:pt x="13" y="10"/>
                  </a:cubicBezTo>
                  <a:lnTo>
                    <a:pt x="1" y="10"/>
                  </a:lnTo>
                  <a:cubicBezTo>
                    <a:pt x="1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7" name="Freeform 149"/>
            <p:cNvSpPr>
              <a:spLocks/>
            </p:cNvSpPr>
            <p:nvPr/>
          </p:nvSpPr>
          <p:spPr bwMode="auto">
            <a:xfrm>
              <a:off x="2652" y="2568"/>
              <a:ext cx="259" cy="37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8" name="Freeform 150"/>
            <p:cNvSpPr>
              <a:spLocks/>
            </p:cNvSpPr>
            <p:nvPr/>
          </p:nvSpPr>
          <p:spPr bwMode="auto">
            <a:xfrm>
              <a:off x="2680" y="2522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9" name="Rectangle 151"/>
            <p:cNvSpPr>
              <a:spLocks noChangeArrowheads="1"/>
            </p:cNvSpPr>
            <p:nvPr/>
          </p:nvSpPr>
          <p:spPr bwMode="auto">
            <a:xfrm>
              <a:off x="2837" y="2531"/>
              <a:ext cx="10" cy="9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0" name="Rectangle 152"/>
            <p:cNvSpPr>
              <a:spLocks noChangeArrowheads="1"/>
            </p:cNvSpPr>
            <p:nvPr/>
          </p:nvSpPr>
          <p:spPr bwMode="auto">
            <a:xfrm>
              <a:off x="2819" y="2531"/>
              <a:ext cx="4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1" name="Freeform 153"/>
            <p:cNvSpPr>
              <a:spLocks/>
            </p:cNvSpPr>
            <p:nvPr/>
          </p:nvSpPr>
          <p:spPr bwMode="auto">
            <a:xfrm>
              <a:off x="2652" y="2559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3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2" name="Line 154"/>
            <p:cNvSpPr>
              <a:spLocks noChangeShapeType="1"/>
            </p:cNvSpPr>
            <p:nvPr/>
          </p:nvSpPr>
          <p:spPr bwMode="auto">
            <a:xfrm>
              <a:off x="2884" y="2522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3" name="Freeform 155"/>
            <p:cNvSpPr>
              <a:spLocks/>
            </p:cNvSpPr>
            <p:nvPr/>
          </p:nvSpPr>
          <p:spPr bwMode="auto">
            <a:xfrm>
              <a:off x="2726" y="2411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4" name="Line 156"/>
            <p:cNvSpPr>
              <a:spLocks noChangeShapeType="1"/>
            </p:cNvSpPr>
            <p:nvPr/>
          </p:nvSpPr>
          <p:spPr bwMode="auto">
            <a:xfrm>
              <a:off x="2856" y="2411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5" name="Freeform 157"/>
            <p:cNvSpPr>
              <a:spLocks/>
            </p:cNvSpPr>
            <p:nvPr/>
          </p:nvSpPr>
          <p:spPr bwMode="auto">
            <a:xfrm>
              <a:off x="2708" y="2392"/>
              <a:ext cx="139" cy="121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3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3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6" name="Line 158"/>
            <p:cNvSpPr>
              <a:spLocks noChangeShapeType="1"/>
            </p:cNvSpPr>
            <p:nvPr/>
          </p:nvSpPr>
          <p:spPr bwMode="auto">
            <a:xfrm>
              <a:off x="2680" y="2568"/>
              <a:ext cx="19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7" name="Line 159"/>
            <p:cNvSpPr>
              <a:spLocks noChangeShapeType="1"/>
            </p:cNvSpPr>
            <p:nvPr/>
          </p:nvSpPr>
          <p:spPr bwMode="auto">
            <a:xfrm>
              <a:off x="2670" y="2577"/>
              <a:ext cx="21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8" name="Line 160"/>
            <p:cNvSpPr>
              <a:spLocks noChangeShapeType="1"/>
            </p:cNvSpPr>
            <p:nvPr/>
          </p:nvSpPr>
          <p:spPr bwMode="auto">
            <a:xfrm>
              <a:off x="2670" y="2587"/>
              <a:ext cx="22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9" name="Line 161"/>
            <p:cNvSpPr>
              <a:spLocks noChangeShapeType="1"/>
            </p:cNvSpPr>
            <p:nvPr/>
          </p:nvSpPr>
          <p:spPr bwMode="auto">
            <a:xfrm>
              <a:off x="2661" y="2587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0" name="Rectangle 162"/>
            <p:cNvSpPr>
              <a:spLocks noChangeArrowheads="1"/>
            </p:cNvSpPr>
            <p:nvPr/>
          </p:nvSpPr>
          <p:spPr bwMode="auto">
            <a:xfrm>
              <a:off x="2689" y="2531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1" name="Freeform 163"/>
            <p:cNvSpPr>
              <a:spLocks/>
            </p:cNvSpPr>
            <p:nvPr/>
          </p:nvSpPr>
          <p:spPr bwMode="auto">
            <a:xfrm>
              <a:off x="2865" y="2753"/>
              <a:ext cx="120" cy="102"/>
            </a:xfrm>
            <a:custGeom>
              <a:avLst/>
              <a:gdLst>
                <a:gd name="T0" fmla="*/ 1 w 13"/>
                <a:gd name="T1" fmla="*/ 0 h 11"/>
                <a:gd name="T2" fmla="*/ 13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3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3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2" name="Freeform 164"/>
            <p:cNvSpPr>
              <a:spLocks/>
            </p:cNvSpPr>
            <p:nvPr/>
          </p:nvSpPr>
          <p:spPr bwMode="auto">
            <a:xfrm>
              <a:off x="2800" y="2911"/>
              <a:ext cx="260" cy="46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4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4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3" name="Freeform 165"/>
            <p:cNvSpPr>
              <a:spLocks/>
            </p:cNvSpPr>
            <p:nvPr/>
          </p:nvSpPr>
          <p:spPr bwMode="auto">
            <a:xfrm>
              <a:off x="2828" y="2874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4" name="Rectangle 166"/>
            <p:cNvSpPr>
              <a:spLocks noChangeArrowheads="1"/>
            </p:cNvSpPr>
            <p:nvPr/>
          </p:nvSpPr>
          <p:spPr bwMode="auto">
            <a:xfrm>
              <a:off x="2985" y="2874"/>
              <a:ext cx="10" cy="18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5" name="Rectangle 167"/>
            <p:cNvSpPr>
              <a:spLocks noChangeArrowheads="1"/>
            </p:cNvSpPr>
            <p:nvPr/>
          </p:nvSpPr>
          <p:spPr bwMode="auto">
            <a:xfrm>
              <a:off x="2967" y="2883"/>
              <a:ext cx="4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6" name="Freeform 168"/>
            <p:cNvSpPr>
              <a:spLocks/>
            </p:cNvSpPr>
            <p:nvPr/>
          </p:nvSpPr>
          <p:spPr bwMode="auto">
            <a:xfrm>
              <a:off x="2800" y="2911"/>
              <a:ext cx="260" cy="37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4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Line 169"/>
            <p:cNvSpPr>
              <a:spLocks noChangeShapeType="1"/>
            </p:cNvSpPr>
            <p:nvPr/>
          </p:nvSpPr>
          <p:spPr bwMode="auto">
            <a:xfrm>
              <a:off x="3032" y="2874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8" name="Freeform 170"/>
            <p:cNvSpPr>
              <a:spLocks/>
            </p:cNvSpPr>
            <p:nvPr/>
          </p:nvSpPr>
          <p:spPr bwMode="auto">
            <a:xfrm>
              <a:off x="2874" y="2763"/>
              <a:ext cx="102" cy="83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>
              <a:off x="3004" y="2763"/>
              <a:ext cx="1" cy="83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Freeform 172"/>
            <p:cNvSpPr>
              <a:spLocks/>
            </p:cNvSpPr>
            <p:nvPr/>
          </p:nvSpPr>
          <p:spPr bwMode="auto">
            <a:xfrm>
              <a:off x="2856" y="2744"/>
              <a:ext cx="139" cy="121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2828" y="2920"/>
              <a:ext cx="195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>
              <a:off x="2819" y="2920"/>
              <a:ext cx="21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3" name="Line 175"/>
            <p:cNvSpPr>
              <a:spLocks noChangeShapeType="1"/>
            </p:cNvSpPr>
            <p:nvPr/>
          </p:nvSpPr>
          <p:spPr bwMode="auto">
            <a:xfrm>
              <a:off x="2819" y="2930"/>
              <a:ext cx="22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4" name="Line 176"/>
            <p:cNvSpPr>
              <a:spLocks noChangeShapeType="1"/>
            </p:cNvSpPr>
            <p:nvPr/>
          </p:nvSpPr>
          <p:spPr bwMode="auto">
            <a:xfrm>
              <a:off x="2809" y="2939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5" name="Rectangle 177"/>
            <p:cNvSpPr>
              <a:spLocks noChangeArrowheads="1"/>
            </p:cNvSpPr>
            <p:nvPr/>
          </p:nvSpPr>
          <p:spPr bwMode="auto">
            <a:xfrm>
              <a:off x="2837" y="2874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>
              <a:off x="3347" y="2744"/>
              <a:ext cx="120" cy="102"/>
            </a:xfrm>
            <a:custGeom>
              <a:avLst/>
              <a:gdLst>
                <a:gd name="T0" fmla="*/ 1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2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2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Freeform 179"/>
            <p:cNvSpPr>
              <a:spLocks/>
            </p:cNvSpPr>
            <p:nvPr/>
          </p:nvSpPr>
          <p:spPr bwMode="auto">
            <a:xfrm>
              <a:off x="3282" y="2902"/>
              <a:ext cx="259" cy="46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>
              <a:off x="3310" y="2865"/>
              <a:ext cx="204" cy="37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9" name="Rectangle 181"/>
            <p:cNvSpPr>
              <a:spLocks noChangeArrowheads="1"/>
            </p:cNvSpPr>
            <p:nvPr/>
          </p:nvSpPr>
          <p:spPr bwMode="auto">
            <a:xfrm>
              <a:off x="3467" y="2865"/>
              <a:ext cx="9" cy="18"/>
            </a:xfrm>
            <a:prstGeom prst="rect">
              <a:avLst/>
            </a:prstGeom>
            <a:solidFill>
              <a:srgbClr val="A9A8A7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Rectangle 182"/>
            <p:cNvSpPr>
              <a:spLocks noChangeArrowheads="1"/>
            </p:cNvSpPr>
            <p:nvPr/>
          </p:nvSpPr>
          <p:spPr bwMode="auto">
            <a:xfrm>
              <a:off x="3449" y="2874"/>
              <a:ext cx="46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1" name="Freeform 183"/>
            <p:cNvSpPr>
              <a:spLocks/>
            </p:cNvSpPr>
            <p:nvPr/>
          </p:nvSpPr>
          <p:spPr bwMode="auto">
            <a:xfrm>
              <a:off x="3282" y="2902"/>
              <a:ext cx="250" cy="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3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3 h 4"/>
                <a:gd name="T12" fmla="*/ 27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3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2" name="Line 184"/>
            <p:cNvSpPr>
              <a:spLocks noChangeShapeType="1"/>
            </p:cNvSpPr>
            <p:nvPr/>
          </p:nvSpPr>
          <p:spPr bwMode="auto">
            <a:xfrm>
              <a:off x="3514" y="2865"/>
              <a:ext cx="1" cy="37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Freeform 185"/>
            <p:cNvSpPr>
              <a:spLocks/>
            </p:cNvSpPr>
            <p:nvPr/>
          </p:nvSpPr>
          <p:spPr bwMode="auto">
            <a:xfrm>
              <a:off x="3356" y="2753"/>
              <a:ext cx="102" cy="84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0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4" name="Line 186"/>
            <p:cNvSpPr>
              <a:spLocks noChangeShapeType="1"/>
            </p:cNvSpPr>
            <p:nvPr/>
          </p:nvSpPr>
          <p:spPr bwMode="auto">
            <a:xfrm>
              <a:off x="3486" y="2753"/>
              <a:ext cx="1" cy="84"/>
            </a:xfrm>
            <a:prstGeom prst="line">
              <a:avLst/>
            </a:prstGeom>
            <a:noFill/>
            <a:ln w="0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5" name="Freeform 187"/>
            <p:cNvSpPr>
              <a:spLocks/>
            </p:cNvSpPr>
            <p:nvPr/>
          </p:nvSpPr>
          <p:spPr bwMode="auto">
            <a:xfrm>
              <a:off x="3337" y="2735"/>
              <a:ext cx="139" cy="120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Line 188"/>
            <p:cNvSpPr>
              <a:spLocks noChangeShapeType="1"/>
            </p:cNvSpPr>
            <p:nvPr/>
          </p:nvSpPr>
          <p:spPr bwMode="auto">
            <a:xfrm>
              <a:off x="3310" y="2911"/>
              <a:ext cx="19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7" name="Line 189"/>
            <p:cNvSpPr>
              <a:spLocks noChangeShapeType="1"/>
            </p:cNvSpPr>
            <p:nvPr/>
          </p:nvSpPr>
          <p:spPr bwMode="auto">
            <a:xfrm>
              <a:off x="3300" y="2911"/>
              <a:ext cx="214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8" name="Line 190"/>
            <p:cNvSpPr>
              <a:spLocks noChangeShapeType="1"/>
            </p:cNvSpPr>
            <p:nvPr/>
          </p:nvSpPr>
          <p:spPr bwMode="auto">
            <a:xfrm>
              <a:off x="3300" y="2920"/>
              <a:ext cx="223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Line 191"/>
            <p:cNvSpPr>
              <a:spLocks noChangeShapeType="1"/>
            </p:cNvSpPr>
            <p:nvPr/>
          </p:nvSpPr>
          <p:spPr bwMode="auto">
            <a:xfrm>
              <a:off x="3291" y="2930"/>
              <a:ext cx="232" cy="1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0" name="Rectangle 192"/>
            <p:cNvSpPr>
              <a:spLocks noChangeArrowheads="1"/>
            </p:cNvSpPr>
            <p:nvPr/>
          </p:nvSpPr>
          <p:spPr bwMode="auto">
            <a:xfrm>
              <a:off x="3319" y="2865"/>
              <a:ext cx="74" cy="9"/>
            </a:xfrm>
            <a:prstGeom prst="rect">
              <a:avLst/>
            </a:prstGeom>
            <a:noFill/>
            <a:ln w="0">
              <a:solidFill>
                <a:srgbClr val="8281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1" name="Rectangle 193"/>
            <p:cNvSpPr>
              <a:spLocks noChangeArrowheads="1"/>
            </p:cNvSpPr>
            <p:nvPr/>
          </p:nvSpPr>
          <p:spPr bwMode="auto">
            <a:xfrm>
              <a:off x="3402" y="2096"/>
              <a:ext cx="65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2" name="Rectangle 194"/>
            <p:cNvSpPr>
              <a:spLocks noChangeArrowheads="1"/>
            </p:cNvSpPr>
            <p:nvPr/>
          </p:nvSpPr>
          <p:spPr bwMode="auto">
            <a:xfrm>
              <a:off x="3402" y="2114"/>
              <a:ext cx="65" cy="9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3" name="Rectangle 195"/>
            <p:cNvSpPr>
              <a:spLocks noChangeArrowheads="1"/>
            </p:cNvSpPr>
            <p:nvPr/>
          </p:nvSpPr>
          <p:spPr bwMode="auto">
            <a:xfrm>
              <a:off x="3402" y="2133"/>
              <a:ext cx="65" cy="1"/>
            </a:xfrm>
            <a:prstGeom prst="rect">
              <a:avLst/>
            </a:prstGeom>
            <a:solidFill>
              <a:srgbClr val="626E76"/>
            </a:solidFill>
            <a:ln w="0">
              <a:solidFill>
                <a:srgbClr val="24211D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4" name="Rectangle 196"/>
            <p:cNvSpPr>
              <a:spLocks noChangeArrowheads="1"/>
            </p:cNvSpPr>
            <p:nvPr/>
          </p:nvSpPr>
          <p:spPr bwMode="auto">
            <a:xfrm>
              <a:off x="3393" y="2058"/>
              <a:ext cx="121" cy="214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5" name="Freeform 197"/>
            <p:cNvSpPr>
              <a:spLocks/>
            </p:cNvSpPr>
            <p:nvPr/>
          </p:nvSpPr>
          <p:spPr bwMode="auto">
            <a:xfrm>
              <a:off x="2819" y="2114"/>
              <a:ext cx="574" cy="334"/>
            </a:xfrm>
            <a:custGeom>
              <a:avLst/>
              <a:gdLst>
                <a:gd name="T0" fmla="*/ 0 w 62"/>
                <a:gd name="T1" fmla="*/ 0 h 36"/>
                <a:gd name="T2" fmla="*/ 62 w 62"/>
                <a:gd name="T3" fmla="*/ 6 h 36"/>
                <a:gd name="T4" fmla="*/ 3 w 62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36">
                  <a:moveTo>
                    <a:pt x="0" y="0"/>
                  </a:moveTo>
                  <a:lnTo>
                    <a:pt x="62" y="6"/>
                  </a:lnTo>
                  <a:lnTo>
                    <a:pt x="3" y="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6" name="Line 198"/>
            <p:cNvSpPr>
              <a:spLocks noChangeShapeType="1"/>
            </p:cNvSpPr>
            <p:nvPr/>
          </p:nvSpPr>
          <p:spPr bwMode="auto">
            <a:xfrm flipH="1">
              <a:off x="2948" y="2225"/>
              <a:ext cx="445" cy="519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7" name="Line 199"/>
            <p:cNvSpPr>
              <a:spLocks noChangeShapeType="1"/>
            </p:cNvSpPr>
            <p:nvPr/>
          </p:nvSpPr>
          <p:spPr bwMode="auto">
            <a:xfrm flipH="1">
              <a:off x="3412" y="2272"/>
              <a:ext cx="27" cy="4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8" name="Rectangle 200"/>
            <p:cNvSpPr>
              <a:spLocks noChangeArrowheads="1"/>
            </p:cNvSpPr>
            <p:nvPr/>
          </p:nvSpPr>
          <p:spPr bwMode="auto">
            <a:xfrm>
              <a:off x="2721" y="3010"/>
              <a:ext cx="510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Виртуальная сеть 3</a:t>
              </a:r>
              <a:endParaRPr lang="ru-RU" altLang="ru-RU"/>
            </a:p>
          </p:txBody>
        </p:sp>
        <p:sp>
          <p:nvSpPr>
            <p:cNvPr id="199" name="Rectangle 201"/>
            <p:cNvSpPr>
              <a:spLocks noChangeArrowheads="1"/>
            </p:cNvSpPr>
            <p:nvPr/>
          </p:nvSpPr>
          <p:spPr bwMode="auto">
            <a:xfrm>
              <a:off x="2672" y="1705"/>
              <a:ext cx="510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000">
                  <a:solidFill>
                    <a:srgbClr val="24211D"/>
                  </a:solidFill>
                </a:rPr>
                <a:t>Виртуальная сеть 4</a:t>
              </a:r>
              <a:endParaRPr lang="ru-RU" alt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43215" y="5613264"/>
            <a:ext cx="205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 smtClean="0"/>
              <a:t>«Плоские» сети</a:t>
            </a:r>
            <a:endParaRPr lang="ru-RU" dirty="0"/>
          </a:p>
        </p:txBody>
      </p:sp>
      <p:sp>
        <p:nvSpPr>
          <p:cNvPr id="200" name="Скругленная прямоугольная выноска 199"/>
          <p:cNvSpPr/>
          <p:nvPr/>
        </p:nvSpPr>
        <p:spPr bwMode="auto">
          <a:xfrm>
            <a:off x="6804248" y="4297362"/>
            <a:ext cx="2304256" cy="1362431"/>
          </a:xfrm>
          <a:prstGeom prst="wedgeRoundRectCallout">
            <a:avLst>
              <a:gd name="adj1" fmla="val -32049"/>
              <a:gd name="adj2" fmla="val -74208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100E0C"/>
                </a:solidFill>
              </a:rPr>
              <a:t>Трафик </a:t>
            </a:r>
            <a:r>
              <a:rPr lang="en-US" sz="1400" dirty="0" smtClean="0">
                <a:solidFill>
                  <a:srgbClr val="100E0C"/>
                </a:solidFill>
              </a:rPr>
              <a:t>VLAN</a:t>
            </a:r>
            <a:endParaRPr lang="ru-RU" sz="1400" dirty="0" smtClean="0">
              <a:solidFill>
                <a:srgbClr val="100E0C"/>
              </a:solidFill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sz="1400" dirty="0" smtClean="0">
                <a:solidFill>
                  <a:srgbClr val="100E0C"/>
                </a:solidFill>
              </a:rPr>
              <a:t>(включая широковещательный) полностью изолирован от других </a:t>
            </a:r>
            <a:r>
              <a:rPr lang="en-US" sz="1400" dirty="0" smtClean="0">
                <a:solidFill>
                  <a:srgbClr val="100E0C"/>
                </a:solidFill>
              </a:rPr>
              <a:t>VLAN</a:t>
            </a:r>
            <a:endParaRPr kumimoji="1" lang="ru-RU" sz="14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44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VLAN</a:t>
            </a:r>
            <a:r>
              <a:rPr kumimoji="0" lang="ru-RU" altLang="ru-RU" b="1" kern="0" dirty="0"/>
              <a:t> </a:t>
            </a:r>
            <a:r>
              <a:rPr kumimoji="0" lang="ru-RU" altLang="ru-RU" b="1" kern="0" dirty="0" smtClean="0"/>
              <a:t>на 1 коммутаторе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2083594" y="1112967"/>
            <a:ext cx="4700740" cy="5497384"/>
            <a:chOff x="3187700" y="508000"/>
            <a:chExt cx="3863303" cy="4518025"/>
          </a:xfrm>
        </p:grpSpPr>
        <p:sp>
          <p:nvSpPr>
            <p:cNvPr id="4" name="Freeform 8"/>
            <p:cNvSpPr>
              <a:spLocks/>
            </p:cNvSpPr>
            <p:nvPr/>
          </p:nvSpPr>
          <p:spPr bwMode="auto">
            <a:xfrm>
              <a:off x="3406775" y="508000"/>
              <a:ext cx="3059113" cy="1657350"/>
            </a:xfrm>
            <a:custGeom>
              <a:avLst/>
              <a:gdLst>
                <a:gd name="T0" fmla="*/ 11 w 168"/>
                <a:gd name="T1" fmla="*/ 32 h 91"/>
                <a:gd name="T2" fmla="*/ 22 w 168"/>
                <a:gd name="T3" fmla="*/ 80 h 91"/>
                <a:gd name="T4" fmla="*/ 78 w 168"/>
                <a:gd name="T5" fmla="*/ 82 h 91"/>
                <a:gd name="T6" fmla="*/ 80 w 168"/>
                <a:gd name="T7" fmla="*/ 32 h 91"/>
                <a:gd name="T8" fmla="*/ 131 w 168"/>
                <a:gd name="T9" fmla="*/ 32 h 91"/>
                <a:gd name="T10" fmla="*/ 135 w 168"/>
                <a:gd name="T11" fmla="*/ 72 h 91"/>
                <a:gd name="T12" fmla="*/ 163 w 168"/>
                <a:gd name="T13" fmla="*/ 70 h 91"/>
                <a:gd name="T14" fmla="*/ 154 w 168"/>
                <a:gd name="T15" fmla="*/ 32 h 91"/>
                <a:gd name="T16" fmla="*/ 11 w 168"/>
                <a:gd name="T17" fmla="*/ 3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91">
                  <a:moveTo>
                    <a:pt x="11" y="32"/>
                  </a:moveTo>
                  <a:cubicBezTo>
                    <a:pt x="0" y="36"/>
                    <a:pt x="7" y="73"/>
                    <a:pt x="22" y="80"/>
                  </a:cubicBezTo>
                  <a:cubicBezTo>
                    <a:pt x="34" y="86"/>
                    <a:pt x="61" y="91"/>
                    <a:pt x="78" y="82"/>
                  </a:cubicBezTo>
                  <a:cubicBezTo>
                    <a:pt x="93" y="74"/>
                    <a:pt x="69" y="43"/>
                    <a:pt x="80" y="32"/>
                  </a:cubicBezTo>
                  <a:cubicBezTo>
                    <a:pt x="92" y="20"/>
                    <a:pt x="117" y="22"/>
                    <a:pt x="131" y="32"/>
                  </a:cubicBezTo>
                  <a:cubicBezTo>
                    <a:pt x="142" y="40"/>
                    <a:pt x="127" y="62"/>
                    <a:pt x="135" y="72"/>
                  </a:cubicBezTo>
                  <a:cubicBezTo>
                    <a:pt x="141" y="79"/>
                    <a:pt x="159" y="79"/>
                    <a:pt x="163" y="70"/>
                  </a:cubicBezTo>
                  <a:cubicBezTo>
                    <a:pt x="168" y="58"/>
                    <a:pt x="161" y="43"/>
                    <a:pt x="154" y="32"/>
                  </a:cubicBezTo>
                  <a:cubicBezTo>
                    <a:pt x="135" y="0"/>
                    <a:pt x="17" y="29"/>
                    <a:pt x="11" y="32"/>
                  </a:cubicBezTo>
                  <a:close/>
                </a:path>
              </a:pathLst>
            </a:custGeom>
            <a:noFill/>
            <a:ln w="0">
              <a:solidFill>
                <a:srgbClr val="9493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Line 9"/>
            <p:cNvSpPr>
              <a:spLocks noChangeShapeType="1"/>
            </p:cNvSpPr>
            <p:nvPr/>
          </p:nvSpPr>
          <p:spPr bwMode="auto">
            <a:xfrm flipV="1">
              <a:off x="5118100" y="1619250"/>
              <a:ext cx="236538" cy="2000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H="1" flipV="1">
              <a:off x="3860800" y="1619250"/>
              <a:ext cx="92075" cy="1825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 flipV="1">
              <a:off x="4335463" y="1619250"/>
              <a:ext cx="163512" cy="18256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733800" y="4297363"/>
              <a:ext cx="236538" cy="182562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0 h 10"/>
                <a:gd name="T4" fmla="*/ 13 w 13"/>
                <a:gd name="T5" fmla="*/ 0 h 10"/>
                <a:gd name="T6" fmla="*/ 13 w 13"/>
                <a:gd name="T7" fmla="*/ 10 h 10"/>
                <a:gd name="T8" fmla="*/ 13 w 13"/>
                <a:gd name="T9" fmla="*/ 10 h 10"/>
                <a:gd name="T10" fmla="*/ 1 w 13"/>
                <a:gd name="T11" fmla="*/ 10 h 10"/>
                <a:gd name="T12" fmla="*/ 0 w 13"/>
                <a:gd name="T13" fmla="*/ 10 h 10"/>
                <a:gd name="T14" fmla="*/ 0 w 13"/>
                <a:gd name="T15" fmla="*/ 0 h 10"/>
                <a:gd name="T16" fmla="*/ 1 w 1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0"/>
                  </a:cubicBezTo>
                  <a:lnTo>
                    <a:pt x="13" y="10"/>
                  </a:lnTo>
                  <a:cubicBezTo>
                    <a:pt x="13" y="10"/>
                    <a:pt x="13" y="10"/>
                    <a:pt x="13" y="10"/>
                  </a:cubicBezTo>
                  <a:lnTo>
                    <a:pt x="1" y="10"/>
                  </a:lnTo>
                  <a:cubicBezTo>
                    <a:pt x="1" y="10"/>
                    <a:pt x="0" y="10"/>
                    <a:pt x="0" y="10"/>
                  </a:cubicBezTo>
                  <a:lnTo>
                    <a:pt x="0" y="0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3606800" y="4606925"/>
              <a:ext cx="509588" cy="73025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3660775" y="4514850"/>
              <a:ext cx="401638" cy="73025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3970338" y="4514850"/>
              <a:ext cx="19050" cy="36513"/>
            </a:xfrm>
            <a:prstGeom prst="rect">
              <a:avLst/>
            </a:prstGeom>
            <a:solidFill>
              <a:srgbClr val="A9A8A7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3933825" y="4533900"/>
              <a:ext cx="92075" cy="1588"/>
            </a:xfrm>
            <a:prstGeom prst="rect">
              <a:avLst/>
            </a:prstGeom>
            <a:solidFill>
              <a:srgbClr val="626E76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3606800" y="4587875"/>
              <a:ext cx="492125" cy="73025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3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062413" y="4514850"/>
              <a:ext cx="1587" cy="73025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auto">
            <a:xfrm>
              <a:off x="3752850" y="4297363"/>
              <a:ext cx="200025" cy="1635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006850" y="4297363"/>
              <a:ext cx="1588" cy="163512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3716338" y="4260850"/>
              <a:ext cx="273050" cy="236538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3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3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679825" y="46069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716338" y="46069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>
              <a:off x="3733800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3770313" y="46069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3806825" y="46069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3824288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3860800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3897313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3916363" y="46069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3952875" y="46069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3989388" y="46069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>
              <a:off x="4006850" y="46069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4025900" y="46069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3643313" y="462438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3660775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3697288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3733800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3752850" y="462438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3787775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3824288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3843338" y="462438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3879850" y="462438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3916363" y="462438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3933825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3952875" y="462438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3970338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4006850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4025900" y="462438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4043363" y="462438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660775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367982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3697288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371633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>
              <a:off x="375285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3770313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787775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>
              <a:off x="380682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59"/>
            <p:cNvSpPr>
              <a:spLocks noChangeShapeType="1"/>
            </p:cNvSpPr>
            <p:nvPr/>
          </p:nvSpPr>
          <p:spPr bwMode="auto">
            <a:xfrm>
              <a:off x="384333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60"/>
            <p:cNvSpPr>
              <a:spLocks noChangeShapeType="1"/>
            </p:cNvSpPr>
            <p:nvPr/>
          </p:nvSpPr>
          <p:spPr bwMode="auto">
            <a:xfrm>
              <a:off x="387985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>
              <a:off x="3897313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Line 62"/>
            <p:cNvSpPr>
              <a:spLocks noChangeShapeType="1"/>
            </p:cNvSpPr>
            <p:nvPr/>
          </p:nvSpPr>
          <p:spPr bwMode="auto">
            <a:xfrm>
              <a:off x="3933825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Line 63"/>
            <p:cNvSpPr>
              <a:spLocks noChangeShapeType="1"/>
            </p:cNvSpPr>
            <p:nvPr/>
          </p:nvSpPr>
          <p:spPr bwMode="auto">
            <a:xfrm>
              <a:off x="3970338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Line 64"/>
            <p:cNvSpPr>
              <a:spLocks noChangeShapeType="1"/>
            </p:cNvSpPr>
            <p:nvPr/>
          </p:nvSpPr>
          <p:spPr bwMode="auto">
            <a:xfrm>
              <a:off x="398938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>
              <a:off x="402590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4062413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" name="Line 67"/>
            <p:cNvSpPr>
              <a:spLocks noChangeShapeType="1"/>
            </p:cNvSpPr>
            <p:nvPr/>
          </p:nvSpPr>
          <p:spPr bwMode="auto">
            <a:xfrm>
              <a:off x="3624263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" name="Line 68"/>
            <p:cNvSpPr>
              <a:spLocks noChangeShapeType="1"/>
            </p:cNvSpPr>
            <p:nvPr/>
          </p:nvSpPr>
          <p:spPr bwMode="auto">
            <a:xfrm>
              <a:off x="3643313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" name="Line 69"/>
            <p:cNvSpPr>
              <a:spLocks noChangeShapeType="1"/>
            </p:cNvSpPr>
            <p:nvPr/>
          </p:nvSpPr>
          <p:spPr bwMode="auto">
            <a:xfrm>
              <a:off x="367982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7" name="Line 70"/>
            <p:cNvSpPr>
              <a:spLocks noChangeShapeType="1"/>
            </p:cNvSpPr>
            <p:nvPr/>
          </p:nvSpPr>
          <p:spPr bwMode="auto">
            <a:xfrm>
              <a:off x="371633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>
              <a:off x="3733800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>
              <a:off x="375285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0" name="Line 73"/>
            <p:cNvSpPr>
              <a:spLocks noChangeShapeType="1"/>
            </p:cNvSpPr>
            <p:nvPr/>
          </p:nvSpPr>
          <p:spPr bwMode="auto">
            <a:xfrm>
              <a:off x="3770313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1" name="Line 74"/>
            <p:cNvSpPr>
              <a:spLocks noChangeShapeType="1"/>
            </p:cNvSpPr>
            <p:nvPr/>
          </p:nvSpPr>
          <p:spPr bwMode="auto">
            <a:xfrm>
              <a:off x="380682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Line 75"/>
            <p:cNvSpPr>
              <a:spLocks noChangeShapeType="1"/>
            </p:cNvSpPr>
            <p:nvPr/>
          </p:nvSpPr>
          <p:spPr bwMode="auto">
            <a:xfrm>
              <a:off x="3824288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384333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3860800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>
              <a:off x="3897313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>
              <a:off x="3933825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7" name="Line 80"/>
            <p:cNvSpPr>
              <a:spLocks noChangeShapeType="1"/>
            </p:cNvSpPr>
            <p:nvPr/>
          </p:nvSpPr>
          <p:spPr bwMode="auto">
            <a:xfrm>
              <a:off x="3952875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3989388" y="46434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4025900" y="46434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4043363" y="46434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3679825" y="4533900"/>
              <a:ext cx="144463" cy="17463"/>
            </a:xfrm>
            <a:prstGeom prst="rect">
              <a:avLst/>
            </a:prstGeom>
            <a:noFill/>
            <a:ln w="17463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Freeform 85"/>
            <p:cNvSpPr>
              <a:spLocks/>
            </p:cNvSpPr>
            <p:nvPr/>
          </p:nvSpPr>
          <p:spPr bwMode="auto">
            <a:xfrm>
              <a:off x="3733800" y="1219200"/>
              <a:ext cx="236538" cy="200025"/>
            </a:xfrm>
            <a:custGeom>
              <a:avLst/>
              <a:gdLst>
                <a:gd name="T0" fmla="*/ 1 w 13"/>
                <a:gd name="T1" fmla="*/ 0 h 11"/>
                <a:gd name="T2" fmla="*/ 13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3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3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Freeform 86"/>
            <p:cNvSpPr>
              <a:spLocks/>
            </p:cNvSpPr>
            <p:nvPr/>
          </p:nvSpPr>
          <p:spPr bwMode="auto">
            <a:xfrm>
              <a:off x="3606800" y="1528763"/>
              <a:ext cx="509588" cy="90487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Freeform 87"/>
            <p:cNvSpPr>
              <a:spLocks/>
            </p:cNvSpPr>
            <p:nvPr/>
          </p:nvSpPr>
          <p:spPr bwMode="auto">
            <a:xfrm>
              <a:off x="3660775" y="1455738"/>
              <a:ext cx="401638" cy="73025"/>
            </a:xfrm>
            <a:custGeom>
              <a:avLst/>
              <a:gdLst>
                <a:gd name="T0" fmla="*/ 0 w 22"/>
                <a:gd name="T1" fmla="*/ 0 h 4"/>
                <a:gd name="T2" fmla="*/ 22 w 22"/>
                <a:gd name="T3" fmla="*/ 0 h 4"/>
                <a:gd name="T4" fmla="*/ 22 w 22"/>
                <a:gd name="T5" fmla="*/ 0 h 4"/>
                <a:gd name="T6" fmla="*/ 22 w 22"/>
                <a:gd name="T7" fmla="*/ 4 h 4"/>
                <a:gd name="T8" fmla="*/ 0 w 22"/>
                <a:gd name="T9" fmla="*/ 4 h 4"/>
                <a:gd name="T10" fmla="*/ 0 w 22"/>
                <a:gd name="T11" fmla="*/ 4 h 4"/>
                <a:gd name="T12" fmla="*/ 0 w 2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Rectangle 88"/>
            <p:cNvSpPr>
              <a:spLocks noChangeArrowheads="1"/>
            </p:cNvSpPr>
            <p:nvPr/>
          </p:nvSpPr>
          <p:spPr bwMode="auto">
            <a:xfrm>
              <a:off x="3970338" y="1455738"/>
              <a:ext cx="19050" cy="36512"/>
            </a:xfrm>
            <a:prstGeom prst="rect">
              <a:avLst/>
            </a:prstGeom>
            <a:solidFill>
              <a:srgbClr val="A9A8A7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Rectangle 89"/>
            <p:cNvSpPr>
              <a:spLocks noChangeArrowheads="1"/>
            </p:cNvSpPr>
            <p:nvPr/>
          </p:nvSpPr>
          <p:spPr bwMode="auto">
            <a:xfrm>
              <a:off x="3933825" y="1473200"/>
              <a:ext cx="92075" cy="1588"/>
            </a:xfrm>
            <a:prstGeom prst="rect">
              <a:avLst/>
            </a:prstGeom>
            <a:solidFill>
              <a:srgbClr val="626E76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Freeform 90"/>
            <p:cNvSpPr>
              <a:spLocks/>
            </p:cNvSpPr>
            <p:nvPr/>
          </p:nvSpPr>
          <p:spPr bwMode="auto">
            <a:xfrm>
              <a:off x="3606800" y="1528763"/>
              <a:ext cx="492125" cy="73025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3 h 4"/>
                <a:gd name="T6" fmla="*/ 3 w 27"/>
                <a:gd name="T7" fmla="*/ 0 h 4"/>
                <a:gd name="T8" fmla="*/ 25 w 27"/>
                <a:gd name="T9" fmla="*/ 0 h 4"/>
                <a:gd name="T10" fmla="*/ 27 w 27"/>
                <a:gd name="T11" fmla="*/ 3 h 4"/>
                <a:gd name="T12" fmla="*/ 27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7" y="3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Line 91"/>
            <p:cNvSpPr>
              <a:spLocks noChangeShapeType="1"/>
            </p:cNvSpPr>
            <p:nvPr/>
          </p:nvSpPr>
          <p:spPr bwMode="auto">
            <a:xfrm>
              <a:off x="4062413" y="1455738"/>
              <a:ext cx="1587" cy="73025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Freeform 92"/>
            <p:cNvSpPr>
              <a:spLocks/>
            </p:cNvSpPr>
            <p:nvPr/>
          </p:nvSpPr>
          <p:spPr bwMode="auto">
            <a:xfrm>
              <a:off x="3752850" y="1236663"/>
              <a:ext cx="200025" cy="165100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Line 93"/>
            <p:cNvSpPr>
              <a:spLocks noChangeShapeType="1"/>
            </p:cNvSpPr>
            <p:nvPr/>
          </p:nvSpPr>
          <p:spPr bwMode="auto">
            <a:xfrm>
              <a:off x="4006850" y="1236663"/>
              <a:ext cx="1588" cy="165100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Freeform 94"/>
            <p:cNvSpPr>
              <a:spLocks/>
            </p:cNvSpPr>
            <p:nvPr/>
          </p:nvSpPr>
          <p:spPr bwMode="auto">
            <a:xfrm>
              <a:off x="3716338" y="1200150"/>
              <a:ext cx="273050" cy="238125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5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5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Line 95"/>
            <p:cNvSpPr>
              <a:spLocks noChangeShapeType="1"/>
            </p:cNvSpPr>
            <p:nvPr/>
          </p:nvSpPr>
          <p:spPr bwMode="auto">
            <a:xfrm>
              <a:off x="3679825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3" name="Line 96"/>
            <p:cNvSpPr>
              <a:spLocks noChangeShapeType="1"/>
            </p:cNvSpPr>
            <p:nvPr/>
          </p:nvSpPr>
          <p:spPr bwMode="auto">
            <a:xfrm>
              <a:off x="3716338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4" name="Line 97"/>
            <p:cNvSpPr>
              <a:spLocks noChangeShapeType="1"/>
            </p:cNvSpPr>
            <p:nvPr/>
          </p:nvSpPr>
          <p:spPr bwMode="auto">
            <a:xfrm>
              <a:off x="373380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5" name="Line 98"/>
            <p:cNvSpPr>
              <a:spLocks noChangeShapeType="1"/>
            </p:cNvSpPr>
            <p:nvPr/>
          </p:nvSpPr>
          <p:spPr bwMode="auto">
            <a:xfrm>
              <a:off x="3770313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6" name="Line 99"/>
            <p:cNvSpPr>
              <a:spLocks noChangeShapeType="1"/>
            </p:cNvSpPr>
            <p:nvPr/>
          </p:nvSpPr>
          <p:spPr bwMode="auto">
            <a:xfrm>
              <a:off x="3806825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7" name="Line 100"/>
            <p:cNvSpPr>
              <a:spLocks noChangeShapeType="1"/>
            </p:cNvSpPr>
            <p:nvPr/>
          </p:nvSpPr>
          <p:spPr bwMode="auto">
            <a:xfrm>
              <a:off x="3824288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8" name="Line 101"/>
            <p:cNvSpPr>
              <a:spLocks noChangeShapeType="1"/>
            </p:cNvSpPr>
            <p:nvPr/>
          </p:nvSpPr>
          <p:spPr bwMode="auto">
            <a:xfrm>
              <a:off x="386080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9" name="Line 102"/>
            <p:cNvSpPr>
              <a:spLocks noChangeShapeType="1"/>
            </p:cNvSpPr>
            <p:nvPr/>
          </p:nvSpPr>
          <p:spPr bwMode="auto">
            <a:xfrm>
              <a:off x="3897313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>
              <a:off x="3916363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" name="Line 104"/>
            <p:cNvSpPr>
              <a:spLocks noChangeShapeType="1"/>
            </p:cNvSpPr>
            <p:nvPr/>
          </p:nvSpPr>
          <p:spPr bwMode="auto">
            <a:xfrm>
              <a:off x="3952875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" name="Line 105"/>
            <p:cNvSpPr>
              <a:spLocks noChangeShapeType="1"/>
            </p:cNvSpPr>
            <p:nvPr/>
          </p:nvSpPr>
          <p:spPr bwMode="auto">
            <a:xfrm>
              <a:off x="3989388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" name="Line 106"/>
            <p:cNvSpPr>
              <a:spLocks noChangeShapeType="1"/>
            </p:cNvSpPr>
            <p:nvPr/>
          </p:nvSpPr>
          <p:spPr bwMode="auto">
            <a:xfrm>
              <a:off x="400685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" name="Line 107"/>
            <p:cNvSpPr>
              <a:spLocks noChangeShapeType="1"/>
            </p:cNvSpPr>
            <p:nvPr/>
          </p:nvSpPr>
          <p:spPr bwMode="auto">
            <a:xfrm>
              <a:off x="4025900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" name="Line 108"/>
            <p:cNvSpPr>
              <a:spLocks noChangeShapeType="1"/>
            </p:cNvSpPr>
            <p:nvPr/>
          </p:nvSpPr>
          <p:spPr bwMode="auto">
            <a:xfrm>
              <a:off x="3643313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" name="Line 109"/>
            <p:cNvSpPr>
              <a:spLocks noChangeShapeType="1"/>
            </p:cNvSpPr>
            <p:nvPr/>
          </p:nvSpPr>
          <p:spPr bwMode="auto">
            <a:xfrm>
              <a:off x="3660775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" name="Line 110"/>
            <p:cNvSpPr>
              <a:spLocks noChangeShapeType="1"/>
            </p:cNvSpPr>
            <p:nvPr/>
          </p:nvSpPr>
          <p:spPr bwMode="auto">
            <a:xfrm>
              <a:off x="3697288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" name="Line 111"/>
            <p:cNvSpPr>
              <a:spLocks noChangeShapeType="1"/>
            </p:cNvSpPr>
            <p:nvPr/>
          </p:nvSpPr>
          <p:spPr bwMode="auto">
            <a:xfrm>
              <a:off x="373380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" name="Line 112"/>
            <p:cNvSpPr>
              <a:spLocks noChangeShapeType="1"/>
            </p:cNvSpPr>
            <p:nvPr/>
          </p:nvSpPr>
          <p:spPr bwMode="auto">
            <a:xfrm>
              <a:off x="3752850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" name="Line 113"/>
            <p:cNvSpPr>
              <a:spLocks noChangeShapeType="1"/>
            </p:cNvSpPr>
            <p:nvPr/>
          </p:nvSpPr>
          <p:spPr bwMode="auto">
            <a:xfrm>
              <a:off x="3787775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Line 114"/>
            <p:cNvSpPr>
              <a:spLocks noChangeShapeType="1"/>
            </p:cNvSpPr>
            <p:nvPr/>
          </p:nvSpPr>
          <p:spPr bwMode="auto">
            <a:xfrm>
              <a:off x="3824288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2" name="Line 115"/>
            <p:cNvSpPr>
              <a:spLocks noChangeShapeType="1"/>
            </p:cNvSpPr>
            <p:nvPr/>
          </p:nvSpPr>
          <p:spPr bwMode="auto">
            <a:xfrm>
              <a:off x="3843338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" name="Line 116"/>
            <p:cNvSpPr>
              <a:spLocks noChangeShapeType="1"/>
            </p:cNvSpPr>
            <p:nvPr/>
          </p:nvSpPr>
          <p:spPr bwMode="auto">
            <a:xfrm>
              <a:off x="3879850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" name="Line 117"/>
            <p:cNvSpPr>
              <a:spLocks noChangeShapeType="1"/>
            </p:cNvSpPr>
            <p:nvPr/>
          </p:nvSpPr>
          <p:spPr bwMode="auto">
            <a:xfrm>
              <a:off x="3916363" y="154622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" name="Line 118"/>
            <p:cNvSpPr>
              <a:spLocks noChangeShapeType="1"/>
            </p:cNvSpPr>
            <p:nvPr/>
          </p:nvSpPr>
          <p:spPr bwMode="auto">
            <a:xfrm>
              <a:off x="3933825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" name="Line 119"/>
            <p:cNvSpPr>
              <a:spLocks noChangeShapeType="1"/>
            </p:cNvSpPr>
            <p:nvPr/>
          </p:nvSpPr>
          <p:spPr bwMode="auto">
            <a:xfrm>
              <a:off x="3952875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" name="Line 120"/>
            <p:cNvSpPr>
              <a:spLocks noChangeShapeType="1"/>
            </p:cNvSpPr>
            <p:nvPr/>
          </p:nvSpPr>
          <p:spPr bwMode="auto">
            <a:xfrm>
              <a:off x="3970338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" name="Line 121"/>
            <p:cNvSpPr>
              <a:spLocks noChangeShapeType="1"/>
            </p:cNvSpPr>
            <p:nvPr/>
          </p:nvSpPr>
          <p:spPr bwMode="auto">
            <a:xfrm>
              <a:off x="4006850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" name="Line 122"/>
            <p:cNvSpPr>
              <a:spLocks noChangeShapeType="1"/>
            </p:cNvSpPr>
            <p:nvPr/>
          </p:nvSpPr>
          <p:spPr bwMode="auto">
            <a:xfrm>
              <a:off x="4025900" y="154622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123"/>
            <p:cNvSpPr>
              <a:spLocks noChangeShapeType="1"/>
            </p:cNvSpPr>
            <p:nvPr/>
          </p:nvSpPr>
          <p:spPr bwMode="auto">
            <a:xfrm>
              <a:off x="4043363" y="154622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Line 124"/>
            <p:cNvSpPr>
              <a:spLocks noChangeShapeType="1"/>
            </p:cNvSpPr>
            <p:nvPr/>
          </p:nvSpPr>
          <p:spPr bwMode="auto">
            <a:xfrm>
              <a:off x="3660775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Line 125"/>
            <p:cNvSpPr>
              <a:spLocks noChangeShapeType="1"/>
            </p:cNvSpPr>
            <p:nvPr/>
          </p:nvSpPr>
          <p:spPr bwMode="auto">
            <a:xfrm>
              <a:off x="3679825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Line 126"/>
            <p:cNvSpPr>
              <a:spLocks noChangeShapeType="1"/>
            </p:cNvSpPr>
            <p:nvPr/>
          </p:nvSpPr>
          <p:spPr bwMode="auto">
            <a:xfrm>
              <a:off x="3697288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Line 127"/>
            <p:cNvSpPr>
              <a:spLocks noChangeShapeType="1"/>
            </p:cNvSpPr>
            <p:nvPr/>
          </p:nvSpPr>
          <p:spPr bwMode="auto">
            <a:xfrm>
              <a:off x="3716338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5" name="Line 128"/>
            <p:cNvSpPr>
              <a:spLocks noChangeShapeType="1"/>
            </p:cNvSpPr>
            <p:nvPr/>
          </p:nvSpPr>
          <p:spPr bwMode="auto">
            <a:xfrm>
              <a:off x="3752850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Line 129"/>
            <p:cNvSpPr>
              <a:spLocks noChangeShapeType="1"/>
            </p:cNvSpPr>
            <p:nvPr/>
          </p:nvSpPr>
          <p:spPr bwMode="auto">
            <a:xfrm>
              <a:off x="3770313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7" name="Line 130"/>
            <p:cNvSpPr>
              <a:spLocks noChangeShapeType="1"/>
            </p:cNvSpPr>
            <p:nvPr/>
          </p:nvSpPr>
          <p:spPr bwMode="auto">
            <a:xfrm>
              <a:off x="3787775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8" name="Line 131"/>
            <p:cNvSpPr>
              <a:spLocks noChangeShapeType="1"/>
            </p:cNvSpPr>
            <p:nvPr/>
          </p:nvSpPr>
          <p:spPr bwMode="auto">
            <a:xfrm>
              <a:off x="3806825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9" name="Line 132"/>
            <p:cNvSpPr>
              <a:spLocks noChangeShapeType="1"/>
            </p:cNvSpPr>
            <p:nvPr/>
          </p:nvSpPr>
          <p:spPr bwMode="auto">
            <a:xfrm>
              <a:off x="3843338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0" name="Line 133"/>
            <p:cNvSpPr>
              <a:spLocks noChangeShapeType="1"/>
            </p:cNvSpPr>
            <p:nvPr/>
          </p:nvSpPr>
          <p:spPr bwMode="auto">
            <a:xfrm>
              <a:off x="3879850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1" name="Line 134"/>
            <p:cNvSpPr>
              <a:spLocks noChangeShapeType="1"/>
            </p:cNvSpPr>
            <p:nvPr/>
          </p:nvSpPr>
          <p:spPr bwMode="auto">
            <a:xfrm>
              <a:off x="3897313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2" name="Line 135"/>
            <p:cNvSpPr>
              <a:spLocks noChangeShapeType="1"/>
            </p:cNvSpPr>
            <p:nvPr/>
          </p:nvSpPr>
          <p:spPr bwMode="auto">
            <a:xfrm>
              <a:off x="3933825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3" name="Line 136"/>
            <p:cNvSpPr>
              <a:spLocks noChangeShapeType="1"/>
            </p:cNvSpPr>
            <p:nvPr/>
          </p:nvSpPr>
          <p:spPr bwMode="auto">
            <a:xfrm>
              <a:off x="3970338" y="15652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4" name="Line 137"/>
            <p:cNvSpPr>
              <a:spLocks noChangeShapeType="1"/>
            </p:cNvSpPr>
            <p:nvPr/>
          </p:nvSpPr>
          <p:spPr bwMode="auto">
            <a:xfrm>
              <a:off x="3989388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5" name="Line 138"/>
            <p:cNvSpPr>
              <a:spLocks noChangeShapeType="1"/>
            </p:cNvSpPr>
            <p:nvPr/>
          </p:nvSpPr>
          <p:spPr bwMode="auto">
            <a:xfrm>
              <a:off x="4025900" y="15652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6" name="Line 139"/>
            <p:cNvSpPr>
              <a:spLocks noChangeShapeType="1"/>
            </p:cNvSpPr>
            <p:nvPr/>
          </p:nvSpPr>
          <p:spPr bwMode="auto">
            <a:xfrm>
              <a:off x="4062413" y="15652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7" name="Line 140"/>
            <p:cNvSpPr>
              <a:spLocks noChangeShapeType="1"/>
            </p:cNvSpPr>
            <p:nvPr/>
          </p:nvSpPr>
          <p:spPr bwMode="auto">
            <a:xfrm>
              <a:off x="3624263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8" name="Line 141"/>
            <p:cNvSpPr>
              <a:spLocks noChangeShapeType="1"/>
            </p:cNvSpPr>
            <p:nvPr/>
          </p:nvSpPr>
          <p:spPr bwMode="auto">
            <a:xfrm>
              <a:off x="3643313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9" name="Line 142"/>
            <p:cNvSpPr>
              <a:spLocks noChangeShapeType="1"/>
            </p:cNvSpPr>
            <p:nvPr/>
          </p:nvSpPr>
          <p:spPr bwMode="auto">
            <a:xfrm>
              <a:off x="3679825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0" name="Line 143"/>
            <p:cNvSpPr>
              <a:spLocks noChangeShapeType="1"/>
            </p:cNvSpPr>
            <p:nvPr/>
          </p:nvSpPr>
          <p:spPr bwMode="auto">
            <a:xfrm>
              <a:off x="3716338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1" name="Line 144"/>
            <p:cNvSpPr>
              <a:spLocks noChangeShapeType="1"/>
            </p:cNvSpPr>
            <p:nvPr/>
          </p:nvSpPr>
          <p:spPr bwMode="auto">
            <a:xfrm>
              <a:off x="3733800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2" name="Line 145"/>
            <p:cNvSpPr>
              <a:spLocks noChangeShapeType="1"/>
            </p:cNvSpPr>
            <p:nvPr/>
          </p:nvSpPr>
          <p:spPr bwMode="auto">
            <a:xfrm>
              <a:off x="3752850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3" name="Line 146"/>
            <p:cNvSpPr>
              <a:spLocks noChangeShapeType="1"/>
            </p:cNvSpPr>
            <p:nvPr/>
          </p:nvSpPr>
          <p:spPr bwMode="auto">
            <a:xfrm>
              <a:off x="3770313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4" name="Line 147"/>
            <p:cNvSpPr>
              <a:spLocks noChangeShapeType="1"/>
            </p:cNvSpPr>
            <p:nvPr/>
          </p:nvSpPr>
          <p:spPr bwMode="auto">
            <a:xfrm>
              <a:off x="3806825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5" name="Line 148"/>
            <p:cNvSpPr>
              <a:spLocks noChangeShapeType="1"/>
            </p:cNvSpPr>
            <p:nvPr/>
          </p:nvSpPr>
          <p:spPr bwMode="auto">
            <a:xfrm>
              <a:off x="3824288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6" name="Line 149"/>
            <p:cNvSpPr>
              <a:spLocks noChangeShapeType="1"/>
            </p:cNvSpPr>
            <p:nvPr/>
          </p:nvSpPr>
          <p:spPr bwMode="auto">
            <a:xfrm>
              <a:off x="3843338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7" name="Line 150"/>
            <p:cNvSpPr>
              <a:spLocks noChangeShapeType="1"/>
            </p:cNvSpPr>
            <p:nvPr/>
          </p:nvSpPr>
          <p:spPr bwMode="auto">
            <a:xfrm>
              <a:off x="3860800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8" name="Line 151"/>
            <p:cNvSpPr>
              <a:spLocks noChangeShapeType="1"/>
            </p:cNvSpPr>
            <p:nvPr/>
          </p:nvSpPr>
          <p:spPr bwMode="auto">
            <a:xfrm>
              <a:off x="3897313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9" name="Line 152"/>
            <p:cNvSpPr>
              <a:spLocks noChangeShapeType="1"/>
            </p:cNvSpPr>
            <p:nvPr/>
          </p:nvSpPr>
          <p:spPr bwMode="auto">
            <a:xfrm>
              <a:off x="3933825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0" name="Line 153"/>
            <p:cNvSpPr>
              <a:spLocks noChangeShapeType="1"/>
            </p:cNvSpPr>
            <p:nvPr/>
          </p:nvSpPr>
          <p:spPr bwMode="auto">
            <a:xfrm>
              <a:off x="3952875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1" name="Line 154"/>
            <p:cNvSpPr>
              <a:spLocks noChangeShapeType="1"/>
            </p:cNvSpPr>
            <p:nvPr/>
          </p:nvSpPr>
          <p:spPr bwMode="auto">
            <a:xfrm>
              <a:off x="3989388" y="15827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2" name="Line 155"/>
            <p:cNvSpPr>
              <a:spLocks noChangeShapeType="1"/>
            </p:cNvSpPr>
            <p:nvPr/>
          </p:nvSpPr>
          <p:spPr bwMode="auto">
            <a:xfrm>
              <a:off x="4025900" y="15827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3" name="Line 156"/>
            <p:cNvSpPr>
              <a:spLocks noChangeShapeType="1"/>
            </p:cNvSpPr>
            <p:nvPr/>
          </p:nvSpPr>
          <p:spPr bwMode="auto">
            <a:xfrm>
              <a:off x="4043363" y="15827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4" name="Rectangle 157"/>
            <p:cNvSpPr>
              <a:spLocks noChangeArrowheads="1"/>
            </p:cNvSpPr>
            <p:nvPr/>
          </p:nvSpPr>
          <p:spPr bwMode="auto">
            <a:xfrm>
              <a:off x="3679825" y="1455738"/>
              <a:ext cx="144463" cy="17462"/>
            </a:xfrm>
            <a:prstGeom prst="rect">
              <a:avLst/>
            </a:prstGeom>
            <a:noFill/>
            <a:ln w="17463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5" name="Freeform 158"/>
            <p:cNvSpPr>
              <a:spLocks/>
            </p:cNvSpPr>
            <p:nvPr/>
          </p:nvSpPr>
          <p:spPr bwMode="auto">
            <a:xfrm>
              <a:off x="3551238" y="3167063"/>
              <a:ext cx="236537" cy="201612"/>
            </a:xfrm>
            <a:custGeom>
              <a:avLst/>
              <a:gdLst>
                <a:gd name="T0" fmla="*/ 1 w 13"/>
                <a:gd name="T1" fmla="*/ 0 h 11"/>
                <a:gd name="T2" fmla="*/ 12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2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13" y="1"/>
                    <a:pt x="13" y="1"/>
                  </a:cubicBezTo>
                  <a:lnTo>
                    <a:pt x="13" y="10"/>
                  </a:lnTo>
                  <a:cubicBezTo>
                    <a:pt x="13" y="11"/>
                    <a:pt x="12" y="11"/>
                    <a:pt x="12" y="11"/>
                  </a:cubicBezTo>
                  <a:lnTo>
                    <a:pt x="1" y="11"/>
                  </a:lnTo>
                  <a:cubicBezTo>
                    <a:pt x="0" y="11"/>
                    <a:pt x="0" y="11"/>
                    <a:pt x="0" y="10"/>
                  </a:cubicBez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6" name="Freeform 159"/>
            <p:cNvSpPr>
              <a:spLocks/>
            </p:cNvSpPr>
            <p:nvPr/>
          </p:nvSpPr>
          <p:spPr bwMode="auto">
            <a:xfrm>
              <a:off x="3424238" y="3495675"/>
              <a:ext cx="509587" cy="73025"/>
            </a:xfrm>
            <a:custGeom>
              <a:avLst/>
              <a:gdLst>
                <a:gd name="T0" fmla="*/ 26 w 28"/>
                <a:gd name="T1" fmla="*/ 0 h 4"/>
                <a:gd name="T2" fmla="*/ 28 w 28"/>
                <a:gd name="T3" fmla="*/ 3 h 4"/>
                <a:gd name="T4" fmla="*/ 28 w 28"/>
                <a:gd name="T5" fmla="*/ 4 h 4"/>
                <a:gd name="T6" fmla="*/ 0 w 2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lnTo>
                    <a:pt x="28" y="3"/>
                  </a:lnTo>
                  <a:lnTo>
                    <a:pt x="28" y="4"/>
                  </a:lnTo>
                  <a:lnTo>
                    <a:pt x="0" y="4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7" name="Freeform 160"/>
            <p:cNvSpPr>
              <a:spLocks/>
            </p:cNvSpPr>
            <p:nvPr/>
          </p:nvSpPr>
          <p:spPr bwMode="auto">
            <a:xfrm>
              <a:off x="3478213" y="3405188"/>
              <a:ext cx="382587" cy="73025"/>
            </a:xfrm>
            <a:custGeom>
              <a:avLst/>
              <a:gdLst>
                <a:gd name="T0" fmla="*/ 0 w 21"/>
                <a:gd name="T1" fmla="*/ 0 h 4"/>
                <a:gd name="T2" fmla="*/ 21 w 21"/>
                <a:gd name="T3" fmla="*/ 0 h 4"/>
                <a:gd name="T4" fmla="*/ 21 w 21"/>
                <a:gd name="T5" fmla="*/ 0 h 4"/>
                <a:gd name="T6" fmla="*/ 21 w 21"/>
                <a:gd name="T7" fmla="*/ 4 h 4"/>
                <a:gd name="T8" fmla="*/ 0 w 21"/>
                <a:gd name="T9" fmla="*/ 4 h 4"/>
                <a:gd name="T10" fmla="*/ 0 w 21"/>
                <a:gd name="T11" fmla="*/ 4 h 4"/>
                <a:gd name="T12" fmla="*/ 0 w 2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">
                  <a:moveTo>
                    <a:pt x="0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8" name="Rectangle 161"/>
            <p:cNvSpPr>
              <a:spLocks noChangeArrowheads="1"/>
            </p:cNvSpPr>
            <p:nvPr/>
          </p:nvSpPr>
          <p:spPr bwMode="auto">
            <a:xfrm>
              <a:off x="3770313" y="3405188"/>
              <a:ext cx="36512" cy="36512"/>
            </a:xfrm>
            <a:prstGeom prst="rect">
              <a:avLst/>
            </a:prstGeom>
            <a:solidFill>
              <a:srgbClr val="A9A8A7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9" name="Rectangle 162"/>
            <p:cNvSpPr>
              <a:spLocks noChangeArrowheads="1"/>
            </p:cNvSpPr>
            <p:nvPr/>
          </p:nvSpPr>
          <p:spPr bwMode="auto">
            <a:xfrm>
              <a:off x="3733800" y="3422650"/>
              <a:ext cx="109538" cy="1588"/>
            </a:xfrm>
            <a:prstGeom prst="rect">
              <a:avLst/>
            </a:prstGeom>
            <a:solidFill>
              <a:srgbClr val="626E76"/>
            </a:solidFill>
            <a:ln w="17463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0" name="Freeform 163"/>
            <p:cNvSpPr>
              <a:spLocks/>
            </p:cNvSpPr>
            <p:nvPr/>
          </p:nvSpPr>
          <p:spPr bwMode="auto">
            <a:xfrm>
              <a:off x="3424238" y="3478213"/>
              <a:ext cx="492125" cy="71437"/>
            </a:xfrm>
            <a:custGeom>
              <a:avLst/>
              <a:gdLst>
                <a:gd name="T0" fmla="*/ 27 w 27"/>
                <a:gd name="T1" fmla="*/ 4 h 4"/>
                <a:gd name="T2" fmla="*/ 0 w 27"/>
                <a:gd name="T3" fmla="*/ 4 h 4"/>
                <a:gd name="T4" fmla="*/ 0 w 27"/>
                <a:gd name="T5" fmla="*/ 4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">
                  <a:moveTo>
                    <a:pt x="27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5" y="0"/>
                  </a:lnTo>
                  <a:lnTo>
                    <a:pt x="27" y="4"/>
                  </a:ln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1" name="Line 164"/>
            <p:cNvSpPr>
              <a:spLocks noChangeShapeType="1"/>
            </p:cNvSpPr>
            <p:nvPr/>
          </p:nvSpPr>
          <p:spPr bwMode="auto">
            <a:xfrm>
              <a:off x="3879850" y="3405188"/>
              <a:ext cx="1588" cy="73025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2" name="Freeform 165"/>
            <p:cNvSpPr>
              <a:spLocks/>
            </p:cNvSpPr>
            <p:nvPr/>
          </p:nvSpPr>
          <p:spPr bwMode="auto">
            <a:xfrm>
              <a:off x="3570288" y="3186113"/>
              <a:ext cx="200025" cy="163512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17463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3" name="Line 166"/>
            <p:cNvSpPr>
              <a:spLocks noChangeShapeType="1"/>
            </p:cNvSpPr>
            <p:nvPr/>
          </p:nvSpPr>
          <p:spPr bwMode="auto">
            <a:xfrm>
              <a:off x="3806825" y="3186113"/>
              <a:ext cx="1588" cy="163512"/>
            </a:xfrm>
            <a:prstGeom prst="line">
              <a:avLst/>
            </a:prstGeom>
            <a:noFill/>
            <a:ln w="17463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4" name="Freeform 167"/>
            <p:cNvSpPr>
              <a:spLocks/>
            </p:cNvSpPr>
            <p:nvPr/>
          </p:nvSpPr>
          <p:spPr bwMode="auto">
            <a:xfrm>
              <a:off x="3533775" y="3149600"/>
              <a:ext cx="273050" cy="236538"/>
            </a:xfrm>
            <a:custGeom>
              <a:avLst/>
              <a:gdLst>
                <a:gd name="T0" fmla="*/ 1 w 15"/>
                <a:gd name="T1" fmla="*/ 0 h 13"/>
                <a:gd name="T2" fmla="*/ 14 w 15"/>
                <a:gd name="T3" fmla="*/ 0 h 13"/>
                <a:gd name="T4" fmla="*/ 15 w 15"/>
                <a:gd name="T5" fmla="*/ 1 h 13"/>
                <a:gd name="T6" fmla="*/ 15 w 15"/>
                <a:gd name="T7" fmla="*/ 12 h 13"/>
                <a:gd name="T8" fmla="*/ 14 w 15"/>
                <a:gd name="T9" fmla="*/ 13 h 13"/>
                <a:gd name="T10" fmla="*/ 1 w 15"/>
                <a:gd name="T11" fmla="*/ 13 h 13"/>
                <a:gd name="T12" fmla="*/ 0 w 15"/>
                <a:gd name="T13" fmla="*/ 12 h 13"/>
                <a:gd name="T14" fmla="*/ 0 w 15"/>
                <a:gd name="T15" fmla="*/ 1 h 13"/>
                <a:gd name="T16" fmla="*/ 1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" y="0"/>
                  </a:moveTo>
                  <a:lnTo>
                    <a:pt x="14" y="0"/>
                  </a:lnTo>
                  <a:cubicBezTo>
                    <a:pt x="14" y="0"/>
                    <a:pt x="15" y="1"/>
                    <a:pt x="15" y="1"/>
                  </a:cubicBezTo>
                  <a:lnTo>
                    <a:pt x="15" y="12"/>
                  </a:lnTo>
                  <a:cubicBezTo>
                    <a:pt x="15" y="12"/>
                    <a:pt x="14" y="13"/>
                    <a:pt x="14" y="13"/>
                  </a:cubicBezTo>
                  <a:lnTo>
                    <a:pt x="1" y="13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"/>
                  </a:ln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noFill/>
            <a:ln w="17463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5" name="Line 168"/>
            <p:cNvSpPr>
              <a:spLocks noChangeShapeType="1"/>
            </p:cNvSpPr>
            <p:nvPr/>
          </p:nvSpPr>
          <p:spPr bwMode="auto">
            <a:xfrm>
              <a:off x="3460750" y="34956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6" name="Line 169"/>
            <p:cNvSpPr>
              <a:spLocks noChangeShapeType="1"/>
            </p:cNvSpPr>
            <p:nvPr/>
          </p:nvSpPr>
          <p:spPr bwMode="auto">
            <a:xfrm>
              <a:off x="3497263" y="34956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Line 170"/>
            <p:cNvSpPr>
              <a:spLocks noChangeShapeType="1"/>
            </p:cNvSpPr>
            <p:nvPr/>
          </p:nvSpPr>
          <p:spPr bwMode="auto">
            <a:xfrm>
              <a:off x="3514725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8" name="Line 171"/>
            <p:cNvSpPr>
              <a:spLocks noChangeShapeType="1"/>
            </p:cNvSpPr>
            <p:nvPr/>
          </p:nvSpPr>
          <p:spPr bwMode="auto">
            <a:xfrm>
              <a:off x="3551238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9" name="Line 172"/>
            <p:cNvSpPr>
              <a:spLocks noChangeShapeType="1"/>
            </p:cNvSpPr>
            <p:nvPr/>
          </p:nvSpPr>
          <p:spPr bwMode="auto">
            <a:xfrm>
              <a:off x="3587750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Line 173"/>
            <p:cNvSpPr>
              <a:spLocks noChangeShapeType="1"/>
            </p:cNvSpPr>
            <p:nvPr/>
          </p:nvSpPr>
          <p:spPr bwMode="auto">
            <a:xfrm>
              <a:off x="3606800" y="34956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1" name="Line 174"/>
            <p:cNvSpPr>
              <a:spLocks noChangeShapeType="1"/>
            </p:cNvSpPr>
            <p:nvPr/>
          </p:nvSpPr>
          <p:spPr bwMode="auto">
            <a:xfrm>
              <a:off x="3643313" y="34956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2" name="Line 175"/>
            <p:cNvSpPr>
              <a:spLocks noChangeShapeType="1"/>
            </p:cNvSpPr>
            <p:nvPr/>
          </p:nvSpPr>
          <p:spPr bwMode="auto">
            <a:xfrm>
              <a:off x="3679825" y="34956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3" name="Line 176"/>
            <p:cNvSpPr>
              <a:spLocks noChangeShapeType="1"/>
            </p:cNvSpPr>
            <p:nvPr/>
          </p:nvSpPr>
          <p:spPr bwMode="auto">
            <a:xfrm>
              <a:off x="3697288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4" name="Line 177"/>
            <p:cNvSpPr>
              <a:spLocks noChangeShapeType="1"/>
            </p:cNvSpPr>
            <p:nvPr/>
          </p:nvSpPr>
          <p:spPr bwMode="auto">
            <a:xfrm>
              <a:off x="3733800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5" name="Line 178"/>
            <p:cNvSpPr>
              <a:spLocks noChangeShapeType="1"/>
            </p:cNvSpPr>
            <p:nvPr/>
          </p:nvSpPr>
          <p:spPr bwMode="auto">
            <a:xfrm>
              <a:off x="3770313" y="3495675"/>
              <a:ext cx="17462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6" name="Line 179"/>
            <p:cNvSpPr>
              <a:spLocks noChangeShapeType="1"/>
            </p:cNvSpPr>
            <p:nvPr/>
          </p:nvSpPr>
          <p:spPr bwMode="auto">
            <a:xfrm>
              <a:off x="3787775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Line 180"/>
            <p:cNvSpPr>
              <a:spLocks noChangeShapeType="1"/>
            </p:cNvSpPr>
            <p:nvPr/>
          </p:nvSpPr>
          <p:spPr bwMode="auto">
            <a:xfrm>
              <a:off x="3806825" y="3495675"/>
              <a:ext cx="17463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8" name="Line 181"/>
            <p:cNvSpPr>
              <a:spLocks noChangeShapeType="1"/>
            </p:cNvSpPr>
            <p:nvPr/>
          </p:nvSpPr>
          <p:spPr bwMode="auto">
            <a:xfrm>
              <a:off x="3824288" y="3495675"/>
              <a:ext cx="19050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9" name="Line 182"/>
            <p:cNvSpPr>
              <a:spLocks noChangeShapeType="1"/>
            </p:cNvSpPr>
            <p:nvPr/>
          </p:nvSpPr>
          <p:spPr bwMode="auto">
            <a:xfrm>
              <a:off x="3478213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Line 183"/>
            <p:cNvSpPr>
              <a:spLocks noChangeShapeType="1"/>
            </p:cNvSpPr>
            <p:nvPr/>
          </p:nvSpPr>
          <p:spPr bwMode="auto">
            <a:xfrm>
              <a:off x="3514725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1" name="Line 184"/>
            <p:cNvSpPr>
              <a:spLocks noChangeShapeType="1"/>
            </p:cNvSpPr>
            <p:nvPr/>
          </p:nvSpPr>
          <p:spPr bwMode="auto">
            <a:xfrm>
              <a:off x="3533775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2" name="Line 185"/>
            <p:cNvSpPr>
              <a:spLocks noChangeShapeType="1"/>
            </p:cNvSpPr>
            <p:nvPr/>
          </p:nvSpPr>
          <p:spPr bwMode="auto">
            <a:xfrm>
              <a:off x="3570288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Line 186"/>
            <p:cNvSpPr>
              <a:spLocks noChangeShapeType="1"/>
            </p:cNvSpPr>
            <p:nvPr/>
          </p:nvSpPr>
          <p:spPr bwMode="auto">
            <a:xfrm>
              <a:off x="3606800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4" name="Line 187"/>
            <p:cNvSpPr>
              <a:spLocks noChangeShapeType="1"/>
            </p:cNvSpPr>
            <p:nvPr/>
          </p:nvSpPr>
          <p:spPr bwMode="auto">
            <a:xfrm>
              <a:off x="3624263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5" name="Line 188"/>
            <p:cNvSpPr>
              <a:spLocks noChangeShapeType="1"/>
            </p:cNvSpPr>
            <p:nvPr/>
          </p:nvSpPr>
          <p:spPr bwMode="auto">
            <a:xfrm>
              <a:off x="3660775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Line 189"/>
            <p:cNvSpPr>
              <a:spLocks noChangeShapeType="1"/>
            </p:cNvSpPr>
            <p:nvPr/>
          </p:nvSpPr>
          <p:spPr bwMode="auto">
            <a:xfrm>
              <a:off x="3697288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7" name="Line 190"/>
            <p:cNvSpPr>
              <a:spLocks noChangeShapeType="1"/>
            </p:cNvSpPr>
            <p:nvPr/>
          </p:nvSpPr>
          <p:spPr bwMode="auto">
            <a:xfrm>
              <a:off x="3716338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8" name="Line 191"/>
            <p:cNvSpPr>
              <a:spLocks noChangeShapeType="1"/>
            </p:cNvSpPr>
            <p:nvPr/>
          </p:nvSpPr>
          <p:spPr bwMode="auto">
            <a:xfrm>
              <a:off x="3733800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Line 192"/>
            <p:cNvSpPr>
              <a:spLocks noChangeShapeType="1"/>
            </p:cNvSpPr>
            <p:nvPr/>
          </p:nvSpPr>
          <p:spPr bwMode="auto">
            <a:xfrm>
              <a:off x="3752850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0" name="Line 193"/>
            <p:cNvSpPr>
              <a:spLocks noChangeShapeType="1"/>
            </p:cNvSpPr>
            <p:nvPr/>
          </p:nvSpPr>
          <p:spPr bwMode="auto">
            <a:xfrm>
              <a:off x="3787775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1" name="Line 194"/>
            <p:cNvSpPr>
              <a:spLocks noChangeShapeType="1"/>
            </p:cNvSpPr>
            <p:nvPr/>
          </p:nvSpPr>
          <p:spPr bwMode="auto">
            <a:xfrm>
              <a:off x="3806825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2" name="Line 195"/>
            <p:cNvSpPr>
              <a:spLocks noChangeShapeType="1"/>
            </p:cNvSpPr>
            <p:nvPr/>
          </p:nvSpPr>
          <p:spPr bwMode="auto">
            <a:xfrm>
              <a:off x="3824288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3" name="Line 196"/>
            <p:cNvSpPr>
              <a:spLocks noChangeShapeType="1"/>
            </p:cNvSpPr>
            <p:nvPr/>
          </p:nvSpPr>
          <p:spPr bwMode="auto">
            <a:xfrm>
              <a:off x="3843338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4" name="Line 197"/>
            <p:cNvSpPr>
              <a:spLocks noChangeShapeType="1"/>
            </p:cNvSpPr>
            <p:nvPr/>
          </p:nvSpPr>
          <p:spPr bwMode="auto">
            <a:xfrm>
              <a:off x="3441700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5" name="Line 198"/>
            <p:cNvSpPr>
              <a:spLocks noChangeShapeType="1"/>
            </p:cNvSpPr>
            <p:nvPr/>
          </p:nvSpPr>
          <p:spPr bwMode="auto">
            <a:xfrm>
              <a:off x="3460750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6" name="Line 199"/>
            <p:cNvSpPr>
              <a:spLocks noChangeShapeType="1"/>
            </p:cNvSpPr>
            <p:nvPr/>
          </p:nvSpPr>
          <p:spPr bwMode="auto">
            <a:xfrm>
              <a:off x="3478213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7" name="Line 200"/>
            <p:cNvSpPr>
              <a:spLocks noChangeShapeType="1"/>
            </p:cNvSpPr>
            <p:nvPr/>
          </p:nvSpPr>
          <p:spPr bwMode="auto">
            <a:xfrm>
              <a:off x="3497263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8" name="Line 201"/>
            <p:cNvSpPr>
              <a:spLocks noChangeShapeType="1"/>
            </p:cNvSpPr>
            <p:nvPr/>
          </p:nvSpPr>
          <p:spPr bwMode="auto">
            <a:xfrm>
              <a:off x="3533775" y="3513138"/>
              <a:ext cx="17463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9" name="Line 202"/>
            <p:cNvSpPr>
              <a:spLocks noChangeShapeType="1"/>
            </p:cNvSpPr>
            <p:nvPr/>
          </p:nvSpPr>
          <p:spPr bwMode="auto">
            <a:xfrm>
              <a:off x="3551238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0" name="Line 203"/>
            <p:cNvSpPr>
              <a:spLocks noChangeShapeType="1"/>
            </p:cNvSpPr>
            <p:nvPr/>
          </p:nvSpPr>
          <p:spPr bwMode="auto">
            <a:xfrm>
              <a:off x="3570288" y="3513138"/>
              <a:ext cx="17462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1" name="Line 204"/>
            <p:cNvSpPr>
              <a:spLocks noChangeShapeType="1"/>
            </p:cNvSpPr>
            <p:nvPr/>
          </p:nvSpPr>
          <p:spPr bwMode="auto">
            <a:xfrm>
              <a:off x="3587750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Line 205"/>
            <p:cNvSpPr>
              <a:spLocks noChangeShapeType="1"/>
            </p:cNvSpPr>
            <p:nvPr/>
          </p:nvSpPr>
          <p:spPr bwMode="auto">
            <a:xfrm>
              <a:off x="3624263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3" name="Line 206"/>
            <p:cNvSpPr>
              <a:spLocks noChangeShapeType="1"/>
            </p:cNvSpPr>
            <p:nvPr/>
          </p:nvSpPr>
          <p:spPr bwMode="auto">
            <a:xfrm>
              <a:off x="3660775" y="3513138"/>
              <a:ext cx="19050" cy="1587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04" name="Group 408"/>
            <p:cNvGrpSpPr>
              <a:grpSpLocks/>
            </p:cNvGrpSpPr>
            <p:nvPr/>
          </p:nvGrpSpPr>
          <p:grpSpPr bwMode="auto">
            <a:xfrm>
              <a:off x="3460750" y="1200150"/>
              <a:ext cx="2149475" cy="3479800"/>
              <a:chOff x="2180" y="756"/>
              <a:chExt cx="1354" cy="2192"/>
            </a:xfrm>
          </p:grpSpPr>
          <p:sp>
            <p:nvSpPr>
              <p:cNvPr id="205" name="Line 208"/>
              <p:cNvSpPr>
                <a:spLocks noChangeShapeType="1"/>
              </p:cNvSpPr>
              <p:nvPr/>
            </p:nvSpPr>
            <p:spPr bwMode="auto">
              <a:xfrm>
                <a:off x="2318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6" name="Line 209"/>
              <p:cNvSpPr>
                <a:spLocks noChangeShapeType="1"/>
              </p:cNvSpPr>
              <p:nvPr/>
            </p:nvSpPr>
            <p:spPr bwMode="auto">
              <a:xfrm>
                <a:off x="2341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7" name="Line 210"/>
              <p:cNvSpPr>
                <a:spLocks noChangeShapeType="1"/>
              </p:cNvSpPr>
              <p:nvPr/>
            </p:nvSpPr>
            <p:spPr bwMode="auto">
              <a:xfrm>
                <a:off x="2364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8" name="Line 211"/>
              <p:cNvSpPr>
                <a:spLocks noChangeShapeType="1"/>
              </p:cNvSpPr>
              <p:nvPr/>
            </p:nvSpPr>
            <p:spPr bwMode="auto">
              <a:xfrm>
                <a:off x="2375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Line 212"/>
              <p:cNvSpPr>
                <a:spLocks noChangeShapeType="1"/>
              </p:cNvSpPr>
              <p:nvPr/>
            </p:nvSpPr>
            <p:spPr bwMode="auto">
              <a:xfrm>
                <a:off x="2398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0" name="Line 213"/>
              <p:cNvSpPr>
                <a:spLocks noChangeShapeType="1"/>
              </p:cNvSpPr>
              <p:nvPr/>
            </p:nvSpPr>
            <p:spPr bwMode="auto">
              <a:xfrm>
                <a:off x="2421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Line 214"/>
              <p:cNvSpPr>
                <a:spLocks noChangeShapeType="1"/>
              </p:cNvSpPr>
              <p:nvPr/>
            </p:nvSpPr>
            <p:spPr bwMode="auto">
              <a:xfrm>
                <a:off x="2432" y="22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2" name="Line 215"/>
              <p:cNvSpPr>
                <a:spLocks noChangeShapeType="1"/>
              </p:cNvSpPr>
              <p:nvPr/>
            </p:nvSpPr>
            <p:spPr bwMode="auto">
              <a:xfrm>
                <a:off x="2444" y="22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3" name="Line 216"/>
              <p:cNvSpPr>
                <a:spLocks noChangeShapeType="1"/>
              </p:cNvSpPr>
              <p:nvPr/>
            </p:nvSpPr>
            <p:spPr bwMode="auto">
              <a:xfrm>
                <a:off x="2180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4" name="Line 217"/>
              <p:cNvSpPr>
                <a:spLocks noChangeShapeType="1"/>
              </p:cNvSpPr>
              <p:nvPr/>
            </p:nvSpPr>
            <p:spPr bwMode="auto">
              <a:xfrm>
                <a:off x="2203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5" name="Line 218"/>
              <p:cNvSpPr>
                <a:spLocks noChangeShapeType="1"/>
              </p:cNvSpPr>
              <p:nvPr/>
            </p:nvSpPr>
            <p:spPr bwMode="auto">
              <a:xfrm>
                <a:off x="2214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6" name="Line 219"/>
              <p:cNvSpPr>
                <a:spLocks noChangeShapeType="1"/>
              </p:cNvSpPr>
              <p:nvPr/>
            </p:nvSpPr>
            <p:spPr bwMode="auto">
              <a:xfrm>
                <a:off x="2237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7" name="Line 220"/>
              <p:cNvSpPr>
                <a:spLocks noChangeShapeType="1"/>
              </p:cNvSpPr>
              <p:nvPr/>
            </p:nvSpPr>
            <p:spPr bwMode="auto">
              <a:xfrm>
                <a:off x="2260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8" name="Line 221"/>
              <p:cNvSpPr>
                <a:spLocks noChangeShapeType="1"/>
              </p:cNvSpPr>
              <p:nvPr/>
            </p:nvSpPr>
            <p:spPr bwMode="auto">
              <a:xfrm>
                <a:off x="2272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9" name="Line 222"/>
              <p:cNvSpPr>
                <a:spLocks noChangeShapeType="1"/>
              </p:cNvSpPr>
              <p:nvPr/>
            </p:nvSpPr>
            <p:spPr bwMode="auto">
              <a:xfrm>
                <a:off x="2283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0" name="Line 223"/>
              <p:cNvSpPr>
                <a:spLocks noChangeShapeType="1"/>
              </p:cNvSpPr>
              <p:nvPr/>
            </p:nvSpPr>
            <p:spPr bwMode="auto">
              <a:xfrm>
                <a:off x="2295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1" name="Line 224"/>
              <p:cNvSpPr>
                <a:spLocks noChangeShapeType="1"/>
              </p:cNvSpPr>
              <p:nvPr/>
            </p:nvSpPr>
            <p:spPr bwMode="auto">
              <a:xfrm>
                <a:off x="2318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2" name="Line 225"/>
              <p:cNvSpPr>
                <a:spLocks noChangeShapeType="1"/>
              </p:cNvSpPr>
              <p:nvPr/>
            </p:nvSpPr>
            <p:spPr bwMode="auto">
              <a:xfrm>
                <a:off x="2341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Line 226"/>
              <p:cNvSpPr>
                <a:spLocks noChangeShapeType="1"/>
              </p:cNvSpPr>
              <p:nvPr/>
            </p:nvSpPr>
            <p:spPr bwMode="auto">
              <a:xfrm>
                <a:off x="2352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4" name="Line 227"/>
              <p:cNvSpPr>
                <a:spLocks noChangeShapeType="1"/>
              </p:cNvSpPr>
              <p:nvPr/>
            </p:nvSpPr>
            <p:spPr bwMode="auto">
              <a:xfrm>
                <a:off x="2375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Line 228"/>
              <p:cNvSpPr>
                <a:spLocks noChangeShapeType="1"/>
              </p:cNvSpPr>
              <p:nvPr/>
            </p:nvSpPr>
            <p:spPr bwMode="auto">
              <a:xfrm>
                <a:off x="2398" y="22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6" name="Line 229"/>
              <p:cNvSpPr>
                <a:spLocks noChangeShapeType="1"/>
              </p:cNvSpPr>
              <p:nvPr/>
            </p:nvSpPr>
            <p:spPr bwMode="auto">
              <a:xfrm>
                <a:off x="2409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Line 230"/>
              <p:cNvSpPr>
                <a:spLocks noChangeShapeType="1"/>
              </p:cNvSpPr>
              <p:nvPr/>
            </p:nvSpPr>
            <p:spPr bwMode="auto">
              <a:xfrm>
                <a:off x="2432" y="22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8" name="Rectangle 231"/>
              <p:cNvSpPr>
                <a:spLocks noChangeArrowheads="1"/>
              </p:cNvSpPr>
              <p:nvPr/>
            </p:nvSpPr>
            <p:spPr bwMode="auto">
              <a:xfrm>
                <a:off x="2191" y="2156"/>
                <a:ext cx="104" cy="12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Freeform 232"/>
              <p:cNvSpPr>
                <a:spLocks/>
              </p:cNvSpPr>
              <p:nvPr/>
            </p:nvSpPr>
            <p:spPr bwMode="auto">
              <a:xfrm>
                <a:off x="2777" y="2707"/>
                <a:ext cx="149" cy="115"/>
              </a:xfrm>
              <a:custGeom>
                <a:avLst/>
                <a:gdLst>
                  <a:gd name="T0" fmla="*/ 1 w 13"/>
                  <a:gd name="T1" fmla="*/ 0 h 10"/>
                  <a:gd name="T2" fmla="*/ 12 w 13"/>
                  <a:gd name="T3" fmla="*/ 0 h 10"/>
                  <a:gd name="T4" fmla="*/ 13 w 13"/>
                  <a:gd name="T5" fmla="*/ 0 h 10"/>
                  <a:gd name="T6" fmla="*/ 13 w 13"/>
                  <a:gd name="T7" fmla="*/ 10 h 10"/>
                  <a:gd name="T8" fmla="*/ 12 w 13"/>
                  <a:gd name="T9" fmla="*/ 10 h 10"/>
                  <a:gd name="T10" fmla="*/ 1 w 13"/>
                  <a:gd name="T11" fmla="*/ 10 h 10"/>
                  <a:gd name="T12" fmla="*/ 0 w 13"/>
                  <a:gd name="T13" fmla="*/ 10 h 10"/>
                  <a:gd name="T14" fmla="*/ 0 w 13"/>
                  <a:gd name="T15" fmla="*/ 0 h 10"/>
                  <a:gd name="T16" fmla="*/ 1 w 13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0">
                    <a:moveTo>
                      <a:pt x="1" y="0"/>
                    </a:moveTo>
                    <a:lnTo>
                      <a:pt x="12" y="0"/>
                    </a:lnTo>
                    <a:cubicBezTo>
                      <a:pt x="12" y="0"/>
                      <a:pt x="13" y="0"/>
                      <a:pt x="13" y="0"/>
                    </a:cubicBezTo>
                    <a:lnTo>
                      <a:pt x="13" y="10"/>
                    </a:lnTo>
                    <a:cubicBezTo>
                      <a:pt x="13" y="10"/>
                      <a:pt x="12" y="10"/>
                      <a:pt x="12" y="10"/>
                    </a:cubicBezTo>
                    <a:lnTo>
                      <a:pt x="1" y="10"/>
                    </a:lnTo>
                    <a:cubicBezTo>
                      <a:pt x="0" y="10"/>
                      <a:pt x="0" y="10"/>
                      <a:pt x="0" y="1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0" name="Freeform 233"/>
              <p:cNvSpPr>
                <a:spLocks/>
              </p:cNvSpPr>
              <p:nvPr/>
            </p:nvSpPr>
            <p:spPr bwMode="auto">
              <a:xfrm>
                <a:off x="2696" y="2902"/>
                <a:ext cx="322" cy="46"/>
              </a:xfrm>
              <a:custGeom>
                <a:avLst/>
                <a:gdLst>
                  <a:gd name="T0" fmla="*/ 26 w 28"/>
                  <a:gd name="T1" fmla="*/ 0 h 4"/>
                  <a:gd name="T2" fmla="*/ 28 w 28"/>
                  <a:gd name="T3" fmla="*/ 3 h 4"/>
                  <a:gd name="T4" fmla="*/ 28 w 28"/>
                  <a:gd name="T5" fmla="*/ 4 h 4"/>
                  <a:gd name="T6" fmla="*/ 0 w 28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4">
                    <a:moveTo>
                      <a:pt x="26" y="0"/>
                    </a:moveTo>
                    <a:lnTo>
                      <a:pt x="28" y="3"/>
                    </a:lnTo>
                    <a:lnTo>
                      <a:pt x="28" y="4"/>
                    </a:lnTo>
                    <a:lnTo>
                      <a:pt x="0" y="4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1" name="Freeform 234"/>
              <p:cNvSpPr>
                <a:spLocks/>
              </p:cNvSpPr>
              <p:nvPr/>
            </p:nvSpPr>
            <p:spPr bwMode="auto">
              <a:xfrm>
                <a:off x="2719" y="2844"/>
                <a:ext cx="253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2" name="Rectangle 235"/>
              <p:cNvSpPr>
                <a:spLocks noChangeArrowheads="1"/>
              </p:cNvSpPr>
              <p:nvPr/>
            </p:nvSpPr>
            <p:spPr bwMode="auto">
              <a:xfrm>
                <a:off x="2914" y="2844"/>
                <a:ext cx="23" cy="23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3" name="Rectangle 236"/>
              <p:cNvSpPr>
                <a:spLocks noChangeArrowheads="1"/>
              </p:cNvSpPr>
              <p:nvPr/>
            </p:nvSpPr>
            <p:spPr bwMode="auto">
              <a:xfrm>
                <a:off x="2891" y="2856"/>
                <a:ext cx="69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4" name="Freeform 237"/>
              <p:cNvSpPr>
                <a:spLocks/>
              </p:cNvSpPr>
              <p:nvPr/>
            </p:nvSpPr>
            <p:spPr bwMode="auto">
              <a:xfrm>
                <a:off x="2696" y="2890"/>
                <a:ext cx="310" cy="46"/>
              </a:xfrm>
              <a:custGeom>
                <a:avLst/>
                <a:gdLst>
                  <a:gd name="T0" fmla="*/ 27 w 27"/>
                  <a:gd name="T1" fmla="*/ 4 h 4"/>
                  <a:gd name="T2" fmla="*/ 0 w 27"/>
                  <a:gd name="T3" fmla="*/ 4 h 4"/>
                  <a:gd name="T4" fmla="*/ 0 w 27"/>
                  <a:gd name="T5" fmla="*/ 4 h 4"/>
                  <a:gd name="T6" fmla="*/ 2 w 27"/>
                  <a:gd name="T7" fmla="*/ 0 h 4"/>
                  <a:gd name="T8" fmla="*/ 25 w 27"/>
                  <a:gd name="T9" fmla="*/ 0 h 4"/>
                  <a:gd name="T10" fmla="*/ 27 w 27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4">
                    <a:moveTo>
                      <a:pt x="27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5" y="0"/>
                    </a:lnTo>
                    <a:lnTo>
                      <a:pt x="27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5" name="Line 238"/>
              <p:cNvSpPr>
                <a:spLocks noChangeShapeType="1"/>
              </p:cNvSpPr>
              <p:nvPr/>
            </p:nvSpPr>
            <p:spPr bwMode="auto">
              <a:xfrm>
                <a:off x="2983" y="2844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6" name="Freeform 239"/>
              <p:cNvSpPr>
                <a:spLocks/>
              </p:cNvSpPr>
              <p:nvPr/>
            </p:nvSpPr>
            <p:spPr bwMode="auto">
              <a:xfrm>
                <a:off x="2788" y="2707"/>
                <a:ext cx="126" cy="103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7" name="Line 240"/>
              <p:cNvSpPr>
                <a:spLocks noChangeShapeType="1"/>
              </p:cNvSpPr>
              <p:nvPr/>
            </p:nvSpPr>
            <p:spPr bwMode="auto">
              <a:xfrm>
                <a:off x="2937" y="2707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8" name="Freeform 241"/>
              <p:cNvSpPr>
                <a:spLocks/>
              </p:cNvSpPr>
              <p:nvPr/>
            </p:nvSpPr>
            <p:spPr bwMode="auto">
              <a:xfrm>
                <a:off x="2765" y="2684"/>
                <a:ext cx="172" cy="149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2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2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4" y="0"/>
                      <a:pt x="15" y="1"/>
                      <a:pt x="15" y="1"/>
                    </a:cubicBezTo>
                    <a:lnTo>
                      <a:pt x="15" y="12"/>
                    </a:lnTo>
                    <a:cubicBezTo>
                      <a:pt x="15" y="13"/>
                      <a:pt x="14" y="13"/>
                      <a:pt x="14" y="13"/>
                    </a:cubicBezTo>
                    <a:lnTo>
                      <a:pt x="1" y="13"/>
                    </a:lnTo>
                    <a:cubicBezTo>
                      <a:pt x="1" y="13"/>
                      <a:pt x="0" y="13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9" name="Line 242"/>
              <p:cNvSpPr>
                <a:spLocks noChangeShapeType="1"/>
              </p:cNvSpPr>
              <p:nvPr/>
            </p:nvSpPr>
            <p:spPr bwMode="auto">
              <a:xfrm>
                <a:off x="2719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0" name="Line 243"/>
              <p:cNvSpPr>
                <a:spLocks noChangeShapeType="1"/>
              </p:cNvSpPr>
              <p:nvPr/>
            </p:nvSpPr>
            <p:spPr bwMode="auto">
              <a:xfrm>
                <a:off x="2731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Line 244"/>
              <p:cNvSpPr>
                <a:spLocks noChangeShapeType="1"/>
              </p:cNvSpPr>
              <p:nvPr/>
            </p:nvSpPr>
            <p:spPr bwMode="auto">
              <a:xfrm>
                <a:off x="2742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2" name="Line 245"/>
              <p:cNvSpPr>
                <a:spLocks noChangeShapeType="1"/>
              </p:cNvSpPr>
              <p:nvPr/>
            </p:nvSpPr>
            <p:spPr bwMode="auto">
              <a:xfrm>
                <a:off x="2754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Line 246"/>
              <p:cNvSpPr>
                <a:spLocks noChangeShapeType="1"/>
              </p:cNvSpPr>
              <p:nvPr/>
            </p:nvSpPr>
            <p:spPr bwMode="auto">
              <a:xfrm>
                <a:off x="2777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4" name="Line 247"/>
              <p:cNvSpPr>
                <a:spLocks noChangeShapeType="1"/>
              </p:cNvSpPr>
              <p:nvPr/>
            </p:nvSpPr>
            <p:spPr bwMode="auto">
              <a:xfrm>
                <a:off x="2800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Line 248"/>
              <p:cNvSpPr>
                <a:spLocks noChangeShapeType="1"/>
              </p:cNvSpPr>
              <p:nvPr/>
            </p:nvSpPr>
            <p:spPr bwMode="auto">
              <a:xfrm>
                <a:off x="2811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6" name="Line 249"/>
              <p:cNvSpPr>
                <a:spLocks noChangeShapeType="1"/>
              </p:cNvSpPr>
              <p:nvPr/>
            </p:nvSpPr>
            <p:spPr bwMode="auto">
              <a:xfrm>
                <a:off x="2834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Line 250"/>
              <p:cNvSpPr>
                <a:spLocks noChangeShapeType="1"/>
              </p:cNvSpPr>
              <p:nvPr/>
            </p:nvSpPr>
            <p:spPr bwMode="auto">
              <a:xfrm>
                <a:off x="2857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8" name="Line 251"/>
              <p:cNvSpPr>
                <a:spLocks noChangeShapeType="1"/>
              </p:cNvSpPr>
              <p:nvPr/>
            </p:nvSpPr>
            <p:spPr bwMode="auto">
              <a:xfrm>
                <a:off x="2868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9" name="Line 252"/>
              <p:cNvSpPr>
                <a:spLocks noChangeShapeType="1"/>
              </p:cNvSpPr>
              <p:nvPr/>
            </p:nvSpPr>
            <p:spPr bwMode="auto">
              <a:xfrm>
                <a:off x="2891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0" name="Line 253"/>
              <p:cNvSpPr>
                <a:spLocks noChangeShapeType="1"/>
              </p:cNvSpPr>
              <p:nvPr/>
            </p:nvSpPr>
            <p:spPr bwMode="auto">
              <a:xfrm>
                <a:off x="2914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1" name="Line 254"/>
              <p:cNvSpPr>
                <a:spLocks noChangeShapeType="1"/>
              </p:cNvSpPr>
              <p:nvPr/>
            </p:nvSpPr>
            <p:spPr bwMode="auto">
              <a:xfrm>
                <a:off x="2926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2" name="Line 255"/>
              <p:cNvSpPr>
                <a:spLocks noChangeShapeType="1"/>
              </p:cNvSpPr>
              <p:nvPr/>
            </p:nvSpPr>
            <p:spPr bwMode="auto">
              <a:xfrm>
                <a:off x="2937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3" name="Line 256"/>
              <p:cNvSpPr>
                <a:spLocks noChangeShapeType="1"/>
              </p:cNvSpPr>
              <p:nvPr/>
            </p:nvSpPr>
            <p:spPr bwMode="auto">
              <a:xfrm>
                <a:off x="2949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4" name="Line 257"/>
              <p:cNvSpPr>
                <a:spLocks noChangeShapeType="1"/>
              </p:cNvSpPr>
              <p:nvPr/>
            </p:nvSpPr>
            <p:spPr bwMode="auto">
              <a:xfrm>
                <a:off x="2731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5" name="Line 258"/>
              <p:cNvSpPr>
                <a:spLocks noChangeShapeType="1"/>
              </p:cNvSpPr>
              <p:nvPr/>
            </p:nvSpPr>
            <p:spPr bwMode="auto">
              <a:xfrm>
                <a:off x="2754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6" name="Line 259"/>
              <p:cNvSpPr>
                <a:spLocks noChangeShapeType="1"/>
              </p:cNvSpPr>
              <p:nvPr/>
            </p:nvSpPr>
            <p:spPr bwMode="auto">
              <a:xfrm>
                <a:off x="2765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7" name="Line 260"/>
              <p:cNvSpPr>
                <a:spLocks noChangeShapeType="1"/>
              </p:cNvSpPr>
              <p:nvPr/>
            </p:nvSpPr>
            <p:spPr bwMode="auto">
              <a:xfrm>
                <a:off x="2788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8" name="Line 261"/>
              <p:cNvSpPr>
                <a:spLocks noChangeShapeType="1"/>
              </p:cNvSpPr>
              <p:nvPr/>
            </p:nvSpPr>
            <p:spPr bwMode="auto">
              <a:xfrm>
                <a:off x="2811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Line 262"/>
              <p:cNvSpPr>
                <a:spLocks noChangeShapeType="1"/>
              </p:cNvSpPr>
              <p:nvPr/>
            </p:nvSpPr>
            <p:spPr bwMode="auto">
              <a:xfrm>
                <a:off x="2823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0" name="Line 263"/>
              <p:cNvSpPr>
                <a:spLocks noChangeShapeType="1"/>
              </p:cNvSpPr>
              <p:nvPr/>
            </p:nvSpPr>
            <p:spPr bwMode="auto">
              <a:xfrm>
                <a:off x="2845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Line 264"/>
              <p:cNvSpPr>
                <a:spLocks noChangeShapeType="1"/>
              </p:cNvSpPr>
              <p:nvPr/>
            </p:nvSpPr>
            <p:spPr bwMode="auto">
              <a:xfrm>
                <a:off x="2868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2" name="Line 265"/>
              <p:cNvSpPr>
                <a:spLocks noChangeShapeType="1"/>
              </p:cNvSpPr>
              <p:nvPr/>
            </p:nvSpPr>
            <p:spPr bwMode="auto">
              <a:xfrm>
                <a:off x="2880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Line 266"/>
              <p:cNvSpPr>
                <a:spLocks noChangeShapeType="1"/>
              </p:cNvSpPr>
              <p:nvPr/>
            </p:nvSpPr>
            <p:spPr bwMode="auto">
              <a:xfrm>
                <a:off x="2891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4" name="Line 267"/>
              <p:cNvSpPr>
                <a:spLocks noChangeShapeType="1"/>
              </p:cNvSpPr>
              <p:nvPr/>
            </p:nvSpPr>
            <p:spPr bwMode="auto">
              <a:xfrm>
                <a:off x="2903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Line 268"/>
              <p:cNvSpPr>
                <a:spLocks noChangeShapeType="1"/>
              </p:cNvSpPr>
              <p:nvPr/>
            </p:nvSpPr>
            <p:spPr bwMode="auto">
              <a:xfrm>
                <a:off x="2926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6" name="Line 269"/>
              <p:cNvSpPr>
                <a:spLocks noChangeShapeType="1"/>
              </p:cNvSpPr>
              <p:nvPr/>
            </p:nvSpPr>
            <p:spPr bwMode="auto">
              <a:xfrm>
                <a:off x="2937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7" name="Line 270"/>
              <p:cNvSpPr>
                <a:spLocks noChangeShapeType="1"/>
              </p:cNvSpPr>
              <p:nvPr/>
            </p:nvSpPr>
            <p:spPr bwMode="auto">
              <a:xfrm>
                <a:off x="2949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8" name="Line 271"/>
              <p:cNvSpPr>
                <a:spLocks noChangeShapeType="1"/>
              </p:cNvSpPr>
              <p:nvPr/>
            </p:nvSpPr>
            <p:spPr bwMode="auto">
              <a:xfrm>
                <a:off x="2960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9" name="Line 272"/>
              <p:cNvSpPr>
                <a:spLocks noChangeShapeType="1"/>
              </p:cNvSpPr>
              <p:nvPr/>
            </p:nvSpPr>
            <p:spPr bwMode="auto">
              <a:xfrm>
                <a:off x="2708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0" name="Line 273"/>
              <p:cNvSpPr>
                <a:spLocks noChangeShapeType="1"/>
              </p:cNvSpPr>
              <p:nvPr/>
            </p:nvSpPr>
            <p:spPr bwMode="auto">
              <a:xfrm>
                <a:off x="2719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1" name="Line 274"/>
              <p:cNvSpPr>
                <a:spLocks noChangeShapeType="1"/>
              </p:cNvSpPr>
              <p:nvPr/>
            </p:nvSpPr>
            <p:spPr bwMode="auto">
              <a:xfrm>
                <a:off x="2731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2" name="Line 275"/>
              <p:cNvSpPr>
                <a:spLocks noChangeShapeType="1"/>
              </p:cNvSpPr>
              <p:nvPr/>
            </p:nvSpPr>
            <p:spPr bwMode="auto">
              <a:xfrm>
                <a:off x="2742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3" name="Line 276"/>
              <p:cNvSpPr>
                <a:spLocks noChangeShapeType="1"/>
              </p:cNvSpPr>
              <p:nvPr/>
            </p:nvSpPr>
            <p:spPr bwMode="auto">
              <a:xfrm>
                <a:off x="2765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4" name="Line 277"/>
              <p:cNvSpPr>
                <a:spLocks noChangeShapeType="1"/>
              </p:cNvSpPr>
              <p:nvPr/>
            </p:nvSpPr>
            <p:spPr bwMode="auto">
              <a:xfrm>
                <a:off x="277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5" name="Line 278"/>
              <p:cNvSpPr>
                <a:spLocks noChangeShapeType="1"/>
              </p:cNvSpPr>
              <p:nvPr/>
            </p:nvSpPr>
            <p:spPr bwMode="auto">
              <a:xfrm>
                <a:off x="2788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6" name="Line 279"/>
              <p:cNvSpPr>
                <a:spLocks noChangeShapeType="1"/>
              </p:cNvSpPr>
              <p:nvPr/>
            </p:nvSpPr>
            <p:spPr bwMode="auto">
              <a:xfrm>
                <a:off x="280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Line 280"/>
              <p:cNvSpPr>
                <a:spLocks noChangeShapeType="1"/>
              </p:cNvSpPr>
              <p:nvPr/>
            </p:nvSpPr>
            <p:spPr bwMode="auto">
              <a:xfrm>
                <a:off x="282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8" name="Line 281"/>
              <p:cNvSpPr>
                <a:spLocks noChangeShapeType="1"/>
              </p:cNvSpPr>
              <p:nvPr/>
            </p:nvSpPr>
            <p:spPr bwMode="auto">
              <a:xfrm>
                <a:off x="2845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Line 282"/>
              <p:cNvSpPr>
                <a:spLocks noChangeShapeType="1"/>
              </p:cNvSpPr>
              <p:nvPr/>
            </p:nvSpPr>
            <p:spPr bwMode="auto">
              <a:xfrm>
                <a:off x="285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0" name="Line 283"/>
              <p:cNvSpPr>
                <a:spLocks noChangeShapeType="1"/>
              </p:cNvSpPr>
              <p:nvPr/>
            </p:nvSpPr>
            <p:spPr bwMode="auto">
              <a:xfrm>
                <a:off x="288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Line 284"/>
              <p:cNvSpPr>
                <a:spLocks noChangeShapeType="1"/>
              </p:cNvSpPr>
              <p:nvPr/>
            </p:nvSpPr>
            <p:spPr bwMode="auto">
              <a:xfrm>
                <a:off x="290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2" name="Line 285"/>
              <p:cNvSpPr>
                <a:spLocks noChangeShapeType="1"/>
              </p:cNvSpPr>
              <p:nvPr/>
            </p:nvSpPr>
            <p:spPr bwMode="auto">
              <a:xfrm>
                <a:off x="291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Line 286"/>
              <p:cNvSpPr>
                <a:spLocks noChangeShapeType="1"/>
              </p:cNvSpPr>
              <p:nvPr/>
            </p:nvSpPr>
            <p:spPr bwMode="auto">
              <a:xfrm>
                <a:off x="2937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4" name="Line 287"/>
              <p:cNvSpPr>
                <a:spLocks noChangeShapeType="1"/>
              </p:cNvSpPr>
              <p:nvPr/>
            </p:nvSpPr>
            <p:spPr bwMode="auto">
              <a:xfrm>
                <a:off x="2960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5" name="Line 288"/>
              <p:cNvSpPr>
                <a:spLocks noChangeShapeType="1"/>
              </p:cNvSpPr>
              <p:nvPr/>
            </p:nvSpPr>
            <p:spPr bwMode="auto">
              <a:xfrm>
                <a:off x="2972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6" name="Line 289"/>
              <p:cNvSpPr>
                <a:spLocks noChangeShapeType="1"/>
              </p:cNvSpPr>
              <p:nvPr/>
            </p:nvSpPr>
            <p:spPr bwMode="auto">
              <a:xfrm>
                <a:off x="2719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7" name="Line 290"/>
              <p:cNvSpPr>
                <a:spLocks noChangeShapeType="1"/>
              </p:cNvSpPr>
              <p:nvPr/>
            </p:nvSpPr>
            <p:spPr bwMode="auto">
              <a:xfrm>
                <a:off x="2742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8" name="Line 291"/>
              <p:cNvSpPr>
                <a:spLocks noChangeShapeType="1"/>
              </p:cNvSpPr>
              <p:nvPr/>
            </p:nvSpPr>
            <p:spPr bwMode="auto">
              <a:xfrm>
                <a:off x="2754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9" name="Line 292"/>
              <p:cNvSpPr>
                <a:spLocks noChangeShapeType="1"/>
              </p:cNvSpPr>
              <p:nvPr/>
            </p:nvSpPr>
            <p:spPr bwMode="auto">
              <a:xfrm>
                <a:off x="277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0" name="Line 293"/>
              <p:cNvSpPr>
                <a:spLocks noChangeShapeType="1"/>
              </p:cNvSpPr>
              <p:nvPr/>
            </p:nvSpPr>
            <p:spPr bwMode="auto">
              <a:xfrm>
                <a:off x="280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1" name="Line 294"/>
              <p:cNvSpPr>
                <a:spLocks noChangeShapeType="1"/>
              </p:cNvSpPr>
              <p:nvPr/>
            </p:nvSpPr>
            <p:spPr bwMode="auto">
              <a:xfrm>
                <a:off x="281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2" name="Line 295"/>
              <p:cNvSpPr>
                <a:spLocks noChangeShapeType="1"/>
              </p:cNvSpPr>
              <p:nvPr/>
            </p:nvSpPr>
            <p:spPr bwMode="auto">
              <a:xfrm>
                <a:off x="282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3" name="Line 296"/>
              <p:cNvSpPr>
                <a:spLocks noChangeShapeType="1"/>
              </p:cNvSpPr>
              <p:nvPr/>
            </p:nvSpPr>
            <p:spPr bwMode="auto">
              <a:xfrm>
                <a:off x="2834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4" name="Line 297"/>
              <p:cNvSpPr>
                <a:spLocks noChangeShapeType="1"/>
              </p:cNvSpPr>
              <p:nvPr/>
            </p:nvSpPr>
            <p:spPr bwMode="auto">
              <a:xfrm>
                <a:off x="285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5" name="Line 298"/>
              <p:cNvSpPr>
                <a:spLocks noChangeShapeType="1"/>
              </p:cNvSpPr>
              <p:nvPr/>
            </p:nvSpPr>
            <p:spPr bwMode="auto">
              <a:xfrm>
                <a:off x="2868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6" name="Line 299"/>
              <p:cNvSpPr>
                <a:spLocks noChangeShapeType="1"/>
              </p:cNvSpPr>
              <p:nvPr/>
            </p:nvSpPr>
            <p:spPr bwMode="auto">
              <a:xfrm>
                <a:off x="288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7" name="Line 300"/>
              <p:cNvSpPr>
                <a:spLocks noChangeShapeType="1"/>
              </p:cNvSpPr>
              <p:nvPr/>
            </p:nvSpPr>
            <p:spPr bwMode="auto">
              <a:xfrm>
                <a:off x="289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8" name="Line 301"/>
              <p:cNvSpPr>
                <a:spLocks noChangeShapeType="1"/>
              </p:cNvSpPr>
              <p:nvPr/>
            </p:nvSpPr>
            <p:spPr bwMode="auto">
              <a:xfrm>
                <a:off x="291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9" name="Line 302"/>
              <p:cNvSpPr>
                <a:spLocks noChangeShapeType="1"/>
              </p:cNvSpPr>
              <p:nvPr/>
            </p:nvSpPr>
            <p:spPr bwMode="auto">
              <a:xfrm>
                <a:off x="2937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303"/>
              <p:cNvSpPr>
                <a:spLocks noChangeShapeType="1"/>
              </p:cNvSpPr>
              <p:nvPr/>
            </p:nvSpPr>
            <p:spPr bwMode="auto">
              <a:xfrm>
                <a:off x="294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1" name="Line 304"/>
              <p:cNvSpPr>
                <a:spLocks noChangeShapeType="1"/>
              </p:cNvSpPr>
              <p:nvPr/>
            </p:nvSpPr>
            <p:spPr bwMode="auto">
              <a:xfrm>
                <a:off x="2972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2" name="Rectangle 305"/>
              <p:cNvSpPr>
                <a:spLocks noChangeArrowheads="1"/>
              </p:cNvSpPr>
              <p:nvPr/>
            </p:nvSpPr>
            <p:spPr bwMode="auto">
              <a:xfrm>
                <a:off x="2731" y="2856"/>
                <a:ext cx="103" cy="11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3" name="Freeform 306"/>
              <p:cNvSpPr>
                <a:spLocks/>
              </p:cNvSpPr>
              <p:nvPr/>
            </p:nvSpPr>
            <p:spPr bwMode="auto">
              <a:xfrm>
                <a:off x="2777" y="768"/>
                <a:ext cx="149" cy="126"/>
              </a:xfrm>
              <a:custGeom>
                <a:avLst/>
                <a:gdLst>
                  <a:gd name="T0" fmla="*/ 1 w 13"/>
                  <a:gd name="T1" fmla="*/ 0 h 11"/>
                  <a:gd name="T2" fmla="*/ 12 w 13"/>
                  <a:gd name="T3" fmla="*/ 0 h 11"/>
                  <a:gd name="T4" fmla="*/ 13 w 13"/>
                  <a:gd name="T5" fmla="*/ 1 h 11"/>
                  <a:gd name="T6" fmla="*/ 13 w 13"/>
                  <a:gd name="T7" fmla="*/ 10 h 11"/>
                  <a:gd name="T8" fmla="*/ 12 w 13"/>
                  <a:gd name="T9" fmla="*/ 11 h 11"/>
                  <a:gd name="T10" fmla="*/ 1 w 13"/>
                  <a:gd name="T11" fmla="*/ 11 h 11"/>
                  <a:gd name="T12" fmla="*/ 0 w 13"/>
                  <a:gd name="T13" fmla="*/ 10 h 11"/>
                  <a:gd name="T14" fmla="*/ 0 w 13"/>
                  <a:gd name="T15" fmla="*/ 1 h 11"/>
                  <a:gd name="T16" fmla="*/ 1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" y="0"/>
                    </a:moveTo>
                    <a:lnTo>
                      <a:pt x="12" y="0"/>
                    </a:lnTo>
                    <a:cubicBezTo>
                      <a:pt x="12" y="0"/>
                      <a:pt x="13" y="0"/>
                      <a:pt x="13" y="1"/>
                    </a:cubicBezTo>
                    <a:lnTo>
                      <a:pt x="13" y="10"/>
                    </a:lnTo>
                    <a:cubicBezTo>
                      <a:pt x="13" y="10"/>
                      <a:pt x="12" y="11"/>
                      <a:pt x="12" y="11"/>
                    </a:cubicBezTo>
                    <a:lnTo>
                      <a:pt x="1" y="11"/>
                    </a:lnTo>
                    <a:cubicBezTo>
                      <a:pt x="0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4" name="Freeform 307"/>
              <p:cNvSpPr>
                <a:spLocks/>
              </p:cNvSpPr>
              <p:nvPr/>
            </p:nvSpPr>
            <p:spPr bwMode="auto">
              <a:xfrm>
                <a:off x="2696" y="963"/>
                <a:ext cx="322" cy="57"/>
              </a:xfrm>
              <a:custGeom>
                <a:avLst/>
                <a:gdLst>
                  <a:gd name="T0" fmla="*/ 26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6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5" name="Freeform 308"/>
              <p:cNvSpPr>
                <a:spLocks/>
              </p:cNvSpPr>
              <p:nvPr/>
            </p:nvSpPr>
            <p:spPr bwMode="auto">
              <a:xfrm>
                <a:off x="2719" y="917"/>
                <a:ext cx="253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Rectangle 309"/>
              <p:cNvSpPr>
                <a:spLocks noChangeArrowheads="1"/>
              </p:cNvSpPr>
              <p:nvPr/>
            </p:nvSpPr>
            <p:spPr bwMode="auto">
              <a:xfrm>
                <a:off x="2914" y="917"/>
                <a:ext cx="23" cy="23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7" name="Rectangle 310"/>
              <p:cNvSpPr>
                <a:spLocks noChangeArrowheads="1"/>
              </p:cNvSpPr>
              <p:nvPr/>
            </p:nvSpPr>
            <p:spPr bwMode="auto">
              <a:xfrm>
                <a:off x="2891" y="928"/>
                <a:ext cx="69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8" name="Freeform 311"/>
              <p:cNvSpPr>
                <a:spLocks/>
              </p:cNvSpPr>
              <p:nvPr/>
            </p:nvSpPr>
            <p:spPr bwMode="auto">
              <a:xfrm>
                <a:off x="2696" y="963"/>
                <a:ext cx="310" cy="46"/>
              </a:xfrm>
              <a:custGeom>
                <a:avLst/>
                <a:gdLst>
                  <a:gd name="T0" fmla="*/ 27 w 27"/>
                  <a:gd name="T1" fmla="*/ 4 h 4"/>
                  <a:gd name="T2" fmla="*/ 0 w 27"/>
                  <a:gd name="T3" fmla="*/ 4 h 4"/>
                  <a:gd name="T4" fmla="*/ 0 w 27"/>
                  <a:gd name="T5" fmla="*/ 3 h 4"/>
                  <a:gd name="T6" fmla="*/ 2 w 27"/>
                  <a:gd name="T7" fmla="*/ 0 h 4"/>
                  <a:gd name="T8" fmla="*/ 25 w 27"/>
                  <a:gd name="T9" fmla="*/ 0 h 4"/>
                  <a:gd name="T10" fmla="*/ 27 w 27"/>
                  <a:gd name="T11" fmla="*/ 3 h 4"/>
                  <a:gd name="T12" fmla="*/ 27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27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5" y="0"/>
                    </a:lnTo>
                    <a:lnTo>
                      <a:pt x="27" y="3"/>
                    </a:lnTo>
                    <a:lnTo>
                      <a:pt x="27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9" name="Line 312"/>
              <p:cNvSpPr>
                <a:spLocks noChangeShapeType="1"/>
              </p:cNvSpPr>
              <p:nvPr/>
            </p:nvSpPr>
            <p:spPr bwMode="auto">
              <a:xfrm>
                <a:off x="2983" y="917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0" name="Freeform 313"/>
              <p:cNvSpPr>
                <a:spLocks/>
              </p:cNvSpPr>
              <p:nvPr/>
            </p:nvSpPr>
            <p:spPr bwMode="auto">
              <a:xfrm>
                <a:off x="2788" y="779"/>
                <a:ext cx="126" cy="104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1" name="Line 314"/>
              <p:cNvSpPr>
                <a:spLocks noChangeShapeType="1"/>
              </p:cNvSpPr>
              <p:nvPr/>
            </p:nvSpPr>
            <p:spPr bwMode="auto">
              <a:xfrm>
                <a:off x="2937" y="779"/>
                <a:ext cx="1" cy="104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2" name="Freeform 315"/>
              <p:cNvSpPr>
                <a:spLocks/>
              </p:cNvSpPr>
              <p:nvPr/>
            </p:nvSpPr>
            <p:spPr bwMode="auto">
              <a:xfrm>
                <a:off x="2765" y="756"/>
                <a:ext cx="172" cy="150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2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2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4" y="0"/>
                      <a:pt x="15" y="1"/>
                      <a:pt x="15" y="1"/>
                    </a:cubicBezTo>
                    <a:lnTo>
                      <a:pt x="15" y="12"/>
                    </a:lnTo>
                    <a:cubicBezTo>
                      <a:pt x="15" y="12"/>
                      <a:pt x="14" y="13"/>
                      <a:pt x="14" y="13"/>
                    </a:cubicBezTo>
                    <a:lnTo>
                      <a:pt x="1" y="13"/>
                    </a:lnTo>
                    <a:cubicBezTo>
                      <a:pt x="1" y="13"/>
                      <a:pt x="0" y="12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3" name="Line 316"/>
              <p:cNvSpPr>
                <a:spLocks noChangeShapeType="1"/>
              </p:cNvSpPr>
              <p:nvPr/>
            </p:nvSpPr>
            <p:spPr bwMode="auto">
              <a:xfrm>
                <a:off x="2719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4" name="Line 317"/>
              <p:cNvSpPr>
                <a:spLocks noChangeShapeType="1"/>
              </p:cNvSpPr>
              <p:nvPr/>
            </p:nvSpPr>
            <p:spPr bwMode="auto">
              <a:xfrm>
                <a:off x="2731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5" name="Line 318"/>
              <p:cNvSpPr>
                <a:spLocks noChangeShapeType="1"/>
              </p:cNvSpPr>
              <p:nvPr/>
            </p:nvSpPr>
            <p:spPr bwMode="auto">
              <a:xfrm>
                <a:off x="2742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6" name="Line 319"/>
              <p:cNvSpPr>
                <a:spLocks noChangeShapeType="1"/>
              </p:cNvSpPr>
              <p:nvPr/>
            </p:nvSpPr>
            <p:spPr bwMode="auto">
              <a:xfrm>
                <a:off x="2754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7" name="Line 320"/>
              <p:cNvSpPr>
                <a:spLocks noChangeShapeType="1"/>
              </p:cNvSpPr>
              <p:nvPr/>
            </p:nvSpPr>
            <p:spPr bwMode="auto">
              <a:xfrm>
                <a:off x="277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8" name="Line 321"/>
              <p:cNvSpPr>
                <a:spLocks noChangeShapeType="1"/>
              </p:cNvSpPr>
              <p:nvPr/>
            </p:nvSpPr>
            <p:spPr bwMode="auto">
              <a:xfrm>
                <a:off x="2800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9" name="Line 322"/>
              <p:cNvSpPr>
                <a:spLocks noChangeShapeType="1"/>
              </p:cNvSpPr>
              <p:nvPr/>
            </p:nvSpPr>
            <p:spPr bwMode="auto">
              <a:xfrm>
                <a:off x="281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0" name="Line 323"/>
              <p:cNvSpPr>
                <a:spLocks noChangeShapeType="1"/>
              </p:cNvSpPr>
              <p:nvPr/>
            </p:nvSpPr>
            <p:spPr bwMode="auto">
              <a:xfrm>
                <a:off x="2834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1" name="Line 324"/>
              <p:cNvSpPr>
                <a:spLocks noChangeShapeType="1"/>
              </p:cNvSpPr>
              <p:nvPr/>
            </p:nvSpPr>
            <p:spPr bwMode="auto">
              <a:xfrm>
                <a:off x="285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2" name="Line 325"/>
              <p:cNvSpPr>
                <a:spLocks noChangeShapeType="1"/>
              </p:cNvSpPr>
              <p:nvPr/>
            </p:nvSpPr>
            <p:spPr bwMode="auto">
              <a:xfrm>
                <a:off x="2868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3" name="Line 326"/>
              <p:cNvSpPr>
                <a:spLocks noChangeShapeType="1"/>
              </p:cNvSpPr>
              <p:nvPr/>
            </p:nvSpPr>
            <p:spPr bwMode="auto">
              <a:xfrm>
                <a:off x="289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4" name="Line 327"/>
              <p:cNvSpPr>
                <a:spLocks noChangeShapeType="1"/>
              </p:cNvSpPr>
              <p:nvPr/>
            </p:nvSpPr>
            <p:spPr bwMode="auto">
              <a:xfrm>
                <a:off x="2914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5" name="Line 328"/>
              <p:cNvSpPr>
                <a:spLocks noChangeShapeType="1"/>
              </p:cNvSpPr>
              <p:nvPr/>
            </p:nvSpPr>
            <p:spPr bwMode="auto">
              <a:xfrm>
                <a:off x="2926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6" name="Line 329"/>
              <p:cNvSpPr>
                <a:spLocks noChangeShapeType="1"/>
              </p:cNvSpPr>
              <p:nvPr/>
            </p:nvSpPr>
            <p:spPr bwMode="auto">
              <a:xfrm>
                <a:off x="293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7" name="Line 330"/>
              <p:cNvSpPr>
                <a:spLocks noChangeShapeType="1"/>
              </p:cNvSpPr>
              <p:nvPr/>
            </p:nvSpPr>
            <p:spPr bwMode="auto">
              <a:xfrm>
                <a:off x="2949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8" name="Line 331"/>
              <p:cNvSpPr>
                <a:spLocks noChangeShapeType="1"/>
              </p:cNvSpPr>
              <p:nvPr/>
            </p:nvSpPr>
            <p:spPr bwMode="auto">
              <a:xfrm>
                <a:off x="2731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9" name="Line 332"/>
              <p:cNvSpPr>
                <a:spLocks noChangeShapeType="1"/>
              </p:cNvSpPr>
              <p:nvPr/>
            </p:nvSpPr>
            <p:spPr bwMode="auto">
              <a:xfrm>
                <a:off x="2754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0" name="Line 333"/>
              <p:cNvSpPr>
                <a:spLocks noChangeShapeType="1"/>
              </p:cNvSpPr>
              <p:nvPr/>
            </p:nvSpPr>
            <p:spPr bwMode="auto">
              <a:xfrm>
                <a:off x="2765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1" name="Line 334"/>
              <p:cNvSpPr>
                <a:spLocks noChangeShapeType="1"/>
              </p:cNvSpPr>
              <p:nvPr/>
            </p:nvSpPr>
            <p:spPr bwMode="auto">
              <a:xfrm>
                <a:off x="2788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2" name="Line 335"/>
              <p:cNvSpPr>
                <a:spLocks noChangeShapeType="1"/>
              </p:cNvSpPr>
              <p:nvPr/>
            </p:nvSpPr>
            <p:spPr bwMode="auto">
              <a:xfrm>
                <a:off x="281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3" name="Line 336"/>
              <p:cNvSpPr>
                <a:spLocks noChangeShapeType="1"/>
              </p:cNvSpPr>
              <p:nvPr/>
            </p:nvSpPr>
            <p:spPr bwMode="auto">
              <a:xfrm>
                <a:off x="2823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4" name="Line 337"/>
              <p:cNvSpPr>
                <a:spLocks noChangeShapeType="1"/>
              </p:cNvSpPr>
              <p:nvPr/>
            </p:nvSpPr>
            <p:spPr bwMode="auto">
              <a:xfrm>
                <a:off x="2845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5" name="Line 338"/>
              <p:cNvSpPr>
                <a:spLocks noChangeShapeType="1"/>
              </p:cNvSpPr>
              <p:nvPr/>
            </p:nvSpPr>
            <p:spPr bwMode="auto">
              <a:xfrm>
                <a:off x="2868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6" name="Line 339"/>
              <p:cNvSpPr>
                <a:spLocks noChangeShapeType="1"/>
              </p:cNvSpPr>
              <p:nvPr/>
            </p:nvSpPr>
            <p:spPr bwMode="auto">
              <a:xfrm>
                <a:off x="2880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7" name="Line 340"/>
              <p:cNvSpPr>
                <a:spLocks noChangeShapeType="1"/>
              </p:cNvSpPr>
              <p:nvPr/>
            </p:nvSpPr>
            <p:spPr bwMode="auto">
              <a:xfrm>
                <a:off x="289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8" name="Line 341"/>
              <p:cNvSpPr>
                <a:spLocks noChangeShapeType="1"/>
              </p:cNvSpPr>
              <p:nvPr/>
            </p:nvSpPr>
            <p:spPr bwMode="auto">
              <a:xfrm>
                <a:off x="2903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9" name="Line 342"/>
              <p:cNvSpPr>
                <a:spLocks noChangeShapeType="1"/>
              </p:cNvSpPr>
              <p:nvPr/>
            </p:nvSpPr>
            <p:spPr bwMode="auto">
              <a:xfrm>
                <a:off x="2926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0" name="Line 343"/>
              <p:cNvSpPr>
                <a:spLocks noChangeShapeType="1"/>
              </p:cNvSpPr>
              <p:nvPr/>
            </p:nvSpPr>
            <p:spPr bwMode="auto">
              <a:xfrm>
                <a:off x="293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1" name="Line 344"/>
              <p:cNvSpPr>
                <a:spLocks noChangeShapeType="1"/>
              </p:cNvSpPr>
              <p:nvPr/>
            </p:nvSpPr>
            <p:spPr bwMode="auto">
              <a:xfrm>
                <a:off x="2949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2" name="Line 345"/>
              <p:cNvSpPr>
                <a:spLocks noChangeShapeType="1"/>
              </p:cNvSpPr>
              <p:nvPr/>
            </p:nvSpPr>
            <p:spPr bwMode="auto">
              <a:xfrm>
                <a:off x="2960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3" name="Line 346"/>
              <p:cNvSpPr>
                <a:spLocks noChangeShapeType="1"/>
              </p:cNvSpPr>
              <p:nvPr/>
            </p:nvSpPr>
            <p:spPr bwMode="auto">
              <a:xfrm>
                <a:off x="2708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4" name="Line 347"/>
              <p:cNvSpPr>
                <a:spLocks noChangeShapeType="1"/>
              </p:cNvSpPr>
              <p:nvPr/>
            </p:nvSpPr>
            <p:spPr bwMode="auto">
              <a:xfrm>
                <a:off x="2719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5" name="Line 348"/>
              <p:cNvSpPr>
                <a:spLocks noChangeShapeType="1"/>
              </p:cNvSpPr>
              <p:nvPr/>
            </p:nvSpPr>
            <p:spPr bwMode="auto">
              <a:xfrm>
                <a:off x="2731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6" name="Line 349"/>
              <p:cNvSpPr>
                <a:spLocks noChangeShapeType="1"/>
              </p:cNvSpPr>
              <p:nvPr/>
            </p:nvSpPr>
            <p:spPr bwMode="auto">
              <a:xfrm>
                <a:off x="2742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7" name="Line 350"/>
              <p:cNvSpPr>
                <a:spLocks noChangeShapeType="1"/>
              </p:cNvSpPr>
              <p:nvPr/>
            </p:nvSpPr>
            <p:spPr bwMode="auto">
              <a:xfrm>
                <a:off x="2765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8" name="Line 351"/>
              <p:cNvSpPr>
                <a:spLocks noChangeShapeType="1"/>
              </p:cNvSpPr>
              <p:nvPr/>
            </p:nvSpPr>
            <p:spPr bwMode="auto">
              <a:xfrm>
                <a:off x="2777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9" name="Line 352"/>
              <p:cNvSpPr>
                <a:spLocks noChangeShapeType="1"/>
              </p:cNvSpPr>
              <p:nvPr/>
            </p:nvSpPr>
            <p:spPr bwMode="auto">
              <a:xfrm>
                <a:off x="2788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0" name="Line 353"/>
              <p:cNvSpPr>
                <a:spLocks noChangeShapeType="1"/>
              </p:cNvSpPr>
              <p:nvPr/>
            </p:nvSpPr>
            <p:spPr bwMode="auto">
              <a:xfrm>
                <a:off x="2800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1" name="Line 354"/>
              <p:cNvSpPr>
                <a:spLocks noChangeShapeType="1"/>
              </p:cNvSpPr>
              <p:nvPr/>
            </p:nvSpPr>
            <p:spPr bwMode="auto">
              <a:xfrm>
                <a:off x="2823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2" name="Line 355"/>
              <p:cNvSpPr>
                <a:spLocks noChangeShapeType="1"/>
              </p:cNvSpPr>
              <p:nvPr/>
            </p:nvSpPr>
            <p:spPr bwMode="auto">
              <a:xfrm>
                <a:off x="2845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3" name="Line 356"/>
              <p:cNvSpPr>
                <a:spLocks noChangeShapeType="1"/>
              </p:cNvSpPr>
              <p:nvPr/>
            </p:nvSpPr>
            <p:spPr bwMode="auto">
              <a:xfrm>
                <a:off x="2857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4" name="Line 357"/>
              <p:cNvSpPr>
                <a:spLocks noChangeShapeType="1"/>
              </p:cNvSpPr>
              <p:nvPr/>
            </p:nvSpPr>
            <p:spPr bwMode="auto">
              <a:xfrm>
                <a:off x="2880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5" name="Line 358"/>
              <p:cNvSpPr>
                <a:spLocks noChangeShapeType="1"/>
              </p:cNvSpPr>
              <p:nvPr/>
            </p:nvSpPr>
            <p:spPr bwMode="auto">
              <a:xfrm>
                <a:off x="2903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6" name="Line 359"/>
              <p:cNvSpPr>
                <a:spLocks noChangeShapeType="1"/>
              </p:cNvSpPr>
              <p:nvPr/>
            </p:nvSpPr>
            <p:spPr bwMode="auto">
              <a:xfrm>
                <a:off x="2914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7" name="Line 360"/>
              <p:cNvSpPr>
                <a:spLocks noChangeShapeType="1"/>
              </p:cNvSpPr>
              <p:nvPr/>
            </p:nvSpPr>
            <p:spPr bwMode="auto">
              <a:xfrm>
                <a:off x="2937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8" name="Line 361"/>
              <p:cNvSpPr>
                <a:spLocks noChangeShapeType="1"/>
              </p:cNvSpPr>
              <p:nvPr/>
            </p:nvSpPr>
            <p:spPr bwMode="auto">
              <a:xfrm>
                <a:off x="2960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9" name="Line 362"/>
              <p:cNvSpPr>
                <a:spLocks noChangeShapeType="1"/>
              </p:cNvSpPr>
              <p:nvPr/>
            </p:nvSpPr>
            <p:spPr bwMode="auto">
              <a:xfrm>
                <a:off x="2972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0" name="Line 363"/>
              <p:cNvSpPr>
                <a:spLocks noChangeShapeType="1"/>
              </p:cNvSpPr>
              <p:nvPr/>
            </p:nvSpPr>
            <p:spPr bwMode="auto">
              <a:xfrm>
                <a:off x="2719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1" name="Line 364"/>
              <p:cNvSpPr>
                <a:spLocks noChangeShapeType="1"/>
              </p:cNvSpPr>
              <p:nvPr/>
            </p:nvSpPr>
            <p:spPr bwMode="auto">
              <a:xfrm>
                <a:off x="2742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2" name="Line 365"/>
              <p:cNvSpPr>
                <a:spLocks noChangeShapeType="1"/>
              </p:cNvSpPr>
              <p:nvPr/>
            </p:nvSpPr>
            <p:spPr bwMode="auto">
              <a:xfrm>
                <a:off x="2754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3" name="Line 366"/>
              <p:cNvSpPr>
                <a:spLocks noChangeShapeType="1"/>
              </p:cNvSpPr>
              <p:nvPr/>
            </p:nvSpPr>
            <p:spPr bwMode="auto">
              <a:xfrm>
                <a:off x="2777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4" name="Line 367"/>
              <p:cNvSpPr>
                <a:spLocks noChangeShapeType="1"/>
              </p:cNvSpPr>
              <p:nvPr/>
            </p:nvSpPr>
            <p:spPr bwMode="auto">
              <a:xfrm>
                <a:off x="2800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5" name="Line 368"/>
              <p:cNvSpPr>
                <a:spLocks noChangeShapeType="1"/>
              </p:cNvSpPr>
              <p:nvPr/>
            </p:nvSpPr>
            <p:spPr bwMode="auto">
              <a:xfrm>
                <a:off x="2811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6" name="Line 369"/>
              <p:cNvSpPr>
                <a:spLocks noChangeShapeType="1"/>
              </p:cNvSpPr>
              <p:nvPr/>
            </p:nvSpPr>
            <p:spPr bwMode="auto">
              <a:xfrm>
                <a:off x="2823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7" name="Line 370"/>
              <p:cNvSpPr>
                <a:spLocks noChangeShapeType="1"/>
              </p:cNvSpPr>
              <p:nvPr/>
            </p:nvSpPr>
            <p:spPr bwMode="auto">
              <a:xfrm>
                <a:off x="2834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8" name="Line 371"/>
              <p:cNvSpPr>
                <a:spLocks noChangeShapeType="1"/>
              </p:cNvSpPr>
              <p:nvPr/>
            </p:nvSpPr>
            <p:spPr bwMode="auto">
              <a:xfrm>
                <a:off x="2857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9" name="Line 372"/>
              <p:cNvSpPr>
                <a:spLocks noChangeShapeType="1"/>
              </p:cNvSpPr>
              <p:nvPr/>
            </p:nvSpPr>
            <p:spPr bwMode="auto">
              <a:xfrm>
                <a:off x="2868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0" name="Line 373"/>
              <p:cNvSpPr>
                <a:spLocks noChangeShapeType="1"/>
              </p:cNvSpPr>
              <p:nvPr/>
            </p:nvSpPr>
            <p:spPr bwMode="auto">
              <a:xfrm>
                <a:off x="2880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1" name="Line 374"/>
              <p:cNvSpPr>
                <a:spLocks noChangeShapeType="1"/>
              </p:cNvSpPr>
              <p:nvPr/>
            </p:nvSpPr>
            <p:spPr bwMode="auto">
              <a:xfrm>
                <a:off x="2891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2" name="Line 375"/>
              <p:cNvSpPr>
                <a:spLocks noChangeShapeType="1"/>
              </p:cNvSpPr>
              <p:nvPr/>
            </p:nvSpPr>
            <p:spPr bwMode="auto">
              <a:xfrm>
                <a:off x="2914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3" name="Line 376"/>
              <p:cNvSpPr>
                <a:spLocks noChangeShapeType="1"/>
              </p:cNvSpPr>
              <p:nvPr/>
            </p:nvSpPr>
            <p:spPr bwMode="auto">
              <a:xfrm>
                <a:off x="2937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4" name="Line 377"/>
              <p:cNvSpPr>
                <a:spLocks noChangeShapeType="1"/>
              </p:cNvSpPr>
              <p:nvPr/>
            </p:nvSpPr>
            <p:spPr bwMode="auto">
              <a:xfrm>
                <a:off x="2949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5" name="Line 378"/>
              <p:cNvSpPr>
                <a:spLocks noChangeShapeType="1"/>
              </p:cNvSpPr>
              <p:nvPr/>
            </p:nvSpPr>
            <p:spPr bwMode="auto">
              <a:xfrm>
                <a:off x="2972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6" name="Rectangle 379"/>
              <p:cNvSpPr>
                <a:spLocks noChangeArrowheads="1"/>
              </p:cNvSpPr>
              <p:nvPr/>
            </p:nvSpPr>
            <p:spPr bwMode="auto">
              <a:xfrm>
                <a:off x="2731" y="917"/>
                <a:ext cx="103" cy="11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7" name="Freeform 380"/>
              <p:cNvSpPr>
                <a:spLocks/>
              </p:cNvSpPr>
              <p:nvPr/>
            </p:nvSpPr>
            <p:spPr bwMode="auto">
              <a:xfrm>
                <a:off x="3293" y="768"/>
                <a:ext cx="138" cy="126"/>
              </a:xfrm>
              <a:custGeom>
                <a:avLst/>
                <a:gdLst>
                  <a:gd name="T0" fmla="*/ 0 w 12"/>
                  <a:gd name="T1" fmla="*/ 0 h 11"/>
                  <a:gd name="T2" fmla="*/ 12 w 12"/>
                  <a:gd name="T3" fmla="*/ 0 h 11"/>
                  <a:gd name="T4" fmla="*/ 12 w 12"/>
                  <a:gd name="T5" fmla="*/ 1 h 11"/>
                  <a:gd name="T6" fmla="*/ 12 w 12"/>
                  <a:gd name="T7" fmla="*/ 10 h 11"/>
                  <a:gd name="T8" fmla="*/ 12 w 12"/>
                  <a:gd name="T9" fmla="*/ 11 h 11"/>
                  <a:gd name="T10" fmla="*/ 0 w 12"/>
                  <a:gd name="T11" fmla="*/ 11 h 11"/>
                  <a:gd name="T12" fmla="*/ 0 w 12"/>
                  <a:gd name="T13" fmla="*/ 10 h 11"/>
                  <a:gd name="T14" fmla="*/ 0 w 12"/>
                  <a:gd name="T15" fmla="*/ 1 h 11"/>
                  <a:gd name="T16" fmla="*/ 0 w 12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1">
                    <a:moveTo>
                      <a:pt x="0" y="0"/>
                    </a:moveTo>
                    <a:lnTo>
                      <a:pt x="12" y="0"/>
                    </a:lnTo>
                    <a:cubicBezTo>
                      <a:pt x="12" y="0"/>
                      <a:pt x="12" y="0"/>
                      <a:pt x="12" y="1"/>
                    </a:cubicBezTo>
                    <a:lnTo>
                      <a:pt x="12" y="10"/>
                    </a:lnTo>
                    <a:cubicBezTo>
                      <a:pt x="12" y="10"/>
                      <a:pt x="12" y="11"/>
                      <a:pt x="12" y="11"/>
                    </a:cubicBezTo>
                    <a:lnTo>
                      <a:pt x="0" y="11"/>
                    </a:lnTo>
                    <a:cubicBezTo>
                      <a:pt x="0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8" name="Freeform 381"/>
              <p:cNvSpPr>
                <a:spLocks/>
              </p:cNvSpPr>
              <p:nvPr/>
            </p:nvSpPr>
            <p:spPr bwMode="auto">
              <a:xfrm>
                <a:off x="3213" y="963"/>
                <a:ext cx="321" cy="57"/>
              </a:xfrm>
              <a:custGeom>
                <a:avLst/>
                <a:gdLst>
                  <a:gd name="T0" fmla="*/ 25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5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9" name="Freeform 382"/>
              <p:cNvSpPr>
                <a:spLocks/>
              </p:cNvSpPr>
              <p:nvPr/>
            </p:nvSpPr>
            <p:spPr bwMode="auto">
              <a:xfrm>
                <a:off x="3236" y="917"/>
                <a:ext cx="252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0" name="Rectangle 383"/>
              <p:cNvSpPr>
                <a:spLocks noChangeArrowheads="1"/>
              </p:cNvSpPr>
              <p:nvPr/>
            </p:nvSpPr>
            <p:spPr bwMode="auto">
              <a:xfrm>
                <a:off x="3431" y="917"/>
                <a:ext cx="23" cy="23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1" name="Rectangle 384"/>
              <p:cNvSpPr>
                <a:spLocks noChangeArrowheads="1"/>
              </p:cNvSpPr>
              <p:nvPr/>
            </p:nvSpPr>
            <p:spPr bwMode="auto">
              <a:xfrm>
                <a:off x="3408" y="928"/>
                <a:ext cx="69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2" name="Freeform 385"/>
              <p:cNvSpPr>
                <a:spLocks/>
              </p:cNvSpPr>
              <p:nvPr/>
            </p:nvSpPr>
            <p:spPr bwMode="auto">
              <a:xfrm>
                <a:off x="3201" y="963"/>
                <a:ext cx="321" cy="46"/>
              </a:xfrm>
              <a:custGeom>
                <a:avLst/>
                <a:gdLst>
                  <a:gd name="T0" fmla="*/ 28 w 28"/>
                  <a:gd name="T1" fmla="*/ 4 h 4"/>
                  <a:gd name="T2" fmla="*/ 0 w 28"/>
                  <a:gd name="T3" fmla="*/ 4 h 4"/>
                  <a:gd name="T4" fmla="*/ 0 w 28"/>
                  <a:gd name="T5" fmla="*/ 3 h 4"/>
                  <a:gd name="T6" fmla="*/ 3 w 28"/>
                  <a:gd name="T7" fmla="*/ 0 h 4"/>
                  <a:gd name="T8" fmla="*/ 25 w 28"/>
                  <a:gd name="T9" fmla="*/ 0 h 4"/>
                  <a:gd name="T10" fmla="*/ 28 w 28"/>
                  <a:gd name="T11" fmla="*/ 3 h 4"/>
                  <a:gd name="T12" fmla="*/ 28 w 2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">
                    <a:moveTo>
                      <a:pt x="28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8" y="3"/>
                    </a:lnTo>
                    <a:lnTo>
                      <a:pt x="28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3" name="Line 386"/>
              <p:cNvSpPr>
                <a:spLocks noChangeShapeType="1"/>
              </p:cNvSpPr>
              <p:nvPr/>
            </p:nvSpPr>
            <p:spPr bwMode="auto">
              <a:xfrm>
                <a:off x="3499" y="917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4" name="Freeform 387"/>
              <p:cNvSpPr>
                <a:spLocks/>
              </p:cNvSpPr>
              <p:nvPr/>
            </p:nvSpPr>
            <p:spPr bwMode="auto">
              <a:xfrm>
                <a:off x="3293" y="779"/>
                <a:ext cx="126" cy="104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5" name="Line 388"/>
              <p:cNvSpPr>
                <a:spLocks noChangeShapeType="1"/>
              </p:cNvSpPr>
              <p:nvPr/>
            </p:nvSpPr>
            <p:spPr bwMode="auto">
              <a:xfrm>
                <a:off x="3454" y="779"/>
                <a:ext cx="1" cy="104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6" name="Freeform 389"/>
              <p:cNvSpPr>
                <a:spLocks/>
              </p:cNvSpPr>
              <p:nvPr/>
            </p:nvSpPr>
            <p:spPr bwMode="auto">
              <a:xfrm>
                <a:off x="3281" y="756"/>
                <a:ext cx="161" cy="150"/>
              </a:xfrm>
              <a:custGeom>
                <a:avLst/>
                <a:gdLst>
                  <a:gd name="T0" fmla="*/ 1 w 14"/>
                  <a:gd name="T1" fmla="*/ 0 h 13"/>
                  <a:gd name="T2" fmla="*/ 13 w 14"/>
                  <a:gd name="T3" fmla="*/ 0 h 13"/>
                  <a:gd name="T4" fmla="*/ 14 w 14"/>
                  <a:gd name="T5" fmla="*/ 1 h 13"/>
                  <a:gd name="T6" fmla="*/ 14 w 14"/>
                  <a:gd name="T7" fmla="*/ 12 h 13"/>
                  <a:gd name="T8" fmla="*/ 13 w 14"/>
                  <a:gd name="T9" fmla="*/ 13 h 13"/>
                  <a:gd name="T10" fmla="*/ 1 w 14"/>
                  <a:gd name="T11" fmla="*/ 13 h 13"/>
                  <a:gd name="T12" fmla="*/ 0 w 14"/>
                  <a:gd name="T13" fmla="*/ 12 h 13"/>
                  <a:gd name="T14" fmla="*/ 0 w 14"/>
                  <a:gd name="T15" fmla="*/ 1 h 13"/>
                  <a:gd name="T16" fmla="*/ 1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1" y="0"/>
                    </a:moveTo>
                    <a:lnTo>
                      <a:pt x="13" y="0"/>
                    </a:lnTo>
                    <a:cubicBezTo>
                      <a:pt x="14" y="0"/>
                      <a:pt x="14" y="1"/>
                      <a:pt x="14" y="1"/>
                    </a:cubicBezTo>
                    <a:lnTo>
                      <a:pt x="14" y="12"/>
                    </a:lnTo>
                    <a:cubicBezTo>
                      <a:pt x="14" y="12"/>
                      <a:pt x="14" y="13"/>
                      <a:pt x="13" y="13"/>
                    </a:cubicBezTo>
                    <a:lnTo>
                      <a:pt x="1" y="13"/>
                    </a:lnTo>
                    <a:cubicBezTo>
                      <a:pt x="0" y="13"/>
                      <a:pt x="0" y="12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7" name="Line 390"/>
              <p:cNvSpPr>
                <a:spLocks noChangeShapeType="1"/>
              </p:cNvSpPr>
              <p:nvPr/>
            </p:nvSpPr>
            <p:spPr bwMode="auto">
              <a:xfrm>
                <a:off x="324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8" name="Line 391"/>
              <p:cNvSpPr>
                <a:spLocks noChangeShapeType="1"/>
              </p:cNvSpPr>
              <p:nvPr/>
            </p:nvSpPr>
            <p:spPr bwMode="auto">
              <a:xfrm>
                <a:off x="3270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9" name="Line 392"/>
              <p:cNvSpPr>
                <a:spLocks noChangeShapeType="1"/>
              </p:cNvSpPr>
              <p:nvPr/>
            </p:nvSpPr>
            <p:spPr bwMode="auto">
              <a:xfrm>
                <a:off x="328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0" name="Line 393"/>
              <p:cNvSpPr>
                <a:spLocks noChangeShapeType="1"/>
              </p:cNvSpPr>
              <p:nvPr/>
            </p:nvSpPr>
            <p:spPr bwMode="auto">
              <a:xfrm>
                <a:off x="3293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1" name="Line 394"/>
              <p:cNvSpPr>
                <a:spLocks noChangeShapeType="1"/>
              </p:cNvSpPr>
              <p:nvPr/>
            </p:nvSpPr>
            <p:spPr bwMode="auto">
              <a:xfrm>
                <a:off x="3304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2" name="Line 395"/>
              <p:cNvSpPr>
                <a:spLocks noChangeShapeType="1"/>
              </p:cNvSpPr>
              <p:nvPr/>
            </p:nvSpPr>
            <p:spPr bwMode="auto">
              <a:xfrm>
                <a:off x="332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3" name="Line 396"/>
              <p:cNvSpPr>
                <a:spLocks noChangeShapeType="1"/>
              </p:cNvSpPr>
              <p:nvPr/>
            </p:nvSpPr>
            <p:spPr bwMode="auto">
              <a:xfrm>
                <a:off x="3350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4" name="Line 397"/>
              <p:cNvSpPr>
                <a:spLocks noChangeShapeType="1"/>
              </p:cNvSpPr>
              <p:nvPr/>
            </p:nvSpPr>
            <p:spPr bwMode="auto">
              <a:xfrm>
                <a:off x="3362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5" name="Line 398"/>
              <p:cNvSpPr>
                <a:spLocks noChangeShapeType="1"/>
              </p:cNvSpPr>
              <p:nvPr/>
            </p:nvSpPr>
            <p:spPr bwMode="auto">
              <a:xfrm>
                <a:off x="3385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6" name="Line 399"/>
              <p:cNvSpPr>
                <a:spLocks noChangeShapeType="1"/>
              </p:cNvSpPr>
              <p:nvPr/>
            </p:nvSpPr>
            <p:spPr bwMode="auto">
              <a:xfrm>
                <a:off x="3408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7" name="Line 400"/>
              <p:cNvSpPr>
                <a:spLocks noChangeShapeType="1"/>
              </p:cNvSpPr>
              <p:nvPr/>
            </p:nvSpPr>
            <p:spPr bwMode="auto">
              <a:xfrm>
                <a:off x="3419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8" name="Line 401"/>
              <p:cNvSpPr>
                <a:spLocks noChangeShapeType="1"/>
              </p:cNvSpPr>
              <p:nvPr/>
            </p:nvSpPr>
            <p:spPr bwMode="auto">
              <a:xfrm>
                <a:off x="3442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9" name="Line 402"/>
              <p:cNvSpPr>
                <a:spLocks noChangeShapeType="1"/>
              </p:cNvSpPr>
              <p:nvPr/>
            </p:nvSpPr>
            <p:spPr bwMode="auto">
              <a:xfrm>
                <a:off x="3465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0" name="Line 403"/>
              <p:cNvSpPr>
                <a:spLocks noChangeShapeType="1"/>
              </p:cNvSpPr>
              <p:nvPr/>
            </p:nvSpPr>
            <p:spPr bwMode="auto">
              <a:xfrm>
                <a:off x="347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1" name="Line 404"/>
              <p:cNvSpPr>
                <a:spLocks noChangeShapeType="1"/>
              </p:cNvSpPr>
              <p:nvPr/>
            </p:nvSpPr>
            <p:spPr bwMode="auto">
              <a:xfrm>
                <a:off x="347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2" name="Line 405"/>
              <p:cNvSpPr>
                <a:spLocks noChangeShapeType="1"/>
              </p:cNvSpPr>
              <p:nvPr/>
            </p:nvSpPr>
            <p:spPr bwMode="auto">
              <a:xfrm>
                <a:off x="3224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3" name="Line 406"/>
              <p:cNvSpPr>
                <a:spLocks noChangeShapeType="1"/>
              </p:cNvSpPr>
              <p:nvPr/>
            </p:nvSpPr>
            <p:spPr bwMode="auto">
              <a:xfrm>
                <a:off x="3236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4" name="Line 407"/>
              <p:cNvSpPr>
                <a:spLocks noChangeShapeType="1"/>
              </p:cNvSpPr>
              <p:nvPr/>
            </p:nvSpPr>
            <p:spPr bwMode="auto">
              <a:xfrm>
                <a:off x="3247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05" name="Group 609"/>
            <p:cNvGrpSpPr>
              <a:grpSpLocks/>
            </p:cNvGrpSpPr>
            <p:nvPr/>
          </p:nvGrpSpPr>
          <p:grpSpPr bwMode="auto">
            <a:xfrm>
              <a:off x="3933825" y="1455738"/>
              <a:ext cx="1639888" cy="3224212"/>
              <a:chOff x="2478" y="917"/>
              <a:chExt cx="1033" cy="2031"/>
            </a:xfrm>
          </p:grpSpPr>
          <p:sp>
            <p:nvSpPr>
              <p:cNvPr id="406" name="Line 409"/>
              <p:cNvSpPr>
                <a:spLocks noChangeShapeType="1"/>
              </p:cNvSpPr>
              <p:nvPr/>
            </p:nvSpPr>
            <p:spPr bwMode="auto">
              <a:xfrm>
                <a:off x="3259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7" name="Line 410"/>
              <p:cNvSpPr>
                <a:spLocks noChangeShapeType="1"/>
              </p:cNvSpPr>
              <p:nvPr/>
            </p:nvSpPr>
            <p:spPr bwMode="auto">
              <a:xfrm>
                <a:off x="3281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8" name="Line 411"/>
              <p:cNvSpPr>
                <a:spLocks noChangeShapeType="1"/>
              </p:cNvSpPr>
              <p:nvPr/>
            </p:nvSpPr>
            <p:spPr bwMode="auto">
              <a:xfrm>
                <a:off x="3293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9" name="Line 412"/>
              <p:cNvSpPr>
                <a:spLocks noChangeShapeType="1"/>
              </p:cNvSpPr>
              <p:nvPr/>
            </p:nvSpPr>
            <p:spPr bwMode="auto">
              <a:xfrm>
                <a:off x="3304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0" name="Line 413"/>
              <p:cNvSpPr>
                <a:spLocks noChangeShapeType="1"/>
              </p:cNvSpPr>
              <p:nvPr/>
            </p:nvSpPr>
            <p:spPr bwMode="auto">
              <a:xfrm>
                <a:off x="3316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1" name="Line 414"/>
              <p:cNvSpPr>
                <a:spLocks noChangeShapeType="1"/>
              </p:cNvSpPr>
              <p:nvPr/>
            </p:nvSpPr>
            <p:spPr bwMode="auto">
              <a:xfrm>
                <a:off x="3339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2" name="Line 415"/>
              <p:cNvSpPr>
                <a:spLocks noChangeShapeType="1"/>
              </p:cNvSpPr>
              <p:nvPr/>
            </p:nvSpPr>
            <p:spPr bwMode="auto">
              <a:xfrm>
                <a:off x="3362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3" name="Line 416"/>
              <p:cNvSpPr>
                <a:spLocks noChangeShapeType="1"/>
              </p:cNvSpPr>
              <p:nvPr/>
            </p:nvSpPr>
            <p:spPr bwMode="auto">
              <a:xfrm>
                <a:off x="3373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4" name="Line 417"/>
              <p:cNvSpPr>
                <a:spLocks noChangeShapeType="1"/>
              </p:cNvSpPr>
              <p:nvPr/>
            </p:nvSpPr>
            <p:spPr bwMode="auto">
              <a:xfrm>
                <a:off x="3396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5" name="Line 418"/>
              <p:cNvSpPr>
                <a:spLocks noChangeShapeType="1"/>
              </p:cNvSpPr>
              <p:nvPr/>
            </p:nvSpPr>
            <p:spPr bwMode="auto">
              <a:xfrm>
                <a:off x="3419" y="97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6" name="Line 419"/>
              <p:cNvSpPr>
                <a:spLocks noChangeShapeType="1"/>
              </p:cNvSpPr>
              <p:nvPr/>
            </p:nvSpPr>
            <p:spPr bwMode="auto">
              <a:xfrm>
                <a:off x="3431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7" name="Line 420"/>
              <p:cNvSpPr>
                <a:spLocks noChangeShapeType="1"/>
              </p:cNvSpPr>
              <p:nvPr/>
            </p:nvSpPr>
            <p:spPr bwMode="auto">
              <a:xfrm>
                <a:off x="3454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8" name="Line 421"/>
              <p:cNvSpPr>
                <a:spLocks noChangeShapeType="1"/>
              </p:cNvSpPr>
              <p:nvPr/>
            </p:nvSpPr>
            <p:spPr bwMode="auto">
              <a:xfrm>
                <a:off x="3477" y="97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9" name="Line 422"/>
              <p:cNvSpPr>
                <a:spLocks noChangeShapeType="1"/>
              </p:cNvSpPr>
              <p:nvPr/>
            </p:nvSpPr>
            <p:spPr bwMode="auto">
              <a:xfrm>
                <a:off x="3236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0" name="Line 423"/>
              <p:cNvSpPr>
                <a:spLocks noChangeShapeType="1"/>
              </p:cNvSpPr>
              <p:nvPr/>
            </p:nvSpPr>
            <p:spPr bwMode="auto">
              <a:xfrm>
                <a:off x="3259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1" name="Line 424"/>
              <p:cNvSpPr>
                <a:spLocks noChangeShapeType="1"/>
              </p:cNvSpPr>
              <p:nvPr/>
            </p:nvSpPr>
            <p:spPr bwMode="auto">
              <a:xfrm>
                <a:off x="3270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2" name="Line 425"/>
              <p:cNvSpPr>
                <a:spLocks noChangeShapeType="1"/>
              </p:cNvSpPr>
              <p:nvPr/>
            </p:nvSpPr>
            <p:spPr bwMode="auto">
              <a:xfrm>
                <a:off x="3293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3" name="Line 426"/>
              <p:cNvSpPr>
                <a:spLocks noChangeShapeType="1"/>
              </p:cNvSpPr>
              <p:nvPr/>
            </p:nvSpPr>
            <p:spPr bwMode="auto">
              <a:xfrm>
                <a:off x="3316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4" name="Line 427"/>
              <p:cNvSpPr>
                <a:spLocks noChangeShapeType="1"/>
              </p:cNvSpPr>
              <p:nvPr/>
            </p:nvSpPr>
            <p:spPr bwMode="auto">
              <a:xfrm>
                <a:off x="3327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5" name="Line 428"/>
              <p:cNvSpPr>
                <a:spLocks noChangeShapeType="1"/>
              </p:cNvSpPr>
              <p:nvPr/>
            </p:nvSpPr>
            <p:spPr bwMode="auto">
              <a:xfrm>
                <a:off x="3339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6" name="Line 429"/>
              <p:cNvSpPr>
                <a:spLocks noChangeShapeType="1"/>
              </p:cNvSpPr>
              <p:nvPr/>
            </p:nvSpPr>
            <p:spPr bwMode="auto">
              <a:xfrm>
                <a:off x="3350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7" name="Line 430"/>
              <p:cNvSpPr>
                <a:spLocks noChangeShapeType="1"/>
              </p:cNvSpPr>
              <p:nvPr/>
            </p:nvSpPr>
            <p:spPr bwMode="auto">
              <a:xfrm>
                <a:off x="3373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8" name="Line 431"/>
              <p:cNvSpPr>
                <a:spLocks noChangeShapeType="1"/>
              </p:cNvSpPr>
              <p:nvPr/>
            </p:nvSpPr>
            <p:spPr bwMode="auto">
              <a:xfrm>
                <a:off x="3385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9" name="Line 432"/>
              <p:cNvSpPr>
                <a:spLocks noChangeShapeType="1"/>
              </p:cNvSpPr>
              <p:nvPr/>
            </p:nvSpPr>
            <p:spPr bwMode="auto">
              <a:xfrm>
                <a:off x="3396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0" name="Line 433"/>
              <p:cNvSpPr>
                <a:spLocks noChangeShapeType="1"/>
              </p:cNvSpPr>
              <p:nvPr/>
            </p:nvSpPr>
            <p:spPr bwMode="auto">
              <a:xfrm>
                <a:off x="3408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1" name="Line 434"/>
              <p:cNvSpPr>
                <a:spLocks noChangeShapeType="1"/>
              </p:cNvSpPr>
              <p:nvPr/>
            </p:nvSpPr>
            <p:spPr bwMode="auto">
              <a:xfrm>
                <a:off x="3431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2" name="Line 435"/>
              <p:cNvSpPr>
                <a:spLocks noChangeShapeType="1"/>
              </p:cNvSpPr>
              <p:nvPr/>
            </p:nvSpPr>
            <p:spPr bwMode="auto">
              <a:xfrm>
                <a:off x="3454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3" name="Line 436"/>
              <p:cNvSpPr>
                <a:spLocks noChangeShapeType="1"/>
              </p:cNvSpPr>
              <p:nvPr/>
            </p:nvSpPr>
            <p:spPr bwMode="auto">
              <a:xfrm>
                <a:off x="3465" y="98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4" name="Line 437"/>
              <p:cNvSpPr>
                <a:spLocks noChangeShapeType="1"/>
              </p:cNvSpPr>
              <p:nvPr/>
            </p:nvSpPr>
            <p:spPr bwMode="auto">
              <a:xfrm>
                <a:off x="3488" y="98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5" name="Line 438"/>
              <p:cNvSpPr>
                <a:spLocks noChangeShapeType="1"/>
              </p:cNvSpPr>
              <p:nvPr/>
            </p:nvSpPr>
            <p:spPr bwMode="auto">
              <a:xfrm>
                <a:off x="3213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6" name="Line 439"/>
              <p:cNvSpPr>
                <a:spLocks noChangeShapeType="1"/>
              </p:cNvSpPr>
              <p:nvPr/>
            </p:nvSpPr>
            <p:spPr bwMode="auto">
              <a:xfrm>
                <a:off x="3236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7" name="Line 440"/>
              <p:cNvSpPr>
                <a:spLocks noChangeShapeType="1"/>
              </p:cNvSpPr>
              <p:nvPr/>
            </p:nvSpPr>
            <p:spPr bwMode="auto">
              <a:xfrm>
                <a:off x="3247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8" name="Line 441"/>
              <p:cNvSpPr>
                <a:spLocks noChangeShapeType="1"/>
              </p:cNvSpPr>
              <p:nvPr/>
            </p:nvSpPr>
            <p:spPr bwMode="auto">
              <a:xfrm>
                <a:off x="3270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9" name="Line 442"/>
              <p:cNvSpPr>
                <a:spLocks noChangeShapeType="1"/>
              </p:cNvSpPr>
              <p:nvPr/>
            </p:nvSpPr>
            <p:spPr bwMode="auto">
              <a:xfrm>
                <a:off x="3293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0" name="Line 443"/>
              <p:cNvSpPr>
                <a:spLocks noChangeShapeType="1"/>
              </p:cNvSpPr>
              <p:nvPr/>
            </p:nvSpPr>
            <p:spPr bwMode="auto">
              <a:xfrm>
                <a:off x="3304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1" name="Line 444"/>
              <p:cNvSpPr>
                <a:spLocks noChangeShapeType="1"/>
              </p:cNvSpPr>
              <p:nvPr/>
            </p:nvSpPr>
            <p:spPr bwMode="auto">
              <a:xfrm>
                <a:off x="3327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2" name="Line 445"/>
              <p:cNvSpPr>
                <a:spLocks noChangeShapeType="1"/>
              </p:cNvSpPr>
              <p:nvPr/>
            </p:nvSpPr>
            <p:spPr bwMode="auto">
              <a:xfrm>
                <a:off x="3350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3" name="Line 446"/>
              <p:cNvSpPr>
                <a:spLocks noChangeShapeType="1"/>
              </p:cNvSpPr>
              <p:nvPr/>
            </p:nvSpPr>
            <p:spPr bwMode="auto">
              <a:xfrm>
                <a:off x="3362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4" name="Line 447"/>
              <p:cNvSpPr>
                <a:spLocks noChangeShapeType="1"/>
              </p:cNvSpPr>
              <p:nvPr/>
            </p:nvSpPr>
            <p:spPr bwMode="auto">
              <a:xfrm>
                <a:off x="3385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5" name="Line 448"/>
              <p:cNvSpPr>
                <a:spLocks noChangeShapeType="1"/>
              </p:cNvSpPr>
              <p:nvPr/>
            </p:nvSpPr>
            <p:spPr bwMode="auto">
              <a:xfrm>
                <a:off x="3408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6" name="Line 449"/>
              <p:cNvSpPr>
                <a:spLocks noChangeShapeType="1"/>
              </p:cNvSpPr>
              <p:nvPr/>
            </p:nvSpPr>
            <p:spPr bwMode="auto">
              <a:xfrm>
                <a:off x="3419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7" name="Line 450"/>
              <p:cNvSpPr>
                <a:spLocks noChangeShapeType="1"/>
              </p:cNvSpPr>
              <p:nvPr/>
            </p:nvSpPr>
            <p:spPr bwMode="auto">
              <a:xfrm>
                <a:off x="3431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8" name="Line 451"/>
              <p:cNvSpPr>
                <a:spLocks noChangeShapeType="1"/>
              </p:cNvSpPr>
              <p:nvPr/>
            </p:nvSpPr>
            <p:spPr bwMode="auto">
              <a:xfrm>
                <a:off x="3442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9" name="Line 452"/>
              <p:cNvSpPr>
                <a:spLocks noChangeShapeType="1"/>
              </p:cNvSpPr>
              <p:nvPr/>
            </p:nvSpPr>
            <p:spPr bwMode="auto">
              <a:xfrm>
                <a:off x="3465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0" name="Line 453"/>
              <p:cNvSpPr>
                <a:spLocks noChangeShapeType="1"/>
              </p:cNvSpPr>
              <p:nvPr/>
            </p:nvSpPr>
            <p:spPr bwMode="auto">
              <a:xfrm>
                <a:off x="3488" y="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1" name="Line 454"/>
              <p:cNvSpPr>
                <a:spLocks noChangeShapeType="1"/>
              </p:cNvSpPr>
              <p:nvPr/>
            </p:nvSpPr>
            <p:spPr bwMode="auto">
              <a:xfrm>
                <a:off x="3499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2" name="Line 455"/>
              <p:cNvSpPr>
                <a:spLocks noChangeShapeType="1"/>
              </p:cNvSpPr>
              <p:nvPr/>
            </p:nvSpPr>
            <p:spPr bwMode="auto">
              <a:xfrm>
                <a:off x="3499" y="99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3" name="Rectangle 456"/>
              <p:cNvSpPr>
                <a:spLocks noChangeArrowheads="1"/>
              </p:cNvSpPr>
              <p:nvPr/>
            </p:nvSpPr>
            <p:spPr bwMode="auto">
              <a:xfrm>
                <a:off x="3247" y="917"/>
                <a:ext cx="92" cy="11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4" name="Freeform 457"/>
              <p:cNvSpPr>
                <a:spLocks/>
              </p:cNvSpPr>
              <p:nvPr/>
            </p:nvSpPr>
            <p:spPr bwMode="auto">
              <a:xfrm>
                <a:off x="3144" y="1915"/>
                <a:ext cx="149" cy="115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0 h 10"/>
                  <a:gd name="T4" fmla="*/ 13 w 13"/>
                  <a:gd name="T5" fmla="*/ 0 h 10"/>
                  <a:gd name="T6" fmla="*/ 13 w 13"/>
                  <a:gd name="T7" fmla="*/ 10 h 10"/>
                  <a:gd name="T8" fmla="*/ 13 w 13"/>
                  <a:gd name="T9" fmla="*/ 10 h 10"/>
                  <a:gd name="T10" fmla="*/ 1 w 13"/>
                  <a:gd name="T11" fmla="*/ 10 h 10"/>
                  <a:gd name="T12" fmla="*/ 0 w 13"/>
                  <a:gd name="T13" fmla="*/ 10 h 10"/>
                  <a:gd name="T14" fmla="*/ 0 w 13"/>
                  <a:gd name="T15" fmla="*/ 0 h 10"/>
                  <a:gd name="T16" fmla="*/ 1 w 13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0">
                    <a:moveTo>
                      <a:pt x="1" y="0"/>
                    </a:moveTo>
                    <a:lnTo>
                      <a:pt x="13" y="0"/>
                    </a:lnTo>
                    <a:cubicBezTo>
                      <a:pt x="13" y="0"/>
                      <a:pt x="13" y="0"/>
                      <a:pt x="13" y="0"/>
                    </a:cubicBezTo>
                    <a:lnTo>
                      <a:pt x="13" y="10"/>
                    </a:lnTo>
                    <a:cubicBezTo>
                      <a:pt x="13" y="10"/>
                      <a:pt x="13" y="10"/>
                      <a:pt x="13" y="10"/>
                    </a:cubicBezTo>
                    <a:lnTo>
                      <a:pt x="1" y="10"/>
                    </a:lnTo>
                    <a:cubicBezTo>
                      <a:pt x="1" y="10"/>
                      <a:pt x="0" y="10"/>
                      <a:pt x="0" y="10"/>
                    </a:cubicBez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5" name="Freeform 458"/>
              <p:cNvSpPr>
                <a:spLocks/>
              </p:cNvSpPr>
              <p:nvPr/>
            </p:nvSpPr>
            <p:spPr bwMode="auto">
              <a:xfrm>
                <a:off x="3063" y="2110"/>
                <a:ext cx="322" cy="46"/>
              </a:xfrm>
              <a:custGeom>
                <a:avLst/>
                <a:gdLst>
                  <a:gd name="T0" fmla="*/ 26 w 28"/>
                  <a:gd name="T1" fmla="*/ 0 h 4"/>
                  <a:gd name="T2" fmla="*/ 28 w 28"/>
                  <a:gd name="T3" fmla="*/ 3 h 4"/>
                  <a:gd name="T4" fmla="*/ 28 w 28"/>
                  <a:gd name="T5" fmla="*/ 4 h 4"/>
                  <a:gd name="T6" fmla="*/ 0 w 28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4">
                    <a:moveTo>
                      <a:pt x="26" y="0"/>
                    </a:moveTo>
                    <a:lnTo>
                      <a:pt x="28" y="3"/>
                    </a:lnTo>
                    <a:lnTo>
                      <a:pt x="28" y="4"/>
                    </a:lnTo>
                    <a:lnTo>
                      <a:pt x="0" y="4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6" name="Freeform 459"/>
              <p:cNvSpPr>
                <a:spLocks/>
              </p:cNvSpPr>
              <p:nvPr/>
            </p:nvSpPr>
            <p:spPr bwMode="auto">
              <a:xfrm>
                <a:off x="3098" y="2053"/>
                <a:ext cx="252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7" name="Rectangle 460"/>
              <p:cNvSpPr>
                <a:spLocks noChangeArrowheads="1"/>
              </p:cNvSpPr>
              <p:nvPr/>
            </p:nvSpPr>
            <p:spPr bwMode="auto">
              <a:xfrm>
                <a:off x="3293" y="2064"/>
                <a:ext cx="11" cy="12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8" name="Rectangle 461"/>
              <p:cNvSpPr>
                <a:spLocks noChangeArrowheads="1"/>
              </p:cNvSpPr>
              <p:nvPr/>
            </p:nvSpPr>
            <p:spPr bwMode="auto">
              <a:xfrm>
                <a:off x="3270" y="2064"/>
                <a:ext cx="57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9" name="Freeform 462"/>
              <p:cNvSpPr>
                <a:spLocks/>
              </p:cNvSpPr>
              <p:nvPr/>
            </p:nvSpPr>
            <p:spPr bwMode="auto">
              <a:xfrm>
                <a:off x="3063" y="2099"/>
                <a:ext cx="322" cy="46"/>
              </a:xfrm>
              <a:custGeom>
                <a:avLst/>
                <a:gdLst>
                  <a:gd name="T0" fmla="*/ 28 w 28"/>
                  <a:gd name="T1" fmla="*/ 4 h 4"/>
                  <a:gd name="T2" fmla="*/ 0 w 28"/>
                  <a:gd name="T3" fmla="*/ 4 h 4"/>
                  <a:gd name="T4" fmla="*/ 0 w 28"/>
                  <a:gd name="T5" fmla="*/ 4 h 4"/>
                  <a:gd name="T6" fmla="*/ 3 w 28"/>
                  <a:gd name="T7" fmla="*/ 0 h 4"/>
                  <a:gd name="T8" fmla="*/ 25 w 28"/>
                  <a:gd name="T9" fmla="*/ 0 h 4"/>
                  <a:gd name="T10" fmla="*/ 28 w 28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">
                    <a:moveTo>
                      <a:pt x="28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8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0" name="Line 463"/>
              <p:cNvSpPr>
                <a:spLocks noChangeShapeType="1"/>
              </p:cNvSpPr>
              <p:nvPr/>
            </p:nvSpPr>
            <p:spPr bwMode="auto">
              <a:xfrm>
                <a:off x="3362" y="2053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1" name="Freeform 464"/>
              <p:cNvSpPr>
                <a:spLocks/>
              </p:cNvSpPr>
              <p:nvPr/>
            </p:nvSpPr>
            <p:spPr bwMode="auto">
              <a:xfrm>
                <a:off x="3155" y="1915"/>
                <a:ext cx="126" cy="103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2" name="Line 465"/>
              <p:cNvSpPr>
                <a:spLocks noChangeShapeType="1"/>
              </p:cNvSpPr>
              <p:nvPr/>
            </p:nvSpPr>
            <p:spPr bwMode="auto">
              <a:xfrm>
                <a:off x="3316" y="1915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3" name="Freeform 466"/>
              <p:cNvSpPr>
                <a:spLocks/>
              </p:cNvSpPr>
              <p:nvPr/>
            </p:nvSpPr>
            <p:spPr bwMode="auto">
              <a:xfrm>
                <a:off x="3132" y="1892"/>
                <a:ext cx="172" cy="149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2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2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5" y="0"/>
                      <a:pt x="15" y="1"/>
                      <a:pt x="15" y="1"/>
                    </a:cubicBezTo>
                    <a:lnTo>
                      <a:pt x="15" y="12"/>
                    </a:lnTo>
                    <a:cubicBezTo>
                      <a:pt x="15" y="13"/>
                      <a:pt x="15" y="13"/>
                      <a:pt x="14" y="13"/>
                    </a:cubicBezTo>
                    <a:lnTo>
                      <a:pt x="1" y="13"/>
                    </a:lnTo>
                    <a:cubicBezTo>
                      <a:pt x="1" y="13"/>
                      <a:pt x="0" y="13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4" name="Line 467"/>
              <p:cNvSpPr>
                <a:spLocks noChangeShapeType="1"/>
              </p:cNvSpPr>
              <p:nvPr/>
            </p:nvSpPr>
            <p:spPr bwMode="auto">
              <a:xfrm>
                <a:off x="3109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5" name="Line 468"/>
              <p:cNvSpPr>
                <a:spLocks noChangeShapeType="1"/>
              </p:cNvSpPr>
              <p:nvPr/>
            </p:nvSpPr>
            <p:spPr bwMode="auto">
              <a:xfrm>
                <a:off x="3132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6" name="Line 469"/>
              <p:cNvSpPr>
                <a:spLocks noChangeShapeType="1"/>
              </p:cNvSpPr>
              <p:nvPr/>
            </p:nvSpPr>
            <p:spPr bwMode="auto">
              <a:xfrm>
                <a:off x="3144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7" name="Line 470"/>
              <p:cNvSpPr>
                <a:spLocks noChangeShapeType="1"/>
              </p:cNvSpPr>
              <p:nvPr/>
            </p:nvSpPr>
            <p:spPr bwMode="auto">
              <a:xfrm>
                <a:off x="3167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8" name="Line 471"/>
              <p:cNvSpPr>
                <a:spLocks noChangeShapeType="1"/>
              </p:cNvSpPr>
              <p:nvPr/>
            </p:nvSpPr>
            <p:spPr bwMode="auto">
              <a:xfrm>
                <a:off x="3190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9" name="Line 472"/>
              <p:cNvSpPr>
                <a:spLocks noChangeShapeType="1"/>
              </p:cNvSpPr>
              <p:nvPr/>
            </p:nvSpPr>
            <p:spPr bwMode="auto">
              <a:xfrm>
                <a:off x="3201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0" name="Line 473"/>
              <p:cNvSpPr>
                <a:spLocks noChangeShapeType="1"/>
              </p:cNvSpPr>
              <p:nvPr/>
            </p:nvSpPr>
            <p:spPr bwMode="auto">
              <a:xfrm>
                <a:off x="3224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1" name="Line 474"/>
              <p:cNvSpPr>
                <a:spLocks noChangeShapeType="1"/>
              </p:cNvSpPr>
              <p:nvPr/>
            </p:nvSpPr>
            <p:spPr bwMode="auto">
              <a:xfrm>
                <a:off x="3247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2" name="Line 475"/>
              <p:cNvSpPr>
                <a:spLocks noChangeShapeType="1"/>
              </p:cNvSpPr>
              <p:nvPr/>
            </p:nvSpPr>
            <p:spPr bwMode="auto">
              <a:xfrm>
                <a:off x="3259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3" name="Line 476"/>
              <p:cNvSpPr>
                <a:spLocks noChangeShapeType="1"/>
              </p:cNvSpPr>
              <p:nvPr/>
            </p:nvSpPr>
            <p:spPr bwMode="auto">
              <a:xfrm>
                <a:off x="3270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4" name="Line 477"/>
              <p:cNvSpPr>
                <a:spLocks noChangeShapeType="1"/>
              </p:cNvSpPr>
              <p:nvPr/>
            </p:nvSpPr>
            <p:spPr bwMode="auto">
              <a:xfrm>
                <a:off x="3281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5" name="Line 478"/>
              <p:cNvSpPr>
                <a:spLocks noChangeShapeType="1"/>
              </p:cNvSpPr>
              <p:nvPr/>
            </p:nvSpPr>
            <p:spPr bwMode="auto">
              <a:xfrm>
                <a:off x="3304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6" name="Line 479"/>
              <p:cNvSpPr>
                <a:spLocks noChangeShapeType="1"/>
              </p:cNvSpPr>
              <p:nvPr/>
            </p:nvSpPr>
            <p:spPr bwMode="auto">
              <a:xfrm>
                <a:off x="3316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7" name="Line 480"/>
              <p:cNvSpPr>
                <a:spLocks noChangeShapeType="1"/>
              </p:cNvSpPr>
              <p:nvPr/>
            </p:nvSpPr>
            <p:spPr bwMode="auto">
              <a:xfrm>
                <a:off x="3327" y="211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8" name="Line 481"/>
              <p:cNvSpPr>
                <a:spLocks noChangeShapeType="1"/>
              </p:cNvSpPr>
              <p:nvPr/>
            </p:nvSpPr>
            <p:spPr bwMode="auto">
              <a:xfrm>
                <a:off x="3339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9" name="Line 482"/>
              <p:cNvSpPr>
                <a:spLocks noChangeShapeType="1"/>
              </p:cNvSpPr>
              <p:nvPr/>
            </p:nvSpPr>
            <p:spPr bwMode="auto">
              <a:xfrm>
                <a:off x="3339" y="211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0" name="Line 483"/>
              <p:cNvSpPr>
                <a:spLocks noChangeShapeType="1"/>
              </p:cNvSpPr>
              <p:nvPr/>
            </p:nvSpPr>
            <p:spPr bwMode="auto">
              <a:xfrm>
                <a:off x="3086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1" name="Line 484"/>
              <p:cNvSpPr>
                <a:spLocks noChangeShapeType="1"/>
              </p:cNvSpPr>
              <p:nvPr/>
            </p:nvSpPr>
            <p:spPr bwMode="auto">
              <a:xfrm>
                <a:off x="3098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2" name="Line 485"/>
              <p:cNvSpPr>
                <a:spLocks noChangeShapeType="1"/>
              </p:cNvSpPr>
              <p:nvPr/>
            </p:nvSpPr>
            <p:spPr bwMode="auto">
              <a:xfrm>
                <a:off x="3121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3" name="Line 486"/>
              <p:cNvSpPr>
                <a:spLocks noChangeShapeType="1"/>
              </p:cNvSpPr>
              <p:nvPr/>
            </p:nvSpPr>
            <p:spPr bwMode="auto">
              <a:xfrm>
                <a:off x="3144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4" name="Line 487"/>
              <p:cNvSpPr>
                <a:spLocks noChangeShapeType="1"/>
              </p:cNvSpPr>
              <p:nvPr/>
            </p:nvSpPr>
            <p:spPr bwMode="auto">
              <a:xfrm>
                <a:off x="3155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5" name="Line 488"/>
              <p:cNvSpPr>
                <a:spLocks noChangeShapeType="1"/>
              </p:cNvSpPr>
              <p:nvPr/>
            </p:nvSpPr>
            <p:spPr bwMode="auto">
              <a:xfrm>
                <a:off x="3178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6" name="Line 489"/>
              <p:cNvSpPr>
                <a:spLocks noChangeShapeType="1"/>
              </p:cNvSpPr>
              <p:nvPr/>
            </p:nvSpPr>
            <p:spPr bwMode="auto">
              <a:xfrm>
                <a:off x="3201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7" name="Line 490"/>
              <p:cNvSpPr>
                <a:spLocks noChangeShapeType="1"/>
              </p:cNvSpPr>
              <p:nvPr/>
            </p:nvSpPr>
            <p:spPr bwMode="auto">
              <a:xfrm>
                <a:off x="3213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8" name="Line 491"/>
              <p:cNvSpPr>
                <a:spLocks noChangeShapeType="1"/>
              </p:cNvSpPr>
              <p:nvPr/>
            </p:nvSpPr>
            <p:spPr bwMode="auto">
              <a:xfrm>
                <a:off x="3224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9" name="Line 492"/>
              <p:cNvSpPr>
                <a:spLocks noChangeShapeType="1"/>
              </p:cNvSpPr>
              <p:nvPr/>
            </p:nvSpPr>
            <p:spPr bwMode="auto">
              <a:xfrm>
                <a:off x="3236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0" name="Line 493"/>
              <p:cNvSpPr>
                <a:spLocks noChangeShapeType="1"/>
              </p:cNvSpPr>
              <p:nvPr/>
            </p:nvSpPr>
            <p:spPr bwMode="auto">
              <a:xfrm>
                <a:off x="3259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1" name="Line 494"/>
              <p:cNvSpPr>
                <a:spLocks noChangeShapeType="1"/>
              </p:cNvSpPr>
              <p:nvPr/>
            </p:nvSpPr>
            <p:spPr bwMode="auto">
              <a:xfrm>
                <a:off x="3270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2" name="Line 495"/>
              <p:cNvSpPr>
                <a:spLocks noChangeShapeType="1"/>
              </p:cNvSpPr>
              <p:nvPr/>
            </p:nvSpPr>
            <p:spPr bwMode="auto">
              <a:xfrm>
                <a:off x="3281" y="212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3" name="Line 496"/>
              <p:cNvSpPr>
                <a:spLocks noChangeShapeType="1"/>
              </p:cNvSpPr>
              <p:nvPr/>
            </p:nvSpPr>
            <p:spPr bwMode="auto">
              <a:xfrm>
                <a:off x="3293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4" name="Line 497"/>
              <p:cNvSpPr>
                <a:spLocks noChangeShapeType="1"/>
              </p:cNvSpPr>
              <p:nvPr/>
            </p:nvSpPr>
            <p:spPr bwMode="auto">
              <a:xfrm>
                <a:off x="3316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5" name="Line 498"/>
              <p:cNvSpPr>
                <a:spLocks noChangeShapeType="1"/>
              </p:cNvSpPr>
              <p:nvPr/>
            </p:nvSpPr>
            <p:spPr bwMode="auto">
              <a:xfrm>
                <a:off x="3339" y="212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6" name="Line 499"/>
              <p:cNvSpPr>
                <a:spLocks noChangeShapeType="1"/>
              </p:cNvSpPr>
              <p:nvPr/>
            </p:nvSpPr>
            <p:spPr bwMode="auto">
              <a:xfrm>
                <a:off x="3098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7" name="Line 500"/>
              <p:cNvSpPr>
                <a:spLocks noChangeShapeType="1"/>
              </p:cNvSpPr>
              <p:nvPr/>
            </p:nvSpPr>
            <p:spPr bwMode="auto">
              <a:xfrm>
                <a:off x="3109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8" name="Line 501"/>
              <p:cNvSpPr>
                <a:spLocks noChangeShapeType="1"/>
              </p:cNvSpPr>
              <p:nvPr/>
            </p:nvSpPr>
            <p:spPr bwMode="auto">
              <a:xfrm>
                <a:off x="3121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9" name="Line 502"/>
              <p:cNvSpPr>
                <a:spLocks noChangeShapeType="1"/>
              </p:cNvSpPr>
              <p:nvPr/>
            </p:nvSpPr>
            <p:spPr bwMode="auto">
              <a:xfrm>
                <a:off x="3132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0" name="Line 503"/>
              <p:cNvSpPr>
                <a:spLocks noChangeShapeType="1"/>
              </p:cNvSpPr>
              <p:nvPr/>
            </p:nvSpPr>
            <p:spPr bwMode="auto">
              <a:xfrm>
                <a:off x="3155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1" name="Line 504"/>
              <p:cNvSpPr>
                <a:spLocks noChangeShapeType="1"/>
              </p:cNvSpPr>
              <p:nvPr/>
            </p:nvSpPr>
            <p:spPr bwMode="auto">
              <a:xfrm>
                <a:off x="3178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2" name="Line 505"/>
              <p:cNvSpPr>
                <a:spLocks noChangeShapeType="1"/>
              </p:cNvSpPr>
              <p:nvPr/>
            </p:nvSpPr>
            <p:spPr bwMode="auto">
              <a:xfrm>
                <a:off x="3190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3" name="Line 506"/>
              <p:cNvSpPr>
                <a:spLocks noChangeShapeType="1"/>
              </p:cNvSpPr>
              <p:nvPr/>
            </p:nvSpPr>
            <p:spPr bwMode="auto">
              <a:xfrm>
                <a:off x="3213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4" name="Line 507"/>
              <p:cNvSpPr>
                <a:spLocks noChangeShapeType="1"/>
              </p:cNvSpPr>
              <p:nvPr/>
            </p:nvSpPr>
            <p:spPr bwMode="auto">
              <a:xfrm>
                <a:off x="3236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5" name="Line 508"/>
              <p:cNvSpPr>
                <a:spLocks noChangeShapeType="1"/>
              </p:cNvSpPr>
              <p:nvPr/>
            </p:nvSpPr>
            <p:spPr bwMode="auto">
              <a:xfrm>
                <a:off x="3247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6" name="Line 509"/>
              <p:cNvSpPr>
                <a:spLocks noChangeShapeType="1"/>
              </p:cNvSpPr>
              <p:nvPr/>
            </p:nvSpPr>
            <p:spPr bwMode="auto">
              <a:xfrm>
                <a:off x="3270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7" name="Line 510"/>
              <p:cNvSpPr>
                <a:spLocks noChangeShapeType="1"/>
              </p:cNvSpPr>
              <p:nvPr/>
            </p:nvSpPr>
            <p:spPr bwMode="auto">
              <a:xfrm>
                <a:off x="3293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8" name="Line 511"/>
              <p:cNvSpPr>
                <a:spLocks noChangeShapeType="1"/>
              </p:cNvSpPr>
              <p:nvPr/>
            </p:nvSpPr>
            <p:spPr bwMode="auto">
              <a:xfrm>
                <a:off x="3304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9" name="Line 512"/>
              <p:cNvSpPr>
                <a:spLocks noChangeShapeType="1"/>
              </p:cNvSpPr>
              <p:nvPr/>
            </p:nvSpPr>
            <p:spPr bwMode="auto">
              <a:xfrm>
                <a:off x="3327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0" name="Line 513"/>
              <p:cNvSpPr>
                <a:spLocks noChangeShapeType="1"/>
              </p:cNvSpPr>
              <p:nvPr/>
            </p:nvSpPr>
            <p:spPr bwMode="auto">
              <a:xfrm>
                <a:off x="3350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1" name="Line 514"/>
              <p:cNvSpPr>
                <a:spLocks noChangeShapeType="1"/>
              </p:cNvSpPr>
              <p:nvPr/>
            </p:nvSpPr>
            <p:spPr bwMode="auto">
              <a:xfrm>
                <a:off x="3075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2" name="Line 515"/>
              <p:cNvSpPr>
                <a:spLocks noChangeShapeType="1"/>
              </p:cNvSpPr>
              <p:nvPr/>
            </p:nvSpPr>
            <p:spPr bwMode="auto">
              <a:xfrm>
                <a:off x="3086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3" name="Line 516"/>
              <p:cNvSpPr>
                <a:spLocks noChangeShapeType="1"/>
              </p:cNvSpPr>
              <p:nvPr/>
            </p:nvSpPr>
            <p:spPr bwMode="auto">
              <a:xfrm>
                <a:off x="3109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4" name="Line 517"/>
              <p:cNvSpPr>
                <a:spLocks noChangeShapeType="1"/>
              </p:cNvSpPr>
              <p:nvPr/>
            </p:nvSpPr>
            <p:spPr bwMode="auto">
              <a:xfrm>
                <a:off x="3132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5" name="Line 518"/>
              <p:cNvSpPr>
                <a:spLocks noChangeShapeType="1"/>
              </p:cNvSpPr>
              <p:nvPr/>
            </p:nvSpPr>
            <p:spPr bwMode="auto">
              <a:xfrm>
                <a:off x="3144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6" name="Line 519"/>
              <p:cNvSpPr>
                <a:spLocks noChangeShapeType="1"/>
              </p:cNvSpPr>
              <p:nvPr/>
            </p:nvSpPr>
            <p:spPr bwMode="auto">
              <a:xfrm>
                <a:off x="3155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7" name="Line 520"/>
              <p:cNvSpPr>
                <a:spLocks noChangeShapeType="1"/>
              </p:cNvSpPr>
              <p:nvPr/>
            </p:nvSpPr>
            <p:spPr bwMode="auto">
              <a:xfrm>
                <a:off x="3167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8" name="Line 521"/>
              <p:cNvSpPr>
                <a:spLocks noChangeShapeType="1"/>
              </p:cNvSpPr>
              <p:nvPr/>
            </p:nvSpPr>
            <p:spPr bwMode="auto">
              <a:xfrm>
                <a:off x="3190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9" name="Line 522"/>
              <p:cNvSpPr>
                <a:spLocks noChangeShapeType="1"/>
              </p:cNvSpPr>
              <p:nvPr/>
            </p:nvSpPr>
            <p:spPr bwMode="auto">
              <a:xfrm>
                <a:off x="3201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0" name="Line 523"/>
              <p:cNvSpPr>
                <a:spLocks noChangeShapeType="1"/>
              </p:cNvSpPr>
              <p:nvPr/>
            </p:nvSpPr>
            <p:spPr bwMode="auto">
              <a:xfrm>
                <a:off x="3213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1" name="Line 524"/>
              <p:cNvSpPr>
                <a:spLocks noChangeShapeType="1"/>
              </p:cNvSpPr>
              <p:nvPr/>
            </p:nvSpPr>
            <p:spPr bwMode="auto">
              <a:xfrm>
                <a:off x="3224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2" name="Line 525"/>
              <p:cNvSpPr>
                <a:spLocks noChangeShapeType="1"/>
              </p:cNvSpPr>
              <p:nvPr/>
            </p:nvSpPr>
            <p:spPr bwMode="auto">
              <a:xfrm>
                <a:off x="3247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3" name="Line 526"/>
              <p:cNvSpPr>
                <a:spLocks noChangeShapeType="1"/>
              </p:cNvSpPr>
              <p:nvPr/>
            </p:nvSpPr>
            <p:spPr bwMode="auto">
              <a:xfrm>
                <a:off x="3270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4" name="Line 527"/>
              <p:cNvSpPr>
                <a:spLocks noChangeShapeType="1"/>
              </p:cNvSpPr>
              <p:nvPr/>
            </p:nvSpPr>
            <p:spPr bwMode="auto">
              <a:xfrm>
                <a:off x="3281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5" name="Line 528"/>
              <p:cNvSpPr>
                <a:spLocks noChangeShapeType="1"/>
              </p:cNvSpPr>
              <p:nvPr/>
            </p:nvSpPr>
            <p:spPr bwMode="auto">
              <a:xfrm>
                <a:off x="3304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6" name="Line 529"/>
              <p:cNvSpPr>
                <a:spLocks noChangeShapeType="1"/>
              </p:cNvSpPr>
              <p:nvPr/>
            </p:nvSpPr>
            <p:spPr bwMode="auto">
              <a:xfrm>
                <a:off x="3327" y="21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7" name="Line 530"/>
              <p:cNvSpPr>
                <a:spLocks noChangeShapeType="1"/>
              </p:cNvSpPr>
              <p:nvPr/>
            </p:nvSpPr>
            <p:spPr bwMode="auto">
              <a:xfrm>
                <a:off x="3339" y="213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8" name="Rectangle 531"/>
              <p:cNvSpPr>
                <a:spLocks noChangeArrowheads="1"/>
              </p:cNvSpPr>
              <p:nvPr/>
            </p:nvSpPr>
            <p:spPr bwMode="auto">
              <a:xfrm>
                <a:off x="3109" y="2064"/>
                <a:ext cx="92" cy="12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9" name="Freeform 532"/>
              <p:cNvSpPr>
                <a:spLocks/>
              </p:cNvSpPr>
              <p:nvPr/>
            </p:nvSpPr>
            <p:spPr bwMode="auto">
              <a:xfrm>
                <a:off x="3201" y="2707"/>
                <a:ext cx="138" cy="115"/>
              </a:xfrm>
              <a:custGeom>
                <a:avLst/>
                <a:gdLst>
                  <a:gd name="T0" fmla="*/ 0 w 12"/>
                  <a:gd name="T1" fmla="*/ 0 h 10"/>
                  <a:gd name="T2" fmla="*/ 12 w 12"/>
                  <a:gd name="T3" fmla="*/ 0 h 10"/>
                  <a:gd name="T4" fmla="*/ 12 w 12"/>
                  <a:gd name="T5" fmla="*/ 0 h 10"/>
                  <a:gd name="T6" fmla="*/ 12 w 12"/>
                  <a:gd name="T7" fmla="*/ 10 h 10"/>
                  <a:gd name="T8" fmla="*/ 12 w 12"/>
                  <a:gd name="T9" fmla="*/ 10 h 10"/>
                  <a:gd name="T10" fmla="*/ 0 w 12"/>
                  <a:gd name="T11" fmla="*/ 10 h 10"/>
                  <a:gd name="T12" fmla="*/ 0 w 12"/>
                  <a:gd name="T13" fmla="*/ 10 h 10"/>
                  <a:gd name="T14" fmla="*/ 0 w 12"/>
                  <a:gd name="T15" fmla="*/ 0 h 10"/>
                  <a:gd name="T16" fmla="*/ 0 w 12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lnTo>
                      <a:pt x="12" y="0"/>
                    </a:lnTo>
                    <a:cubicBezTo>
                      <a:pt x="12" y="0"/>
                      <a:pt x="12" y="0"/>
                      <a:pt x="12" y="0"/>
                    </a:cubicBezTo>
                    <a:lnTo>
                      <a:pt x="12" y="10"/>
                    </a:lnTo>
                    <a:cubicBezTo>
                      <a:pt x="12" y="10"/>
                      <a:pt x="12" y="10"/>
                      <a:pt x="12" y="10"/>
                    </a:cubicBezTo>
                    <a:lnTo>
                      <a:pt x="0" y="10"/>
                    </a:lnTo>
                    <a:cubicBezTo>
                      <a:pt x="0" y="10"/>
                      <a:pt x="0" y="10"/>
                      <a:pt x="0" y="1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0" name="Freeform 533"/>
              <p:cNvSpPr>
                <a:spLocks/>
              </p:cNvSpPr>
              <p:nvPr/>
            </p:nvSpPr>
            <p:spPr bwMode="auto">
              <a:xfrm>
                <a:off x="3121" y="2902"/>
                <a:ext cx="321" cy="46"/>
              </a:xfrm>
              <a:custGeom>
                <a:avLst/>
                <a:gdLst>
                  <a:gd name="T0" fmla="*/ 25 w 28"/>
                  <a:gd name="T1" fmla="*/ 0 h 4"/>
                  <a:gd name="T2" fmla="*/ 28 w 28"/>
                  <a:gd name="T3" fmla="*/ 3 h 4"/>
                  <a:gd name="T4" fmla="*/ 28 w 28"/>
                  <a:gd name="T5" fmla="*/ 4 h 4"/>
                  <a:gd name="T6" fmla="*/ 0 w 28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4">
                    <a:moveTo>
                      <a:pt x="25" y="0"/>
                    </a:moveTo>
                    <a:lnTo>
                      <a:pt x="28" y="3"/>
                    </a:lnTo>
                    <a:lnTo>
                      <a:pt x="28" y="4"/>
                    </a:lnTo>
                    <a:lnTo>
                      <a:pt x="0" y="4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1" name="Freeform 534"/>
              <p:cNvSpPr>
                <a:spLocks/>
              </p:cNvSpPr>
              <p:nvPr/>
            </p:nvSpPr>
            <p:spPr bwMode="auto">
              <a:xfrm>
                <a:off x="3144" y="2844"/>
                <a:ext cx="252" cy="46"/>
              </a:xfrm>
              <a:custGeom>
                <a:avLst/>
                <a:gdLst>
                  <a:gd name="T0" fmla="*/ 0 w 22"/>
                  <a:gd name="T1" fmla="*/ 0 h 4"/>
                  <a:gd name="T2" fmla="*/ 22 w 22"/>
                  <a:gd name="T3" fmla="*/ 0 h 4"/>
                  <a:gd name="T4" fmla="*/ 22 w 22"/>
                  <a:gd name="T5" fmla="*/ 0 h 4"/>
                  <a:gd name="T6" fmla="*/ 22 w 22"/>
                  <a:gd name="T7" fmla="*/ 4 h 4"/>
                  <a:gd name="T8" fmla="*/ 0 w 22"/>
                  <a:gd name="T9" fmla="*/ 4 h 4"/>
                  <a:gd name="T10" fmla="*/ 0 w 22"/>
                  <a:gd name="T11" fmla="*/ 4 h 4"/>
                  <a:gd name="T12" fmla="*/ 0 w 2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4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2" name="Rectangle 535"/>
              <p:cNvSpPr>
                <a:spLocks noChangeArrowheads="1"/>
              </p:cNvSpPr>
              <p:nvPr/>
            </p:nvSpPr>
            <p:spPr bwMode="auto">
              <a:xfrm>
                <a:off x="3339" y="2844"/>
                <a:ext cx="23" cy="23"/>
              </a:xfrm>
              <a:prstGeom prst="rect">
                <a:avLst/>
              </a:prstGeom>
              <a:solidFill>
                <a:srgbClr val="A9A8A7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3" name="Rectangle 536"/>
              <p:cNvSpPr>
                <a:spLocks noChangeArrowheads="1"/>
              </p:cNvSpPr>
              <p:nvPr/>
            </p:nvSpPr>
            <p:spPr bwMode="auto">
              <a:xfrm>
                <a:off x="3316" y="2856"/>
                <a:ext cx="69" cy="1"/>
              </a:xfrm>
              <a:prstGeom prst="rect">
                <a:avLst/>
              </a:prstGeom>
              <a:solidFill>
                <a:srgbClr val="626E76"/>
              </a:solidFill>
              <a:ln w="17463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4" name="Freeform 537"/>
              <p:cNvSpPr>
                <a:spLocks/>
              </p:cNvSpPr>
              <p:nvPr/>
            </p:nvSpPr>
            <p:spPr bwMode="auto">
              <a:xfrm>
                <a:off x="3109" y="2890"/>
                <a:ext cx="322" cy="46"/>
              </a:xfrm>
              <a:custGeom>
                <a:avLst/>
                <a:gdLst>
                  <a:gd name="T0" fmla="*/ 28 w 28"/>
                  <a:gd name="T1" fmla="*/ 4 h 4"/>
                  <a:gd name="T2" fmla="*/ 0 w 28"/>
                  <a:gd name="T3" fmla="*/ 4 h 4"/>
                  <a:gd name="T4" fmla="*/ 0 w 28"/>
                  <a:gd name="T5" fmla="*/ 4 h 4"/>
                  <a:gd name="T6" fmla="*/ 3 w 28"/>
                  <a:gd name="T7" fmla="*/ 0 h 4"/>
                  <a:gd name="T8" fmla="*/ 25 w 28"/>
                  <a:gd name="T9" fmla="*/ 0 h 4"/>
                  <a:gd name="T10" fmla="*/ 28 w 28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">
                    <a:moveTo>
                      <a:pt x="28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8" y="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5" name="Line 538"/>
              <p:cNvSpPr>
                <a:spLocks noChangeShapeType="1"/>
              </p:cNvSpPr>
              <p:nvPr/>
            </p:nvSpPr>
            <p:spPr bwMode="auto">
              <a:xfrm>
                <a:off x="3408" y="2844"/>
                <a:ext cx="1" cy="46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6" name="Freeform 539"/>
              <p:cNvSpPr>
                <a:spLocks/>
              </p:cNvSpPr>
              <p:nvPr/>
            </p:nvSpPr>
            <p:spPr bwMode="auto">
              <a:xfrm>
                <a:off x="3201" y="2707"/>
                <a:ext cx="126" cy="103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17463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7" name="Line 540"/>
              <p:cNvSpPr>
                <a:spLocks noChangeShapeType="1"/>
              </p:cNvSpPr>
              <p:nvPr/>
            </p:nvSpPr>
            <p:spPr bwMode="auto">
              <a:xfrm>
                <a:off x="3362" y="2707"/>
                <a:ext cx="1" cy="103"/>
              </a:xfrm>
              <a:prstGeom prst="line">
                <a:avLst/>
              </a:prstGeom>
              <a:noFill/>
              <a:ln w="17463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8" name="Freeform 541"/>
              <p:cNvSpPr>
                <a:spLocks/>
              </p:cNvSpPr>
              <p:nvPr/>
            </p:nvSpPr>
            <p:spPr bwMode="auto">
              <a:xfrm>
                <a:off x="3190" y="2684"/>
                <a:ext cx="160" cy="149"/>
              </a:xfrm>
              <a:custGeom>
                <a:avLst/>
                <a:gdLst>
                  <a:gd name="T0" fmla="*/ 1 w 14"/>
                  <a:gd name="T1" fmla="*/ 0 h 13"/>
                  <a:gd name="T2" fmla="*/ 13 w 14"/>
                  <a:gd name="T3" fmla="*/ 0 h 13"/>
                  <a:gd name="T4" fmla="*/ 14 w 14"/>
                  <a:gd name="T5" fmla="*/ 1 h 13"/>
                  <a:gd name="T6" fmla="*/ 14 w 14"/>
                  <a:gd name="T7" fmla="*/ 12 h 13"/>
                  <a:gd name="T8" fmla="*/ 13 w 14"/>
                  <a:gd name="T9" fmla="*/ 13 h 13"/>
                  <a:gd name="T10" fmla="*/ 1 w 14"/>
                  <a:gd name="T11" fmla="*/ 13 h 13"/>
                  <a:gd name="T12" fmla="*/ 0 w 14"/>
                  <a:gd name="T13" fmla="*/ 12 h 13"/>
                  <a:gd name="T14" fmla="*/ 0 w 14"/>
                  <a:gd name="T15" fmla="*/ 1 h 13"/>
                  <a:gd name="T16" fmla="*/ 1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1" y="0"/>
                    </a:moveTo>
                    <a:lnTo>
                      <a:pt x="13" y="0"/>
                    </a:lnTo>
                    <a:cubicBezTo>
                      <a:pt x="14" y="0"/>
                      <a:pt x="14" y="1"/>
                      <a:pt x="14" y="1"/>
                    </a:cubicBezTo>
                    <a:lnTo>
                      <a:pt x="14" y="12"/>
                    </a:lnTo>
                    <a:cubicBezTo>
                      <a:pt x="14" y="13"/>
                      <a:pt x="14" y="13"/>
                      <a:pt x="13" y="13"/>
                    </a:cubicBezTo>
                    <a:lnTo>
                      <a:pt x="1" y="13"/>
                    </a:lnTo>
                    <a:cubicBezTo>
                      <a:pt x="0" y="13"/>
                      <a:pt x="0" y="13"/>
                      <a:pt x="0" y="12"/>
                    </a:cubicBezTo>
                    <a:lnTo>
                      <a:pt x="0" y="1"/>
                    </a:ln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9" name="Line 542"/>
              <p:cNvSpPr>
                <a:spLocks noChangeShapeType="1"/>
              </p:cNvSpPr>
              <p:nvPr/>
            </p:nvSpPr>
            <p:spPr bwMode="auto">
              <a:xfrm>
                <a:off x="3144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0" name="Line 543"/>
              <p:cNvSpPr>
                <a:spLocks noChangeShapeType="1"/>
              </p:cNvSpPr>
              <p:nvPr/>
            </p:nvSpPr>
            <p:spPr bwMode="auto">
              <a:xfrm>
                <a:off x="3155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1" name="Line 544"/>
              <p:cNvSpPr>
                <a:spLocks noChangeShapeType="1"/>
              </p:cNvSpPr>
              <p:nvPr/>
            </p:nvSpPr>
            <p:spPr bwMode="auto">
              <a:xfrm>
                <a:off x="3178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2" name="Line 545"/>
              <p:cNvSpPr>
                <a:spLocks noChangeShapeType="1"/>
              </p:cNvSpPr>
              <p:nvPr/>
            </p:nvSpPr>
            <p:spPr bwMode="auto">
              <a:xfrm>
                <a:off x="3201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3" name="Line 546"/>
              <p:cNvSpPr>
                <a:spLocks noChangeShapeType="1"/>
              </p:cNvSpPr>
              <p:nvPr/>
            </p:nvSpPr>
            <p:spPr bwMode="auto">
              <a:xfrm>
                <a:off x="3213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4" name="Line 547"/>
              <p:cNvSpPr>
                <a:spLocks noChangeShapeType="1"/>
              </p:cNvSpPr>
              <p:nvPr/>
            </p:nvSpPr>
            <p:spPr bwMode="auto">
              <a:xfrm>
                <a:off x="3236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5" name="Line 548"/>
              <p:cNvSpPr>
                <a:spLocks noChangeShapeType="1"/>
              </p:cNvSpPr>
              <p:nvPr/>
            </p:nvSpPr>
            <p:spPr bwMode="auto">
              <a:xfrm>
                <a:off x="3259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6" name="Line 549"/>
              <p:cNvSpPr>
                <a:spLocks noChangeShapeType="1"/>
              </p:cNvSpPr>
              <p:nvPr/>
            </p:nvSpPr>
            <p:spPr bwMode="auto">
              <a:xfrm>
                <a:off x="3270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7" name="Line 550"/>
              <p:cNvSpPr>
                <a:spLocks noChangeShapeType="1"/>
              </p:cNvSpPr>
              <p:nvPr/>
            </p:nvSpPr>
            <p:spPr bwMode="auto">
              <a:xfrm>
                <a:off x="3293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8" name="Line 551"/>
              <p:cNvSpPr>
                <a:spLocks noChangeShapeType="1"/>
              </p:cNvSpPr>
              <p:nvPr/>
            </p:nvSpPr>
            <p:spPr bwMode="auto">
              <a:xfrm>
                <a:off x="3316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9" name="Line 552"/>
              <p:cNvSpPr>
                <a:spLocks noChangeShapeType="1"/>
              </p:cNvSpPr>
              <p:nvPr/>
            </p:nvSpPr>
            <p:spPr bwMode="auto">
              <a:xfrm>
                <a:off x="3327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0" name="Line 553"/>
              <p:cNvSpPr>
                <a:spLocks noChangeShapeType="1"/>
              </p:cNvSpPr>
              <p:nvPr/>
            </p:nvSpPr>
            <p:spPr bwMode="auto">
              <a:xfrm>
                <a:off x="3350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1" name="Line 554"/>
              <p:cNvSpPr>
                <a:spLocks noChangeShapeType="1"/>
              </p:cNvSpPr>
              <p:nvPr/>
            </p:nvSpPr>
            <p:spPr bwMode="auto">
              <a:xfrm>
                <a:off x="3373" y="290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2" name="Line 555"/>
              <p:cNvSpPr>
                <a:spLocks noChangeShapeType="1"/>
              </p:cNvSpPr>
              <p:nvPr/>
            </p:nvSpPr>
            <p:spPr bwMode="auto">
              <a:xfrm>
                <a:off x="3385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3" name="Line 556"/>
              <p:cNvSpPr>
                <a:spLocks noChangeShapeType="1"/>
              </p:cNvSpPr>
              <p:nvPr/>
            </p:nvSpPr>
            <p:spPr bwMode="auto">
              <a:xfrm>
                <a:off x="3385" y="2902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4" name="Line 557"/>
              <p:cNvSpPr>
                <a:spLocks noChangeShapeType="1"/>
              </p:cNvSpPr>
              <p:nvPr/>
            </p:nvSpPr>
            <p:spPr bwMode="auto">
              <a:xfrm>
                <a:off x="3132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5" name="Line 558"/>
              <p:cNvSpPr>
                <a:spLocks noChangeShapeType="1"/>
              </p:cNvSpPr>
              <p:nvPr/>
            </p:nvSpPr>
            <p:spPr bwMode="auto">
              <a:xfrm>
                <a:off x="3155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6" name="Line 559"/>
              <p:cNvSpPr>
                <a:spLocks noChangeShapeType="1"/>
              </p:cNvSpPr>
              <p:nvPr/>
            </p:nvSpPr>
            <p:spPr bwMode="auto">
              <a:xfrm>
                <a:off x="3167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7" name="Line 560"/>
              <p:cNvSpPr>
                <a:spLocks noChangeShapeType="1"/>
              </p:cNvSpPr>
              <p:nvPr/>
            </p:nvSpPr>
            <p:spPr bwMode="auto">
              <a:xfrm>
                <a:off x="3190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8" name="Line 561"/>
              <p:cNvSpPr>
                <a:spLocks noChangeShapeType="1"/>
              </p:cNvSpPr>
              <p:nvPr/>
            </p:nvSpPr>
            <p:spPr bwMode="auto">
              <a:xfrm>
                <a:off x="3213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9" name="Line 562"/>
              <p:cNvSpPr>
                <a:spLocks noChangeShapeType="1"/>
              </p:cNvSpPr>
              <p:nvPr/>
            </p:nvSpPr>
            <p:spPr bwMode="auto">
              <a:xfrm>
                <a:off x="3224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0" name="Line 563"/>
              <p:cNvSpPr>
                <a:spLocks noChangeShapeType="1"/>
              </p:cNvSpPr>
              <p:nvPr/>
            </p:nvSpPr>
            <p:spPr bwMode="auto">
              <a:xfrm>
                <a:off x="3247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1" name="Line 564"/>
              <p:cNvSpPr>
                <a:spLocks noChangeShapeType="1"/>
              </p:cNvSpPr>
              <p:nvPr/>
            </p:nvSpPr>
            <p:spPr bwMode="auto">
              <a:xfrm>
                <a:off x="3270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2" name="Line 565"/>
              <p:cNvSpPr>
                <a:spLocks noChangeShapeType="1"/>
              </p:cNvSpPr>
              <p:nvPr/>
            </p:nvSpPr>
            <p:spPr bwMode="auto">
              <a:xfrm>
                <a:off x="3281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3" name="Line 566"/>
              <p:cNvSpPr>
                <a:spLocks noChangeShapeType="1"/>
              </p:cNvSpPr>
              <p:nvPr/>
            </p:nvSpPr>
            <p:spPr bwMode="auto">
              <a:xfrm>
                <a:off x="3304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4" name="Line 567"/>
              <p:cNvSpPr>
                <a:spLocks noChangeShapeType="1"/>
              </p:cNvSpPr>
              <p:nvPr/>
            </p:nvSpPr>
            <p:spPr bwMode="auto">
              <a:xfrm>
                <a:off x="3327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5" name="Line 568"/>
              <p:cNvSpPr>
                <a:spLocks noChangeShapeType="1"/>
              </p:cNvSpPr>
              <p:nvPr/>
            </p:nvSpPr>
            <p:spPr bwMode="auto">
              <a:xfrm>
                <a:off x="3339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6" name="Line 569"/>
              <p:cNvSpPr>
                <a:spLocks noChangeShapeType="1"/>
              </p:cNvSpPr>
              <p:nvPr/>
            </p:nvSpPr>
            <p:spPr bwMode="auto">
              <a:xfrm>
                <a:off x="3350" y="29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7" name="Line 570"/>
              <p:cNvSpPr>
                <a:spLocks noChangeShapeType="1"/>
              </p:cNvSpPr>
              <p:nvPr/>
            </p:nvSpPr>
            <p:spPr bwMode="auto">
              <a:xfrm>
                <a:off x="3362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8" name="Line 571"/>
              <p:cNvSpPr>
                <a:spLocks noChangeShapeType="1"/>
              </p:cNvSpPr>
              <p:nvPr/>
            </p:nvSpPr>
            <p:spPr bwMode="auto">
              <a:xfrm>
                <a:off x="3385" y="291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9" name="Line 572"/>
              <p:cNvSpPr>
                <a:spLocks noChangeShapeType="1"/>
              </p:cNvSpPr>
              <p:nvPr/>
            </p:nvSpPr>
            <p:spPr bwMode="auto">
              <a:xfrm>
                <a:off x="3144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0" name="Line 573"/>
              <p:cNvSpPr>
                <a:spLocks noChangeShapeType="1"/>
              </p:cNvSpPr>
              <p:nvPr/>
            </p:nvSpPr>
            <p:spPr bwMode="auto">
              <a:xfrm>
                <a:off x="3167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1" name="Line 574"/>
              <p:cNvSpPr>
                <a:spLocks noChangeShapeType="1"/>
              </p:cNvSpPr>
              <p:nvPr/>
            </p:nvSpPr>
            <p:spPr bwMode="auto">
              <a:xfrm>
                <a:off x="3178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2" name="Line 575"/>
              <p:cNvSpPr>
                <a:spLocks noChangeShapeType="1"/>
              </p:cNvSpPr>
              <p:nvPr/>
            </p:nvSpPr>
            <p:spPr bwMode="auto">
              <a:xfrm>
                <a:off x="319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3" name="Line 576"/>
              <p:cNvSpPr>
                <a:spLocks noChangeShapeType="1"/>
              </p:cNvSpPr>
              <p:nvPr/>
            </p:nvSpPr>
            <p:spPr bwMode="auto">
              <a:xfrm>
                <a:off x="320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4" name="Line 577"/>
              <p:cNvSpPr>
                <a:spLocks noChangeShapeType="1"/>
              </p:cNvSpPr>
              <p:nvPr/>
            </p:nvSpPr>
            <p:spPr bwMode="auto">
              <a:xfrm>
                <a:off x="322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5" name="Line 578"/>
              <p:cNvSpPr>
                <a:spLocks noChangeShapeType="1"/>
              </p:cNvSpPr>
              <p:nvPr/>
            </p:nvSpPr>
            <p:spPr bwMode="auto">
              <a:xfrm>
                <a:off x="3236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6" name="Line 579"/>
              <p:cNvSpPr>
                <a:spLocks noChangeShapeType="1"/>
              </p:cNvSpPr>
              <p:nvPr/>
            </p:nvSpPr>
            <p:spPr bwMode="auto">
              <a:xfrm>
                <a:off x="3247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7" name="Line 580"/>
              <p:cNvSpPr>
                <a:spLocks noChangeShapeType="1"/>
              </p:cNvSpPr>
              <p:nvPr/>
            </p:nvSpPr>
            <p:spPr bwMode="auto">
              <a:xfrm>
                <a:off x="325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8" name="Line 581"/>
              <p:cNvSpPr>
                <a:spLocks noChangeShapeType="1"/>
              </p:cNvSpPr>
              <p:nvPr/>
            </p:nvSpPr>
            <p:spPr bwMode="auto">
              <a:xfrm>
                <a:off x="328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9" name="Line 582"/>
              <p:cNvSpPr>
                <a:spLocks noChangeShapeType="1"/>
              </p:cNvSpPr>
              <p:nvPr/>
            </p:nvSpPr>
            <p:spPr bwMode="auto">
              <a:xfrm>
                <a:off x="330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0" name="Line 583"/>
              <p:cNvSpPr>
                <a:spLocks noChangeShapeType="1"/>
              </p:cNvSpPr>
              <p:nvPr/>
            </p:nvSpPr>
            <p:spPr bwMode="auto">
              <a:xfrm>
                <a:off x="3316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1" name="Line 584"/>
              <p:cNvSpPr>
                <a:spLocks noChangeShapeType="1"/>
              </p:cNvSpPr>
              <p:nvPr/>
            </p:nvSpPr>
            <p:spPr bwMode="auto">
              <a:xfrm>
                <a:off x="333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2" name="Line 585"/>
              <p:cNvSpPr>
                <a:spLocks noChangeShapeType="1"/>
              </p:cNvSpPr>
              <p:nvPr/>
            </p:nvSpPr>
            <p:spPr bwMode="auto">
              <a:xfrm>
                <a:off x="3362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3" name="Line 586"/>
              <p:cNvSpPr>
                <a:spLocks noChangeShapeType="1"/>
              </p:cNvSpPr>
              <p:nvPr/>
            </p:nvSpPr>
            <p:spPr bwMode="auto">
              <a:xfrm>
                <a:off x="3373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4" name="Line 587"/>
              <p:cNvSpPr>
                <a:spLocks noChangeShapeType="1"/>
              </p:cNvSpPr>
              <p:nvPr/>
            </p:nvSpPr>
            <p:spPr bwMode="auto">
              <a:xfrm>
                <a:off x="3396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5" name="Line 588"/>
              <p:cNvSpPr>
                <a:spLocks noChangeShapeType="1"/>
              </p:cNvSpPr>
              <p:nvPr/>
            </p:nvSpPr>
            <p:spPr bwMode="auto">
              <a:xfrm>
                <a:off x="3121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6" name="Line 589"/>
              <p:cNvSpPr>
                <a:spLocks noChangeShapeType="1"/>
              </p:cNvSpPr>
              <p:nvPr/>
            </p:nvSpPr>
            <p:spPr bwMode="auto">
              <a:xfrm>
                <a:off x="3144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7" name="Line 590"/>
              <p:cNvSpPr>
                <a:spLocks noChangeShapeType="1"/>
              </p:cNvSpPr>
              <p:nvPr/>
            </p:nvSpPr>
            <p:spPr bwMode="auto">
              <a:xfrm>
                <a:off x="3155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8" name="Line 591"/>
              <p:cNvSpPr>
                <a:spLocks noChangeShapeType="1"/>
              </p:cNvSpPr>
              <p:nvPr/>
            </p:nvSpPr>
            <p:spPr bwMode="auto">
              <a:xfrm>
                <a:off x="3178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9" name="Line 592"/>
              <p:cNvSpPr>
                <a:spLocks noChangeShapeType="1"/>
              </p:cNvSpPr>
              <p:nvPr/>
            </p:nvSpPr>
            <p:spPr bwMode="auto">
              <a:xfrm>
                <a:off x="320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0" name="Line 593"/>
              <p:cNvSpPr>
                <a:spLocks noChangeShapeType="1"/>
              </p:cNvSpPr>
              <p:nvPr/>
            </p:nvSpPr>
            <p:spPr bwMode="auto">
              <a:xfrm>
                <a:off x="321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1" name="Line 594"/>
              <p:cNvSpPr>
                <a:spLocks noChangeShapeType="1"/>
              </p:cNvSpPr>
              <p:nvPr/>
            </p:nvSpPr>
            <p:spPr bwMode="auto">
              <a:xfrm>
                <a:off x="3224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2" name="Line 595"/>
              <p:cNvSpPr>
                <a:spLocks noChangeShapeType="1"/>
              </p:cNvSpPr>
              <p:nvPr/>
            </p:nvSpPr>
            <p:spPr bwMode="auto">
              <a:xfrm>
                <a:off x="3236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3" name="Line 596"/>
              <p:cNvSpPr>
                <a:spLocks noChangeShapeType="1"/>
              </p:cNvSpPr>
              <p:nvPr/>
            </p:nvSpPr>
            <p:spPr bwMode="auto">
              <a:xfrm>
                <a:off x="325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4" name="Line 597"/>
              <p:cNvSpPr>
                <a:spLocks noChangeShapeType="1"/>
              </p:cNvSpPr>
              <p:nvPr/>
            </p:nvSpPr>
            <p:spPr bwMode="auto">
              <a:xfrm>
                <a:off x="3270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5" name="Line 598"/>
              <p:cNvSpPr>
                <a:spLocks noChangeShapeType="1"/>
              </p:cNvSpPr>
              <p:nvPr/>
            </p:nvSpPr>
            <p:spPr bwMode="auto">
              <a:xfrm>
                <a:off x="3281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6" name="Line 599"/>
              <p:cNvSpPr>
                <a:spLocks noChangeShapeType="1"/>
              </p:cNvSpPr>
              <p:nvPr/>
            </p:nvSpPr>
            <p:spPr bwMode="auto">
              <a:xfrm>
                <a:off x="3293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7" name="Line 600"/>
              <p:cNvSpPr>
                <a:spLocks noChangeShapeType="1"/>
              </p:cNvSpPr>
              <p:nvPr/>
            </p:nvSpPr>
            <p:spPr bwMode="auto">
              <a:xfrm>
                <a:off x="3316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8" name="Line 601"/>
              <p:cNvSpPr>
                <a:spLocks noChangeShapeType="1"/>
              </p:cNvSpPr>
              <p:nvPr/>
            </p:nvSpPr>
            <p:spPr bwMode="auto">
              <a:xfrm>
                <a:off x="3339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9" name="Line 602"/>
              <p:cNvSpPr>
                <a:spLocks noChangeShapeType="1"/>
              </p:cNvSpPr>
              <p:nvPr/>
            </p:nvSpPr>
            <p:spPr bwMode="auto">
              <a:xfrm>
                <a:off x="3350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0" name="Line 603"/>
              <p:cNvSpPr>
                <a:spLocks noChangeShapeType="1"/>
              </p:cNvSpPr>
              <p:nvPr/>
            </p:nvSpPr>
            <p:spPr bwMode="auto">
              <a:xfrm>
                <a:off x="3373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1" name="Line 604"/>
              <p:cNvSpPr>
                <a:spLocks noChangeShapeType="1"/>
              </p:cNvSpPr>
              <p:nvPr/>
            </p:nvSpPr>
            <p:spPr bwMode="auto">
              <a:xfrm>
                <a:off x="3396" y="2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2" name="Line 605"/>
              <p:cNvSpPr>
                <a:spLocks noChangeShapeType="1"/>
              </p:cNvSpPr>
              <p:nvPr/>
            </p:nvSpPr>
            <p:spPr bwMode="auto">
              <a:xfrm>
                <a:off x="3408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3" name="Line 606"/>
              <p:cNvSpPr>
                <a:spLocks noChangeShapeType="1"/>
              </p:cNvSpPr>
              <p:nvPr/>
            </p:nvSpPr>
            <p:spPr bwMode="auto">
              <a:xfrm>
                <a:off x="3408" y="292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4" name="Rectangle 607"/>
              <p:cNvSpPr>
                <a:spLocks noChangeArrowheads="1"/>
              </p:cNvSpPr>
              <p:nvPr/>
            </p:nvSpPr>
            <p:spPr bwMode="auto">
              <a:xfrm>
                <a:off x="3155" y="2856"/>
                <a:ext cx="92" cy="11"/>
              </a:xfrm>
              <a:prstGeom prst="rect">
                <a:avLst/>
              </a:prstGeom>
              <a:noFill/>
              <a:ln w="17463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5" name="Freeform 608"/>
              <p:cNvSpPr>
                <a:spLocks/>
              </p:cNvSpPr>
              <p:nvPr/>
            </p:nvSpPr>
            <p:spPr bwMode="auto">
              <a:xfrm>
                <a:off x="2478" y="2340"/>
                <a:ext cx="700" cy="46"/>
              </a:xfrm>
              <a:custGeom>
                <a:avLst/>
                <a:gdLst>
                  <a:gd name="T0" fmla="*/ 5 w 61"/>
                  <a:gd name="T1" fmla="*/ 4 h 4"/>
                  <a:gd name="T2" fmla="*/ 0 w 61"/>
                  <a:gd name="T3" fmla="*/ 0 h 4"/>
                  <a:gd name="T4" fmla="*/ 56 w 61"/>
                  <a:gd name="T5" fmla="*/ 0 h 4"/>
                  <a:gd name="T6" fmla="*/ 61 w 61"/>
                  <a:gd name="T7" fmla="*/ 4 h 4"/>
                  <a:gd name="T8" fmla="*/ 5 w 61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4">
                    <a:moveTo>
                      <a:pt x="5" y="4"/>
                    </a:moveTo>
                    <a:lnTo>
                      <a:pt x="0" y="0"/>
                    </a:lnTo>
                    <a:lnTo>
                      <a:pt x="56" y="0"/>
                    </a:lnTo>
                    <a:lnTo>
                      <a:pt x="61" y="4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DDDD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606" name="Freeform 610"/>
            <p:cNvSpPr>
              <a:spLocks/>
            </p:cNvSpPr>
            <p:nvPr/>
          </p:nvSpPr>
          <p:spPr bwMode="auto">
            <a:xfrm>
              <a:off x="3933825" y="3714750"/>
              <a:ext cx="1111250" cy="73025"/>
            </a:xfrm>
            <a:custGeom>
              <a:avLst/>
              <a:gdLst>
                <a:gd name="T0" fmla="*/ 5 w 61"/>
                <a:gd name="T1" fmla="*/ 4 h 4"/>
                <a:gd name="T2" fmla="*/ 0 w 61"/>
                <a:gd name="T3" fmla="*/ 0 h 4"/>
                <a:gd name="T4" fmla="*/ 56 w 61"/>
                <a:gd name="T5" fmla="*/ 0 h 4"/>
                <a:gd name="T6" fmla="*/ 61 w 61"/>
                <a:gd name="T7" fmla="*/ 4 h 4"/>
                <a:gd name="T8" fmla="*/ 5 w 6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">
                  <a:moveTo>
                    <a:pt x="5" y="4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1" y="4"/>
                  </a:lnTo>
                  <a:lnTo>
                    <a:pt x="5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7" name="Freeform 611"/>
            <p:cNvSpPr>
              <a:spLocks/>
            </p:cNvSpPr>
            <p:nvPr/>
          </p:nvSpPr>
          <p:spPr bwMode="auto">
            <a:xfrm>
              <a:off x="3933825" y="3714750"/>
              <a:ext cx="92075" cy="273050"/>
            </a:xfrm>
            <a:custGeom>
              <a:avLst/>
              <a:gdLst>
                <a:gd name="T0" fmla="*/ 5 w 5"/>
                <a:gd name="T1" fmla="*/ 15 h 15"/>
                <a:gd name="T2" fmla="*/ 0 w 5"/>
                <a:gd name="T3" fmla="*/ 11 h 15"/>
                <a:gd name="T4" fmla="*/ 0 w 5"/>
                <a:gd name="T5" fmla="*/ 0 h 15"/>
                <a:gd name="T6" fmla="*/ 5 w 5"/>
                <a:gd name="T7" fmla="*/ 4 h 15"/>
                <a:gd name="T8" fmla="*/ 5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8" name="Freeform 612"/>
            <p:cNvSpPr>
              <a:spLocks/>
            </p:cNvSpPr>
            <p:nvPr/>
          </p:nvSpPr>
          <p:spPr bwMode="auto">
            <a:xfrm>
              <a:off x="3933825" y="3714750"/>
              <a:ext cx="92075" cy="273050"/>
            </a:xfrm>
            <a:custGeom>
              <a:avLst/>
              <a:gdLst>
                <a:gd name="T0" fmla="*/ 5 w 5"/>
                <a:gd name="T1" fmla="*/ 15 h 15"/>
                <a:gd name="T2" fmla="*/ 0 w 5"/>
                <a:gd name="T3" fmla="*/ 11 h 15"/>
                <a:gd name="T4" fmla="*/ 0 w 5"/>
                <a:gd name="T5" fmla="*/ 0 h 15"/>
                <a:gd name="T6" fmla="*/ 5 w 5"/>
                <a:gd name="T7" fmla="*/ 4 h 15"/>
                <a:gd name="T8" fmla="*/ 5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5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9" name="Freeform 613"/>
            <p:cNvSpPr>
              <a:spLocks/>
            </p:cNvSpPr>
            <p:nvPr/>
          </p:nvSpPr>
          <p:spPr bwMode="auto">
            <a:xfrm>
              <a:off x="3933825" y="3714750"/>
              <a:ext cx="1111250" cy="73025"/>
            </a:xfrm>
            <a:custGeom>
              <a:avLst/>
              <a:gdLst>
                <a:gd name="T0" fmla="*/ 5 w 61"/>
                <a:gd name="T1" fmla="*/ 4 h 4"/>
                <a:gd name="T2" fmla="*/ 0 w 61"/>
                <a:gd name="T3" fmla="*/ 0 h 4"/>
                <a:gd name="T4" fmla="*/ 56 w 61"/>
                <a:gd name="T5" fmla="*/ 0 h 4"/>
                <a:gd name="T6" fmla="*/ 61 w 61"/>
                <a:gd name="T7" fmla="*/ 4 h 4"/>
                <a:gd name="T8" fmla="*/ 5 w 6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">
                  <a:moveTo>
                    <a:pt x="5" y="4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1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0" name="Freeform 614"/>
            <p:cNvSpPr>
              <a:spLocks/>
            </p:cNvSpPr>
            <p:nvPr/>
          </p:nvSpPr>
          <p:spPr bwMode="auto">
            <a:xfrm>
              <a:off x="3933825" y="3714750"/>
              <a:ext cx="1111250" cy="73025"/>
            </a:xfrm>
            <a:custGeom>
              <a:avLst/>
              <a:gdLst>
                <a:gd name="T0" fmla="*/ 5 w 61"/>
                <a:gd name="T1" fmla="*/ 4 h 4"/>
                <a:gd name="T2" fmla="*/ 0 w 61"/>
                <a:gd name="T3" fmla="*/ 0 h 4"/>
                <a:gd name="T4" fmla="*/ 56 w 61"/>
                <a:gd name="T5" fmla="*/ 0 h 4"/>
                <a:gd name="T6" fmla="*/ 61 w 61"/>
                <a:gd name="T7" fmla="*/ 4 h 4"/>
                <a:gd name="T8" fmla="*/ 5 w 6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">
                  <a:moveTo>
                    <a:pt x="5" y="4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61" y="4"/>
                  </a:lnTo>
                  <a:lnTo>
                    <a:pt x="5" y="4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1" name="Freeform 615"/>
            <p:cNvSpPr>
              <a:spLocks/>
            </p:cNvSpPr>
            <p:nvPr/>
          </p:nvSpPr>
          <p:spPr bwMode="auto">
            <a:xfrm>
              <a:off x="3933825" y="3714750"/>
              <a:ext cx="92075" cy="273050"/>
            </a:xfrm>
            <a:custGeom>
              <a:avLst/>
              <a:gdLst>
                <a:gd name="T0" fmla="*/ 5 w 5"/>
                <a:gd name="T1" fmla="*/ 15 h 15"/>
                <a:gd name="T2" fmla="*/ 0 w 5"/>
                <a:gd name="T3" fmla="*/ 11 h 15"/>
                <a:gd name="T4" fmla="*/ 0 w 5"/>
                <a:gd name="T5" fmla="*/ 0 h 15"/>
                <a:gd name="T6" fmla="*/ 5 w 5"/>
                <a:gd name="T7" fmla="*/ 4 h 15"/>
                <a:gd name="T8" fmla="*/ 5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2" name="Freeform 616"/>
            <p:cNvSpPr>
              <a:spLocks/>
            </p:cNvSpPr>
            <p:nvPr/>
          </p:nvSpPr>
          <p:spPr bwMode="auto">
            <a:xfrm>
              <a:off x="3933825" y="3714750"/>
              <a:ext cx="92075" cy="273050"/>
            </a:xfrm>
            <a:custGeom>
              <a:avLst/>
              <a:gdLst>
                <a:gd name="T0" fmla="*/ 5 w 5"/>
                <a:gd name="T1" fmla="*/ 15 h 15"/>
                <a:gd name="T2" fmla="*/ 0 w 5"/>
                <a:gd name="T3" fmla="*/ 11 h 15"/>
                <a:gd name="T4" fmla="*/ 0 w 5"/>
                <a:gd name="T5" fmla="*/ 0 h 15"/>
                <a:gd name="T6" fmla="*/ 5 w 5"/>
                <a:gd name="T7" fmla="*/ 4 h 15"/>
                <a:gd name="T8" fmla="*/ 5 w 5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5">
                  <a:moveTo>
                    <a:pt x="5" y="15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15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3" name="Rectangle 617"/>
            <p:cNvSpPr>
              <a:spLocks noChangeArrowheads="1"/>
            </p:cNvSpPr>
            <p:nvPr/>
          </p:nvSpPr>
          <p:spPr bwMode="auto">
            <a:xfrm>
              <a:off x="4025900" y="3787775"/>
              <a:ext cx="1019175" cy="200025"/>
            </a:xfrm>
            <a:prstGeom prst="rect">
              <a:avLst/>
            </a:prstGeom>
            <a:solidFill>
              <a:srgbClr val="DDD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4" name="Rectangle 618"/>
            <p:cNvSpPr>
              <a:spLocks noChangeArrowheads="1"/>
            </p:cNvSpPr>
            <p:nvPr/>
          </p:nvSpPr>
          <p:spPr bwMode="auto">
            <a:xfrm>
              <a:off x="4025900" y="3787775"/>
              <a:ext cx="1019175" cy="2000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5" name="Rectangle 619"/>
            <p:cNvSpPr>
              <a:spLocks noChangeArrowheads="1"/>
            </p:cNvSpPr>
            <p:nvPr/>
          </p:nvSpPr>
          <p:spPr bwMode="auto">
            <a:xfrm>
              <a:off x="4098925" y="3841750"/>
              <a:ext cx="90488" cy="90488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6" name="Rectangle 620"/>
            <p:cNvSpPr>
              <a:spLocks noChangeArrowheads="1"/>
            </p:cNvSpPr>
            <p:nvPr/>
          </p:nvSpPr>
          <p:spPr bwMode="auto">
            <a:xfrm>
              <a:off x="4098925" y="3841750"/>
              <a:ext cx="90488" cy="904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7" name="Rectangle 621"/>
            <p:cNvSpPr>
              <a:spLocks noChangeArrowheads="1"/>
            </p:cNvSpPr>
            <p:nvPr/>
          </p:nvSpPr>
          <p:spPr bwMode="auto">
            <a:xfrm>
              <a:off x="4352925" y="3841750"/>
              <a:ext cx="92075" cy="90488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8" name="Rectangle 622"/>
            <p:cNvSpPr>
              <a:spLocks noChangeArrowheads="1"/>
            </p:cNvSpPr>
            <p:nvPr/>
          </p:nvSpPr>
          <p:spPr bwMode="auto">
            <a:xfrm>
              <a:off x="4352925" y="3841750"/>
              <a:ext cx="92075" cy="904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9" name="Rectangle 623"/>
            <p:cNvSpPr>
              <a:spLocks noChangeArrowheads="1"/>
            </p:cNvSpPr>
            <p:nvPr/>
          </p:nvSpPr>
          <p:spPr bwMode="auto">
            <a:xfrm>
              <a:off x="4625975" y="3841750"/>
              <a:ext cx="73025" cy="90488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0" name="Rectangle 624"/>
            <p:cNvSpPr>
              <a:spLocks noChangeArrowheads="1"/>
            </p:cNvSpPr>
            <p:nvPr/>
          </p:nvSpPr>
          <p:spPr bwMode="auto">
            <a:xfrm>
              <a:off x="4625975" y="3841750"/>
              <a:ext cx="73025" cy="904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1" name="Rectangle 625"/>
            <p:cNvSpPr>
              <a:spLocks noChangeArrowheads="1"/>
            </p:cNvSpPr>
            <p:nvPr/>
          </p:nvSpPr>
          <p:spPr bwMode="auto">
            <a:xfrm>
              <a:off x="4881563" y="3841750"/>
              <a:ext cx="73025" cy="90488"/>
            </a:xfrm>
            <a:prstGeom prst="rect">
              <a:avLst/>
            </a:prstGeom>
            <a:solidFill>
              <a:srgbClr val="A9A8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2" name="Rectangle 626"/>
            <p:cNvSpPr>
              <a:spLocks noChangeArrowheads="1"/>
            </p:cNvSpPr>
            <p:nvPr/>
          </p:nvSpPr>
          <p:spPr bwMode="auto">
            <a:xfrm>
              <a:off x="4881563" y="3841750"/>
              <a:ext cx="73025" cy="904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3" name="Line 627"/>
            <p:cNvSpPr>
              <a:spLocks noChangeShapeType="1"/>
            </p:cNvSpPr>
            <p:nvPr/>
          </p:nvSpPr>
          <p:spPr bwMode="auto">
            <a:xfrm flipH="1">
              <a:off x="3860800" y="3878263"/>
              <a:ext cx="292100" cy="382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4" name="Line 628"/>
            <p:cNvSpPr>
              <a:spLocks noChangeShapeType="1"/>
            </p:cNvSpPr>
            <p:nvPr/>
          </p:nvSpPr>
          <p:spPr bwMode="auto">
            <a:xfrm flipH="1">
              <a:off x="3660775" y="2767013"/>
              <a:ext cx="292100" cy="382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5" name="Line 629"/>
            <p:cNvSpPr>
              <a:spLocks noChangeShapeType="1"/>
            </p:cNvSpPr>
            <p:nvPr/>
          </p:nvSpPr>
          <p:spPr bwMode="auto">
            <a:xfrm>
              <a:off x="4408488" y="3878263"/>
              <a:ext cx="127000" cy="382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6" name="Line 630"/>
            <p:cNvSpPr>
              <a:spLocks noChangeShapeType="1"/>
            </p:cNvSpPr>
            <p:nvPr/>
          </p:nvSpPr>
          <p:spPr bwMode="auto">
            <a:xfrm>
              <a:off x="5118100" y="2767013"/>
              <a:ext cx="1588" cy="23653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7" name="Line 631"/>
            <p:cNvSpPr>
              <a:spLocks noChangeShapeType="1"/>
            </p:cNvSpPr>
            <p:nvPr/>
          </p:nvSpPr>
          <p:spPr bwMode="auto">
            <a:xfrm>
              <a:off x="4918075" y="3878263"/>
              <a:ext cx="273050" cy="382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8" name="Rectangle 632"/>
            <p:cNvSpPr>
              <a:spLocks noChangeArrowheads="1"/>
            </p:cNvSpPr>
            <p:nvPr/>
          </p:nvSpPr>
          <p:spPr bwMode="auto">
            <a:xfrm>
              <a:off x="3697288" y="1911350"/>
              <a:ext cx="2058987" cy="7461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9" name="Rectangle 633"/>
            <p:cNvSpPr>
              <a:spLocks noChangeArrowheads="1"/>
            </p:cNvSpPr>
            <p:nvPr/>
          </p:nvSpPr>
          <p:spPr bwMode="auto">
            <a:xfrm>
              <a:off x="3860800" y="1819275"/>
              <a:ext cx="201613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0" name="Rectangle 634"/>
            <p:cNvSpPr>
              <a:spLocks noChangeArrowheads="1"/>
            </p:cNvSpPr>
            <p:nvPr/>
          </p:nvSpPr>
          <p:spPr bwMode="auto">
            <a:xfrm>
              <a:off x="4243388" y="1819275"/>
              <a:ext cx="201612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1" name="Rectangle 635"/>
            <p:cNvSpPr>
              <a:spLocks noChangeArrowheads="1"/>
            </p:cNvSpPr>
            <p:nvPr/>
          </p:nvSpPr>
          <p:spPr bwMode="auto">
            <a:xfrm>
              <a:off x="4625975" y="1819275"/>
              <a:ext cx="201613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2" name="Rectangle 636"/>
            <p:cNvSpPr>
              <a:spLocks noChangeArrowheads="1"/>
            </p:cNvSpPr>
            <p:nvPr/>
          </p:nvSpPr>
          <p:spPr bwMode="auto">
            <a:xfrm>
              <a:off x="5008563" y="1819275"/>
              <a:ext cx="200025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3" name="Rectangle 637"/>
            <p:cNvSpPr>
              <a:spLocks noChangeArrowheads="1"/>
            </p:cNvSpPr>
            <p:nvPr/>
          </p:nvSpPr>
          <p:spPr bwMode="auto">
            <a:xfrm>
              <a:off x="5391150" y="1819275"/>
              <a:ext cx="200025" cy="9207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4" name="Rectangle 638"/>
            <p:cNvSpPr>
              <a:spLocks noChangeArrowheads="1"/>
            </p:cNvSpPr>
            <p:nvPr/>
          </p:nvSpPr>
          <p:spPr bwMode="auto">
            <a:xfrm>
              <a:off x="3860800" y="2657475"/>
              <a:ext cx="201613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5" name="Rectangle 639"/>
            <p:cNvSpPr>
              <a:spLocks noChangeArrowheads="1"/>
            </p:cNvSpPr>
            <p:nvPr/>
          </p:nvSpPr>
          <p:spPr bwMode="auto">
            <a:xfrm>
              <a:off x="4243388" y="2657475"/>
              <a:ext cx="201612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6" name="Rectangle 640"/>
            <p:cNvSpPr>
              <a:spLocks noChangeArrowheads="1"/>
            </p:cNvSpPr>
            <p:nvPr/>
          </p:nvSpPr>
          <p:spPr bwMode="auto">
            <a:xfrm>
              <a:off x="4625975" y="2657475"/>
              <a:ext cx="201613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7" name="Rectangle 641"/>
            <p:cNvSpPr>
              <a:spLocks noChangeArrowheads="1"/>
            </p:cNvSpPr>
            <p:nvPr/>
          </p:nvSpPr>
          <p:spPr bwMode="auto">
            <a:xfrm>
              <a:off x="5008563" y="2657475"/>
              <a:ext cx="200025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8" name="Rectangle 642"/>
            <p:cNvSpPr>
              <a:spLocks noChangeArrowheads="1"/>
            </p:cNvSpPr>
            <p:nvPr/>
          </p:nvSpPr>
          <p:spPr bwMode="auto">
            <a:xfrm>
              <a:off x="5391150" y="2657475"/>
              <a:ext cx="200025" cy="1095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39" name="Line 643"/>
            <p:cNvSpPr>
              <a:spLocks noChangeShapeType="1"/>
            </p:cNvSpPr>
            <p:nvPr/>
          </p:nvSpPr>
          <p:spPr bwMode="auto">
            <a:xfrm>
              <a:off x="4352925" y="2767013"/>
              <a:ext cx="309563" cy="11112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0" name="Rectangle 644"/>
            <p:cNvSpPr>
              <a:spLocks noChangeArrowheads="1"/>
            </p:cNvSpPr>
            <p:nvPr/>
          </p:nvSpPr>
          <p:spPr bwMode="auto">
            <a:xfrm>
              <a:off x="5683250" y="3332163"/>
              <a:ext cx="127000" cy="1587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1" name="Rectangle 645"/>
            <p:cNvSpPr>
              <a:spLocks noChangeArrowheads="1"/>
            </p:cNvSpPr>
            <p:nvPr/>
          </p:nvSpPr>
          <p:spPr bwMode="auto">
            <a:xfrm>
              <a:off x="5683250" y="3332163"/>
              <a:ext cx="127000" cy="15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2" name="Rectangle 646"/>
            <p:cNvSpPr>
              <a:spLocks noChangeArrowheads="1"/>
            </p:cNvSpPr>
            <p:nvPr/>
          </p:nvSpPr>
          <p:spPr bwMode="auto">
            <a:xfrm>
              <a:off x="5683250" y="3349625"/>
              <a:ext cx="127000" cy="19050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3" name="Rectangle 647"/>
            <p:cNvSpPr>
              <a:spLocks noChangeArrowheads="1"/>
            </p:cNvSpPr>
            <p:nvPr/>
          </p:nvSpPr>
          <p:spPr bwMode="auto">
            <a:xfrm>
              <a:off x="5683250" y="3349625"/>
              <a:ext cx="127000" cy="19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4" name="Rectangle 648"/>
            <p:cNvSpPr>
              <a:spLocks noChangeArrowheads="1"/>
            </p:cNvSpPr>
            <p:nvPr/>
          </p:nvSpPr>
          <p:spPr bwMode="auto">
            <a:xfrm>
              <a:off x="5683250" y="3386138"/>
              <a:ext cx="127000" cy="19050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5" name="Rectangle 649"/>
            <p:cNvSpPr>
              <a:spLocks noChangeArrowheads="1"/>
            </p:cNvSpPr>
            <p:nvPr/>
          </p:nvSpPr>
          <p:spPr bwMode="auto">
            <a:xfrm>
              <a:off x="5683250" y="3386138"/>
              <a:ext cx="127000" cy="19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6" name="Rectangle 650"/>
            <p:cNvSpPr>
              <a:spLocks noChangeArrowheads="1"/>
            </p:cNvSpPr>
            <p:nvPr/>
          </p:nvSpPr>
          <p:spPr bwMode="auto">
            <a:xfrm>
              <a:off x="5664200" y="3240088"/>
              <a:ext cx="236538" cy="4191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7" name="Rectangle 651"/>
            <p:cNvSpPr>
              <a:spLocks noChangeArrowheads="1"/>
            </p:cNvSpPr>
            <p:nvPr/>
          </p:nvSpPr>
          <p:spPr bwMode="auto">
            <a:xfrm>
              <a:off x="5973763" y="1273175"/>
              <a:ext cx="109537" cy="19050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8" name="Rectangle 652"/>
            <p:cNvSpPr>
              <a:spLocks noChangeArrowheads="1"/>
            </p:cNvSpPr>
            <p:nvPr/>
          </p:nvSpPr>
          <p:spPr bwMode="auto">
            <a:xfrm>
              <a:off x="5973763" y="1273175"/>
              <a:ext cx="109537" cy="19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49" name="Rectangle 653"/>
            <p:cNvSpPr>
              <a:spLocks noChangeArrowheads="1"/>
            </p:cNvSpPr>
            <p:nvPr/>
          </p:nvSpPr>
          <p:spPr bwMode="auto">
            <a:xfrm>
              <a:off x="5973763" y="1309688"/>
              <a:ext cx="109537" cy="1587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0" name="Rectangle 654"/>
            <p:cNvSpPr>
              <a:spLocks noChangeArrowheads="1"/>
            </p:cNvSpPr>
            <p:nvPr/>
          </p:nvSpPr>
          <p:spPr bwMode="auto">
            <a:xfrm>
              <a:off x="5973763" y="1309688"/>
              <a:ext cx="109537" cy="1587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1" name="Rectangle 655"/>
            <p:cNvSpPr>
              <a:spLocks noChangeArrowheads="1"/>
            </p:cNvSpPr>
            <p:nvPr/>
          </p:nvSpPr>
          <p:spPr bwMode="auto">
            <a:xfrm>
              <a:off x="5973763" y="1346200"/>
              <a:ext cx="109537" cy="1588"/>
            </a:xfrm>
            <a:prstGeom prst="rect">
              <a:avLst/>
            </a:prstGeom>
            <a:solidFill>
              <a:srgbClr val="626E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2" name="Rectangle 656"/>
            <p:cNvSpPr>
              <a:spLocks noChangeArrowheads="1"/>
            </p:cNvSpPr>
            <p:nvPr/>
          </p:nvSpPr>
          <p:spPr bwMode="auto">
            <a:xfrm>
              <a:off x="5973763" y="1346200"/>
              <a:ext cx="109537" cy="15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3" name="Rectangle 657"/>
            <p:cNvSpPr>
              <a:spLocks noChangeArrowheads="1"/>
            </p:cNvSpPr>
            <p:nvPr/>
          </p:nvSpPr>
          <p:spPr bwMode="auto">
            <a:xfrm>
              <a:off x="5956300" y="1182688"/>
              <a:ext cx="219075" cy="4365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4" name="Line 658"/>
            <p:cNvSpPr>
              <a:spLocks noChangeShapeType="1"/>
            </p:cNvSpPr>
            <p:nvPr/>
          </p:nvSpPr>
          <p:spPr bwMode="auto">
            <a:xfrm>
              <a:off x="5500688" y="2767013"/>
              <a:ext cx="292100" cy="4730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5" name="Line 659"/>
            <p:cNvSpPr>
              <a:spLocks noChangeShapeType="1"/>
            </p:cNvSpPr>
            <p:nvPr/>
          </p:nvSpPr>
          <p:spPr bwMode="auto">
            <a:xfrm flipV="1">
              <a:off x="5500688" y="1619250"/>
              <a:ext cx="565150" cy="2000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6" name="Freeform 660"/>
            <p:cNvSpPr>
              <a:spLocks/>
            </p:cNvSpPr>
            <p:nvPr/>
          </p:nvSpPr>
          <p:spPr bwMode="auto">
            <a:xfrm>
              <a:off x="4662488" y="963613"/>
              <a:ext cx="1603375" cy="3005137"/>
            </a:xfrm>
            <a:custGeom>
              <a:avLst/>
              <a:gdLst>
                <a:gd name="T0" fmla="*/ 17 w 88"/>
                <a:gd name="T1" fmla="*/ 18 h 165"/>
                <a:gd name="T2" fmla="*/ 56 w 88"/>
                <a:gd name="T3" fmla="*/ 17 h 165"/>
                <a:gd name="T4" fmla="*/ 68 w 88"/>
                <a:gd name="T5" fmla="*/ 83 h 165"/>
                <a:gd name="T6" fmla="*/ 84 w 88"/>
                <a:gd name="T7" fmla="*/ 135 h 165"/>
                <a:gd name="T8" fmla="*/ 8 w 88"/>
                <a:gd name="T9" fmla="*/ 136 h 165"/>
                <a:gd name="T10" fmla="*/ 16 w 88"/>
                <a:gd name="T11" fmla="*/ 73 h 165"/>
                <a:gd name="T12" fmla="*/ 17 w 88"/>
                <a:gd name="T13" fmla="*/ 1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65">
                  <a:moveTo>
                    <a:pt x="17" y="18"/>
                  </a:moveTo>
                  <a:cubicBezTo>
                    <a:pt x="20" y="1"/>
                    <a:pt x="50" y="0"/>
                    <a:pt x="56" y="17"/>
                  </a:cubicBezTo>
                  <a:cubicBezTo>
                    <a:pt x="63" y="37"/>
                    <a:pt x="60" y="61"/>
                    <a:pt x="68" y="83"/>
                  </a:cubicBezTo>
                  <a:cubicBezTo>
                    <a:pt x="74" y="100"/>
                    <a:pt x="81" y="117"/>
                    <a:pt x="84" y="135"/>
                  </a:cubicBezTo>
                  <a:cubicBezTo>
                    <a:pt x="88" y="165"/>
                    <a:pt x="14" y="146"/>
                    <a:pt x="8" y="136"/>
                  </a:cubicBezTo>
                  <a:cubicBezTo>
                    <a:pt x="0" y="125"/>
                    <a:pt x="12" y="94"/>
                    <a:pt x="16" y="73"/>
                  </a:cubicBezTo>
                  <a:cubicBezTo>
                    <a:pt x="19" y="55"/>
                    <a:pt x="14" y="36"/>
                    <a:pt x="17" y="18"/>
                  </a:cubicBezTo>
                  <a:close/>
                </a:path>
              </a:pathLst>
            </a:custGeom>
            <a:noFill/>
            <a:ln w="0">
              <a:solidFill>
                <a:srgbClr val="9493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7" name="Freeform 661"/>
            <p:cNvSpPr>
              <a:spLocks/>
            </p:cNvSpPr>
            <p:nvPr/>
          </p:nvSpPr>
          <p:spPr bwMode="auto">
            <a:xfrm>
              <a:off x="3187700" y="2330450"/>
              <a:ext cx="2641600" cy="2695575"/>
            </a:xfrm>
            <a:custGeom>
              <a:avLst/>
              <a:gdLst>
                <a:gd name="T0" fmla="*/ 50 w 145"/>
                <a:gd name="T1" fmla="*/ 10 h 148"/>
                <a:gd name="T2" fmla="*/ 87 w 145"/>
                <a:gd name="T3" fmla="*/ 64 h 148"/>
                <a:gd name="T4" fmla="*/ 128 w 145"/>
                <a:gd name="T5" fmla="*/ 87 h 148"/>
                <a:gd name="T6" fmla="*/ 127 w 145"/>
                <a:gd name="T7" fmla="*/ 134 h 148"/>
                <a:gd name="T8" fmla="*/ 21 w 145"/>
                <a:gd name="T9" fmla="*/ 132 h 148"/>
                <a:gd name="T10" fmla="*/ 9 w 145"/>
                <a:gd name="T11" fmla="*/ 50 h 148"/>
                <a:gd name="T12" fmla="*/ 50 w 145"/>
                <a:gd name="T13" fmla="*/ 1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48">
                  <a:moveTo>
                    <a:pt x="50" y="10"/>
                  </a:moveTo>
                  <a:cubicBezTo>
                    <a:pt x="84" y="0"/>
                    <a:pt x="74" y="49"/>
                    <a:pt x="87" y="64"/>
                  </a:cubicBezTo>
                  <a:cubicBezTo>
                    <a:pt x="97" y="77"/>
                    <a:pt x="119" y="74"/>
                    <a:pt x="128" y="87"/>
                  </a:cubicBezTo>
                  <a:cubicBezTo>
                    <a:pt x="138" y="101"/>
                    <a:pt x="145" y="132"/>
                    <a:pt x="127" y="134"/>
                  </a:cubicBezTo>
                  <a:cubicBezTo>
                    <a:pt x="97" y="138"/>
                    <a:pt x="53" y="148"/>
                    <a:pt x="21" y="132"/>
                  </a:cubicBezTo>
                  <a:cubicBezTo>
                    <a:pt x="0" y="121"/>
                    <a:pt x="5" y="78"/>
                    <a:pt x="9" y="50"/>
                  </a:cubicBezTo>
                  <a:cubicBezTo>
                    <a:pt x="11" y="30"/>
                    <a:pt x="33" y="15"/>
                    <a:pt x="50" y="10"/>
                  </a:cubicBezTo>
                  <a:close/>
                </a:path>
              </a:pathLst>
            </a:custGeom>
            <a:noFill/>
            <a:ln w="0">
              <a:solidFill>
                <a:srgbClr val="94939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58" name="Rectangle 662"/>
            <p:cNvSpPr>
              <a:spLocks noChangeArrowheads="1"/>
            </p:cNvSpPr>
            <p:nvPr/>
          </p:nvSpPr>
          <p:spPr bwMode="auto">
            <a:xfrm>
              <a:off x="6305550" y="1968500"/>
              <a:ext cx="745453" cy="164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>
                  <a:solidFill>
                    <a:srgbClr val="24211D"/>
                  </a:solidFill>
                </a:rPr>
                <a:t>Виртуальная</a:t>
              </a:r>
              <a:endParaRPr lang="ru-RU" altLang="ru-RU"/>
            </a:p>
          </p:txBody>
        </p:sp>
        <p:sp>
          <p:nvSpPr>
            <p:cNvPr id="659" name="Rectangle 663"/>
            <p:cNvSpPr>
              <a:spLocks noChangeArrowheads="1"/>
            </p:cNvSpPr>
            <p:nvPr/>
          </p:nvSpPr>
          <p:spPr bwMode="auto">
            <a:xfrm>
              <a:off x="6561138" y="2149475"/>
              <a:ext cx="346853" cy="164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>
                  <a:solidFill>
                    <a:srgbClr val="24211D"/>
                  </a:solidFill>
                </a:rPr>
                <a:t>сеть 1</a:t>
              </a:r>
              <a:endParaRPr lang="ru-RU" altLang="ru-RU"/>
            </a:p>
          </p:txBody>
        </p:sp>
        <p:sp>
          <p:nvSpPr>
            <p:cNvPr id="660" name="Rectangle 664"/>
            <p:cNvSpPr>
              <a:spLocks noChangeArrowheads="1"/>
            </p:cNvSpPr>
            <p:nvPr/>
          </p:nvSpPr>
          <p:spPr bwMode="auto">
            <a:xfrm>
              <a:off x="6305550" y="2935288"/>
              <a:ext cx="745453" cy="164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>
                  <a:solidFill>
                    <a:srgbClr val="24211D"/>
                  </a:solidFill>
                </a:rPr>
                <a:t>Виртуальная</a:t>
              </a:r>
              <a:endParaRPr lang="ru-RU" altLang="ru-RU"/>
            </a:p>
          </p:txBody>
        </p:sp>
        <p:sp>
          <p:nvSpPr>
            <p:cNvPr id="661" name="Rectangle 665"/>
            <p:cNvSpPr>
              <a:spLocks noChangeArrowheads="1"/>
            </p:cNvSpPr>
            <p:nvPr/>
          </p:nvSpPr>
          <p:spPr bwMode="auto">
            <a:xfrm>
              <a:off x="6561138" y="3117850"/>
              <a:ext cx="346853" cy="164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>
                  <a:solidFill>
                    <a:srgbClr val="24211D"/>
                  </a:solidFill>
                </a:rPr>
                <a:t>сеть 2</a:t>
              </a:r>
              <a:endParaRPr lang="ru-RU" altLang="ru-RU"/>
            </a:p>
          </p:txBody>
        </p:sp>
        <p:sp>
          <p:nvSpPr>
            <p:cNvPr id="662" name="Rectangle 666"/>
            <p:cNvSpPr>
              <a:spLocks noChangeArrowheads="1"/>
            </p:cNvSpPr>
            <p:nvPr/>
          </p:nvSpPr>
          <p:spPr bwMode="auto">
            <a:xfrm>
              <a:off x="5899150" y="4095750"/>
              <a:ext cx="745453" cy="164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>
                  <a:solidFill>
                    <a:srgbClr val="24211D"/>
                  </a:solidFill>
                </a:rPr>
                <a:t>Виртуальная</a:t>
              </a:r>
              <a:endParaRPr lang="ru-RU" altLang="ru-RU"/>
            </a:p>
          </p:txBody>
        </p:sp>
        <p:sp>
          <p:nvSpPr>
            <p:cNvPr id="663" name="Rectangle 667"/>
            <p:cNvSpPr>
              <a:spLocks noChangeArrowheads="1"/>
            </p:cNvSpPr>
            <p:nvPr/>
          </p:nvSpPr>
          <p:spPr bwMode="auto">
            <a:xfrm>
              <a:off x="6154738" y="4278313"/>
              <a:ext cx="346853" cy="164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300">
                  <a:solidFill>
                    <a:srgbClr val="24211D"/>
                  </a:solidFill>
                </a:rPr>
                <a:t>сеть 3</a:t>
              </a:r>
              <a:endParaRPr lang="ru-RU" altLang="ru-RU"/>
            </a:p>
          </p:txBody>
        </p:sp>
        <p:sp>
          <p:nvSpPr>
            <p:cNvPr id="664" name="Line 668"/>
            <p:cNvSpPr>
              <a:spLocks noChangeShapeType="1"/>
            </p:cNvSpPr>
            <p:nvPr/>
          </p:nvSpPr>
          <p:spPr bwMode="auto">
            <a:xfrm>
              <a:off x="6229350" y="1765300"/>
              <a:ext cx="346075" cy="2000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5" name="Line 669"/>
            <p:cNvSpPr>
              <a:spLocks noChangeShapeType="1"/>
            </p:cNvSpPr>
            <p:nvPr/>
          </p:nvSpPr>
          <p:spPr bwMode="auto">
            <a:xfrm>
              <a:off x="6083300" y="3203575"/>
              <a:ext cx="41910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66" name="Line 670"/>
            <p:cNvSpPr>
              <a:spLocks noChangeShapeType="1"/>
            </p:cNvSpPr>
            <p:nvPr/>
          </p:nvSpPr>
          <p:spPr bwMode="auto">
            <a:xfrm>
              <a:off x="5610225" y="4333875"/>
              <a:ext cx="455613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743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VLAN</a:t>
            </a:r>
            <a:r>
              <a:rPr kumimoji="0" lang="ru-RU" altLang="ru-RU" b="1" kern="0" dirty="0"/>
              <a:t> </a:t>
            </a:r>
            <a:r>
              <a:rPr kumimoji="0" lang="ru-RU" altLang="ru-RU" b="1" kern="0" dirty="0" smtClean="0"/>
              <a:t>в коммутируемой сети</a:t>
            </a:r>
            <a:endParaRPr kumimoji="0" lang="en-US" altLang="ru-RU" b="1" kern="0" dirty="0" smtClean="0"/>
          </a:p>
        </p:txBody>
      </p:sp>
      <p:grpSp>
        <p:nvGrpSpPr>
          <p:cNvPr id="2" name="Группа 1"/>
          <p:cNvGrpSpPr/>
          <p:nvPr/>
        </p:nvGrpSpPr>
        <p:grpSpPr>
          <a:xfrm>
            <a:off x="1123950" y="1718468"/>
            <a:ext cx="6978650" cy="1927225"/>
            <a:chOff x="1057275" y="1524000"/>
            <a:chExt cx="6978650" cy="1927225"/>
          </a:xfrm>
        </p:grpSpPr>
        <p:sp>
          <p:nvSpPr>
            <p:cNvPr id="3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57275" y="1524000"/>
              <a:ext cx="6978650" cy="192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4" name="Group 207"/>
            <p:cNvGrpSpPr>
              <a:grpSpLocks/>
            </p:cNvGrpSpPr>
            <p:nvPr/>
          </p:nvGrpSpPr>
          <p:grpSpPr bwMode="auto">
            <a:xfrm>
              <a:off x="1079500" y="2895600"/>
              <a:ext cx="6918325" cy="530225"/>
              <a:chOff x="680" y="1824"/>
              <a:chExt cx="4358" cy="334"/>
            </a:xfrm>
          </p:grpSpPr>
          <p:sp>
            <p:nvSpPr>
              <p:cNvPr id="5" name="Rectangle 7"/>
              <p:cNvSpPr>
                <a:spLocks noChangeArrowheads="1"/>
              </p:cNvSpPr>
              <p:nvPr/>
            </p:nvSpPr>
            <p:spPr bwMode="auto">
              <a:xfrm>
                <a:off x="3283" y="1893"/>
                <a:ext cx="98" cy="14"/>
              </a:xfrm>
              <a:prstGeom prst="rect">
                <a:avLst/>
              </a:prstGeom>
              <a:solidFill>
                <a:srgbClr val="626E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3283" y="1893"/>
                <a:ext cx="98" cy="14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3283" y="1921"/>
                <a:ext cx="98" cy="1"/>
              </a:xfrm>
              <a:prstGeom prst="rect">
                <a:avLst/>
              </a:prstGeom>
              <a:solidFill>
                <a:srgbClr val="626E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3283" y="1921"/>
                <a:ext cx="98" cy="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3283" y="1949"/>
                <a:ext cx="98" cy="1"/>
              </a:xfrm>
              <a:prstGeom prst="rect">
                <a:avLst/>
              </a:prstGeom>
              <a:solidFill>
                <a:srgbClr val="626E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3283" y="1949"/>
                <a:ext cx="98" cy="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3270" y="1824"/>
                <a:ext cx="167" cy="334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" name="Freeform 14"/>
              <p:cNvSpPr>
                <a:spLocks/>
              </p:cNvSpPr>
              <p:nvPr/>
            </p:nvSpPr>
            <p:spPr bwMode="auto">
              <a:xfrm>
                <a:off x="791" y="1852"/>
                <a:ext cx="167" cy="153"/>
              </a:xfrm>
              <a:custGeom>
                <a:avLst/>
                <a:gdLst>
                  <a:gd name="T0" fmla="*/ 0 w 12"/>
                  <a:gd name="T1" fmla="*/ 0 h 11"/>
                  <a:gd name="T2" fmla="*/ 12 w 12"/>
                  <a:gd name="T3" fmla="*/ 0 h 11"/>
                  <a:gd name="T4" fmla="*/ 12 w 12"/>
                  <a:gd name="T5" fmla="*/ 1 h 11"/>
                  <a:gd name="T6" fmla="*/ 12 w 12"/>
                  <a:gd name="T7" fmla="*/ 10 h 11"/>
                  <a:gd name="T8" fmla="*/ 12 w 12"/>
                  <a:gd name="T9" fmla="*/ 11 h 11"/>
                  <a:gd name="T10" fmla="*/ 0 w 12"/>
                  <a:gd name="T11" fmla="*/ 11 h 11"/>
                  <a:gd name="T12" fmla="*/ 0 w 12"/>
                  <a:gd name="T13" fmla="*/ 10 h 11"/>
                  <a:gd name="T14" fmla="*/ 0 w 12"/>
                  <a:gd name="T15" fmla="*/ 1 h 11"/>
                  <a:gd name="T16" fmla="*/ 0 w 12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1">
                    <a:moveTo>
                      <a:pt x="0" y="0"/>
                    </a:moveTo>
                    <a:lnTo>
                      <a:pt x="12" y="0"/>
                    </a:lnTo>
                    <a:cubicBezTo>
                      <a:pt x="12" y="0"/>
                      <a:pt x="12" y="0"/>
                      <a:pt x="12" y="1"/>
                    </a:cubicBezTo>
                    <a:lnTo>
                      <a:pt x="12" y="10"/>
                    </a:lnTo>
                    <a:cubicBezTo>
                      <a:pt x="12" y="10"/>
                      <a:pt x="12" y="11"/>
                      <a:pt x="12" y="11"/>
                    </a:cubicBezTo>
                    <a:lnTo>
                      <a:pt x="0" y="11"/>
                    </a:lnTo>
                    <a:cubicBezTo>
                      <a:pt x="0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" name="Freeform 15"/>
              <p:cNvSpPr>
                <a:spLocks/>
              </p:cNvSpPr>
              <p:nvPr/>
            </p:nvSpPr>
            <p:spPr bwMode="auto">
              <a:xfrm>
                <a:off x="694" y="2089"/>
                <a:ext cx="390" cy="69"/>
              </a:xfrm>
              <a:custGeom>
                <a:avLst/>
                <a:gdLst>
                  <a:gd name="T0" fmla="*/ 25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5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" name="Freeform 16"/>
              <p:cNvSpPr>
                <a:spLocks/>
              </p:cNvSpPr>
              <p:nvPr/>
            </p:nvSpPr>
            <p:spPr bwMode="auto">
              <a:xfrm>
                <a:off x="722" y="2019"/>
                <a:ext cx="306" cy="70"/>
              </a:xfrm>
              <a:custGeom>
                <a:avLst/>
                <a:gdLst>
                  <a:gd name="T0" fmla="*/ 0 w 22"/>
                  <a:gd name="T1" fmla="*/ 0 h 5"/>
                  <a:gd name="T2" fmla="*/ 22 w 22"/>
                  <a:gd name="T3" fmla="*/ 0 h 5"/>
                  <a:gd name="T4" fmla="*/ 22 w 22"/>
                  <a:gd name="T5" fmla="*/ 0 h 5"/>
                  <a:gd name="T6" fmla="*/ 22 w 22"/>
                  <a:gd name="T7" fmla="*/ 5 h 5"/>
                  <a:gd name="T8" fmla="*/ 0 w 22"/>
                  <a:gd name="T9" fmla="*/ 5 h 5"/>
                  <a:gd name="T10" fmla="*/ 0 w 22"/>
                  <a:gd name="T11" fmla="*/ 5 h 5"/>
                  <a:gd name="T12" fmla="*/ 0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958" y="2033"/>
                <a:ext cx="28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931" y="2033"/>
                <a:ext cx="83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" name="Freeform 19"/>
              <p:cNvSpPr>
                <a:spLocks/>
              </p:cNvSpPr>
              <p:nvPr/>
            </p:nvSpPr>
            <p:spPr bwMode="auto">
              <a:xfrm>
                <a:off x="680" y="2089"/>
                <a:ext cx="390" cy="55"/>
              </a:xfrm>
              <a:custGeom>
                <a:avLst/>
                <a:gdLst>
                  <a:gd name="T0" fmla="*/ 28 w 28"/>
                  <a:gd name="T1" fmla="*/ 4 h 4"/>
                  <a:gd name="T2" fmla="*/ 0 w 28"/>
                  <a:gd name="T3" fmla="*/ 4 h 4"/>
                  <a:gd name="T4" fmla="*/ 0 w 28"/>
                  <a:gd name="T5" fmla="*/ 3 h 4"/>
                  <a:gd name="T6" fmla="*/ 3 w 28"/>
                  <a:gd name="T7" fmla="*/ 0 h 4"/>
                  <a:gd name="T8" fmla="*/ 25 w 28"/>
                  <a:gd name="T9" fmla="*/ 0 h 4"/>
                  <a:gd name="T10" fmla="*/ 28 w 28"/>
                  <a:gd name="T11" fmla="*/ 3 h 4"/>
                  <a:gd name="T12" fmla="*/ 28 w 2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">
                    <a:moveTo>
                      <a:pt x="28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8" y="3"/>
                    </a:lnTo>
                    <a:lnTo>
                      <a:pt x="28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1042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791" y="1866"/>
                <a:ext cx="153" cy="125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986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777" y="1838"/>
                <a:ext cx="195" cy="181"/>
              </a:xfrm>
              <a:custGeom>
                <a:avLst/>
                <a:gdLst>
                  <a:gd name="T0" fmla="*/ 1 w 14"/>
                  <a:gd name="T1" fmla="*/ 0 h 13"/>
                  <a:gd name="T2" fmla="*/ 13 w 14"/>
                  <a:gd name="T3" fmla="*/ 0 h 13"/>
                  <a:gd name="T4" fmla="*/ 14 w 14"/>
                  <a:gd name="T5" fmla="*/ 1 h 13"/>
                  <a:gd name="T6" fmla="*/ 14 w 14"/>
                  <a:gd name="T7" fmla="*/ 11 h 13"/>
                  <a:gd name="T8" fmla="*/ 13 w 14"/>
                  <a:gd name="T9" fmla="*/ 13 h 13"/>
                  <a:gd name="T10" fmla="*/ 1 w 14"/>
                  <a:gd name="T11" fmla="*/ 13 h 13"/>
                  <a:gd name="T12" fmla="*/ 0 w 14"/>
                  <a:gd name="T13" fmla="*/ 11 h 13"/>
                  <a:gd name="T14" fmla="*/ 0 w 14"/>
                  <a:gd name="T15" fmla="*/ 1 h 13"/>
                  <a:gd name="T16" fmla="*/ 1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1" y="0"/>
                    </a:moveTo>
                    <a:lnTo>
                      <a:pt x="13" y="0"/>
                    </a:lnTo>
                    <a:cubicBezTo>
                      <a:pt x="14" y="0"/>
                      <a:pt x="14" y="0"/>
                      <a:pt x="14" y="1"/>
                    </a:cubicBezTo>
                    <a:lnTo>
                      <a:pt x="14" y="11"/>
                    </a:lnTo>
                    <a:cubicBezTo>
                      <a:pt x="14" y="12"/>
                      <a:pt x="14" y="13"/>
                      <a:pt x="13" y="13"/>
                    </a:cubicBezTo>
                    <a:lnTo>
                      <a:pt x="1" y="13"/>
                    </a:lnTo>
                    <a:cubicBezTo>
                      <a:pt x="0" y="13"/>
                      <a:pt x="0" y="12"/>
                      <a:pt x="0" y="11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72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73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76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79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80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83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86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>
                <a:off x="87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88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" name="Line 33"/>
              <p:cNvSpPr>
                <a:spLocks noChangeShapeType="1"/>
              </p:cNvSpPr>
              <p:nvPr/>
            </p:nvSpPr>
            <p:spPr bwMode="auto">
              <a:xfrm>
                <a:off x="90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>
                <a:off x="931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>
                <a:off x="94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>
                <a:off x="95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>
                <a:off x="97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00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73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750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77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>
                <a:off x="80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>
                <a:off x="81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83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>
                <a:off x="84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87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88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>
                <a:off x="90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91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" name="Line 50"/>
              <p:cNvSpPr>
                <a:spLocks noChangeShapeType="1"/>
              </p:cNvSpPr>
              <p:nvPr/>
            </p:nvSpPr>
            <p:spPr bwMode="auto">
              <a:xfrm>
                <a:off x="94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" name="Line 51"/>
              <p:cNvSpPr>
                <a:spLocks noChangeShapeType="1"/>
              </p:cNvSpPr>
              <p:nvPr/>
            </p:nvSpPr>
            <p:spPr bwMode="auto">
              <a:xfrm>
                <a:off x="97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" name="Line 52"/>
              <p:cNvSpPr>
                <a:spLocks noChangeShapeType="1"/>
              </p:cNvSpPr>
              <p:nvPr/>
            </p:nvSpPr>
            <p:spPr bwMode="auto">
              <a:xfrm>
                <a:off x="98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" name="Line 53"/>
              <p:cNvSpPr>
                <a:spLocks noChangeShapeType="1"/>
              </p:cNvSpPr>
              <p:nvPr/>
            </p:nvSpPr>
            <p:spPr bwMode="auto">
              <a:xfrm>
                <a:off x="101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Line 54"/>
              <p:cNvSpPr>
                <a:spLocks noChangeShapeType="1"/>
              </p:cNvSpPr>
              <p:nvPr/>
            </p:nvSpPr>
            <p:spPr bwMode="auto">
              <a:xfrm>
                <a:off x="70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" name="Line 55"/>
              <p:cNvSpPr>
                <a:spLocks noChangeShapeType="1"/>
              </p:cNvSpPr>
              <p:nvPr/>
            </p:nvSpPr>
            <p:spPr bwMode="auto">
              <a:xfrm>
                <a:off x="72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" name="Line 56"/>
              <p:cNvSpPr>
                <a:spLocks noChangeShapeType="1"/>
              </p:cNvSpPr>
              <p:nvPr/>
            </p:nvSpPr>
            <p:spPr bwMode="auto">
              <a:xfrm>
                <a:off x="750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Line 57"/>
              <p:cNvSpPr>
                <a:spLocks noChangeShapeType="1"/>
              </p:cNvSpPr>
              <p:nvPr/>
            </p:nvSpPr>
            <p:spPr bwMode="auto">
              <a:xfrm>
                <a:off x="77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Line 58"/>
              <p:cNvSpPr>
                <a:spLocks noChangeShapeType="1"/>
              </p:cNvSpPr>
              <p:nvPr/>
            </p:nvSpPr>
            <p:spPr bwMode="auto">
              <a:xfrm>
                <a:off x="79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Line 59"/>
              <p:cNvSpPr>
                <a:spLocks noChangeShapeType="1"/>
              </p:cNvSpPr>
              <p:nvPr/>
            </p:nvSpPr>
            <p:spPr bwMode="auto">
              <a:xfrm>
                <a:off x="81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" name="Line 60"/>
              <p:cNvSpPr>
                <a:spLocks noChangeShapeType="1"/>
              </p:cNvSpPr>
              <p:nvPr/>
            </p:nvSpPr>
            <p:spPr bwMode="auto">
              <a:xfrm>
                <a:off x="84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" name="Line 61"/>
              <p:cNvSpPr>
                <a:spLocks noChangeShapeType="1"/>
              </p:cNvSpPr>
              <p:nvPr/>
            </p:nvSpPr>
            <p:spPr bwMode="auto">
              <a:xfrm>
                <a:off x="86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" name="Line 62"/>
              <p:cNvSpPr>
                <a:spLocks noChangeShapeType="1"/>
              </p:cNvSpPr>
              <p:nvPr/>
            </p:nvSpPr>
            <p:spPr bwMode="auto">
              <a:xfrm>
                <a:off x="88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" name="Line 63"/>
              <p:cNvSpPr>
                <a:spLocks noChangeShapeType="1"/>
              </p:cNvSpPr>
              <p:nvPr/>
            </p:nvSpPr>
            <p:spPr bwMode="auto">
              <a:xfrm>
                <a:off x="91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" name="Line 64"/>
              <p:cNvSpPr>
                <a:spLocks noChangeShapeType="1"/>
              </p:cNvSpPr>
              <p:nvPr/>
            </p:nvSpPr>
            <p:spPr bwMode="auto">
              <a:xfrm>
                <a:off x="931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" name="Line 65"/>
              <p:cNvSpPr>
                <a:spLocks noChangeShapeType="1"/>
              </p:cNvSpPr>
              <p:nvPr/>
            </p:nvSpPr>
            <p:spPr bwMode="auto">
              <a:xfrm>
                <a:off x="95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" name="Line 66"/>
              <p:cNvSpPr>
                <a:spLocks noChangeShapeType="1"/>
              </p:cNvSpPr>
              <p:nvPr/>
            </p:nvSpPr>
            <p:spPr bwMode="auto">
              <a:xfrm>
                <a:off x="98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" name="Line 67"/>
              <p:cNvSpPr>
                <a:spLocks noChangeShapeType="1"/>
              </p:cNvSpPr>
              <p:nvPr/>
            </p:nvSpPr>
            <p:spPr bwMode="auto">
              <a:xfrm>
                <a:off x="100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" name="Line 68"/>
              <p:cNvSpPr>
                <a:spLocks noChangeShapeType="1"/>
              </p:cNvSpPr>
              <p:nvPr/>
            </p:nvSpPr>
            <p:spPr bwMode="auto">
              <a:xfrm>
                <a:off x="101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" name="Line 69"/>
              <p:cNvSpPr>
                <a:spLocks noChangeShapeType="1"/>
              </p:cNvSpPr>
              <p:nvPr/>
            </p:nvSpPr>
            <p:spPr bwMode="auto">
              <a:xfrm>
                <a:off x="102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" name="Line 70"/>
              <p:cNvSpPr>
                <a:spLocks noChangeShapeType="1"/>
              </p:cNvSpPr>
              <p:nvPr/>
            </p:nvSpPr>
            <p:spPr bwMode="auto">
              <a:xfrm>
                <a:off x="72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" name="Line 71"/>
              <p:cNvSpPr>
                <a:spLocks noChangeShapeType="1"/>
              </p:cNvSpPr>
              <p:nvPr/>
            </p:nvSpPr>
            <p:spPr bwMode="auto">
              <a:xfrm>
                <a:off x="73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" name="Line 72"/>
              <p:cNvSpPr>
                <a:spLocks noChangeShapeType="1"/>
              </p:cNvSpPr>
              <p:nvPr/>
            </p:nvSpPr>
            <p:spPr bwMode="auto">
              <a:xfrm>
                <a:off x="750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" name="Line 73"/>
              <p:cNvSpPr>
                <a:spLocks noChangeShapeType="1"/>
              </p:cNvSpPr>
              <p:nvPr/>
            </p:nvSpPr>
            <p:spPr bwMode="auto">
              <a:xfrm>
                <a:off x="76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" name="Line 74"/>
              <p:cNvSpPr>
                <a:spLocks noChangeShapeType="1"/>
              </p:cNvSpPr>
              <p:nvPr/>
            </p:nvSpPr>
            <p:spPr bwMode="auto">
              <a:xfrm>
                <a:off x="79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" name="Line 75"/>
              <p:cNvSpPr>
                <a:spLocks noChangeShapeType="1"/>
              </p:cNvSpPr>
              <p:nvPr/>
            </p:nvSpPr>
            <p:spPr bwMode="auto">
              <a:xfrm>
                <a:off x="81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" name="Line 76"/>
              <p:cNvSpPr>
                <a:spLocks noChangeShapeType="1"/>
              </p:cNvSpPr>
              <p:nvPr/>
            </p:nvSpPr>
            <p:spPr bwMode="auto">
              <a:xfrm>
                <a:off x="83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" name="Line 77"/>
              <p:cNvSpPr>
                <a:spLocks noChangeShapeType="1"/>
              </p:cNvSpPr>
              <p:nvPr/>
            </p:nvSpPr>
            <p:spPr bwMode="auto">
              <a:xfrm>
                <a:off x="86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" name="Line 78"/>
              <p:cNvSpPr>
                <a:spLocks noChangeShapeType="1"/>
              </p:cNvSpPr>
              <p:nvPr/>
            </p:nvSpPr>
            <p:spPr bwMode="auto">
              <a:xfrm>
                <a:off x="88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" name="Line 79"/>
              <p:cNvSpPr>
                <a:spLocks noChangeShapeType="1"/>
              </p:cNvSpPr>
              <p:nvPr/>
            </p:nvSpPr>
            <p:spPr bwMode="auto">
              <a:xfrm>
                <a:off x="90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" name="Line 80"/>
              <p:cNvSpPr>
                <a:spLocks noChangeShapeType="1"/>
              </p:cNvSpPr>
              <p:nvPr/>
            </p:nvSpPr>
            <p:spPr bwMode="auto">
              <a:xfrm>
                <a:off x="931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" name="Line 81"/>
              <p:cNvSpPr>
                <a:spLocks noChangeShapeType="1"/>
              </p:cNvSpPr>
              <p:nvPr/>
            </p:nvSpPr>
            <p:spPr bwMode="auto">
              <a:xfrm>
                <a:off x="95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" name="Line 82"/>
              <p:cNvSpPr>
                <a:spLocks noChangeShapeType="1"/>
              </p:cNvSpPr>
              <p:nvPr/>
            </p:nvSpPr>
            <p:spPr bwMode="auto">
              <a:xfrm>
                <a:off x="97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" name="Line 83"/>
              <p:cNvSpPr>
                <a:spLocks noChangeShapeType="1"/>
              </p:cNvSpPr>
              <p:nvPr/>
            </p:nvSpPr>
            <p:spPr bwMode="auto">
              <a:xfrm>
                <a:off x="100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" name="Line 84"/>
              <p:cNvSpPr>
                <a:spLocks noChangeShapeType="1"/>
              </p:cNvSpPr>
              <p:nvPr/>
            </p:nvSpPr>
            <p:spPr bwMode="auto">
              <a:xfrm>
                <a:off x="102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" name="Line 85"/>
              <p:cNvSpPr>
                <a:spLocks noChangeShapeType="1"/>
              </p:cNvSpPr>
              <p:nvPr/>
            </p:nvSpPr>
            <p:spPr bwMode="auto">
              <a:xfrm>
                <a:off x="104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" name="Line 86"/>
              <p:cNvSpPr>
                <a:spLocks noChangeShapeType="1"/>
              </p:cNvSpPr>
              <p:nvPr/>
            </p:nvSpPr>
            <p:spPr bwMode="auto">
              <a:xfrm>
                <a:off x="104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auto">
              <a:xfrm>
                <a:off x="736" y="2033"/>
                <a:ext cx="111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" name="Freeform 88"/>
              <p:cNvSpPr>
                <a:spLocks/>
              </p:cNvSpPr>
              <p:nvPr/>
            </p:nvSpPr>
            <p:spPr bwMode="auto">
              <a:xfrm>
                <a:off x="4759" y="1852"/>
                <a:ext cx="167" cy="153"/>
              </a:xfrm>
              <a:custGeom>
                <a:avLst/>
                <a:gdLst>
                  <a:gd name="T0" fmla="*/ 12 w 12"/>
                  <a:gd name="T1" fmla="*/ 0 h 11"/>
                  <a:gd name="T2" fmla="*/ 0 w 12"/>
                  <a:gd name="T3" fmla="*/ 0 h 11"/>
                  <a:gd name="T4" fmla="*/ 0 w 12"/>
                  <a:gd name="T5" fmla="*/ 1 h 11"/>
                  <a:gd name="T6" fmla="*/ 0 w 12"/>
                  <a:gd name="T7" fmla="*/ 10 h 11"/>
                  <a:gd name="T8" fmla="*/ 0 w 12"/>
                  <a:gd name="T9" fmla="*/ 11 h 11"/>
                  <a:gd name="T10" fmla="*/ 12 w 12"/>
                  <a:gd name="T11" fmla="*/ 11 h 11"/>
                  <a:gd name="T12" fmla="*/ 12 w 12"/>
                  <a:gd name="T13" fmla="*/ 10 h 11"/>
                  <a:gd name="T14" fmla="*/ 12 w 12"/>
                  <a:gd name="T15" fmla="*/ 1 h 11"/>
                  <a:gd name="T16" fmla="*/ 12 w 12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1"/>
                    </a:cubicBezTo>
                    <a:lnTo>
                      <a:pt x="0" y="10"/>
                    </a:lnTo>
                    <a:cubicBezTo>
                      <a:pt x="0" y="10"/>
                      <a:pt x="0" y="11"/>
                      <a:pt x="0" y="11"/>
                    </a:cubicBezTo>
                    <a:lnTo>
                      <a:pt x="12" y="11"/>
                    </a:lnTo>
                    <a:cubicBezTo>
                      <a:pt x="12" y="11"/>
                      <a:pt x="12" y="10"/>
                      <a:pt x="12" y="10"/>
                    </a:cubicBezTo>
                    <a:lnTo>
                      <a:pt x="12" y="1"/>
                    </a:ln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" name="Freeform 89"/>
              <p:cNvSpPr>
                <a:spLocks/>
              </p:cNvSpPr>
              <p:nvPr/>
            </p:nvSpPr>
            <p:spPr bwMode="auto">
              <a:xfrm>
                <a:off x="4634" y="2089"/>
                <a:ext cx="390" cy="69"/>
              </a:xfrm>
              <a:custGeom>
                <a:avLst/>
                <a:gdLst>
                  <a:gd name="T0" fmla="*/ 3 w 28"/>
                  <a:gd name="T1" fmla="*/ 0 h 5"/>
                  <a:gd name="T2" fmla="*/ 0 w 28"/>
                  <a:gd name="T3" fmla="*/ 3 h 5"/>
                  <a:gd name="T4" fmla="*/ 0 w 28"/>
                  <a:gd name="T5" fmla="*/ 5 h 5"/>
                  <a:gd name="T6" fmla="*/ 28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28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" name="Freeform 90"/>
              <p:cNvSpPr>
                <a:spLocks/>
              </p:cNvSpPr>
              <p:nvPr/>
            </p:nvSpPr>
            <p:spPr bwMode="auto">
              <a:xfrm>
                <a:off x="4690" y="2019"/>
                <a:ext cx="306" cy="70"/>
              </a:xfrm>
              <a:custGeom>
                <a:avLst/>
                <a:gdLst>
                  <a:gd name="T0" fmla="*/ 22 w 22"/>
                  <a:gd name="T1" fmla="*/ 0 h 5"/>
                  <a:gd name="T2" fmla="*/ 0 w 22"/>
                  <a:gd name="T3" fmla="*/ 0 h 5"/>
                  <a:gd name="T4" fmla="*/ 0 w 22"/>
                  <a:gd name="T5" fmla="*/ 0 h 5"/>
                  <a:gd name="T6" fmla="*/ 0 w 22"/>
                  <a:gd name="T7" fmla="*/ 5 h 5"/>
                  <a:gd name="T8" fmla="*/ 22 w 22"/>
                  <a:gd name="T9" fmla="*/ 5 h 5"/>
                  <a:gd name="T10" fmla="*/ 22 w 22"/>
                  <a:gd name="T11" fmla="*/ 5 h 5"/>
                  <a:gd name="T12" fmla="*/ 22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2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" name="Rectangle 91"/>
              <p:cNvSpPr>
                <a:spLocks noChangeArrowheads="1"/>
              </p:cNvSpPr>
              <p:nvPr/>
            </p:nvSpPr>
            <p:spPr bwMode="auto">
              <a:xfrm>
                <a:off x="4731" y="2033"/>
                <a:ext cx="28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" name="Rectangle 92"/>
              <p:cNvSpPr>
                <a:spLocks noChangeArrowheads="1"/>
              </p:cNvSpPr>
              <p:nvPr/>
            </p:nvSpPr>
            <p:spPr bwMode="auto">
              <a:xfrm>
                <a:off x="4704" y="2033"/>
                <a:ext cx="83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" name="Freeform 93"/>
              <p:cNvSpPr>
                <a:spLocks/>
              </p:cNvSpPr>
              <p:nvPr/>
            </p:nvSpPr>
            <p:spPr bwMode="auto">
              <a:xfrm>
                <a:off x="4648" y="2089"/>
                <a:ext cx="390" cy="55"/>
              </a:xfrm>
              <a:custGeom>
                <a:avLst/>
                <a:gdLst>
                  <a:gd name="T0" fmla="*/ 0 w 28"/>
                  <a:gd name="T1" fmla="*/ 4 h 4"/>
                  <a:gd name="T2" fmla="*/ 28 w 28"/>
                  <a:gd name="T3" fmla="*/ 4 h 4"/>
                  <a:gd name="T4" fmla="*/ 28 w 28"/>
                  <a:gd name="T5" fmla="*/ 3 h 4"/>
                  <a:gd name="T6" fmla="*/ 25 w 28"/>
                  <a:gd name="T7" fmla="*/ 0 h 4"/>
                  <a:gd name="T8" fmla="*/ 3 w 28"/>
                  <a:gd name="T9" fmla="*/ 0 h 4"/>
                  <a:gd name="T10" fmla="*/ 0 w 28"/>
                  <a:gd name="T11" fmla="*/ 3 h 4"/>
                  <a:gd name="T12" fmla="*/ 0 w 28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">
                    <a:moveTo>
                      <a:pt x="0" y="4"/>
                    </a:moveTo>
                    <a:lnTo>
                      <a:pt x="28" y="4"/>
                    </a:lnTo>
                    <a:lnTo>
                      <a:pt x="28" y="3"/>
                    </a:lnTo>
                    <a:lnTo>
                      <a:pt x="25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" name="Line 94"/>
              <p:cNvSpPr>
                <a:spLocks noChangeShapeType="1"/>
              </p:cNvSpPr>
              <p:nvPr/>
            </p:nvSpPr>
            <p:spPr bwMode="auto">
              <a:xfrm>
                <a:off x="4676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" name="Freeform 95"/>
              <p:cNvSpPr>
                <a:spLocks/>
              </p:cNvSpPr>
              <p:nvPr/>
            </p:nvSpPr>
            <p:spPr bwMode="auto">
              <a:xfrm>
                <a:off x="4773" y="1866"/>
                <a:ext cx="153" cy="125"/>
              </a:xfrm>
              <a:custGeom>
                <a:avLst/>
                <a:gdLst>
                  <a:gd name="T0" fmla="*/ 0 w 11"/>
                  <a:gd name="T1" fmla="*/ 0 h 9"/>
                  <a:gd name="T2" fmla="*/ 11 w 11"/>
                  <a:gd name="T3" fmla="*/ 0 h 9"/>
                  <a:gd name="T4" fmla="*/ 11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0" y="0"/>
                    </a:moveTo>
                    <a:lnTo>
                      <a:pt x="11" y="0"/>
                    </a:lnTo>
                    <a:lnTo>
                      <a:pt x="11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" name="Line 96"/>
              <p:cNvSpPr>
                <a:spLocks noChangeShapeType="1"/>
              </p:cNvSpPr>
              <p:nvPr/>
            </p:nvSpPr>
            <p:spPr bwMode="auto">
              <a:xfrm>
                <a:off x="4731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" name="Freeform 97"/>
              <p:cNvSpPr>
                <a:spLocks/>
              </p:cNvSpPr>
              <p:nvPr/>
            </p:nvSpPr>
            <p:spPr bwMode="auto">
              <a:xfrm>
                <a:off x="4745" y="1838"/>
                <a:ext cx="195" cy="181"/>
              </a:xfrm>
              <a:custGeom>
                <a:avLst/>
                <a:gdLst>
                  <a:gd name="T0" fmla="*/ 13 w 14"/>
                  <a:gd name="T1" fmla="*/ 0 h 13"/>
                  <a:gd name="T2" fmla="*/ 1 w 14"/>
                  <a:gd name="T3" fmla="*/ 0 h 13"/>
                  <a:gd name="T4" fmla="*/ 0 w 14"/>
                  <a:gd name="T5" fmla="*/ 1 h 13"/>
                  <a:gd name="T6" fmla="*/ 0 w 14"/>
                  <a:gd name="T7" fmla="*/ 11 h 13"/>
                  <a:gd name="T8" fmla="*/ 1 w 14"/>
                  <a:gd name="T9" fmla="*/ 13 h 13"/>
                  <a:gd name="T10" fmla="*/ 13 w 14"/>
                  <a:gd name="T11" fmla="*/ 13 h 13"/>
                  <a:gd name="T12" fmla="*/ 14 w 14"/>
                  <a:gd name="T13" fmla="*/ 11 h 13"/>
                  <a:gd name="T14" fmla="*/ 14 w 14"/>
                  <a:gd name="T15" fmla="*/ 1 h 13"/>
                  <a:gd name="T16" fmla="*/ 13 w 14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3">
                    <a:moveTo>
                      <a:pt x="13" y="0"/>
                    </a:moveTo>
                    <a:lnTo>
                      <a:pt x="1" y="0"/>
                    </a:lnTo>
                    <a:cubicBezTo>
                      <a:pt x="0" y="0"/>
                      <a:pt x="0" y="0"/>
                      <a:pt x="0" y="1"/>
                    </a:cubicBezTo>
                    <a:lnTo>
                      <a:pt x="0" y="11"/>
                    </a:lnTo>
                    <a:cubicBezTo>
                      <a:pt x="0" y="12"/>
                      <a:pt x="0" y="13"/>
                      <a:pt x="1" y="13"/>
                    </a:cubicBezTo>
                    <a:lnTo>
                      <a:pt x="13" y="13"/>
                    </a:lnTo>
                    <a:cubicBezTo>
                      <a:pt x="14" y="13"/>
                      <a:pt x="14" y="12"/>
                      <a:pt x="14" y="11"/>
                    </a:cubicBezTo>
                    <a:lnTo>
                      <a:pt x="14" y="1"/>
                    </a:lnTo>
                    <a:cubicBezTo>
                      <a:pt x="14" y="0"/>
                      <a:pt x="14" y="0"/>
                      <a:pt x="13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" name="Line 98"/>
              <p:cNvSpPr>
                <a:spLocks noChangeShapeType="1"/>
              </p:cNvSpPr>
              <p:nvPr/>
            </p:nvSpPr>
            <p:spPr bwMode="auto">
              <a:xfrm flipH="1">
                <a:off x="498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" name="Line 99"/>
              <p:cNvSpPr>
                <a:spLocks noChangeShapeType="1"/>
              </p:cNvSpPr>
              <p:nvPr/>
            </p:nvSpPr>
            <p:spPr bwMode="auto">
              <a:xfrm flipH="1">
                <a:off x="496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" name="Line 100"/>
              <p:cNvSpPr>
                <a:spLocks noChangeShapeType="1"/>
              </p:cNvSpPr>
              <p:nvPr/>
            </p:nvSpPr>
            <p:spPr bwMode="auto">
              <a:xfrm flipH="1">
                <a:off x="494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" name="Line 101"/>
              <p:cNvSpPr>
                <a:spLocks noChangeShapeType="1"/>
              </p:cNvSpPr>
              <p:nvPr/>
            </p:nvSpPr>
            <p:spPr bwMode="auto">
              <a:xfrm flipH="1">
                <a:off x="491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1" name="Line 102"/>
              <p:cNvSpPr>
                <a:spLocks noChangeShapeType="1"/>
              </p:cNvSpPr>
              <p:nvPr/>
            </p:nvSpPr>
            <p:spPr bwMode="auto">
              <a:xfrm flipH="1">
                <a:off x="489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2" name="Line 103"/>
              <p:cNvSpPr>
                <a:spLocks noChangeShapeType="1"/>
              </p:cNvSpPr>
              <p:nvPr/>
            </p:nvSpPr>
            <p:spPr bwMode="auto">
              <a:xfrm flipH="1">
                <a:off x="487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3" name="Line 104"/>
              <p:cNvSpPr>
                <a:spLocks noChangeShapeType="1"/>
              </p:cNvSpPr>
              <p:nvPr/>
            </p:nvSpPr>
            <p:spPr bwMode="auto">
              <a:xfrm flipH="1">
                <a:off x="484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4" name="Line 105"/>
              <p:cNvSpPr>
                <a:spLocks noChangeShapeType="1"/>
              </p:cNvSpPr>
              <p:nvPr/>
            </p:nvSpPr>
            <p:spPr bwMode="auto">
              <a:xfrm flipH="1">
                <a:off x="482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5" name="Line 106"/>
              <p:cNvSpPr>
                <a:spLocks noChangeShapeType="1"/>
              </p:cNvSpPr>
              <p:nvPr/>
            </p:nvSpPr>
            <p:spPr bwMode="auto">
              <a:xfrm flipH="1">
                <a:off x="481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6" name="Line 107"/>
              <p:cNvSpPr>
                <a:spLocks noChangeShapeType="1"/>
              </p:cNvSpPr>
              <p:nvPr/>
            </p:nvSpPr>
            <p:spPr bwMode="auto">
              <a:xfrm flipH="1">
                <a:off x="480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7" name="Line 108"/>
              <p:cNvSpPr>
                <a:spLocks noChangeShapeType="1"/>
              </p:cNvSpPr>
              <p:nvPr/>
            </p:nvSpPr>
            <p:spPr bwMode="auto">
              <a:xfrm flipH="1">
                <a:off x="477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8" name="Line 109"/>
              <p:cNvSpPr>
                <a:spLocks noChangeShapeType="1"/>
              </p:cNvSpPr>
              <p:nvPr/>
            </p:nvSpPr>
            <p:spPr bwMode="auto">
              <a:xfrm flipH="1">
                <a:off x="475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9" name="Line 110"/>
              <p:cNvSpPr>
                <a:spLocks noChangeShapeType="1"/>
              </p:cNvSpPr>
              <p:nvPr/>
            </p:nvSpPr>
            <p:spPr bwMode="auto">
              <a:xfrm flipH="1">
                <a:off x="474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0" name="Line 111"/>
              <p:cNvSpPr>
                <a:spLocks noChangeShapeType="1"/>
              </p:cNvSpPr>
              <p:nvPr/>
            </p:nvSpPr>
            <p:spPr bwMode="auto">
              <a:xfrm flipH="1">
                <a:off x="473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1" name="Line 112"/>
              <p:cNvSpPr>
                <a:spLocks noChangeShapeType="1"/>
              </p:cNvSpPr>
              <p:nvPr/>
            </p:nvSpPr>
            <p:spPr bwMode="auto">
              <a:xfrm flipH="1">
                <a:off x="4704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2" name="Line 113"/>
              <p:cNvSpPr>
                <a:spLocks noChangeShapeType="1"/>
              </p:cNvSpPr>
              <p:nvPr/>
            </p:nvSpPr>
            <p:spPr bwMode="auto">
              <a:xfrm flipH="1">
                <a:off x="496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3" name="Line 114"/>
              <p:cNvSpPr>
                <a:spLocks noChangeShapeType="1"/>
              </p:cNvSpPr>
              <p:nvPr/>
            </p:nvSpPr>
            <p:spPr bwMode="auto">
              <a:xfrm flipH="1">
                <a:off x="495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4" name="Line 115"/>
              <p:cNvSpPr>
                <a:spLocks noChangeShapeType="1"/>
              </p:cNvSpPr>
              <p:nvPr/>
            </p:nvSpPr>
            <p:spPr bwMode="auto">
              <a:xfrm flipH="1">
                <a:off x="492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5" name="Line 116"/>
              <p:cNvSpPr>
                <a:spLocks noChangeShapeType="1"/>
              </p:cNvSpPr>
              <p:nvPr/>
            </p:nvSpPr>
            <p:spPr bwMode="auto">
              <a:xfrm flipH="1">
                <a:off x="489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6" name="Line 117"/>
              <p:cNvSpPr>
                <a:spLocks noChangeShapeType="1"/>
              </p:cNvSpPr>
              <p:nvPr/>
            </p:nvSpPr>
            <p:spPr bwMode="auto">
              <a:xfrm flipH="1">
                <a:off x="4885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7" name="Line 118"/>
              <p:cNvSpPr>
                <a:spLocks noChangeShapeType="1"/>
              </p:cNvSpPr>
              <p:nvPr/>
            </p:nvSpPr>
            <p:spPr bwMode="auto">
              <a:xfrm flipH="1">
                <a:off x="487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8" name="Line 119"/>
              <p:cNvSpPr>
                <a:spLocks noChangeShapeType="1"/>
              </p:cNvSpPr>
              <p:nvPr/>
            </p:nvSpPr>
            <p:spPr bwMode="auto">
              <a:xfrm flipH="1">
                <a:off x="485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9" name="Line 120"/>
              <p:cNvSpPr>
                <a:spLocks noChangeShapeType="1"/>
              </p:cNvSpPr>
              <p:nvPr/>
            </p:nvSpPr>
            <p:spPr bwMode="auto">
              <a:xfrm flipH="1">
                <a:off x="482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0" name="Line 121"/>
              <p:cNvSpPr>
                <a:spLocks noChangeShapeType="1"/>
              </p:cNvSpPr>
              <p:nvPr/>
            </p:nvSpPr>
            <p:spPr bwMode="auto">
              <a:xfrm flipH="1">
                <a:off x="481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1" name="Line 122"/>
              <p:cNvSpPr>
                <a:spLocks noChangeShapeType="1"/>
              </p:cNvSpPr>
              <p:nvPr/>
            </p:nvSpPr>
            <p:spPr bwMode="auto">
              <a:xfrm flipH="1">
                <a:off x="480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2" name="Line 123"/>
              <p:cNvSpPr>
                <a:spLocks noChangeShapeType="1"/>
              </p:cNvSpPr>
              <p:nvPr/>
            </p:nvSpPr>
            <p:spPr bwMode="auto">
              <a:xfrm flipH="1">
                <a:off x="478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3" name="Line 124"/>
              <p:cNvSpPr>
                <a:spLocks noChangeShapeType="1"/>
              </p:cNvSpPr>
              <p:nvPr/>
            </p:nvSpPr>
            <p:spPr bwMode="auto">
              <a:xfrm flipH="1">
                <a:off x="475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4" name="Line 125"/>
              <p:cNvSpPr>
                <a:spLocks noChangeShapeType="1"/>
              </p:cNvSpPr>
              <p:nvPr/>
            </p:nvSpPr>
            <p:spPr bwMode="auto">
              <a:xfrm flipH="1">
                <a:off x="473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5" name="Line 126"/>
              <p:cNvSpPr>
                <a:spLocks noChangeShapeType="1"/>
              </p:cNvSpPr>
              <p:nvPr/>
            </p:nvSpPr>
            <p:spPr bwMode="auto">
              <a:xfrm flipH="1">
                <a:off x="471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6" name="Line 127"/>
              <p:cNvSpPr>
                <a:spLocks noChangeShapeType="1"/>
              </p:cNvSpPr>
              <p:nvPr/>
            </p:nvSpPr>
            <p:spPr bwMode="auto">
              <a:xfrm flipH="1">
                <a:off x="469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7" name="Line 128"/>
              <p:cNvSpPr>
                <a:spLocks noChangeShapeType="1"/>
              </p:cNvSpPr>
              <p:nvPr/>
            </p:nvSpPr>
            <p:spPr bwMode="auto">
              <a:xfrm flipH="1">
                <a:off x="499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8" name="Line 129"/>
              <p:cNvSpPr>
                <a:spLocks noChangeShapeType="1"/>
              </p:cNvSpPr>
              <p:nvPr/>
            </p:nvSpPr>
            <p:spPr bwMode="auto">
              <a:xfrm flipH="1">
                <a:off x="498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9" name="Line 130"/>
              <p:cNvSpPr>
                <a:spLocks noChangeShapeType="1"/>
              </p:cNvSpPr>
              <p:nvPr/>
            </p:nvSpPr>
            <p:spPr bwMode="auto">
              <a:xfrm flipH="1">
                <a:off x="495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0" name="Line 131"/>
              <p:cNvSpPr>
                <a:spLocks noChangeShapeType="1"/>
              </p:cNvSpPr>
              <p:nvPr/>
            </p:nvSpPr>
            <p:spPr bwMode="auto">
              <a:xfrm flipH="1">
                <a:off x="492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1" name="Line 132"/>
              <p:cNvSpPr>
                <a:spLocks noChangeShapeType="1"/>
              </p:cNvSpPr>
              <p:nvPr/>
            </p:nvSpPr>
            <p:spPr bwMode="auto">
              <a:xfrm flipH="1">
                <a:off x="491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2" name="Line 133"/>
              <p:cNvSpPr>
                <a:spLocks noChangeShapeType="1"/>
              </p:cNvSpPr>
              <p:nvPr/>
            </p:nvSpPr>
            <p:spPr bwMode="auto">
              <a:xfrm flipH="1">
                <a:off x="4885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3" name="Line 134"/>
              <p:cNvSpPr>
                <a:spLocks noChangeShapeType="1"/>
              </p:cNvSpPr>
              <p:nvPr/>
            </p:nvSpPr>
            <p:spPr bwMode="auto">
              <a:xfrm flipH="1">
                <a:off x="485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4" name="Line 135"/>
              <p:cNvSpPr>
                <a:spLocks noChangeShapeType="1"/>
              </p:cNvSpPr>
              <p:nvPr/>
            </p:nvSpPr>
            <p:spPr bwMode="auto">
              <a:xfrm flipH="1">
                <a:off x="484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5" name="Line 136"/>
              <p:cNvSpPr>
                <a:spLocks noChangeShapeType="1"/>
              </p:cNvSpPr>
              <p:nvPr/>
            </p:nvSpPr>
            <p:spPr bwMode="auto">
              <a:xfrm flipH="1">
                <a:off x="481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6" name="Line 137"/>
              <p:cNvSpPr>
                <a:spLocks noChangeShapeType="1"/>
              </p:cNvSpPr>
              <p:nvPr/>
            </p:nvSpPr>
            <p:spPr bwMode="auto">
              <a:xfrm flipH="1">
                <a:off x="478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7" name="Line 138"/>
              <p:cNvSpPr>
                <a:spLocks noChangeShapeType="1"/>
              </p:cNvSpPr>
              <p:nvPr/>
            </p:nvSpPr>
            <p:spPr bwMode="auto">
              <a:xfrm flipH="1">
                <a:off x="477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8" name="Line 139"/>
              <p:cNvSpPr>
                <a:spLocks noChangeShapeType="1"/>
              </p:cNvSpPr>
              <p:nvPr/>
            </p:nvSpPr>
            <p:spPr bwMode="auto">
              <a:xfrm flipH="1">
                <a:off x="474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9" name="Line 140"/>
              <p:cNvSpPr>
                <a:spLocks noChangeShapeType="1"/>
              </p:cNvSpPr>
              <p:nvPr/>
            </p:nvSpPr>
            <p:spPr bwMode="auto">
              <a:xfrm flipH="1">
                <a:off x="471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0" name="Line 141"/>
              <p:cNvSpPr>
                <a:spLocks noChangeShapeType="1"/>
              </p:cNvSpPr>
              <p:nvPr/>
            </p:nvSpPr>
            <p:spPr bwMode="auto">
              <a:xfrm flipH="1">
                <a:off x="4704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1" name="Line 142"/>
              <p:cNvSpPr>
                <a:spLocks noChangeShapeType="1"/>
              </p:cNvSpPr>
              <p:nvPr/>
            </p:nvSpPr>
            <p:spPr bwMode="auto">
              <a:xfrm flipH="1">
                <a:off x="469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2" name="Line 143"/>
              <p:cNvSpPr>
                <a:spLocks noChangeShapeType="1"/>
              </p:cNvSpPr>
              <p:nvPr/>
            </p:nvSpPr>
            <p:spPr bwMode="auto">
              <a:xfrm flipH="1">
                <a:off x="467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3" name="Line 144"/>
              <p:cNvSpPr>
                <a:spLocks noChangeShapeType="1"/>
              </p:cNvSpPr>
              <p:nvPr/>
            </p:nvSpPr>
            <p:spPr bwMode="auto">
              <a:xfrm flipH="1">
                <a:off x="498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4" name="Line 145"/>
              <p:cNvSpPr>
                <a:spLocks noChangeShapeType="1"/>
              </p:cNvSpPr>
              <p:nvPr/>
            </p:nvSpPr>
            <p:spPr bwMode="auto">
              <a:xfrm flipH="1">
                <a:off x="496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5" name="Line 146"/>
              <p:cNvSpPr>
                <a:spLocks noChangeShapeType="1"/>
              </p:cNvSpPr>
              <p:nvPr/>
            </p:nvSpPr>
            <p:spPr bwMode="auto">
              <a:xfrm flipH="1">
                <a:off x="4954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6" name="Line 147"/>
              <p:cNvSpPr>
                <a:spLocks noChangeShapeType="1"/>
              </p:cNvSpPr>
              <p:nvPr/>
            </p:nvSpPr>
            <p:spPr bwMode="auto">
              <a:xfrm flipH="1">
                <a:off x="494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7" name="Line 148"/>
              <p:cNvSpPr>
                <a:spLocks noChangeShapeType="1"/>
              </p:cNvSpPr>
              <p:nvPr/>
            </p:nvSpPr>
            <p:spPr bwMode="auto">
              <a:xfrm flipH="1">
                <a:off x="491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8" name="Line 149"/>
              <p:cNvSpPr>
                <a:spLocks noChangeShapeType="1"/>
              </p:cNvSpPr>
              <p:nvPr/>
            </p:nvSpPr>
            <p:spPr bwMode="auto">
              <a:xfrm flipH="1">
                <a:off x="4885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9" name="Line 150"/>
              <p:cNvSpPr>
                <a:spLocks noChangeShapeType="1"/>
              </p:cNvSpPr>
              <p:nvPr/>
            </p:nvSpPr>
            <p:spPr bwMode="auto">
              <a:xfrm flipH="1">
                <a:off x="487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0" name="Line 151"/>
              <p:cNvSpPr>
                <a:spLocks noChangeShapeType="1"/>
              </p:cNvSpPr>
              <p:nvPr/>
            </p:nvSpPr>
            <p:spPr bwMode="auto">
              <a:xfrm flipH="1">
                <a:off x="484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1" name="Line 152"/>
              <p:cNvSpPr>
                <a:spLocks noChangeShapeType="1"/>
              </p:cNvSpPr>
              <p:nvPr/>
            </p:nvSpPr>
            <p:spPr bwMode="auto">
              <a:xfrm flipH="1">
                <a:off x="481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2" name="Line 153"/>
              <p:cNvSpPr>
                <a:spLocks noChangeShapeType="1"/>
              </p:cNvSpPr>
              <p:nvPr/>
            </p:nvSpPr>
            <p:spPr bwMode="auto">
              <a:xfrm flipH="1">
                <a:off x="480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3" name="Line 154"/>
              <p:cNvSpPr>
                <a:spLocks noChangeShapeType="1"/>
              </p:cNvSpPr>
              <p:nvPr/>
            </p:nvSpPr>
            <p:spPr bwMode="auto">
              <a:xfrm flipH="1">
                <a:off x="4773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4" name="Line 155"/>
              <p:cNvSpPr>
                <a:spLocks noChangeShapeType="1"/>
              </p:cNvSpPr>
              <p:nvPr/>
            </p:nvSpPr>
            <p:spPr bwMode="auto">
              <a:xfrm flipH="1">
                <a:off x="474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5" name="Line 156"/>
              <p:cNvSpPr>
                <a:spLocks noChangeShapeType="1"/>
              </p:cNvSpPr>
              <p:nvPr/>
            </p:nvSpPr>
            <p:spPr bwMode="auto">
              <a:xfrm flipH="1">
                <a:off x="473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6" name="Line 157"/>
              <p:cNvSpPr>
                <a:spLocks noChangeShapeType="1"/>
              </p:cNvSpPr>
              <p:nvPr/>
            </p:nvSpPr>
            <p:spPr bwMode="auto">
              <a:xfrm flipH="1">
                <a:off x="4704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7" name="Line 158"/>
              <p:cNvSpPr>
                <a:spLocks noChangeShapeType="1"/>
              </p:cNvSpPr>
              <p:nvPr/>
            </p:nvSpPr>
            <p:spPr bwMode="auto">
              <a:xfrm flipH="1">
                <a:off x="467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8" name="Line 159"/>
              <p:cNvSpPr>
                <a:spLocks noChangeShapeType="1"/>
              </p:cNvSpPr>
              <p:nvPr/>
            </p:nvSpPr>
            <p:spPr bwMode="auto">
              <a:xfrm flipH="1">
                <a:off x="466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9" name="Line 160"/>
              <p:cNvSpPr>
                <a:spLocks noChangeShapeType="1"/>
              </p:cNvSpPr>
              <p:nvPr/>
            </p:nvSpPr>
            <p:spPr bwMode="auto">
              <a:xfrm flipH="1">
                <a:off x="466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0" name="Rectangle 161"/>
              <p:cNvSpPr>
                <a:spLocks noChangeArrowheads="1"/>
              </p:cNvSpPr>
              <p:nvPr/>
            </p:nvSpPr>
            <p:spPr bwMode="auto">
              <a:xfrm>
                <a:off x="4871" y="2033"/>
                <a:ext cx="111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1" name="Freeform 162"/>
              <p:cNvSpPr>
                <a:spLocks/>
              </p:cNvSpPr>
              <p:nvPr/>
            </p:nvSpPr>
            <p:spPr bwMode="auto">
              <a:xfrm>
                <a:off x="1279" y="1852"/>
                <a:ext cx="181" cy="153"/>
              </a:xfrm>
              <a:custGeom>
                <a:avLst/>
                <a:gdLst>
                  <a:gd name="T0" fmla="*/ 1 w 13"/>
                  <a:gd name="T1" fmla="*/ 0 h 11"/>
                  <a:gd name="T2" fmla="*/ 13 w 13"/>
                  <a:gd name="T3" fmla="*/ 0 h 11"/>
                  <a:gd name="T4" fmla="*/ 13 w 13"/>
                  <a:gd name="T5" fmla="*/ 1 h 11"/>
                  <a:gd name="T6" fmla="*/ 13 w 13"/>
                  <a:gd name="T7" fmla="*/ 10 h 11"/>
                  <a:gd name="T8" fmla="*/ 13 w 13"/>
                  <a:gd name="T9" fmla="*/ 11 h 11"/>
                  <a:gd name="T10" fmla="*/ 1 w 13"/>
                  <a:gd name="T11" fmla="*/ 11 h 11"/>
                  <a:gd name="T12" fmla="*/ 0 w 13"/>
                  <a:gd name="T13" fmla="*/ 10 h 11"/>
                  <a:gd name="T14" fmla="*/ 0 w 13"/>
                  <a:gd name="T15" fmla="*/ 1 h 11"/>
                  <a:gd name="T16" fmla="*/ 1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" y="0"/>
                    </a:moveTo>
                    <a:lnTo>
                      <a:pt x="13" y="0"/>
                    </a:lnTo>
                    <a:cubicBezTo>
                      <a:pt x="13" y="0"/>
                      <a:pt x="13" y="0"/>
                      <a:pt x="13" y="1"/>
                    </a:cubicBezTo>
                    <a:lnTo>
                      <a:pt x="13" y="10"/>
                    </a:lnTo>
                    <a:cubicBezTo>
                      <a:pt x="13" y="10"/>
                      <a:pt x="13" y="11"/>
                      <a:pt x="13" y="11"/>
                    </a:cubicBezTo>
                    <a:lnTo>
                      <a:pt x="1" y="11"/>
                    </a:lnTo>
                    <a:cubicBezTo>
                      <a:pt x="1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2" name="Freeform 163"/>
              <p:cNvSpPr>
                <a:spLocks/>
              </p:cNvSpPr>
              <p:nvPr/>
            </p:nvSpPr>
            <p:spPr bwMode="auto">
              <a:xfrm>
                <a:off x="1181" y="2089"/>
                <a:ext cx="390" cy="69"/>
              </a:xfrm>
              <a:custGeom>
                <a:avLst/>
                <a:gdLst>
                  <a:gd name="T0" fmla="*/ 26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6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3" name="Freeform 164"/>
              <p:cNvSpPr>
                <a:spLocks/>
              </p:cNvSpPr>
              <p:nvPr/>
            </p:nvSpPr>
            <p:spPr bwMode="auto">
              <a:xfrm>
                <a:off x="1223" y="2019"/>
                <a:ext cx="306" cy="70"/>
              </a:xfrm>
              <a:custGeom>
                <a:avLst/>
                <a:gdLst>
                  <a:gd name="T0" fmla="*/ 0 w 22"/>
                  <a:gd name="T1" fmla="*/ 0 h 5"/>
                  <a:gd name="T2" fmla="*/ 22 w 22"/>
                  <a:gd name="T3" fmla="*/ 0 h 5"/>
                  <a:gd name="T4" fmla="*/ 22 w 22"/>
                  <a:gd name="T5" fmla="*/ 0 h 5"/>
                  <a:gd name="T6" fmla="*/ 22 w 22"/>
                  <a:gd name="T7" fmla="*/ 5 h 5"/>
                  <a:gd name="T8" fmla="*/ 0 w 22"/>
                  <a:gd name="T9" fmla="*/ 5 h 5"/>
                  <a:gd name="T10" fmla="*/ 0 w 22"/>
                  <a:gd name="T11" fmla="*/ 5 h 5"/>
                  <a:gd name="T12" fmla="*/ 0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4" name="Rectangle 165"/>
              <p:cNvSpPr>
                <a:spLocks noChangeArrowheads="1"/>
              </p:cNvSpPr>
              <p:nvPr/>
            </p:nvSpPr>
            <p:spPr bwMode="auto">
              <a:xfrm>
                <a:off x="1460" y="2033"/>
                <a:ext cx="14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5" name="Rectangle 166"/>
              <p:cNvSpPr>
                <a:spLocks noChangeArrowheads="1"/>
              </p:cNvSpPr>
              <p:nvPr/>
            </p:nvSpPr>
            <p:spPr bwMode="auto">
              <a:xfrm>
                <a:off x="1432" y="2033"/>
                <a:ext cx="69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6" name="Freeform 167"/>
              <p:cNvSpPr>
                <a:spLocks/>
              </p:cNvSpPr>
              <p:nvPr/>
            </p:nvSpPr>
            <p:spPr bwMode="auto">
              <a:xfrm>
                <a:off x="1181" y="2089"/>
                <a:ext cx="376" cy="55"/>
              </a:xfrm>
              <a:custGeom>
                <a:avLst/>
                <a:gdLst>
                  <a:gd name="T0" fmla="*/ 27 w 27"/>
                  <a:gd name="T1" fmla="*/ 4 h 4"/>
                  <a:gd name="T2" fmla="*/ 0 w 27"/>
                  <a:gd name="T3" fmla="*/ 4 h 4"/>
                  <a:gd name="T4" fmla="*/ 0 w 27"/>
                  <a:gd name="T5" fmla="*/ 3 h 4"/>
                  <a:gd name="T6" fmla="*/ 3 w 27"/>
                  <a:gd name="T7" fmla="*/ 0 h 4"/>
                  <a:gd name="T8" fmla="*/ 25 w 27"/>
                  <a:gd name="T9" fmla="*/ 0 h 4"/>
                  <a:gd name="T10" fmla="*/ 27 w 27"/>
                  <a:gd name="T11" fmla="*/ 3 h 4"/>
                  <a:gd name="T12" fmla="*/ 27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27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25" y="0"/>
                    </a:lnTo>
                    <a:lnTo>
                      <a:pt x="27" y="3"/>
                    </a:lnTo>
                    <a:lnTo>
                      <a:pt x="27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7" name="Line 168"/>
              <p:cNvSpPr>
                <a:spLocks noChangeShapeType="1"/>
              </p:cNvSpPr>
              <p:nvPr/>
            </p:nvSpPr>
            <p:spPr bwMode="auto">
              <a:xfrm>
                <a:off x="1529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8" name="Freeform 169"/>
              <p:cNvSpPr>
                <a:spLocks/>
              </p:cNvSpPr>
              <p:nvPr/>
            </p:nvSpPr>
            <p:spPr bwMode="auto">
              <a:xfrm>
                <a:off x="1293" y="1866"/>
                <a:ext cx="153" cy="125"/>
              </a:xfrm>
              <a:custGeom>
                <a:avLst/>
                <a:gdLst>
                  <a:gd name="T0" fmla="*/ 11 w 11"/>
                  <a:gd name="T1" fmla="*/ 0 h 9"/>
                  <a:gd name="T2" fmla="*/ 0 w 11"/>
                  <a:gd name="T3" fmla="*/ 0 h 9"/>
                  <a:gd name="T4" fmla="*/ 0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9" name="Line 170"/>
              <p:cNvSpPr>
                <a:spLocks noChangeShapeType="1"/>
              </p:cNvSpPr>
              <p:nvPr/>
            </p:nvSpPr>
            <p:spPr bwMode="auto">
              <a:xfrm>
                <a:off x="1487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0" name="Freeform 171"/>
              <p:cNvSpPr>
                <a:spLocks/>
              </p:cNvSpPr>
              <p:nvPr/>
            </p:nvSpPr>
            <p:spPr bwMode="auto">
              <a:xfrm>
                <a:off x="1265" y="1838"/>
                <a:ext cx="209" cy="181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1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1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5" y="0"/>
                      <a:pt x="15" y="0"/>
                      <a:pt x="15" y="1"/>
                    </a:cubicBezTo>
                    <a:lnTo>
                      <a:pt x="15" y="11"/>
                    </a:lnTo>
                    <a:cubicBezTo>
                      <a:pt x="15" y="12"/>
                      <a:pt x="15" y="13"/>
                      <a:pt x="14" y="13"/>
                    </a:cubicBezTo>
                    <a:lnTo>
                      <a:pt x="1" y="13"/>
                    </a:lnTo>
                    <a:cubicBezTo>
                      <a:pt x="1" y="13"/>
                      <a:pt x="0" y="12"/>
                      <a:pt x="0" y="11"/>
                    </a:cubicBezTo>
                    <a:lnTo>
                      <a:pt x="0" y="1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1" name="Line 172"/>
              <p:cNvSpPr>
                <a:spLocks noChangeShapeType="1"/>
              </p:cNvSpPr>
              <p:nvPr/>
            </p:nvSpPr>
            <p:spPr bwMode="auto">
              <a:xfrm>
                <a:off x="123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2" name="Line 173"/>
              <p:cNvSpPr>
                <a:spLocks noChangeShapeType="1"/>
              </p:cNvSpPr>
              <p:nvPr/>
            </p:nvSpPr>
            <p:spPr bwMode="auto">
              <a:xfrm>
                <a:off x="126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3" name="Line 174"/>
              <p:cNvSpPr>
                <a:spLocks noChangeShapeType="1"/>
              </p:cNvSpPr>
              <p:nvPr/>
            </p:nvSpPr>
            <p:spPr bwMode="auto">
              <a:xfrm>
                <a:off x="127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4" name="Line 175"/>
              <p:cNvSpPr>
                <a:spLocks noChangeShapeType="1"/>
              </p:cNvSpPr>
              <p:nvPr/>
            </p:nvSpPr>
            <p:spPr bwMode="auto">
              <a:xfrm>
                <a:off x="130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5" name="Line 176"/>
              <p:cNvSpPr>
                <a:spLocks noChangeShapeType="1"/>
              </p:cNvSpPr>
              <p:nvPr/>
            </p:nvSpPr>
            <p:spPr bwMode="auto">
              <a:xfrm>
                <a:off x="133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6" name="Line 177"/>
              <p:cNvSpPr>
                <a:spLocks noChangeShapeType="1"/>
              </p:cNvSpPr>
              <p:nvPr/>
            </p:nvSpPr>
            <p:spPr bwMode="auto">
              <a:xfrm>
                <a:off x="134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7" name="Line 178"/>
              <p:cNvSpPr>
                <a:spLocks noChangeShapeType="1"/>
              </p:cNvSpPr>
              <p:nvPr/>
            </p:nvSpPr>
            <p:spPr bwMode="auto">
              <a:xfrm>
                <a:off x="137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8" name="Line 179"/>
              <p:cNvSpPr>
                <a:spLocks noChangeShapeType="1"/>
              </p:cNvSpPr>
              <p:nvPr/>
            </p:nvSpPr>
            <p:spPr bwMode="auto">
              <a:xfrm>
                <a:off x="140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9" name="Line 180"/>
              <p:cNvSpPr>
                <a:spLocks noChangeShapeType="1"/>
              </p:cNvSpPr>
              <p:nvPr/>
            </p:nvSpPr>
            <p:spPr bwMode="auto">
              <a:xfrm>
                <a:off x="141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0" name="Line 181"/>
              <p:cNvSpPr>
                <a:spLocks noChangeShapeType="1"/>
              </p:cNvSpPr>
              <p:nvPr/>
            </p:nvSpPr>
            <p:spPr bwMode="auto">
              <a:xfrm>
                <a:off x="144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1" name="Line 182"/>
              <p:cNvSpPr>
                <a:spLocks noChangeShapeType="1"/>
              </p:cNvSpPr>
              <p:nvPr/>
            </p:nvSpPr>
            <p:spPr bwMode="auto">
              <a:xfrm>
                <a:off x="1474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2" name="Line 183"/>
              <p:cNvSpPr>
                <a:spLocks noChangeShapeType="1"/>
              </p:cNvSpPr>
              <p:nvPr/>
            </p:nvSpPr>
            <p:spPr bwMode="auto">
              <a:xfrm>
                <a:off x="148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3" name="Line 184"/>
              <p:cNvSpPr>
                <a:spLocks noChangeShapeType="1"/>
              </p:cNvSpPr>
              <p:nvPr/>
            </p:nvSpPr>
            <p:spPr bwMode="auto">
              <a:xfrm>
                <a:off x="150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4" name="Line 185"/>
              <p:cNvSpPr>
                <a:spLocks noChangeShapeType="1"/>
              </p:cNvSpPr>
              <p:nvPr/>
            </p:nvSpPr>
            <p:spPr bwMode="auto">
              <a:xfrm>
                <a:off x="120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5" name="Line 186"/>
              <p:cNvSpPr>
                <a:spLocks noChangeShapeType="1"/>
              </p:cNvSpPr>
              <p:nvPr/>
            </p:nvSpPr>
            <p:spPr bwMode="auto">
              <a:xfrm>
                <a:off x="122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6" name="Line 187"/>
              <p:cNvSpPr>
                <a:spLocks noChangeShapeType="1"/>
              </p:cNvSpPr>
              <p:nvPr/>
            </p:nvSpPr>
            <p:spPr bwMode="auto">
              <a:xfrm>
                <a:off x="125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7" name="Line 188"/>
              <p:cNvSpPr>
                <a:spLocks noChangeShapeType="1"/>
              </p:cNvSpPr>
              <p:nvPr/>
            </p:nvSpPr>
            <p:spPr bwMode="auto">
              <a:xfrm>
                <a:off x="127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8" name="Line 189"/>
              <p:cNvSpPr>
                <a:spLocks noChangeShapeType="1"/>
              </p:cNvSpPr>
              <p:nvPr/>
            </p:nvSpPr>
            <p:spPr bwMode="auto">
              <a:xfrm>
                <a:off x="1293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9" name="Line 190"/>
              <p:cNvSpPr>
                <a:spLocks noChangeShapeType="1"/>
              </p:cNvSpPr>
              <p:nvPr/>
            </p:nvSpPr>
            <p:spPr bwMode="auto">
              <a:xfrm>
                <a:off x="132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0" name="Line 191"/>
              <p:cNvSpPr>
                <a:spLocks noChangeShapeType="1"/>
              </p:cNvSpPr>
              <p:nvPr/>
            </p:nvSpPr>
            <p:spPr bwMode="auto">
              <a:xfrm>
                <a:off x="134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1" name="Line 192"/>
              <p:cNvSpPr>
                <a:spLocks noChangeShapeType="1"/>
              </p:cNvSpPr>
              <p:nvPr/>
            </p:nvSpPr>
            <p:spPr bwMode="auto">
              <a:xfrm>
                <a:off x="136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2" name="Line 193"/>
              <p:cNvSpPr>
                <a:spLocks noChangeShapeType="1"/>
              </p:cNvSpPr>
              <p:nvPr/>
            </p:nvSpPr>
            <p:spPr bwMode="auto">
              <a:xfrm>
                <a:off x="139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3" name="Line 194"/>
              <p:cNvSpPr>
                <a:spLocks noChangeShapeType="1"/>
              </p:cNvSpPr>
              <p:nvPr/>
            </p:nvSpPr>
            <p:spPr bwMode="auto">
              <a:xfrm>
                <a:off x="141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4" name="Line 195"/>
              <p:cNvSpPr>
                <a:spLocks noChangeShapeType="1"/>
              </p:cNvSpPr>
              <p:nvPr/>
            </p:nvSpPr>
            <p:spPr bwMode="auto">
              <a:xfrm>
                <a:off x="143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5" name="Line 196"/>
              <p:cNvSpPr>
                <a:spLocks noChangeShapeType="1"/>
              </p:cNvSpPr>
              <p:nvPr/>
            </p:nvSpPr>
            <p:spPr bwMode="auto">
              <a:xfrm>
                <a:off x="144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6" name="Line 197"/>
              <p:cNvSpPr>
                <a:spLocks noChangeShapeType="1"/>
              </p:cNvSpPr>
              <p:nvPr/>
            </p:nvSpPr>
            <p:spPr bwMode="auto">
              <a:xfrm>
                <a:off x="146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7" name="Line 198"/>
              <p:cNvSpPr>
                <a:spLocks noChangeShapeType="1"/>
              </p:cNvSpPr>
              <p:nvPr/>
            </p:nvSpPr>
            <p:spPr bwMode="auto">
              <a:xfrm>
                <a:off x="148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8" name="Line 199"/>
              <p:cNvSpPr>
                <a:spLocks noChangeShapeType="1"/>
              </p:cNvSpPr>
              <p:nvPr/>
            </p:nvSpPr>
            <p:spPr bwMode="auto">
              <a:xfrm>
                <a:off x="150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9" name="Line 200"/>
              <p:cNvSpPr>
                <a:spLocks noChangeShapeType="1"/>
              </p:cNvSpPr>
              <p:nvPr/>
            </p:nvSpPr>
            <p:spPr bwMode="auto">
              <a:xfrm>
                <a:off x="151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0" name="Line 201"/>
              <p:cNvSpPr>
                <a:spLocks noChangeShapeType="1"/>
              </p:cNvSpPr>
              <p:nvPr/>
            </p:nvSpPr>
            <p:spPr bwMode="auto">
              <a:xfrm>
                <a:off x="122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1" name="Line 202"/>
              <p:cNvSpPr>
                <a:spLocks noChangeShapeType="1"/>
              </p:cNvSpPr>
              <p:nvPr/>
            </p:nvSpPr>
            <p:spPr bwMode="auto">
              <a:xfrm>
                <a:off x="123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2" name="Line 203"/>
              <p:cNvSpPr>
                <a:spLocks noChangeShapeType="1"/>
              </p:cNvSpPr>
              <p:nvPr/>
            </p:nvSpPr>
            <p:spPr bwMode="auto">
              <a:xfrm>
                <a:off x="125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3" name="Line 204"/>
              <p:cNvSpPr>
                <a:spLocks noChangeShapeType="1"/>
              </p:cNvSpPr>
              <p:nvPr/>
            </p:nvSpPr>
            <p:spPr bwMode="auto">
              <a:xfrm>
                <a:off x="126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4" name="Line 205"/>
              <p:cNvSpPr>
                <a:spLocks noChangeShapeType="1"/>
              </p:cNvSpPr>
              <p:nvPr/>
            </p:nvSpPr>
            <p:spPr bwMode="auto">
              <a:xfrm>
                <a:off x="1293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5" name="Line 206"/>
              <p:cNvSpPr>
                <a:spLocks noChangeShapeType="1"/>
              </p:cNvSpPr>
              <p:nvPr/>
            </p:nvSpPr>
            <p:spPr bwMode="auto">
              <a:xfrm>
                <a:off x="130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06" name="Group 408"/>
            <p:cNvGrpSpPr>
              <a:grpSpLocks/>
            </p:cNvGrpSpPr>
            <p:nvPr/>
          </p:nvGrpSpPr>
          <p:grpSpPr bwMode="auto">
            <a:xfrm>
              <a:off x="1897063" y="2917825"/>
              <a:ext cx="5305425" cy="508000"/>
              <a:chOff x="1195" y="1838"/>
              <a:chExt cx="3342" cy="320"/>
            </a:xfrm>
          </p:grpSpPr>
          <p:sp>
            <p:nvSpPr>
              <p:cNvPr id="207" name="Line 208"/>
              <p:cNvSpPr>
                <a:spLocks noChangeShapeType="1"/>
              </p:cNvSpPr>
              <p:nvPr/>
            </p:nvSpPr>
            <p:spPr bwMode="auto">
              <a:xfrm>
                <a:off x="132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8" name="Line 209"/>
              <p:cNvSpPr>
                <a:spLocks noChangeShapeType="1"/>
              </p:cNvSpPr>
              <p:nvPr/>
            </p:nvSpPr>
            <p:spPr bwMode="auto">
              <a:xfrm>
                <a:off x="133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Line 210"/>
              <p:cNvSpPr>
                <a:spLocks noChangeShapeType="1"/>
              </p:cNvSpPr>
              <p:nvPr/>
            </p:nvSpPr>
            <p:spPr bwMode="auto">
              <a:xfrm>
                <a:off x="136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0" name="Line 211"/>
              <p:cNvSpPr>
                <a:spLocks noChangeShapeType="1"/>
              </p:cNvSpPr>
              <p:nvPr/>
            </p:nvSpPr>
            <p:spPr bwMode="auto">
              <a:xfrm>
                <a:off x="139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Line 212"/>
              <p:cNvSpPr>
                <a:spLocks noChangeShapeType="1"/>
              </p:cNvSpPr>
              <p:nvPr/>
            </p:nvSpPr>
            <p:spPr bwMode="auto">
              <a:xfrm>
                <a:off x="140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2" name="Line 213"/>
              <p:cNvSpPr>
                <a:spLocks noChangeShapeType="1"/>
              </p:cNvSpPr>
              <p:nvPr/>
            </p:nvSpPr>
            <p:spPr bwMode="auto">
              <a:xfrm>
                <a:off x="143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3" name="Line 214"/>
              <p:cNvSpPr>
                <a:spLocks noChangeShapeType="1"/>
              </p:cNvSpPr>
              <p:nvPr/>
            </p:nvSpPr>
            <p:spPr bwMode="auto">
              <a:xfrm>
                <a:off x="146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4" name="Line 215"/>
              <p:cNvSpPr>
                <a:spLocks noChangeShapeType="1"/>
              </p:cNvSpPr>
              <p:nvPr/>
            </p:nvSpPr>
            <p:spPr bwMode="auto">
              <a:xfrm>
                <a:off x="1474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5" name="Line 216"/>
              <p:cNvSpPr>
                <a:spLocks noChangeShapeType="1"/>
              </p:cNvSpPr>
              <p:nvPr/>
            </p:nvSpPr>
            <p:spPr bwMode="auto">
              <a:xfrm>
                <a:off x="150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6" name="Line 217"/>
              <p:cNvSpPr>
                <a:spLocks noChangeShapeType="1"/>
              </p:cNvSpPr>
              <p:nvPr/>
            </p:nvSpPr>
            <p:spPr bwMode="auto">
              <a:xfrm>
                <a:off x="152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7" name="Line 218"/>
              <p:cNvSpPr>
                <a:spLocks noChangeShapeType="1"/>
              </p:cNvSpPr>
              <p:nvPr/>
            </p:nvSpPr>
            <p:spPr bwMode="auto">
              <a:xfrm>
                <a:off x="119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8" name="Line 219"/>
              <p:cNvSpPr>
                <a:spLocks noChangeShapeType="1"/>
              </p:cNvSpPr>
              <p:nvPr/>
            </p:nvSpPr>
            <p:spPr bwMode="auto">
              <a:xfrm>
                <a:off x="120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9" name="Line 220"/>
              <p:cNvSpPr>
                <a:spLocks noChangeShapeType="1"/>
              </p:cNvSpPr>
              <p:nvPr/>
            </p:nvSpPr>
            <p:spPr bwMode="auto">
              <a:xfrm>
                <a:off x="123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0" name="Line 221"/>
              <p:cNvSpPr>
                <a:spLocks noChangeShapeType="1"/>
              </p:cNvSpPr>
              <p:nvPr/>
            </p:nvSpPr>
            <p:spPr bwMode="auto">
              <a:xfrm>
                <a:off x="126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1" name="Line 222"/>
              <p:cNvSpPr>
                <a:spLocks noChangeShapeType="1"/>
              </p:cNvSpPr>
              <p:nvPr/>
            </p:nvSpPr>
            <p:spPr bwMode="auto">
              <a:xfrm>
                <a:off x="127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2" name="Line 223"/>
              <p:cNvSpPr>
                <a:spLocks noChangeShapeType="1"/>
              </p:cNvSpPr>
              <p:nvPr/>
            </p:nvSpPr>
            <p:spPr bwMode="auto">
              <a:xfrm>
                <a:off x="130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Line 224"/>
              <p:cNvSpPr>
                <a:spLocks noChangeShapeType="1"/>
              </p:cNvSpPr>
              <p:nvPr/>
            </p:nvSpPr>
            <p:spPr bwMode="auto">
              <a:xfrm>
                <a:off x="1334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4" name="Line 225"/>
              <p:cNvSpPr>
                <a:spLocks noChangeShapeType="1"/>
              </p:cNvSpPr>
              <p:nvPr/>
            </p:nvSpPr>
            <p:spPr bwMode="auto">
              <a:xfrm>
                <a:off x="134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Line 226"/>
              <p:cNvSpPr>
                <a:spLocks noChangeShapeType="1"/>
              </p:cNvSpPr>
              <p:nvPr/>
            </p:nvSpPr>
            <p:spPr bwMode="auto">
              <a:xfrm>
                <a:off x="136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6" name="Line 227"/>
              <p:cNvSpPr>
                <a:spLocks noChangeShapeType="1"/>
              </p:cNvSpPr>
              <p:nvPr/>
            </p:nvSpPr>
            <p:spPr bwMode="auto">
              <a:xfrm>
                <a:off x="137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Line 228"/>
              <p:cNvSpPr>
                <a:spLocks noChangeShapeType="1"/>
              </p:cNvSpPr>
              <p:nvPr/>
            </p:nvSpPr>
            <p:spPr bwMode="auto">
              <a:xfrm>
                <a:off x="1404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8" name="Line 229"/>
              <p:cNvSpPr>
                <a:spLocks noChangeShapeType="1"/>
              </p:cNvSpPr>
              <p:nvPr/>
            </p:nvSpPr>
            <p:spPr bwMode="auto">
              <a:xfrm>
                <a:off x="141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Line 230"/>
              <p:cNvSpPr>
                <a:spLocks noChangeShapeType="1"/>
              </p:cNvSpPr>
              <p:nvPr/>
            </p:nvSpPr>
            <p:spPr bwMode="auto">
              <a:xfrm>
                <a:off x="143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0" name="Line 231"/>
              <p:cNvSpPr>
                <a:spLocks noChangeShapeType="1"/>
              </p:cNvSpPr>
              <p:nvPr/>
            </p:nvSpPr>
            <p:spPr bwMode="auto">
              <a:xfrm>
                <a:off x="144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1" name="Line 232"/>
              <p:cNvSpPr>
                <a:spLocks noChangeShapeType="1"/>
              </p:cNvSpPr>
              <p:nvPr/>
            </p:nvSpPr>
            <p:spPr bwMode="auto">
              <a:xfrm>
                <a:off x="1474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2" name="Line 233"/>
              <p:cNvSpPr>
                <a:spLocks noChangeShapeType="1"/>
              </p:cNvSpPr>
              <p:nvPr/>
            </p:nvSpPr>
            <p:spPr bwMode="auto">
              <a:xfrm>
                <a:off x="150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3" name="Line 234"/>
              <p:cNvSpPr>
                <a:spLocks noChangeShapeType="1"/>
              </p:cNvSpPr>
              <p:nvPr/>
            </p:nvSpPr>
            <p:spPr bwMode="auto">
              <a:xfrm>
                <a:off x="151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4" name="Rectangle 235"/>
              <p:cNvSpPr>
                <a:spLocks noChangeArrowheads="1"/>
              </p:cNvSpPr>
              <p:nvPr/>
            </p:nvSpPr>
            <p:spPr bwMode="auto">
              <a:xfrm>
                <a:off x="1237" y="2033"/>
                <a:ext cx="111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5" name="Freeform 236"/>
              <p:cNvSpPr>
                <a:spLocks/>
              </p:cNvSpPr>
              <p:nvPr/>
            </p:nvSpPr>
            <p:spPr bwMode="auto">
              <a:xfrm>
                <a:off x="4258" y="1852"/>
                <a:ext cx="181" cy="153"/>
              </a:xfrm>
              <a:custGeom>
                <a:avLst/>
                <a:gdLst>
                  <a:gd name="T0" fmla="*/ 12 w 13"/>
                  <a:gd name="T1" fmla="*/ 0 h 11"/>
                  <a:gd name="T2" fmla="*/ 0 w 13"/>
                  <a:gd name="T3" fmla="*/ 0 h 11"/>
                  <a:gd name="T4" fmla="*/ 0 w 13"/>
                  <a:gd name="T5" fmla="*/ 1 h 11"/>
                  <a:gd name="T6" fmla="*/ 0 w 13"/>
                  <a:gd name="T7" fmla="*/ 10 h 11"/>
                  <a:gd name="T8" fmla="*/ 0 w 13"/>
                  <a:gd name="T9" fmla="*/ 11 h 11"/>
                  <a:gd name="T10" fmla="*/ 12 w 13"/>
                  <a:gd name="T11" fmla="*/ 11 h 11"/>
                  <a:gd name="T12" fmla="*/ 13 w 13"/>
                  <a:gd name="T13" fmla="*/ 10 h 11"/>
                  <a:gd name="T14" fmla="*/ 13 w 13"/>
                  <a:gd name="T15" fmla="*/ 1 h 11"/>
                  <a:gd name="T16" fmla="*/ 12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2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1"/>
                    </a:cubicBezTo>
                    <a:lnTo>
                      <a:pt x="0" y="10"/>
                    </a:lnTo>
                    <a:cubicBezTo>
                      <a:pt x="0" y="10"/>
                      <a:pt x="0" y="11"/>
                      <a:pt x="0" y="11"/>
                    </a:cubicBezTo>
                    <a:lnTo>
                      <a:pt x="12" y="11"/>
                    </a:lnTo>
                    <a:cubicBezTo>
                      <a:pt x="12" y="11"/>
                      <a:pt x="13" y="10"/>
                      <a:pt x="13" y="10"/>
                    </a:cubicBezTo>
                    <a:lnTo>
                      <a:pt x="13" y="1"/>
                    </a:lnTo>
                    <a:cubicBezTo>
                      <a:pt x="13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6" name="Freeform 237"/>
              <p:cNvSpPr>
                <a:spLocks/>
              </p:cNvSpPr>
              <p:nvPr/>
            </p:nvSpPr>
            <p:spPr bwMode="auto">
              <a:xfrm>
                <a:off x="4147" y="2089"/>
                <a:ext cx="390" cy="69"/>
              </a:xfrm>
              <a:custGeom>
                <a:avLst/>
                <a:gdLst>
                  <a:gd name="T0" fmla="*/ 2 w 28"/>
                  <a:gd name="T1" fmla="*/ 0 h 5"/>
                  <a:gd name="T2" fmla="*/ 0 w 28"/>
                  <a:gd name="T3" fmla="*/ 3 h 5"/>
                  <a:gd name="T4" fmla="*/ 0 w 28"/>
                  <a:gd name="T5" fmla="*/ 5 h 5"/>
                  <a:gd name="T6" fmla="*/ 28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28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7" name="Freeform 238"/>
              <p:cNvSpPr>
                <a:spLocks/>
              </p:cNvSpPr>
              <p:nvPr/>
            </p:nvSpPr>
            <p:spPr bwMode="auto">
              <a:xfrm>
                <a:off x="4188" y="2019"/>
                <a:ext cx="307" cy="70"/>
              </a:xfrm>
              <a:custGeom>
                <a:avLst/>
                <a:gdLst>
                  <a:gd name="T0" fmla="*/ 22 w 22"/>
                  <a:gd name="T1" fmla="*/ 0 h 5"/>
                  <a:gd name="T2" fmla="*/ 0 w 22"/>
                  <a:gd name="T3" fmla="*/ 0 h 5"/>
                  <a:gd name="T4" fmla="*/ 0 w 22"/>
                  <a:gd name="T5" fmla="*/ 0 h 5"/>
                  <a:gd name="T6" fmla="*/ 0 w 22"/>
                  <a:gd name="T7" fmla="*/ 5 h 5"/>
                  <a:gd name="T8" fmla="*/ 22 w 22"/>
                  <a:gd name="T9" fmla="*/ 5 h 5"/>
                  <a:gd name="T10" fmla="*/ 22 w 22"/>
                  <a:gd name="T11" fmla="*/ 5 h 5"/>
                  <a:gd name="T12" fmla="*/ 22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2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8" name="Rectangle 239"/>
              <p:cNvSpPr>
                <a:spLocks noChangeArrowheads="1"/>
              </p:cNvSpPr>
              <p:nvPr/>
            </p:nvSpPr>
            <p:spPr bwMode="auto">
              <a:xfrm>
                <a:off x="4244" y="2033"/>
                <a:ext cx="14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9" name="Rectangle 240"/>
              <p:cNvSpPr>
                <a:spLocks noChangeArrowheads="1"/>
              </p:cNvSpPr>
              <p:nvPr/>
            </p:nvSpPr>
            <p:spPr bwMode="auto">
              <a:xfrm>
                <a:off x="4216" y="2033"/>
                <a:ext cx="70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0" name="Freeform 241"/>
              <p:cNvSpPr>
                <a:spLocks/>
              </p:cNvSpPr>
              <p:nvPr/>
            </p:nvSpPr>
            <p:spPr bwMode="auto">
              <a:xfrm>
                <a:off x="4161" y="2089"/>
                <a:ext cx="376" cy="55"/>
              </a:xfrm>
              <a:custGeom>
                <a:avLst/>
                <a:gdLst>
                  <a:gd name="T0" fmla="*/ 0 w 27"/>
                  <a:gd name="T1" fmla="*/ 4 h 4"/>
                  <a:gd name="T2" fmla="*/ 27 w 27"/>
                  <a:gd name="T3" fmla="*/ 4 h 4"/>
                  <a:gd name="T4" fmla="*/ 27 w 27"/>
                  <a:gd name="T5" fmla="*/ 3 h 4"/>
                  <a:gd name="T6" fmla="*/ 24 w 27"/>
                  <a:gd name="T7" fmla="*/ 0 h 4"/>
                  <a:gd name="T8" fmla="*/ 2 w 27"/>
                  <a:gd name="T9" fmla="*/ 0 h 4"/>
                  <a:gd name="T10" fmla="*/ 0 w 27"/>
                  <a:gd name="T11" fmla="*/ 3 h 4"/>
                  <a:gd name="T12" fmla="*/ 0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0" y="4"/>
                    </a:moveTo>
                    <a:lnTo>
                      <a:pt x="27" y="4"/>
                    </a:lnTo>
                    <a:lnTo>
                      <a:pt x="27" y="3"/>
                    </a:lnTo>
                    <a:lnTo>
                      <a:pt x="24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Line 242"/>
              <p:cNvSpPr>
                <a:spLocks noChangeShapeType="1"/>
              </p:cNvSpPr>
              <p:nvPr/>
            </p:nvSpPr>
            <p:spPr bwMode="auto">
              <a:xfrm>
                <a:off x="4188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2" name="Freeform 243"/>
              <p:cNvSpPr>
                <a:spLocks/>
              </p:cNvSpPr>
              <p:nvPr/>
            </p:nvSpPr>
            <p:spPr bwMode="auto">
              <a:xfrm>
                <a:off x="4272" y="1866"/>
                <a:ext cx="153" cy="125"/>
              </a:xfrm>
              <a:custGeom>
                <a:avLst/>
                <a:gdLst>
                  <a:gd name="T0" fmla="*/ 0 w 11"/>
                  <a:gd name="T1" fmla="*/ 0 h 9"/>
                  <a:gd name="T2" fmla="*/ 11 w 11"/>
                  <a:gd name="T3" fmla="*/ 0 h 9"/>
                  <a:gd name="T4" fmla="*/ 11 w 11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9">
                    <a:moveTo>
                      <a:pt x="0" y="0"/>
                    </a:moveTo>
                    <a:lnTo>
                      <a:pt x="11" y="0"/>
                    </a:lnTo>
                    <a:lnTo>
                      <a:pt x="11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Line 244"/>
              <p:cNvSpPr>
                <a:spLocks noChangeShapeType="1"/>
              </p:cNvSpPr>
              <p:nvPr/>
            </p:nvSpPr>
            <p:spPr bwMode="auto">
              <a:xfrm>
                <a:off x="4230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4" name="Freeform 245"/>
              <p:cNvSpPr>
                <a:spLocks/>
              </p:cNvSpPr>
              <p:nvPr/>
            </p:nvSpPr>
            <p:spPr bwMode="auto">
              <a:xfrm>
                <a:off x="4244" y="1838"/>
                <a:ext cx="209" cy="181"/>
              </a:xfrm>
              <a:custGeom>
                <a:avLst/>
                <a:gdLst>
                  <a:gd name="T0" fmla="*/ 14 w 15"/>
                  <a:gd name="T1" fmla="*/ 0 h 13"/>
                  <a:gd name="T2" fmla="*/ 1 w 15"/>
                  <a:gd name="T3" fmla="*/ 0 h 13"/>
                  <a:gd name="T4" fmla="*/ 0 w 15"/>
                  <a:gd name="T5" fmla="*/ 1 h 13"/>
                  <a:gd name="T6" fmla="*/ 0 w 15"/>
                  <a:gd name="T7" fmla="*/ 11 h 13"/>
                  <a:gd name="T8" fmla="*/ 1 w 15"/>
                  <a:gd name="T9" fmla="*/ 13 h 13"/>
                  <a:gd name="T10" fmla="*/ 14 w 15"/>
                  <a:gd name="T11" fmla="*/ 13 h 13"/>
                  <a:gd name="T12" fmla="*/ 15 w 15"/>
                  <a:gd name="T13" fmla="*/ 11 h 13"/>
                  <a:gd name="T14" fmla="*/ 15 w 15"/>
                  <a:gd name="T15" fmla="*/ 1 h 13"/>
                  <a:gd name="T16" fmla="*/ 14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4" y="0"/>
                    </a:moveTo>
                    <a:lnTo>
                      <a:pt x="1" y="0"/>
                    </a:lnTo>
                    <a:cubicBezTo>
                      <a:pt x="0" y="0"/>
                      <a:pt x="0" y="0"/>
                      <a:pt x="0" y="1"/>
                    </a:cubicBezTo>
                    <a:lnTo>
                      <a:pt x="0" y="11"/>
                    </a:lnTo>
                    <a:cubicBezTo>
                      <a:pt x="0" y="12"/>
                      <a:pt x="0" y="13"/>
                      <a:pt x="1" y="13"/>
                    </a:cubicBezTo>
                    <a:lnTo>
                      <a:pt x="14" y="13"/>
                    </a:lnTo>
                    <a:cubicBezTo>
                      <a:pt x="14" y="13"/>
                      <a:pt x="15" y="12"/>
                      <a:pt x="15" y="11"/>
                    </a:cubicBezTo>
                    <a:lnTo>
                      <a:pt x="15" y="1"/>
                    </a:lnTo>
                    <a:cubicBezTo>
                      <a:pt x="15" y="0"/>
                      <a:pt x="14" y="0"/>
                      <a:pt x="14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Line 246"/>
              <p:cNvSpPr>
                <a:spLocks noChangeShapeType="1"/>
              </p:cNvSpPr>
              <p:nvPr/>
            </p:nvSpPr>
            <p:spPr bwMode="auto">
              <a:xfrm flipH="1">
                <a:off x="446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6" name="Line 247"/>
              <p:cNvSpPr>
                <a:spLocks noChangeShapeType="1"/>
              </p:cNvSpPr>
              <p:nvPr/>
            </p:nvSpPr>
            <p:spPr bwMode="auto">
              <a:xfrm flipH="1">
                <a:off x="443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Line 248"/>
              <p:cNvSpPr>
                <a:spLocks noChangeShapeType="1"/>
              </p:cNvSpPr>
              <p:nvPr/>
            </p:nvSpPr>
            <p:spPr bwMode="auto">
              <a:xfrm flipH="1">
                <a:off x="442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8" name="Line 249"/>
              <p:cNvSpPr>
                <a:spLocks noChangeShapeType="1"/>
              </p:cNvSpPr>
              <p:nvPr/>
            </p:nvSpPr>
            <p:spPr bwMode="auto">
              <a:xfrm flipH="1">
                <a:off x="439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9" name="Line 250"/>
              <p:cNvSpPr>
                <a:spLocks noChangeShapeType="1"/>
              </p:cNvSpPr>
              <p:nvPr/>
            </p:nvSpPr>
            <p:spPr bwMode="auto">
              <a:xfrm flipH="1">
                <a:off x="436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0" name="Line 251"/>
              <p:cNvSpPr>
                <a:spLocks noChangeShapeType="1"/>
              </p:cNvSpPr>
              <p:nvPr/>
            </p:nvSpPr>
            <p:spPr bwMode="auto">
              <a:xfrm flipH="1">
                <a:off x="4356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1" name="Line 252"/>
              <p:cNvSpPr>
                <a:spLocks noChangeShapeType="1"/>
              </p:cNvSpPr>
              <p:nvPr/>
            </p:nvSpPr>
            <p:spPr bwMode="auto">
              <a:xfrm flipH="1">
                <a:off x="432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2" name="Line 253"/>
              <p:cNvSpPr>
                <a:spLocks noChangeShapeType="1"/>
              </p:cNvSpPr>
              <p:nvPr/>
            </p:nvSpPr>
            <p:spPr bwMode="auto">
              <a:xfrm flipH="1">
                <a:off x="430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3" name="Line 254"/>
              <p:cNvSpPr>
                <a:spLocks noChangeShapeType="1"/>
              </p:cNvSpPr>
              <p:nvPr/>
            </p:nvSpPr>
            <p:spPr bwMode="auto">
              <a:xfrm flipH="1">
                <a:off x="428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4" name="Line 255"/>
              <p:cNvSpPr>
                <a:spLocks noChangeShapeType="1"/>
              </p:cNvSpPr>
              <p:nvPr/>
            </p:nvSpPr>
            <p:spPr bwMode="auto">
              <a:xfrm flipH="1">
                <a:off x="425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5" name="Line 256"/>
              <p:cNvSpPr>
                <a:spLocks noChangeShapeType="1"/>
              </p:cNvSpPr>
              <p:nvPr/>
            </p:nvSpPr>
            <p:spPr bwMode="auto">
              <a:xfrm flipH="1">
                <a:off x="423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6" name="Line 257"/>
              <p:cNvSpPr>
                <a:spLocks noChangeShapeType="1"/>
              </p:cNvSpPr>
              <p:nvPr/>
            </p:nvSpPr>
            <p:spPr bwMode="auto">
              <a:xfrm flipH="1">
                <a:off x="421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7" name="Line 258"/>
              <p:cNvSpPr>
                <a:spLocks noChangeShapeType="1"/>
              </p:cNvSpPr>
              <p:nvPr/>
            </p:nvSpPr>
            <p:spPr bwMode="auto">
              <a:xfrm flipH="1">
                <a:off x="420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8" name="Line 259"/>
              <p:cNvSpPr>
                <a:spLocks noChangeShapeType="1"/>
              </p:cNvSpPr>
              <p:nvPr/>
            </p:nvSpPr>
            <p:spPr bwMode="auto">
              <a:xfrm flipH="1">
                <a:off x="449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Line 260"/>
              <p:cNvSpPr>
                <a:spLocks noChangeShapeType="1"/>
              </p:cNvSpPr>
              <p:nvPr/>
            </p:nvSpPr>
            <p:spPr bwMode="auto">
              <a:xfrm flipH="1">
                <a:off x="448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0" name="Line 261"/>
              <p:cNvSpPr>
                <a:spLocks noChangeShapeType="1"/>
              </p:cNvSpPr>
              <p:nvPr/>
            </p:nvSpPr>
            <p:spPr bwMode="auto">
              <a:xfrm flipH="1">
                <a:off x="445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Line 262"/>
              <p:cNvSpPr>
                <a:spLocks noChangeShapeType="1"/>
              </p:cNvSpPr>
              <p:nvPr/>
            </p:nvSpPr>
            <p:spPr bwMode="auto">
              <a:xfrm flipH="1">
                <a:off x="442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2" name="Line 263"/>
              <p:cNvSpPr>
                <a:spLocks noChangeShapeType="1"/>
              </p:cNvSpPr>
              <p:nvPr/>
            </p:nvSpPr>
            <p:spPr bwMode="auto">
              <a:xfrm flipH="1">
                <a:off x="441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Line 264"/>
              <p:cNvSpPr>
                <a:spLocks noChangeShapeType="1"/>
              </p:cNvSpPr>
              <p:nvPr/>
            </p:nvSpPr>
            <p:spPr bwMode="auto">
              <a:xfrm flipH="1">
                <a:off x="438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4" name="Line 265"/>
              <p:cNvSpPr>
                <a:spLocks noChangeShapeType="1"/>
              </p:cNvSpPr>
              <p:nvPr/>
            </p:nvSpPr>
            <p:spPr bwMode="auto">
              <a:xfrm flipH="1">
                <a:off x="4356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Line 266"/>
              <p:cNvSpPr>
                <a:spLocks noChangeShapeType="1"/>
              </p:cNvSpPr>
              <p:nvPr/>
            </p:nvSpPr>
            <p:spPr bwMode="auto">
              <a:xfrm flipH="1">
                <a:off x="434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6" name="Line 267"/>
              <p:cNvSpPr>
                <a:spLocks noChangeShapeType="1"/>
              </p:cNvSpPr>
              <p:nvPr/>
            </p:nvSpPr>
            <p:spPr bwMode="auto">
              <a:xfrm flipH="1">
                <a:off x="431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7" name="Line 268"/>
              <p:cNvSpPr>
                <a:spLocks noChangeShapeType="1"/>
              </p:cNvSpPr>
              <p:nvPr/>
            </p:nvSpPr>
            <p:spPr bwMode="auto">
              <a:xfrm flipH="1">
                <a:off x="428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8" name="Line 269"/>
              <p:cNvSpPr>
                <a:spLocks noChangeShapeType="1"/>
              </p:cNvSpPr>
              <p:nvPr/>
            </p:nvSpPr>
            <p:spPr bwMode="auto">
              <a:xfrm flipH="1">
                <a:off x="427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9" name="Line 270"/>
              <p:cNvSpPr>
                <a:spLocks noChangeShapeType="1"/>
              </p:cNvSpPr>
              <p:nvPr/>
            </p:nvSpPr>
            <p:spPr bwMode="auto">
              <a:xfrm flipH="1">
                <a:off x="425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0" name="Line 271"/>
              <p:cNvSpPr>
                <a:spLocks noChangeShapeType="1"/>
              </p:cNvSpPr>
              <p:nvPr/>
            </p:nvSpPr>
            <p:spPr bwMode="auto">
              <a:xfrm flipH="1">
                <a:off x="424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1" name="Line 272"/>
              <p:cNvSpPr>
                <a:spLocks noChangeShapeType="1"/>
              </p:cNvSpPr>
              <p:nvPr/>
            </p:nvSpPr>
            <p:spPr bwMode="auto">
              <a:xfrm flipH="1">
                <a:off x="421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2" name="Line 273"/>
              <p:cNvSpPr>
                <a:spLocks noChangeShapeType="1"/>
              </p:cNvSpPr>
              <p:nvPr/>
            </p:nvSpPr>
            <p:spPr bwMode="auto">
              <a:xfrm flipH="1">
                <a:off x="420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3" name="Line 274"/>
              <p:cNvSpPr>
                <a:spLocks noChangeShapeType="1"/>
              </p:cNvSpPr>
              <p:nvPr/>
            </p:nvSpPr>
            <p:spPr bwMode="auto">
              <a:xfrm flipH="1">
                <a:off x="418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4" name="Line 275"/>
              <p:cNvSpPr>
                <a:spLocks noChangeShapeType="1"/>
              </p:cNvSpPr>
              <p:nvPr/>
            </p:nvSpPr>
            <p:spPr bwMode="auto">
              <a:xfrm flipH="1">
                <a:off x="448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5" name="Line 276"/>
              <p:cNvSpPr>
                <a:spLocks noChangeShapeType="1"/>
              </p:cNvSpPr>
              <p:nvPr/>
            </p:nvSpPr>
            <p:spPr bwMode="auto">
              <a:xfrm flipH="1">
                <a:off x="446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6" name="Line 277"/>
              <p:cNvSpPr>
                <a:spLocks noChangeShapeType="1"/>
              </p:cNvSpPr>
              <p:nvPr/>
            </p:nvSpPr>
            <p:spPr bwMode="auto">
              <a:xfrm flipH="1">
                <a:off x="445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Line 278"/>
              <p:cNvSpPr>
                <a:spLocks noChangeShapeType="1"/>
              </p:cNvSpPr>
              <p:nvPr/>
            </p:nvSpPr>
            <p:spPr bwMode="auto">
              <a:xfrm flipH="1">
                <a:off x="443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8" name="Line 279"/>
              <p:cNvSpPr>
                <a:spLocks noChangeShapeType="1"/>
              </p:cNvSpPr>
              <p:nvPr/>
            </p:nvSpPr>
            <p:spPr bwMode="auto">
              <a:xfrm flipH="1">
                <a:off x="4411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Line 280"/>
              <p:cNvSpPr>
                <a:spLocks noChangeShapeType="1"/>
              </p:cNvSpPr>
              <p:nvPr/>
            </p:nvSpPr>
            <p:spPr bwMode="auto">
              <a:xfrm flipH="1">
                <a:off x="439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0" name="Line 281"/>
              <p:cNvSpPr>
                <a:spLocks noChangeShapeType="1"/>
              </p:cNvSpPr>
              <p:nvPr/>
            </p:nvSpPr>
            <p:spPr bwMode="auto">
              <a:xfrm flipH="1">
                <a:off x="438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Line 282"/>
              <p:cNvSpPr>
                <a:spLocks noChangeShapeType="1"/>
              </p:cNvSpPr>
              <p:nvPr/>
            </p:nvSpPr>
            <p:spPr bwMode="auto">
              <a:xfrm flipH="1">
                <a:off x="436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2" name="Line 283"/>
              <p:cNvSpPr>
                <a:spLocks noChangeShapeType="1"/>
              </p:cNvSpPr>
              <p:nvPr/>
            </p:nvSpPr>
            <p:spPr bwMode="auto">
              <a:xfrm flipH="1">
                <a:off x="434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Line 284"/>
              <p:cNvSpPr>
                <a:spLocks noChangeShapeType="1"/>
              </p:cNvSpPr>
              <p:nvPr/>
            </p:nvSpPr>
            <p:spPr bwMode="auto">
              <a:xfrm flipH="1">
                <a:off x="431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4" name="Line 285"/>
              <p:cNvSpPr>
                <a:spLocks noChangeShapeType="1"/>
              </p:cNvSpPr>
              <p:nvPr/>
            </p:nvSpPr>
            <p:spPr bwMode="auto">
              <a:xfrm flipH="1">
                <a:off x="430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5" name="Line 286"/>
              <p:cNvSpPr>
                <a:spLocks noChangeShapeType="1"/>
              </p:cNvSpPr>
              <p:nvPr/>
            </p:nvSpPr>
            <p:spPr bwMode="auto">
              <a:xfrm flipH="1">
                <a:off x="427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6" name="Line 287"/>
              <p:cNvSpPr>
                <a:spLocks noChangeShapeType="1"/>
              </p:cNvSpPr>
              <p:nvPr/>
            </p:nvSpPr>
            <p:spPr bwMode="auto">
              <a:xfrm flipH="1">
                <a:off x="4244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7" name="Line 288"/>
              <p:cNvSpPr>
                <a:spLocks noChangeShapeType="1"/>
              </p:cNvSpPr>
              <p:nvPr/>
            </p:nvSpPr>
            <p:spPr bwMode="auto">
              <a:xfrm flipH="1">
                <a:off x="423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8" name="Line 289"/>
              <p:cNvSpPr>
                <a:spLocks noChangeShapeType="1"/>
              </p:cNvSpPr>
              <p:nvPr/>
            </p:nvSpPr>
            <p:spPr bwMode="auto">
              <a:xfrm flipH="1">
                <a:off x="4202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9" name="Line 290"/>
              <p:cNvSpPr>
                <a:spLocks noChangeShapeType="1"/>
              </p:cNvSpPr>
              <p:nvPr/>
            </p:nvSpPr>
            <p:spPr bwMode="auto">
              <a:xfrm flipH="1">
                <a:off x="4175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0" name="Line 291"/>
              <p:cNvSpPr>
                <a:spLocks noChangeShapeType="1"/>
              </p:cNvSpPr>
              <p:nvPr/>
            </p:nvSpPr>
            <p:spPr bwMode="auto">
              <a:xfrm flipH="1">
                <a:off x="450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1" name="Line 292"/>
              <p:cNvSpPr>
                <a:spLocks noChangeShapeType="1"/>
              </p:cNvSpPr>
              <p:nvPr/>
            </p:nvSpPr>
            <p:spPr bwMode="auto">
              <a:xfrm flipH="1">
                <a:off x="449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2" name="Line 293"/>
              <p:cNvSpPr>
                <a:spLocks noChangeShapeType="1"/>
              </p:cNvSpPr>
              <p:nvPr/>
            </p:nvSpPr>
            <p:spPr bwMode="auto">
              <a:xfrm flipH="1">
                <a:off x="446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3" name="Line 294"/>
              <p:cNvSpPr>
                <a:spLocks noChangeShapeType="1"/>
              </p:cNvSpPr>
              <p:nvPr/>
            </p:nvSpPr>
            <p:spPr bwMode="auto">
              <a:xfrm flipH="1">
                <a:off x="443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4" name="Line 295"/>
              <p:cNvSpPr>
                <a:spLocks noChangeShapeType="1"/>
              </p:cNvSpPr>
              <p:nvPr/>
            </p:nvSpPr>
            <p:spPr bwMode="auto">
              <a:xfrm flipH="1">
                <a:off x="442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5" name="Line 296"/>
              <p:cNvSpPr>
                <a:spLocks noChangeShapeType="1"/>
              </p:cNvSpPr>
              <p:nvPr/>
            </p:nvSpPr>
            <p:spPr bwMode="auto">
              <a:xfrm flipH="1">
                <a:off x="439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6" name="Line 297"/>
              <p:cNvSpPr>
                <a:spLocks noChangeShapeType="1"/>
              </p:cNvSpPr>
              <p:nvPr/>
            </p:nvSpPr>
            <p:spPr bwMode="auto">
              <a:xfrm flipH="1">
                <a:off x="436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7" name="Line 298"/>
              <p:cNvSpPr>
                <a:spLocks noChangeShapeType="1"/>
              </p:cNvSpPr>
              <p:nvPr/>
            </p:nvSpPr>
            <p:spPr bwMode="auto">
              <a:xfrm flipH="1">
                <a:off x="4356" y="2130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8" name="Line 299"/>
              <p:cNvSpPr>
                <a:spLocks noChangeShapeType="1"/>
              </p:cNvSpPr>
              <p:nvPr/>
            </p:nvSpPr>
            <p:spPr bwMode="auto">
              <a:xfrm flipH="1">
                <a:off x="434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9" name="Line 300"/>
              <p:cNvSpPr>
                <a:spLocks noChangeShapeType="1"/>
              </p:cNvSpPr>
              <p:nvPr/>
            </p:nvSpPr>
            <p:spPr bwMode="auto">
              <a:xfrm flipH="1">
                <a:off x="432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301"/>
              <p:cNvSpPr>
                <a:spLocks noChangeShapeType="1"/>
              </p:cNvSpPr>
              <p:nvPr/>
            </p:nvSpPr>
            <p:spPr bwMode="auto">
              <a:xfrm flipH="1">
                <a:off x="430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1" name="Line 302"/>
              <p:cNvSpPr>
                <a:spLocks noChangeShapeType="1"/>
              </p:cNvSpPr>
              <p:nvPr/>
            </p:nvSpPr>
            <p:spPr bwMode="auto">
              <a:xfrm flipH="1">
                <a:off x="428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2" name="Line 303"/>
              <p:cNvSpPr>
                <a:spLocks noChangeShapeType="1"/>
              </p:cNvSpPr>
              <p:nvPr/>
            </p:nvSpPr>
            <p:spPr bwMode="auto">
              <a:xfrm flipH="1">
                <a:off x="427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3" name="Line 304"/>
              <p:cNvSpPr>
                <a:spLocks noChangeShapeType="1"/>
              </p:cNvSpPr>
              <p:nvPr/>
            </p:nvSpPr>
            <p:spPr bwMode="auto">
              <a:xfrm flipH="1">
                <a:off x="425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4" name="Line 305"/>
              <p:cNvSpPr>
                <a:spLocks noChangeShapeType="1"/>
              </p:cNvSpPr>
              <p:nvPr/>
            </p:nvSpPr>
            <p:spPr bwMode="auto">
              <a:xfrm flipH="1">
                <a:off x="423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5" name="Line 306"/>
              <p:cNvSpPr>
                <a:spLocks noChangeShapeType="1"/>
              </p:cNvSpPr>
              <p:nvPr/>
            </p:nvSpPr>
            <p:spPr bwMode="auto">
              <a:xfrm flipH="1">
                <a:off x="420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Line 307"/>
              <p:cNvSpPr>
                <a:spLocks noChangeShapeType="1"/>
              </p:cNvSpPr>
              <p:nvPr/>
            </p:nvSpPr>
            <p:spPr bwMode="auto">
              <a:xfrm flipH="1">
                <a:off x="418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7" name="Rectangle 308"/>
              <p:cNvSpPr>
                <a:spLocks noChangeArrowheads="1"/>
              </p:cNvSpPr>
              <p:nvPr/>
            </p:nvSpPr>
            <p:spPr bwMode="auto">
              <a:xfrm>
                <a:off x="4369" y="2033"/>
                <a:ext cx="112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8" name="Freeform 309"/>
              <p:cNvSpPr>
                <a:spLocks/>
              </p:cNvSpPr>
              <p:nvPr/>
            </p:nvSpPr>
            <p:spPr bwMode="auto">
              <a:xfrm>
                <a:off x="1780" y="1852"/>
                <a:ext cx="181" cy="153"/>
              </a:xfrm>
              <a:custGeom>
                <a:avLst/>
                <a:gdLst>
                  <a:gd name="T0" fmla="*/ 0 w 13"/>
                  <a:gd name="T1" fmla="*/ 0 h 11"/>
                  <a:gd name="T2" fmla="*/ 12 w 13"/>
                  <a:gd name="T3" fmla="*/ 0 h 11"/>
                  <a:gd name="T4" fmla="*/ 13 w 13"/>
                  <a:gd name="T5" fmla="*/ 1 h 11"/>
                  <a:gd name="T6" fmla="*/ 13 w 13"/>
                  <a:gd name="T7" fmla="*/ 10 h 11"/>
                  <a:gd name="T8" fmla="*/ 12 w 13"/>
                  <a:gd name="T9" fmla="*/ 11 h 11"/>
                  <a:gd name="T10" fmla="*/ 0 w 13"/>
                  <a:gd name="T11" fmla="*/ 11 h 11"/>
                  <a:gd name="T12" fmla="*/ 0 w 13"/>
                  <a:gd name="T13" fmla="*/ 10 h 11"/>
                  <a:gd name="T14" fmla="*/ 0 w 13"/>
                  <a:gd name="T15" fmla="*/ 1 h 11"/>
                  <a:gd name="T16" fmla="*/ 0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lnTo>
                      <a:pt x="12" y="0"/>
                    </a:lnTo>
                    <a:cubicBezTo>
                      <a:pt x="12" y="0"/>
                      <a:pt x="13" y="0"/>
                      <a:pt x="13" y="1"/>
                    </a:cubicBezTo>
                    <a:lnTo>
                      <a:pt x="13" y="10"/>
                    </a:lnTo>
                    <a:cubicBezTo>
                      <a:pt x="13" y="10"/>
                      <a:pt x="12" y="11"/>
                      <a:pt x="12" y="11"/>
                    </a:cubicBezTo>
                    <a:lnTo>
                      <a:pt x="0" y="11"/>
                    </a:lnTo>
                    <a:cubicBezTo>
                      <a:pt x="0" y="11"/>
                      <a:pt x="0" y="10"/>
                      <a:pt x="0" y="10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9" name="Freeform 310"/>
              <p:cNvSpPr>
                <a:spLocks/>
              </p:cNvSpPr>
              <p:nvPr/>
            </p:nvSpPr>
            <p:spPr bwMode="auto">
              <a:xfrm>
                <a:off x="1682" y="2089"/>
                <a:ext cx="390" cy="69"/>
              </a:xfrm>
              <a:custGeom>
                <a:avLst/>
                <a:gdLst>
                  <a:gd name="T0" fmla="*/ 26 w 28"/>
                  <a:gd name="T1" fmla="*/ 0 h 5"/>
                  <a:gd name="T2" fmla="*/ 28 w 28"/>
                  <a:gd name="T3" fmla="*/ 3 h 5"/>
                  <a:gd name="T4" fmla="*/ 28 w 28"/>
                  <a:gd name="T5" fmla="*/ 5 h 5"/>
                  <a:gd name="T6" fmla="*/ 0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6" y="0"/>
                    </a:moveTo>
                    <a:lnTo>
                      <a:pt x="28" y="3"/>
                    </a:lnTo>
                    <a:lnTo>
                      <a:pt x="28" y="5"/>
                    </a:lnTo>
                    <a:lnTo>
                      <a:pt x="0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0" name="Freeform 311"/>
              <p:cNvSpPr>
                <a:spLocks/>
              </p:cNvSpPr>
              <p:nvPr/>
            </p:nvSpPr>
            <p:spPr bwMode="auto">
              <a:xfrm>
                <a:off x="1710" y="2019"/>
                <a:ext cx="306" cy="70"/>
              </a:xfrm>
              <a:custGeom>
                <a:avLst/>
                <a:gdLst>
                  <a:gd name="T0" fmla="*/ 0 w 22"/>
                  <a:gd name="T1" fmla="*/ 0 h 5"/>
                  <a:gd name="T2" fmla="*/ 22 w 22"/>
                  <a:gd name="T3" fmla="*/ 0 h 5"/>
                  <a:gd name="T4" fmla="*/ 22 w 22"/>
                  <a:gd name="T5" fmla="*/ 0 h 5"/>
                  <a:gd name="T6" fmla="*/ 22 w 22"/>
                  <a:gd name="T7" fmla="*/ 5 h 5"/>
                  <a:gd name="T8" fmla="*/ 0 w 22"/>
                  <a:gd name="T9" fmla="*/ 5 h 5"/>
                  <a:gd name="T10" fmla="*/ 0 w 22"/>
                  <a:gd name="T11" fmla="*/ 5 h 5"/>
                  <a:gd name="T12" fmla="*/ 0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2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1" name="Rectangle 312"/>
              <p:cNvSpPr>
                <a:spLocks noChangeArrowheads="1"/>
              </p:cNvSpPr>
              <p:nvPr/>
            </p:nvSpPr>
            <p:spPr bwMode="auto">
              <a:xfrm>
                <a:off x="1947" y="2033"/>
                <a:ext cx="28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2" name="Rectangle 313"/>
              <p:cNvSpPr>
                <a:spLocks noChangeArrowheads="1"/>
              </p:cNvSpPr>
              <p:nvPr/>
            </p:nvSpPr>
            <p:spPr bwMode="auto">
              <a:xfrm>
                <a:off x="1919" y="2033"/>
                <a:ext cx="84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3" name="Freeform 314"/>
              <p:cNvSpPr>
                <a:spLocks/>
              </p:cNvSpPr>
              <p:nvPr/>
            </p:nvSpPr>
            <p:spPr bwMode="auto">
              <a:xfrm>
                <a:off x="1682" y="2089"/>
                <a:ext cx="376" cy="55"/>
              </a:xfrm>
              <a:custGeom>
                <a:avLst/>
                <a:gdLst>
                  <a:gd name="T0" fmla="*/ 27 w 27"/>
                  <a:gd name="T1" fmla="*/ 4 h 4"/>
                  <a:gd name="T2" fmla="*/ 0 w 27"/>
                  <a:gd name="T3" fmla="*/ 4 h 4"/>
                  <a:gd name="T4" fmla="*/ 0 w 27"/>
                  <a:gd name="T5" fmla="*/ 3 h 4"/>
                  <a:gd name="T6" fmla="*/ 2 w 27"/>
                  <a:gd name="T7" fmla="*/ 0 h 4"/>
                  <a:gd name="T8" fmla="*/ 24 w 27"/>
                  <a:gd name="T9" fmla="*/ 0 h 4"/>
                  <a:gd name="T10" fmla="*/ 27 w 27"/>
                  <a:gd name="T11" fmla="*/ 3 h 4"/>
                  <a:gd name="T12" fmla="*/ 27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27" y="4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4" y="0"/>
                    </a:lnTo>
                    <a:lnTo>
                      <a:pt x="27" y="3"/>
                    </a:lnTo>
                    <a:lnTo>
                      <a:pt x="27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4" name="Line 315"/>
              <p:cNvSpPr>
                <a:spLocks noChangeShapeType="1"/>
              </p:cNvSpPr>
              <p:nvPr/>
            </p:nvSpPr>
            <p:spPr bwMode="auto">
              <a:xfrm>
                <a:off x="2030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5" name="Freeform 316"/>
              <p:cNvSpPr>
                <a:spLocks/>
              </p:cNvSpPr>
              <p:nvPr/>
            </p:nvSpPr>
            <p:spPr bwMode="auto">
              <a:xfrm>
                <a:off x="1780" y="1866"/>
                <a:ext cx="167" cy="125"/>
              </a:xfrm>
              <a:custGeom>
                <a:avLst/>
                <a:gdLst>
                  <a:gd name="T0" fmla="*/ 12 w 12"/>
                  <a:gd name="T1" fmla="*/ 0 h 9"/>
                  <a:gd name="T2" fmla="*/ 0 w 12"/>
                  <a:gd name="T3" fmla="*/ 0 h 9"/>
                  <a:gd name="T4" fmla="*/ 0 w 12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12" y="0"/>
                    </a:moveTo>
                    <a:lnTo>
                      <a:pt x="0" y="0"/>
                    </a:lnTo>
                    <a:lnTo>
                      <a:pt x="0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6" name="Line 317"/>
              <p:cNvSpPr>
                <a:spLocks noChangeShapeType="1"/>
              </p:cNvSpPr>
              <p:nvPr/>
            </p:nvSpPr>
            <p:spPr bwMode="auto">
              <a:xfrm>
                <a:off x="1975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7" name="Freeform 318"/>
              <p:cNvSpPr>
                <a:spLocks/>
              </p:cNvSpPr>
              <p:nvPr/>
            </p:nvSpPr>
            <p:spPr bwMode="auto">
              <a:xfrm>
                <a:off x="1766" y="1838"/>
                <a:ext cx="209" cy="181"/>
              </a:xfrm>
              <a:custGeom>
                <a:avLst/>
                <a:gdLst>
                  <a:gd name="T0" fmla="*/ 1 w 15"/>
                  <a:gd name="T1" fmla="*/ 0 h 13"/>
                  <a:gd name="T2" fmla="*/ 14 w 15"/>
                  <a:gd name="T3" fmla="*/ 0 h 13"/>
                  <a:gd name="T4" fmla="*/ 15 w 15"/>
                  <a:gd name="T5" fmla="*/ 1 h 13"/>
                  <a:gd name="T6" fmla="*/ 15 w 15"/>
                  <a:gd name="T7" fmla="*/ 11 h 13"/>
                  <a:gd name="T8" fmla="*/ 14 w 15"/>
                  <a:gd name="T9" fmla="*/ 13 h 13"/>
                  <a:gd name="T10" fmla="*/ 1 w 15"/>
                  <a:gd name="T11" fmla="*/ 13 h 13"/>
                  <a:gd name="T12" fmla="*/ 0 w 15"/>
                  <a:gd name="T13" fmla="*/ 11 h 13"/>
                  <a:gd name="T14" fmla="*/ 0 w 15"/>
                  <a:gd name="T15" fmla="*/ 1 h 13"/>
                  <a:gd name="T16" fmla="*/ 1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0"/>
                    </a:moveTo>
                    <a:lnTo>
                      <a:pt x="14" y="0"/>
                    </a:lnTo>
                    <a:cubicBezTo>
                      <a:pt x="14" y="0"/>
                      <a:pt x="15" y="0"/>
                      <a:pt x="15" y="1"/>
                    </a:cubicBezTo>
                    <a:lnTo>
                      <a:pt x="15" y="11"/>
                    </a:lnTo>
                    <a:cubicBezTo>
                      <a:pt x="15" y="12"/>
                      <a:pt x="14" y="13"/>
                      <a:pt x="14" y="13"/>
                    </a:cubicBezTo>
                    <a:lnTo>
                      <a:pt x="1" y="13"/>
                    </a:lnTo>
                    <a:cubicBezTo>
                      <a:pt x="0" y="13"/>
                      <a:pt x="0" y="12"/>
                      <a:pt x="0" y="11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8" name="Line 319"/>
              <p:cNvSpPr>
                <a:spLocks noChangeShapeType="1"/>
              </p:cNvSpPr>
              <p:nvPr/>
            </p:nvSpPr>
            <p:spPr bwMode="auto">
              <a:xfrm>
                <a:off x="171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9" name="Line 320"/>
              <p:cNvSpPr>
                <a:spLocks noChangeShapeType="1"/>
              </p:cNvSpPr>
              <p:nvPr/>
            </p:nvSpPr>
            <p:spPr bwMode="auto">
              <a:xfrm>
                <a:off x="172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0" name="Line 321"/>
              <p:cNvSpPr>
                <a:spLocks noChangeShapeType="1"/>
              </p:cNvSpPr>
              <p:nvPr/>
            </p:nvSpPr>
            <p:spPr bwMode="auto">
              <a:xfrm>
                <a:off x="175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1" name="Line 322"/>
              <p:cNvSpPr>
                <a:spLocks noChangeShapeType="1"/>
              </p:cNvSpPr>
              <p:nvPr/>
            </p:nvSpPr>
            <p:spPr bwMode="auto">
              <a:xfrm>
                <a:off x="178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2" name="Line 323"/>
              <p:cNvSpPr>
                <a:spLocks noChangeShapeType="1"/>
              </p:cNvSpPr>
              <p:nvPr/>
            </p:nvSpPr>
            <p:spPr bwMode="auto">
              <a:xfrm>
                <a:off x="179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3" name="Line 324"/>
              <p:cNvSpPr>
                <a:spLocks noChangeShapeType="1"/>
              </p:cNvSpPr>
              <p:nvPr/>
            </p:nvSpPr>
            <p:spPr bwMode="auto">
              <a:xfrm>
                <a:off x="180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4" name="Line 325"/>
              <p:cNvSpPr>
                <a:spLocks noChangeShapeType="1"/>
              </p:cNvSpPr>
              <p:nvPr/>
            </p:nvSpPr>
            <p:spPr bwMode="auto">
              <a:xfrm>
                <a:off x="182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5" name="Line 326"/>
              <p:cNvSpPr>
                <a:spLocks noChangeShapeType="1"/>
              </p:cNvSpPr>
              <p:nvPr/>
            </p:nvSpPr>
            <p:spPr bwMode="auto">
              <a:xfrm>
                <a:off x="184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6" name="Line 327"/>
              <p:cNvSpPr>
                <a:spLocks noChangeShapeType="1"/>
              </p:cNvSpPr>
              <p:nvPr/>
            </p:nvSpPr>
            <p:spPr bwMode="auto">
              <a:xfrm>
                <a:off x="186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7" name="Line 328"/>
              <p:cNvSpPr>
                <a:spLocks noChangeShapeType="1"/>
              </p:cNvSpPr>
              <p:nvPr/>
            </p:nvSpPr>
            <p:spPr bwMode="auto">
              <a:xfrm>
                <a:off x="187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8" name="Line 329"/>
              <p:cNvSpPr>
                <a:spLocks noChangeShapeType="1"/>
              </p:cNvSpPr>
              <p:nvPr/>
            </p:nvSpPr>
            <p:spPr bwMode="auto">
              <a:xfrm>
                <a:off x="189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9" name="Line 330"/>
              <p:cNvSpPr>
                <a:spLocks noChangeShapeType="1"/>
              </p:cNvSpPr>
              <p:nvPr/>
            </p:nvSpPr>
            <p:spPr bwMode="auto">
              <a:xfrm>
                <a:off x="191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0" name="Line 331"/>
              <p:cNvSpPr>
                <a:spLocks noChangeShapeType="1"/>
              </p:cNvSpPr>
              <p:nvPr/>
            </p:nvSpPr>
            <p:spPr bwMode="auto">
              <a:xfrm>
                <a:off x="194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1" name="Line 332"/>
              <p:cNvSpPr>
                <a:spLocks noChangeShapeType="1"/>
              </p:cNvSpPr>
              <p:nvPr/>
            </p:nvSpPr>
            <p:spPr bwMode="auto">
              <a:xfrm>
                <a:off x="196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2" name="Line 333"/>
              <p:cNvSpPr>
                <a:spLocks noChangeShapeType="1"/>
              </p:cNvSpPr>
              <p:nvPr/>
            </p:nvSpPr>
            <p:spPr bwMode="auto">
              <a:xfrm>
                <a:off x="1989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3" name="Line 334"/>
              <p:cNvSpPr>
                <a:spLocks noChangeShapeType="1"/>
              </p:cNvSpPr>
              <p:nvPr/>
            </p:nvSpPr>
            <p:spPr bwMode="auto">
              <a:xfrm>
                <a:off x="172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4" name="Line 335"/>
              <p:cNvSpPr>
                <a:spLocks noChangeShapeType="1"/>
              </p:cNvSpPr>
              <p:nvPr/>
            </p:nvSpPr>
            <p:spPr bwMode="auto">
              <a:xfrm>
                <a:off x="173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5" name="Line 336"/>
              <p:cNvSpPr>
                <a:spLocks noChangeShapeType="1"/>
              </p:cNvSpPr>
              <p:nvPr/>
            </p:nvSpPr>
            <p:spPr bwMode="auto">
              <a:xfrm>
                <a:off x="175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6" name="Line 337"/>
              <p:cNvSpPr>
                <a:spLocks noChangeShapeType="1"/>
              </p:cNvSpPr>
              <p:nvPr/>
            </p:nvSpPr>
            <p:spPr bwMode="auto">
              <a:xfrm>
                <a:off x="176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7" name="Line 338"/>
              <p:cNvSpPr>
                <a:spLocks noChangeShapeType="1"/>
              </p:cNvSpPr>
              <p:nvPr/>
            </p:nvSpPr>
            <p:spPr bwMode="auto">
              <a:xfrm>
                <a:off x="179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8" name="Line 339"/>
              <p:cNvSpPr>
                <a:spLocks noChangeShapeType="1"/>
              </p:cNvSpPr>
              <p:nvPr/>
            </p:nvSpPr>
            <p:spPr bwMode="auto">
              <a:xfrm>
                <a:off x="1808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9" name="Line 340"/>
              <p:cNvSpPr>
                <a:spLocks noChangeShapeType="1"/>
              </p:cNvSpPr>
              <p:nvPr/>
            </p:nvSpPr>
            <p:spPr bwMode="auto">
              <a:xfrm>
                <a:off x="182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0" name="Line 341"/>
              <p:cNvSpPr>
                <a:spLocks noChangeShapeType="1"/>
              </p:cNvSpPr>
              <p:nvPr/>
            </p:nvSpPr>
            <p:spPr bwMode="auto">
              <a:xfrm>
                <a:off x="1836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1" name="Line 342"/>
              <p:cNvSpPr>
                <a:spLocks noChangeShapeType="1"/>
              </p:cNvSpPr>
              <p:nvPr/>
            </p:nvSpPr>
            <p:spPr bwMode="auto">
              <a:xfrm>
                <a:off x="186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2" name="Line 343"/>
              <p:cNvSpPr>
                <a:spLocks noChangeShapeType="1"/>
              </p:cNvSpPr>
              <p:nvPr/>
            </p:nvSpPr>
            <p:spPr bwMode="auto">
              <a:xfrm>
                <a:off x="189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3" name="Line 344"/>
              <p:cNvSpPr>
                <a:spLocks noChangeShapeType="1"/>
              </p:cNvSpPr>
              <p:nvPr/>
            </p:nvSpPr>
            <p:spPr bwMode="auto">
              <a:xfrm>
                <a:off x="190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4" name="Line 345"/>
              <p:cNvSpPr>
                <a:spLocks noChangeShapeType="1"/>
              </p:cNvSpPr>
              <p:nvPr/>
            </p:nvSpPr>
            <p:spPr bwMode="auto">
              <a:xfrm>
                <a:off x="193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5" name="Line 346"/>
              <p:cNvSpPr>
                <a:spLocks noChangeShapeType="1"/>
              </p:cNvSpPr>
              <p:nvPr/>
            </p:nvSpPr>
            <p:spPr bwMode="auto">
              <a:xfrm>
                <a:off x="1961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6" name="Line 347"/>
              <p:cNvSpPr>
                <a:spLocks noChangeShapeType="1"/>
              </p:cNvSpPr>
              <p:nvPr/>
            </p:nvSpPr>
            <p:spPr bwMode="auto">
              <a:xfrm>
                <a:off x="197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7" name="Line 348"/>
              <p:cNvSpPr>
                <a:spLocks noChangeShapeType="1"/>
              </p:cNvSpPr>
              <p:nvPr/>
            </p:nvSpPr>
            <p:spPr bwMode="auto">
              <a:xfrm>
                <a:off x="2003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8" name="Line 349"/>
              <p:cNvSpPr>
                <a:spLocks noChangeShapeType="1"/>
              </p:cNvSpPr>
              <p:nvPr/>
            </p:nvSpPr>
            <p:spPr bwMode="auto">
              <a:xfrm>
                <a:off x="169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9" name="Line 350"/>
              <p:cNvSpPr>
                <a:spLocks noChangeShapeType="1"/>
              </p:cNvSpPr>
              <p:nvPr/>
            </p:nvSpPr>
            <p:spPr bwMode="auto">
              <a:xfrm>
                <a:off x="171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0" name="Line 351"/>
              <p:cNvSpPr>
                <a:spLocks noChangeShapeType="1"/>
              </p:cNvSpPr>
              <p:nvPr/>
            </p:nvSpPr>
            <p:spPr bwMode="auto">
              <a:xfrm>
                <a:off x="173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1" name="Line 352"/>
              <p:cNvSpPr>
                <a:spLocks noChangeShapeType="1"/>
              </p:cNvSpPr>
              <p:nvPr/>
            </p:nvSpPr>
            <p:spPr bwMode="auto">
              <a:xfrm>
                <a:off x="176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2" name="Line 353"/>
              <p:cNvSpPr>
                <a:spLocks noChangeShapeType="1"/>
              </p:cNvSpPr>
              <p:nvPr/>
            </p:nvSpPr>
            <p:spPr bwMode="auto">
              <a:xfrm>
                <a:off x="1780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3" name="Line 354"/>
              <p:cNvSpPr>
                <a:spLocks noChangeShapeType="1"/>
              </p:cNvSpPr>
              <p:nvPr/>
            </p:nvSpPr>
            <p:spPr bwMode="auto">
              <a:xfrm>
                <a:off x="1808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4" name="Line 355"/>
              <p:cNvSpPr>
                <a:spLocks noChangeShapeType="1"/>
              </p:cNvSpPr>
              <p:nvPr/>
            </p:nvSpPr>
            <p:spPr bwMode="auto">
              <a:xfrm>
                <a:off x="1836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5" name="Line 356"/>
              <p:cNvSpPr>
                <a:spLocks noChangeShapeType="1"/>
              </p:cNvSpPr>
              <p:nvPr/>
            </p:nvSpPr>
            <p:spPr bwMode="auto">
              <a:xfrm>
                <a:off x="184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6" name="Line 357"/>
              <p:cNvSpPr>
                <a:spLocks noChangeShapeType="1"/>
              </p:cNvSpPr>
              <p:nvPr/>
            </p:nvSpPr>
            <p:spPr bwMode="auto">
              <a:xfrm>
                <a:off x="186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7" name="Line 358"/>
              <p:cNvSpPr>
                <a:spLocks noChangeShapeType="1"/>
              </p:cNvSpPr>
              <p:nvPr/>
            </p:nvSpPr>
            <p:spPr bwMode="auto">
              <a:xfrm>
                <a:off x="187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8" name="Line 359"/>
              <p:cNvSpPr>
                <a:spLocks noChangeShapeType="1"/>
              </p:cNvSpPr>
              <p:nvPr/>
            </p:nvSpPr>
            <p:spPr bwMode="auto">
              <a:xfrm>
                <a:off x="190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9" name="Line 360"/>
              <p:cNvSpPr>
                <a:spLocks noChangeShapeType="1"/>
              </p:cNvSpPr>
              <p:nvPr/>
            </p:nvSpPr>
            <p:spPr bwMode="auto">
              <a:xfrm>
                <a:off x="1919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0" name="Line 361"/>
              <p:cNvSpPr>
                <a:spLocks noChangeShapeType="1"/>
              </p:cNvSpPr>
              <p:nvPr/>
            </p:nvSpPr>
            <p:spPr bwMode="auto">
              <a:xfrm>
                <a:off x="1933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1" name="Line 362"/>
              <p:cNvSpPr>
                <a:spLocks noChangeShapeType="1"/>
              </p:cNvSpPr>
              <p:nvPr/>
            </p:nvSpPr>
            <p:spPr bwMode="auto">
              <a:xfrm>
                <a:off x="1947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2" name="Line 363"/>
              <p:cNvSpPr>
                <a:spLocks noChangeShapeType="1"/>
              </p:cNvSpPr>
              <p:nvPr/>
            </p:nvSpPr>
            <p:spPr bwMode="auto">
              <a:xfrm>
                <a:off x="1975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3" name="Line 364"/>
              <p:cNvSpPr>
                <a:spLocks noChangeShapeType="1"/>
              </p:cNvSpPr>
              <p:nvPr/>
            </p:nvSpPr>
            <p:spPr bwMode="auto">
              <a:xfrm>
                <a:off x="2003" y="2116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4" name="Line 365"/>
              <p:cNvSpPr>
                <a:spLocks noChangeShapeType="1"/>
              </p:cNvSpPr>
              <p:nvPr/>
            </p:nvSpPr>
            <p:spPr bwMode="auto">
              <a:xfrm>
                <a:off x="2016" y="2116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5" name="Line 366"/>
              <p:cNvSpPr>
                <a:spLocks noChangeShapeType="1"/>
              </p:cNvSpPr>
              <p:nvPr/>
            </p:nvSpPr>
            <p:spPr bwMode="auto">
              <a:xfrm>
                <a:off x="171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6" name="Line 367"/>
              <p:cNvSpPr>
                <a:spLocks noChangeShapeType="1"/>
              </p:cNvSpPr>
              <p:nvPr/>
            </p:nvSpPr>
            <p:spPr bwMode="auto">
              <a:xfrm>
                <a:off x="173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7" name="Line 368"/>
              <p:cNvSpPr>
                <a:spLocks noChangeShapeType="1"/>
              </p:cNvSpPr>
              <p:nvPr/>
            </p:nvSpPr>
            <p:spPr bwMode="auto">
              <a:xfrm>
                <a:off x="175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8" name="Line 369"/>
              <p:cNvSpPr>
                <a:spLocks noChangeShapeType="1"/>
              </p:cNvSpPr>
              <p:nvPr/>
            </p:nvSpPr>
            <p:spPr bwMode="auto">
              <a:xfrm>
                <a:off x="178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9" name="Line 370"/>
              <p:cNvSpPr>
                <a:spLocks noChangeShapeType="1"/>
              </p:cNvSpPr>
              <p:nvPr/>
            </p:nvSpPr>
            <p:spPr bwMode="auto">
              <a:xfrm>
                <a:off x="1808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0" name="Line 371"/>
              <p:cNvSpPr>
                <a:spLocks noChangeShapeType="1"/>
              </p:cNvSpPr>
              <p:nvPr/>
            </p:nvSpPr>
            <p:spPr bwMode="auto">
              <a:xfrm>
                <a:off x="1822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1" name="Line 372"/>
              <p:cNvSpPr>
                <a:spLocks noChangeShapeType="1"/>
              </p:cNvSpPr>
              <p:nvPr/>
            </p:nvSpPr>
            <p:spPr bwMode="auto">
              <a:xfrm>
                <a:off x="184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2" name="Line 373"/>
              <p:cNvSpPr>
                <a:spLocks noChangeShapeType="1"/>
              </p:cNvSpPr>
              <p:nvPr/>
            </p:nvSpPr>
            <p:spPr bwMode="auto">
              <a:xfrm>
                <a:off x="187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3" name="Line 374"/>
              <p:cNvSpPr>
                <a:spLocks noChangeShapeType="1"/>
              </p:cNvSpPr>
              <p:nvPr/>
            </p:nvSpPr>
            <p:spPr bwMode="auto">
              <a:xfrm>
                <a:off x="189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4" name="Line 375"/>
              <p:cNvSpPr>
                <a:spLocks noChangeShapeType="1"/>
              </p:cNvSpPr>
              <p:nvPr/>
            </p:nvSpPr>
            <p:spPr bwMode="auto">
              <a:xfrm>
                <a:off x="191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5" name="Line 376"/>
              <p:cNvSpPr>
                <a:spLocks noChangeShapeType="1"/>
              </p:cNvSpPr>
              <p:nvPr/>
            </p:nvSpPr>
            <p:spPr bwMode="auto">
              <a:xfrm>
                <a:off x="1947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6" name="Line 377"/>
              <p:cNvSpPr>
                <a:spLocks noChangeShapeType="1"/>
              </p:cNvSpPr>
              <p:nvPr/>
            </p:nvSpPr>
            <p:spPr bwMode="auto">
              <a:xfrm>
                <a:off x="1961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7" name="Line 378"/>
              <p:cNvSpPr>
                <a:spLocks noChangeShapeType="1"/>
              </p:cNvSpPr>
              <p:nvPr/>
            </p:nvSpPr>
            <p:spPr bwMode="auto">
              <a:xfrm>
                <a:off x="1975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8" name="Line 379"/>
              <p:cNvSpPr>
                <a:spLocks noChangeShapeType="1"/>
              </p:cNvSpPr>
              <p:nvPr/>
            </p:nvSpPr>
            <p:spPr bwMode="auto">
              <a:xfrm>
                <a:off x="1989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9" name="Line 380"/>
              <p:cNvSpPr>
                <a:spLocks noChangeShapeType="1"/>
              </p:cNvSpPr>
              <p:nvPr/>
            </p:nvSpPr>
            <p:spPr bwMode="auto">
              <a:xfrm>
                <a:off x="2016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0" name="Line 381"/>
              <p:cNvSpPr>
                <a:spLocks noChangeShapeType="1"/>
              </p:cNvSpPr>
              <p:nvPr/>
            </p:nvSpPr>
            <p:spPr bwMode="auto">
              <a:xfrm>
                <a:off x="203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1" name="Line 382"/>
              <p:cNvSpPr>
                <a:spLocks noChangeShapeType="1"/>
              </p:cNvSpPr>
              <p:nvPr/>
            </p:nvSpPr>
            <p:spPr bwMode="auto">
              <a:xfrm>
                <a:off x="2030" y="2130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2" name="Rectangle 383"/>
              <p:cNvSpPr>
                <a:spLocks noChangeArrowheads="1"/>
              </p:cNvSpPr>
              <p:nvPr/>
            </p:nvSpPr>
            <p:spPr bwMode="auto">
              <a:xfrm>
                <a:off x="1724" y="2033"/>
                <a:ext cx="125" cy="14"/>
              </a:xfrm>
              <a:prstGeom prst="rect">
                <a:avLst/>
              </a:prstGeom>
              <a:noFill/>
              <a:ln w="22225">
                <a:solidFill>
                  <a:srgbClr val="8281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3" name="Freeform 384"/>
              <p:cNvSpPr>
                <a:spLocks/>
              </p:cNvSpPr>
              <p:nvPr/>
            </p:nvSpPr>
            <p:spPr bwMode="auto">
              <a:xfrm>
                <a:off x="3757" y="1852"/>
                <a:ext cx="181" cy="153"/>
              </a:xfrm>
              <a:custGeom>
                <a:avLst/>
                <a:gdLst>
                  <a:gd name="T0" fmla="*/ 13 w 13"/>
                  <a:gd name="T1" fmla="*/ 0 h 11"/>
                  <a:gd name="T2" fmla="*/ 1 w 13"/>
                  <a:gd name="T3" fmla="*/ 0 h 11"/>
                  <a:gd name="T4" fmla="*/ 0 w 13"/>
                  <a:gd name="T5" fmla="*/ 1 h 11"/>
                  <a:gd name="T6" fmla="*/ 0 w 13"/>
                  <a:gd name="T7" fmla="*/ 10 h 11"/>
                  <a:gd name="T8" fmla="*/ 1 w 13"/>
                  <a:gd name="T9" fmla="*/ 11 h 11"/>
                  <a:gd name="T10" fmla="*/ 13 w 13"/>
                  <a:gd name="T11" fmla="*/ 11 h 11"/>
                  <a:gd name="T12" fmla="*/ 13 w 13"/>
                  <a:gd name="T13" fmla="*/ 10 h 11"/>
                  <a:gd name="T14" fmla="*/ 13 w 13"/>
                  <a:gd name="T15" fmla="*/ 1 h 11"/>
                  <a:gd name="T16" fmla="*/ 13 w 13"/>
                  <a:gd name="T1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1">
                    <a:moveTo>
                      <a:pt x="13" y="0"/>
                    </a:moveTo>
                    <a:lnTo>
                      <a:pt x="1" y="0"/>
                    </a:lnTo>
                    <a:cubicBezTo>
                      <a:pt x="1" y="0"/>
                      <a:pt x="0" y="0"/>
                      <a:pt x="0" y="1"/>
                    </a:cubicBezTo>
                    <a:lnTo>
                      <a:pt x="0" y="10"/>
                    </a:lnTo>
                    <a:cubicBezTo>
                      <a:pt x="0" y="10"/>
                      <a:pt x="1" y="11"/>
                      <a:pt x="1" y="11"/>
                    </a:cubicBezTo>
                    <a:lnTo>
                      <a:pt x="13" y="11"/>
                    </a:lnTo>
                    <a:cubicBezTo>
                      <a:pt x="13" y="11"/>
                      <a:pt x="13" y="10"/>
                      <a:pt x="13" y="10"/>
                    </a:cubicBezTo>
                    <a:lnTo>
                      <a:pt x="13" y="1"/>
                    </a:lnTo>
                    <a:cubicBezTo>
                      <a:pt x="13" y="0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4" name="Freeform 385"/>
              <p:cNvSpPr>
                <a:spLocks/>
              </p:cNvSpPr>
              <p:nvPr/>
            </p:nvSpPr>
            <p:spPr bwMode="auto">
              <a:xfrm>
                <a:off x="3645" y="2089"/>
                <a:ext cx="390" cy="69"/>
              </a:xfrm>
              <a:custGeom>
                <a:avLst/>
                <a:gdLst>
                  <a:gd name="T0" fmla="*/ 2 w 28"/>
                  <a:gd name="T1" fmla="*/ 0 h 5"/>
                  <a:gd name="T2" fmla="*/ 0 w 28"/>
                  <a:gd name="T3" fmla="*/ 3 h 5"/>
                  <a:gd name="T4" fmla="*/ 0 w 28"/>
                  <a:gd name="T5" fmla="*/ 5 h 5"/>
                  <a:gd name="T6" fmla="*/ 28 w 2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5">
                    <a:moveTo>
                      <a:pt x="2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28" y="5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5" name="Freeform 386"/>
              <p:cNvSpPr>
                <a:spLocks/>
              </p:cNvSpPr>
              <p:nvPr/>
            </p:nvSpPr>
            <p:spPr bwMode="auto">
              <a:xfrm>
                <a:off x="3701" y="2019"/>
                <a:ext cx="306" cy="70"/>
              </a:xfrm>
              <a:custGeom>
                <a:avLst/>
                <a:gdLst>
                  <a:gd name="T0" fmla="*/ 22 w 22"/>
                  <a:gd name="T1" fmla="*/ 0 h 5"/>
                  <a:gd name="T2" fmla="*/ 0 w 22"/>
                  <a:gd name="T3" fmla="*/ 0 h 5"/>
                  <a:gd name="T4" fmla="*/ 0 w 22"/>
                  <a:gd name="T5" fmla="*/ 0 h 5"/>
                  <a:gd name="T6" fmla="*/ 0 w 22"/>
                  <a:gd name="T7" fmla="*/ 5 h 5"/>
                  <a:gd name="T8" fmla="*/ 22 w 22"/>
                  <a:gd name="T9" fmla="*/ 5 h 5"/>
                  <a:gd name="T10" fmla="*/ 22 w 22"/>
                  <a:gd name="T11" fmla="*/ 5 h 5"/>
                  <a:gd name="T12" fmla="*/ 22 w 2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5">
                    <a:moveTo>
                      <a:pt x="2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0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6" name="Rectangle 387"/>
              <p:cNvSpPr>
                <a:spLocks noChangeArrowheads="1"/>
              </p:cNvSpPr>
              <p:nvPr/>
            </p:nvSpPr>
            <p:spPr bwMode="auto">
              <a:xfrm>
                <a:off x="3743" y="2033"/>
                <a:ext cx="28" cy="28"/>
              </a:xfrm>
              <a:prstGeom prst="rect">
                <a:avLst/>
              </a:prstGeom>
              <a:solidFill>
                <a:srgbClr val="A9A8A7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7" name="Rectangle 388"/>
              <p:cNvSpPr>
                <a:spLocks noChangeArrowheads="1"/>
              </p:cNvSpPr>
              <p:nvPr/>
            </p:nvSpPr>
            <p:spPr bwMode="auto">
              <a:xfrm>
                <a:off x="3715" y="2033"/>
                <a:ext cx="84" cy="14"/>
              </a:xfrm>
              <a:prstGeom prst="rect">
                <a:avLst/>
              </a:prstGeom>
              <a:solidFill>
                <a:srgbClr val="626E76"/>
              </a:solidFill>
              <a:ln w="22225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8" name="Freeform 389"/>
              <p:cNvSpPr>
                <a:spLocks/>
              </p:cNvSpPr>
              <p:nvPr/>
            </p:nvSpPr>
            <p:spPr bwMode="auto">
              <a:xfrm>
                <a:off x="3659" y="2089"/>
                <a:ext cx="376" cy="55"/>
              </a:xfrm>
              <a:custGeom>
                <a:avLst/>
                <a:gdLst>
                  <a:gd name="T0" fmla="*/ 0 w 27"/>
                  <a:gd name="T1" fmla="*/ 4 h 4"/>
                  <a:gd name="T2" fmla="*/ 27 w 27"/>
                  <a:gd name="T3" fmla="*/ 4 h 4"/>
                  <a:gd name="T4" fmla="*/ 27 w 27"/>
                  <a:gd name="T5" fmla="*/ 3 h 4"/>
                  <a:gd name="T6" fmla="*/ 25 w 27"/>
                  <a:gd name="T7" fmla="*/ 0 h 4"/>
                  <a:gd name="T8" fmla="*/ 3 w 27"/>
                  <a:gd name="T9" fmla="*/ 0 h 4"/>
                  <a:gd name="T10" fmla="*/ 0 w 27"/>
                  <a:gd name="T11" fmla="*/ 3 h 4"/>
                  <a:gd name="T12" fmla="*/ 0 w 2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4">
                    <a:moveTo>
                      <a:pt x="0" y="4"/>
                    </a:moveTo>
                    <a:lnTo>
                      <a:pt x="27" y="4"/>
                    </a:lnTo>
                    <a:lnTo>
                      <a:pt x="27" y="3"/>
                    </a:lnTo>
                    <a:lnTo>
                      <a:pt x="25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9" name="Line 390"/>
              <p:cNvSpPr>
                <a:spLocks noChangeShapeType="1"/>
              </p:cNvSpPr>
              <p:nvPr/>
            </p:nvSpPr>
            <p:spPr bwMode="auto">
              <a:xfrm>
                <a:off x="3687" y="2033"/>
                <a:ext cx="1" cy="56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0" name="Freeform 391"/>
              <p:cNvSpPr>
                <a:spLocks/>
              </p:cNvSpPr>
              <p:nvPr/>
            </p:nvSpPr>
            <p:spPr bwMode="auto">
              <a:xfrm>
                <a:off x="3771" y="1866"/>
                <a:ext cx="167" cy="125"/>
              </a:xfrm>
              <a:custGeom>
                <a:avLst/>
                <a:gdLst>
                  <a:gd name="T0" fmla="*/ 0 w 12"/>
                  <a:gd name="T1" fmla="*/ 0 h 9"/>
                  <a:gd name="T2" fmla="*/ 12 w 12"/>
                  <a:gd name="T3" fmla="*/ 0 h 9"/>
                  <a:gd name="T4" fmla="*/ 12 w 12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12" y="0"/>
                    </a:lnTo>
                    <a:lnTo>
                      <a:pt x="12" y="9"/>
                    </a:lnTo>
                  </a:path>
                </a:pathLst>
              </a:custGeom>
              <a:noFill/>
              <a:ln w="2222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1" name="Line 392"/>
              <p:cNvSpPr>
                <a:spLocks noChangeShapeType="1"/>
              </p:cNvSpPr>
              <p:nvPr/>
            </p:nvSpPr>
            <p:spPr bwMode="auto">
              <a:xfrm>
                <a:off x="3743" y="1866"/>
                <a:ext cx="1" cy="125"/>
              </a:xfrm>
              <a:prstGeom prst="line">
                <a:avLst/>
              </a:prstGeom>
              <a:noFill/>
              <a:ln w="2222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2" name="Freeform 393"/>
              <p:cNvSpPr>
                <a:spLocks/>
              </p:cNvSpPr>
              <p:nvPr/>
            </p:nvSpPr>
            <p:spPr bwMode="auto">
              <a:xfrm>
                <a:off x="3743" y="1838"/>
                <a:ext cx="209" cy="181"/>
              </a:xfrm>
              <a:custGeom>
                <a:avLst/>
                <a:gdLst>
                  <a:gd name="T0" fmla="*/ 14 w 15"/>
                  <a:gd name="T1" fmla="*/ 0 h 13"/>
                  <a:gd name="T2" fmla="*/ 1 w 15"/>
                  <a:gd name="T3" fmla="*/ 0 h 13"/>
                  <a:gd name="T4" fmla="*/ 0 w 15"/>
                  <a:gd name="T5" fmla="*/ 1 h 13"/>
                  <a:gd name="T6" fmla="*/ 0 w 15"/>
                  <a:gd name="T7" fmla="*/ 11 h 13"/>
                  <a:gd name="T8" fmla="*/ 1 w 15"/>
                  <a:gd name="T9" fmla="*/ 13 h 13"/>
                  <a:gd name="T10" fmla="*/ 14 w 15"/>
                  <a:gd name="T11" fmla="*/ 13 h 13"/>
                  <a:gd name="T12" fmla="*/ 15 w 15"/>
                  <a:gd name="T13" fmla="*/ 11 h 13"/>
                  <a:gd name="T14" fmla="*/ 15 w 15"/>
                  <a:gd name="T15" fmla="*/ 1 h 13"/>
                  <a:gd name="T16" fmla="*/ 14 w 15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4" y="0"/>
                    </a:moveTo>
                    <a:lnTo>
                      <a:pt x="1" y="0"/>
                    </a:lnTo>
                    <a:cubicBezTo>
                      <a:pt x="1" y="0"/>
                      <a:pt x="0" y="0"/>
                      <a:pt x="0" y="1"/>
                    </a:cubicBezTo>
                    <a:lnTo>
                      <a:pt x="0" y="11"/>
                    </a:lnTo>
                    <a:cubicBezTo>
                      <a:pt x="0" y="12"/>
                      <a:pt x="1" y="13"/>
                      <a:pt x="1" y="13"/>
                    </a:cubicBezTo>
                    <a:lnTo>
                      <a:pt x="14" y="13"/>
                    </a:lnTo>
                    <a:cubicBezTo>
                      <a:pt x="15" y="13"/>
                      <a:pt x="15" y="12"/>
                      <a:pt x="15" y="11"/>
                    </a:cubicBezTo>
                    <a:lnTo>
                      <a:pt x="15" y="1"/>
                    </a:lnTo>
                    <a:cubicBezTo>
                      <a:pt x="15" y="0"/>
                      <a:pt x="15" y="0"/>
                      <a:pt x="14" y="0"/>
                    </a:cubicBezTo>
                    <a:close/>
                  </a:path>
                </a:pathLst>
              </a:custGeom>
              <a:noFill/>
              <a:ln w="2222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3" name="Line 394"/>
              <p:cNvSpPr>
                <a:spLocks noChangeShapeType="1"/>
              </p:cNvSpPr>
              <p:nvPr/>
            </p:nvSpPr>
            <p:spPr bwMode="auto">
              <a:xfrm flipH="1">
                <a:off x="3994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4" name="Line 395"/>
              <p:cNvSpPr>
                <a:spLocks noChangeShapeType="1"/>
              </p:cNvSpPr>
              <p:nvPr/>
            </p:nvSpPr>
            <p:spPr bwMode="auto">
              <a:xfrm flipH="1">
                <a:off x="398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5" name="Line 396"/>
              <p:cNvSpPr>
                <a:spLocks noChangeShapeType="1"/>
              </p:cNvSpPr>
              <p:nvPr/>
            </p:nvSpPr>
            <p:spPr bwMode="auto">
              <a:xfrm flipH="1">
                <a:off x="395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6" name="Line 397"/>
              <p:cNvSpPr>
                <a:spLocks noChangeShapeType="1"/>
              </p:cNvSpPr>
              <p:nvPr/>
            </p:nvSpPr>
            <p:spPr bwMode="auto">
              <a:xfrm flipH="1">
                <a:off x="392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7" name="Line 398"/>
              <p:cNvSpPr>
                <a:spLocks noChangeShapeType="1"/>
              </p:cNvSpPr>
              <p:nvPr/>
            </p:nvSpPr>
            <p:spPr bwMode="auto">
              <a:xfrm flipH="1">
                <a:off x="391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8" name="Line 399"/>
              <p:cNvSpPr>
                <a:spLocks noChangeShapeType="1"/>
              </p:cNvSpPr>
              <p:nvPr/>
            </p:nvSpPr>
            <p:spPr bwMode="auto">
              <a:xfrm flipH="1">
                <a:off x="389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9" name="Line 400"/>
              <p:cNvSpPr>
                <a:spLocks noChangeShapeType="1"/>
              </p:cNvSpPr>
              <p:nvPr/>
            </p:nvSpPr>
            <p:spPr bwMode="auto">
              <a:xfrm flipH="1">
                <a:off x="3882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0" name="Line 401"/>
              <p:cNvSpPr>
                <a:spLocks noChangeShapeType="1"/>
              </p:cNvSpPr>
              <p:nvPr/>
            </p:nvSpPr>
            <p:spPr bwMode="auto">
              <a:xfrm flipH="1">
                <a:off x="3854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1" name="Line 402"/>
              <p:cNvSpPr>
                <a:spLocks noChangeShapeType="1"/>
              </p:cNvSpPr>
              <p:nvPr/>
            </p:nvSpPr>
            <p:spPr bwMode="auto">
              <a:xfrm flipH="1">
                <a:off x="3840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2" name="Line 403"/>
              <p:cNvSpPr>
                <a:spLocks noChangeShapeType="1"/>
              </p:cNvSpPr>
              <p:nvPr/>
            </p:nvSpPr>
            <p:spPr bwMode="auto">
              <a:xfrm flipH="1">
                <a:off x="3826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3" name="Line 404"/>
              <p:cNvSpPr>
                <a:spLocks noChangeShapeType="1"/>
              </p:cNvSpPr>
              <p:nvPr/>
            </p:nvSpPr>
            <p:spPr bwMode="auto">
              <a:xfrm flipH="1">
                <a:off x="3813" y="2102"/>
                <a:ext cx="13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4" name="Line 405"/>
              <p:cNvSpPr>
                <a:spLocks noChangeShapeType="1"/>
              </p:cNvSpPr>
              <p:nvPr/>
            </p:nvSpPr>
            <p:spPr bwMode="auto">
              <a:xfrm flipH="1">
                <a:off x="3785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5" name="Line 406"/>
              <p:cNvSpPr>
                <a:spLocks noChangeShapeType="1"/>
              </p:cNvSpPr>
              <p:nvPr/>
            </p:nvSpPr>
            <p:spPr bwMode="auto">
              <a:xfrm flipH="1">
                <a:off x="3757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6" name="Line 407"/>
              <p:cNvSpPr>
                <a:spLocks noChangeShapeType="1"/>
              </p:cNvSpPr>
              <p:nvPr/>
            </p:nvSpPr>
            <p:spPr bwMode="auto">
              <a:xfrm flipH="1">
                <a:off x="3743" y="2102"/>
                <a:ext cx="14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407" name="Line 409"/>
            <p:cNvSpPr>
              <a:spLocks noChangeShapeType="1"/>
            </p:cNvSpPr>
            <p:nvPr/>
          </p:nvSpPr>
          <p:spPr bwMode="auto">
            <a:xfrm flipH="1">
              <a:off x="58975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8" name="Line 410"/>
            <p:cNvSpPr>
              <a:spLocks noChangeShapeType="1"/>
            </p:cNvSpPr>
            <p:nvPr/>
          </p:nvSpPr>
          <p:spPr bwMode="auto">
            <a:xfrm flipH="1">
              <a:off x="63182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09" name="Line 411"/>
            <p:cNvSpPr>
              <a:spLocks noChangeShapeType="1"/>
            </p:cNvSpPr>
            <p:nvPr/>
          </p:nvSpPr>
          <p:spPr bwMode="auto">
            <a:xfrm flipH="1">
              <a:off x="62960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0" name="Line 412"/>
            <p:cNvSpPr>
              <a:spLocks noChangeShapeType="1"/>
            </p:cNvSpPr>
            <p:nvPr/>
          </p:nvSpPr>
          <p:spPr bwMode="auto">
            <a:xfrm flipH="1">
              <a:off x="62738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1" name="Line 413"/>
            <p:cNvSpPr>
              <a:spLocks noChangeShapeType="1"/>
            </p:cNvSpPr>
            <p:nvPr/>
          </p:nvSpPr>
          <p:spPr bwMode="auto">
            <a:xfrm flipH="1">
              <a:off x="62515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2" name="Line 414"/>
            <p:cNvSpPr>
              <a:spLocks noChangeShapeType="1"/>
            </p:cNvSpPr>
            <p:nvPr/>
          </p:nvSpPr>
          <p:spPr bwMode="auto">
            <a:xfrm flipH="1">
              <a:off x="62071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3" name="Line 415"/>
            <p:cNvSpPr>
              <a:spLocks noChangeShapeType="1"/>
            </p:cNvSpPr>
            <p:nvPr/>
          </p:nvSpPr>
          <p:spPr bwMode="auto">
            <a:xfrm flipH="1">
              <a:off x="61849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4" name="Line 416"/>
            <p:cNvSpPr>
              <a:spLocks noChangeShapeType="1"/>
            </p:cNvSpPr>
            <p:nvPr/>
          </p:nvSpPr>
          <p:spPr bwMode="auto">
            <a:xfrm flipH="1">
              <a:off x="61626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5" name="Line 417"/>
            <p:cNvSpPr>
              <a:spLocks noChangeShapeType="1"/>
            </p:cNvSpPr>
            <p:nvPr/>
          </p:nvSpPr>
          <p:spPr bwMode="auto">
            <a:xfrm flipH="1">
              <a:off x="61404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6" name="Line 418"/>
            <p:cNvSpPr>
              <a:spLocks noChangeShapeType="1"/>
            </p:cNvSpPr>
            <p:nvPr/>
          </p:nvSpPr>
          <p:spPr bwMode="auto">
            <a:xfrm flipH="1">
              <a:off x="60960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7" name="Line 419"/>
            <p:cNvSpPr>
              <a:spLocks noChangeShapeType="1"/>
            </p:cNvSpPr>
            <p:nvPr/>
          </p:nvSpPr>
          <p:spPr bwMode="auto">
            <a:xfrm flipH="1">
              <a:off x="6053138" y="333692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8" name="Line 420"/>
            <p:cNvSpPr>
              <a:spLocks noChangeShapeType="1"/>
            </p:cNvSpPr>
            <p:nvPr/>
          </p:nvSpPr>
          <p:spPr bwMode="auto">
            <a:xfrm flipH="1">
              <a:off x="60309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19" name="Line 421"/>
            <p:cNvSpPr>
              <a:spLocks noChangeShapeType="1"/>
            </p:cNvSpPr>
            <p:nvPr/>
          </p:nvSpPr>
          <p:spPr bwMode="auto">
            <a:xfrm flipH="1">
              <a:off x="59864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0" name="Line 422"/>
            <p:cNvSpPr>
              <a:spLocks noChangeShapeType="1"/>
            </p:cNvSpPr>
            <p:nvPr/>
          </p:nvSpPr>
          <p:spPr bwMode="auto">
            <a:xfrm flipH="1">
              <a:off x="59420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1" name="Line 423"/>
            <p:cNvSpPr>
              <a:spLocks noChangeShapeType="1"/>
            </p:cNvSpPr>
            <p:nvPr/>
          </p:nvSpPr>
          <p:spPr bwMode="auto">
            <a:xfrm flipH="1">
              <a:off x="59197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2" name="Line 424"/>
            <p:cNvSpPr>
              <a:spLocks noChangeShapeType="1"/>
            </p:cNvSpPr>
            <p:nvPr/>
          </p:nvSpPr>
          <p:spPr bwMode="auto">
            <a:xfrm flipH="1">
              <a:off x="587533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3" name="Line 425"/>
            <p:cNvSpPr>
              <a:spLocks noChangeShapeType="1"/>
            </p:cNvSpPr>
            <p:nvPr/>
          </p:nvSpPr>
          <p:spPr bwMode="auto">
            <a:xfrm flipH="1">
              <a:off x="63611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4" name="Line 426"/>
            <p:cNvSpPr>
              <a:spLocks noChangeShapeType="1"/>
            </p:cNvSpPr>
            <p:nvPr/>
          </p:nvSpPr>
          <p:spPr bwMode="auto">
            <a:xfrm flipH="1">
              <a:off x="6340475" y="3359150"/>
              <a:ext cx="20638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5" name="Line 427"/>
            <p:cNvSpPr>
              <a:spLocks noChangeShapeType="1"/>
            </p:cNvSpPr>
            <p:nvPr/>
          </p:nvSpPr>
          <p:spPr bwMode="auto">
            <a:xfrm flipH="1">
              <a:off x="629602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6" name="Line 428"/>
            <p:cNvSpPr>
              <a:spLocks noChangeShapeType="1"/>
            </p:cNvSpPr>
            <p:nvPr/>
          </p:nvSpPr>
          <p:spPr bwMode="auto">
            <a:xfrm flipH="1">
              <a:off x="625157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7" name="Line 429"/>
            <p:cNvSpPr>
              <a:spLocks noChangeShapeType="1"/>
            </p:cNvSpPr>
            <p:nvPr/>
          </p:nvSpPr>
          <p:spPr bwMode="auto">
            <a:xfrm flipH="1">
              <a:off x="622935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8" name="Line 430"/>
            <p:cNvSpPr>
              <a:spLocks noChangeShapeType="1"/>
            </p:cNvSpPr>
            <p:nvPr/>
          </p:nvSpPr>
          <p:spPr bwMode="auto">
            <a:xfrm flipH="1">
              <a:off x="618490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9" name="Line 431"/>
            <p:cNvSpPr>
              <a:spLocks noChangeShapeType="1"/>
            </p:cNvSpPr>
            <p:nvPr/>
          </p:nvSpPr>
          <p:spPr bwMode="auto">
            <a:xfrm flipH="1">
              <a:off x="614045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0" name="Line 432"/>
            <p:cNvSpPr>
              <a:spLocks noChangeShapeType="1"/>
            </p:cNvSpPr>
            <p:nvPr/>
          </p:nvSpPr>
          <p:spPr bwMode="auto">
            <a:xfrm flipH="1">
              <a:off x="611822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1" name="Line 433"/>
            <p:cNvSpPr>
              <a:spLocks noChangeShapeType="1"/>
            </p:cNvSpPr>
            <p:nvPr/>
          </p:nvSpPr>
          <p:spPr bwMode="auto">
            <a:xfrm flipH="1">
              <a:off x="609600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2" name="Line 434"/>
            <p:cNvSpPr>
              <a:spLocks noChangeShapeType="1"/>
            </p:cNvSpPr>
            <p:nvPr/>
          </p:nvSpPr>
          <p:spPr bwMode="auto">
            <a:xfrm flipH="1">
              <a:off x="607377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3" name="Line 435"/>
            <p:cNvSpPr>
              <a:spLocks noChangeShapeType="1"/>
            </p:cNvSpPr>
            <p:nvPr/>
          </p:nvSpPr>
          <p:spPr bwMode="auto">
            <a:xfrm flipH="1">
              <a:off x="60309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4" name="Line 436"/>
            <p:cNvSpPr>
              <a:spLocks noChangeShapeType="1"/>
            </p:cNvSpPr>
            <p:nvPr/>
          </p:nvSpPr>
          <p:spPr bwMode="auto">
            <a:xfrm flipH="1">
              <a:off x="600868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5" name="Line 437"/>
            <p:cNvSpPr>
              <a:spLocks noChangeShapeType="1"/>
            </p:cNvSpPr>
            <p:nvPr/>
          </p:nvSpPr>
          <p:spPr bwMode="auto">
            <a:xfrm flipH="1">
              <a:off x="598646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6" name="Line 438"/>
            <p:cNvSpPr>
              <a:spLocks noChangeShapeType="1"/>
            </p:cNvSpPr>
            <p:nvPr/>
          </p:nvSpPr>
          <p:spPr bwMode="auto">
            <a:xfrm flipH="1">
              <a:off x="596423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7" name="Line 439"/>
            <p:cNvSpPr>
              <a:spLocks noChangeShapeType="1"/>
            </p:cNvSpPr>
            <p:nvPr/>
          </p:nvSpPr>
          <p:spPr bwMode="auto">
            <a:xfrm flipH="1">
              <a:off x="591978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8" name="Line 440"/>
            <p:cNvSpPr>
              <a:spLocks noChangeShapeType="1"/>
            </p:cNvSpPr>
            <p:nvPr/>
          </p:nvSpPr>
          <p:spPr bwMode="auto">
            <a:xfrm flipH="1">
              <a:off x="587533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9" name="Line 441"/>
            <p:cNvSpPr>
              <a:spLocks noChangeShapeType="1"/>
            </p:cNvSpPr>
            <p:nvPr/>
          </p:nvSpPr>
          <p:spPr bwMode="auto">
            <a:xfrm flipH="1">
              <a:off x="58531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0" name="Line 442"/>
            <p:cNvSpPr>
              <a:spLocks noChangeShapeType="1"/>
            </p:cNvSpPr>
            <p:nvPr/>
          </p:nvSpPr>
          <p:spPr bwMode="auto">
            <a:xfrm flipH="1">
              <a:off x="6340475" y="3381375"/>
              <a:ext cx="20638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1" name="Line 443"/>
            <p:cNvSpPr>
              <a:spLocks noChangeShapeType="1"/>
            </p:cNvSpPr>
            <p:nvPr/>
          </p:nvSpPr>
          <p:spPr bwMode="auto">
            <a:xfrm flipH="1">
              <a:off x="629602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2" name="Line 444"/>
            <p:cNvSpPr>
              <a:spLocks noChangeShapeType="1"/>
            </p:cNvSpPr>
            <p:nvPr/>
          </p:nvSpPr>
          <p:spPr bwMode="auto">
            <a:xfrm flipH="1">
              <a:off x="627380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3" name="Line 445"/>
            <p:cNvSpPr>
              <a:spLocks noChangeShapeType="1"/>
            </p:cNvSpPr>
            <p:nvPr/>
          </p:nvSpPr>
          <p:spPr bwMode="auto">
            <a:xfrm flipH="1">
              <a:off x="622935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4" name="Line 446"/>
            <p:cNvSpPr>
              <a:spLocks noChangeShapeType="1"/>
            </p:cNvSpPr>
            <p:nvPr/>
          </p:nvSpPr>
          <p:spPr bwMode="auto">
            <a:xfrm flipH="1">
              <a:off x="618490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5" name="Line 447"/>
            <p:cNvSpPr>
              <a:spLocks noChangeShapeType="1"/>
            </p:cNvSpPr>
            <p:nvPr/>
          </p:nvSpPr>
          <p:spPr bwMode="auto">
            <a:xfrm flipH="1">
              <a:off x="616267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6" name="Line 448"/>
            <p:cNvSpPr>
              <a:spLocks noChangeShapeType="1"/>
            </p:cNvSpPr>
            <p:nvPr/>
          </p:nvSpPr>
          <p:spPr bwMode="auto">
            <a:xfrm flipH="1">
              <a:off x="611822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7" name="Line 449"/>
            <p:cNvSpPr>
              <a:spLocks noChangeShapeType="1"/>
            </p:cNvSpPr>
            <p:nvPr/>
          </p:nvSpPr>
          <p:spPr bwMode="auto">
            <a:xfrm flipH="1">
              <a:off x="607377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8" name="Line 450"/>
            <p:cNvSpPr>
              <a:spLocks noChangeShapeType="1"/>
            </p:cNvSpPr>
            <p:nvPr/>
          </p:nvSpPr>
          <p:spPr bwMode="auto">
            <a:xfrm flipH="1">
              <a:off x="6053138" y="338137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9" name="Line 451"/>
            <p:cNvSpPr>
              <a:spLocks noChangeShapeType="1"/>
            </p:cNvSpPr>
            <p:nvPr/>
          </p:nvSpPr>
          <p:spPr bwMode="auto">
            <a:xfrm flipH="1">
              <a:off x="60086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0" name="Line 452"/>
            <p:cNvSpPr>
              <a:spLocks noChangeShapeType="1"/>
            </p:cNvSpPr>
            <p:nvPr/>
          </p:nvSpPr>
          <p:spPr bwMode="auto">
            <a:xfrm flipH="1">
              <a:off x="596423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1" name="Line 453"/>
            <p:cNvSpPr>
              <a:spLocks noChangeShapeType="1"/>
            </p:cNvSpPr>
            <p:nvPr/>
          </p:nvSpPr>
          <p:spPr bwMode="auto">
            <a:xfrm flipH="1">
              <a:off x="594201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2" name="Line 454"/>
            <p:cNvSpPr>
              <a:spLocks noChangeShapeType="1"/>
            </p:cNvSpPr>
            <p:nvPr/>
          </p:nvSpPr>
          <p:spPr bwMode="auto">
            <a:xfrm flipH="1">
              <a:off x="59197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3" name="Line 455"/>
            <p:cNvSpPr>
              <a:spLocks noChangeShapeType="1"/>
            </p:cNvSpPr>
            <p:nvPr/>
          </p:nvSpPr>
          <p:spPr bwMode="auto">
            <a:xfrm flipH="1">
              <a:off x="589756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4" name="Line 456"/>
            <p:cNvSpPr>
              <a:spLocks noChangeShapeType="1"/>
            </p:cNvSpPr>
            <p:nvPr/>
          </p:nvSpPr>
          <p:spPr bwMode="auto">
            <a:xfrm flipH="1">
              <a:off x="585311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5" name="Line 457"/>
            <p:cNvSpPr>
              <a:spLocks noChangeShapeType="1"/>
            </p:cNvSpPr>
            <p:nvPr/>
          </p:nvSpPr>
          <p:spPr bwMode="auto">
            <a:xfrm flipH="1">
              <a:off x="58308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6" name="Line 458"/>
            <p:cNvSpPr>
              <a:spLocks noChangeShapeType="1"/>
            </p:cNvSpPr>
            <p:nvPr/>
          </p:nvSpPr>
          <p:spPr bwMode="auto">
            <a:xfrm flipH="1">
              <a:off x="58308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7" name="Rectangle 459"/>
            <p:cNvSpPr>
              <a:spLocks noChangeArrowheads="1"/>
            </p:cNvSpPr>
            <p:nvPr/>
          </p:nvSpPr>
          <p:spPr bwMode="auto">
            <a:xfrm>
              <a:off x="6140450" y="3227388"/>
              <a:ext cx="200025" cy="22225"/>
            </a:xfrm>
            <a:prstGeom prst="rect">
              <a:avLst/>
            </a:prstGeom>
            <a:noFill/>
            <a:ln w="22225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8" name="Freeform 460"/>
            <p:cNvSpPr>
              <a:spLocks/>
            </p:cNvSpPr>
            <p:nvPr/>
          </p:nvSpPr>
          <p:spPr bwMode="auto">
            <a:xfrm>
              <a:off x="3598863" y="2940050"/>
              <a:ext cx="287337" cy="242888"/>
            </a:xfrm>
            <a:custGeom>
              <a:avLst/>
              <a:gdLst>
                <a:gd name="T0" fmla="*/ 1 w 13"/>
                <a:gd name="T1" fmla="*/ 0 h 11"/>
                <a:gd name="T2" fmla="*/ 13 w 13"/>
                <a:gd name="T3" fmla="*/ 0 h 11"/>
                <a:gd name="T4" fmla="*/ 13 w 13"/>
                <a:gd name="T5" fmla="*/ 1 h 11"/>
                <a:gd name="T6" fmla="*/ 13 w 13"/>
                <a:gd name="T7" fmla="*/ 10 h 11"/>
                <a:gd name="T8" fmla="*/ 13 w 13"/>
                <a:gd name="T9" fmla="*/ 11 h 11"/>
                <a:gd name="T10" fmla="*/ 1 w 13"/>
                <a:gd name="T11" fmla="*/ 11 h 11"/>
                <a:gd name="T12" fmla="*/ 0 w 13"/>
                <a:gd name="T13" fmla="*/ 10 h 11"/>
                <a:gd name="T14" fmla="*/ 0 w 13"/>
                <a:gd name="T15" fmla="*/ 1 h 11"/>
                <a:gd name="T16" fmla="*/ 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3" y="1"/>
                  </a:cubicBezTo>
                  <a:lnTo>
                    <a:pt x="13" y="10"/>
                  </a:lnTo>
                  <a:cubicBezTo>
                    <a:pt x="13" y="10"/>
                    <a:pt x="13" y="11"/>
                    <a:pt x="13" y="11"/>
                  </a:cubicBezTo>
                  <a:lnTo>
                    <a:pt x="1" y="11"/>
                  </a:lnTo>
                  <a:cubicBezTo>
                    <a:pt x="1" y="11"/>
                    <a:pt x="0" y="10"/>
                    <a:pt x="0" y="10"/>
                  </a:cubicBez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1C0BF"/>
            </a:solidFill>
            <a:ln w="22225" cap="flat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59" name="Freeform 461"/>
            <p:cNvSpPr>
              <a:spLocks/>
            </p:cNvSpPr>
            <p:nvPr/>
          </p:nvSpPr>
          <p:spPr bwMode="auto">
            <a:xfrm>
              <a:off x="3444875" y="3316288"/>
              <a:ext cx="617538" cy="109537"/>
            </a:xfrm>
            <a:custGeom>
              <a:avLst/>
              <a:gdLst>
                <a:gd name="T0" fmla="*/ 26 w 28"/>
                <a:gd name="T1" fmla="*/ 0 h 5"/>
                <a:gd name="T2" fmla="*/ 28 w 28"/>
                <a:gd name="T3" fmla="*/ 3 h 5"/>
                <a:gd name="T4" fmla="*/ 28 w 28"/>
                <a:gd name="T5" fmla="*/ 5 h 5"/>
                <a:gd name="T6" fmla="*/ 0 w 2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">
                  <a:moveTo>
                    <a:pt x="26" y="0"/>
                  </a:moveTo>
                  <a:lnTo>
                    <a:pt x="28" y="3"/>
                  </a:lnTo>
                  <a:lnTo>
                    <a:pt x="28" y="5"/>
                  </a:lnTo>
                  <a:lnTo>
                    <a:pt x="0" y="5"/>
                  </a:lnTo>
                </a:path>
              </a:pathLst>
            </a:custGeom>
            <a:noFill/>
            <a:ln w="22225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0" name="Freeform 462"/>
            <p:cNvSpPr>
              <a:spLocks/>
            </p:cNvSpPr>
            <p:nvPr/>
          </p:nvSpPr>
          <p:spPr bwMode="auto">
            <a:xfrm>
              <a:off x="3509963" y="3205163"/>
              <a:ext cx="487362" cy="111125"/>
            </a:xfrm>
            <a:custGeom>
              <a:avLst/>
              <a:gdLst>
                <a:gd name="T0" fmla="*/ 0 w 22"/>
                <a:gd name="T1" fmla="*/ 0 h 5"/>
                <a:gd name="T2" fmla="*/ 22 w 22"/>
                <a:gd name="T3" fmla="*/ 0 h 5"/>
                <a:gd name="T4" fmla="*/ 22 w 22"/>
                <a:gd name="T5" fmla="*/ 0 h 5"/>
                <a:gd name="T6" fmla="*/ 22 w 22"/>
                <a:gd name="T7" fmla="*/ 5 h 5"/>
                <a:gd name="T8" fmla="*/ 0 w 22"/>
                <a:gd name="T9" fmla="*/ 5 h 5"/>
                <a:gd name="T10" fmla="*/ 0 w 22"/>
                <a:gd name="T11" fmla="*/ 5 h 5"/>
                <a:gd name="T12" fmla="*/ 0 w 2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">
                  <a:moveTo>
                    <a:pt x="0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225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1" name="Rectangle 463"/>
            <p:cNvSpPr>
              <a:spLocks noChangeArrowheads="1"/>
            </p:cNvSpPr>
            <p:nvPr/>
          </p:nvSpPr>
          <p:spPr bwMode="auto">
            <a:xfrm>
              <a:off x="3886200" y="3227388"/>
              <a:ext cx="22225" cy="44450"/>
            </a:xfrm>
            <a:prstGeom prst="rect">
              <a:avLst/>
            </a:prstGeom>
            <a:solidFill>
              <a:srgbClr val="A9A8A7"/>
            </a:solidFill>
            <a:ln w="22225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2" name="Rectangle 464"/>
            <p:cNvSpPr>
              <a:spLocks noChangeArrowheads="1"/>
            </p:cNvSpPr>
            <p:nvPr/>
          </p:nvSpPr>
          <p:spPr bwMode="auto">
            <a:xfrm>
              <a:off x="3841750" y="3227388"/>
              <a:ext cx="111125" cy="22225"/>
            </a:xfrm>
            <a:prstGeom prst="rect">
              <a:avLst/>
            </a:prstGeom>
            <a:solidFill>
              <a:srgbClr val="626E76"/>
            </a:solidFill>
            <a:ln w="22225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3" name="Freeform 465"/>
            <p:cNvSpPr>
              <a:spLocks/>
            </p:cNvSpPr>
            <p:nvPr/>
          </p:nvSpPr>
          <p:spPr bwMode="auto">
            <a:xfrm>
              <a:off x="3444875" y="3316288"/>
              <a:ext cx="617538" cy="87312"/>
            </a:xfrm>
            <a:custGeom>
              <a:avLst/>
              <a:gdLst>
                <a:gd name="T0" fmla="*/ 28 w 28"/>
                <a:gd name="T1" fmla="*/ 4 h 4"/>
                <a:gd name="T2" fmla="*/ 0 w 28"/>
                <a:gd name="T3" fmla="*/ 4 h 4"/>
                <a:gd name="T4" fmla="*/ 0 w 28"/>
                <a:gd name="T5" fmla="*/ 3 h 4"/>
                <a:gd name="T6" fmla="*/ 3 w 28"/>
                <a:gd name="T7" fmla="*/ 0 h 4"/>
                <a:gd name="T8" fmla="*/ 25 w 28"/>
                <a:gd name="T9" fmla="*/ 0 h 4"/>
                <a:gd name="T10" fmla="*/ 28 w 28"/>
                <a:gd name="T11" fmla="*/ 3 h 4"/>
                <a:gd name="T12" fmla="*/ 28 w 2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8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25" y="0"/>
                  </a:lnTo>
                  <a:lnTo>
                    <a:pt x="28" y="3"/>
                  </a:lnTo>
                  <a:lnTo>
                    <a:pt x="28" y="4"/>
                  </a:lnTo>
                  <a:close/>
                </a:path>
              </a:pathLst>
            </a:custGeom>
            <a:noFill/>
            <a:ln w="22225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4" name="Line 466"/>
            <p:cNvSpPr>
              <a:spLocks noChangeShapeType="1"/>
            </p:cNvSpPr>
            <p:nvPr/>
          </p:nvSpPr>
          <p:spPr bwMode="auto">
            <a:xfrm>
              <a:off x="3997325" y="3227388"/>
              <a:ext cx="1588" cy="88900"/>
            </a:xfrm>
            <a:prstGeom prst="line">
              <a:avLst/>
            </a:prstGeom>
            <a:noFill/>
            <a:ln w="22225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5" name="Freeform 467"/>
            <p:cNvSpPr>
              <a:spLocks/>
            </p:cNvSpPr>
            <p:nvPr/>
          </p:nvSpPr>
          <p:spPr bwMode="auto">
            <a:xfrm>
              <a:off x="3621088" y="2962275"/>
              <a:ext cx="242887" cy="198438"/>
            </a:xfrm>
            <a:custGeom>
              <a:avLst/>
              <a:gdLst>
                <a:gd name="T0" fmla="*/ 11 w 11"/>
                <a:gd name="T1" fmla="*/ 0 h 9"/>
                <a:gd name="T2" fmla="*/ 0 w 11"/>
                <a:gd name="T3" fmla="*/ 0 h 9"/>
                <a:gd name="T4" fmla="*/ 0 w 11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11" y="0"/>
                  </a:move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noFill/>
            <a:ln w="22225" cap="flat">
              <a:solidFill>
                <a:srgbClr val="79838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6" name="Line 468"/>
            <p:cNvSpPr>
              <a:spLocks noChangeShapeType="1"/>
            </p:cNvSpPr>
            <p:nvPr/>
          </p:nvSpPr>
          <p:spPr bwMode="auto">
            <a:xfrm>
              <a:off x="3930650" y="2962275"/>
              <a:ext cx="1588" cy="198438"/>
            </a:xfrm>
            <a:prstGeom prst="line">
              <a:avLst/>
            </a:prstGeom>
            <a:noFill/>
            <a:ln w="22225">
              <a:solidFill>
                <a:srgbClr val="79838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7" name="Freeform 469"/>
            <p:cNvSpPr>
              <a:spLocks/>
            </p:cNvSpPr>
            <p:nvPr/>
          </p:nvSpPr>
          <p:spPr bwMode="auto">
            <a:xfrm>
              <a:off x="3598863" y="2917825"/>
              <a:ext cx="309562" cy="287338"/>
            </a:xfrm>
            <a:custGeom>
              <a:avLst/>
              <a:gdLst>
                <a:gd name="T0" fmla="*/ 1 w 14"/>
                <a:gd name="T1" fmla="*/ 0 h 13"/>
                <a:gd name="T2" fmla="*/ 13 w 14"/>
                <a:gd name="T3" fmla="*/ 0 h 13"/>
                <a:gd name="T4" fmla="*/ 14 w 14"/>
                <a:gd name="T5" fmla="*/ 1 h 13"/>
                <a:gd name="T6" fmla="*/ 14 w 14"/>
                <a:gd name="T7" fmla="*/ 11 h 13"/>
                <a:gd name="T8" fmla="*/ 13 w 14"/>
                <a:gd name="T9" fmla="*/ 13 h 13"/>
                <a:gd name="T10" fmla="*/ 1 w 14"/>
                <a:gd name="T11" fmla="*/ 13 h 13"/>
                <a:gd name="T12" fmla="*/ 0 w 14"/>
                <a:gd name="T13" fmla="*/ 11 h 13"/>
                <a:gd name="T14" fmla="*/ 0 w 14"/>
                <a:gd name="T15" fmla="*/ 1 h 13"/>
                <a:gd name="T16" fmla="*/ 1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" y="0"/>
                  </a:moveTo>
                  <a:lnTo>
                    <a:pt x="13" y="0"/>
                  </a:lnTo>
                  <a:cubicBezTo>
                    <a:pt x="14" y="0"/>
                    <a:pt x="14" y="0"/>
                    <a:pt x="14" y="1"/>
                  </a:cubicBezTo>
                  <a:lnTo>
                    <a:pt x="14" y="11"/>
                  </a:lnTo>
                  <a:cubicBezTo>
                    <a:pt x="14" y="12"/>
                    <a:pt x="14" y="13"/>
                    <a:pt x="13" y="13"/>
                  </a:cubicBezTo>
                  <a:lnTo>
                    <a:pt x="1" y="13"/>
                  </a:lnTo>
                  <a:cubicBezTo>
                    <a:pt x="0" y="13"/>
                    <a:pt x="0" y="12"/>
                    <a:pt x="0" y="11"/>
                  </a:cubicBezTo>
                  <a:lnTo>
                    <a:pt x="0" y="1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noFill/>
            <a:ln w="22225" cap="flat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8" name="Line 470"/>
            <p:cNvSpPr>
              <a:spLocks noChangeShapeType="1"/>
            </p:cNvSpPr>
            <p:nvPr/>
          </p:nvSpPr>
          <p:spPr bwMode="auto">
            <a:xfrm>
              <a:off x="35321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9" name="Line 471"/>
            <p:cNvSpPr>
              <a:spLocks noChangeShapeType="1"/>
            </p:cNvSpPr>
            <p:nvPr/>
          </p:nvSpPr>
          <p:spPr bwMode="auto">
            <a:xfrm>
              <a:off x="357663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0" name="Line 472"/>
            <p:cNvSpPr>
              <a:spLocks noChangeShapeType="1"/>
            </p:cNvSpPr>
            <p:nvPr/>
          </p:nvSpPr>
          <p:spPr bwMode="auto">
            <a:xfrm>
              <a:off x="35988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1" name="Line 473"/>
            <p:cNvSpPr>
              <a:spLocks noChangeShapeType="1"/>
            </p:cNvSpPr>
            <p:nvPr/>
          </p:nvSpPr>
          <p:spPr bwMode="auto">
            <a:xfrm>
              <a:off x="36433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2" name="Line 474"/>
            <p:cNvSpPr>
              <a:spLocks noChangeShapeType="1"/>
            </p:cNvSpPr>
            <p:nvPr/>
          </p:nvSpPr>
          <p:spPr bwMode="auto">
            <a:xfrm>
              <a:off x="36877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3" name="Line 475"/>
            <p:cNvSpPr>
              <a:spLocks noChangeShapeType="1"/>
            </p:cNvSpPr>
            <p:nvPr/>
          </p:nvSpPr>
          <p:spPr bwMode="auto">
            <a:xfrm>
              <a:off x="37099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4" name="Line 476"/>
            <p:cNvSpPr>
              <a:spLocks noChangeShapeType="1"/>
            </p:cNvSpPr>
            <p:nvPr/>
          </p:nvSpPr>
          <p:spPr bwMode="auto">
            <a:xfrm>
              <a:off x="3754438" y="333692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5" name="Line 477"/>
            <p:cNvSpPr>
              <a:spLocks noChangeShapeType="1"/>
            </p:cNvSpPr>
            <p:nvPr/>
          </p:nvSpPr>
          <p:spPr bwMode="auto">
            <a:xfrm>
              <a:off x="37973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6" name="Line 478"/>
            <p:cNvSpPr>
              <a:spLocks noChangeShapeType="1"/>
            </p:cNvSpPr>
            <p:nvPr/>
          </p:nvSpPr>
          <p:spPr bwMode="auto">
            <a:xfrm>
              <a:off x="38195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7" name="Line 479"/>
            <p:cNvSpPr>
              <a:spLocks noChangeShapeType="1"/>
            </p:cNvSpPr>
            <p:nvPr/>
          </p:nvSpPr>
          <p:spPr bwMode="auto">
            <a:xfrm>
              <a:off x="38417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8" name="Line 480"/>
            <p:cNvSpPr>
              <a:spLocks noChangeShapeType="1"/>
            </p:cNvSpPr>
            <p:nvPr/>
          </p:nvSpPr>
          <p:spPr bwMode="auto">
            <a:xfrm>
              <a:off x="38639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9" name="Line 481"/>
            <p:cNvSpPr>
              <a:spLocks noChangeShapeType="1"/>
            </p:cNvSpPr>
            <p:nvPr/>
          </p:nvSpPr>
          <p:spPr bwMode="auto">
            <a:xfrm>
              <a:off x="39084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0" name="Line 482"/>
            <p:cNvSpPr>
              <a:spLocks noChangeShapeType="1"/>
            </p:cNvSpPr>
            <p:nvPr/>
          </p:nvSpPr>
          <p:spPr bwMode="auto">
            <a:xfrm>
              <a:off x="39306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1" name="Line 483"/>
            <p:cNvSpPr>
              <a:spLocks noChangeShapeType="1"/>
            </p:cNvSpPr>
            <p:nvPr/>
          </p:nvSpPr>
          <p:spPr bwMode="auto">
            <a:xfrm>
              <a:off x="39528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2" name="Line 484"/>
            <p:cNvSpPr>
              <a:spLocks noChangeShapeType="1"/>
            </p:cNvSpPr>
            <p:nvPr/>
          </p:nvSpPr>
          <p:spPr bwMode="auto">
            <a:xfrm>
              <a:off x="348773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3" name="Line 485"/>
            <p:cNvSpPr>
              <a:spLocks noChangeShapeType="1"/>
            </p:cNvSpPr>
            <p:nvPr/>
          </p:nvSpPr>
          <p:spPr bwMode="auto">
            <a:xfrm>
              <a:off x="35099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4" name="Line 486"/>
            <p:cNvSpPr>
              <a:spLocks noChangeShapeType="1"/>
            </p:cNvSpPr>
            <p:nvPr/>
          </p:nvSpPr>
          <p:spPr bwMode="auto">
            <a:xfrm>
              <a:off x="35544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5" name="Line 487"/>
            <p:cNvSpPr>
              <a:spLocks noChangeShapeType="1"/>
            </p:cNvSpPr>
            <p:nvPr/>
          </p:nvSpPr>
          <p:spPr bwMode="auto">
            <a:xfrm>
              <a:off x="359886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6" name="Line 488"/>
            <p:cNvSpPr>
              <a:spLocks noChangeShapeType="1"/>
            </p:cNvSpPr>
            <p:nvPr/>
          </p:nvSpPr>
          <p:spPr bwMode="auto">
            <a:xfrm>
              <a:off x="36210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7" name="Line 489"/>
            <p:cNvSpPr>
              <a:spLocks noChangeShapeType="1"/>
            </p:cNvSpPr>
            <p:nvPr/>
          </p:nvSpPr>
          <p:spPr bwMode="auto">
            <a:xfrm>
              <a:off x="366553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8" name="Line 490"/>
            <p:cNvSpPr>
              <a:spLocks noChangeShapeType="1"/>
            </p:cNvSpPr>
            <p:nvPr/>
          </p:nvSpPr>
          <p:spPr bwMode="auto">
            <a:xfrm>
              <a:off x="3709988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9" name="Line 491"/>
            <p:cNvSpPr>
              <a:spLocks noChangeShapeType="1"/>
            </p:cNvSpPr>
            <p:nvPr/>
          </p:nvSpPr>
          <p:spPr bwMode="auto">
            <a:xfrm>
              <a:off x="3732213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0" name="Line 492"/>
            <p:cNvSpPr>
              <a:spLocks noChangeShapeType="1"/>
            </p:cNvSpPr>
            <p:nvPr/>
          </p:nvSpPr>
          <p:spPr bwMode="auto">
            <a:xfrm>
              <a:off x="3754438" y="333692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1" name="Line 493"/>
            <p:cNvSpPr>
              <a:spLocks noChangeShapeType="1"/>
            </p:cNvSpPr>
            <p:nvPr/>
          </p:nvSpPr>
          <p:spPr bwMode="auto">
            <a:xfrm>
              <a:off x="37750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2" name="Line 494"/>
            <p:cNvSpPr>
              <a:spLocks noChangeShapeType="1"/>
            </p:cNvSpPr>
            <p:nvPr/>
          </p:nvSpPr>
          <p:spPr bwMode="auto">
            <a:xfrm>
              <a:off x="381952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3" name="Line 495"/>
            <p:cNvSpPr>
              <a:spLocks noChangeShapeType="1"/>
            </p:cNvSpPr>
            <p:nvPr/>
          </p:nvSpPr>
          <p:spPr bwMode="auto">
            <a:xfrm>
              <a:off x="38417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4" name="Line 496"/>
            <p:cNvSpPr>
              <a:spLocks noChangeShapeType="1"/>
            </p:cNvSpPr>
            <p:nvPr/>
          </p:nvSpPr>
          <p:spPr bwMode="auto">
            <a:xfrm>
              <a:off x="3863975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5" name="Line 497"/>
            <p:cNvSpPr>
              <a:spLocks noChangeShapeType="1"/>
            </p:cNvSpPr>
            <p:nvPr/>
          </p:nvSpPr>
          <p:spPr bwMode="auto">
            <a:xfrm>
              <a:off x="38862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6" name="Line 498"/>
            <p:cNvSpPr>
              <a:spLocks noChangeShapeType="1"/>
            </p:cNvSpPr>
            <p:nvPr/>
          </p:nvSpPr>
          <p:spPr bwMode="auto">
            <a:xfrm>
              <a:off x="393065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7" name="Line 499"/>
            <p:cNvSpPr>
              <a:spLocks noChangeShapeType="1"/>
            </p:cNvSpPr>
            <p:nvPr/>
          </p:nvSpPr>
          <p:spPr bwMode="auto">
            <a:xfrm>
              <a:off x="3975100" y="333692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8" name="Line 500"/>
            <p:cNvSpPr>
              <a:spLocks noChangeShapeType="1"/>
            </p:cNvSpPr>
            <p:nvPr/>
          </p:nvSpPr>
          <p:spPr bwMode="auto">
            <a:xfrm>
              <a:off x="350996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9" name="Line 501"/>
            <p:cNvSpPr>
              <a:spLocks noChangeShapeType="1"/>
            </p:cNvSpPr>
            <p:nvPr/>
          </p:nvSpPr>
          <p:spPr bwMode="auto">
            <a:xfrm>
              <a:off x="353218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0" name="Line 502"/>
            <p:cNvSpPr>
              <a:spLocks noChangeShapeType="1"/>
            </p:cNvSpPr>
            <p:nvPr/>
          </p:nvSpPr>
          <p:spPr bwMode="auto">
            <a:xfrm>
              <a:off x="35544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1" name="Line 503"/>
            <p:cNvSpPr>
              <a:spLocks noChangeShapeType="1"/>
            </p:cNvSpPr>
            <p:nvPr/>
          </p:nvSpPr>
          <p:spPr bwMode="auto">
            <a:xfrm>
              <a:off x="357663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2" name="Line 504"/>
            <p:cNvSpPr>
              <a:spLocks noChangeShapeType="1"/>
            </p:cNvSpPr>
            <p:nvPr/>
          </p:nvSpPr>
          <p:spPr bwMode="auto">
            <a:xfrm>
              <a:off x="362108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3" name="Line 505"/>
            <p:cNvSpPr>
              <a:spLocks noChangeShapeType="1"/>
            </p:cNvSpPr>
            <p:nvPr/>
          </p:nvSpPr>
          <p:spPr bwMode="auto">
            <a:xfrm>
              <a:off x="3665538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4" name="Line 506"/>
            <p:cNvSpPr>
              <a:spLocks noChangeShapeType="1"/>
            </p:cNvSpPr>
            <p:nvPr/>
          </p:nvSpPr>
          <p:spPr bwMode="auto">
            <a:xfrm>
              <a:off x="368776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5" name="Line 507"/>
            <p:cNvSpPr>
              <a:spLocks noChangeShapeType="1"/>
            </p:cNvSpPr>
            <p:nvPr/>
          </p:nvSpPr>
          <p:spPr bwMode="auto">
            <a:xfrm>
              <a:off x="3732213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6" name="Line 508"/>
            <p:cNvSpPr>
              <a:spLocks noChangeShapeType="1"/>
            </p:cNvSpPr>
            <p:nvPr/>
          </p:nvSpPr>
          <p:spPr bwMode="auto">
            <a:xfrm>
              <a:off x="377507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7" name="Line 509"/>
            <p:cNvSpPr>
              <a:spLocks noChangeShapeType="1"/>
            </p:cNvSpPr>
            <p:nvPr/>
          </p:nvSpPr>
          <p:spPr bwMode="auto">
            <a:xfrm>
              <a:off x="379730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8" name="Line 510"/>
            <p:cNvSpPr>
              <a:spLocks noChangeShapeType="1"/>
            </p:cNvSpPr>
            <p:nvPr/>
          </p:nvSpPr>
          <p:spPr bwMode="auto">
            <a:xfrm>
              <a:off x="384175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9" name="Line 511"/>
            <p:cNvSpPr>
              <a:spLocks noChangeShapeType="1"/>
            </p:cNvSpPr>
            <p:nvPr/>
          </p:nvSpPr>
          <p:spPr bwMode="auto">
            <a:xfrm>
              <a:off x="3886200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0" name="Line 512"/>
            <p:cNvSpPr>
              <a:spLocks noChangeShapeType="1"/>
            </p:cNvSpPr>
            <p:nvPr/>
          </p:nvSpPr>
          <p:spPr bwMode="auto">
            <a:xfrm>
              <a:off x="390842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1" name="Line 513"/>
            <p:cNvSpPr>
              <a:spLocks noChangeShapeType="1"/>
            </p:cNvSpPr>
            <p:nvPr/>
          </p:nvSpPr>
          <p:spPr bwMode="auto">
            <a:xfrm>
              <a:off x="395287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2" name="Line 514"/>
            <p:cNvSpPr>
              <a:spLocks noChangeShapeType="1"/>
            </p:cNvSpPr>
            <p:nvPr/>
          </p:nvSpPr>
          <p:spPr bwMode="auto">
            <a:xfrm>
              <a:off x="3997325" y="3359150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3" name="Line 515"/>
            <p:cNvSpPr>
              <a:spLocks noChangeShapeType="1"/>
            </p:cNvSpPr>
            <p:nvPr/>
          </p:nvSpPr>
          <p:spPr bwMode="auto">
            <a:xfrm>
              <a:off x="3467100" y="3381375"/>
              <a:ext cx="20638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4" name="Line 516"/>
            <p:cNvSpPr>
              <a:spLocks noChangeShapeType="1"/>
            </p:cNvSpPr>
            <p:nvPr/>
          </p:nvSpPr>
          <p:spPr bwMode="auto">
            <a:xfrm>
              <a:off x="348773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5" name="Line 517"/>
            <p:cNvSpPr>
              <a:spLocks noChangeShapeType="1"/>
            </p:cNvSpPr>
            <p:nvPr/>
          </p:nvSpPr>
          <p:spPr bwMode="auto">
            <a:xfrm>
              <a:off x="35321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6" name="Line 518"/>
            <p:cNvSpPr>
              <a:spLocks noChangeShapeType="1"/>
            </p:cNvSpPr>
            <p:nvPr/>
          </p:nvSpPr>
          <p:spPr bwMode="auto">
            <a:xfrm>
              <a:off x="357663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7" name="Line 519"/>
            <p:cNvSpPr>
              <a:spLocks noChangeShapeType="1"/>
            </p:cNvSpPr>
            <p:nvPr/>
          </p:nvSpPr>
          <p:spPr bwMode="auto">
            <a:xfrm>
              <a:off x="359886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8" name="Line 520"/>
            <p:cNvSpPr>
              <a:spLocks noChangeShapeType="1"/>
            </p:cNvSpPr>
            <p:nvPr/>
          </p:nvSpPr>
          <p:spPr bwMode="auto">
            <a:xfrm>
              <a:off x="36210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9" name="Line 521"/>
            <p:cNvSpPr>
              <a:spLocks noChangeShapeType="1"/>
            </p:cNvSpPr>
            <p:nvPr/>
          </p:nvSpPr>
          <p:spPr bwMode="auto">
            <a:xfrm>
              <a:off x="364331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0" name="Line 522"/>
            <p:cNvSpPr>
              <a:spLocks noChangeShapeType="1"/>
            </p:cNvSpPr>
            <p:nvPr/>
          </p:nvSpPr>
          <p:spPr bwMode="auto">
            <a:xfrm>
              <a:off x="368776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1" name="Line 523"/>
            <p:cNvSpPr>
              <a:spLocks noChangeShapeType="1"/>
            </p:cNvSpPr>
            <p:nvPr/>
          </p:nvSpPr>
          <p:spPr bwMode="auto">
            <a:xfrm>
              <a:off x="3709988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2" name="Line 524"/>
            <p:cNvSpPr>
              <a:spLocks noChangeShapeType="1"/>
            </p:cNvSpPr>
            <p:nvPr/>
          </p:nvSpPr>
          <p:spPr bwMode="auto">
            <a:xfrm>
              <a:off x="3732213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3" name="Line 525"/>
            <p:cNvSpPr>
              <a:spLocks noChangeShapeType="1"/>
            </p:cNvSpPr>
            <p:nvPr/>
          </p:nvSpPr>
          <p:spPr bwMode="auto">
            <a:xfrm>
              <a:off x="3754438" y="3381375"/>
              <a:ext cx="20637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4" name="Line 526"/>
            <p:cNvSpPr>
              <a:spLocks noChangeShapeType="1"/>
            </p:cNvSpPr>
            <p:nvPr/>
          </p:nvSpPr>
          <p:spPr bwMode="auto">
            <a:xfrm>
              <a:off x="379730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5" name="Line 527"/>
            <p:cNvSpPr>
              <a:spLocks noChangeShapeType="1"/>
            </p:cNvSpPr>
            <p:nvPr/>
          </p:nvSpPr>
          <p:spPr bwMode="auto">
            <a:xfrm>
              <a:off x="384175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6" name="Line 528"/>
            <p:cNvSpPr>
              <a:spLocks noChangeShapeType="1"/>
            </p:cNvSpPr>
            <p:nvPr/>
          </p:nvSpPr>
          <p:spPr bwMode="auto">
            <a:xfrm>
              <a:off x="386397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7" name="Line 529"/>
            <p:cNvSpPr>
              <a:spLocks noChangeShapeType="1"/>
            </p:cNvSpPr>
            <p:nvPr/>
          </p:nvSpPr>
          <p:spPr bwMode="auto">
            <a:xfrm>
              <a:off x="390842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8" name="Line 530"/>
            <p:cNvSpPr>
              <a:spLocks noChangeShapeType="1"/>
            </p:cNvSpPr>
            <p:nvPr/>
          </p:nvSpPr>
          <p:spPr bwMode="auto">
            <a:xfrm>
              <a:off x="3952875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9" name="Line 531"/>
            <p:cNvSpPr>
              <a:spLocks noChangeShapeType="1"/>
            </p:cNvSpPr>
            <p:nvPr/>
          </p:nvSpPr>
          <p:spPr bwMode="auto">
            <a:xfrm>
              <a:off x="3975100" y="3381375"/>
              <a:ext cx="22225" cy="1588"/>
            </a:xfrm>
            <a:prstGeom prst="line">
              <a:avLst/>
            </a:prstGeom>
            <a:noFill/>
            <a:ln w="0">
              <a:solidFill>
                <a:srgbClr val="A9A8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0" name="Rectangle 532"/>
            <p:cNvSpPr>
              <a:spLocks noChangeArrowheads="1"/>
            </p:cNvSpPr>
            <p:nvPr/>
          </p:nvSpPr>
          <p:spPr bwMode="auto">
            <a:xfrm>
              <a:off x="3532188" y="3227388"/>
              <a:ext cx="177800" cy="22225"/>
            </a:xfrm>
            <a:prstGeom prst="rect">
              <a:avLst/>
            </a:prstGeom>
            <a:noFill/>
            <a:ln w="22225">
              <a:solidFill>
                <a:srgbClr val="8281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1" name="Rectangle 533"/>
            <p:cNvSpPr>
              <a:spLocks noChangeArrowheads="1"/>
            </p:cNvSpPr>
            <p:nvPr/>
          </p:nvSpPr>
          <p:spPr bwMode="auto">
            <a:xfrm>
              <a:off x="1300163" y="1546225"/>
              <a:ext cx="2563812" cy="9286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2" name="Rectangle 534"/>
            <p:cNvSpPr>
              <a:spLocks noChangeArrowheads="1"/>
            </p:cNvSpPr>
            <p:nvPr/>
          </p:nvSpPr>
          <p:spPr bwMode="auto">
            <a:xfrm>
              <a:off x="5211763" y="1546225"/>
              <a:ext cx="2563812" cy="92868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3" name="Rectangle 535"/>
            <p:cNvSpPr>
              <a:spLocks noChangeArrowheads="1"/>
            </p:cNvSpPr>
            <p:nvPr/>
          </p:nvSpPr>
          <p:spPr bwMode="auto">
            <a:xfrm>
              <a:off x="1411288" y="2298700"/>
              <a:ext cx="331787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4" name="Rectangle 536"/>
            <p:cNvSpPr>
              <a:spLocks noChangeArrowheads="1"/>
            </p:cNvSpPr>
            <p:nvPr/>
          </p:nvSpPr>
          <p:spPr bwMode="auto">
            <a:xfrm>
              <a:off x="7334250" y="2298700"/>
              <a:ext cx="331788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5" name="Rectangle 537"/>
            <p:cNvSpPr>
              <a:spLocks noChangeArrowheads="1"/>
            </p:cNvSpPr>
            <p:nvPr/>
          </p:nvSpPr>
          <p:spPr bwMode="auto">
            <a:xfrm>
              <a:off x="1985963" y="2298700"/>
              <a:ext cx="331787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6" name="Rectangle 538"/>
            <p:cNvSpPr>
              <a:spLocks noChangeArrowheads="1"/>
            </p:cNvSpPr>
            <p:nvPr/>
          </p:nvSpPr>
          <p:spPr bwMode="auto">
            <a:xfrm>
              <a:off x="6759575" y="2298700"/>
              <a:ext cx="331788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7" name="Rectangle 539"/>
            <p:cNvSpPr>
              <a:spLocks noChangeArrowheads="1"/>
            </p:cNvSpPr>
            <p:nvPr/>
          </p:nvSpPr>
          <p:spPr bwMode="auto">
            <a:xfrm>
              <a:off x="2560638" y="2298700"/>
              <a:ext cx="354012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8" name="Rectangle 540"/>
            <p:cNvSpPr>
              <a:spLocks noChangeArrowheads="1"/>
            </p:cNvSpPr>
            <p:nvPr/>
          </p:nvSpPr>
          <p:spPr bwMode="auto">
            <a:xfrm>
              <a:off x="6184900" y="2298700"/>
              <a:ext cx="331788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9" name="Rectangle 541"/>
            <p:cNvSpPr>
              <a:spLocks noChangeArrowheads="1"/>
            </p:cNvSpPr>
            <p:nvPr/>
          </p:nvSpPr>
          <p:spPr bwMode="auto">
            <a:xfrm>
              <a:off x="3157538" y="2298700"/>
              <a:ext cx="330200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0" name="Rectangle 542"/>
            <p:cNvSpPr>
              <a:spLocks noChangeArrowheads="1"/>
            </p:cNvSpPr>
            <p:nvPr/>
          </p:nvSpPr>
          <p:spPr bwMode="auto">
            <a:xfrm>
              <a:off x="5588000" y="2298700"/>
              <a:ext cx="331788" cy="1762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1" name="Rectangle 543"/>
            <p:cNvSpPr>
              <a:spLocks noChangeArrowheads="1"/>
            </p:cNvSpPr>
            <p:nvPr/>
          </p:nvSpPr>
          <p:spPr bwMode="auto">
            <a:xfrm>
              <a:off x="3687763" y="2076450"/>
              <a:ext cx="176212" cy="2873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2" name="Rectangle 544"/>
            <p:cNvSpPr>
              <a:spLocks noChangeArrowheads="1"/>
            </p:cNvSpPr>
            <p:nvPr/>
          </p:nvSpPr>
          <p:spPr bwMode="auto">
            <a:xfrm>
              <a:off x="3687763" y="1679575"/>
              <a:ext cx="176212" cy="2651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3" name="Rectangle 545"/>
            <p:cNvSpPr>
              <a:spLocks noChangeArrowheads="1"/>
            </p:cNvSpPr>
            <p:nvPr/>
          </p:nvSpPr>
          <p:spPr bwMode="auto">
            <a:xfrm>
              <a:off x="5211763" y="2076450"/>
              <a:ext cx="177800" cy="2873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4" name="Rectangle 546"/>
            <p:cNvSpPr>
              <a:spLocks noChangeArrowheads="1"/>
            </p:cNvSpPr>
            <p:nvPr/>
          </p:nvSpPr>
          <p:spPr bwMode="auto">
            <a:xfrm>
              <a:off x="5211763" y="1679575"/>
              <a:ext cx="177800" cy="265113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5" name="Line 547"/>
            <p:cNvSpPr>
              <a:spLocks noChangeShapeType="1"/>
            </p:cNvSpPr>
            <p:nvPr/>
          </p:nvSpPr>
          <p:spPr bwMode="auto">
            <a:xfrm flipH="1">
              <a:off x="1411288" y="2474913"/>
              <a:ext cx="153987" cy="4429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6" name="Line 548"/>
            <p:cNvSpPr>
              <a:spLocks noChangeShapeType="1"/>
            </p:cNvSpPr>
            <p:nvPr/>
          </p:nvSpPr>
          <p:spPr bwMode="auto">
            <a:xfrm>
              <a:off x="7510463" y="2474913"/>
              <a:ext cx="155575" cy="4429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7" name="Line 549"/>
            <p:cNvSpPr>
              <a:spLocks noChangeShapeType="1"/>
            </p:cNvSpPr>
            <p:nvPr/>
          </p:nvSpPr>
          <p:spPr bwMode="auto">
            <a:xfrm>
              <a:off x="2736850" y="2474913"/>
              <a:ext cx="22225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8" name="Line 550"/>
            <p:cNvSpPr>
              <a:spLocks noChangeShapeType="1"/>
            </p:cNvSpPr>
            <p:nvPr/>
          </p:nvSpPr>
          <p:spPr bwMode="auto">
            <a:xfrm>
              <a:off x="2781300" y="2563813"/>
              <a:ext cx="22225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9" name="Line 551"/>
            <p:cNvSpPr>
              <a:spLocks noChangeShapeType="1"/>
            </p:cNvSpPr>
            <p:nvPr/>
          </p:nvSpPr>
          <p:spPr bwMode="auto">
            <a:xfrm>
              <a:off x="2825750" y="2652713"/>
              <a:ext cx="22225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0" name="Line 552"/>
            <p:cNvSpPr>
              <a:spLocks noChangeShapeType="1"/>
            </p:cNvSpPr>
            <p:nvPr/>
          </p:nvSpPr>
          <p:spPr bwMode="auto">
            <a:xfrm>
              <a:off x="2870200" y="2740025"/>
              <a:ext cx="22225" cy="66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1" name="Line 553"/>
            <p:cNvSpPr>
              <a:spLocks noChangeShapeType="1"/>
            </p:cNvSpPr>
            <p:nvPr/>
          </p:nvSpPr>
          <p:spPr bwMode="auto">
            <a:xfrm>
              <a:off x="2914650" y="2828925"/>
              <a:ext cx="20638" cy="66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2" name="Line 554"/>
            <p:cNvSpPr>
              <a:spLocks noChangeShapeType="1"/>
            </p:cNvSpPr>
            <p:nvPr/>
          </p:nvSpPr>
          <p:spPr bwMode="auto">
            <a:xfrm flipH="1">
              <a:off x="6318250" y="2474913"/>
              <a:ext cx="22225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3" name="Line 555"/>
            <p:cNvSpPr>
              <a:spLocks noChangeShapeType="1"/>
            </p:cNvSpPr>
            <p:nvPr/>
          </p:nvSpPr>
          <p:spPr bwMode="auto">
            <a:xfrm flipH="1">
              <a:off x="6273800" y="2563813"/>
              <a:ext cx="22225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4" name="Line 556"/>
            <p:cNvSpPr>
              <a:spLocks noChangeShapeType="1"/>
            </p:cNvSpPr>
            <p:nvPr/>
          </p:nvSpPr>
          <p:spPr bwMode="auto">
            <a:xfrm flipH="1">
              <a:off x="6229350" y="2652713"/>
              <a:ext cx="22225" cy="4286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5" name="Line 557"/>
            <p:cNvSpPr>
              <a:spLocks noChangeShapeType="1"/>
            </p:cNvSpPr>
            <p:nvPr/>
          </p:nvSpPr>
          <p:spPr bwMode="auto">
            <a:xfrm flipH="1">
              <a:off x="6184900" y="2740025"/>
              <a:ext cx="22225" cy="66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6" name="Line 558"/>
            <p:cNvSpPr>
              <a:spLocks noChangeShapeType="1"/>
            </p:cNvSpPr>
            <p:nvPr/>
          </p:nvSpPr>
          <p:spPr bwMode="auto">
            <a:xfrm flipH="1">
              <a:off x="6140450" y="2828925"/>
              <a:ext cx="22225" cy="66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7" name="Line 559"/>
            <p:cNvSpPr>
              <a:spLocks noChangeShapeType="1"/>
            </p:cNvSpPr>
            <p:nvPr/>
          </p:nvSpPr>
          <p:spPr bwMode="auto">
            <a:xfrm>
              <a:off x="3311525" y="2474913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8" name="Line 560"/>
            <p:cNvSpPr>
              <a:spLocks noChangeShapeType="1"/>
            </p:cNvSpPr>
            <p:nvPr/>
          </p:nvSpPr>
          <p:spPr bwMode="auto">
            <a:xfrm>
              <a:off x="3400425" y="2541588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9" name="Line 561"/>
            <p:cNvSpPr>
              <a:spLocks noChangeShapeType="1"/>
            </p:cNvSpPr>
            <p:nvPr/>
          </p:nvSpPr>
          <p:spPr bwMode="auto">
            <a:xfrm>
              <a:off x="3467100" y="2608263"/>
              <a:ext cx="42863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0" name="Line 562"/>
            <p:cNvSpPr>
              <a:spLocks noChangeShapeType="1"/>
            </p:cNvSpPr>
            <p:nvPr/>
          </p:nvSpPr>
          <p:spPr bwMode="auto">
            <a:xfrm>
              <a:off x="3532188" y="2695575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1" name="Line 563"/>
            <p:cNvSpPr>
              <a:spLocks noChangeShapeType="1"/>
            </p:cNvSpPr>
            <p:nvPr/>
          </p:nvSpPr>
          <p:spPr bwMode="auto">
            <a:xfrm>
              <a:off x="3598863" y="2762250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2" name="Line 564"/>
            <p:cNvSpPr>
              <a:spLocks noChangeShapeType="1"/>
            </p:cNvSpPr>
            <p:nvPr/>
          </p:nvSpPr>
          <p:spPr bwMode="auto">
            <a:xfrm>
              <a:off x="3665538" y="2828925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3" name="Line 565"/>
            <p:cNvSpPr>
              <a:spLocks noChangeShapeType="1"/>
            </p:cNvSpPr>
            <p:nvPr/>
          </p:nvSpPr>
          <p:spPr bwMode="auto">
            <a:xfrm>
              <a:off x="3732213" y="2895600"/>
              <a:ext cx="22225" cy="222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4" name="Line 566"/>
            <p:cNvSpPr>
              <a:spLocks noChangeShapeType="1"/>
            </p:cNvSpPr>
            <p:nvPr/>
          </p:nvSpPr>
          <p:spPr bwMode="auto">
            <a:xfrm>
              <a:off x="3732213" y="2895600"/>
              <a:ext cx="22225" cy="222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5" name="Line 567"/>
            <p:cNvSpPr>
              <a:spLocks noChangeShapeType="1"/>
            </p:cNvSpPr>
            <p:nvPr/>
          </p:nvSpPr>
          <p:spPr bwMode="auto">
            <a:xfrm flipH="1">
              <a:off x="5721350" y="2474913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6" name="Line 568"/>
            <p:cNvSpPr>
              <a:spLocks noChangeShapeType="1"/>
            </p:cNvSpPr>
            <p:nvPr/>
          </p:nvSpPr>
          <p:spPr bwMode="auto">
            <a:xfrm flipH="1">
              <a:off x="5632450" y="2541588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7" name="Line 569"/>
            <p:cNvSpPr>
              <a:spLocks noChangeShapeType="1"/>
            </p:cNvSpPr>
            <p:nvPr/>
          </p:nvSpPr>
          <p:spPr bwMode="auto">
            <a:xfrm flipH="1">
              <a:off x="5565775" y="2608263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8" name="Line 570"/>
            <p:cNvSpPr>
              <a:spLocks noChangeShapeType="1"/>
            </p:cNvSpPr>
            <p:nvPr/>
          </p:nvSpPr>
          <p:spPr bwMode="auto">
            <a:xfrm flipH="1">
              <a:off x="5499100" y="2695575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9" name="Line 571"/>
            <p:cNvSpPr>
              <a:spLocks noChangeShapeType="1"/>
            </p:cNvSpPr>
            <p:nvPr/>
          </p:nvSpPr>
          <p:spPr bwMode="auto">
            <a:xfrm flipH="1">
              <a:off x="5434013" y="2762250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0" name="Line 572"/>
            <p:cNvSpPr>
              <a:spLocks noChangeShapeType="1"/>
            </p:cNvSpPr>
            <p:nvPr/>
          </p:nvSpPr>
          <p:spPr bwMode="auto">
            <a:xfrm flipH="1">
              <a:off x="5367338" y="2828925"/>
              <a:ext cx="44450" cy="444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1" name="Line 573"/>
            <p:cNvSpPr>
              <a:spLocks noChangeShapeType="1"/>
            </p:cNvSpPr>
            <p:nvPr/>
          </p:nvSpPr>
          <p:spPr bwMode="auto">
            <a:xfrm>
              <a:off x="2184400" y="2474913"/>
              <a:ext cx="1588" cy="4429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2" name="Line 574"/>
            <p:cNvSpPr>
              <a:spLocks noChangeShapeType="1"/>
            </p:cNvSpPr>
            <p:nvPr/>
          </p:nvSpPr>
          <p:spPr bwMode="auto">
            <a:xfrm>
              <a:off x="6892925" y="2474913"/>
              <a:ext cx="1588" cy="4429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3" name="Rectangle 575"/>
            <p:cNvSpPr>
              <a:spLocks noChangeArrowheads="1"/>
            </p:cNvSpPr>
            <p:nvPr/>
          </p:nvSpPr>
          <p:spPr bwMode="auto">
            <a:xfrm>
              <a:off x="2486025" y="1909763"/>
              <a:ext cx="67326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ru-RU" sz="1600">
                  <a:solidFill>
                    <a:srgbClr val="24211D"/>
                  </a:solidFill>
                </a:rPr>
                <a:t>Switch1</a:t>
              </a:r>
              <a:endParaRPr lang="ru-RU" altLang="ru-RU"/>
            </a:p>
          </p:txBody>
        </p:sp>
        <p:sp>
          <p:nvSpPr>
            <p:cNvPr id="574" name="Rectangle 576"/>
            <p:cNvSpPr>
              <a:spLocks noChangeArrowheads="1"/>
            </p:cNvSpPr>
            <p:nvPr/>
          </p:nvSpPr>
          <p:spPr bwMode="auto">
            <a:xfrm>
              <a:off x="6389688" y="1909763"/>
              <a:ext cx="67326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ru-RU" sz="1600">
                  <a:solidFill>
                    <a:srgbClr val="24211D"/>
                  </a:solidFill>
                </a:rPr>
                <a:t>Switch2</a:t>
              </a:r>
              <a:endParaRPr lang="ru-RU" altLang="ru-RU"/>
            </a:p>
          </p:txBody>
        </p:sp>
        <p:sp>
          <p:nvSpPr>
            <p:cNvPr id="575" name="Line 577"/>
            <p:cNvSpPr>
              <a:spLocks noChangeShapeType="1"/>
            </p:cNvSpPr>
            <p:nvPr/>
          </p:nvSpPr>
          <p:spPr bwMode="auto">
            <a:xfrm>
              <a:off x="3863975" y="1811338"/>
              <a:ext cx="1347788" cy="1587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6" name="Line 578"/>
            <p:cNvSpPr>
              <a:spLocks noChangeShapeType="1"/>
            </p:cNvSpPr>
            <p:nvPr/>
          </p:nvSpPr>
          <p:spPr bwMode="auto">
            <a:xfrm>
              <a:off x="3863975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7" name="Line 579"/>
            <p:cNvSpPr>
              <a:spLocks noChangeShapeType="1"/>
            </p:cNvSpPr>
            <p:nvPr/>
          </p:nvSpPr>
          <p:spPr bwMode="auto">
            <a:xfrm>
              <a:off x="3952875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8" name="Line 580"/>
            <p:cNvSpPr>
              <a:spLocks noChangeShapeType="1"/>
            </p:cNvSpPr>
            <p:nvPr/>
          </p:nvSpPr>
          <p:spPr bwMode="auto">
            <a:xfrm>
              <a:off x="4062413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9" name="Line 581"/>
            <p:cNvSpPr>
              <a:spLocks noChangeShapeType="1"/>
            </p:cNvSpPr>
            <p:nvPr/>
          </p:nvSpPr>
          <p:spPr bwMode="auto">
            <a:xfrm>
              <a:off x="4151313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0" name="Line 582"/>
            <p:cNvSpPr>
              <a:spLocks noChangeShapeType="1"/>
            </p:cNvSpPr>
            <p:nvPr/>
          </p:nvSpPr>
          <p:spPr bwMode="auto">
            <a:xfrm>
              <a:off x="4262438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1" name="Line 583"/>
            <p:cNvSpPr>
              <a:spLocks noChangeShapeType="1"/>
            </p:cNvSpPr>
            <p:nvPr/>
          </p:nvSpPr>
          <p:spPr bwMode="auto">
            <a:xfrm>
              <a:off x="4349750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2" name="Line 584"/>
            <p:cNvSpPr>
              <a:spLocks noChangeShapeType="1"/>
            </p:cNvSpPr>
            <p:nvPr/>
          </p:nvSpPr>
          <p:spPr bwMode="auto">
            <a:xfrm>
              <a:off x="4460875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3" name="Line 585"/>
            <p:cNvSpPr>
              <a:spLocks noChangeShapeType="1"/>
            </p:cNvSpPr>
            <p:nvPr/>
          </p:nvSpPr>
          <p:spPr bwMode="auto">
            <a:xfrm>
              <a:off x="4549775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4" name="Line 586"/>
            <p:cNvSpPr>
              <a:spLocks noChangeShapeType="1"/>
            </p:cNvSpPr>
            <p:nvPr/>
          </p:nvSpPr>
          <p:spPr bwMode="auto">
            <a:xfrm>
              <a:off x="4659313" y="2209800"/>
              <a:ext cx="44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5" name="Line 587"/>
            <p:cNvSpPr>
              <a:spLocks noChangeShapeType="1"/>
            </p:cNvSpPr>
            <p:nvPr/>
          </p:nvSpPr>
          <p:spPr bwMode="auto">
            <a:xfrm>
              <a:off x="4748213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6" name="Line 588"/>
            <p:cNvSpPr>
              <a:spLocks noChangeShapeType="1"/>
            </p:cNvSpPr>
            <p:nvPr/>
          </p:nvSpPr>
          <p:spPr bwMode="auto">
            <a:xfrm>
              <a:off x="4859338" y="2209800"/>
              <a:ext cx="44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7" name="Line 589"/>
            <p:cNvSpPr>
              <a:spLocks noChangeShapeType="1"/>
            </p:cNvSpPr>
            <p:nvPr/>
          </p:nvSpPr>
          <p:spPr bwMode="auto">
            <a:xfrm>
              <a:off x="4946650" y="2209800"/>
              <a:ext cx="66675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8" name="Line 590"/>
            <p:cNvSpPr>
              <a:spLocks noChangeShapeType="1"/>
            </p:cNvSpPr>
            <p:nvPr/>
          </p:nvSpPr>
          <p:spPr bwMode="auto">
            <a:xfrm>
              <a:off x="5057775" y="2209800"/>
              <a:ext cx="44450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9" name="Line 591"/>
            <p:cNvSpPr>
              <a:spLocks noChangeShapeType="1"/>
            </p:cNvSpPr>
            <p:nvPr/>
          </p:nvSpPr>
          <p:spPr bwMode="auto">
            <a:xfrm>
              <a:off x="5146675" y="2209800"/>
              <a:ext cx="65088" cy="15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590" name="Овальная выноска 589"/>
          <p:cNvSpPr/>
          <p:nvPr/>
        </p:nvSpPr>
        <p:spPr bwMode="auto">
          <a:xfrm>
            <a:off x="3467100" y="3808834"/>
            <a:ext cx="2409825" cy="792088"/>
          </a:xfrm>
          <a:prstGeom prst="wedgeEllipseCallout">
            <a:avLst>
              <a:gd name="adj1" fmla="val -2907"/>
              <a:gd name="adj2" fmla="val -225227"/>
            </a:avLst>
          </a:prstGeom>
          <a:solidFill>
            <a:srgbClr val="F40426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kumimoji="1" lang="ru-RU" sz="1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cs typeface="Times New Roman" pitchFamily="18" charset="0"/>
              </a:rPr>
              <a:t>Нерациональное использование портов и кабелей</a:t>
            </a:r>
          </a:p>
        </p:txBody>
      </p:sp>
      <p:pic>
        <p:nvPicPr>
          <p:cNvPr id="195586" name="Picture 2" descr="https://upload.wikimedia.org/wikipedia/commons/thumb/0/0e/Ethernet_802.1Q_Insert.svg/950px-Ethernet_802.1Q_Inser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74" y="5517232"/>
            <a:ext cx="8226177" cy="8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1" name="TextBox 590"/>
          <p:cNvSpPr txBox="1"/>
          <p:nvPr/>
        </p:nvSpPr>
        <p:spPr>
          <a:xfrm>
            <a:off x="958057" y="4741113"/>
            <a:ext cx="191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IEEE 802.1Q</a:t>
            </a:r>
            <a:endParaRPr lang="ru-RU" dirty="0"/>
          </a:p>
        </p:txBody>
      </p:sp>
      <p:sp>
        <p:nvSpPr>
          <p:cNvPr id="593" name="TextBox 592"/>
          <p:cNvSpPr txBox="1"/>
          <p:nvPr/>
        </p:nvSpPr>
        <p:spPr>
          <a:xfrm>
            <a:off x="5013326" y="4741113"/>
            <a:ext cx="359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v</a:t>
            </a:r>
            <a:r>
              <a:rPr lang="en-US" dirty="0" smtClean="0"/>
              <a:t>s </a:t>
            </a:r>
            <a:r>
              <a:rPr lang="ru-RU" dirty="0" smtClean="0"/>
              <a:t>Группировка </a:t>
            </a:r>
            <a:r>
              <a:rPr lang="en-US" dirty="0" smtClean="0"/>
              <a:t>MAC</a:t>
            </a:r>
            <a:r>
              <a:rPr lang="ru-RU" dirty="0" smtClean="0"/>
              <a:t>-адресов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7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0" name="Объект 5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41121"/>
              </p:ext>
            </p:extLst>
          </p:nvPr>
        </p:nvGraphicFramePr>
        <p:xfrm>
          <a:off x="228600" y="1638300"/>
          <a:ext cx="8664575" cy="370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4" name="CorelDRAW" r:id="rId3" imgW="3896868" imgH="1541678" progId="CorelDRAW.Graphic.11">
                  <p:embed/>
                </p:oleObj>
              </mc:Choice>
              <mc:Fallback>
                <p:oleObj name="CorelDRAW" r:id="rId3" imgW="3896868" imgH="1541678" progId="CorelDRAW.Graphic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38300"/>
                        <a:ext cx="8664575" cy="370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96136" y="4869160"/>
            <a:ext cx="3168352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1600" dirty="0" smtClean="0"/>
              <a:t>Native VLAN</a:t>
            </a:r>
          </a:p>
          <a:p>
            <a:pPr marL="800100" lvl="1" indent="-342900"/>
            <a:r>
              <a:rPr lang="ru-RU" sz="1600" dirty="0" smtClean="0"/>
              <a:t>Обычно </a:t>
            </a:r>
            <a:r>
              <a:rPr lang="en-US" sz="1600" dirty="0" smtClean="0"/>
              <a:t>VLAN 1</a:t>
            </a:r>
          </a:p>
          <a:p>
            <a:pPr marL="342900" indent="-342900"/>
            <a:r>
              <a:rPr lang="ru-RU" sz="1600" dirty="0" smtClean="0"/>
              <a:t>Метод настройки</a:t>
            </a:r>
          </a:p>
          <a:p>
            <a:pPr marL="800100" lvl="1" indent="-342900"/>
            <a:r>
              <a:rPr lang="en-US" sz="1600" dirty="0" smtClean="0"/>
              <a:t>VLAN </a:t>
            </a:r>
            <a:r>
              <a:rPr lang="ru-RU" sz="1600" dirty="0" smtClean="0"/>
              <a:t>(список портов)</a:t>
            </a:r>
          </a:p>
          <a:p>
            <a:pPr marL="800100" lvl="1" indent="-342900"/>
            <a:r>
              <a:rPr lang="ru-RU" sz="1600" dirty="0" smtClean="0"/>
              <a:t>Порт (список </a:t>
            </a:r>
            <a:r>
              <a:rPr lang="en-US" sz="1600" dirty="0" smtClean="0"/>
              <a:t>VLAN)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 rot="18417905">
            <a:off x="7996017" y="210860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40426"/>
                </a:solidFill>
              </a:rPr>
              <a:t>0x8100</a:t>
            </a:r>
            <a:endParaRPr lang="ru-RU" dirty="0">
              <a:solidFill>
                <a:srgbClr val="F404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VLAN</a:t>
            </a:r>
            <a:r>
              <a:rPr kumimoji="0" lang="ru-RU" altLang="ru-RU" b="1" kern="0" dirty="0"/>
              <a:t> </a:t>
            </a:r>
            <a:r>
              <a:rPr kumimoji="0" lang="ru-RU" altLang="ru-RU" b="1" kern="0" dirty="0" smtClean="0"/>
              <a:t>и</a:t>
            </a:r>
            <a:r>
              <a:rPr kumimoji="0" lang="en-US" altLang="ru-RU" b="1" kern="0" dirty="0" smtClean="0"/>
              <a:t> STP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676276" y="1510631"/>
            <a:ext cx="8159750" cy="5016500"/>
            <a:chOff x="590550" y="1090613"/>
            <a:chExt cx="8159750" cy="5016500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80022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515937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240338" y="2074863"/>
              <a:ext cx="1477962" cy="5635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844675" y="208597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1377950" y="5045075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computr1"/>
            <p:cNvSpPr>
              <a:spLocks noEditPoints="1" noChangeArrowheads="1"/>
            </p:cNvSpPr>
            <p:nvPr/>
          </p:nvSpPr>
          <p:spPr bwMode="auto">
            <a:xfrm>
              <a:off x="1979613" y="5024438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computr1"/>
            <p:cNvSpPr>
              <a:spLocks noEditPoints="1" noChangeArrowheads="1"/>
            </p:cNvSpPr>
            <p:nvPr/>
          </p:nvSpPr>
          <p:spPr bwMode="auto">
            <a:xfrm>
              <a:off x="2609850" y="5049838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computr1"/>
            <p:cNvSpPr>
              <a:spLocks noEditPoints="1" noChangeArrowheads="1"/>
            </p:cNvSpPr>
            <p:nvPr/>
          </p:nvSpPr>
          <p:spPr bwMode="auto">
            <a:xfrm>
              <a:off x="3151188" y="5032375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computr1"/>
            <p:cNvSpPr>
              <a:spLocks noEditPoints="1" noChangeArrowheads="1"/>
            </p:cNvSpPr>
            <p:nvPr/>
          </p:nvSpPr>
          <p:spPr bwMode="auto">
            <a:xfrm>
              <a:off x="4824413" y="4959350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" name="computr1"/>
            <p:cNvSpPr>
              <a:spLocks noEditPoints="1" noChangeArrowheads="1"/>
            </p:cNvSpPr>
            <p:nvPr/>
          </p:nvSpPr>
          <p:spPr bwMode="auto">
            <a:xfrm>
              <a:off x="5368925" y="497046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" name="computr1"/>
            <p:cNvSpPr>
              <a:spLocks noEditPoints="1" noChangeArrowheads="1"/>
            </p:cNvSpPr>
            <p:nvPr/>
          </p:nvSpPr>
          <p:spPr bwMode="auto">
            <a:xfrm>
              <a:off x="5915025" y="49514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computr1"/>
            <p:cNvSpPr>
              <a:spLocks noEditPoints="1" noChangeArrowheads="1"/>
            </p:cNvSpPr>
            <p:nvPr/>
          </p:nvSpPr>
          <p:spPr bwMode="auto">
            <a:xfrm>
              <a:off x="6543675" y="49641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912938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2669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6225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9781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5278438" y="4371975"/>
              <a:ext cx="1233487" cy="98425"/>
              <a:chOff x="3577" y="2619"/>
              <a:chExt cx="777" cy="62"/>
            </a:xfrm>
          </p:grpSpPr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3577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3800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4024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4248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5" name="Group 31"/>
            <p:cNvGrpSpPr>
              <a:grpSpLocks/>
            </p:cNvGrpSpPr>
            <p:nvPr/>
          </p:nvGrpSpPr>
          <p:grpSpPr bwMode="auto">
            <a:xfrm>
              <a:off x="5557838" y="3908425"/>
              <a:ext cx="708025" cy="98425"/>
              <a:chOff x="3501" y="2462"/>
              <a:chExt cx="446" cy="62"/>
            </a:xfrm>
          </p:grpSpPr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8" name="Group 32"/>
            <p:cNvGrpSpPr>
              <a:grpSpLocks/>
            </p:cNvGrpSpPr>
            <p:nvPr/>
          </p:nvGrpSpPr>
          <p:grpSpPr bwMode="auto">
            <a:xfrm>
              <a:off x="2179638" y="3902075"/>
              <a:ext cx="708025" cy="98425"/>
              <a:chOff x="3501" y="2462"/>
              <a:chExt cx="446" cy="62"/>
            </a:xfrm>
          </p:grpSpPr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" name="Rectangle 34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31" name="Group 35"/>
            <p:cNvGrpSpPr>
              <a:grpSpLocks/>
            </p:cNvGrpSpPr>
            <p:nvPr/>
          </p:nvGrpSpPr>
          <p:grpSpPr bwMode="auto">
            <a:xfrm>
              <a:off x="2173288" y="2552700"/>
              <a:ext cx="708025" cy="98425"/>
              <a:chOff x="3501" y="2462"/>
              <a:chExt cx="446" cy="62"/>
            </a:xfrm>
          </p:grpSpPr>
          <p:sp>
            <p:nvSpPr>
              <p:cNvPr id="32" name="Rectangle 36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" name="Rectangle 37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34" name="Group 38"/>
            <p:cNvGrpSpPr>
              <a:grpSpLocks/>
            </p:cNvGrpSpPr>
            <p:nvPr/>
          </p:nvGrpSpPr>
          <p:grpSpPr bwMode="auto">
            <a:xfrm>
              <a:off x="2216150" y="2095500"/>
              <a:ext cx="708025" cy="98425"/>
              <a:chOff x="3501" y="2462"/>
              <a:chExt cx="446" cy="62"/>
            </a:xfrm>
          </p:grpSpPr>
          <p:sp>
            <p:nvSpPr>
              <p:cNvPr id="35" name="Rectangle 39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" name="Rectangle 40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5568950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6151563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39" name="Group 44"/>
            <p:cNvGrpSpPr>
              <a:grpSpLocks/>
            </p:cNvGrpSpPr>
            <p:nvPr/>
          </p:nvGrpSpPr>
          <p:grpSpPr bwMode="auto">
            <a:xfrm>
              <a:off x="5594350" y="2070100"/>
              <a:ext cx="708025" cy="98425"/>
              <a:chOff x="3501" y="2462"/>
              <a:chExt cx="446" cy="62"/>
            </a:xfrm>
          </p:grpSpPr>
          <p:sp>
            <p:nvSpPr>
              <p:cNvPr id="40" name="Rectangle 45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" name="Rectangle 46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aphicFrame>
          <p:nvGraphicFramePr>
            <p:cNvPr id="42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7439971"/>
                </p:ext>
              </p:extLst>
            </p:nvPr>
          </p:nvGraphicFramePr>
          <p:xfrm>
            <a:off x="1927225" y="10906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58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225" y="10906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6505516"/>
                </p:ext>
              </p:extLst>
            </p:nvPr>
          </p:nvGraphicFramePr>
          <p:xfrm>
            <a:off x="2797175" y="11160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59" name="Visio" r:id="rId5" imgW="250850" imgH="493776" progId="Visio.Drawing.6">
                    <p:embed/>
                  </p:oleObj>
                </mc:Choice>
                <mc:Fallback>
                  <p:oleObj name="Visio" r:id="rId5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175" y="11160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6075039"/>
                </p:ext>
              </p:extLst>
            </p:nvPr>
          </p:nvGraphicFramePr>
          <p:xfrm>
            <a:off x="6157913" y="1116013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60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7913" y="1116013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74865"/>
                </p:ext>
              </p:extLst>
            </p:nvPr>
          </p:nvGraphicFramePr>
          <p:xfrm>
            <a:off x="5380038" y="1125538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661" name="Visio" r:id="rId7" imgW="250850" imgH="493776" progId="Visio.Drawing.6">
                    <p:embed/>
                  </p:oleObj>
                </mc:Choice>
                <mc:Fallback>
                  <p:oleObj name="Visio" r:id="rId7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8" y="1125538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51"/>
            <p:cNvSpPr>
              <a:spLocks noChangeShapeType="1"/>
            </p:cNvSpPr>
            <p:nvPr/>
          </p:nvSpPr>
          <p:spPr bwMode="auto">
            <a:xfrm flipV="1">
              <a:off x="1589088" y="4459288"/>
              <a:ext cx="366712" cy="576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 flipV="1">
              <a:off x="2166938" y="4445000"/>
              <a:ext cx="182562" cy="57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 flipH="1" flipV="1">
              <a:off x="2700338" y="4459288"/>
              <a:ext cx="98425" cy="590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 flipV="1">
              <a:off x="3067050" y="4487863"/>
              <a:ext cx="280988" cy="506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 flipV="1">
              <a:off x="4965700" y="4487863"/>
              <a:ext cx="366713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1" name="Line 56"/>
            <p:cNvSpPr>
              <a:spLocks noChangeShapeType="1"/>
            </p:cNvSpPr>
            <p:nvPr/>
          </p:nvSpPr>
          <p:spPr bwMode="auto">
            <a:xfrm flipV="1">
              <a:off x="5529263" y="4473575"/>
              <a:ext cx="182562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2" name="Line 57"/>
            <p:cNvSpPr>
              <a:spLocks noChangeShapeType="1"/>
            </p:cNvSpPr>
            <p:nvPr/>
          </p:nvSpPr>
          <p:spPr bwMode="auto">
            <a:xfrm flipH="1" flipV="1">
              <a:off x="6062663" y="4445000"/>
              <a:ext cx="28575" cy="492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 flipH="1" flipV="1">
              <a:off x="6429375" y="4473575"/>
              <a:ext cx="266700" cy="477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 flipV="1">
              <a:off x="2251075" y="2673350"/>
              <a:ext cx="0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5" name="Line 61"/>
            <p:cNvSpPr>
              <a:spLocks noChangeShapeType="1"/>
            </p:cNvSpPr>
            <p:nvPr/>
          </p:nvSpPr>
          <p:spPr bwMode="auto">
            <a:xfrm flipV="1">
              <a:off x="2771775" y="2659063"/>
              <a:ext cx="288290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6" name="Line 62"/>
            <p:cNvSpPr>
              <a:spLocks noChangeShapeType="1"/>
            </p:cNvSpPr>
            <p:nvPr/>
          </p:nvSpPr>
          <p:spPr bwMode="auto">
            <a:xfrm flipH="1" flipV="1">
              <a:off x="2786063" y="2659063"/>
              <a:ext cx="2868612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7" name="Line 63"/>
            <p:cNvSpPr>
              <a:spLocks noChangeShapeType="1"/>
            </p:cNvSpPr>
            <p:nvPr/>
          </p:nvSpPr>
          <p:spPr bwMode="auto">
            <a:xfrm flipV="1">
              <a:off x="6226175" y="2659063"/>
              <a:ext cx="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8" name="Line 64"/>
            <p:cNvSpPr>
              <a:spLocks noChangeShapeType="1"/>
            </p:cNvSpPr>
            <p:nvPr/>
          </p:nvSpPr>
          <p:spPr bwMode="auto">
            <a:xfrm flipH="1" flipV="1">
              <a:off x="2095500" y="1687513"/>
              <a:ext cx="211138" cy="39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 flipV="1">
              <a:off x="2827338" y="1687513"/>
              <a:ext cx="1270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0" name="Line 66"/>
            <p:cNvSpPr>
              <a:spLocks noChangeShapeType="1"/>
            </p:cNvSpPr>
            <p:nvPr/>
          </p:nvSpPr>
          <p:spPr bwMode="auto">
            <a:xfrm flipH="1" flipV="1">
              <a:off x="5500688" y="1716088"/>
              <a:ext cx="168275" cy="366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1" name="Line 67"/>
            <p:cNvSpPr>
              <a:spLocks noChangeShapeType="1"/>
            </p:cNvSpPr>
            <p:nvPr/>
          </p:nvSpPr>
          <p:spPr bwMode="auto">
            <a:xfrm flipV="1">
              <a:off x="6218238" y="1701800"/>
              <a:ext cx="69850" cy="366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2" name="Text Box 68"/>
            <p:cNvSpPr txBox="1">
              <a:spLocks noChangeArrowheads="1"/>
            </p:cNvSpPr>
            <p:nvPr/>
          </p:nvSpPr>
          <p:spPr bwMode="auto">
            <a:xfrm>
              <a:off x="590550" y="39528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Sw3</a:t>
              </a:r>
              <a:endParaRPr lang="ru-RU" altLang="ru-RU" sz="1600"/>
            </a:p>
          </p:txBody>
        </p:sp>
        <p:sp>
          <p:nvSpPr>
            <p:cNvPr id="63" name="Text Box 69"/>
            <p:cNvSpPr txBox="1">
              <a:spLocks noChangeArrowheads="1"/>
            </p:cNvSpPr>
            <p:nvPr/>
          </p:nvSpPr>
          <p:spPr bwMode="auto">
            <a:xfrm>
              <a:off x="6748463" y="4005263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Sw4</a:t>
              </a:r>
              <a:endParaRPr lang="ru-RU" altLang="ru-RU" sz="1600"/>
            </a:p>
          </p:txBody>
        </p:sp>
        <p:sp>
          <p:nvSpPr>
            <p:cNvPr id="64" name="Text Box 70"/>
            <p:cNvSpPr txBox="1">
              <a:spLocks noChangeArrowheads="1"/>
            </p:cNvSpPr>
            <p:nvPr/>
          </p:nvSpPr>
          <p:spPr bwMode="auto">
            <a:xfrm>
              <a:off x="938213" y="2178050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Sw1</a:t>
              </a:r>
              <a:endParaRPr lang="ru-RU" altLang="ru-RU" sz="1600"/>
            </a:p>
          </p:txBody>
        </p:sp>
        <p:sp>
          <p:nvSpPr>
            <p:cNvPr id="65" name="Text Box 71"/>
            <p:cNvSpPr txBox="1">
              <a:spLocks noChangeArrowheads="1"/>
            </p:cNvSpPr>
            <p:nvPr/>
          </p:nvSpPr>
          <p:spPr bwMode="auto">
            <a:xfrm>
              <a:off x="6861175" y="21621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Sw2</a:t>
              </a:r>
              <a:endParaRPr lang="ru-RU" altLang="ru-RU" sz="1600"/>
            </a:p>
          </p:txBody>
        </p:sp>
        <p:sp>
          <p:nvSpPr>
            <p:cNvPr id="66" name="Text Box 73"/>
            <p:cNvSpPr txBox="1">
              <a:spLocks noChangeArrowheads="1"/>
            </p:cNvSpPr>
            <p:nvPr/>
          </p:nvSpPr>
          <p:spPr bwMode="auto">
            <a:xfrm>
              <a:off x="1238250" y="119538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S1</a:t>
              </a:r>
              <a:endParaRPr lang="ru-RU" altLang="ru-RU" sz="1200" b="1"/>
            </a:p>
          </p:txBody>
        </p:sp>
        <p:sp>
          <p:nvSpPr>
            <p:cNvPr id="67" name="Text Box 74"/>
            <p:cNvSpPr txBox="1">
              <a:spLocks noChangeArrowheads="1"/>
            </p:cNvSpPr>
            <p:nvPr/>
          </p:nvSpPr>
          <p:spPr bwMode="auto">
            <a:xfrm>
              <a:off x="3230563" y="116522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S2</a:t>
              </a:r>
              <a:endParaRPr lang="ru-RU" altLang="ru-RU" sz="1200" b="1"/>
            </a:p>
          </p:txBody>
        </p:sp>
        <p:sp>
          <p:nvSpPr>
            <p:cNvPr id="68" name="Text Box 75"/>
            <p:cNvSpPr txBox="1">
              <a:spLocks noChangeArrowheads="1"/>
            </p:cNvSpPr>
            <p:nvPr/>
          </p:nvSpPr>
          <p:spPr bwMode="auto">
            <a:xfrm>
              <a:off x="4830763" y="117633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S3</a:t>
              </a:r>
              <a:endParaRPr lang="ru-RU" altLang="ru-RU" sz="1200" b="1"/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6627813" y="1173163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S4</a:t>
              </a:r>
              <a:endParaRPr lang="ru-RU" altLang="ru-RU" sz="1200" b="1"/>
            </a:p>
          </p:txBody>
        </p:sp>
        <p:sp>
          <p:nvSpPr>
            <p:cNvPr id="70" name="Text Box 77"/>
            <p:cNvSpPr txBox="1">
              <a:spLocks noChangeArrowheads="1"/>
            </p:cNvSpPr>
            <p:nvPr/>
          </p:nvSpPr>
          <p:spPr bwMode="auto">
            <a:xfrm>
              <a:off x="792163" y="5268913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W1</a:t>
              </a:r>
              <a:endParaRPr lang="ru-RU" altLang="ru-RU" sz="1200" b="1"/>
            </a:p>
          </p:txBody>
        </p:sp>
        <p:sp>
          <p:nvSpPr>
            <p:cNvPr id="71" name="Line 78"/>
            <p:cNvSpPr>
              <a:spLocks noChangeShapeType="1"/>
            </p:cNvSpPr>
            <p:nvPr/>
          </p:nvSpPr>
          <p:spPr bwMode="auto">
            <a:xfrm flipH="1" flipV="1">
              <a:off x="7888288" y="4962525"/>
              <a:ext cx="7159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2" name="Text Box 79"/>
            <p:cNvSpPr txBox="1">
              <a:spLocks noChangeArrowheads="1"/>
            </p:cNvSpPr>
            <p:nvPr/>
          </p:nvSpPr>
          <p:spPr bwMode="auto">
            <a:xfrm>
              <a:off x="7893050" y="4605338"/>
              <a:ext cx="8572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VLAN2</a:t>
              </a:r>
              <a:endParaRPr lang="ru-RU" altLang="ru-RU" sz="1200" b="1"/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 flipH="1" flipV="1">
              <a:off x="7867650" y="4298950"/>
              <a:ext cx="715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4" name="Text Box 81"/>
            <p:cNvSpPr txBox="1">
              <a:spLocks noChangeArrowheads="1"/>
            </p:cNvSpPr>
            <p:nvPr/>
          </p:nvSpPr>
          <p:spPr bwMode="auto">
            <a:xfrm>
              <a:off x="7872413" y="3941763"/>
              <a:ext cx="8572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VLAN1</a:t>
              </a:r>
              <a:endParaRPr lang="ru-RU" altLang="ru-RU" sz="1200" b="1"/>
            </a:p>
          </p:txBody>
        </p:sp>
        <p:sp>
          <p:nvSpPr>
            <p:cNvPr id="75" name="Line 82"/>
            <p:cNvSpPr>
              <a:spLocks noChangeShapeType="1"/>
            </p:cNvSpPr>
            <p:nvPr/>
          </p:nvSpPr>
          <p:spPr bwMode="auto">
            <a:xfrm flipH="1" flipV="1">
              <a:off x="7832725" y="6107113"/>
              <a:ext cx="7159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Text Box 83"/>
            <p:cNvSpPr txBox="1">
              <a:spLocks noChangeArrowheads="1"/>
            </p:cNvSpPr>
            <p:nvPr/>
          </p:nvSpPr>
          <p:spPr bwMode="auto">
            <a:xfrm>
              <a:off x="7837488" y="5235575"/>
              <a:ext cx="85725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 dirty="0"/>
                <a:t>Links, common for both VLANs</a:t>
              </a:r>
              <a:endParaRPr lang="ru-RU" altLang="ru-RU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6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Группа 148"/>
          <p:cNvGrpSpPr/>
          <p:nvPr/>
        </p:nvGrpSpPr>
        <p:grpSpPr>
          <a:xfrm>
            <a:off x="1392238" y="1668116"/>
            <a:ext cx="6959600" cy="4533900"/>
            <a:chOff x="590550" y="1090613"/>
            <a:chExt cx="6959600" cy="4533900"/>
          </a:xfrm>
        </p:grpSpPr>
        <p:sp>
          <p:nvSpPr>
            <p:cNvPr id="77" name="Rectangle 2"/>
            <p:cNvSpPr>
              <a:spLocks noChangeArrowheads="1"/>
            </p:cNvSpPr>
            <p:nvPr/>
          </p:nvSpPr>
          <p:spPr bwMode="auto">
            <a:xfrm>
              <a:off x="180022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8" name="Rectangle 3"/>
            <p:cNvSpPr>
              <a:spLocks noChangeArrowheads="1"/>
            </p:cNvSpPr>
            <p:nvPr/>
          </p:nvSpPr>
          <p:spPr bwMode="auto">
            <a:xfrm>
              <a:off x="515937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5240338" y="2074863"/>
              <a:ext cx="1477962" cy="5635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1844675" y="208597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1" name="computr1"/>
            <p:cNvSpPr>
              <a:spLocks noEditPoints="1" noChangeArrowheads="1"/>
            </p:cNvSpPr>
            <p:nvPr/>
          </p:nvSpPr>
          <p:spPr bwMode="auto">
            <a:xfrm>
              <a:off x="1377950" y="5045075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2" name="computr1"/>
            <p:cNvSpPr>
              <a:spLocks noEditPoints="1" noChangeArrowheads="1"/>
            </p:cNvSpPr>
            <p:nvPr/>
          </p:nvSpPr>
          <p:spPr bwMode="auto">
            <a:xfrm>
              <a:off x="1979613" y="5024438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3" name="computr1"/>
            <p:cNvSpPr>
              <a:spLocks noEditPoints="1" noChangeArrowheads="1"/>
            </p:cNvSpPr>
            <p:nvPr/>
          </p:nvSpPr>
          <p:spPr bwMode="auto">
            <a:xfrm>
              <a:off x="2609850" y="5049838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4" name="computr1"/>
            <p:cNvSpPr>
              <a:spLocks noEditPoints="1" noChangeArrowheads="1"/>
            </p:cNvSpPr>
            <p:nvPr/>
          </p:nvSpPr>
          <p:spPr bwMode="auto">
            <a:xfrm>
              <a:off x="3151188" y="5032375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5" name="computr1"/>
            <p:cNvSpPr>
              <a:spLocks noEditPoints="1" noChangeArrowheads="1"/>
            </p:cNvSpPr>
            <p:nvPr/>
          </p:nvSpPr>
          <p:spPr bwMode="auto">
            <a:xfrm>
              <a:off x="4824413" y="4959350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6" name="computr1"/>
            <p:cNvSpPr>
              <a:spLocks noEditPoints="1" noChangeArrowheads="1"/>
            </p:cNvSpPr>
            <p:nvPr/>
          </p:nvSpPr>
          <p:spPr bwMode="auto">
            <a:xfrm>
              <a:off x="5368925" y="497046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7" name="computr1"/>
            <p:cNvSpPr>
              <a:spLocks noEditPoints="1" noChangeArrowheads="1"/>
            </p:cNvSpPr>
            <p:nvPr/>
          </p:nvSpPr>
          <p:spPr bwMode="auto">
            <a:xfrm>
              <a:off x="5915025" y="49514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8" name="computr1"/>
            <p:cNvSpPr>
              <a:spLocks noEditPoints="1" noChangeArrowheads="1"/>
            </p:cNvSpPr>
            <p:nvPr/>
          </p:nvSpPr>
          <p:spPr bwMode="auto">
            <a:xfrm>
              <a:off x="6543675" y="49641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9" name="Rectangle 14"/>
            <p:cNvSpPr>
              <a:spLocks noChangeArrowheads="1"/>
            </p:cNvSpPr>
            <p:nvPr/>
          </p:nvSpPr>
          <p:spPr bwMode="auto">
            <a:xfrm>
              <a:off x="1912938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22669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1" name="Rectangle 16"/>
            <p:cNvSpPr>
              <a:spLocks noChangeArrowheads="1"/>
            </p:cNvSpPr>
            <p:nvPr/>
          </p:nvSpPr>
          <p:spPr bwMode="auto">
            <a:xfrm>
              <a:off x="26225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29781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93" name="Group 18"/>
            <p:cNvGrpSpPr>
              <a:grpSpLocks/>
            </p:cNvGrpSpPr>
            <p:nvPr/>
          </p:nvGrpSpPr>
          <p:grpSpPr bwMode="auto">
            <a:xfrm>
              <a:off x="5278438" y="4371975"/>
              <a:ext cx="1233487" cy="98425"/>
              <a:chOff x="3577" y="2619"/>
              <a:chExt cx="777" cy="62"/>
            </a:xfrm>
          </p:grpSpPr>
          <p:sp>
            <p:nvSpPr>
              <p:cNvPr id="94" name="Rectangle 19"/>
              <p:cNvSpPr>
                <a:spLocks noChangeArrowheads="1"/>
              </p:cNvSpPr>
              <p:nvPr/>
            </p:nvSpPr>
            <p:spPr bwMode="auto">
              <a:xfrm>
                <a:off x="3577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" name="Rectangle 20"/>
              <p:cNvSpPr>
                <a:spLocks noChangeArrowheads="1"/>
              </p:cNvSpPr>
              <p:nvPr/>
            </p:nvSpPr>
            <p:spPr bwMode="auto">
              <a:xfrm>
                <a:off x="3800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" name="Rectangle 21"/>
              <p:cNvSpPr>
                <a:spLocks noChangeArrowheads="1"/>
              </p:cNvSpPr>
              <p:nvPr/>
            </p:nvSpPr>
            <p:spPr bwMode="auto">
              <a:xfrm>
                <a:off x="4024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" name="Rectangle 22"/>
              <p:cNvSpPr>
                <a:spLocks noChangeArrowheads="1"/>
              </p:cNvSpPr>
              <p:nvPr/>
            </p:nvSpPr>
            <p:spPr bwMode="auto">
              <a:xfrm>
                <a:off x="4248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98" name="Group 23"/>
            <p:cNvGrpSpPr>
              <a:grpSpLocks/>
            </p:cNvGrpSpPr>
            <p:nvPr/>
          </p:nvGrpSpPr>
          <p:grpSpPr bwMode="auto">
            <a:xfrm>
              <a:off x="5557838" y="3908425"/>
              <a:ext cx="708025" cy="98425"/>
              <a:chOff x="3501" y="2462"/>
              <a:chExt cx="446" cy="62"/>
            </a:xfrm>
          </p:grpSpPr>
          <p:sp>
            <p:nvSpPr>
              <p:cNvPr id="99" name="Rectangle 24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" name="Rectangle 25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01" name="Group 26"/>
            <p:cNvGrpSpPr>
              <a:grpSpLocks/>
            </p:cNvGrpSpPr>
            <p:nvPr/>
          </p:nvGrpSpPr>
          <p:grpSpPr bwMode="auto">
            <a:xfrm>
              <a:off x="2179638" y="3902075"/>
              <a:ext cx="708025" cy="98425"/>
              <a:chOff x="3501" y="2462"/>
              <a:chExt cx="446" cy="62"/>
            </a:xfrm>
          </p:grpSpPr>
          <p:sp>
            <p:nvSpPr>
              <p:cNvPr id="102" name="Rectangle 27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3" name="Rectangle 28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04" name="Group 29"/>
            <p:cNvGrpSpPr>
              <a:grpSpLocks/>
            </p:cNvGrpSpPr>
            <p:nvPr/>
          </p:nvGrpSpPr>
          <p:grpSpPr bwMode="auto">
            <a:xfrm>
              <a:off x="2173288" y="2552700"/>
              <a:ext cx="708025" cy="98425"/>
              <a:chOff x="3501" y="2462"/>
              <a:chExt cx="446" cy="62"/>
            </a:xfrm>
          </p:grpSpPr>
          <p:sp>
            <p:nvSpPr>
              <p:cNvPr id="105" name="Rectangle 30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6" name="Rectangle 31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07" name="Group 32"/>
            <p:cNvGrpSpPr>
              <a:grpSpLocks/>
            </p:cNvGrpSpPr>
            <p:nvPr/>
          </p:nvGrpSpPr>
          <p:grpSpPr bwMode="auto">
            <a:xfrm>
              <a:off x="2216150" y="2095500"/>
              <a:ext cx="708025" cy="98425"/>
              <a:chOff x="3501" y="2462"/>
              <a:chExt cx="446" cy="62"/>
            </a:xfrm>
          </p:grpSpPr>
          <p:sp>
            <p:nvSpPr>
              <p:cNvPr id="108" name="Rectangle 33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9" name="Rectangle 34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110" name="Rectangle 35"/>
            <p:cNvSpPr>
              <a:spLocks noChangeArrowheads="1"/>
            </p:cNvSpPr>
            <p:nvPr/>
          </p:nvSpPr>
          <p:spPr bwMode="auto">
            <a:xfrm>
              <a:off x="5568950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" name="Rectangle 36"/>
            <p:cNvSpPr>
              <a:spLocks noChangeArrowheads="1"/>
            </p:cNvSpPr>
            <p:nvPr/>
          </p:nvSpPr>
          <p:spPr bwMode="auto">
            <a:xfrm>
              <a:off x="6151563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12" name="Group 37"/>
            <p:cNvGrpSpPr>
              <a:grpSpLocks/>
            </p:cNvGrpSpPr>
            <p:nvPr/>
          </p:nvGrpSpPr>
          <p:grpSpPr bwMode="auto">
            <a:xfrm>
              <a:off x="5594350" y="2070100"/>
              <a:ext cx="708025" cy="98425"/>
              <a:chOff x="3501" y="2462"/>
              <a:chExt cx="446" cy="62"/>
            </a:xfrm>
          </p:grpSpPr>
          <p:sp>
            <p:nvSpPr>
              <p:cNvPr id="113" name="Rectangle 38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4" name="Rectangle 39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aphicFrame>
          <p:nvGraphicFramePr>
            <p:cNvPr id="115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888289"/>
                </p:ext>
              </p:extLst>
            </p:nvPr>
          </p:nvGraphicFramePr>
          <p:xfrm>
            <a:off x="1927225" y="10906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78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225" y="10906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5965150"/>
                </p:ext>
              </p:extLst>
            </p:nvPr>
          </p:nvGraphicFramePr>
          <p:xfrm>
            <a:off x="2797175" y="11160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79" name="Visio" r:id="rId5" imgW="250850" imgH="493776" progId="Visio.Drawing.6">
                    <p:embed/>
                  </p:oleObj>
                </mc:Choice>
                <mc:Fallback>
                  <p:oleObj name="Visio" r:id="rId5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175" y="11160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538657"/>
                </p:ext>
              </p:extLst>
            </p:nvPr>
          </p:nvGraphicFramePr>
          <p:xfrm>
            <a:off x="6157913" y="1116013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80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7913" y="1116013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5393120"/>
                </p:ext>
              </p:extLst>
            </p:nvPr>
          </p:nvGraphicFramePr>
          <p:xfrm>
            <a:off x="5380038" y="1125538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681" name="Visio" r:id="rId7" imgW="250850" imgH="493776" progId="Visio.Drawing.6">
                    <p:embed/>
                  </p:oleObj>
                </mc:Choice>
                <mc:Fallback>
                  <p:oleObj name="Visio" r:id="rId7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8" y="1125538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" name="Line 44"/>
            <p:cNvSpPr>
              <a:spLocks noChangeShapeType="1"/>
            </p:cNvSpPr>
            <p:nvPr/>
          </p:nvSpPr>
          <p:spPr bwMode="auto">
            <a:xfrm flipV="1">
              <a:off x="1589088" y="4459288"/>
              <a:ext cx="366712" cy="576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" name="Line 45"/>
            <p:cNvSpPr>
              <a:spLocks noChangeShapeType="1"/>
            </p:cNvSpPr>
            <p:nvPr/>
          </p:nvSpPr>
          <p:spPr bwMode="auto">
            <a:xfrm flipV="1">
              <a:off x="2166938" y="4445000"/>
              <a:ext cx="182562" cy="57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1" name="Line 46"/>
            <p:cNvSpPr>
              <a:spLocks noChangeShapeType="1"/>
            </p:cNvSpPr>
            <p:nvPr/>
          </p:nvSpPr>
          <p:spPr bwMode="auto">
            <a:xfrm flipH="1" flipV="1">
              <a:off x="2700338" y="4459288"/>
              <a:ext cx="98425" cy="590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2" name="Line 47"/>
            <p:cNvSpPr>
              <a:spLocks noChangeShapeType="1"/>
            </p:cNvSpPr>
            <p:nvPr/>
          </p:nvSpPr>
          <p:spPr bwMode="auto">
            <a:xfrm flipH="1" flipV="1">
              <a:off x="3067050" y="4487863"/>
              <a:ext cx="280988" cy="506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3" name="Line 48"/>
            <p:cNvSpPr>
              <a:spLocks noChangeShapeType="1"/>
            </p:cNvSpPr>
            <p:nvPr/>
          </p:nvSpPr>
          <p:spPr bwMode="auto">
            <a:xfrm flipV="1">
              <a:off x="4965700" y="4487863"/>
              <a:ext cx="366713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4" name="Line 49"/>
            <p:cNvSpPr>
              <a:spLocks noChangeShapeType="1"/>
            </p:cNvSpPr>
            <p:nvPr/>
          </p:nvSpPr>
          <p:spPr bwMode="auto">
            <a:xfrm flipV="1">
              <a:off x="5529263" y="4473575"/>
              <a:ext cx="182562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5" name="Line 50"/>
            <p:cNvSpPr>
              <a:spLocks noChangeShapeType="1"/>
            </p:cNvSpPr>
            <p:nvPr/>
          </p:nvSpPr>
          <p:spPr bwMode="auto">
            <a:xfrm flipH="1" flipV="1">
              <a:off x="6062663" y="4445000"/>
              <a:ext cx="28575" cy="492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6" name="Line 51"/>
            <p:cNvSpPr>
              <a:spLocks noChangeShapeType="1"/>
            </p:cNvSpPr>
            <p:nvPr/>
          </p:nvSpPr>
          <p:spPr bwMode="auto">
            <a:xfrm flipH="1" flipV="1">
              <a:off x="6429375" y="4473575"/>
              <a:ext cx="266700" cy="477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7" name="Line 52"/>
            <p:cNvSpPr>
              <a:spLocks noChangeShapeType="1"/>
            </p:cNvSpPr>
            <p:nvPr/>
          </p:nvSpPr>
          <p:spPr bwMode="auto">
            <a:xfrm flipV="1">
              <a:off x="2251075" y="2673350"/>
              <a:ext cx="0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8" name="Line 53"/>
            <p:cNvSpPr>
              <a:spLocks noChangeShapeType="1"/>
            </p:cNvSpPr>
            <p:nvPr/>
          </p:nvSpPr>
          <p:spPr bwMode="auto">
            <a:xfrm flipV="1">
              <a:off x="2771775" y="2659063"/>
              <a:ext cx="288290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9" name="Line 54"/>
            <p:cNvSpPr>
              <a:spLocks noChangeShapeType="1"/>
            </p:cNvSpPr>
            <p:nvPr/>
          </p:nvSpPr>
          <p:spPr bwMode="auto">
            <a:xfrm flipH="1" flipV="1">
              <a:off x="2786063" y="2659063"/>
              <a:ext cx="2868612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0" name="Line 55"/>
            <p:cNvSpPr>
              <a:spLocks noChangeShapeType="1"/>
            </p:cNvSpPr>
            <p:nvPr/>
          </p:nvSpPr>
          <p:spPr bwMode="auto">
            <a:xfrm flipV="1">
              <a:off x="6226175" y="2659063"/>
              <a:ext cx="0" cy="125253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1" name="Line 56"/>
            <p:cNvSpPr>
              <a:spLocks noChangeShapeType="1"/>
            </p:cNvSpPr>
            <p:nvPr/>
          </p:nvSpPr>
          <p:spPr bwMode="auto">
            <a:xfrm flipH="1" flipV="1">
              <a:off x="2095500" y="1687513"/>
              <a:ext cx="211138" cy="39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2" name="Line 57"/>
            <p:cNvSpPr>
              <a:spLocks noChangeShapeType="1"/>
            </p:cNvSpPr>
            <p:nvPr/>
          </p:nvSpPr>
          <p:spPr bwMode="auto">
            <a:xfrm flipV="1">
              <a:off x="2827338" y="1687513"/>
              <a:ext cx="1270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3" name="Line 58"/>
            <p:cNvSpPr>
              <a:spLocks noChangeShapeType="1"/>
            </p:cNvSpPr>
            <p:nvPr/>
          </p:nvSpPr>
          <p:spPr bwMode="auto">
            <a:xfrm flipH="1" flipV="1">
              <a:off x="5500688" y="1716088"/>
              <a:ext cx="168275" cy="366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4" name="Line 59"/>
            <p:cNvSpPr>
              <a:spLocks noChangeShapeType="1"/>
            </p:cNvSpPr>
            <p:nvPr/>
          </p:nvSpPr>
          <p:spPr bwMode="auto">
            <a:xfrm flipV="1">
              <a:off x="6218238" y="1701800"/>
              <a:ext cx="69850" cy="366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35" name="Text Box 60"/>
            <p:cNvSpPr txBox="1">
              <a:spLocks noChangeArrowheads="1"/>
            </p:cNvSpPr>
            <p:nvPr/>
          </p:nvSpPr>
          <p:spPr bwMode="auto">
            <a:xfrm>
              <a:off x="590550" y="39528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Sw3</a:t>
              </a:r>
              <a:endParaRPr lang="ru-RU" altLang="ru-RU" sz="1600"/>
            </a:p>
          </p:txBody>
        </p:sp>
        <p:sp>
          <p:nvSpPr>
            <p:cNvPr id="136" name="Text Box 61"/>
            <p:cNvSpPr txBox="1">
              <a:spLocks noChangeArrowheads="1"/>
            </p:cNvSpPr>
            <p:nvPr/>
          </p:nvSpPr>
          <p:spPr bwMode="auto">
            <a:xfrm>
              <a:off x="6748463" y="4005263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Sw4</a:t>
              </a:r>
              <a:endParaRPr lang="ru-RU" altLang="ru-RU" sz="1600"/>
            </a:p>
          </p:txBody>
        </p:sp>
        <p:sp>
          <p:nvSpPr>
            <p:cNvPr id="137" name="Text Box 62"/>
            <p:cNvSpPr txBox="1">
              <a:spLocks noChangeArrowheads="1"/>
            </p:cNvSpPr>
            <p:nvPr/>
          </p:nvSpPr>
          <p:spPr bwMode="auto">
            <a:xfrm>
              <a:off x="938213" y="2178050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Sw1</a:t>
              </a:r>
              <a:endParaRPr lang="ru-RU" altLang="ru-RU" sz="1600"/>
            </a:p>
          </p:txBody>
        </p:sp>
        <p:sp>
          <p:nvSpPr>
            <p:cNvPr id="138" name="Text Box 63"/>
            <p:cNvSpPr txBox="1">
              <a:spLocks noChangeArrowheads="1"/>
            </p:cNvSpPr>
            <p:nvPr/>
          </p:nvSpPr>
          <p:spPr bwMode="auto">
            <a:xfrm>
              <a:off x="6861175" y="21621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Sw2</a:t>
              </a:r>
              <a:endParaRPr lang="ru-RU" altLang="ru-RU" sz="1600"/>
            </a:p>
          </p:txBody>
        </p:sp>
        <p:sp>
          <p:nvSpPr>
            <p:cNvPr id="139" name="Text Box 64"/>
            <p:cNvSpPr txBox="1">
              <a:spLocks noChangeArrowheads="1"/>
            </p:cNvSpPr>
            <p:nvPr/>
          </p:nvSpPr>
          <p:spPr bwMode="auto">
            <a:xfrm>
              <a:off x="1238250" y="119538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S1</a:t>
              </a:r>
              <a:endParaRPr lang="ru-RU" altLang="ru-RU" sz="1200" b="1"/>
            </a:p>
          </p:txBody>
        </p:sp>
        <p:sp>
          <p:nvSpPr>
            <p:cNvPr id="140" name="Text Box 65"/>
            <p:cNvSpPr txBox="1">
              <a:spLocks noChangeArrowheads="1"/>
            </p:cNvSpPr>
            <p:nvPr/>
          </p:nvSpPr>
          <p:spPr bwMode="auto">
            <a:xfrm>
              <a:off x="3230563" y="116522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S2</a:t>
              </a:r>
              <a:endParaRPr lang="ru-RU" altLang="ru-RU" sz="1200" b="1"/>
            </a:p>
          </p:txBody>
        </p:sp>
        <p:sp>
          <p:nvSpPr>
            <p:cNvPr id="141" name="Text Box 66"/>
            <p:cNvSpPr txBox="1">
              <a:spLocks noChangeArrowheads="1"/>
            </p:cNvSpPr>
            <p:nvPr/>
          </p:nvSpPr>
          <p:spPr bwMode="auto">
            <a:xfrm>
              <a:off x="4830763" y="117633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S3</a:t>
              </a:r>
              <a:endParaRPr lang="ru-RU" altLang="ru-RU" sz="1200" b="1"/>
            </a:p>
          </p:txBody>
        </p:sp>
        <p:sp>
          <p:nvSpPr>
            <p:cNvPr id="142" name="Text Box 67"/>
            <p:cNvSpPr txBox="1">
              <a:spLocks noChangeArrowheads="1"/>
            </p:cNvSpPr>
            <p:nvPr/>
          </p:nvSpPr>
          <p:spPr bwMode="auto">
            <a:xfrm>
              <a:off x="6627813" y="1173163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S4</a:t>
              </a:r>
              <a:endParaRPr lang="ru-RU" altLang="ru-RU" sz="1200" b="1"/>
            </a:p>
          </p:txBody>
        </p:sp>
        <p:sp>
          <p:nvSpPr>
            <p:cNvPr id="143" name="Text Box 68"/>
            <p:cNvSpPr txBox="1">
              <a:spLocks noChangeArrowheads="1"/>
            </p:cNvSpPr>
            <p:nvPr/>
          </p:nvSpPr>
          <p:spPr bwMode="auto">
            <a:xfrm>
              <a:off x="5875338" y="534987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W1</a:t>
              </a:r>
              <a:endParaRPr lang="ru-RU" altLang="ru-RU" sz="1200" b="1"/>
            </a:p>
          </p:txBody>
        </p:sp>
        <p:grpSp>
          <p:nvGrpSpPr>
            <p:cNvPr id="145" name="Group 70"/>
            <p:cNvGrpSpPr>
              <a:grpSpLocks/>
            </p:cNvGrpSpPr>
            <p:nvPr/>
          </p:nvGrpSpPr>
          <p:grpSpPr bwMode="auto">
            <a:xfrm>
              <a:off x="6065838" y="3697288"/>
              <a:ext cx="282575" cy="417512"/>
              <a:chOff x="1677" y="2329"/>
              <a:chExt cx="178" cy="263"/>
            </a:xfrm>
          </p:grpSpPr>
          <p:sp>
            <p:nvSpPr>
              <p:cNvPr id="146" name="Line 71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148" name="Freeform 73"/>
            <p:cNvSpPr>
              <a:spLocks/>
            </p:cNvSpPr>
            <p:nvPr/>
          </p:nvSpPr>
          <p:spPr bwMode="auto">
            <a:xfrm>
              <a:off x="1946275" y="1762125"/>
              <a:ext cx="4318000" cy="3173413"/>
            </a:xfrm>
            <a:custGeom>
              <a:avLst/>
              <a:gdLst>
                <a:gd name="T0" fmla="*/ 2679 w 2720"/>
                <a:gd name="T1" fmla="*/ 1999 h 1999"/>
                <a:gd name="T2" fmla="*/ 2637 w 2720"/>
                <a:gd name="T3" fmla="*/ 1533 h 1999"/>
                <a:gd name="T4" fmla="*/ 2179 w 2720"/>
                <a:gd name="T5" fmla="*/ 1135 h 1999"/>
                <a:gd name="T6" fmla="*/ 1214 w 2720"/>
                <a:gd name="T7" fmla="*/ 737 h 1999"/>
                <a:gd name="T8" fmla="*/ 527 w 2720"/>
                <a:gd name="T9" fmla="*/ 466 h 1999"/>
                <a:gd name="T10" fmla="*/ 138 w 2720"/>
                <a:gd name="T11" fmla="*/ 432 h 1999"/>
                <a:gd name="T12" fmla="*/ 78 w 2720"/>
                <a:gd name="T13" fmla="*/ 796 h 1999"/>
                <a:gd name="T14" fmla="*/ 19 w 2720"/>
                <a:gd name="T15" fmla="*/ 1304 h 1999"/>
                <a:gd name="T16" fmla="*/ 104 w 2720"/>
                <a:gd name="T17" fmla="*/ 1490 h 1999"/>
                <a:gd name="T18" fmla="*/ 646 w 2720"/>
                <a:gd name="T19" fmla="*/ 1499 h 1999"/>
                <a:gd name="T20" fmla="*/ 1205 w 2720"/>
                <a:gd name="T21" fmla="*/ 1160 h 1999"/>
                <a:gd name="T22" fmla="*/ 2052 w 2720"/>
                <a:gd name="T23" fmla="*/ 923 h 1999"/>
                <a:gd name="T24" fmla="*/ 2399 w 2720"/>
                <a:gd name="T25" fmla="*/ 711 h 1999"/>
                <a:gd name="T26" fmla="*/ 2535 w 2720"/>
                <a:gd name="T27" fmla="*/ 288 h 1999"/>
                <a:gd name="T28" fmla="*/ 2315 w 2720"/>
                <a:gd name="T29" fmla="*/ 0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0" h="1999">
                  <a:moveTo>
                    <a:pt x="2679" y="1999"/>
                  </a:moveTo>
                  <a:cubicBezTo>
                    <a:pt x="2699" y="1838"/>
                    <a:pt x="2720" y="1677"/>
                    <a:pt x="2637" y="1533"/>
                  </a:cubicBezTo>
                  <a:cubicBezTo>
                    <a:pt x="2554" y="1389"/>
                    <a:pt x="2416" y="1268"/>
                    <a:pt x="2179" y="1135"/>
                  </a:cubicBezTo>
                  <a:cubicBezTo>
                    <a:pt x="1942" y="1002"/>
                    <a:pt x="1489" y="848"/>
                    <a:pt x="1214" y="737"/>
                  </a:cubicBezTo>
                  <a:cubicBezTo>
                    <a:pt x="939" y="626"/>
                    <a:pt x="706" y="517"/>
                    <a:pt x="527" y="466"/>
                  </a:cubicBezTo>
                  <a:cubicBezTo>
                    <a:pt x="348" y="415"/>
                    <a:pt x="213" y="377"/>
                    <a:pt x="138" y="432"/>
                  </a:cubicBezTo>
                  <a:cubicBezTo>
                    <a:pt x="63" y="487"/>
                    <a:pt x="98" y="651"/>
                    <a:pt x="78" y="796"/>
                  </a:cubicBezTo>
                  <a:cubicBezTo>
                    <a:pt x="58" y="941"/>
                    <a:pt x="15" y="1188"/>
                    <a:pt x="19" y="1304"/>
                  </a:cubicBezTo>
                  <a:cubicBezTo>
                    <a:pt x="23" y="1420"/>
                    <a:pt x="0" y="1458"/>
                    <a:pt x="104" y="1490"/>
                  </a:cubicBezTo>
                  <a:cubicBezTo>
                    <a:pt x="208" y="1522"/>
                    <a:pt x="463" y="1554"/>
                    <a:pt x="646" y="1499"/>
                  </a:cubicBezTo>
                  <a:cubicBezTo>
                    <a:pt x="829" y="1444"/>
                    <a:pt x="971" y="1256"/>
                    <a:pt x="1205" y="1160"/>
                  </a:cubicBezTo>
                  <a:cubicBezTo>
                    <a:pt x="1439" y="1064"/>
                    <a:pt x="1853" y="998"/>
                    <a:pt x="2052" y="923"/>
                  </a:cubicBezTo>
                  <a:cubicBezTo>
                    <a:pt x="2251" y="848"/>
                    <a:pt x="2318" y="817"/>
                    <a:pt x="2399" y="711"/>
                  </a:cubicBezTo>
                  <a:cubicBezTo>
                    <a:pt x="2480" y="605"/>
                    <a:pt x="2549" y="406"/>
                    <a:pt x="2535" y="288"/>
                  </a:cubicBezTo>
                  <a:cubicBezTo>
                    <a:pt x="2521" y="170"/>
                    <a:pt x="2418" y="85"/>
                    <a:pt x="231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</p:grpSp>
      <p:sp>
        <p:nvSpPr>
          <p:cNvPr id="74" name="Заголовок 1"/>
          <p:cNvSpPr txBox="1">
            <a:spLocks/>
          </p:cNvSpPr>
          <p:nvPr/>
        </p:nvSpPr>
        <p:spPr>
          <a:xfrm>
            <a:off x="420688" y="701874"/>
            <a:ext cx="8327776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Multiple Spanning Tree Protocol</a:t>
            </a:r>
          </a:p>
        </p:txBody>
      </p:sp>
    </p:spTree>
    <p:extLst>
      <p:ext uri="{BB962C8B-B14F-4D97-AF65-F5344CB8AC3E}">
        <p14:creationId xmlns:p14="http://schemas.microsoft.com/office/powerpoint/2010/main" val="31772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590550" y="1090613"/>
            <a:ext cx="8821738" cy="5401607"/>
            <a:chOff x="590550" y="1090613"/>
            <a:chExt cx="8821738" cy="5401607"/>
          </a:xfrm>
        </p:grpSpPr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>
              <a:off x="180022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5" name="Rectangle 3"/>
            <p:cNvSpPr>
              <a:spLocks noChangeArrowheads="1"/>
            </p:cNvSpPr>
            <p:nvPr/>
          </p:nvSpPr>
          <p:spPr bwMode="auto">
            <a:xfrm>
              <a:off x="5159375" y="390842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6" name="Rectangle 4"/>
            <p:cNvSpPr>
              <a:spLocks noChangeArrowheads="1"/>
            </p:cNvSpPr>
            <p:nvPr/>
          </p:nvSpPr>
          <p:spPr bwMode="auto">
            <a:xfrm>
              <a:off x="5240338" y="2074863"/>
              <a:ext cx="1477962" cy="5635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4" name="Rectangle 5"/>
            <p:cNvSpPr>
              <a:spLocks noChangeArrowheads="1"/>
            </p:cNvSpPr>
            <p:nvPr/>
          </p:nvSpPr>
          <p:spPr bwMode="auto">
            <a:xfrm>
              <a:off x="1844675" y="2085975"/>
              <a:ext cx="1477963" cy="5635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0" name="computr1"/>
            <p:cNvSpPr>
              <a:spLocks noEditPoints="1" noChangeArrowheads="1"/>
            </p:cNvSpPr>
            <p:nvPr/>
          </p:nvSpPr>
          <p:spPr bwMode="auto">
            <a:xfrm>
              <a:off x="1377950" y="5045075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1" name="computr1"/>
            <p:cNvSpPr>
              <a:spLocks noEditPoints="1" noChangeArrowheads="1"/>
            </p:cNvSpPr>
            <p:nvPr/>
          </p:nvSpPr>
          <p:spPr bwMode="auto">
            <a:xfrm>
              <a:off x="1979613" y="5024438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2" name="computr1"/>
            <p:cNvSpPr>
              <a:spLocks noEditPoints="1" noChangeArrowheads="1"/>
            </p:cNvSpPr>
            <p:nvPr/>
          </p:nvSpPr>
          <p:spPr bwMode="auto">
            <a:xfrm>
              <a:off x="2609850" y="5049838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3" name="computr1"/>
            <p:cNvSpPr>
              <a:spLocks noEditPoints="1" noChangeArrowheads="1"/>
            </p:cNvSpPr>
            <p:nvPr/>
          </p:nvSpPr>
          <p:spPr bwMode="auto">
            <a:xfrm>
              <a:off x="3151188" y="5032375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4" name="computr1"/>
            <p:cNvSpPr>
              <a:spLocks noEditPoints="1" noChangeArrowheads="1"/>
            </p:cNvSpPr>
            <p:nvPr/>
          </p:nvSpPr>
          <p:spPr bwMode="auto">
            <a:xfrm>
              <a:off x="4824413" y="4959350"/>
              <a:ext cx="385762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5" name="computr1"/>
            <p:cNvSpPr>
              <a:spLocks noEditPoints="1" noChangeArrowheads="1"/>
            </p:cNvSpPr>
            <p:nvPr/>
          </p:nvSpPr>
          <p:spPr bwMode="auto">
            <a:xfrm>
              <a:off x="5368925" y="497046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6" name="computr1"/>
            <p:cNvSpPr>
              <a:spLocks noEditPoints="1" noChangeArrowheads="1"/>
            </p:cNvSpPr>
            <p:nvPr/>
          </p:nvSpPr>
          <p:spPr bwMode="auto">
            <a:xfrm>
              <a:off x="5915025" y="49514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7" name="computr1"/>
            <p:cNvSpPr>
              <a:spLocks noEditPoints="1" noChangeArrowheads="1"/>
            </p:cNvSpPr>
            <p:nvPr/>
          </p:nvSpPr>
          <p:spPr bwMode="auto">
            <a:xfrm>
              <a:off x="6543675" y="4964113"/>
              <a:ext cx="385763" cy="352425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8" name="Rectangle 14"/>
            <p:cNvSpPr>
              <a:spLocks noChangeArrowheads="1"/>
            </p:cNvSpPr>
            <p:nvPr/>
          </p:nvSpPr>
          <p:spPr bwMode="auto">
            <a:xfrm>
              <a:off x="1912938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59" name="Rectangle 15"/>
            <p:cNvSpPr>
              <a:spLocks noChangeArrowheads="1"/>
            </p:cNvSpPr>
            <p:nvPr/>
          </p:nvSpPr>
          <p:spPr bwMode="auto">
            <a:xfrm>
              <a:off x="22669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0" name="Rectangle 16"/>
            <p:cNvSpPr>
              <a:spLocks noChangeArrowheads="1"/>
            </p:cNvSpPr>
            <p:nvPr/>
          </p:nvSpPr>
          <p:spPr bwMode="auto">
            <a:xfrm>
              <a:off x="26225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1" name="Rectangle 17"/>
            <p:cNvSpPr>
              <a:spLocks noChangeArrowheads="1"/>
            </p:cNvSpPr>
            <p:nvPr/>
          </p:nvSpPr>
          <p:spPr bwMode="auto">
            <a:xfrm>
              <a:off x="2978150" y="43640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62" name="Group 18"/>
            <p:cNvGrpSpPr>
              <a:grpSpLocks/>
            </p:cNvGrpSpPr>
            <p:nvPr/>
          </p:nvGrpSpPr>
          <p:grpSpPr bwMode="auto">
            <a:xfrm>
              <a:off x="5278438" y="4371975"/>
              <a:ext cx="1233487" cy="98425"/>
              <a:chOff x="3577" y="2619"/>
              <a:chExt cx="777" cy="62"/>
            </a:xfrm>
          </p:grpSpPr>
          <p:sp>
            <p:nvSpPr>
              <p:cNvPr id="163" name="Rectangle 19"/>
              <p:cNvSpPr>
                <a:spLocks noChangeArrowheads="1"/>
              </p:cNvSpPr>
              <p:nvPr/>
            </p:nvSpPr>
            <p:spPr bwMode="auto">
              <a:xfrm>
                <a:off x="3577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4" name="Rectangle 20"/>
              <p:cNvSpPr>
                <a:spLocks noChangeArrowheads="1"/>
              </p:cNvSpPr>
              <p:nvPr/>
            </p:nvSpPr>
            <p:spPr bwMode="auto">
              <a:xfrm>
                <a:off x="3800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5" name="Rectangle 21"/>
              <p:cNvSpPr>
                <a:spLocks noChangeArrowheads="1"/>
              </p:cNvSpPr>
              <p:nvPr/>
            </p:nvSpPr>
            <p:spPr bwMode="auto">
              <a:xfrm>
                <a:off x="4024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6" name="Rectangle 22"/>
              <p:cNvSpPr>
                <a:spLocks noChangeArrowheads="1"/>
              </p:cNvSpPr>
              <p:nvPr/>
            </p:nvSpPr>
            <p:spPr bwMode="auto">
              <a:xfrm>
                <a:off x="4248" y="2619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67" name="Group 23"/>
            <p:cNvGrpSpPr>
              <a:grpSpLocks/>
            </p:cNvGrpSpPr>
            <p:nvPr/>
          </p:nvGrpSpPr>
          <p:grpSpPr bwMode="auto">
            <a:xfrm>
              <a:off x="5557838" y="3908425"/>
              <a:ext cx="708025" cy="98425"/>
              <a:chOff x="3501" y="2462"/>
              <a:chExt cx="446" cy="62"/>
            </a:xfrm>
          </p:grpSpPr>
          <p:sp>
            <p:nvSpPr>
              <p:cNvPr id="168" name="Rectangle 24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9" name="Rectangle 25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70" name="Group 26"/>
            <p:cNvGrpSpPr>
              <a:grpSpLocks/>
            </p:cNvGrpSpPr>
            <p:nvPr/>
          </p:nvGrpSpPr>
          <p:grpSpPr bwMode="auto">
            <a:xfrm>
              <a:off x="2179638" y="3902075"/>
              <a:ext cx="708025" cy="98425"/>
              <a:chOff x="3501" y="2462"/>
              <a:chExt cx="446" cy="62"/>
            </a:xfrm>
          </p:grpSpPr>
          <p:sp>
            <p:nvSpPr>
              <p:cNvPr id="171" name="Rectangle 27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2" name="Rectangle 28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73" name="Group 29"/>
            <p:cNvGrpSpPr>
              <a:grpSpLocks/>
            </p:cNvGrpSpPr>
            <p:nvPr/>
          </p:nvGrpSpPr>
          <p:grpSpPr bwMode="auto">
            <a:xfrm>
              <a:off x="2173288" y="2552700"/>
              <a:ext cx="708025" cy="98425"/>
              <a:chOff x="3501" y="2462"/>
              <a:chExt cx="446" cy="62"/>
            </a:xfrm>
          </p:grpSpPr>
          <p:sp>
            <p:nvSpPr>
              <p:cNvPr id="174" name="Rectangle 30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5" name="Rectangle 31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176" name="Group 32"/>
            <p:cNvGrpSpPr>
              <a:grpSpLocks/>
            </p:cNvGrpSpPr>
            <p:nvPr/>
          </p:nvGrpSpPr>
          <p:grpSpPr bwMode="auto">
            <a:xfrm>
              <a:off x="2216150" y="2095500"/>
              <a:ext cx="708025" cy="98425"/>
              <a:chOff x="3501" y="2462"/>
              <a:chExt cx="446" cy="62"/>
            </a:xfrm>
          </p:grpSpPr>
          <p:sp>
            <p:nvSpPr>
              <p:cNvPr id="177" name="Rectangle 33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8" name="Rectangle 34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179" name="Rectangle 35"/>
            <p:cNvSpPr>
              <a:spLocks noChangeArrowheads="1"/>
            </p:cNvSpPr>
            <p:nvPr/>
          </p:nvSpPr>
          <p:spPr bwMode="auto">
            <a:xfrm>
              <a:off x="5568950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Rectangle 36"/>
            <p:cNvSpPr>
              <a:spLocks noChangeArrowheads="1"/>
            </p:cNvSpPr>
            <p:nvPr/>
          </p:nvSpPr>
          <p:spPr bwMode="auto">
            <a:xfrm>
              <a:off x="6151563" y="2535238"/>
              <a:ext cx="168275" cy="9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81" name="Group 37"/>
            <p:cNvGrpSpPr>
              <a:grpSpLocks/>
            </p:cNvGrpSpPr>
            <p:nvPr/>
          </p:nvGrpSpPr>
          <p:grpSpPr bwMode="auto">
            <a:xfrm>
              <a:off x="5594350" y="2070100"/>
              <a:ext cx="708025" cy="98425"/>
              <a:chOff x="3501" y="2462"/>
              <a:chExt cx="446" cy="62"/>
            </a:xfrm>
          </p:grpSpPr>
          <p:sp>
            <p:nvSpPr>
              <p:cNvPr id="182" name="Rectangle 38"/>
              <p:cNvSpPr>
                <a:spLocks noChangeArrowheads="1"/>
              </p:cNvSpPr>
              <p:nvPr/>
            </p:nvSpPr>
            <p:spPr bwMode="auto">
              <a:xfrm>
                <a:off x="350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3" name="Rectangle 39"/>
              <p:cNvSpPr>
                <a:spLocks noChangeArrowheads="1"/>
              </p:cNvSpPr>
              <p:nvPr/>
            </p:nvSpPr>
            <p:spPr bwMode="auto">
              <a:xfrm>
                <a:off x="3841" y="2462"/>
                <a:ext cx="106" cy="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</p:grpSp>
        <p:graphicFrame>
          <p:nvGraphicFramePr>
            <p:cNvPr id="18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0930875"/>
                </p:ext>
              </p:extLst>
            </p:nvPr>
          </p:nvGraphicFramePr>
          <p:xfrm>
            <a:off x="1927225" y="10906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98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225" y="10906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0170647"/>
                </p:ext>
              </p:extLst>
            </p:nvPr>
          </p:nvGraphicFramePr>
          <p:xfrm>
            <a:off x="2797175" y="1116013"/>
            <a:ext cx="322263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99" name="Visio" r:id="rId5" imgW="250850" imgH="493776" progId="Visio.Drawing.6">
                    <p:embed/>
                  </p:oleObj>
                </mc:Choice>
                <mc:Fallback>
                  <p:oleObj name="Visio" r:id="rId5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175" y="1116013"/>
                          <a:ext cx="322263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9105486"/>
                </p:ext>
              </p:extLst>
            </p:nvPr>
          </p:nvGraphicFramePr>
          <p:xfrm>
            <a:off x="6157913" y="1116013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00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7913" y="1116013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9277414"/>
                </p:ext>
              </p:extLst>
            </p:nvPr>
          </p:nvGraphicFramePr>
          <p:xfrm>
            <a:off x="5380038" y="1125538"/>
            <a:ext cx="322262" cy="633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701" name="Visio" r:id="rId7" imgW="250850" imgH="493776" progId="Visio.Drawing.6">
                    <p:embed/>
                  </p:oleObj>
                </mc:Choice>
                <mc:Fallback>
                  <p:oleObj name="Visio" r:id="rId7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038" y="1125538"/>
                          <a:ext cx="322262" cy="633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" name="Line 44"/>
            <p:cNvSpPr>
              <a:spLocks noChangeShapeType="1"/>
            </p:cNvSpPr>
            <p:nvPr/>
          </p:nvSpPr>
          <p:spPr bwMode="auto">
            <a:xfrm flipV="1">
              <a:off x="1589088" y="4459288"/>
              <a:ext cx="366712" cy="576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Line 45"/>
            <p:cNvSpPr>
              <a:spLocks noChangeShapeType="1"/>
            </p:cNvSpPr>
            <p:nvPr/>
          </p:nvSpPr>
          <p:spPr bwMode="auto">
            <a:xfrm flipV="1">
              <a:off x="2166938" y="4445000"/>
              <a:ext cx="182562" cy="577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0" name="Line 46"/>
            <p:cNvSpPr>
              <a:spLocks noChangeShapeType="1"/>
            </p:cNvSpPr>
            <p:nvPr/>
          </p:nvSpPr>
          <p:spPr bwMode="auto">
            <a:xfrm flipH="1" flipV="1">
              <a:off x="2700338" y="4459288"/>
              <a:ext cx="98425" cy="590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1" name="Line 47"/>
            <p:cNvSpPr>
              <a:spLocks noChangeShapeType="1"/>
            </p:cNvSpPr>
            <p:nvPr/>
          </p:nvSpPr>
          <p:spPr bwMode="auto">
            <a:xfrm flipH="1" flipV="1">
              <a:off x="3067050" y="4487863"/>
              <a:ext cx="280988" cy="506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2" name="Line 48"/>
            <p:cNvSpPr>
              <a:spLocks noChangeShapeType="1"/>
            </p:cNvSpPr>
            <p:nvPr/>
          </p:nvSpPr>
          <p:spPr bwMode="auto">
            <a:xfrm flipV="1">
              <a:off x="4965700" y="4487863"/>
              <a:ext cx="366713" cy="477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3" name="Line 49"/>
            <p:cNvSpPr>
              <a:spLocks noChangeShapeType="1"/>
            </p:cNvSpPr>
            <p:nvPr/>
          </p:nvSpPr>
          <p:spPr bwMode="auto">
            <a:xfrm flipV="1">
              <a:off x="5529263" y="4473575"/>
              <a:ext cx="182562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4" name="Line 50"/>
            <p:cNvSpPr>
              <a:spLocks noChangeShapeType="1"/>
            </p:cNvSpPr>
            <p:nvPr/>
          </p:nvSpPr>
          <p:spPr bwMode="auto">
            <a:xfrm flipH="1" flipV="1">
              <a:off x="6062663" y="4445000"/>
              <a:ext cx="28575" cy="492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5" name="Line 51"/>
            <p:cNvSpPr>
              <a:spLocks noChangeShapeType="1"/>
            </p:cNvSpPr>
            <p:nvPr/>
          </p:nvSpPr>
          <p:spPr bwMode="auto">
            <a:xfrm flipH="1" flipV="1">
              <a:off x="6429375" y="4473575"/>
              <a:ext cx="266700" cy="477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6" name="Line 52"/>
            <p:cNvSpPr>
              <a:spLocks noChangeShapeType="1"/>
            </p:cNvSpPr>
            <p:nvPr/>
          </p:nvSpPr>
          <p:spPr bwMode="auto">
            <a:xfrm flipV="1">
              <a:off x="2251075" y="2673350"/>
              <a:ext cx="0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7" name="Line 53"/>
            <p:cNvSpPr>
              <a:spLocks noChangeShapeType="1"/>
            </p:cNvSpPr>
            <p:nvPr/>
          </p:nvSpPr>
          <p:spPr bwMode="auto">
            <a:xfrm flipV="1">
              <a:off x="2771775" y="2659063"/>
              <a:ext cx="288290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8" name="Line 54"/>
            <p:cNvSpPr>
              <a:spLocks noChangeShapeType="1"/>
            </p:cNvSpPr>
            <p:nvPr/>
          </p:nvSpPr>
          <p:spPr bwMode="auto">
            <a:xfrm flipH="1" flipV="1">
              <a:off x="2786063" y="2659063"/>
              <a:ext cx="2868612" cy="1238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9" name="Line 55"/>
            <p:cNvSpPr>
              <a:spLocks noChangeShapeType="1"/>
            </p:cNvSpPr>
            <p:nvPr/>
          </p:nvSpPr>
          <p:spPr bwMode="auto">
            <a:xfrm flipV="1">
              <a:off x="6226175" y="2659063"/>
              <a:ext cx="0" cy="1252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0" name="Line 56"/>
            <p:cNvSpPr>
              <a:spLocks noChangeShapeType="1"/>
            </p:cNvSpPr>
            <p:nvPr/>
          </p:nvSpPr>
          <p:spPr bwMode="auto">
            <a:xfrm flipH="1" flipV="1">
              <a:off x="2095500" y="1687513"/>
              <a:ext cx="211138" cy="39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1" name="Line 57"/>
            <p:cNvSpPr>
              <a:spLocks noChangeShapeType="1"/>
            </p:cNvSpPr>
            <p:nvPr/>
          </p:nvSpPr>
          <p:spPr bwMode="auto">
            <a:xfrm flipV="1">
              <a:off x="2827338" y="1687513"/>
              <a:ext cx="127000" cy="407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 flipH="1" flipV="1">
              <a:off x="5500688" y="1716088"/>
              <a:ext cx="168275" cy="366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 flipV="1">
              <a:off x="6218238" y="1701800"/>
              <a:ext cx="69850" cy="366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4" name="Text Box 60"/>
            <p:cNvSpPr txBox="1">
              <a:spLocks noChangeArrowheads="1"/>
            </p:cNvSpPr>
            <p:nvPr/>
          </p:nvSpPr>
          <p:spPr bwMode="auto">
            <a:xfrm>
              <a:off x="590550" y="39528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Sw3</a:t>
              </a:r>
              <a:endParaRPr lang="ru-RU" altLang="ru-RU" sz="1600"/>
            </a:p>
          </p:txBody>
        </p:sp>
        <p:sp>
          <p:nvSpPr>
            <p:cNvPr id="205" name="Text Box 61"/>
            <p:cNvSpPr txBox="1">
              <a:spLocks noChangeArrowheads="1"/>
            </p:cNvSpPr>
            <p:nvPr/>
          </p:nvSpPr>
          <p:spPr bwMode="auto">
            <a:xfrm>
              <a:off x="6748463" y="4005263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Sw4</a:t>
              </a:r>
              <a:endParaRPr lang="ru-RU" altLang="ru-RU" sz="1600"/>
            </a:p>
          </p:txBody>
        </p:sp>
        <p:sp>
          <p:nvSpPr>
            <p:cNvPr id="206" name="Text Box 62"/>
            <p:cNvSpPr txBox="1">
              <a:spLocks noChangeArrowheads="1"/>
            </p:cNvSpPr>
            <p:nvPr/>
          </p:nvSpPr>
          <p:spPr bwMode="auto">
            <a:xfrm>
              <a:off x="938213" y="2178050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Sw1</a:t>
              </a:r>
              <a:endParaRPr lang="ru-RU" altLang="ru-RU" sz="1600"/>
            </a:p>
          </p:txBody>
        </p:sp>
        <p:sp>
          <p:nvSpPr>
            <p:cNvPr id="207" name="Text Box 63"/>
            <p:cNvSpPr txBox="1">
              <a:spLocks noChangeArrowheads="1"/>
            </p:cNvSpPr>
            <p:nvPr/>
          </p:nvSpPr>
          <p:spPr bwMode="auto">
            <a:xfrm>
              <a:off x="6861175" y="2162175"/>
              <a:ext cx="688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600"/>
                <a:t>Sw2</a:t>
              </a:r>
              <a:endParaRPr lang="ru-RU" altLang="ru-RU" sz="1600"/>
            </a:p>
          </p:txBody>
        </p:sp>
        <p:sp>
          <p:nvSpPr>
            <p:cNvPr id="208" name="Text Box 64"/>
            <p:cNvSpPr txBox="1">
              <a:spLocks noChangeArrowheads="1"/>
            </p:cNvSpPr>
            <p:nvPr/>
          </p:nvSpPr>
          <p:spPr bwMode="auto">
            <a:xfrm>
              <a:off x="1238250" y="119538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S1</a:t>
              </a:r>
              <a:endParaRPr lang="ru-RU" altLang="ru-RU" sz="1200" b="1"/>
            </a:p>
          </p:txBody>
        </p:sp>
        <p:sp>
          <p:nvSpPr>
            <p:cNvPr id="209" name="Text Box 65"/>
            <p:cNvSpPr txBox="1">
              <a:spLocks noChangeArrowheads="1"/>
            </p:cNvSpPr>
            <p:nvPr/>
          </p:nvSpPr>
          <p:spPr bwMode="auto">
            <a:xfrm>
              <a:off x="3230563" y="116522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S2</a:t>
              </a:r>
              <a:endParaRPr lang="ru-RU" altLang="ru-RU" sz="1200" b="1"/>
            </a:p>
          </p:txBody>
        </p:sp>
        <p:sp>
          <p:nvSpPr>
            <p:cNvPr id="210" name="Text Box 66"/>
            <p:cNvSpPr txBox="1">
              <a:spLocks noChangeArrowheads="1"/>
            </p:cNvSpPr>
            <p:nvPr/>
          </p:nvSpPr>
          <p:spPr bwMode="auto">
            <a:xfrm>
              <a:off x="4830763" y="1176338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S3</a:t>
              </a:r>
              <a:endParaRPr lang="ru-RU" altLang="ru-RU" sz="1200" b="1"/>
            </a:p>
          </p:txBody>
        </p:sp>
        <p:sp>
          <p:nvSpPr>
            <p:cNvPr id="211" name="Text Box 67"/>
            <p:cNvSpPr txBox="1">
              <a:spLocks noChangeArrowheads="1"/>
            </p:cNvSpPr>
            <p:nvPr/>
          </p:nvSpPr>
          <p:spPr bwMode="auto">
            <a:xfrm>
              <a:off x="6627813" y="1173163"/>
              <a:ext cx="5492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S4</a:t>
              </a:r>
              <a:endParaRPr lang="ru-RU" altLang="ru-RU" sz="1200" b="1"/>
            </a:p>
          </p:txBody>
        </p:sp>
        <p:sp>
          <p:nvSpPr>
            <p:cNvPr id="212" name="Text Box 68"/>
            <p:cNvSpPr txBox="1">
              <a:spLocks noChangeArrowheads="1"/>
            </p:cNvSpPr>
            <p:nvPr/>
          </p:nvSpPr>
          <p:spPr bwMode="auto">
            <a:xfrm>
              <a:off x="5875338" y="5349875"/>
              <a:ext cx="54927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200" b="1"/>
                <a:t>W1</a:t>
              </a:r>
              <a:endParaRPr lang="ru-RU" altLang="ru-RU" sz="1200" b="1"/>
            </a:p>
          </p:txBody>
        </p:sp>
        <p:grpSp>
          <p:nvGrpSpPr>
            <p:cNvPr id="214" name="Group 70"/>
            <p:cNvGrpSpPr>
              <a:grpSpLocks/>
            </p:cNvGrpSpPr>
            <p:nvPr/>
          </p:nvGrpSpPr>
          <p:grpSpPr bwMode="auto">
            <a:xfrm>
              <a:off x="2108200" y="2446338"/>
              <a:ext cx="282575" cy="417512"/>
              <a:chOff x="1677" y="2329"/>
              <a:chExt cx="178" cy="263"/>
            </a:xfrm>
          </p:grpSpPr>
          <p:sp>
            <p:nvSpPr>
              <p:cNvPr id="215" name="Line 71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6" name="Line 72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17" name="Group 73"/>
            <p:cNvGrpSpPr>
              <a:grpSpLocks/>
            </p:cNvGrpSpPr>
            <p:nvPr/>
          </p:nvGrpSpPr>
          <p:grpSpPr bwMode="auto">
            <a:xfrm>
              <a:off x="5521325" y="3714750"/>
              <a:ext cx="282575" cy="417513"/>
              <a:chOff x="1677" y="2329"/>
              <a:chExt cx="178" cy="263"/>
            </a:xfrm>
          </p:grpSpPr>
          <p:sp>
            <p:nvSpPr>
              <p:cNvPr id="218" name="Line 74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9" name="Line 75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20" name="Group 76"/>
            <p:cNvGrpSpPr>
              <a:grpSpLocks/>
            </p:cNvGrpSpPr>
            <p:nvPr/>
          </p:nvGrpSpPr>
          <p:grpSpPr bwMode="auto">
            <a:xfrm>
              <a:off x="2097088" y="3717925"/>
              <a:ext cx="282575" cy="417513"/>
              <a:chOff x="1677" y="2329"/>
              <a:chExt cx="178" cy="263"/>
            </a:xfrm>
          </p:grpSpPr>
          <p:sp>
            <p:nvSpPr>
              <p:cNvPr id="221" name="Line 77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2" name="Line 78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23" name="Group 79"/>
            <p:cNvGrpSpPr>
              <a:grpSpLocks/>
            </p:cNvGrpSpPr>
            <p:nvPr/>
          </p:nvGrpSpPr>
          <p:grpSpPr bwMode="auto">
            <a:xfrm>
              <a:off x="2668588" y="3743325"/>
              <a:ext cx="282575" cy="417513"/>
              <a:chOff x="1677" y="2329"/>
              <a:chExt cx="178" cy="263"/>
            </a:xfrm>
          </p:grpSpPr>
          <p:sp>
            <p:nvSpPr>
              <p:cNvPr id="224" name="Line 80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Line 81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26" name="Group 82"/>
            <p:cNvGrpSpPr>
              <a:grpSpLocks/>
            </p:cNvGrpSpPr>
            <p:nvPr/>
          </p:nvGrpSpPr>
          <p:grpSpPr bwMode="auto">
            <a:xfrm>
              <a:off x="6107113" y="2411413"/>
              <a:ext cx="282575" cy="417512"/>
              <a:chOff x="1677" y="2329"/>
              <a:chExt cx="178" cy="263"/>
            </a:xfrm>
          </p:grpSpPr>
          <p:sp>
            <p:nvSpPr>
              <p:cNvPr id="227" name="Line 83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8" name="Line 84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29" name="Group 85"/>
            <p:cNvGrpSpPr>
              <a:grpSpLocks/>
            </p:cNvGrpSpPr>
            <p:nvPr/>
          </p:nvGrpSpPr>
          <p:grpSpPr bwMode="auto">
            <a:xfrm>
              <a:off x="6092825" y="3714750"/>
              <a:ext cx="282575" cy="417513"/>
              <a:chOff x="1677" y="2329"/>
              <a:chExt cx="178" cy="263"/>
            </a:xfrm>
          </p:grpSpPr>
          <p:sp>
            <p:nvSpPr>
              <p:cNvPr id="230" name="Line 86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1" name="Line 87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32" name="Group 88"/>
            <p:cNvGrpSpPr>
              <a:grpSpLocks/>
            </p:cNvGrpSpPr>
            <p:nvPr/>
          </p:nvGrpSpPr>
          <p:grpSpPr bwMode="auto">
            <a:xfrm>
              <a:off x="6911975" y="5461000"/>
              <a:ext cx="282575" cy="417513"/>
              <a:chOff x="1677" y="2329"/>
              <a:chExt cx="178" cy="263"/>
            </a:xfrm>
          </p:grpSpPr>
          <p:sp>
            <p:nvSpPr>
              <p:cNvPr id="233" name="Line 89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4" name="Line 90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35" name="Text Box 91"/>
            <p:cNvSpPr txBox="1">
              <a:spLocks noChangeArrowheads="1"/>
            </p:cNvSpPr>
            <p:nvPr/>
          </p:nvSpPr>
          <p:spPr bwMode="auto">
            <a:xfrm>
              <a:off x="7170738" y="5456238"/>
              <a:ext cx="1930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 - Blocking port for   VLAN1</a:t>
              </a:r>
              <a:endParaRPr lang="ru-RU" altLang="ru-RU" sz="1400"/>
            </a:p>
          </p:txBody>
        </p:sp>
        <p:grpSp>
          <p:nvGrpSpPr>
            <p:cNvPr id="236" name="Group 92"/>
            <p:cNvGrpSpPr>
              <a:grpSpLocks/>
            </p:cNvGrpSpPr>
            <p:nvPr/>
          </p:nvGrpSpPr>
          <p:grpSpPr bwMode="auto">
            <a:xfrm>
              <a:off x="7091363" y="5991225"/>
              <a:ext cx="282575" cy="417513"/>
              <a:chOff x="1677" y="2329"/>
              <a:chExt cx="178" cy="263"/>
            </a:xfrm>
          </p:grpSpPr>
          <p:sp>
            <p:nvSpPr>
              <p:cNvPr id="237" name="Line 93"/>
              <p:cNvSpPr>
                <a:spLocks noChangeShapeType="1"/>
              </p:cNvSpPr>
              <p:nvPr/>
            </p:nvSpPr>
            <p:spPr bwMode="auto">
              <a:xfrm>
                <a:off x="1711" y="2351"/>
                <a:ext cx="102" cy="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8" name="Line 94"/>
              <p:cNvSpPr>
                <a:spLocks noChangeShapeType="1"/>
              </p:cNvSpPr>
              <p:nvPr/>
            </p:nvSpPr>
            <p:spPr bwMode="auto">
              <a:xfrm flipV="1">
                <a:off x="1677" y="2329"/>
                <a:ext cx="17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39" name="Text Box 95"/>
            <p:cNvSpPr txBox="1">
              <a:spLocks noChangeArrowheads="1"/>
            </p:cNvSpPr>
            <p:nvPr/>
          </p:nvSpPr>
          <p:spPr bwMode="auto">
            <a:xfrm>
              <a:off x="7481888" y="5969000"/>
              <a:ext cx="1930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ru-RU" sz="1400"/>
                <a:t> - Blocking port for   VLAN2</a:t>
              </a:r>
              <a:endParaRPr lang="ru-RU" altLang="ru-RU" sz="1400"/>
            </a:p>
          </p:txBody>
        </p:sp>
      </p:grpSp>
    </p:spTree>
    <p:extLst>
      <p:ext uri="{BB962C8B-B14F-4D97-AF65-F5344CB8AC3E}">
        <p14:creationId xmlns:p14="http://schemas.microsoft.com/office/powerpoint/2010/main" val="18726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err="1" smtClean="0"/>
              <a:t>QoS</a:t>
            </a:r>
            <a:endParaRPr kumimoji="0" lang="en-US" altLang="ru-RU" b="1" kern="0" dirty="0" smtClean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45404"/>
              </p:ext>
            </p:extLst>
          </p:nvPr>
        </p:nvGraphicFramePr>
        <p:xfrm>
          <a:off x="685800" y="3140968"/>
          <a:ext cx="8266385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1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Трафик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Управление сетью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Высший</a:t>
                      </a:r>
                      <a:r>
                        <a:rPr lang="ru-RU" baseline="0" dirty="0" smtClean="0"/>
                        <a:t> приоритет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Голос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Задержка </a:t>
                      </a:r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10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Видео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Задержка </a:t>
                      </a:r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100 </a:t>
                      </a:r>
                      <a:r>
                        <a:rPr lang="ru-RU" baseline="0" dirty="0" err="1" smtClean="0"/>
                        <a:t>мс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Контролируемая нагрузка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Улучшенное обслуживание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Без гарантий пропускной</a:t>
                      </a:r>
                      <a:r>
                        <a:rPr lang="ru-RU" baseline="0" dirty="0" smtClean="0"/>
                        <a:t> способности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 возможности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Стандартное обслуживание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Фоновый трафик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1462208"/>
            <a:ext cx="485222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MAC-</a:t>
            </a:r>
            <a:r>
              <a:rPr lang="ru-RU" dirty="0" smtClean="0"/>
              <a:t>адрес + порт</a:t>
            </a:r>
          </a:p>
          <a:p>
            <a:r>
              <a:rPr lang="ru-RU" dirty="0" smtClean="0"/>
              <a:t>Заголовки верхнего уровня (</a:t>
            </a:r>
            <a:r>
              <a:rPr lang="en-US" dirty="0" smtClean="0"/>
              <a:t>IP</a:t>
            </a:r>
            <a:r>
              <a:rPr lang="ru-RU" dirty="0" smtClean="0"/>
              <a:t>, протокол)</a:t>
            </a:r>
            <a:endParaRPr lang="en-US" dirty="0" smtClean="0"/>
          </a:p>
          <a:p>
            <a:r>
              <a:rPr lang="ru-RU" dirty="0" smtClean="0"/>
              <a:t>Маркирование трафика </a:t>
            </a:r>
            <a:r>
              <a:rPr lang="en-US" dirty="0" smtClean="0"/>
              <a:t>801.1Q/p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5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Командная строка</a:t>
            </a:r>
            <a:endParaRPr kumimoji="0" lang="en-US" altLang="ru-RU" b="1" kern="0" dirty="0" smtClean="0"/>
          </a:p>
        </p:txBody>
      </p:sp>
      <p:grpSp>
        <p:nvGrpSpPr>
          <p:cNvPr id="4" name="Группа 3"/>
          <p:cNvGrpSpPr/>
          <p:nvPr/>
        </p:nvGrpSpPr>
        <p:grpSpPr>
          <a:xfrm>
            <a:off x="1475656" y="1709986"/>
            <a:ext cx="6624736" cy="4464496"/>
            <a:chOff x="1259632" y="1484784"/>
            <a:chExt cx="6624736" cy="4464496"/>
          </a:xfrm>
        </p:grpSpPr>
        <p:sp>
          <p:nvSpPr>
            <p:cNvPr id="2" name="Блок-схема: процесс 1"/>
            <p:cNvSpPr/>
            <p:nvPr/>
          </p:nvSpPr>
          <p:spPr bwMode="auto">
            <a:xfrm>
              <a:off x="1259632" y="1484784"/>
              <a:ext cx="6624736" cy="4464496"/>
            </a:xfrm>
            <a:prstGeom prst="flowChartProcess">
              <a:avLst/>
            </a:prstGeom>
            <a:solidFill>
              <a:srgbClr val="100E0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93538" name="Picture 2" descr="Картинки по запросу Стволы для лохов,ножи выбор мастеров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660" y="1628800"/>
              <a:ext cx="6120680" cy="3442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583668" y="5301208"/>
              <a:ext cx="6048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ru-RU" dirty="0">
                  <a:solidFill>
                    <a:schemeClr val="bg1"/>
                  </a:solidFill>
                </a:rPr>
                <a:t>Стволы для лохов</a:t>
              </a:r>
              <a:r>
                <a:rPr lang="ru-RU" dirty="0" smtClean="0">
                  <a:solidFill>
                    <a:schemeClr val="bg1"/>
                  </a:solidFill>
                </a:rPr>
                <a:t>,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ru-RU" dirty="0" smtClean="0">
                  <a:solidFill>
                    <a:schemeClr val="bg1"/>
                  </a:solidFill>
                </a:rPr>
                <a:t>ножи </a:t>
              </a:r>
              <a:r>
                <a:rPr lang="en-US" dirty="0" smtClean="0">
                  <a:solidFill>
                    <a:schemeClr val="bg1"/>
                  </a:solidFill>
                </a:rPr>
                <a:t>– </a:t>
              </a:r>
              <a:r>
                <a:rPr lang="ru-RU" dirty="0" smtClean="0">
                  <a:solidFill>
                    <a:schemeClr val="bg1"/>
                  </a:solidFill>
                </a:rPr>
                <a:t>выбор </a:t>
              </a:r>
              <a:r>
                <a:rPr lang="ru-RU" dirty="0">
                  <a:solidFill>
                    <a:schemeClr val="bg1"/>
                  </a:solidFill>
                </a:rPr>
                <a:t>мастеров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9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Ограничения коммутируемых сетей</a:t>
            </a:r>
            <a:endParaRPr kumimoji="0" lang="en-US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15616" y="2204864"/>
            <a:ext cx="63367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Ограничения на топологию</a:t>
            </a:r>
          </a:p>
          <a:p>
            <a:pPr lvl="1"/>
            <a:r>
              <a:rPr lang="ru-RU" dirty="0" smtClean="0"/>
              <a:t>(</a:t>
            </a:r>
            <a:r>
              <a:rPr lang="en-US" dirty="0" smtClean="0"/>
              <a:t>R/M)STP</a:t>
            </a:r>
            <a:r>
              <a:rPr lang="ru-RU" dirty="0" smtClean="0"/>
              <a:t> всё равно не задействуют избыточные каналы</a:t>
            </a:r>
          </a:p>
          <a:p>
            <a:pPr lvl="1"/>
            <a:r>
              <a:rPr lang="ru-RU" dirty="0" smtClean="0"/>
              <a:t>Агрегация работает только локально</a:t>
            </a:r>
          </a:p>
          <a:p>
            <a:r>
              <a:rPr lang="ru-RU" dirty="0" smtClean="0"/>
              <a:t>Сегменты </a:t>
            </a:r>
            <a:r>
              <a:rPr lang="en-US" dirty="0" smtClean="0"/>
              <a:t>LAN </a:t>
            </a:r>
            <a:r>
              <a:rPr lang="ru-RU" dirty="0" smtClean="0"/>
              <a:t>слабо изолированы</a:t>
            </a:r>
          </a:p>
          <a:p>
            <a:pPr lvl="1"/>
            <a:r>
              <a:rPr lang="ru-RU" dirty="0" smtClean="0"/>
              <a:t>Широковещательные шторма</a:t>
            </a:r>
          </a:p>
          <a:p>
            <a:pPr lvl="1"/>
            <a:r>
              <a:rPr lang="ru-RU" dirty="0" smtClean="0"/>
              <a:t>Доступность любого узла любому</a:t>
            </a:r>
          </a:p>
          <a:p>
            <a:pPr lvl="1"/>
            <a:r>
              <a:rPr lang="en-US" dirty="0" smtClean="0"/>
              <a:t>VLAN </a:t>
            </a:r>
            <a:r>
              <a:rPr lang="ru-RU" dirty="0" smtClean="0"/>
              <a:t>наоборот слишком сильно изолированы</a:t>
            </a:r>
          </a:p>
          <a:p>
            <a:r>
              <a:rPr lang="ru-RU" dirty="0" smtClean="0"/>
              <a:t>Формат </a:t>
            </a:r>
            <a:r>
              <a:rPr lang="en-US" dirty="0" smtClean="0"/>
              <a:t>MAC</a:t>
            </a:r>
            <a:r>
              <a:rPr lang="ru-RU" dirty="0" smtClean="0"/>
              <a:t>-адреса:</a:t>
            </a:r>
          </a:p>
          <a:p>
            <a:pPr lvl="1"/>
            <a:r>
              <a:rPr lang="ru-RU" dirty="0" smtClean="0"/>
              <a:t>Сложна фильтрация трафика</a:t>
            </a:r>
          </a:p>
          <a:p>
            <a:pPr lvl="1"/>
            <a:r>
              <a:rPr lang="ru-RU" dirty="0" smtClean="0"/>
              <a:t>Недостаточно гибкая система адресации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0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Язык командной строки </a:t>
            </a:r>
            <a:r>
              <a:rPr kumimoji="0" lang="en-US" altLang="ru-RU" b="1" kern="0" dirty="0" smtClean="0"/>
              <a:t>Cisco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3" y="2060850"/>
            <a:ext cx="3888432" cy="2985433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ru-RU" dirty="0" err="1">
                <a:solidFill>
                  <a:srgbClr val="100E0C"/>
                </a:solidFill>
              </a:rPr>
              <a:t>Pro</a:t>
            </a:r>
            <a:endParaRPr lang="ru-RU" dirty="0">
              <a:solidFill>
                <a:srgbClr val="100E0C"/>
              </a:solidFill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ru-RU" dirty="0">
                <a:solidFill>
                  <a:srgbClr val="100E0C"/>
                </a:solidFill>
              </a:rPr>
              <a:t>Самый распространённый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ru-RU" dirty="0">
                <a:solidFill>
                  <a:srgbClr val="100E0C"/>
                </a:solidFill>
              </a:rPr>
              <a:t>Стандарт де-факто</a:t>
            </a:r>
          </a:p>
          <a:p>
            <a:pPr marL="800100" lvl="1" indent="-342900"/>
            <a:r>
              <a:rPr lang="ru-RU" dirty="0" err="1">
                <a:solidFill>
                  <a:srgbClr val="100E0C"/>
                </a:solidFill>
              </a:rPr>
              <a:t>Cisco</a:t>
            </a:r>
            <a:r>
              <a:rPr lang="ru-RU" dirty="0">
                <a:solidFill>
                  <a:srgbClr val="100E0C"/>
                </a:solidFill>
              </a:rPr>
              <a:t>: </a:t>
            </a:r>
            <a:r>
              <a:rPr lang="ru-RU" dirty="0" err="1">
                <a:solidFill>
                  <a:srgbClr val="100E0C"/>
                </a:solidFill>
              </a:rPr>
              <a:t>show</a:t>
            </a:r>
            <a:endParaRPr lang="ru-RU" dirty="0">
              <a:solidFill>
                <a:srgbClr val="100E0C"/>
              </a:solidFill>
            </a:endParaRPr>
          </a:p>
          <a:p>
            <a:pPr marL="800100" lvl="1" indent="-342900"/>
            <a:r>
              <a:rPr lang="ru-RU" dirty="0">
                <a:solidFill>
                  <a:srgbClr val="100E0C"/>
                </a:solidFill>
              </a:rPr>
              <a:t>HP: </a:t>
            </a:r>
            <a:r>
              <a:rPr lang="ru-RU" dirty="0" err="1">
                <a:solidFill>
                  <a:srgbClr val="100E0C"/>
                </a:solidFill>
              </a:rPr>
              <a:t>display</a:t>
            </a:r>
            <a:endParaRPr lang="ru-RU" dirty="0">
              <a:solidFill>
                <a:srgbClr val="100E0C"/>
              </a:solidFill>
            </a:endParaRPr>
          </a:p>
          <a:p>
            <a:pPr marL="342900" indent="-342900" algn="l">
              <a:buFont typeface="Wingdings" pitchFamily="2" charset="2"/>
              <a:buChar char="n"/>
            </a:pPr>
            <a:r>
              <a:rPr lang="ru-RU" dirty="0">
                <a:solidFill>
                  <a:srgbClr val="100E0C"/>
                </a:solidFill>
              </a:rPr>
              <a:t>Можно сделать всё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ru-RU" dirty="0">
                <a:solidFill>
                  <a:srgbClr val="100E0C"/>
                </a:solidFill>
              </a:rPr>
              <a:t>Удобная подсказка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ru-RU" dirty="0">
                <a:solidFill>
                  <a:srgbClr val="100E0C"/>
                </a:solidFill>
              </a:rPr>
              <a:t>Латынь </a:t>
            </a:r>
            <a:r>
              <a:rPr lang="ru-RU" dirty="0" smtClean="0">
                <a:solidFill>
                  <a:srgbClr val="100E0C"/>
                </a:solidFill>
              </a:rPr>
              <a:t>администратора</a:t>
            </a:r>
            <a:endParaRPr lang="ru-RU" dirty="0">
              <a:solidFill>
                <a:srgbClr val="100E0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1" y="2060848"/>
            <a:ext cx="3935585" cy="298543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100E0C"/>
                </a:solidFill>
              </a:rPr>
              <a:t>Contra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Самый старый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Напластование слоёв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Отсутствие логики</a:t>
            </a:r>
          </a:p>
          <a:p>
            <a:pPr marL="342900" indent="-342900"/>
            <a:r>
              <a:rPr lang="ru-RU" dirty="0" smtClean="0">
                <a:solidFill>
                  <a:srgbClr val="100E0C"/>
                </a:solidFill>
              </a:rPr>
              <a:t>Неудобство простых операций</a:t>
            </a:r>
          </a:p>
          <a:p>
            <a:pPr marL="342900" indent="-342900"/>
            <a:endParaRPr lang="ru-RU" dirty="0">
              <a:solidFill>
                <a:srgbClr val="100E0C"/>
              </a:solidFill>
            </a:endParaRPr>
          </a:p>
        </p:txBody>
      </p:sp>
      <p:pic>
        <p:nvPicPr>
          <p:cNvPr id="192514" name="Picture 2" descr="D:\cisc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046283"/>
            <a:ext cx="2049761" cy="153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Командная строка </a:t>
            </a:r>
            <a:r>
              <a:rPr kumimoji="0" lang="en-US" altLang="ru-RU" b="1" kern="0" dirty="0" smtClean="0"/>
              <a:t>Cisco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7883" y="1628800"/>
            <a:ext cx="374210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b="1" dirty="0" smtClean="0"/>
              <a:t>Справка</a:t>
            </a:r>
            <a:endParaRPr lang="en-US" b="1" dirty="0" smtClean="0"/>
          </a:p>
          <a:p>
            <a:pPr marL="342900" indent="-342900"/>
            <a:r>
              <a:rPr lang="en-US" dirty="0" smtClean="0"/>
              <a:t>help</a:t>
            </a:r>
            <a:endParaRPr lang="ru-RU" dirty="0" smtClean="0"/>
          </a:p>
          <a:p>
            <a:pPr marL="342900" indent="-342900"/>
            <a:r>
              <a:rPr lang="en-US" dirty="0"/>
              <a:t>?</a:t>
            </a:r>
            <a:endParaRPr lang="en-US" dirty="0" smtClean="0"/>
          </a:p>
          <a:p>
            <a:pPr marL="342900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/>
              <a:t>&gt;  &lt;</a:t>
            </a:r>
            <a:r>
              <a:rPr lang="ru-RU" dirty="0"/>
              <a:t>параметр…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?</a:t>
            </a:r>
            <a:endParaRPr lang="en-US" dirty="0"/>
          </a:p>
          <a:p>
            <a:pPr marL="342900" indent="-342900"/>
            <a:r>
              <a:rPr lang="ru-RU" dirty="0" smtClean="0"/>
              <a:t>Сокращения команд</a:t>
            </a:r>
          </a:p>
          <a:p>
            <a:pPr marL="800100" lvl="1" indent="-342900"/>
            <a:r>
              <a:rPr lang="en-US" dirty="0" smtClean="0"/>
              <a:t>conf</a:t>
            </a:r>
            <a:r>
              <a:rPr lang="en-US" strike="sngStrike" dirty="0" smtClean="0"/>
              <a:t>igure</a:t>
            </a:r>
            <a:r>
              <a:rPr lang="en-US" dirty="0" smtClean="0"/>
              <a:t> t</a:t>
            </a:r>
            <a:r>
              <a:rPr lang="en-US" strike="sngStrike" dirty="0" smtClean="0"/>
              <a:t>erminal</a:t>
            </a:r>
            <a:endParaRPr lang="en-US" dirty="0" smtClean="0"/>
          </a:p>
          <a:p>
            <a:pPr marL="342900" indent="-342900"/>
            <a:r>
              <a:rPr lang="en-US" dirty="0" smtClean="0"/>
              <a:t>&lt;</a:t>
            </a:r>
            <a:r>
              <a:rPr lang="ru-RU" dirty="0" smtClean="0"/>
              <a:t>кома</a:t>
            </a:r>
            <a:r>
              <a:rPr lang="en-US" dirty="0" smtClean="0"/>
              <a:t>&gt;?</a:t>
            </a:r>
          </a:p>
          <a:p>
            <a:pPr marL="342900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/>
              <a:t>&gt;  &lt;</a:t>
            </a:r>
            <a:r>
              <a:rPr lang="ru-RU" dirty="0" smtClean="0"/>
              <a:t>па</a:t>
            </a:r>
            <a:r>
              <a:rPr lang="en-US" dirty="0" smtClean="0"/>
              <a:t>&gt;?</a:t>
            </a:r>
          </a:p>
          <a:p>
            <a:pPr marL="342900" indent="-342900"/>
            <a:r>
              <a:rPr lang="ru-RU" dirty="0" err="1" smtClean="0"/>
              <a:t>Автодополнение</a:t>
            </a:r>
            <a:endParaRPr lang="ru-RU" dirty="0" smtClean="0"/>
          </a:p>
          <a:p>
            <a:pPr marL="800100" lvl="1" indent="-342900"/>
            <a:r>
              <a:rPr lang="en-US" dirty="0"/>
              <a:t>&lt;</a:t>
            </a:r>
            <a:r>
              <a:rPr lang="ru-RU" dirty="0"/>
              <a:t>кома</a:t>
            </a:r>
            <a:r>
              <a:rPr lang="en-US" dirty="0" smtClean="0"/>
              <a:t>&gt;&lt;tab&gt;</a:t>
            </a:r>
            <a:endParaRPr lang="en-US" dirty="0"/>
          </a:p>
          <a:p>
            <a:pPr marL="800100" lvl="1" indent="-342900"/>
            <a:r>
              <a:rPr lang="en-US" dirty="0"/>
              <a:t>&lt;</a:t>
            </a:r>
            <a:r>
              <a:rPr lang="ru-RU" dirty="0"/>
              <a:t>команда</a:t>
            </a:r>
            <a:r>
              <a:rPr lang="en-US" dirty="0"/>
              <a:t>&gt;  &lt;</a:t>
            </a:r>
            <a:r>
              <a:rPr lang="ru-RU" dirty="0"/>
              <a:t>па</a:t>
            </a:r>
            <a:r>
              <a:rPr lang="en-US" dirty="0" smtClean="0"/>
              <a:t>&gt;</a:t>
            </a:r>
            <a:r>
              <a:rPr lang="en-US" dirty="0"/>
              <a:t>&lt;tab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1628800"/>
            <a:ext cx="3742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b="1" dirty="0" smtClean="0"/>
              <a:t>Режимы</a:t>
            </a:r>
            <a:endParaRPr lang="en-US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04213" y="2049498"/>
            <a:ext cx="3598092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Пользовательский </a:t>
            </a:r>
            <a:r>
              <a:rPr lang="en-US" dirty="0" smtClean="0"/>
              <a:t>EXEC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04211" y="2908168"/>
            <a:ext cx="3598093" cy="40011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Привилегированный </a:t>
            </a:r>
            <a:r>
              <a:rPr lang="en-US" dirty="0" smtClean="0"/>
              <a:t>EXEC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104211" y="3766838"/>
            <a:ext cx="3598093" cy="400110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Глобальной конфигурации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104212" y="4625508"/>
            <a:ext cx="3582044" cy="40011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</a:lvl1pPr>
          </a:lstStyle>
          <a:p>
            <a:r>
              <a:rPr lang="ru-RU" dirty="0"/>
              <a:t>Специфической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04211" y="5484178"/>
            <a:ext cx="3572519" cy="40011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None/>
            </a:pPr>
            <a:r>
              <a:rPr lang="ru-RU" dirty="0" smtClean="0"/>
              <a:t>Специфической конфигурации</a:t>
            </a:r>
            <a:endParaRPr lang="ru-RU" dirty="0"/>
          </a:p>
        </p:txBody>
      </p:sp>
      <p:sp>
        <p:nvSpPr>
          <p:cNvPr id="5" name="Выгнутая влево стрелка 4"/>
          <p:cNvSpPr/>
          <p:nvPr/>
        </p:nvSpPr>
        <p:spPr bwMode="auto">
          <a:xfrm>
            <a:off x="4671093" y="2279811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9186" y="2499318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en</a:t>
            </a:r>
            <a:r>
              <a:rPr lang="en-US" sz="1600" strike="sngStrike" dirty="0" smtClean="0"/>
              <a:t>able</a:t>
            </a:r>
            <a:endParaRPr lang="ru-RU" sz="1600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8271603" y="248423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dis</a:t>
            </a:r>
            <a:r>
              <a:rPr lang="en-US" sz="1600" strike="sngStrike" dirty="0" smtClean="0"/>
              <a:t>able</a:t>
            </a:r>
            <a:endParaRPr lang="ru-RU" sz="1600" strike="sngStrike" dirty="0"/>
          </a:p>
        </p:txBody>
      </p:sp>
      <p:sp>
        <p:nvSpPr>
          <p:cNvPr id="14" name="Выгнутая влево стрелка 13"/>
          <p:cNvSpPr/>
          <p:nvPr/>
        </p:nvSpPr>
        <p:spPr bwMode="auto">
          <a:xfrm>
            <a:off x="4642529" y="3108223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8220" y="3336960"/>
            <a:ext cx="1712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conf</a:t>
            </a:r>
            <a:r>
              <a:rPr lang="en-US" sz="1600" strike="sngStrike" dirty="0" smtClean="0"/>
              <a:t>igure</a:t>
            </a:r>
            <a:r>
              <a:rPr lang="en-US" sz="1600" dirty="0" smtClean="0"/>
              <a:t> t</a:t>
            </a:r>
            <a:r>
              <a:rPr lang="en-US" sz="1600" strike="sngStrike" dirty="0" smtClean="0"/>
              <a:t>erminal</a:t>
            </a:r>
            <a:endParaRPr lang="ru-RU" sz="1600" strike="sngStrike" dirty="0"/>
          </a:p>
        </p:txBody>
      </p:sp>
      <p:sp>
        <p:nvSpPr>
          <p:cNvPr id="16" name="Выгнутая влево стрелка 15"/>
          <p:cNvSpPr/>
          <p:nvPr/>
        </p:nvSpPr>
        <p:spPr bwMode="auto">
          <a:xfrm>
            <a:off x="4671093" y="4078164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8220" y="4282586"/>
            <a:ext cx="2311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int</a:t>
            </a:r>
            <a:r>
              <a:rPr lang="en-US" sz="1600" strike="sngStrike" dirty="0" smtClean="0"/>
              <a:t>erface</a:t>
            </a:r>
            <a:r>
              <a:rPr lang="en-US" sz="1600" dirty="0" smtClean="0"/>
              <a:t> </a:t>
            </a:r>
            <a:r>
              <a:rPr lang="en-US" sz="1600" dirty="0" err="1" smtClean="0"/>
              <a:t>Fa</a:t>
            </a:r>
            <a:r>
              <a:rPr lang="en-US" sz="1600" strike="sngStrike" dirty="0" err="1" smtClean="0"/>
              <a:t>stEthernet</a:t>
            </a:r>
            <a:r>
              <a:rPr lang="en-US" sz="1600" dirty="0" smtClean="0"/>
              <a:t> 0/1</a:t>
            </a:r>
            <a:endParaRPr lang="ru-RU" sz="1600" dirty="0"/>
          </a:p>
        </p:txBody>
      </p:sp>
      <p:sp>
        <p:nvSpPr>
          <p:cNvPr id="18" name="Выгнутая влево стрелка 17"/>
          <p:cNvSpPr/>
          <p:nvPr/>
        </p:nvSpPr>
        <p:spPr bwMode="auto">
          <a:xfrm>
            <a:off x="4655908" y="4936834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Выгнутая влево стрелка 20"/>
          <p:cNvSpPr/>
          <p:nvPr/>
        </p:nvSpPr>
        <p:spPr bwMode="auto">
          <a:xfrm rot="10800000">
            <a:off x="8738793" y="2279811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Выгнутая влево стрелка 21"/>
          <p:cNvSpPr/>
          <p:nvPr/>
        </p:nvSpPr>
        <p:spPr bwMode="auto">
          <a:xfrm rot="10800000">
            <a:off x="8738793" y="4825563"/>
            <a:ext cx="316187" cy="747399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96274" y="5141256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ex</a:t>
            </a:r>
            <a:r>
              <a:rPr lang="en-US" sz="1600" strike="sngStrike" dirty="0" smtClean="0"/>
              <a:t>it</a:t>
            </a:r>
            <a:endParaRPr lang="ru-RU" sz="1600" strike="sngStrike" dirty="0"/>
          </a:p>
        </p:txBody>
      </p:sp>
      <p:sp>
        <p:nvSpPr>
          <p:cNvPr id="24" name="Выгнутая влево стрелка 23"/>
          <p:cNvSpPr/>
          <p:nvPr/>
        </p:nvSpPr>
        <p:spPr bwMode="auto">
          <a:xfrm rot="10800000">
            <a:off x="8738792" y="3108223"/>
            <a:ext cx="316187" cy="1631062"/>
          </a:xfrm>
          <a:prstGeom prst="curved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3424" y="4193279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end</a:t>
            </a:r>
            <a:endParaRPr lang="ru-RU" sz="1600" strike="sngStrike" dirty="0"/>
          </a:p>
        </p:txBody>
      </p:sp>
    </p:spTree>
    <p:extLst>
      <p:ext uri="{BB962C8B-B14F-4D97-AF65-F5344CB8AC3E}">
        <p14:creationId xmlns:p14="http://schemas.microsoft.com/office/powerpoint/2010/main" val="5670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Привилегированный режим</a:t>
            </a:r>
            <a:endParaRPr kumimoji="0" lang="en-US" altLang="ru-RU" b="1" kern="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709986"/>
            <a:ext cx="43204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</a:t>
            </a:r>
          </a:p>
          <a:p>
            <a:pPr lvl="1"/>
            <a:r>
              <a:rPr lang="en-US" dirty="0" smtClean="0"/>
              <a:t>sh</a:t>
            </a:r>
            <a:r>
              <a:rPr lang="en-US" strike="sngStrike" dirty="0" smtClean="0"/>
              <a:t>ow</a:t>
            </a:r>
            <a:r>
              <a:rPr lang="en-US" dirty="0" smtClean="0"/>
              <a:t> </a:t>
            </a:r>
            <a:r>
              <a:rPr lang="en-US" dirty="0"/>
              <a:t>run</a:t>
            </a:r>
            <a:r>
              <a:rPr lang="en-US" strike="sngStrike" dirty="0"/>
              <a:t>ning-</a:t>
            </a:r>
            <a:r>
              <a:rPr lang="en-US" strike="sngStrike" dirty="0" err="1"/>
              <a:t>config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h</a:t>
            </a:r>
            <a:r>
              <a:rPr lang="en-US" strike="sngStrike" dirty="0" smtClean="0"/>
              <a:t>ow</a:t>
            </a:r>
            <a:r>
              <a:rPr lang="en-US" dirty="0" smtClean="0"/>
              <a:t> sta</a:t>
            </a:r>
            <a:r>
              <a:rPr lang="en-US" strike="sngStrike" dirty="0" smtClean="0"/>
              <a:t>rtup-</a:t>
            </a:r>
            <a:r>
              <a:rPr lang="en-US" strike="sngStrike" dirty="0" err="1" smtClean="0"/>
              <a:t>config</a:t>
            </a:r>
            <a:endParaRPr lang="en-US" strike="sngStrike" dirty="0" smtClean="0"/>
          </a:p>
          <a:p>
            <a:r>
              <a:rPr lang="en-US" dirty="0" smtClean="0"/>
              <a:t>cop</a:t>
            </a:r>
            <a:r>
              <a:rPr lang="en-US" strike="sngStrike" dirty="0" smtClean="0"/>
              <a:t>y</a:t>
            </a:r>
            <a:r>
              <a:rPr lang="en-US" dirty="0" smtClean="0"/>
              <a:t> run</a:t>
            </a:r>
            <a:r>
              <a:rPr lang="en-US" strike="sngStrike" dirty="0" smtClean="0"/>
              <a:t>ning-</a:t>
            </a:r>
            <a:r>
              <a:rPr lang="en-US" strike="sngStrike" dirty="0" err="1" smtClean="0"/>
              <a:t>config</a:t>
            </a:r>
            <a:r>
              <a:rPr lang="en-US" dirty="0" smtClean="0"/>
              <a:t> sta</a:t>
            </a:r>
            <a:r>
              <a:rPr lang="en-US" strike="sngStrike" dirty="0" smtClean="0"/>
              <a:t>rtup-</a:t>
            </a:r>
            <a:r>
              <a:rPr lang="en-US" strike="sngStrike" dirty="0" err="1" smtClean="0"/>
              <a:t>config</a:t>
            </a:r>
            <a:endParaRPr lang="en-US" strike="sngStrike" dirty="0" smtClean="0"/>
          </a:p>
          <a:p>
            <a:pPr lvl="1"/>
            <a:r>
              <a:rPr lang="en-US" dirty="0" smtClean="0"/>
              <a:t>w</a:t>
            </a:r>
            <a:r>
              <a:rPr lang="en-US" strike="sngStrike" dirty="0" smtClean="0"/>
              <a:t>rite</a:t>
            </a:r>
            <a:r>
              <a:rPr lang="en-US" dirty="0" smtClean="0"/>
              <a:t> m</a:t>
            </a:r>
            <a:r>
              <a:rPr lang="en-US" strike="sngStrike" dirty="0" smtClean="0"/>
              <a:t>emory</a:t>
            </a:r>
            <a:endParaRPr lang="en-US" dirty="0" smtClean="0"/>
          </a:p>
          <a:p>
            <a:r>
              <a:rPr lang="ru-RU" dirty="0" smtClean="0"/>
              <a:t>Однократный вызов из режимов конфигурации</a:t>
            </a:r>
          </a:p>
          <a:p>
            <a:pPr lvl="1"/>
            <a:r>
              <a:rPr lang="en-US" dirty="0" smtClean="0"/>
              <a:t>d</a:t>
            </a:r>
            <a:r>
              <a:rPr lang="en-US" strike="sngStrike" dirty="0" smtClean="0"/>
              <a:t>o</a:t>
            </a:r>
            <a:r>
              <a:rPr lang="en-US" dirty="0" smtClean="0"/>
              <a:t> </a:t>
            </a:r>
            <a:r>
              <a:rPr lang="en-US" dirty="0"/>
              <a:t>sh</a:t>
            </a:r>
            <a:r>
              <a:rPr lang="en-US" strike="sngStrike" dirty="0"/>
              <a:t>ow</a:t>
            </a:r>
            <a:r>
              <a:rPr lang="en-US" dirty="0"/>
              <a:t> run</a:t>
            </a:r>
            <a:r>
              <a:rPr lang="en-US" strike="sngStrike" dirty="0"/>
              <a:t>ning-</a:t>
            </a:r>
            <a:r>
              <a:rPr lang="en-US" strike="sngStrike" dirty="0" err="1"/>
              <a:t>config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76056" y="1484784"/>
            <a:ext cx="3753222" cy="46474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 err="1">
                <a:solidFill>
                  <a:srgbClr val="100E0C"/>
                </a:solidFill>
                <a:latin typeface="Courier" pitchFamily="49" charset="0"/>
              </a:rPr>
              <a:t>Switch#show</a:t>
            </a: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run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Building configuration...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/>
            </a:r>
            <a:br>
              <a:rPr lang="en-US" sz="1000" dirty="0">
                <a:solidFill>
                  <a:srgbClr val="100E0C"/>
                </a:solidFill>
                <a:latin typeface="Courier" pitchFamily="49" charset="0"/>
              </a:rPr>
            </a:br>
            <a:endParaRPr lang="en-US" sz="10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Current configuration : 495 bytes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version 12.1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no service timestamps log </a:t>
            </a:r>
            <a:r>
              <a:rPr lang="en-US" sz="1000" dirty="0" err="1">
                <a:solidFill>
                  <a:srgbClr val="100E0C"/>
                </a:solidFill>
                <a:latin typeface="Courier" pitchFamily="49" charset="0"/>
              </a:rPr>
              <a:t>datetime</a:t>
            </a: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</a:t>
            </a:r>
            <a:r>
              <a:rPr lang="en-US" sz="1000" dirty="0" err="1">
                <a:solidFill>
                  <a:srgbClr val="100E0C"/>
                </a:solidFill>
                <a:latin typeface="Courier" pitchFamily="49" charset="0"/>
              </a:rPr>
              <a:t>msec</a:t>
            </a:r>
            <a:endParaRPr lang="en-US" sz="10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no service timestamps debug </a:t>
            </a:r>
            <a:r>
              <a:rPr lang="en-US" sz="1000" dirty="0" err="1">
                <a:solidFill>
                  <a:srgbClr val="100E0C"/>
                </a:solidFill>
                <a:latin typeface="Courier" pitchFamily="49" charset="0"/>
              </a:rPr>
              <a:t>datetime</a:t>
            </a: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 </a:t>
            </a:r>
            <a:r>
              <a:rPr lang="en-US" sz="1000" dirty="0" err="1">
                <a:solidFill>
                  <a:srgbClr val="100E0C"/>
                </a:solidFill>
                <a:latin typeface="Courier" pitchFamily="49" charset="0"/>
              </a:rPr>
              <a:t>msec</a:t>
            </a:r>
            <a:endParaRPr lang="en-US" sz="10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no service password-encryption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hostname Switch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spanning-tree mode </a:t>
            </a:r>
            <a:r>
              <a:rPr lang="en-US" sz="1000" dirty="0" err="1">
                <a:solidFill>
                  <a:srgbClr val="100E0C"/>
                </a:solidFill>
                <a:latin typeface="Courier" pitchFamily="49" charset="0"/>
              </a:rPr>
              <a:t>pvst</a:t>
            </a:r>
            <a:endParaRPr lang="en-US" sz="1000" dirty="0">
              <a:solidFill>
                <a:srgbClr val="100E0C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spanning-tree extend system-id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interface FastEthernet0/1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interface FastEthernet1/1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!</a:t>
            </a:r>
          </a:p>
          <a:p>
            <a:pPr>
              <a:buNone/>
            </a:pPr>
            <a:r>
              <a:rPr lang="en-US" sz="1000" dirty="0">
                <a:solidFill>
                  <a:srgbClr val="100E0C"/>
                </a:solidFill>
                <a:latin typeface="Courier" pitchFamily="49" charset="0"/>
              </a:rPr>
              <a:t>--More--</a:t>
            </a:r>
            <a:endParaRPr lang="ru-RU" sz="1000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Обнаружение петель</a:t>
            </a:r>
            <a:r>
              <a:rPr kumimoji="0" lang="en-US" altLang="ru-RU" b="1" kern="0" dirty="0" smtClean="0"/>
              <a:t> (LBD)</a:t>
            </a:r>
          </a:p>
        </p:txBody>
      </p:sp>
      <p:pic>
        <p:nvPicPr>
          <p:cNvPr id="193538" name="Picture 2" descr="http://www.dlink.ru/up/uploads_img/FAQ-/92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5976664" cy="273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55976" y="4509120"/>
            <a:ext cx="4608512" cy="18774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enable </a:t>
            </a:r>
            <a:r>
              <a:rPr lang="en-US" dirty="0" err="1"/>
              <a:t>loopdetect</a:t>
            </a:r>
            <a:endParaRPr lang="en-US" dirty="0"/>
          </a:p>
          <a:p>
            <a:pPr>
              <a:buNone/>
            </a:pP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loopdetect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recover_timer</a:t>
            </a:r>
            <a:r>
              <a:rPr lang="en-US" dirty="0" smtClean="0"/>
              <a:t> </a:t>
            </a:r>
            <a:r>
              <a:rPr lang="en-US" dirty="0"/>
              <a:t>60</a:t>
            </a:r>
          </a:p>
          <a:p>
            <a:pPr>
              <a:buNone/>
            </a:pP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 smtClean="0"/>
              <a:t>loopdetect</a:t>
            </a:r>
            <a:r>
              <a:rPr lang="en-US" dirty="0" smtClean="0"/>
              <a:t>  </a:t>
            </a:r>
            <a:r>
              <a:rPr lang="en-US" dirty="0"/>
              <a:t>interval 10</a:t>
            </a:r>
          </a:p>
          <a:p>
            <a:pPr>
              <a:buNone/>
            </a:pP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loopdetect</a:t>
            </a:r>
            <a:r>
              <a:rPr lang="en-US" dirty="0"/>
              <a:t> </a:t>
            </a:r>
            <a:r>
              <a:rPr lang="en-US" dirty="0" smtClean="0"/>
              <a:t> mode </a:t>
            </a:r>
            <a:r>
              <a:rPr lang="en-US" dirty="0"/>
              <a:t>port-based</a:t>
            </a:r>
          </a:p>
          <a:p>
            <a:pPr>
              <a:buNone/>
            </a:pP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loopdetect</a:t>
            </a:r>
            <a:r>
              <a:rPr lang="en-US" dirty="0"/>
              <a:t> </a:t>
            </a:r>
            <a:r>
              <a:rPr lang="en-US" dirty="0" smtClean="0"/>
              <a:t> ports </a:t>
            </a:r>
            <a:r>
              <a:rPr lang="en-US" dirty="0"/>
              <a:t>1-24 state enabled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7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Избыточные каналы связи</a:t>
            </a:r>
            <a:endParaRPr kumimoji="0" lang="en-US" altLang="ru-RU" b="1" kern="0" dirty="0" smtClean="0"/>
          </a:p>
        </p:txBody>
      </p:sp>
      <p:pic>
        <p:nvPicPr>
          <p:cNvPr id="194562" name="Picture 2" descr="Картинки по запросу кольцо коммутатор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38486"/>
            <a:ext cx="6912768" cy="48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2" name="Знак запрета 1221"/>
          <p:cNvSpPr/>
          <p:nvPr/>
        </p:nvSpPr>
        <p:spPr bwMode="auto">
          <a:xfrm>
            <a:off x="4961333" y="2996952"/>
            <a:ext cx="445393" cy="445393"/>
          </a:xfrm>
          <a:prstGeom prst="noSmoking">
            <a:avLst>
              <a:gd name="adj" fmla="val 10872"/>
            </a:avLst>
          </a:prstGeom>
          <a:solidFill>
            <a:srgbClr val="F4042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685800" y="701874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Spanning Tree Protocol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2044700" y="1443831"/>
            <a:ext cx="5397500" cy="5233402"/>
            <a:chOff x="1893888" y="723900"/>
            <a:chExt cx="5397500" cy="5233402"/>
          </a:xfrm>
        </p:grpSpPr>
        <p:grpSp>
          <p:nvGrpSpPr>
            <p:cNvPr id="3" name="Group 207"/>
            <p:cNvGrpSpPr>
              <a:grpSpLocks/>
            </p:cNvGrpSpPr>
            <p:nvPr/>
          </p:nvGrpSpPr>
          <p:grpSpPr bwMode="auto">
            <a:xfrm>
              <a:off x="2279650" y="3025775"/>
              <a:ext cx="3929063" cy="176213"/>
              <a:chOff x="1436" y="1906"/>
              <a:chExt cx="2475" cy="111"/>
            </a:xfrm>
          </p:grpSpPr>
          <p:sp>
            <p:nvSpPr>
              <p:cNvPr id="4" name="Freeform 7"/>
              <p:cNvSpPr>
                <a:spLocks/>
              </p:cNvSpPr>
              <p:nvPr/>
            </p:nvSpPr>
            <p:spPr bwMode="auto">
              <a:xfrm>
                <a:off x="1487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" name="Freeform 8"/>
              <p:cNvSpPr>
                <a:spLocks/>
              </p:cNvSpPr>
              <p:nvPr/>
            </p:nvSpPr>
            <p:spPr bwMode="auto">
              <a:xfrm>
                <a:off x="1487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" name="Line 9"/>
              <p:cNvSpPr>
                <a:spLocks noChangeShapeType="1"/>
              </p:cNvSpPr>
              <p:nvPr/>
            </p:nvSpPr>
            <p:spPr bwMode="auto">
              <a:xfrm>
                <a:off x="1568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1477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1436" y="1997"/>
                <a:ext cx="183" cy="20"/>
              </a:xfrm>
              <a:custGeom>
                <a:avLst/>
                <a:gdLst>
                  <a:gd name="T0" fmla="*/ 16 w 18"/>
                  <a:gd name="T1" fmla="*/ 0 h 2"/>
                  <a:gd name="T2" fmla="*/ 18 w 18"/>
                  <a:gd name="T3" fmla="*/ 2 h 2"/>
                  <a:gd name="T4" fmla="*/ 18 w 18"/>
                  <a:gd name="T5" fmla="*/ 2 h 2"/>
                  <a:gd name="T6" fmla="*/ 0 w 18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">
                    <a:moveTo>
                      <a:pt x="16" y="0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1436" y="1997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>
                <a:off x="146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148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149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1507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>
                <a:off x="151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153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154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155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15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146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" name="Line 23"/>
              <p:cNvSpPr>
                <a:spLocks noChangeShapeType="1"/>
              </p:cNvSpPr>
              <p:nvPr/>
            </p:nvSpPr>
            <p:spPr bwMode="auto">
              <a:xfrm>
                <a:off x="147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149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>
                <a:off x="151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152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>
                <a:off x="153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154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15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157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158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>
                <a:off x="14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>
                <a:off x="145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" name="Line 34"/>
              <p:cNvSpPr>
                <a:spLocks noChangeShapeType="1"/>
              </p:cNvSpPr>
              <p:nvPr/>
            </p:nvSpPr>
            <p:spPr bwMode="auto">
              <a:xfrm>
                <a:off x="147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149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1507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>
                <a:off x="151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" name="Line 38"/>
              <p:cNvSpPr>
                <a:spLocks noChangeShapeType="1"/>
              </p:cNvSpPr>
              <p:nvPr/>
            </p:nvSpPr>
            <p:spPr bwMode="auto">
              <a:xfrm>
                <a:off x="152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>
                <a:off x="154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>
                <a:off x="155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156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157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14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>
                <a:off x="145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" name="Line 45"/>
              <p:cNvSpPr>
                <a:spLocks noChangeShapeType="1"/>
              </p:cNvSpPr>
              <p:nvPr/>
            </p:nvSpPr>
            <p:spPr bwMode="auto">
              <a:xfrm>
                <a:off x="147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" name="Line 46"/>
              <p:cNvSpPr>
                <a:spLocks noChangeShapeType="1"/>
              </p:cNvSpPr>
              <p:nvPr/>
            </p:nvSpPr>
            <p:spPr bwMode="auto">
              <a:xfrm>
                <a:off x="148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" name="Line 47"/>
              <p:cNvSpPr>
                <a:spLocks noChangeShapeType="1"/>
              </p:cNvSpPr>
              <p:nvPr/>
            </p:nvSpPr>
            <p:spPr bwMode="auto">
              <a:xfrm>
                <a:off x="149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" name="Line 48"/>
              <p:cNvSpPr>
                <a:spLocks noChangeShapeType="1"/>
              </p:cNvSpPr>
              <p:nvPr/>
            </p:nvSpPr>
            <p:spPr bwMode="auto">
              <a:xfrm>
                <a:off x="1507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>
                <a:off x="152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" name="Line 50"/>
              <p:cNvSpPr>
                <a:spLocks noChangeShapeType="1"/>
              </p:cNvSpPr>
              <p:nvPr/>
            </p:nvSpPr>
            <p:spPr bwMode="auto">
              <a:xfrm>
                <a:off x="154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" name="Line 51"/>
              <p:cNvSpPr>
                <a:spLocks noChangeShapeType="1"/>
              </p:cNvSpPr>
              <p:nvPr/>
            </p:nvSpPr>
            <p:spPr bwMode="auto">
              <a:xfrm>
                <a:off x="155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" name="Line 52"/>
              <p:cNvSpPr>
                <a:spLocks noChangeShapeType="1"/>
              </p:cNvSpPr>
              <p:nvPr/>
            </p:nvSpPr>
            <p:spPr bwMode="auto">
              <a:xfrm>
                <a:off x="157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" name="Freeform 53"/>
              <p:cNvSpPr>
                <a:spLocks/>
              </p:cNvSpPr>
              <p:nvPr/>
            </p:nvSpPr>
            <p:spPr bwMode="auto">
              <a:xfrm>
                <a:off x="2278" y="1916"/>
                <a:ext cx="81" cy="61"/>
              </a:xfrm>
              <a:custGeom>
                <a:avLst/>
                <a:gdLst>
                  <a:gd name="T0" fmla="*/ 1 w 8"/>
                  <a:gd name="T1" fmla="*/ 0 h 6"/>
                  <a:gd name="T2" fmla="*/ 8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8 w 8"/>
                  <a:gd name="T9" fmla="*/ 6 h 6"/>
                  <a:gd name="T10" fmla="*/ 1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1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1" y="0"/>
                    </a:moveTo>
                    <a:lnTo>
                      <a:pt x="8" y="0"/>
                    </a:lnTo>
                    <a:cubicBezTo>
                      <a:pt x="8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8" y="6"/>
                      <a:pt x="8" y="6"/>
                    </a:cubicBezTo>
                    <a:lnTo>
                      <a:pt x="1" y="6"/>
                    </a:lnTo>
                    <a:cubicBezTo>
                      <a:pt x="1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" name="Freeform 54"/>
              <p:cNvSpPr>
                <a:spLocks/>
              </p:cNvSpPr>
              <p:nvPr/>
            </p:nvSpPr>
            <p:spPr bwMode="auto">
              <a:xfrm>
                <a:off x="2288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Line 55"/>
              <p:cNvSpPr>
                <a:spLocks noChangeShapeType="1"/>
              </p:cNvSpPr>
              <p:nvPr/>
            </p:nvSpPr>
            <p:spPr bwMode="auto">
              <a:xfrm>
                <a:off x="2369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" name="Freeform 56"/>
              <p:cNvSpPr>
                <a:spLocks/>
              </p:cNvSpPr>
              <p:nvPr/>
            </p:nvSpPr>
            <p:spPr bwMode="auto">
              <a:xfrm>
                <a:off x="2278" y="1906"/>
                <a:ext cx="91" cy="81"/>
              </a:xfrm>
              <a:custGeom>
                <a:avLst/>
                <a:gdLst>
                  <a:gd name="T0" fmla="*/ 0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0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0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0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" name="Freeform 57"/>
              <p:cNvSpPr>
                <a:spLocks/>
              </p:cNvSpPr>
              <p:nvPr/>
            </p:nvSpPr>
            <p:spPr bwMode="auto">
              <a:xfrm>
                <a:off x="2238" y="1997"/>
                <a:ext cx="182" cy="20"/>
              </a:xfrm>
              <a:custGeom>
                <a:avLst/>
                <a:gdLst>
                  <a:gd name="T0" fmla="*/ 16 w 18"/>
                  <a:gd name="T1" fmla="*/ 0 h 2"/>
                  <a:gd name="T2" fmla="*/ 18 w 18"/>
                  <a:gd name="T3" fmla="*/ 2 h 2"/>
                  <a:gd name="T4" fmla="*/ 18 w 18"/>
                  <a:gd name="T5" fmla="*/ 2 h 2"/>
                  <a:gd name="T6" fmla="*/ 0 w 18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">
                    <a:moveTo>
                      <a:pt x="16" y="0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Freeform 58"/>
              <p:cNvSpPr>
                <a:spLocks/>
              </p:cNvSpPr>
              <p:nvPr/>
            </p:nvSpPr>
            <p:spPr bwMode="auto">
              <a:xfrm>
                <a:off x="2238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Line 59"/>
              <p:cNvSpPr>
                <a:spLocks noChangeShapeType="1"/>
              </p:cNvSpPr>
              <p:nvPr/>
            </p:nvSpPr>
            <p:spPr bwMode="auto">
              <a:xfrm>
                <a:off x="22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Line 60"/>
              <p:cNvSpPr>
                <a:spLocks noChangeShapeType="1"/>
              </p:cNvSpPr>
              <p:nvPr/>
            </p:nvSpPr>
            <p:spPr bwMode="auto">
              <a:xfrm>
                <a:off x="228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" name="Line 61"/>
              <p:cNvSpPr>
                <a:spLocks noChangeShapeType="1"/>
              </p:cNvSpPr>
              <p:nvPr/>
            </p:nvSpPr>
            <p:spPr bwMode="auto">
              <a:xfrm>
                <a:off x="229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" name="Line 62"/>
              <p:cNvSpPr>
                <a:spLocks noChangeShapeType="1"/>
              </p:cNvSpPr>
              <p:nvPr/>
            </p:nvSpPr>
            <p:spPr bwMode="auto">
              <a:xfrm>
                <a:off x="231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" name="Line 63"/>
              <p:cNvSpPr>
                <a:spLocks noChangeShapeType="1"/>
              </p:cNvSpPr>
              <p:nvPr/>
            </p:nvSpPr>
            <p:spPr bwMode="auto">
              <a:xfrm>
                <a:off x="233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" name="Line 64"/>
              <p:cNvSpPr>
                <a:spLocks noChangeShapeType="1"/>
              </p:cNvSpPr>
              <p:nvPr/>
            </p:nvSpPr>
            <p:spPr bwMode="auto">
              <a:xfrm>
                <a:off x="234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" name="Line 65"/>
              <p:cNvSpPr>
                <a:spLocks noChangeShapeType="1"/>
              </p:cNvSpPr>
              <p:nvPr/>
            </p:nvSpPr>
            <p:spPr bwMode="auto">
              <a:xfrm>
                <a:off x="236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" name="Line 66"/>
              <p:cNvSpPr>
                <a:spLocks noChangeShapeType="1"/>
              </p:cNvSpPr>
              <p:nvPr/>
            </p:nvSpPr>
            <p:spPr bwMode="auto">
              <a:xfrm>
                <a:off x="224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" name="Line 67"/>
              <p:cNvSpPr>
                <a:spLocks noChangeShapeType="1"/>
              </p:cNvSpPr>
              <p:nvPr/>
            </p:nvSpPr>
            <p:spPr bwMode="auto">
              <a:xfrm>
                <a:off x="225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" name="Line 68"/>
              <p:cNvSpPr>
                <a:spLocks noChangeShapeType="1"/>
              </p:cNvSpPr>
              <p:nvPr/>
            </p:nvSpPr>
            <p:spPr bwMode="auto">
              <a:xfrm>
                <a:off x="22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" name="Line 69"/>
              <p:cNvSpPr>
                <a:spLocks noChangeShapeType="1"/>
              </p:cNvSpPr>
              <p:nvPr/>
            </p:nvSpPr>
            <p:spPr bwMode="auto">
              <a:xfrm>
                <a:off x="227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" name="Line 70"/>
              <p:cNvSpPr>
                <a:spLocks noChangeShapeType="1"/>
              </p:cNvSpPr>
              <p:nvPr/>
            </p:nvSpPr>
            <p:spPr bwMode="auto">
              <a:xfrm>
                <a:off x="229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" name="Line 71"/>
              <p:cNvSpPr>
                <a:spLocks noChangeShapeType="1"/>
              </p:cNvSpPr>
              <p:nvPr/>
            </p:nvSpPr>
            <p:spPr bwMode="auto">
              <a:xfrm>
                <a:off x="230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" name="Line 72"/>
              <p:cNvSpPr>
                <a:spLocks noChangeShapeType="1"/>
              </p:cNvSpPr>
              <p:nvPr/>
            </p:nvSpPr>
            <p:spPr bwMode="auto">
              <a:xfrm>
                <a:off x="231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" name="Line 73"/>
              <p:cNvSpPr>
                <a:spLocks noChangeShapeType="1"/>
              </p:cNvSpPr>
              <p:nvPr/>
            </p:nvSpPr>
            <p:spPr bwMode="auto">
              <a:xfrm>
                <a:off x="232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" name="Line 74"/>
              <p:cNvSpPr>
                <a:spLocks noChangeShapeType="1"/>
              </p:cNvSpPr>
              <p:nvPr/>
            </p:nvSpPr>
            <p:spPr bwMode="auto">
              <a:xfrm>
                <a:off x="234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" name="Line 75"/>
              <p:cNvSpPr>
                <a:spLocks noChangeShapeType="1"/>
              </p:cNvSpPr>
              <p:nvPr/>
            </p:nvSpPr>
            <p:spPr bwMode="auto">
              <a:xfrm>
                <a:off x="236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" name="Line 76"/>
              <p:cNvSpPr>
                <a:spLocks noChangeShapeType="1"/>
              </p:cNvSpPr>
              <p:nvPr/>
            </p:nvSpPr>
            <p:spPr bwMode="auto">
              <a:xfrm>
                <a:off x="2379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" name="Line 77"/>
              <p:cNvSpPr>
                <a:spLocks noChangeShapeType="1"/>
              </p:cNvSpPr>
              <p:nvPr/>
            </p:nvSpPr>
            <p:spPr bwMode="auto">
              <a:xfrm>
                <a:off x="224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" name="Line 78"/>
              <p:cNvSpPr>
                <a:spLocks noChangeShapeType="1"/>
              </p:cNvSpPr>
              <p:nvPr/>
            </p:nvSpPr>
            <p:spPr bwMode="auto">
              <a:xfrm>
                <a:off x="225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" name="Line 79"/>
              <p:cNvSpPr>
                <a:spLocks noChangeShapeType="1"/>
              </p:cNvSpPr>
              <p:nvPr/>
            </p:nvSpPr>
            <p:spPr bwMode="auto">
              <a:xfrm>
                <a:off x="227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" name="Line 80"/>
              <p:cNvSpPr>
                <a:spLocks noChangeShapeType="1"/>
              </p:cNvSpPr>
              <p:nvPr/>
            </p:nvSpPr>
            <p:spPr bwMode="auto">
              <a:xfrm>
                <a:off x="229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" name="Line 81"/>
              <p:cNvSpPr>
                <a:spLocks noChangeShapeType="1"/>
              </p:cNvSpPr>
              <p:nvPr/>
            </p:nvSpPr>
            <p:spPr bwMode="auto">
              <a:xfrm>
                <a:off x="230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" name="Line 82"/>
              <p:cNvSpPr>
                <a:spLocks noChangeShapeType="1"/>
              </p:cNvSpPr>
              <p:nvPr/>
            </p:nvSpPr>
            <p:spPr bwMode="auto">
              <a:xfrm>
                <a:off x="232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" name="Line 83"/>
              <p:cNvSpPr>
                <a:spLocks noChangeShapeType="1"/>
              </p:cNvSpPr>
              <p:nvPr/>
            </p:nvSpPr>
            <p:spPr bwMode="auto">
              <a:xfrm>
                <a:off x="234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" name="Line 84"/>
              <p:cNvSpPr>
                <a:spLocks noChangeShapeType="1"/>
              </p:cNvSpPr>
              <p:nvPr/>
            </p:nvSpPr>
            <p:spPr bwMode="auto">
              <a:xfrm>
                <a:off x="235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" name="Line 85"/>
              <p:cNvSpPr>
                <a:spLocks noChangeShapeType="1"/>
              </p:cNvSpPr>
              <p:nvPr/>
            </p:nvSpPr>
            <p:spPr bwMode="auto">
              <a:xfrm>
                <a:off x="2379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" name="Line 86"/>
              <p:cNvSpPr>
                <a:spLocks noChangeShapeType="1"/>
              </p:cNvSpPr>
              <p:nvPr/>
            </p:nvSpPr>
            <p:spPr bwMode="auto">
              <a:xfrm>
                <a:off x="225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" name="Line 87"/>
              <p:cNvSpPr>
                <a:spLocks noChangeShapeType="1"/>
              </p:cNvSpPr>
              <p:nvPr/>
            </p:nvSpPr>
            <p:spPr bwMode="auto">
              <a:xfrm>
                <a:off x="227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" name="Line 88"/>
              <p:cNvSpPr>
                <a:spLocks noChangeShapeType="1"/>
              </p:cNvSpPr>
              <p:nvPr/>
            </p:nvSpPr>
            <p:spPr bwMode="auto">
              <a:xfrm>
                <a:off x="228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" name="Line 89"/>
              <p:cNvSpPr>
                <a:spLocks noChangeShapeType="1"/>
              </p:cNvSpPr>
              <p:nvPr/>
            </p:nvSpPr>
            <p:spPr bwMode="auto">
              <a:xfrm>
                <a:off x="230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" name="Line 90"/>
              <p:cNvSpPr>
                <a:spLocks noChangeShapeType="1"/>
              </p:cNvSpPr>
              <p:nvPr/>
            </p:nvSpPr>
            <p:spPr bwMode="auto">
              <a:xfrm>
                <a:off x="232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" name="Line 91"/>
              <p:cNvSpPr>
                <a:spLocks noChangeShapeType="1"/>
              </p:cNvSpPr>
              <p:nvPr/>
            </p:nvSpPr>
            <p:spPr bwMode="auto">
              <a:xfrm>
                <a:off x="233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" name="Line 92"/>
              <p:cNvSpPr>
                <a:spLocks noChangeShapeType="1"/>
              </p:cNvSpPr>
              <p:nvPr/>
            </p:nvSpPr>
            <p:spPr bwMode="auto">
              <a:xfrm>
                <a:off x="235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" name="Line 93"/>
              <p:cNvSpPr>
                <a:spLocks noChangeShapeType="1"/>
              </p:cNvSpPr>
              <p:nvPr/>
            </p:nvSpPr>
            <p:spPr bwMode="auto">
              <a:xfrm>
                <a:off x="2379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" name="Line 94"/>
              <p:cNvSpPr>
                <a:spLocks noChangeShapeType="1"/>
              </p:cNvSpPr>
              <p:nvPr/>
            </p:nvSpPr>
            <p:spPr bwMode="auto">
              <a:xfrm>
                <a:off x="239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" name="Freeform 95"/>
              <p:cNvSpPr>
                <a:spLocks/>
              </p:cNvSpPr>
              <p:nvPr/>
            </p:nvSpPr>
            <p:spPr bwMode="auto">
              <a:xfrm>
                <a:off x="3333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" name="Freeform 96"/>
              <p:cNvSpPr>
                <a:spLocks/>
              </p:cNvSpPr>
              <p:nvPr/>
            </p:nvSpPr>
            <p:spPr bwMode="auto">
              <a:xfrm>
                <a:off x="3333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" name="Line 97"/>
              <p:cNvSpPr>
                <a:spLocks noChangeShapeType="1"/>
              </p:cNvSpPr>
              <p:nvPr/>
            </p:nvSpPr>
            <p:spPr bwMode="auto">
              <a:xfrm>
                <a:off x="3414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" name="Freeform 98"/>
              <p:cNvSpPr>
                <a:spLocks/>
              </p:cNvSpPr>
              <p:nvPr/>
            </p:nvSpPr>
            <p:spPr bwMode="auto">
              <a:xfrm>
                <a:off x="3322" y="1906"/>
                <a:ext cx="92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" name="Freeform 99"/>
              <p:cNvSpPr>
                <a:spLocks/>
              </p:cNvSpPr>
              <p:nvPr/>
            </p:nvSpPr>
            <p:spPr bwMode="auto">
              <a:xfrm>
                <a:off x="3292" y="1997"/>
                <a:ext cx="172" cy="20"/>
              </a:xfrm>
              <a:custGeom>
                <a:avLst/>
                <a:gdLst>
                  <a:gd name="T0" fmla="*/ 15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5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" name="Freeform 100"/>
              <p:cNvSpPr>
                <a:spLocks/>
              </p:cNvSpPr>
              <p:nvPr/>
            </p:nvSpPr>
            <p:spPr bwMode="auto">
              <a:xfrm>
                <a:off x="3282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" name="Line 101"/>
              <p:cNvSpPr>
                <a:spLocks noChangeShapeType="1"/>
              </p:cNvSpPr>
              <p:nvPr/>
            </p:nvSpPr>
            <p:spPr bwMode="auto">
              <a:xfrm>
                <a:off x="330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" name="Line 102"/>
              <p:cNvSpPr>
                <a:spLocks noChangeShapeType="1"/>
              </p:cNvSpPr>
              <p:nvPr/>
            </p:nvSpPr>
            <p:spPr bwMode="auto">
              <a:xfrm>
                <a:off x="331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1" name="Line 103"/>
              <p:cNvSpPr>
                <a:spLocks noChangeShapeType="1"/>
              </p:cNvSpPr>
              <p:nvPr/>
            </p:nvSpPr>
            <p:spPr bwMode="auto">
              <a:xfrm>
                <a:off x="333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2" name="Line 104"/>
              <p:cNvSpPr>
                <a:spLocks noChangeShapeType="1"/>
              </p:cNvSpPr>
              <p:nvPr/>
            </p:nvSpPr>
            <p:spPr bwMode="auto">
              <a:xfrm>
                <a:off x="335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3" name="Line 105"/>
              <p:cNvSpPr>
                <a:spLocks noChangeShapeType="1"/>
              </p:cNvSpPr>
              <p:nvPr/>
            </p:nvSpPr>
            <p:spPr bwMode="auto">
              <a:xfrm>
                <a:off x="336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4" name="Line 106"/>
              <p:cNvSpPr>
                <a:spLocks noChangeShapeType="1"/>
              </p:cNvSpPr>
              <p:nvPr/>
            </p:nvSpPr>
            <p:spPr bwMode="auto">
              <a:xfrm>
                <a:off x="33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5" name="Line 107"/>
              <p:cNvSpPr>
                <a:spLocks noChangeShapeType="1"/>
              </p:cNvSpPr>
              <p:nvPr/>
            </p:nvSpPr>
            <p:spPr bwMode="auto">
              <a:xfrm>
                <a:off x="340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6" name="Line 108"/>
              <p:cNvSpPr>
                <a:spLocks noChangeShapeType="1"/>
              </p:cNvSpPr>
              <p:nvPr/>
            </p:nvSpPr>
            <p:spPr bwMode="auto">
              <a:xfrm>
                <a:off x="341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7" name="Line 109"/>
              <p:cNvSpPr>
                <a:spLocks noChangeShapeType="1"/>
              </p:cNvSpPr>
              <p:nvPr/>
            </p:nvSpPr>
            <p:spPr bwMode="auto">
              <a:xfrm>
                <a:off x="331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8" name="Line 110"/>
              <p:cNvSpPr>
                <a:spLocks noChangeShapeType="1"/>
              </p:cNvSpPr>
              <p:nvPr/>
            </p:nvSpPr>
            <p:spPr bwMode="auto">
              <a:xfrm>
                <a:off x="3322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9" name="Line 111"/>
              <p:cNvSpPr>
                <a:spLocks noChangeShapeType="1"/>
              </p:cNvSpPr>
              <p:nvPr/>
            </p:nvSpPr>
            <p:spPr bwMode="auto">
              <a:xfrm>
                <a:off x="333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0" name="Line 112"/>
              <p:cNvSpPr>
                <a:spLocks noChangeShapeType="1"/>
              </p:cNvSpPr>
              <p:nvPr/>
            </p:nvSpPr>
            <p:spPr bwMode="auto">
              <a:xfrm>
                <a:off x="334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1" name="Line 113"/>
              <p:cNvSpPr>
                <a:spLocks noChangeShapeType="1"/>
              </p:cNvSpPr>
              <p:nvPr/>
            </p:nvSpPr>
            <p:spPr bwMode="auto">
              <a:xfrm>
                <a:off x="336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2" name="Line 114"/>
              <p:cNvSpPr>
                <a:spLocks noChangeShapeType="1"/>
              </p:cNvSpPr>
              <p:nvPr/>
            </p:nvSpPr>
            <p:spPr bwMode="auto">
              <a:xfrm>
                <a:off x="337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3" name="Line 115"/>
              <p:cNvSpPr>
                <a:spLocks noChangeShapeType="1"/>
              </p:cNvSpPr>
              <p:nvPr/>
            </p:nvSpPr>
            <p:spPr bwMode="auto">
              <a:xfrm>
                <a:off x="33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4" name="Line 116"/>
              <p:cNvSpPr>
                <a:spLocks noChangeShapeType="1"/>
              </p:cNvSpPr>
              <p:nvPr/>
            </p:nvSpPr>
            <p:spPr bwMode="auto">
              <a:xfrm>
                <a:off x="3393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5" name="Line 117"/>
              <p:cNvSpPr>
                <a:spLocks noChangeShapeType="1"/>
              </p:cNvSpPr>
              <p:nvPr/>
            </p:nvSpPr>
            <p:spPr bwMode="auto">
              <a:xfrm>
                <a:off x="341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6" name="Line 118"/>
              <p:cNvSpPr>
                <a:spLocks noChangeShapeType="1"/>
              </p:cNvSpPr>
              <p:nvPr/>
            </p:nvSpPr>
            <p:spPr bwMode="auto">
              <a:xfrm>
                <a:off x="343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7" name="Line 119"/>
              <p:cNvSpPr>
                <a:spLocks noChangeShapeType="1"/>
              </p:cNvSpPr>
              <p:nvPr/>
            </p:nvSpPr>
            <p:spPr bwMode="auto">
              <a:xfrm>
                <a:off x="329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8" name="Line 120"/>
              <p:cNvSpPr>
                <a:spLocks noChangeShapeType="1"/>
              </p:cNvSpPr>
              <p:nvPr/>
            </p:nvSpPr>
            <p:spPr bwMode="auto">
              <a:xfrm>
                <a:off x="33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19" name="Line 121"/>
              <p:cNvSpPr>
                <a:spLocks noChangeShapeType="1"/>
              </p:cNvSpPr>
              <p:nvPr/>
            </p:nvSpPr>
            <p:spPr bwMode="auto">
              <a:xfrm>
                <a:off x="331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0" name="Line 122"/>
              <p:cNvSpPr>
                <a:spLocks noChangeShapeType="1"/>
              </p:cNvSpPr>
              <p:nvPr/>
            </p:nvSpPr>
            <p:spPr bwMode="auto">
              <a:xfrm>
                <a:off x="3322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1" name="Line 123"/>
              <p:cNvSpPr>
                <a:spLocks noChangeShapeType="1"/>
              </p:cNvSpPr>
              <p:nvPr/>
            </p:nvSpPr>
            <p:spPr bwMode="auto">
              <a:xfrm>
                <a:off x="334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2" name="Line 124"/>
              <p:cNvSpPr>
                <a:spLocks noChangeShapeType="1"/>
              </p:cNvSpPr>
              <p:nvPr/>
            </p:nvSpPr>
            <p:spPr bwMode="auto">
              <a:xfrm>
                <a:off x="336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3" name="Line 125"/>
              <p:cNvSpPr>
                <a:spLocks noChangeShapeType="1"/>
              </p:cNvSpPr>
              <p:nvPr/>
            </p:nvSpPr>
            <p:spPr bwMode="auto">
              <a:xfrm>
                <a:off x="337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4" name="Line 126"/>
              <p:cNvSpPr>
                <a:spLocks noChangeShapeType="1"/>
              </p:cNvSpPr>
              <p:nvPr/>
            </p:nvSpPr>
            <p:spPr bwMode="auto">
              <a:xfrm>
                <a:off x="3393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5" name="Line 127"/>
              <p:cNvSpPr>
                <a:spLocks noChangeShapeType="1"/>
              </p:cNvSpPr>
              <p:nvPr/>
            </p:nvSpPr>
            <p:spPr bwMode="auto">
              <a:xfrm>
                <a:off x="341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6" name="Line 128"/>
              <p:cNvSpPr>
                <a:spLocks noChangeShapeType="1"/>
              </p:cNvSpPr>
              <p:nvPr/>
            </p:nvSpPr>
            <p:spPr bwMode="auto">
              <a:xfrm>
                <a:off x="342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7" name="Line 129"/>
              <p:cNvSpPr>
                <a:spLocks noChangeShapeType="1"/>
              </p:cNvSpPr>
              <p:nvPr/>
            </p:nvSpPr>
            <p:spPr bwMode="auto">
              <a:xfrm>
                <a:off x="329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8" name="Line 130"/>
              <p:cNvSpPr>
                <a:spLocks noChangeShapeType="1"/>
              </p:cNvSpPr>
              <p:nvPr/>
            </p:nvSpPr>
            <p:spPr bwMode="auto">
              <a:xfrm>
                <a:off x="33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29" name="Line 131"/>
              <p:cNvSpPr>
                <a:spLocks noChangeShapeType="1"/>
              </p:cNvSpPr>
              <p:nvPr/>
            </p:nvSpPr>
            <p:spPr bwMode="auto">
              <a:xfrm>
                <a:off x="3322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0" name="Line 132"/>
              <p:cNvSpPr>
                <a:spLocks noChangeShapeType="1"/>
              </p:cNvSpPr>
              <p:nvPr/>
            </p:nvSpPr>
            <p:spPr bwMode="auto">
              <a:xfrm>
                <a:off x="334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1" name="Line 133"/>
              <p:cNvSpPr>
                <a:spLocks noChangeShapeType="1"/>
              </p:cNvSpPr>
              <p:nvPr/>
            </p:nvSpPr>
            <p:spPr bwMode="auto">
              <a:xfrm>
                <a:off x="335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2" name="Line 134"/>
              <p:cNvSpPr>
                <a:spLocks noChangeShapeType="1"/>
              </p:cNvSpPr>
              <p:nvPr/>
            </p:nvSpPr>
            <p:spPr bwMode="auto">
              <a:xfrm>
                <a:off x="337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3" name="Line 135"/>
              <p:cNvSpPr>
                <a:spLocks noChangeShapeType="1"/>
              </p:cNvSpPr>
              <p:nvPr/>
            </p:nvSpPr>
            <p:spPr bwMode="auto">
              <a:xfrm>
                <a:off x="3393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4" name="Line 136"/>
              <p:cNvSpPr>
                <a:spLocks noChangeShapeType="1"/>
              </p:cNvSpPr>
              <p:nvPr/>
            </p:nvSpPr>
            <p:spPr bwMode="auto">
              <a:xfrm>
                <a:off x="340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5" name="Line 137"/>
              <p:cNvSpPr>
                <a:spLocks noChangeShapeType="1"/>
              </p:cNvSpPr>
              <p:nvPr/>
            </p:nvSpPr>
            <p:spPr bwMode="auto">
              <a:xfrm>
                <a:off x="342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6" name="Line 138"/>
              <p:cNvSpPr>
                <a:spLocks noChangeShapeType="1"/>
              </p:cNvSpPr>
              <p:nvPr/>
            </p:nvSpPr>
            <p:spPr bwMode="auto">
              <a:xfrm>
                <a:off x="344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7" name="Line 139"/>
              <p:cNvSpPr>
                <a:spLocks noChangeShapeType="1"/>
              </p:cNvSpPr>
              <p:nvPr/>
            </p:nvSpPr>
            <p:spPr bwMode="auto">
              <a:xfrm>
                <a:off x="344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8" name="Freeform 140"/>
              <p:cNvSpPr>
                <a:spLocks/>
              </p:cNvSpPr>
              <p:nvPr/>
            </p:nvSpPr>
            <p:spPr bwMode="auto">
              <a:xfrm>
                <a:off x="2724" y="1916"/>
                <a:ext cx="81" cy="61"/>
              </a:xfrm>
              <a:custGeom>
                <a:avLst/>
                <a:gdLst>
                  <a:gd name="T0" fmla="*/ 1 w 8"/>
                  <a:gd name="T1" fmla="*/ 0 h 6"/>
                  <a:gd name="T2" fmla="*/ 8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8 w 8"/>
                  <a:gd name="T9" fmla="*/ 6 h 6"/>
                  <a:gd name="T10" fmla="*/ 1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1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1" y="0"/>
                    </a:moveTo>
                    <a:lnTo>
                      <a:pt x="8" y="0"/>
                    </a:lnTo>
                    <a:cubicBezTo>
                      <a:pt x="8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8" y="6"/>
                      <a:pt x="8" y="6"/>
                    </a:cubicBezTo>
                    <a:lnTo>
                      <a:pt x="1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39" name="Freeform 141"/>
              <p:cNvSpPr>
                <a:spLocks/>
              </p:cNvSpPr>
              <p:nvPr/>
            </p:nvSpPr>
            <p:spPr bwMode="auto">
              <a:xfrm>
                <a:off x="2734" y="1916"/>
                <a:ext cx="61" cy="61"/>
              </a:xfrm>
              <a:custGeom>
                <a:avLst/>
                <a:gdLst>
                  <a:gd name="T0" fmla="*/ 6 w 6"/>
                  <a:gd name="T1" fmla="*/ 0 h 6"/>
                  <a:gd name="T2" fmla="*/ 0 w 6"/>
                  <a:gd name="T3" fmla="*/ 0 h 6"/>
                  <a:gd name="T4" fmla="*/ 0 w 6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0" name="Line 142"/>
              <p:cNvSpPr>
                <a:spLocks noChangeShapeType="1"/>
              </p:cNvSpPr>
              <p:nvPr/>
            </p:nvSpPr>
            <p:spPr bwMode="auto">
              <a:xfrm>
                <a:off x="2816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1" name="Freeform 143"/>
              <p:cNvSpPr>
                <a:spLocks/>
              </p:cNvSpPr>
              <p:nvPr/>
            </p:nvSpPr>
            <p:spPr bwMode="auto">
              <a:xfrm>
                <a:off x="2724" y="1906"/>
                <a:ext cx="92" cy="81"/>
              </a:xfrm>
              <a:custGeom>
                <a:avLst/>
                <a:gdLst>
                  <a:gd name="T0" fmla="*/ 0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0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0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8" y="0"/>
                    </a:lnTo>
                    <a:cubicBezTo>
                      <a:pt x="8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8" y="8"/>
                      <a:pt x="8" y="8"/>
                    </a:cubicBezTo>
                    <a:lnTo>
                      <a:pt x="0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2" name="Freeform 144"/>
              <p:cNvSpPr>
                <a:spLocks/>
              </p:cNvSpPr>
              <p:nvPr/>
            </p:nvSpPr>
            <p:spPr bwMode="auto">
              <a:xfrm>
                <a:off x="2684" y="1997"/>
                <a:ext cx="172" cy="20"/>
              </a:xfrm>
              <a:custGeom>
                <a:avLst/>
                <a:gdLst>
                  <a:gd name="T0" fmla="*/ 16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3" name="Freeform 145"/>
              <p:cNvSpPr>
                <a:spLocks/>
              </p:cNvSpPr>
              <p:nvPr/>
            </p:nvSpPr>
            <p:spPr bwMode="auto">
              <a:xfrm>
                <a:off x="2684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4" name="Line 146"/>
              <p:cNvSpPr>
                <a:spLocks noChangeShapeType="1"/>
              </p:cNvSpPr>
              <p:nvPr/>
            </p:nvSpPr>
            <p:spPr bwMode="auto">
              <a:xfrm>
                <a:off x="271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5" name="Line 147"/>
              <p:cNvSpPr>
                <a:spLocks noChangeShapeType="1"/>
              </p:cNvSpPr>
              <p:nvPr/>
            </p:nvSpPr>
            <p:spPr bwMode="auto">
              <a:xfrm>
                <a:off x="272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6" name="Line 148"/>
              <p:cNvSpPr>
                <a:spLocks noChangeShapeType="1"/>
              </p:cNvSpPr>
              <p:nvPr/>
            </p:nvSpPr>
            <p:spPr bwMode="auto">
              <a:xfrm>
                <a:off x="2734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7" name="Line 149"/>
              <p:cNvSpPr>
                <a:spLocks noChangeShapeType="1"/>
              </p:cNvSpPr>
              <p:nvPr/>
            </p:nvSpPr>
            <p:spPr bwMode="auto">
              <a:xfrm>
                <a:off x="274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8" name="Line 150"/>
              <p:cNvSpPr>
                <a:spLocks noChangeShapeType="1"/>
              </p:cNvSpPr>
              <p:nvPr/>
            </p:nvSpPr>
            <p:spPr bwMode="auto">
              <a:xfrm>
                <a:off x="276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49" name="Line 151"/>
              <p:cNvSpPr>
                <a:spLocks noChangeShapeType="1"/>
              </p:cNvSpPr>
              <p:nvPr/>
            </p:nvSpPr>
            <p:spPr bwMode="auto">
              <a:xfrm>
                <a:off x="278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0" name="Line 152"/>
              <p:cNvSpPr>
                <a:spLocks noChangeShapeType="1"/>
              </p:cNvSpPr>
              <p:nvPr/>
            </p:nvSpPr>
            <p:spPr bwMode="auto">
              <a:xfrm>
                <a:off x="279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1" name="Line 153"/>
              <p:cNvSpPr>
                <a:spLocks noChangeShapeType="1"/>
              </p:cNvSpPr>
              <p:nvPr/>
            </p:nvSpPr>
            <p:spPr bwMode="auto">
              <a:xfrm>
                <a:off x="281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2" name="Line 154"/>
              <p:cNvSpPr>
                <a:spLocks noChangeShapeType="1"/>
              </p:cNvSpPr>
              <p:nvPr/>
            </p:nvSpPr>
            <p:spPr bwMode="auto">
              <a:xfrm>
                <a:off x="269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3" name="Line 155"/>
              <p:cNvSpPr>
                <a:spLocks noChangeShapeType="1"/>
              </p:cNvSpPr>
              <p:nvPr/>
            </p:nvSpPr>
            <p:spPr bwMode="auto">
              <a:xfrm>
                <a:off x="270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4" name="Line 156"/>
              <p:cNvSpPr>
                <a:spLocks noChangeShapeType="1"/>
              </p:cNvSpPr>
              <p:nvPr/>
            </p:nvSpPr>
            <p:spPr bwMode="auto">
              <a:xfrm>
                <a:off x="271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5" name="Line 157"/>
              <p:cNvSpPr>
                <a:spLocks noChangeShapeType="1"/>
              </p:cNvSpPr>
              <p:nvPr/>
            </p:nvSpPr>
            <p:spPr bwMode="auto">
              <a:xfrm>
                <a:off x="2724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6" name="Line 158"/>
              <p:cNvSpPr>
                <a:spLocks noChangeShapeType="1"/>
              </p:cNvSpPr>
              <p:nvPr/>
            </p:nvSpPr>
            <p:spPr bwMode="auto">
              <a:xfrm>
                <a:off x="274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7" name="Line 159"/>
              <p:cNvSpPr>
                <a:spLocks noChangeShapeType="1"/>
              </p:cNvSpPr>
              <p:nvPr/>
            </p:nvSpPr>
            <p:spPr bwMode="auto">
              <a:xfrm>
                <a:off x="275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8" name="Line 160"/>
              <p:cNvSpPr>
                <a:spLocks noChangeShapeType="1"/>
              </p:cNvSpPr>
              <p:nvPr/>
            </p:nvSpPr>
            <p:spPr bwMode="auto">
              <a:xfrm>
                <a:off x="276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59" name="Line 161"/>
              <p:cNvSpPr>
                <a:spLocks noChangeShapeType="1"/>
              </p:cNvSpPr>
              <p:nvPr/>
            </p:nvSpPr>
            <p:spPr bwMode="auto">
              <a:xfrm>
                <a:off x="277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0" name="Line 162"/>
              <p:cNvSpPr>
                <a:spLocks noChangeShapeType="1"/>
              </p:cNvSpPr>
              <p:nvPr/>
            </p:nvSpPr>
            <p:spPr bwMode="auto">
              <a:xfrm>
                <a:off x="279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1" name="Line 163"/>
              <p:cNvSpPr>
                <a:spLocks noChangeShapeType="1"/>
              </p:cNvSpPr>
              <p:nvPr/>
            </p:nvSpPr>
            <p:spPr bwMode="auto">
              <a:xfrm>
                <a:off x="281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2" name="Line 164"/>
              <p:cNvSpPr>
                <a:spLocks noChangeShapeType="1"/>
              </p:cNvSpPr>
              <p:nvPr/>
            </p:nvSpPr>
            <p:spPr bwMode="auto">
              <a:xfrm>
                <a:off x="282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3" name="Line 165"/>
              <p:cNvSpPr>
                <a:spLocks noChangeShapeType="1"/>
              </p:cNvSpPr>
              <p:nvPr/>
            </p:nvSpPr>
            <p:spPr bwMode="auto">
              <a:xfrm>
                <a:off x="269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4" name="Line 166"/>
              <p:cNvSpPr>
                <a:spLocks noChangeShapeType="1"/>
              </p:cNvSpPr>
              <p:nvPr/>
            </p:nvSpPr>
            <p:spPr bwMode="auto">
              <a:xfrm>
                <a:off x="270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5" name="Line 167"/>
              <p:cNvSpPr>
                <a:spLocks noChangeShapeType="1"/>
              </p:cNvSpPr>
              <p:nvPr/>
            </p:nvSpPr>
            <p:spPr bwMode="auto">
              <a:xfrm>
                <a:off x="272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6" name="Line 168"/>
              <p:cNvSpPr>
                <a:spLocks noChangeShapeType="1"/>
              </p:cNvSpPr>
              <p:nvPr/>
            </p:nvSpPr>
            <p:spPr bwMode="auto">
              <a:xfrm>
                <a:off x="2734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7" name="Line 169"/>
              <p:cNvSpPr>
                <a:spLocks noChangeShapeType="1"/>
              </p:cNvSpPr>
              <p:nvPr/>
            </p:nvSpPr>
            <p:spPr bwMode="auto">
              <a:xfrm>
                <a:off x="274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8" name="Line 170"/>
              <p:cNvSpPr>
                <a:spLocks noChangeShapeType="1"/>
              </p:cNvSpPr>
              <p:nvPr/>
            </p:nvSpPr>
            <p:spPr bwMode="auto">
              <a:xfrm>
                <a:off x="275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69" name="Line 171"/>
              <p:cNvSpPr>
                <a:spLocks noChangeShapeType="1"/>
              </p:cNvSpPr>
              <p:nvPr/>
            </p:nvSpPr>
            <p:spPr bwMode="auto">
              <a:xfrm>
                <a:off x="277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0" name="Line 172"/>
              <p:cNvSpPr>
                <a:spLocks noChangeShapeType="1"/>
              </p:cNvSpPr>
              <p:nvPr/>
            </p:nvSpPr>
            <p:spPr bwMode="auto">
              <a:xfrm>
                <a:off x="279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1" name="Line 173"/>
              <p:cNvSpPr>
                <a:spLocks noChangeShapeType="1"/>
              </p:cNvSpPr>
              <p:nvPr/>
            </p:nvSpPr>
            <p:spPr bwMode="auto">
              <a:xfrm>
                <a:off x="2805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2" name="Line 174"/>
              <p:cNvSpPr>
                <a:spLocks noChangeShapeType="1"/>
              </p:cNvSpPr>
              <p:nvPr/>
            </p:nvSpPr>
            <p:spPr bwMode="auto">
              <a:xfrm>
                <a:off x="282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3" name="Line 175"/>
              <p:cNvSpPr>
                <a:spLocks noChangeShapeType="1"/>
              </p:cNvSpPr>
              <p:nvPr/>
            </p:nvSpPr>
            <p:spPr bwMode="auto">
              <a:xfrm>
                <a:off x="270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4" name="Line 176"/>
              <p:cNvSpPr>
                <a:spLocks noChangeShapeType="1"/>
              </p:cNvSpPr>
              <p:nvPr/>
            </p:nvSpPr>
            <p:spPr bwMode="auto">
              <a:xfrm>
                <a:off x="2724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5" name="Line 177"/>
              <p:cNvSpPr>
                <a:spLocks noChangeShapeType="1"/>
              </p:cNvSpPr>
              <p:nvPr/>
            </p:nvSpPr>
            <p:spPr bwMode="auto">
              <a:xfrm>
                <a:off x="2734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6" name="Line 178"/>
              <p:cNvSpPr>
                <a:spLocks noChangeShapeType="1"/>
              </p:cNvSpPr>
              <p:nvPr/>
            </p:nvSpPr>
            <p:spPr bwMode="auto">
              <a:xfrm>
                <a:off x="275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7" name="Line 179"/>
              <p:cNvSpPr>
                <a:spLocks noChangeShapeType="1"/>
              </p:cNvSpPr>
              <p:nvPr/>
            </p:nvSpPr>
            <p:spPr bwMode="auto">
              <a:xfrm>
                <a:off x="277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8" name="Line 180"/>
              <p:cNvSpPr>
                <a:spLocks noChangeShapeType="1"/>
              </p:cNvSpPr>
              <p:nvPr/>
            </p:nvSpPr>
            <p:spPr bwMode="auto">
              <a:xfrm>
                <a:off x="278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79" name="Line 181"/>
              <p:cNvSpPr>
                <a:spLocks noChangeShapeType="1"/>
              </p:cNvSpPr>
              <p:nvPr/>
            </p:nvSpPr>
            <p:spPr bwMode="auto">
              <a:xfrm>
                <a:off x="2805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0" name="Line 182"/>
              <p:cNvSpPr>
                <a:spLocks noChangeShapeType="1"/>
              </p:cNvSpPr>
              <p:nvPr/>
            </p:nvSpPr>
            <p:spPr bwMode="auto">
              <a:xfrm>
                <a:off x="282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1" name="Line 183"/>
              <p:cNvSpPr>
                <a:spLocks noChangeShapeType="1"/>
              </p:cNvSpPr>
              <p:nvPr/>
            </p:nvSpPr>
            <p:spPr bwMode="auto">
              <a:xfrm>
                <a:off x="283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2" name="Freeform 184"/>
              <p:cNvSpPr>
                <a:spLocks/>
              </p:cNvSpPr>
              <p:nvPr/>
            </p:nvSpPr>
            <p:spPr bwMode="auto">
              <a:xfrm>
                <a:off x="3779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3" name="Freeform 185"/>
              <p:cNvSpPr>
                <a:spLocks/>
              </p:cNvSpPr>
              <p:nvPr/>
            </p:nvSpPr>
            <p:spPr bwMode="auto">
              <a:xfrm>
                <a:off x="3779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4" name="Line 186"/>
              <p:cNvSpPr>
                <a:spLocks noChangeShapeType="1"/>
              </p:cNvSpPr>
              <p:nvPr/>
            </p:nvSpPr>
            <p:spPr bwMode="auto">
              <a:xfrm>
                <a:off x="3860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5" name="Freeform 187"/>
              <p:cNvSpPr>
                <a:spLocks/>
              </p:cNvSpPr>
              <p:nvPr/>
            </p:nvSpPr>
            <p:spPr bwMode="auto">
              <a:xfrm>
                <a:off x="3769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6" name="Freeform 188"/>
              <p:cNvSpPr>
                <a:spLocks/>
              </p:cNvSpPr>
              <p:nvPr/>
            </p:nvSpPr>
            <p:spPr bwMode="auto">
              <a:xfrm>
                <a:off x="3738" y="1997"/>
                <a:ext cx="173" cy="20"/>
              </a:xfrm>
              <a:custGeom>
                <a:avLst/>
                <a:gdLst>
                  <a:gd name="T0" fmla="*/ 15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5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7" name="Freeform 189"/>
              <p:cNvSpPr>
                <a:spLocks/>
              </p:cNvSpPr>
              <p:nvPr/>
            </p:nvSpPr>
            <p:spPr bwMode="auto">
              <a:xfrm>
                <a:off x="3728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8" name="Line 190"/>
              <p:cNvSpPr>
                <a:spLocks noChangeShapeType="1"/>
              </p:cNvSpPr>
              <p:nvPr/>
            </p:nvSpPr>
            <p:spPr bwMode="auto">
              <a:xfrm>
                <a:off x="374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89" name="Line 191"/>
              <p:cNvSpPr>
                <a:spLocks noChangeShapeType="1"/>
              </p:cNvSpPr>
              <p:nvPr/>
            </p:nvSpPr>
            <p:spPr bwMode="auto">
              <a:xfrm>
                <a:off x="375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0" name="Line 192"/>
              <p:cNvSpPr>
                <a:spLocks noChangeShapeType="1"/>
              </p:cNvSpPr>
              <p:nvPr/>
            </p:nvSpPr>
            <p:spPr bwMode="auto">
              <a:xfrm>
                <a:off x="377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1" name="Line 193"/>
              <p:cNvSpPr>
                <a:spLocks noChangeShapeType="1"/>
              </p:cNvSpPr>
              <p:nvPr/>
            </p:nvSpPr>
            <p:spPr bwMode="auto">
              <a:xfrm>
                <a:off x="378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2" name="Line 194"/>
              <p:cNvSpPr>
                <a:spLocks noChangeShapeType="1"/>
              </p:cNvSpPr>
              <p:nvPr/>
            </p:nvSpPr>
            <p:spPr bwMode="auto">
              <a:xfrm>
                <a:off x="379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3" name="Line 195"/>
              <p:cNvSpPr>
                <a:spLocks noChangeShapeType="1"/>
              </p:cNvSpPr>
              <p:nvPr/>
            </p:nvSpPr>
            <p:spPr bwMode="auto">
              <a:xfrm>
                <a:off x="380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4" name="Line 196"/>
              <p:cNvSpPr>
                <a:spLocks noChangeShapeType="1"/>
              </p:cNvSpPr>
              <p:nvPr/>
            </p:nvSpPr>
            <p:spPr bwMode="auto">
              <a:xfrm>
                <a:off x="3829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5" name="Line 197"/>
              <p:cNvSpPr>
                <a:spLocks noChangeShapeType="1"/>
              </p:cNvSpPr>
              <p:nvPr/>
            </p:nvSpPr>
            <p:spPr bwMode="auto">
              <a:xfrm>
                <a:off x="385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6" name="Line 198"/>
              <p:cNvSpPr>
                <a:spLocks noChangeShapeType="1"/>
              </p:cNvSpPr>
              <p:nvPr/>
            </p:nvSpPr>
            <p:spPr bwMode="auto">
              <a:xfrm>
                <a:off x="386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7" name="Line 199"/>
              <p:cNvSpPr>
                <a:spLocks noChangeShapeType="1"/>
              </p:cNvSpPr>
              <p:nvPr/>
            </p:nvSpPr>
            <p:spPr bwMode="auto">
              <a:xfrm>
                <a:off x="375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8" name="Line 200"/>
              <p:cNvSpPr>
                <a:spLocks noChangeShapeType="1"/>
              </p:cNvSpPr>
              <p:nvPr/>
            </p:nvSpPr>
            <p:spPr bwMode="auto">
              <a:xfrm>
                <a:off x="376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99" name="Line 201"/>
              <p:cNvSpPr>
                <a:spLocks noChangeShapeType="1"/>
              </p:cNvSpPr>
              <p:nvPr/>
            </p:nvSpPr>
            <p:spPr bwMode="auto">
              <a:xfrm>
                <a:off x="377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0" name="Line 202"/>
              <p:cNvSpPr>
                <a:spLocks noChangeShapeType="1"/>
              </p:cNvSpPr>
              <p:nvPr/>
            </p:nvSpPr>
            <p:spPr bwMode="auto">
              <a:xfrm>
                <a:off x="378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1" name="Line 203"/>
              <p:cNvSpPr>
                <a:spLocks noChangeShapeType="1"/>
              </p:cNvSpPr>
              <p:nvPr/>
            </p:nvSpPr>
            <p:spPr bwMode="auto">
              <a:xfrm>
                <a:off x="380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2" name="Line 204"/>
              <p:cNvSpPr>
                <a:spLocks noChangeShapeType="1"/>
              </p:cNvSpPr>
              <p:nvPr/>
            </p:nvSpPr>
            <p:spPr bwMode="auto">
              <a:xfrm>
                <a:off x="3819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3" name="Line 205"/>
              <p:cNvSpPr>
                <a:spLocks noChangeShapeType="1"/>
              </p:cNvSpPr>
              <p:nvPr/>
            </p:nvSpPr>
            <p:spPr bwMode="auto">
              <a:xfrm>
                <a:off x="3829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4" name="Line 206"/>
              <p:cNvSpPr>
                <a:spLocks noChangeShapeType="1"/>
              </p:cNvSpPr>
              <p:nvPr/>
            </p:nvSpPr>
            <p:spPr bwMode="auto">
              <a:xfrm>
                <a:off x="384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205" name="Group 408"/>
            <p:cNvGrpSpPr>
              <a:grpSpLocks/>
            </p:cNvGrpSpPr>
            <p:nvPr/>
          </p:nvGrpSpPr>
          <p:grpSpPr bwMode="auto">
            <a:xfrm>
              <a:off x="2601913" y="3025775"/>
              <a:ext cx="3589337" cy="433388"/>
              <a:chOff x="1639" y="1906"/>
              <a:chExt cx="2261" cy="273"/>
            </a:xfrm>
          </p:grpSpPr>
          <p:sp>
            <p:nvSpPr>
              <p:cNvPr id="206" name="Line 208"/>
              <p:cNvSpPr>
                <a:spLocks noChangeShapeType="1"/>
              </p:cNvSpPr>
              <p:nvPr/>
            </p:nvSpPr>
            <p:spPr bwMode="auto">
              <a:xfrm>
                <a:off x="386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7" name="Line 209"/>
              <p:cNvSpPr>
                <a:spLocks noChangeShapeType="1"/>
              </p:cNvSpPr>
              <p:nvPr/>
            </p:nvSpPr>
            <p:spPr bwMode="auto">
              <a:xfrm>
                <a:off x="388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8" name="Line 210"/>
              <p:cNvSpPr>
                <a:spLocks noChangeShapeType="1"/>
              </p:cNvSpPr>
              <p:nvPr/>
            </p:nvSpPr>
            <p:spPr bwMode="auto">
              <a:xfrm>
                <a:off x="373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Line 211"/>
              <p:cNvSpPr>
                <a:spLocks noChangeShapeType="1"/>
              </p:cNvSpPr>
              <p:nvPr/>
            </p:nvSpPr>
            <p:spPr bwMode="auto">
              <a:xfrm>
                <a:off x="374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0" name="Line 212"/>
              <p:cNvSpPr>
                <a:spLocks noChangeShapeType="1"/>
              </p:cNvSpPr>
              <p:nvPr/>
            </p:nvSpPr>
            <p:spPr bwMode="auto">
              <a:xfrm>
                <a:off x="375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Line 213"/>
              <p:cNvSpPr>
                <a:spLocks noChangeShapeType="1"/>
              </p:cNvSpPr>
              <p:nvPr/>
            </p:nvSpPr>
            <p:spPr bwMode="auto">
              <a:xfrm>
                <a:off x="376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2" name="Line 214"/>
              <p:cNvSpPr>
                <a:spLocks noChangeShapeType="1"/>
              </p:cNvSpPr>
              <p:nvPr/>
            </p:nvSpPr>
            <p:spPr bwMode="auto">
              <a:xfrm>
                <a:off x="378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3" name="Line 215"/>
              <p:cNvSpPr>
                <a:spLocks noChangeShapeType="1"/>
              </p:cNvSpPr>
              <p:nvPr/>
            </p:nvSpPr>
            <p:spPr bwMode="auto">
              <a:xfrm>
                <a:off x="379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4" name="Line 216"/>
              <p:cNvSpPr>
                <a:spLocks noChangeShapeType="1"/>
              </p:cNvSpPr>
              <p:nvPr/>
            </p:nvSpPr>
            <p:spPr bwMode="auto">
              <a:xfrm>
                <a:off x="380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5" name="Line 217"/>
              <p:cNvSpPr>
                <a:spLocks noChangeShapeType="1"/>
              </p:cNvSpPr>
              <p:nvPr/>
            </p:nvSpPr>
            <p:spPr bwMode="auto">
              <a:xfrm>
                <a:off x="381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6" name="Line 218"/>
              <p:cNvSpPr>
                <a:spLocks noChangeShapeType="1"/>
              </p:cNvSpPr>
              <p:nvPr/>
            </p:nvSpPr>
            <p:spPr bwMode="auto">
              <a:xfrm>
                <a:off x="384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7" name="Line 219"/>
              <p:cNvSpPr>
                <a:spLocks noChangeShapeType="1"/>
              </p:cNvSpPr>
              <p:nvPr/>
            </p:nvSpPr>
            <p:spPr bwMode="auto">
              <a:xfrm>
                <a:off x="386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8" name="Line 220"/>
              <p:cNvSpPr>
                <a:spLocks noChangeShapeType="1"/>
              </p:cNvSpPr>
              <p:nvPr/>
            </p:nvSpPr>
            <p:spPr bwMode="auto">
              <a:xfrm>
                <a:off x="387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9" name="Line 221"/>
              <p:cNvSpPr>
                <a:spLocks noChangeShapeType="1"/>
              </p:cNvSpPr>
              <p:nvPr/>
            </p:nvSpPr>
            <p:spPr bwMode="auto">
              <a:xfrm>
                <a:off x="373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0" name="Line 222"/>
              <p:cNvSpPr>
                <a:spLocks noChangeShapeType="1"/>
              </p:cNvSpPr>
              <p:nvPr/>
            </p:nvSpPr>
            <p:spPr bwMode="auto">
              <a:xfrm>
                <a:off x="374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1" name="Line 223"/>
              <p:cNvSpPr>
                <a:spLocks noChangeShapeType="1"/>
              </p:cNvSpPr>
              <p:nvPr/>
            </p:nvSpPr>
            <p:spPr bwMode="auto">
              <a:xfrm>
                <a:off x="376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2" name="Line 224"/>
              <p:cNvSpPr>
                <a:spLocks noChangeShapeType="1"/>
              </p:cNvSpPr>
              <p:nvPr/>
            </p:nvSpPr>
            <p:spPr bwMode="auto">
              <a:xfrm>
                <a:off x="378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Line 225"/>
              <p:cNvSpPr>
                <a:spLocks noChangeShapeType="1"/>
              </p:cNvSpPr>
              <p:nvPr/>
            </p:nvSpPr>
            <p:spPr bwMode="auto">
              <a:xfrm>
                <a:off x="379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4" name="Line 226"/>
              <p:cNvSpPr>
                <a:spLocks noChangeShapeType="1"/>
              </p:cNvSpPr>
              <p:nvPr/>
            </p:nvSpPr>
            <p:spPr bwMode="auto">
              <a:xfrm>
                <a:off x="381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Line 227"/>
              <p:cNvSpPr>
                <a:spLocks noChangeShapeType="1"/>
              </p:cNvSpPr>
              <p:nvPr/>
            </p:nvSpPr>
            <p:spPr bwMode="auto">
              <a:xfrm>
                <a:off x="384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6" name="Line 228"/>
              <p:cNvSpPr>
                <a:spLocks noChangeShapeType="1"/>
              </p:cNvSpPr>
              <p:nvPr/>
            </p:nvSpPr>
            <p:spPr bwMode="auto">
              <a:xfrm>
                <a:off x="385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Line 229"/>
              <p:cNvSpPr>
                <a:spLocks noChangeShapeType="1"/>
              </p:cNvSpPr>
              <p:nvPr/>
            </p:nvSpPr>
            <p:spPr bwMode="auto">
              <a:xfrm>
                <a:off x="387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8" name="Line 230"/>
              <p:cNvSpPr>
                <a:spLocks noChangeShapeType="1"/>
              </p:cNvSpPr>
              <p:nvPr/>
            </p:nvSpPr>
            <p:spPr bwMode="auto">
              <a:xfrm>
                <a:off x="389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Line 231"/>
              <p:cNvSpPr>
                <a:spLocks noChangeShapeType="1"/>
              </p:cNvSpPr>
              <p:nvPr/>
            </p:nvSpPr>
            <p:spPr bwMode="auto">
              <a:xfrm>
                <a:off x="389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0" name="Freeform 232"/>
              <p:cNvSpPr>
                <a:spLocks/>
              </p:cNvSpPr>
              <p:nvPr/>
            </p:nvSpPr>
            <p:spPr bwMode="auto">
              <a:xfrm>
                <a:off x="1893" y="2068"/>
                <a:ext cx="81" cy="61"/>
              </a:xfrm>
              <a:custGeom>
                <a:avLst/>
                <a:gdLst>
                  <a:gd name="T0" fmla="*/ 1 w 8"/>
                  <a:gd name="T1" fmla="*/ 0 h 6"/>
                  <a:gd name="T2" fmla="*/ 8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8 w 8"/>
                  <a:gd name="T9" fmla="*/ 6 h 6"/>
                  <a:gd name="T10" fmla="*/ 1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1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1" y="0"/>
                    </a:moveTo>
                    <a:lnTo>
                      <a:pt x="8" y="0"/>
                    </a:lnTo>
                    <a:cubicBezTo>
                      <a:pt x="8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8" y="6"/>
                      <a:pt x="8" y="6"/>
                    </a:cubicBezTo>
                    <a:lnTo>
                      <a:pt x="1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1" name="Freeform 233"/>
              <p:cNvSpPr>
                <a:spLocks/>
              </p:cNvSpPr>
              <p:nvPr/>
            </p:nvSpPr>
            <p:spPr bwMode="auto">
              <a:xfrm>
                <a:off x="1903" y="2068"/>
                <a:ext cx="61" cy="61"/>
              </a:xfrm>
              <a:custGeom>
                <a:avLst/>
                <a:gdLst>
                  <a:gd name="T0" fmla="*/ 6 w 6"/>
                  <a:gd name="T1" fmla="*/ 0 h 6"/>
                  <a:gd name="T2" fmla="*/ 0 w 6"/>
                  <a:gd name="T3" fmla="*/ 0 h 6"/>
                  <a:gd name="T4" fmla="*/ 0 w 6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2" name="Line 234"/>
              <p:cNvSpPr>
                <a:spLocks noChangeShapeType="1"/>
              </p:cNvSpPr>
              <p:nvPr/>
            </p:nvSpPr>
            <p:spPr bwMode="auto">
              <a:xfrm>
                <a:off x="1984" y="206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3" name="Freeform 235"/>
              <p:cNvSpPr>
                <a:spLocks/>
              </p:cNvSpPr>
              <p:nvPr/>
            </p:nvSpPr>
            <p:spPr bwMode="auto">
              <a:xfrm>
                <a:off x="1893" y="2058"/>
                <a:ext cx="91" cy="81"/>
              </a:xfrm>
              <a:custGeom>
                <a:avLst/>
                <a:gdLst>
                  <a:gd name="T0" fmla="*/ 0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0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0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8" y="0"/>
                    </a:lnTo>
                    <a:cubicBezTo>
                      <a:pt x="8" y="0"/>
                      <a:pt x="9" y="1"/>
                      <a:pt x="9" y="1"/>
                    </a:cubicBezTo>
                    <a:lnTo>
                      <a:pt x="9" y="7"/>
                    </a:lnTo>
                    <a:cubicBezTo>
                      <a:pt x="9" y="8"/>
                      <a:pt x="8" y="8"/>
                      <a:pt x="8" y="8"/>
                    </a:cubicBezTo>
                    <a:lnTo>
                      <a:pt x="0" y="8"/>
                    </a:lnTo>
                    <a:cubicBezTo>
                      <a:pt x="0" y="8"/>
                      <a:pt x="0" y="8"/>
                      <a:pt x="0" y="7"/>
                    </a:cubicBezTo>
                    <a:lnTo>
                      <a:pt x="0" y="1"/>
                    </a:ln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4" name="Freeform 236"/>
              <p:cNvSpPr>
                <a:spLocks/>
              </p:cNvSpPr>
              <p:nvPr/>
            </p:nvSpPr>
            <p:spPr bwMode="auto">
              <a:xfrm>
                <a:off x="1852" y="2149"/>
                <a:ext cx="173" cy="30"/>
              </a:xfrm>
              <a:custGeom>
                <a:avLst/>
                <a:gdLst>
                  <a:gd name="T0" fmla="*/ 16 w 17"/>
                  <a:gd name="T1" fmla="*/ 0 h 3"/>
                  <a:gd name="T2" fmla="*/ 17 w 17"/>
                  <a:gd name="T3" fmla="*/ 2 h 3"/>
                  <a:gd name="T4" fmla="*/ 17 w 17"/>
                  <a:gd name="T5" fmla="*/ 3 h 3"/>
                  <a:gd name="T6" fmla="*/ 0 w 1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">
                    <a:moveTo>
                      <a:pt x="16" y="0"/>
                    </a:moveTo>
                    <a:lnTo>
                      <a:pt x="17" y="2"/>
                    </a:lnTo>
                    <a:lnTo>
                      <a:pt x="17" y="3"/>
                    </a:lnTo>
                    <a:lnTo>
                      <a:pt x="0" y="3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5" name="Freeform 237"/>
              <p:cNvSpPr>
                <a:spLocks/>
              </p:cNvSpPr>
              <p:nvPr/>
            </p:nvSpPr>
            <p:spPr bwMode="auto">
              <a:xfrm>
                <a:off x="1852" y="2149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1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6" name="Line 238"/>
              <p:cNvSpPr>
                <a:spLocks noChangeShapeType="1"/>
              </p:cNvSpPr>
              <p:nvPr/>
            </p:nvSpPr>
            <p:spPr bwMode="auto">
              <a:xfrm>
                <a:off x="188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7" name="Line 239"/>
              <p:cNvSpPr>
                <a:spLocks noChangeShapeType="1"/>
              </p:cNvSpPr>
              <p:nvPr/>
            </p:nvSpPr>
            <p:spPr bwMode="auto">
              <a:xfrm>
                <a:off x="189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8" name="Line 240"/>
              <p:cNvSpPr>
                <a:spLocks noChangeShapeType="1"/>
              </p:cNvSpPr>
              <p:nvPr/>
            </p:nvSpPr>
            <p:spPr bwMode="auto">
              <a:xfrm>
                <a:off x="190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39" name="Line 241"/>
              <p:cNvSpPr>
                <a:spLocks noChangeShapeType="1"/>
              </p:cNvSpPr>
              <p:nvPr/>
            </p:nvSpPr>
            <p:spPr bwMode="auto">
              <a:xfrm>
                <a:off x="191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0" name="Line 242"/>
              <p:cNvSpPr>
                <a:spLocks noChangeShapeType="1"/>
              </p:cNvSpPr>
              <p:nvPr/>
            </p:nvSpPr>
            <p:spPr bwMode="auto">
              <a:xfrm>
                <a:off x="1933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Line 243"/>
              <p:cNvSpPr>
                <a:spLocks noChangeShapeType="1"/>
              </p:cNvSpPr>
              <p:nvPr/>
            </p:nvSpPr>
            <p:spPr bwMode="auto">
              <a:xfrm>
                <a:off x="1943" y="214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2" name="Line 244"/>
              <p:cNvSpPr>
                <a:spLocks noChangeShapeType="1"/>
              </p:cNvSpPr>
              <p:nvPr/>
            </p:nvSpPr>
            <p:spPr bwMode="auto">
              <a:xfrm>
                <a:off x="1954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Line 245"/>
              <p:cNvSpPr>
                <a:spLocks noChangeShapeType="1"/>
              </p:cNvSpPr>
              <p:nvPr/>
            </p:nvSpPr>
            <p:spPr bwMode="auto">
              <a:xfrm>
                <a:off x="1964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4" name="Line 246"/>
              <p:cNvSpPr>
                <a:spLocks noChangeShapeType="1"/>
              </p:cNvSpPr>
              <p:nvPr/>
            </p:nvSpPr>
            <p:spPr bwMode="auto">
              <a:xfrm>
                <a:off x="1984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Line 247"/>
              <p:cNvSpPr>
                <a:spLocks noChangeShapeType="1"/>
              </p:cNvSpPr>
              <p:nvPr/>
            </p:nvSpPr>
            <p:spPr bwMode="auto">
              <a:xfrm>
                <a:off x="1862" y="215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6" name="Line 248"/>
              <p:cNvSpPr>
                <a:spLocks noChangeShapeType="1"/>
              </p:cNvSpPr>
              <p:nvPr/>
            </p:nvSpPr>
            <p:spPr bwMode="auto">
              <a:xfrm>
                <a:off x="187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Line 249"/>
              <p:cNvSpPr>
                <a:spLocks noChangeShapeType="1"/>
              </p:cNvSpPr>
              <p:nvPr/>
            </p:nvSpPr>
            <p:spPr bwMode="auto">
              <a:xfrm>
                <a:off x="189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8" name="Line 250"/>
              <p:cNvSpPr>
                <a:spLocks noChangeShapeType="1"/>
              </p:cNvSpPr>
              <p:nvPr/>
            </p:nvSpPr>
            <p:spPr bwMode="auto">
              <a:xfrm>
                <a:off x="191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9" name="Line 251"/>
              <p:cNvSpPr>
                <a:spLocks noChangeShapeType="1"/>
              </p:cNvSpPr>
              <p:nvPr/>
            </p:nvSpPr>
            <p:spPr bwMode="auto">
              <a:xfrm>
                <a:off x="192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0" name="Line 252"/>
              <p:cNvSpPr>
                <a:spLocks noChangeShapeType="1"/>
              </p:cNvSpPr>
              <p:nvPr/>
            </p:nvSpPr>
            <p:spPr bwMode="auto">
              <a:xfrm>
                <a:off x="193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1" name="Line 253"/>
              <p:cNvSpPr>
                <a:spLocks noChangeShapeType="1"/>
              </p:cNvSpPr>
              <p:nvPr/>
            </p:nvSpPr>
            <p:spPr bwMode="auto">
              <a:xfrm>
                <a:off x="1943" y="215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2" name="Line 254"/>
              <p:cNvSpPr>
                <a:spLocks noChangeShapeType="1"/>
              </p:cNvSpPr>
              <p:nvPr/>
            </p:nvSpPr>
            <p:spPr bwMode="auto">
              <a:xfrm>
                <a:off x="196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3" name="Line 255"/>
              <p:cNvSpPr>
                <a:spLocks noChangeShapeType="1"/>
              </p:cNvSpPr>
              <p:nvPr/>
            </p:nvSpPr>
            <p:spPr bwMode="auto">
              <a:xfrm>
                <a:off x="197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4" name="Line 256"/>
              <p:cNvSpPr>
                <a:spLocks noChangeShapeType="1"/>
              </p:cNvSpPr>
              <p:nvPr/>
            </p:nvSpPr>
            <p:spPr bwMode="auto">
              <a:xfrm>
                <a:off x="198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5" name="Line 257"/>
              <p:cNvSpPr>
                <a:spLocks noChangeShapeType="1"/>
              </p:cNvSpPr>
              <p:nvPr/>
            </p:nvSpPr>
            <p:spPr bwMode="auto">
              <a:xfrm>
                <a:off x="199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6" name="Line 258"/>
              <p:cNvSpPr>
                <a:spLocks noChangeShapeType="1"/>
              </p:cNvSpPr>
              <p:nvPr/>
            </p:nvSpPr>
            <p:spPr bwMode="auto">
              <a:xfrm>
                <a:off x="187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7" name="Line 259"/>
              <p:cNvSpPr>
                <a:spLocks noChangeShapeType="1"/>
              </p:cNvSpPr>
              <p:nvPr/>
            </p:nvSpPr>
            <p:spPr bwMode="auto">
              <a:xfrm>
                <a:off x="189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8" name="Line 260"/>
              <p:cNvSpPr>
                <a:spLocks noChangeShapeType="1"/>
              </p:cNvSpPr>
              <p:nvPr/>
            </p:nvSpPr>
            <p:spPr bwMode="auto">
              <a:xfrm>
                <a:off x="190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Line 261"/>
              <p:cNvSpPr>
                <a:spLocks noChangeShapeType="1"/>
              </p:cNvSpPr>
              <p:nvPr/>
            </p:nvSpPr>
            <p:spPr bwMode="auto">
              <a:xfrm>
                <a:off x="191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0" name="Line 262"/>
              <p:cNvSpPr>
                <a:spLocks noChangeShapeType="1"/>
              </p:cNvSpPr>
              <p:nvPr/>
            </p:nvSpPr>
            <p:spPr bwMode="auto">
              <a:xfrm>
                <a:off x="1923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Line 263"/>
              <p:cNvSpPr>
                <a:spLocks noChangeShapeType="1"/>
              </p:cNvSpPr>
              <p:nvPr/>
            </p:nvSpPr>
            <p:spPr bwMode="auto">
              <a:xfrm>
                <a:off x="1943" y="215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2" name="Line 264"/>
              <p:cNvSpPr>
                <a:spLocks noChangeShapeType="1"/>
              </p:cNvSpPr>
              <p:nvPr/>
            </p:nvSpPr>
            <p:spPr bwMode="auto">
              <a:xfrm>
                <a:off x="195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Line 265"/>
              <p:cNvSpPr>
                <a:spLocks noChangeShapeType="1"/>
              </p:cNvSpPr>
              <p:nvPr/>
            </p:nvSpPr>
            <p:spPr bwMode="auto">
              <a:xfrm>
                <a:off x="196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4" name="Line 266"/>
              <p:cNvSpPr>
                <a:spLocks noChangeShapeType="1"/>
              </p:cNvSpPr>
              <p:nvPr/>
            </p:nvSpPr>
            <p:spPr bwMode="auto">
              <a:xfrm>
                <a:off x="197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Line 267"/>
              <p:cNvSpPr>
                <a:spLocks noChangeShapeType="1"/>
              </p:cNvSpPr>
              <p:nvPr/>
            </p:nvSpPr>
            <p:spPr bwMode="auto">
              <a:xfrm>
                <a:off x="1994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6" name="Line 268"/>
              <p:cNvSpPr>
                <a:spLocks noChangeShapeType="1"/>
              </p:cNvSpPr>
              <p:nvPr/>
            </p:nvSpPr>
            <p:spPr bwMode="auto">
              <a:xfrm>
                <a:off x="187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7" name="Line 269"/>
              <p:cNvSpPr>
                <a:spLocks noChangeShapeType="1"/>
              </p:cNvSpPr>
              <p:nvPr/>
            </p:nvSpPr>
            <p:spPr bwMode="auto">
              <a:xfrm>
                <a:off x="188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8" name="Line 270"/>
              <p:cNvSpPr>
                <a:spLocks noChangeShapeType="1"/>
              </p:cNvSpPr>
              <p:nvPr/>
            </p:nvSpPr>
            <p:spPr bwMode="auto">
              <a:xfrm>
                <a:off x="189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9" name="Line 271"/>
              <p:cNvSpPr>
                <a:spLocks noChangeShapeType="1"/>
              </p:cNvSpPr>
              <p:nvPr/>
            </p:nvSpPr>
            <p:spPr bwMode="auto">
              <a:xfrm>
                <a:off x="190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0" name="Line 272"/>
              <p:cNvSpPr>
                <a:spLocks noChangeShapeType="1"/>
              </p:cNvSpPr>
              <p:nvPr/>
            </p:nvSpPr>
            <p:spPr bwMode="auto">
              <a:xfrm>
                <a:off x="1923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1" name="Line 273"/>
              <p:cNvSpPr>
                <a:spLocks noChangeShapeType="1"/>
              </p:cNvSpPr>
              <p:nvPr/>
            </p:nvSpPr>
            <p:spPr bwMode="auto">
              <a:xfrm>
                <a:off x="1943" y="216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2" name="Line 274"/>
              <p:cNvSpPr>
                <a:spLocks noChangeShapeType="1"/>
              </p:cNvSpPr>
              <p:nvPr/>
            </p:nvSpPr>
            <p:spPr bwMode="auto">
              <a:xfrm>
                <a:off x="1954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3" name="Line 275"/>
              <p:cNvSpPr>
                <a:spLocks noChangeShapeType="1"/>
              </p:cNvSpPr>
              <p:nvPr/>
            </p:nvSpPr>
            <p:spPr bwMode="auto">
              <a:xfrm>
                <a:off x="1974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4" name="Line 276"/>
              <p:cNvSpPr>
                <a:spLocks noChangeShapeType="1"/>
              </p:cNvSpPr>
              <p:nvPr/>
            </p:nvSpPr>
            <p:spPr bwMode="auto">
              <a:xfrm>
                <a:off x="1994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5" name="Line 277"/>
              <p:cNvSpPr>
                <a:spLocks noChangeShapeType="1"/>
              </p:cNvSpPr>
              <p:nvPr/>
            </p:nvSpPr>
            <p:spPr bwMode="auto">
              <a:xfrm>
                <a:off x="2004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6" name="Freeform 278"/>
              <p:cNvSpPr>
                <a:spLocks/>
              </p:cNvSpPr>
              <p:nvPr/>
            </p:nvSpPr>
            <p:spPr bwMode="auto">
              <a:xfrm>
                <a:off x="1690" y="1916"/>
                <a:ext cx="81" cy="61"/>
              </a:xfrm>
              <a:custGeom>
                <a:avLst/>
                <a:gdLst>
                  <a:gd name="T0" fmla="*/ 0 w 8"/>
                  <a:gd name="T1" fmla="*/ 0 h 6"/>
                  <a:gd name="T2" fmla="*/ 7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7 w 8"/>
                  <a:gd name="T9" fmla="*/ 6 h 6"/>
                  <a:gd name="T10" fmla="*/ 0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0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Freeform 279"/>
              <p:cNvSpPr>
                <a:spLocks/>
              </p:cNvSpPr>
              <p:nvPr/>
            </p:nvSpPr>
            <p:spPr bwMode="auto">
              <a:xfrm>
                <a:off x="1690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8" name="Line 280"/>
              <p:cNvSpPr>
                <a:spLocks noChangeShapeType="1"/>
              </p:cNvSpPr>
              <p:nvPr/>
            </p:nvSpPr>
            <p:spPr bwMode="auto">
              <a:xfrm>
                <a:off x="1781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Freeform 281"/>
              <p:cNvSpPr>
                <a:spLocks/>
              </p:cNvSpPr>
              <p:nvPr/>
            </p:nvSpPr>
            <p:spPr bwMode="auto">
              <a:xfrm>
                <a:off x="1680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9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9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9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9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0" name="Freeform 282"/>
              <p:cNvSpPr>
                <a:spLocks/>
              </p:cNvSpPr>
              <p:nvPr/>
            </p:nvSpPr>
            <p:spPr bwMode="auto">
              <a:xfrm>
                <a:off x="1649" y="1997"/>
                <a:ext cx="173" cy="20"/>
              </a:xfrm>
              <a:custGeom>
                <a:avLst/>
                <a:gdLst>
                  <a:gd name="T0" fmla="*/ 15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5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Freeform 283"/>
              <p:cNvSpPr>
                <a:spLocks/>
              </p:cNvSpPr>
              <p:nvPr/>
            </p:nvSpPr>
            <p:spPr bwMode="auto">
              <a:xfrm>
                <a:off x="1639" y="1997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2" name="Line 284"/>
              <p:cNvSpPr>
                <a:spLocks noChangeShapeType="1"/>
              </p:cNvSpPr>
              <p:nvPr/>
            </p:nvSpPr>
            <p:spPr bwMode="auto">
              <a:xfrm>
                <a:off x="166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Line 285"/>
              <p:cNvSpPr>
                <a:spLocks noChangeShapeType="1"/>
              </p:cNvSpPr>
              <p:nvPr/>
            </p:nvSpPr>
            <p:spPr bwMode="auto">
              <a:xfrm>
                <a:off x="167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4" name="Line 286"/>
              <p:cNvSpPr>
                <a:spLocks noChangeShapeType="1"/>
              </p:cNvSpPr>
              <p:nvPr/>
            </p:nvSpPr>
            <p:spPr bwMode="auto">
              <a:xfrm>
                <a:off x="169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5" name="Line 287"/>
              <p:cNvSpPr>
                <a:spLocks noChangeShapeType="1"/>
              </p:cNvSpPr>
              <p:nvPr/>
            </p:nvSpPr>
            <p:spPr bwMode="auto">
              <a:xfrm>
                <a:off x="171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6" name="Line 288"/>
              <p:cNvSpPr>
                <a:spLocks noChangeShapeType="1"/>
              </p:cNvSpPr>
              <p:nvPr/>
            </p:nvSpPr>
            <p:spPr bwMode="auto">
              <a:xfrm>
                <a:off x="1720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7" name="Line 289"/>
              <p:cNvSpPr>
                <a:spLocks noChangeShapeType="1"/>
              </p:cNvSpPr>
              <p:nvPr/>
            </p:nvSpPr>
            <p:spPr bwMode="auto">
              <a:xfrm>
                <a:off x="174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8" name="Line 290"/>
              <p:cNvSpPr>
                <a:spLocks noChangeShapeType="1"/>
              </p:cNvSpPr>
              <p:nvPr/>
            </p:nvSpPr>
            <p:spPr bwMode="auto">
              <a:xfrm>
                <a:off x="176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9" name="Line 291"/>
              <p:cNvSpPr>
                <a:spLocks noChangeShapeType="1"/>
              </p:cNvSpPr>
              <p:nvPr/>
            </p:nvSpPr>
            <p:spPr bwMode="auto">
              <a:xfrm>
                <a:off x="177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0" name="Line 292"/>
              <p:cNvSpPr>
                <a:spLocks noChangeShapeType="1"/>
              </p:cNvSpPr>
              <p:nvPr/>
            </p:nvSpPr>
            <p:spPr bwMode="auto">
              <a:xfrm>
                <a:off x="167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1" name="Line 293"/>
              <p:cNvSpPr>
                <a:spLocks noChangeShapeType="1"/>
              </p:cNvSpPr>
              <p:nvPr/>
            </p:nvSpPr>
            <p:spPr bwMode="auto">
              <a:xfrm>
                <a:off x="169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2" name="Line 294"/>
              <p:cNvSpPr>
                <a:spLocks noChangeShapeType="1"/>
              </p:cNvSpPr>
              <p:nvPr/>
            </p:nvSpPr>
            <p:spPr bwMode="auto">
              <a:xfrm>
                <a:off x="1700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3" name="Line 295"/>
              <p:cNvSpPr>
                <a:spLocks noChangeShapeType="1"/>
              </p:cNvSpPr>
              <p:nvPr/>
            </p:nvSpPr>
            <p:spPr bwMode="auto">
              <a:xfrm>
                <a:off x="1720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4" name="Line 296"/>
              <p:cNvSpPr>
                <a:spLocks noChangeShapeType="1"/>
              </p:cNvSpPr>
              <p:nvPr/>
            </p:nvSpPr>
            <p:spPr bwMode="auto">
              <a:xfrm>
                <a:off x="174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5" name="Line 297"/>
              <p:cNvSpPr>
                <a:spLocks noChangeShapeType="1"/>
              </p:cNvSpPr>
              <p:nvPr/>
            </p:nvSpPr>
            <p:spPr bwMode="auto">
              <a:xfrm>
                <a:off x="175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6" name="Line 298"/>
              <p:cNvSpPr>
                <a:spLocks noChangeShapeType="1"/>
              </p:cNvSpPr>
              <p:nvPr/>
            </p:nvSpPr>
            <p:spPr bwMode="auto">
              <a:xfrm>
                <a:off x="177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7" name="Line 299"/>
              <p:cNvSpPr>
                <a:spLocks noChangeShapeType="1"/>
              </p:cNvSpPr>
              <p:nvPr/>
            </p:nvSpPr>
            <p:spPr bwMode="auto">
              <a:xfrm>
                <a:off x="1791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8" name="Line 300"/>
              <p:cNvSpPr>
                <a:spLocks noChangeShapeType="1"/>
              </p:cNvSpPr>
              <p:nvPr/>
            </p:nvSpPr>
            <p:spPr bwMode="auto">
              <a:xfrm>
                <a:off x="1649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99" name="Line 301"/>
              <p:cNvSpPr>
                <a:spLocks noChangeShapeType="1"/>
              </p:cNvSpPr>
              <p:nvPr/>
            </p:nvSpPr>
            <p:spPr bwMode="auto">
              <a:xfrm>
                <a:off x="167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302"/>
              <p:cNvSpPr>
                <a:spLocks noChangeShapeType="1"/>
              </p:cNvSpPr>
              <p:nvPr/>
            </p:nvSpPr>
            <p:spPr bwMode="auto">
              <a:xfrm>
                <a:off x="168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1" name="Line 303"/>
              <p:cNvSpPr>
                <a:spLocks noChangeShapeType="1"/>
              </p:cNvSpPr>
              <p:nvPr/>
            </p:nvSpPr>
            <p:spPr bwMode="auto">
              <a:xfrm>
                <a:off x="170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2" name="Line 304"/>
              <p:cNvSpPr>
                <a:spLocks noChangeShapeType="1"/>
              </p:cNvSpPr>
              <p:nvPr/>
            </p:nvSpPr>
            <p:spPr bwMode="auto">
              <a:xfrm>
                <a:off x="1720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3" name="Line 305"/>
              <p:cNvSpPr>
                <a:spLocks noChangeShapeType="1"/>
              </p:cNvSpPr>
              <p:nvPr/>
            </p:nvSpPr>
            <p:spPr bwMode="auto">
              <a:xfrm>
                <a:off x="173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4" name="Line 306"/>
              <p:cNvSpPr>
                <a:spLocks noChangeShapeType="1"/>
              </p:cNvSpPr>
              <p:nvPr/>
            </p:nvSpPr>
            <p:spPr bwMode="auto">
              <a:xfrm>
                <a:off x="175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5" name="Line 307"/>
              <p:cNvSpPr>
                <a:spLocks noChangeShapeType="1"/>
              </p:cNvSpPr>
              <p:nvPr/>
            </p:nvSpPr>
            <p:spPr bwMode="auto">
              <a:xfrm>
                <a:off x="177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Line 308"/>
              <p:cNvSpPr>
                <a:spLocks noChangeShapeType="1"/>
              </p:cNvSpPr>
              <p:nvPr/>
            </p:nvSpPr>
            <p:spPr bwMode="auto">
              <a:xfrm>
                <a:off x="178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7" name="Line 309"/>
              <p:cNvSpPr>
                <a:spLocks noChangeShapeType="1"/>
              </p:cNvSpPr>
              <p:nvPr/>
            </p:nvSpPr>
            <p:spPr bwMode="auto">
              <a:xfrm>
                <a:off x="1649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8" name="Line 310"/>
              <p:cNvSpPr>
                <a:spLocks noChangeShapeType="1"/>
              </p:cNvSpPr>
              <p:nvPr/>
            </p:nvSpPr>
            <p:spPr bwMode="auto">
              <a:xfrm>
                <a:off x="166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9" name="Line 311"/>
              <p:cNvSpPr>
                <a:spLocks noChangeShapeType="1"/>
              </p:cNvSpPr>
              <p:nvPr/>
            </p:nvSpPr>
            <p:spPr bwMode="auto">
              <a:xfrm>
                <a:off x="168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0" name="Line 312"/>
              <p:cNvSpPr>
                <a:spLocks noChangeShapeType="1"/>
              </p:cNvSpPr>
              <p:nvPr/>
            </p:nvSpPr>
            <p:spPr bwMode="auto">
              <a:xfrm>
                <a:off x="170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1" name="Line 313"/>
              <p:cNvSpPr>
                <a:spLocks noChangeShapeType="1"/>
              </p:cNvSpPr>
              <p:nvPr/>
            </p:nvSpPr>
            <p:spPr bwMode="auto">
              <a:xfrm>
                <a:off x="1710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2" name="Line 314"/>
              <p:cNvSpPr>
                <a:spLocks noChangeShapeType="1"/>
              </p:cNvSpPr>
              <p:nvPr/>
            </p:nvSpPr>
            <p:spPr bwMode="auto">
              <a:xfrm>
                <a:off x="173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3" name="Line 315"/>
              <p:cNvSpPr>
                <a:spLocks noChangeShapeType="1"/>
              </p:cNvSpPr>
              <p:nvPr/>
            </p:nvSpPr>
            <p:spPr bwMode="auto">
              <a:xfrm>
                <a:off x="175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4" name="Line 316"/>
              <p:cNvSpPr>
                <a:spLocks noChangeShapeType="1"/>
              </p:cNvSpPr>
              <p:nvPr/>
            </p:nvSpPr>
            <p:spPr bwMode="auto">
              <a:xfrm>
                <a:off x="176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5" name="Line 317"/>
              <p:cNvSpPr>
                <a:spLocks noChangeShapeType="1"/>
              </p:cNvSpPr>
              <p:nvPr/>
            </p:nvSpPr>
            <p:spPr bwMode="auto">
              <a:xfrm>
                <a:off x="177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6" name="Line 318"/>
              <p:cNvSpPr>
                <a:spLocks noChangeShapeType="1"/>
              </p:cNvSpPr>
              <p:nvPr/>
            </p:nvSpPr>
            <p:spPr bwMode="auto">
              <a:xfrm>
                <a:off x="178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7" name="Line 319"/>
              <p:cNvSpPr>
                <a:spLocks noChangeShapeType="1"/>
              </p:cNvSpPr>
              <p:nvPr/>
            </p:nvSpPr>
            <p:spPr bwMode="auto">
              <a:xfrm>
                <a:off x="18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8" name="Line 320"/>
              <p:cNvSpPr>
                <a:spLocks noChangeShapeType="1"/>
              </p:cNvSpPr>
              <p:nvPr/>
            </p:nvSpPr>
            <p:spPr bwMode="auto">
              <a:xfrm>
                <a:off x="18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19" name="Freeform 321"/>
              <p:cNvSpPr>
                <a:spLocks/>
              </p:cNvSpPr>
              <p:nvPr/>
            </p:nvSpPr>
            <p:spPr bwMode="auto">
              <a:xfrm>
                <a:off x="2491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0" name="Freeform 322"/>
              <p:cNvSpPr>
                <a:spLocks/>
              </p:cNvSpPr>
              <p:nvPr/>
            </p:nvSpPr>
            <p:spPr bwMode="auto">
              <a:xfrm>
                <a:off x="2491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1" name="Line 323"/>
              <p:cNvSpPr>
                <a:spLocks noChangeShapeType="1"/>
              </p:cNvSpPr>
              <p:nvPr/>
            </p:nvSpPr>
            <p:spPr bwMode="auto">
              <a:xfrm>
                <a:off x="2572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2" name="Freeform 324"/>
              <p:cNvSpPr>
                <a:spLocks/>
              </p:cNvSpPr>
              <p:nvPr/>
            </p:nvSpPr>
            <p:spPr bwMode="auto">
              <a:xfrm>
                <a:off x="2481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3" name="Freeform 325"/>
              <p:cNvSpPr>
                <a:spLocks/>
              </p:cNvSpPr>
              <p:nvPr/>
            </p:nvSpPr>
            <p:spPr bwMode="auto">
              <a:xfrm>
                <a:off x="2440" y="1997"/>
                <a:ext cx="183" cy="20"/>
              </a:xfrm>
              <a:custGeom>
                <a:avLst/>
                <a:gdLst>
                  <a:gd name="T0" fmla="*/ 16 w 18"/>
                  <a:gd name="T1" fmla="*/ 0 h 2"/>
                  <a:gd name="T2" fmla="*/ 18 w 18"/>
                  <a:gd name="T3" fmla="*/ 2 h 2"/>
                  <a:gd name="T4" fmla="*/ 18 w 18"/>
                  <a:gd name="T5" fmla="*/ 2 h 2"/>
                  <a:gd name="T6" fmla="*/ 0 w 18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">
                    <a:moveTo>
                      <a:pt x="16" y="0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4" name="Freeform 326"/>
              <p:cNvSpPr>
                <a:spLocks/>
              </p:cNvSpPr>
              <p:nvPr/>
            </p:nvSpPr>
            <p:spPr bwMode="auto">
              <a:xfrm>
                <a:off x="2440" y="1997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5" name="Line 327"/>
              <p:cNvSpPr>
                <a:spLocks noChangeShapeType="1"/>
              </p:cNvSpPr>
              <p:nvPr/>
            </p:nvSpPr>
            <p:spPr bwMode="auto">
              <a:xfrm>
                <a:off x="247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6" name="Line 328"/>
              <p:cNvSpPr>
                <a:spLocks noChangeShapeType="1"/>
              </p:cNvSpPr>
              <p:nvPr/>
            </p:nvSpPr>
            <p:spPr bwMode="auto">
              <a:xfrm>
                <a:off x="249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7" name="Line 329"/>
              <p:cNvSpPr>
                <a:spLocks noChangeShapeType="1"/>
              </p:cNvSpPr>
              <p:nvPr/>
            </p:nvSpPr>
            <p:spPr bwMode="auto">
              <a:xfrm>
                <a:off x="250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8" name="Line 330"/>
              <p:cNvSpPr>
                <a:spLocks noChangeShapeType="1"/>
              </p:cNvSpPr>
              <p:nvPr/>
            </p:nvSpPr>
            <p:spPr bwMode="auto">
              <a:xfrm>
                <a:off x="2521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29" name="Line 331"/>
              <p:cNvSpPr>
                <a:spLocks noChangeShapeType="1"/>
              </p:cNvSpPr>
              <p:nvPr/>
            </p:nvSpPr>
            <p:spPr bwMode="auto">
              <a:xfrm>
                <a:off x="254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0" name="Line 332"/>
              <p:cNvSpPr>
                <a:spLocks noChangeShapeType="1"/>
              </p:cNvSpPr>
              <p:nvPr/>
            </p:nvSpPr>
            <p:spPr bwMode="auto">
              <a:xfrm>
                <a:off x="255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1" name="Line 333"/>
              <p:cNvSpPr>
                <a:spLocks noChangeShapeType="1"/>
              </p:cNvSpPr>
              <p:nvPr/>
            </p:nvSpPr>
            <p:spPr bwMode="auto">
              <a:xfrm>
                <a:off x="256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2" name="Line 334"/>
              <p:cNvSpPr>
                <a:spLocks noChangeShapeType="1"/>
              </p:cNvSpPr>
              <p:nvPr/>
            </p:nvSpPr>
            <p:spPr bwMode="auto">
              <a:xfrm>
                <a:off x="257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3" name="Line 335"/>
              <p:cNvSpPr>
                <a:spLocks noChangeShapeType="1"/>
              </p:cNvSpPr>
              <p:nvPr/>
            </p:nvSpPr>
            <p:spPr bwMode="auto">
              <a:xfrm>
                <a:off x="2450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4" name="Line 336"/>
              <p:cNvSpPr>
                <a:spLocks noChangeShapeType="1"/>
              </p:cNvSpPr>
              <p:nvPr/>
            </p:nvSpPr>
            <p:spPr bwMode="auto">
              <a:xfrm>
                <a:off x="247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5" name="Line 337"/>
              <p:cNvSpPr>
                <a:spLocks noChangeShapeType="1"/>
              </p:cNvSpPr>
              <p:nvPr/>
            </p:nvSpPr>
            <p:spPr bwMode="auto">
              <a:xfrm>
                <a:off x="248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6" name="Line 338"/>
              <p:cNvSpPr>
                <a:spLocks noChangeShapeType="1"/>
              </p:cNvSpPr>
              <p:nvPr/>
            </p:nvSpPr>
            <p:spPr bwMode="auto">
              <a:xfrm>
                <a:off x="250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7" name="Line 339"/>
              <p:cNvSpPr>
                <a:spLocks noChangeShapeType="1"/>
              </p:cNvSpPr>
              <p:nvPr/>
            </p:nvSpPr>
            <p:spPr bwMode="auto">
              <a:xfrm>
                <a:off x="2521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8" name="Line 340"/>
              <p:cNvSpPr>
                <a:spLocks noChangeShapeType="1"/>
              </p:cNvSpPr>
              <p:nvPr/>
            </p:nvSpPr>
            <p:spPr bwMode="auto">
              <a:xfrm>
                <a:off x="253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39" name="Line 341"/>
              <p:cNvSpPr>
                <a:spLocks noChangeShapeType="1"/>
              </p:cNvSpPr>
              <p:nvPr/>
            </p:nvSpPr>
            <p:spPr bwMode="auto">
              <a:xfrm>
                <a:off x="255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0" name="Line 342"/>
              <p:cNvSpPr>
                <a:spLocks noChangeShapeType="1"/>
              </p:cNvSpPr>
              <p:nvPr/>
            </p:nvSpPr>
            <p:spPr bwMode="auto">
              <a:xfrm>
                <a:off x="257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1" name="Line 343"/>
              <p:cNvSpPr>
                <a:spLocks noChangeShapeType="1"/>
              </p:cNvSpPr>
              <p:nvPr/>
            </p:nvSpPr>
            <p:spPr bwMode="auto">
              <a:xfrm>
                <a:off x="258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2" name="Line 344"/>
              <p:cNvSpPr>
                <a:spLocks noChangeShapeType="1"/>
              </p:cNvSpPr>
              <p:nvPr/>
            </p:nvSpPr>
            <p:spPr bwMode="auto">
              <a:xfrm>
                <a:off x="2592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3" name="Line 345"/>
              <p:cNvSpPr>
                <a:spLocks noChangeShapeType="1"/>
              </p:cNvSpPr>
              <p:nvPr/>
            </p:nvSpPr>
            <p:spPr bwMode="auto">
              <a:xfrm>
                <a:off x="2450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4" name="Line 346"/>
              <p:cNvSpPr>
                <a:spLocks noChangeShapeType="1"/>
              </p:cNvSpPr>
              <p:nvPr/>
            </p:nvSpPr>
            <p:spPr bwMode="auto">
              <a:xfrm>
                <a:off x="246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5" name="Line 347"/>
              <p:cNvSpPr>
                <a:spLocks noChangeShapeType="1"/>
              </p:cNvSpPr>
              <p:nvPr/>
            </p:nvSpPr>
            <p:spPr bwMode="auto">
              <a:xfrm>
                <a:off x="248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6" name="Line 348"/>
              <p:cNvSpPr>
                <a:spLocks noChangeShapeType="1"/>
              </p:cNvSpPr>
              <p:nvPr/>
            </p:nvSpPr>
            <p:spPr bwMode="auto">
              <a:xfrm>
                <a:off x="250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7" name="Line 349"/>
              <p:cNvSpPr>
                <a:spLocks noChangeShapeType="1"/>
              </p:cNvSpPr>
              <p:nvPr/>
            </p:nvSpPr>
            <p:spPr bwMode="auto">
              <a:xfrm>
                <a:off x="251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8" name="Line 350"/>
              <p:cNvSpPr>
                <a:spLocks noChangeShapeType="1"/>
              </p:cNvSpPr>
              <p:nvPr/>
            </p:nvSpPr>
            <p:spPr bwMode="auto">
              <a:xfrm>
                <a:off x="253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49" name="Line 351"/>
              <p:cNvSpPr>
                <a:spLocks noChangeShapeType="1"/>
              </p:cNvSpPr>
              <p:nvPr/>
            </p:nvSpPr>
            <p:spPr bwMode="auto">
              <a:xfrm>
                <a:off x="255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0" name="Line 352"/>
              <p:cNvSpPr>
                <a:spLocks noChangeShapeType="1"/>
              </p:cNvSpPr>
              <p:nvPr/>
            </p:nvSpPr>
            <p:spPr bwMode="auto">
              <a:xfrm>
                <a:off x="256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1" name="Line 353"/>
              <p:cNvSpPr>
                <a:spLocks noChangeShapeType="1"/>
              </p:cNvSpPr>
              <p:nvPr/>
            </p:nvSpPr>
            <p:spPr bwMode="auto">
              <a:xfrm>
                <a:off x="257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2" name="Line 354"/>
              <p:cNvSpPr>
                <a:spLocks noChangeShapeType="1"/>
              </p:cNvSpPr>
              <p:nvPr/>
            </p:nvSpPr>
            <p:spPr bwMode="auto">
              <a:xfrm>
                <a:off x="258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3" name="Line 355"/>
              <p:cNvSpPr>
                <a:spLocks noChangeShapeType="1"/>
              </p:cNvSpPr>
              <p:nvPr/>
            </p:nvSpPr>
            <p:spPr bwMode="auto">
              <a:xfrm>
                <a:off x="246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4" name="Line 356"/>
              <p:cNvSpPr>
                <a:spLocks noChangeShapeType="1"/>
              </p:cNvSpPr>
              <p:nvPr/>
            </p:nvSpPr>
            <p:spPr bwMode="auto">
              <a:xfrm>
                <a:off x="248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5" name="Line 357"/>
              <p:cNvSpPr>
                <a:spLocks noChangeShapeType="1"/>
              </p:cNvSpPr>
              <p:nvPr/>
            </p:nvSpPr>
            <p:spPr bwMode="auto">
              <a:xfrm>
                <a:off x="249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6" name="Line 358"/>
              <p:cNvSpPr>
                <a:spLocks noChangeShapeType="1"/>
              </p:cNvSpPr>
              <p:nvPr/>
            </p:nvSpPr>
            <p:spPr bwMode="auto">
              <a:xfrm>
                <a:off x="250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7" name="Line 359"/>
              <p:cNvSpPr>
                <a:spLocks noChangeShapeType="1"/>
              </p:cNvSpPr>
              <p:nvPr/>
            </p:nvSpPr>
            <p:spPr bwMode="auto">
              <a:xfrm>
                <a:off x="251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8" name="Line 360"/>
              <p:cNvSpPr>
                <a:spLocks noChangeShapeType="1"/>
              </p:cNvSpPr>
              <p:nvPr/>
            </p:nvSpPr>
            <p:spPr bwMode="auto">
              <a:xfrm>
                <a:off x="253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59" name="Line 361"/>
              <p:cNvSpPr>
                <a:spLocks noChangeShapeType="1"/>
              </p:cNvSpPr>
              <p:nvPr/>
            </p:nvSpPr>
            <p:spPr bwMode="auto">
              <a:xfrm>
                <a:off x="254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0" name="Line 362"/>
              <p:cNvSpPr>
                <a:spLocks noChangeShapeType="1"/>
              </p:cNvSpPr>
              <p:nvPr/>
            </p:nvSpPr>
            <p:spPr bwMode="auto">
              <a:xfrm>
                <a:off x="255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1" name="Line 363"/>
              <p:cNvSpPr>
                <a:spLocks noChangeShapeType="1"/>
              </p:cNvSpPr>
              <p:nvPr/>
            </p:nvSpPr>
            <p:spPr bwMode="auto">
              <a:xfrm>
                <a:off x="256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2" name="Line 364"/>
              <p:cNvSpPr>
                <a:spLocks noChangeShapeType="1"/>
              </p:cNvSpPr>
              <p:nvPr/>
            </p:nvSpPr>
            <p:spPr bwMode="auto">
              <a:xfrm>
                <a:off x="258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3" name="Freeform 365"/>
              <p:cNvSpPr>
                <a:spLocks/>
              </p:cNvSpPr>
              <p:nvPr/>
            </p:nvSpPr>
            <p:spPr bwMode="auto">
              <a:xfrm>
                <a:off x="3535" y="1916"/>
                <a:ext cx="82" cy="61"/>
              </a:xfrm>
              <a:custGeom>
                <a:avLst/>
                <a:gdLst>
                  <a:gd name="T0" fmla="*/ 0 w 8"/>
                  <a:gd name="T1" fmla="*/ 0 h 6"/>
                  <a:gd name="T2" fmla="*/ 7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7 w 8"/>
                  <a:gd name="T9" fmla="*/ 6 h 6"/>
                  <a:gd name="T10" fmla="*/ 0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0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4" name="Freeform 366"/>
              <p:cNvSpPr>
                <a:spLocks/>
              </p:cNvSpPr>
              <p:nvPr/>
            </p:nvSpPr>
            <p:spPr bwMode="auto">
              <a:xfrm>
                <a:off x="3535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5" name="Line 367"/>
              <p:cNvSpPr>
                <a:spLocks noChangeShapeType="1"/>
              </p:cNvSpPr>
              <p:nvPr/>
            </p:nvSpPr>
            <p:spPr bwMode="auto">
              <a:xfrm>
                <a:off x="3627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6" name="Freeform 368"/>
              <p:cNvSpPr>
                <a:spLocks/>
              </p:cNvSpPr>
              <p:nvPr/>
            </p:nvSpPr>
            <p:spPr bwMode="auto">
              <a:xfrm>
                <a:off x="3525" y="1906"/>
                <a:ext cx="92" cy="81"/>
              </a:xfrm>
              <a:custGeom>
                <a:avLst/>
                <a:gdLst>
                  <a:gd name="T0" fmla="*/ 1 w 9"/>
                  <a:gd name="T1" fmla="*/ 0 h 8"/>
                  <a:gd name="T2" fmla="*/ 9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9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9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9" y="8"/>
                    </a:cubicBezTo>
                    <a:lnTo>
                      <a:pt x="1" y="8"/>
                    </a:lnTo>
                    <a:cubicBezTo>
                      <a:pt x="1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7" name="Freeform 369"/>
              <p:cNvSpPr>
                <a:spLocks/>
              </p:cNvSpPr>
              <p:nvPr/>
            </p:nvSpPr>
            <p:spPr bwMode="auto">
              <a:xfrm>
                <a:off x="3495" y="1997"/>
                <a:ext cx="172" cy="20"/>
              </a:xfrm>
              <a:custGeom>
                <a:avLst/>
                <a:gdLst>
                  <a:gd name="T0" fmla="*/ 16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6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8" name="Freeform 370"/>
              <p:cNvSpPr>
                <a:spLocks/>
              </p:cNvSpPr>
              <p:nvPr/>
            </p:nvSpPr>
            <p:spPr bwMode="auto">
              <a:xfrm>
                <a:off x="3485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69" name="Line 371"/>
              <p:cNvSpPr>
                <a:spLocks noChangeShapeType="1"/>
              </p:cNvSpPr>
              <p:nvPr/>
            </p:nvSpPr>
            <p:spPr bwMode="auto">
              <a:xfrm>
                <a:off x="350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0" name="Line 372"/>
              <p:cNvSpPr>
                <a:spLocks noChangeShapeType="1"/>
              </p:cNvSpPr>
              <p:nvPr/>
            </p:nvSpPr>
            <p:spPr bwMode="auto">
              <a:xfrm>
                <a:off x="351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1" name="Line 373"/>
              <p:cNvSpPr>
                <a:spLocks noChangeShapeType="1"/>
              </p:cNvSpPr>
              <p:nvPr/>
            </p:nvSpPr>
            <p:spPr bwMode="auto">
              <a:xfrm>
                <a:off x="3535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2" name="Line 374"/>
              <p:cNvSpPr>
                <a:spLocks noChangeShapeType="1"/>
              </p:cNvSpPr>
              <p:nvPr/>
            </p:nvSpPr>
            <p:spPr bwMode="auto">
              <a:xfrm>
                <a:off x="355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3" name="Line 375"/>
              <p:cNvSpPr>
                <a:spLocks noChangeShapeType="1"/>
              </p:cNvSpPr>
              <p:nvPr/>
            </p:nvSpPr>
            <p:spPr bwMode="auto">
              <a:xfrm>
                <a:off x="356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4" name="Line 376"/>
              <p:cNvSpPr>
                <a:spLocks noChangeShapeType="1"/>
              </p:cNvSpPr>
              <p:nvPr/>
            </p:nvSpPr>
            <p:spPr bwMode="auto">
              <a:xfrm>
                <a:off x="358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5" name="Line 377"/>
              <p:cNvSpPr>
                <a:spLocks noChangeShapeType="1"/>
              </p:cNvSpPr>
              <p:nvPr/>
            </p:nvSpPr>
            <p:spPr bwMode="auto">
              <a:xfrm>
                <a:off x="3606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6" name="Line 378"/>
              <p:cNvSpPr>
                <a:spLocks noChangeShapeType="1"/>
              </p:cNvSpPr>
              <p:nvPr/>
            </p:nvSpPr>
            <p:spPr bwMode="auto">
              <a:xfrm>
                <a:off x="361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7" name="Line 379"/>
              <p:cNvSpPr>
                <a:spLocks noChangeShapeType="1"/>
              </p:cNvSpPr>
              <p:nvPr/>
            </p:nvSpPr>
            <p:spPr bwMode="auto">
              <a:xfrm>
                <a:off x="362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8" name="Line 380"/>
              <p:cNvSpPr>
                <a:spLocks noChangeShapeType="1"/>
              </p:cNvSpPr>
              <p:nvPr/>
            </p:nvSpPr>
            <p:spPr bwMode="auto">
              <a:xfrm>
                <a:off x="363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79" name="Line 381"/>
              <p:cNvSpPr>
                <a:spLocks noChangeShapeType="1"/>
              </p:cNvSpPr>
              <p:nvPr/>
            </p:nvSpPr>
            <p:spPr bwMode="auto">
              <a:xfrm>
                <a:off x="363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0" name="Line 382"/>
              <p:cNvSpPr>
                <a:spLocks noChangeShapeType="1"/>
              </p:cNvSpPr>
              <p:nvPr/>
            </p:nvSpPr>
            <p:spPr bwMode="auto">
              <a:xfrm>
                <a:off x="3515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1" name="Line 383"/>
              <p:cNvSpPr>
                <a:spLocks noChangeShapeType="1"/>
              </p:cNvSpPr>
              <p:nvPr/>
            </p:nvSpPr>
            <p:spPr bwMode="auto">
              <a:xfrm>
                <a:off x="3535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2" name="Line 384"/>
              <p:cNvSpPr>
                <a:spLocks noChangeShapeType="1"/>
              </p:cNvSpPr>
              <p:nvPr/>
            </p:nvSpPr>
            <p:spPr bwMode="auto">
              <a:xfrm>
                <a:off x="354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3" name="Line 385"/>
              <p:cNvSpPr>
                <a:spLocks noChangeShapeType="1"/>
              </p:cNvSpPr>
              <p:nvPr/>
            </p:nvSpPr>
            <p:spPr bwMode="auto">
              <a:xfrm>
                <a:off x="356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4" name="Line 386"/>
              <p:cNvSpPr>
                <a:spLocks noChangeShapeType="1"/>
              </p:cNvSpPr>
              <p:nvPr/>
            </p:nvSpPr>
            <p:spPr bwMode="auto">
              <a:xfrm>
                <a:off x="358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5" name="Line 387"/>
              <p:cNvSpPr>
                <a:spLocks noChangeShapeType="1"/>
              </p:cNvSpPr>
              <p:nvPr/>
            </p:nvSpPr>
            <p:spPr bwMode="auto">
              <a:xfrm>
                <a:off x="3596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6" name="Line 388"/>
              <p:cNvSpPr>
                <a:spLocks noChangeShapeType="1"/>
              </p:cNvSpPr>
              <p:nvPr/>
            </p:nvSpPr>
            <p:spPr bwMode="auto">
              <a:xfrm>
                <a:off x="361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7" name="Line 389"/>
              <p:cNvSpPr>
                <a:spLocks noChangeShapeType="1"/>
              </p:cNvSpPr>
              <p:nvPr/>
            </p:nvSpPr>
            <p:spPr bwMode="auto">
              <a:xfrm>
                <a:off x="363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8" name="Line 390"/>
              <p:cNvSpPr>
                <a:spLocks noChangeShapeType="1"/>
              </p:cNvSpPr>
              <p:nvPr/>
            </p:nvSpPr>
            <p:spPr bwMode="auto">
              <a:xfrm>
                <a:off x="349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89" name="Line 391"/>
              <p:cNvSpPr>
                <a:spLocks noChangeShapeType="1"/>
              </p:cNvSpPr>
              <p:nvPr/>
            </p:nvSpPr>
            <p:spPr bwMode="auto">
              <a:xfrm>
                <a:off x="351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0" name="Line 392"/>
              <p:cNvSpPr>
                <a:spLocks noChangeShapeType="1"/>
              </p:cNvSpPr>
              <p:nvPr/>
            </p:nvSpPr>
            <p:spPr bwMode="auto">
              <a:xfrm>
                <a:off x="352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1" name="Line 393"/>
              <p:cNvSpPr>
                <a:spLocks noChangeShapeType="1"/>
              </p:cNvSpPr>
              <p:nvPr/>
            </p:nvSpPr>
            <p:spPr bwMode="auto">
              <a:xfrm>
                <a:off x="354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2" name="Line 394"/>
              <p:cNvSpPr>
                <a:spLocks noChangeShapeType="1"/>
              </p:cNvSpPr>
              <p:nvPr/>
            </p:nvSpPr>
            <p:spPr bwMode="auto">
              <a:xfrm>
                <a:off x="356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3" name="Line 395"/>
              <p:cNvSpPr>
                <a:spLocks noChangeShapeType="1"/>
              </p:cNvSpPr>
              <p:nvPr/>
            </p:nvSpPr>
            <p:spPr bwMode="auto">
              <a:xfrm>
                <a:off x="357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4" name="Line 396"/>
              <p:cNvSpPr>
                <a:spLocks noChangeShapeType="1"/>
              </p:cNvSpPr>
              <p:nvPr/>
            </p:nvSpPr>
            <p:spPr bwMode="auto">
              <a:xfrm>
                <a:off x="359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5" name="Line 397"/>
              <p:cNvSpPr>
                <a:spLocks noChangeShapeType="1"/>
              </p:cNvSpPr>
              <p:nvPr/>
            </p:nvSpPr>
            <p:spPr bwMode="auto">
              <a:xfrm>
                <a:off x="361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6" name="Line 398"/>
              <p:cNvSpPr>
                <a:spLocks noChangeShapeType="1"/>
              </p:cNvSpPr>
              <p:nvPr/>
            </p:nvSpPr>
            <p:spPr bwMode="auto">
              <a:xfrm>
                <a:off x="362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7" name="Line 399"/>
              <p:cNvSpPr>
                <a:spLocks noChangeShapeType="1"/>
              </p:cNvSpPr>
              <p:nvPr/>
            </p:nvSpPr>
            <p:spPr bwMode="auto">
              <a:xfrm>
                <a:off x="363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8" name="Line 400"/>
              <p:cNvSpPr>
                <a:spLocks noChangeShapeType="1"/>
              </p:cNvSpPr>
              <p:nvPr/>
            </p:nvSpPr>
            <p:spPr bwMode="auto">
              <a:xfrm>
                <a:off x="349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99" name="Line 401"/>
              <p:cNvSpPr>
                <a:spLocks noChangeShapeType="1"/>
              </p:cNvSpPr>
              <p:nvPr/>
            </p:nvSpPr>
            <p:spPr bwMode="auto">
              <a:xfrm>
                <a:off x="350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0" name="Line 402"/>
              <p:cNvSpPr>
                <a:spLocks noChangeShapeType="1"/>
              </p:cNvSpPr>
              <p:nvPr/>
            </p:nvSpPr>
            <p:spPr bwMode="auto">
              <a:xfrm>
                <a:off x="3525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1" name="Line 403"/>
              <p:cNvSpPr>
                <a:spLocks noChangeShapeType="1"/>
              </p:cNvSpPr>
              <p:nvPr/>
            </p:nvSpPr>
            <p:spPr bwMode="auto">
              <a:xfrm>
                <a:off x="354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2" name="Line 404"/>
              <p:cNvSpPr>
                <a:spLocks noChangeShapeType="1"/>
              </p:cNvSpPr>
              <p:nvPr/>
            </p:nvSpPr>
            <p:spPr bwMode="auto">
              <a:xfrm>
                <a:off x="355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3" name="Line 405"/>
              <p:cNvSpPr>
                <a:spLocks noChangeShapeType="1"/>
              </p:cNvSpPr>
              <p:nvPr/>
            </p:nvSpPr>
            <p:spPr bwMode="auto">
              <a:xfrm>
                <a:off x="356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4" name="Line 406"/>
              <p:cNvSpPr>
                <a:spLocks noChangeShapeType="1"/>
              </p:cNvSpPr>
              <p:nvPr/>
            </p:nvSpPr>
            <p:spPr bwMode="auto">
              <a:xfrm>
                <a:off x="357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5" name="Line 407"/>
              <p:cNvSpPr>
                <a:spLocks noChangeShapeType="1"/>
              </p:cNvSpPr>
              <p:nvPr/>
            </p:nvSpPr>
            <p:spPr bwMode="auto">
              <a:xfrm>
                <a:off x="3596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406" name="Group 609"/>
            <p:cNvGrpSpPr>
              <a:grpSpLocks/>
            </p:cNvGrpSpPr>
            <p:nvPr/>
          </p:nvGrpSpPr>
          <p:grpSpPr bwMode="auto">
            <a:xfrm>
              <a:off x="3262313" y="723900"/>
              <a:ext cx="3267075" cy="2735263"/>
              <a:chOff x="2055" y="456"/>
              <a:chExt cx="2058" cy="1723"/>
            </a:xfrm>
          </p:grpSpPr>
          <p:sp>
            <p:nvSpPr>
              <p:cNvPr id="407" name="Line 409"/>
              <p:cNvSpPr>
                <a:spLocks noChangeShapeType="1"/>
              </p:cNvSpPr>
              <p:nvPr/>
            </p:nvSpPr>
            <p:spPr bwMode="auto">
              <a:xfrm>
                <a:off x="3606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8" name="Line 410"/>
              <p:cNvSpPr>
                <a:spLocks noChangeShapeType="1"/>
              </p:cNvSpPr>
              <p:nvPr/>
            </p:nvSpPr>
            <p:spPr bwMode="auto">
              <a:xfrm>
                <a:off x="361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09" name="Line 411"/>
              <p:cNvSpPr>
                <a:spLocks noChangeShapeType="1"/>
              </p:cNvSpPr>
              <p:nvPr/>
            </p:nvSpPr>
            <p:spPr bwMode="auto">
              <a:xfrm>
                <a:off x="362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0" name="Line 412"/>
              <p:cNvSpPr>
                <a:spLocks noChangeShapeType="1"/>
              </p:cNvSpPr>
              <p:nvPr/>
            </p:nvSpPr>
            <p:spPr bwMode="auto">
              <a:xfrm>
                <a:off x="36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1" name="Line 413"/>
              <p:cNvSpPr>
                <a:spLocks noChangeShapeType="1"/>
              </p:cNvSpPr>
              <p:nvPr/>
            </p:nvSpPr>
            <p:spPr bwMode="auto">
              <a:xfrm>
                <a:off x="36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2" name="Freeform 414"/>
              <p:cNvSpPr>
                <a:spLocks/>
              </p:cNvSpPr>
              <p:nvPr/>
            </p:nvSpPr>
            <p:spPr bwMode="auto">
              <a:xfrm>
                <a:off x="2937" y="1916"/>
                <a:ext cx="71" cy="61"/>
              </a:xfrm>
              <a:custGeom>
                <a:avLst/>
                <a:gdLst>
                  <a:gd name="T0" fmla="*/ 0 w 7"/>
                  <a:gd name="T1" fmla="*/ 0 h 6"/>
                  <a:gd name="T2" fmla="*/ 7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  <a:gd name="T10" fmla="*/ 0 w 7"/>
                  <a:gd name="T11" fmla="*/ 6 h 6"/>
                  <a:gd name="T12" fmla="*/ 0 w 7"/>
                  <a:gd name="T13" fmla="*/ 6 h 6"/>
                  <a:gd name="T14" fmla="*/ 0 w 7"/>
                  <a:gd name="T15" fmla="*/ 0 h 6"/>
                  <a:gd name="T16" fmla="*/ 0 w 7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7" y="0"/>
                      <a:pt x="7" y="0"/>
                    </a:cubicBezTo>
                    <a:lnTo>
                      <a:pt x="7" y="6"/>
                    </a:lnTo>
                    <a:cubicBezTo>
                      <a:pt x="7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3" name="Freeform 415"/>
              <p:cNvSpPr>
                <a:spLocks/>
              </p:cNvSpPr>
              <p:nvPr/>
            </p:nvSpPr>
            <p:spPr bwMode="auto">
              <a:xfrm>
                <a:off x="2937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4" name="Line 416"/>
              <p:cNvSpPr>
                <a:spLocks noChangeShapeType="1"/>
              </p:cNvSpPr>
              <p:nvPr/>
            </p:nvSpPr>
            <p:spPr bwMode="auto">
              <a:xfrm>
                <a:off x="3018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5" name="Freeform 417"/>
              <p:cNvSpPr>
                <a:spLocks/>
              </p:cNvSpPr>
              <p:nvPr/>
            </p:nvSpPr>
            <p:spPr bwMode="auto">
              <a:xfrm>
                <a:off x="2927" y="1906"/>
                <a:ext cx="91" cy="81"/>
              </a:xfrm>
              <a:custGeom>
                <a:avLst/>
                <a:gdLst>
                  <a:gd name="T0" fmla="*/ 1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8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8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6" name="Freeform 418"/>
              <p:cNvSpPr>
                <a:spLocks/>
              </p:cNvSpPr>
              <p:nvPr/>
            </p:nvSpPr>
            <p:spPr bwMode="auto">
              <a:xfrm>
                <a:off x="2886" y="1997"/>
                <a:ext cx="183" cy="20"/>
              </a:xfrm>
              <a:custGeom>
                <a:avLst/>
                <a:gdLst>
                  <a:gd name="T0" fmla="*/ 16 w 18"/>
                  <a:gd name="T1" fmla="*/ 0 h 2"/>
                  <a:gd name="T2" fmla="*/ 18 w 18"/>
                  <a:gd name="T3" fmla="*/ 2 h 2"/>
                  <a:gd name="T4" fmla="*/ 18 w 18"/>
                  <a:gd name="T5" fmla="*/ 2 h 2"/>
                  <a:gd name="T6" fmla="*/ 0 w 18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">
                    <a:moveTo>
                      <a:pt x="16" y="0"/>
                    </a:moveTo>
                    <a:lnTo>
                      <a:pt x="18" y="2"/>
                    </a:lnTo>
                    <a:lnTo>
                      <a:pt x="18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7" name="Freeform 419"/>
              <p:cNvSpPr>
                <a:spLocks/>
              </p:cNvSpPr>
              <p:nvPr/>
            </p:nvSpPr>
            <p:spPr bwMode="auto">
              <a:xfrm>
                <a:off x="2886" y="1997"/>
                <a:ext cx="173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8" name="Line 420"/>
              <p:cNvSpPr>
                <a:spLocks noChangeShapeType="1"/>
              </p:cNvSpPr>
              <p:nvPr/>
            </p:nvSpPr>
            <p:spPr bwMode="auto">
              <a:xfrm>
                <a:off x="291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19" name="Line 421"/>
              <p:cNvSpPr>
                <a:spLocks noChangeShapeType="1"/>
              </p:cNvSpPr>
              <p:nvPr/>
            </p:nvSpPr>
            <p:spPr bwMode="auto">
              <a:xfrm>
                <a:off x="293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0" name="Line 422"/>
              <p:cNvSpPr>
                <a:spLocks noChangeShapeType="1"/>
              </p:cNvSpPr>
              <p:nvPr/>
            </p:nvSpPr>
            <p:spPr bwMode="auto">
              <a:xfrm>
                <a:off x="294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1" name="Line 423"/>
              <p:cNvSpPr>
                <a:spLocks noChangeShapeType="1"/>
              </p:cNvSpPr>
              <p:nvPr/>
            </p:nvSpPr>
            <p:spPr bwMode="auto">
              <a:xfrm>
                <a:off x="29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2" name="Line 424"/>
              <p:cNvSpPr>
                <a:spLocks noChangeShapeType="1"/>
              </p:cNvSpPr>
              <p:nvPr/>
            </p:nvSpPr>
            <p:spPr bwMode="auto">
              <a:xfrm>
                <a:off x="298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3" name="Line 425"/>
              <p:cNvSpPr>
                <a:spLocks noChangeShapeType="1"/>
              </p:cNvSpPr>
              <p:nvPr/>
            </p:nvSpPr>
            <p:spPr bwMode="auto">
              <a:xfrm>
                <a:off x="299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4" name="Line 426"/>
              <p:cNvSpPr>
                <a:spLocks noChangeShapeType="1"/>
              </p:cNvSpPr>
              <p:nvPr/>
            </p:nvSpPr>
            <p:spPr bwMode="auto">
              <a:xfrm>
                <a:off x="301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5" name="Line 427"/>
              <p:cNvSpPr>
                <a:spLocks noChangeShapeType="1"/>
              </p:cNvSpPr>
              <p:nvPr/>
            </p:nvSpPr>
            <p:spPr bwMode="auto">
              <a:xfrm>
                <a:off x="289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6" name="Line 428"/>
              <p:cNvSpPr>
                <a:spLocks noChangeShapeType="1"/>
              </p:cNvSpPr>
              <p:nvPr/>
            </p:nvSpPr>
            <p:spPr bwMode="auto">
              <a:xfrm>
                <a:off x="291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7" name="Line 429"/>
              <p:cNvSpPr>
                <a:spLocks noChangeShapeType="1"/>
              </p:cNvSpPr>
              <p:nvPr/>
            </p:nvSpPr>
            <p:spPr bwMode="auto">
              <a:xfrm>
                <a:off x="292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8" name="Line 430"/>
              <p:cNvSpPr>
                <a:spLocks noChangeShapeType="1"/>
              </p:cNvSpPr>
              <p:nvPr/>
            </p:nvSpPr>
            <p:spPr bwMode="auto">
              <a:xfrm>
                <a:off x="2947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29" name="Line 431"/>
              <p:cNvSpPr>
                <a:spLocks noChangeShapeType="1"/>
              </p:cNvSpPr>
              <p:nvPr/>
            </p:nvSpPr>
            <p:spPr bwMode="auto">
              <a:xfrm>
                <a:off x="296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0" name="Line 432"/>
              <p:cNvSpPr>
                <a:spLocks noChangeShapeType="1"/>
              </p:cNvSpPr>
              <p:nvPr/>
            </p:nvSpPr>
            <p:spPr bwMode="auto">
              <a:xfrm>
                <a:off x="297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1" name="Line 433"/>
              <p:cNvSpPr>
                <a:spLocks noChangeShapeType="1"/>
              </p:cNvSpPr>
              <p:nvPr/>
            </p:nvSpPr>
            <p:spPr bwMode="auto">
              <a:xfrm>
                <a:off x="299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2" name="Line 434"/>
              <p:cNvSpPr>
                <a:spLocks noChangeShapeType="1"/>
              </p:cNvSpPr>
              <p:nvPr/>
            </p:nvSpPr>
            <p:spPr bwMode="auto">
              <a:xfrm>
                <a:off x="3018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3" name="Line 435"/>
              <p:cNvSpPr>
                <a:spLocks noChangeShapeType="1"/>
              </p:cNvSpPr>
              <p:nvPr/>
            </p:nvSpPr>
            <p:spPr bwMode="auto">
              <a:xfrm>
                <a:off x="3028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4" name="Line 436"/>
              <p:cNvSpPr>
                <a:spLocks noChangeShapeType="1"/>
              </p:cNvSpPr>
              <p:nvPr/>
            </p:nvSpPr>
            <p:spPr bwMode="auto">
              <a:xfrm>
                <a:off x="289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5" name="Line 437"/>
              <p:cNvSpPr>
                <a:spLocks noChangeShapeType="1"/>
              </p:cNvSpPr>
              <p:nvPr/>
            </p:nvSpPr>
            <p:spPr bwMode="auto">
              <a:xfrm>
                <a:off x="290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6" name="Line 438"/>
              <p:cNvSpPr>
                <a:spLocks noChangeShapeType="1"/>
              </p:cNvSpPr>
              <p:nvPr/>
            </p:nvSpPr>
            <p:spPr bwMode="auto">
              <a:xfrm>
                <a:off x="292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7" name="Line 439"/>
              <p:cNvSpPr>
                <a:spLocks noChangeShapeType="1"/>
              </p:cNvSpPr>
              <p:nvPr/>
            </p:nvSpPr>
            <p:spPr bwMode="auto">
              <a:xfrm>
                <a:off x="294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8" name="Line 440"/>
              <p:cNvSpPr>
                <a:spLocks noChangeShapeType="1"/>
              </p:cNvSpPr>
              <p:nvPr/>
            </p:nvSpPr>
            <p:spPr bwMode="auto">
              <a:xfrm>
                <a:off x="2957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39" name="Line 441"/>
              <p:cNvSpPr>
                <a:spLocks noChangeShapeType="1"/>
              </p:cNvSpPr>
              <p:nvPr/>
            </p:nvSpPr>
            <p:spPr bwMode="auto">
              <a:xfrm>
                <a:off x="297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0" name="Line 442"/>
              <p:cNvSpPr>
                <a:spLocks noChangeShapeType="1"/>
              </p:cNvSpPr>
              <p:nvPr/>
            </p:nvSpPr>
            <p:spPr bwMode="auto">
              <a:xfrm>
                <a:off x="299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1" name="Line 443"/>
              <p:cNvSpPr>
                <a:spLocks noChangeShapeType="1"/>
              </p:cNvSpPr>
              <p:nvPr/>
            </p:nvSpPr>
            <p:spPr bwMode="auto">
              <a:xfrm>
                <a:off x="300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2" name="Line 444"/>
              <p:cNvSpPr>
                <a:spLocks noChangeShapeType="1"/>
              </p:cNvSpPr>
              <p:nvPr/>
            </p:nvSpPr>
            <p:spPr bwMode="auto">
              <a:xfrm>
                <a:off x="302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3" name="Line 445"/>
              <p:cNvSpPr>
                <a:spLocks noChangeShapeType="1"/>
              </p:cNvSpPr>
              <p:nvPr/>
            </p:nvSpPr>
            <p:spPr bwMode="auto">
              <a:xfrm>
                <a:off x="290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4" name="Line 446"/>
              <p:cNvSpPr>
                <a:spLocks noChangeShapeType="1"/>
              </p:cNvSpPr>
              <p:nvPr/>
            </p:nvSpPr>
            <p:spPr bwMode="auto">
              <a:xfrm>
                <a:off x="292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5" name="Line 447"/>
              <p:cNvSpPr>
                <a:spLocks noChangeShapeType="1"/>
              </p:cNvSpPr>
              <p:nvPr/>
            </p:nvSpPr>
            <p:spPr bwMode="auto">
              <a:xfrm>
                <a:off x="2937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6" name="Line 448"/>
              <p:cNvSpPr>
                <a:spLocks noChangeShapeType="1"/>
              </p:cNvSpPr>
              <p:nvPr/>
            </p:nvSpPr>
            <p:spPr bwMode="auto">
              <a:xfrm>
                <a:off x="2957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7" name="Line 449"/>
              <p:cNvSpPr>
                <a:spLocks noChangeShapeType="1"/>
              </p:cNvSpPr>
              <p:nvPr/>
            </p:nvSpPr>
            <p:spPr bwMode="auto">
              <a:xfrm>
                <a:off x="297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8" name="Line 450"/>
              <p:cNvSpPr>
                <a:spLocks noChangeShapeType="1"/>
              </p:cNvSpPr>
              <p:nvPr/>
            </p:nvSpPr>
            <p:spPr bwMode="auto">
              <a:xfrm>
                <a:off x="298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49" name="Line 451"/>
              <p:cNvSpPr>
                <a:spLocks noChangeShapeType="1"/>
              </p:cNvSpPr>
              <p:nvPr/>
            </p:nvSpPr>
            <p:spPr bwMode="auto">
              <a:xfrm>
                <a:off x="299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0" name="Line 452"/>
              <p:cNvSpPr>
                <a:spLocks noChangeShapeType="1"/>
              </p:cNvSpPr>
              <p:nvPr/>
            </p:nvSpPr>
            <p:spPr bwMode="auto">
              <a:xfrm>
                <a:off x="3008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1" name="Line 453"/>
              <p:cNvSpPr>
                <a:spLocks noChangeShapeType="1"/>
              </p:cNvSpPr>
              <p:nvPr/>
            </p:nvSpPr>
            <p:spPr bwMode="auto">
              <a:xfrm>
                <a:off x="3028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2" name="Line 454"/>
              <p:cNvSpPr>
                <a:spLocks noChangeShapeType="1"/>
              </p:cNvSpPr>
              <p:nvPr/>
            </p:nvSpPr>
            <p:spPr bwMode="auto">
              <a:xfrm>
                <a:off x="3039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3" name="Freeform 455"/>
              <p:cNvSpPr>
                <a:spLocks/>
              </p:cNvSpPr>
              <p:nvPr/>
            </p:nvSpPr>
            <p:spPr bwMode="auto">
              <a:xfrm>
                <a:off x="3982" y="1916"/>
                <a:ext cx="81" cy="61"/>
              </a:xfrm>
              <a:custGeom>
                <a:avLst/>
                <a:gdLst>
                  <a:gd name="T0" fmla="*/ 0 w 8"/>
                  <a:gd name="T1" fmla="*/ 0 h 6"/>
                  <a:gd name="T2" fmla="*/ 7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7 w 8"/>
                  <a:gd name="T9" fmla="*/ 6 h 6"/>
                  <a:gd name="T10" fmla="*/ 0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0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7" y="0"/>
                    </a:lnTo>
                    <a:cubicBezTo>
                      <a:pt x="7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7" y="6"/>
                      <a:pt x="7" y="6"/>
                    </a:cubicBezTo>
                    <a:lnTo>
                      <a:pt x="0" y="6"/>
                    </a:lnTo>
                    <a:cubicBezTo>
                      <a:pt x="0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4" name="Freeform 456"/>
              <p:cNvSpPr>
                <a:spLocks/>
              </p:cNvSpPr>
              <p:nvPr/>
            </p:nvSpPr>
            <p:spPr bwMode="auto">
              <a:xfrm>
                <a:off x="3982" y="1916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5" name="Line 457"/>
              <p:cNvSpPr>
                <a:spLocks noChangeShapeType="1"/>
              </p:cNvSpPr>
              <p:nvPr/>
            </p:nvSpPr>
            <p:spPr bwMode="auto">
              <a:xfrm>
                <a:off x="4073" y="191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6" name="Freeform 458"/>
              <p:cNvSpPr>
                <a:spLocks/>
              </p:cNvSpPr>
              <p:nvPr/>
            </p:nvSpPr>
            <p:spPr bwMode="auto">
              <a:xfrm>
                <a:off x="3971" y="1906"/>
                <a:ext cx="92" cy="81"/>
              </a:xfrm>
              <a:custGeom>
                <a:avLst/>
                <a:gdLst>
                  <a:gd name="T0" fmla="*/ 1 w 9"/>
                  <a:gd name="T1" fmla="*/ 0 h 8"/>
                  <a:gd name="T2" fmla="*/ 9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9 w 9"/>
                  <a:gd name="T9" fmla="*/ 8 h 8"/>
                  <a:gd name="T10" fmla="*/ 1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1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lnTo>
                      <a:pt x="9" y="0"/>
                    </a:lnTo>
                    <a:cubicBezTo>
                      <a:pt x="9" y="0"/>
                      <a:pt x="9" y="0"/>
                      <a:pt x="9" y="1"/>
                    </a:cubicBezTo>
                    <a:lnTo>
                      <a:pt x="9" y="7"/>
                    </a:lnTo>
                    <a:cubicBezTo>
                      <a:pt x="9" y="7"/>
                      <a:pt x="9" y="8"/>
                      <a:pt x="9" y="8"/>
                    </a:cubicBezTo>
                    <a:lnTo>
                      <a:pt x="1" y="8"/>
                    </a:lnTo>
                    <a:cubicBezTo>
                      <a:pt x="0" y="8"/>
                      <a:pt x="0" y="7"/>
                      <a:pt x="0" y="7"/>
                    </a:cubicBezTo>
                    <a:lnTo>
                      <a:pt x="0" y="1"/>
                    </a:ln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7" name="Freeform 459"/>
              <p:cNvSpPr>
                <a:spLocks/>
              </p:cNvSpPr>
              <p:nvPr/>
            </p:nvSpPr>
            <p:spPr bwMode="auto">
              <a:xfrm>
                <a:off x="3941" y="1997"/>
                <a:ext cx="172" cy="20"/>
              </a:xfrm>
              <a:custGeom>
                <a:avLst/>
                <a:gdLst>
                  <a:gd name="T0" fmla="*/ 15 w 17"/>
                  <a:gd name="T1" fmla="*/ 0 h 2"/>
                  <a:gd name="T2" fmla="*/ 17 w 17"/>
                  <a:gd name="T3" fmla="*/ 2 h 2"/>
                  <a:gd name="T4" fmla="*/ 17 w 17"/>
                  <a:gd name="T5" fmla="*/ 2 h 2"/>
                  <a:gd name="T6" fmla="*/ 0 w 17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">
                    <a:moveTo>
                      <a:pt x="15" y="0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0" y="2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8" name="Freeform 460"/>
              <p:cNvSpPr>
                <a:spLocks/>
              </p:cNvSpPr>
              <p:nvPr/>
            </p:nvSpPr>
            <p:spPr bwMode="auto">
              <a:xfrm>
                <a:off x="3931" y="1997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6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6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59" name="Line 461"/>
              <p:cNvSpPr>
                <a:spLocks noChangeShapeType="1"/>
              </p:cNvSpPr>
              <p:nvPr/>
            </p:nvSpPr>
            <p:spPr bwMode="auto">
              <a:xfrm>
                <a:off x="395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0" name="Line 462"/>
              <p:cNvSpPr>
                <a:spLocks noChangeShapeType="1"/>
              </p:cNvSpPr>
              <p:nvPr/>
            </p:nvSpPr>
            <p:spPr bwMode="auto">
              <a:xfrm>
                <a:off x="396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1" name="Line 463"/>
              <p:cNvSpPr>
                <a:spLocks noChangeShapeType="1"/>
              </p:cNvSpPr>
              <p:nvPr/>
            </p:nvSpPr>
            <p:spPr bwMode="auto">
              <a:xfrm>
                <a:off x="398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2" name="Line 464"/>
              <p:cNvSpPr>
                <a:spLocks noChangeShapeType="1"/>
              </p:cNvSpPr>
              <p:nvPr/>
            </p:nvSpPr>
            <p:spPr bwMode="auto">
              <a:xfrm>
                <a:off x="400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3" name="Line 465"/>
              <p:cNvSpPr>
                <a:spLocks noChangeShapeType="1"/>
              </p:cNvSpPr>
              <p:nvPr/>
            </p:nvSpPr>
            <p:spPr bwMode="auto">
              <a:xfrm>
                <a:off x="401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4" name="Line 466"/>
              <p:cNvSpPr>
                <a:spLocks noChangeShapeType="1"/>
              </p:cNvSpPr>
              <p:nvPr/>
            </p:nvSpPr>
            <p:spPr bwMode="auto">
              <a:xfrm>
                <a:off x="403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5" name="Line 467"/>
              <p:cNvSpPr>
                <a:spLocks noChangeShapeType="1"/>
              </p:cNvSpPr>
              <p:nvPr/>
            </p:nvSpPr>
            <p:spPr bwMode="auto">
              <a:xfrm>
                <a:off x="405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6" name="Line 468"/>
              <p:cNvSpPr>
                <a:spLocks noChangeShapeType="1"/>
              </p:cNvSpPr>
              <p:nvPr/>
            </p:nvSpPr>
            <p:spPr bwMode="auto">
              <a:xfrm>
                <a:off x="406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7" name="Line 469"/>
              <p:cNvSpPr>
                <a:spLocks noChangeShapeType="1"/>
              </p:cNvSpPr>
              <p:nvPr/>
            </p:nvSpPr>
            <p:spPr bwMode="auto">
              <a:xfrm>
                <a:off x="40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8" name="Line 470"/>
              <p:cNvSpPr>
                <a:spLocks noChangeShapeType="1"/>
              </p:cNvSpPr>
              <p:nvPr/>
            </p:nvSpPr>
            <p:spPr bwMode="auto">
              <a:xfrm>
                <a:off x="40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69" name="Line 471"/>
              <p:cNvSpPr>
                <a:spLocks noChangeShapeType="1"/>
              </p:cNvSpPr>
              <p:nvPr/>
            </p:nvSpPr>
            <p:spPr bwMode="auto">
              <a:xfrm>
                <a:off x="3961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0" name="Line 472"/>
              <p:cNvSpPr>
                <a:spLocks noChangeShapeType="1"/>
              </p:cNvSpPr>
              <p:nvPr/>
            </p:nvSpPr>
            <p:spPr bwMode="auto">
              <a:xfrm>
                <a:off x="398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1" name="Line 473"/>
              <p:cNvSpPr>
                <a:spLocks noChangeShapeType="1"/>
              </p:cNvSpPr>
              <p:nvPr/>
            </p:nvSpPr>
            <p:spPr bwMode="auto">
              <a:xfrm>
                <a:off x="399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2" name="Line 474"/>
              <p:cNvSpPr>
                <a:spLocks noChangeShapeType="1"/>
              </p:cNvSpPr>
              <p:nvPr/>
            </p:nvSpPr>
            <p:spPr bwMode="auto">
              <a:xfrm>
                <a:off x="401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3" name="Line 475"/>
              <p:cNvSpPr>
                <a:spLocks noChangeShapeType="1"/>
              </p:cNvSpPr>
              <p:nvPr/>
            </p:nvSpPr>
            <p:spPr bwMode="auto">
              <a:xfrm>
                <a:off x="4032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4" name="Line 476"/>
              <p:cNvSpPr>
                <a:spLocks noChangeShapeType="1"/>
              </p:cNvSpPr>
              <p:nvPr/>
            </p:nvSpPr>
            <p:spPr bwMode="auto">
              <a:xfrm>
                <a:off x="4042" y="199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5" name="Line 477"/>
              <p:cNvSpPr>
                <a:spLocks noChangeShapeType="1"/>
              </p:cNvSpPr>
              <p:nvPr/>
            </p:nvSpPr>
            <p:spPr bwMode="auto">
              <a:xfrm>
                <a:off x="406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6" name="Line 478"/>
              <p:cNvSpPr>
                <a:spLocks noChangeShapeType="1"/>
              </p:cNvSpPr>
              <p:nvPr/>
            </p:nvSpPr>
            <p:spPr bwMode="auto">
              <a:xfrm>
                <a:off x="4083" y="199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7" name="Line 479"/>
              <p:cNvSpPr>
                <a:spLocks noChangeShapeType="1"/>
              </p:cNvSpPr>
              <p:nvPr/>
            </p:nvSpPr>
            <p:spPr bwMode="auto">
              <a:xfrm>
                <a:off x="394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8" name="Line 480"/>
              <p:cNvSpPr>
                <a:spLocks noChangeShapeType="1"/>
              </p:cNvSpPr>
              <p:nvPr/>
            </p:nvSpPr>
            <p:spPr bwMode="auto">
              <a:xfrm>
                <a:off x="396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79" name="Line 481"/>
              <p:cNvSpPr>
                <a:spLocks noChangeShapeType="1"/>
              </p:cNvSpPr>
              <p:nvPr/>
            </p:nvSpPr>
            <p:spPr bwMode="auto">
              <a:xfrm>
                <a:off x="3971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0" name="Line 482"/>
              <p:cNvSpPr>
                <a:spLocks noChangeShapeType="1"/>
              </p:cNvSpPr>
              <p:nvPr/>
            </p:nvSpPr>
            <p:spPr bwMode="auto">
              <a:xfrm>
                <a:off x="399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1" name="Line 483"/>
              <p:cNvSpPr>
                <a:spLocks noChangeShapeType="1"/>
              </p:cNvSpPr>
              <p:nvPr/>
            </p:nvSpPr>
            <p:spPr bwMode="auto">
              <a:xfrm>
                <a:off x="401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2" name="Line 484"/>
              <p:cNvSpPr>
                <a:spLocks noChangeShapeType="1"/>
              </p:cNvSpPr>
              <p:nvPr/>
            </p:nvSpPr>
            <p:spPr bwMode="auto">
              <a:xfrm>
                <a:off x="402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3" name="Line 485"/>
              <p:cNvSpPr>
                <a:spLocks noChangeShapeType="1"/>
              </p:cNvSpPr>
              <p:nvPr/>
            </p:nvSpPr>
            <p:spPr bwMode="auto">
              <a:xfrm>
                <a:off x="4042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4" name="Line 486"/>
              <p:cNvSpPr>
                <a:spLocks noChangeShapeType="1"/>
              </p:cNvSpPr>
              <p:nvPr/>
            </p:nvSpPr>
            <p:spPr bwMode="auto">
              <a:xfrm>
                <a:off x="406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5" name="Line 487"/>
              <p:cNvSpPr>
                <a:spLocks noChangeShapeType="1"/>
              </p:cNvSpPr>
              <p:nvPr/>
            </p:nvSpPr>
            <p:spPr bwMode="auto">
              <a:xfrm>
                <a:off x="407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6" name="Line 488"/>
              <p:cNvSpPr>
                <a:spLocks noChangeShapeType="1"/>
              </p:cNvSpPr>
              <p:nvPr/>
            </p:nvSpPr>
            <p:spPr bwMode="auto">
              <a:xfrm>
                <a:off x="408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7" name="Line 489"/>
              <p:cNvSpPr>
                <a:spLocks noChangeShapeType="1"/>
              </p:cNvSpPr>
              <p:nvPr/>
            </p:nvSpPr>
            <p:spPr bwMode="auto">
              <a:xfrm>
                <a:off x="394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8" name="Line 490"/>
              <p:cNvSpPr>
                <a:spLocks noChangeShapeType="1"/>
              </p:cNvSpPr>
              <p:nvPr/>
            </p:nvSpPr>
            <p:spPr bwMode="auto">
              <a:xfrm>
                <a:off x="3951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89" name="Line 491"/>
              <p:cNvSpPr>
                <a:spLocks noChangeShapeType="1"/>
              </p:cNvSpPr>
              <p:nvPr/>
            </p:nvSpPr>
            <p:spPr bwMode="auto">
              <a:xfrm>
                <a:off x="3971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0" name="Line 492"/>
              <p:cNvSpPr>
                <a:spLocks noChangeShapeType="1"/>
              </p:cNvSpPr>
              <p:nvPr/>
            </p:nvSpPr>
            <p:spPr bwMode="auto">
              <a:xfrm>
                <a:off x="399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1" name="Line 493"/>
              <p:cNvSpPr>
                <a:spLocks noChangeShapeType="1"/>
              </p:cNvSpPr>
              <p:nvPr/>
            </p:nvSpPr>
            <p:spPr bwMode="auto">
              <a:xfrm>
                <a:off x="400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2" name="Line 494"/>
              <p:cNvSpPr>
                <a:spLocks noChangeShapeType="1"/>
              </p:cNvSpPr>
              <p:nvPr/>
            </p:nvSpPr>
            <p:spPr bwMode="auto">
              <a:xfrm>
                <a:off x="4022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3" name="Line 495"/>
              <p:cNvSpPr>
                <a:spLocks noChangeShapeType="1"/>
              </p:cNvSpPr>
              <p:nvPr/>
            </p:nvSpPr>
            <p:spPr bwMode="auto">
              <a:xfrm>
                <a:off x="4042" y="200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4" name="Line 496"/>
              <p:cNvSpPr>
                <a:spLocks noChangeShapeType="1"/>
              </p:cNvSpPr>
              <p:nvPr/>
            </p:nvSpPr>
            <p:spPr bwMode="auto">
              <a:xfrm>
                <a:off x="405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5" name="Line 497"/>
              <p:cNvSpPr>
                <a:spLocks noChangeShapeType="1"/>
              </p:cNvSpPr>
              <p:nvPr/>
            </p:nvSpPr>
            <p:spPr bwMode="auto">
              <a:xfrm>
                <a:off x="406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6" name="Line 498"/>
              <p:cNvSpPr>
                <a:spLocks noChangeShapeType="1"/>
              </p:cNvSpPr>
              <p:nvPr/>
            </p:nvSpPr>
            <p:spPr bwMode="auto">
              <a:xfrm>
                <a:off x="407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7" name="Line 499"/>
              <p:cNvSpPr>
                <a:spLocks noChangeShapeType="1"/>
              </p:cNvSpPr>
              <p:nvPr/>
            </p:nvSpPr>
            <p:spPr bwMode="auto">
              <a:xfrm>
                <a:off x="409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8" name="Line 500"/>
              <p:cNvSpPr>
                <a:spLocks noChangeShapeType="1"/>
              </p:cNvSpPr>
              <p:nvPr/>
            </p:nvSpPr>
            <p:spPr bwMode="auto">
              <a:xfrm>
                <a:off x="4093" y="2007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499" name="Freeform 501"/>
              <p:cNvSpPr>
                <a:spLocks/>
              </p:cNvSpPr>
              <p:nvPr/>
            </p:nvSpPr>
            <p:spPr bwMode="auto">
              <a:xfrm>
                <a:off x="2096" y="2068"/>
                <a:ext cx="81" cy="61"/>
              </a:xfrm>
              <a:custGeom>
                <a:avLst/>
                <a:gdLst>
                  <a:gd name="T0" fmla="*/ 1 w 8"/>
                  <a:gd name="T1" fmla="*/ 0 h 6"/>
                  <a:gd name="T2" fmla="*/ 8 w 8"/>
                  <a:gd name="T3" fmla="*/ 0 h 6"/>
                  <a:gd name="T4" fmla="*/ 8 w 8"/>
                  <a:gd name="T5" fmla="*/ 0 h 6"/>
                  <a:gd name="T6" fmla="*/ 8 w 8"/>
                  <a:gd name="T7" fmla="*/ 6 h 6"/>
                  <a:gd name="T8" fmla="*/ 8 w 8"/>
                  <a:gd name="T9" fmla="*/ 6 h 6"/>
                  <a:gd name="T10" fmla="*/ 1 w 8"/>
                  <a:gd name="T11" fmla="*/ 6 h 6"/>
                  <a:gd name="T12" fmla="*/ 0 w 8"/>
                  <a:gd name="T13" fmla="*/ 6 h 6"/>
                  <a:gd name="T14" fmla="*/ 0 w 8"/>
                  <a:gd name="T15" fmla="*/ 0 h 6"/>
                  <a:gd name="T16" fmla="*/ 1 w 8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6">
                    <a:moveTo>
                      <a:pt x="1" y="0"/>
                    </a:moveTo>
                    <a:lnTo>
                      <a:pt x="8" y="0"/>
                    </a:lnTo>
                    <a:cubicBezTo>
                      <a:pt x="8" y="0"/>
                      <a:pt x="8" y="0"/>
                      <a:pt x="8" y="0"/>
                    </a:cubicBezTo>
                    <a:lnTo>
                      <a:pt x="8" y="6"/>
                    </a:lnTo>
                    <a:cubicBezTo>
                      <a:pt x="8" y="6"/>
                      <a:pt x="8" y="6"/>
                      <a:pt x="8" y="6"/>
                    </a:cubicBezTo>
                    <a:lnTo>
                      <a:pt x="1" y="6"/>
                    </a:lnTo>
                    <a:cubicBezTo>
                      <a:pt x="1" y="6"/>
                      <a:pt x="0" y="6"/>
                      <a:pt x="0" y="6"/>
                    </a:cubicBezTo>
                    <a:lnTo>
                      <a:pt x="0" y="0"/>
                    </a:ln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C1C0BF"/>
              </a:solidFill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0" name="Freeform 502"/>
              <p:cNvSpPr>
                <a:spLocks/>
              </p:cNvSpPr>
              <p:nvPr/>
            </p:nvSpPr>
            <p:spPr bwMode="auto">
              <a:xfrm>
                <a:off x="2106" y="2068"/>
                <a:ext cx="71" cy="61"/>
              </a:xfrm>
              <a:custGeom>
                <a:avLst/>
                <a:gdLst>
                  <a:gd name="T0" fmla="*/ 7 w 7"/>
                  <a:gd name="T1" fmla="*/ 0 h 6"/>
                  <a:gd name="T2" fmla="*/ 0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1" name="Line 503"/>
              <p:cNvSpPr>
                <a:spLocks noChangeShapeType="1"/>
              </p:cNvSpPr>
              <p:nvPr/>
            </p:nvSpPr>
            <p:spPr bwMode="auto">
              <a:xfrm>
                <a:off x="2187" y="206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79838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2" name="Freeform 504"/>
              <p:cNvSpPr>
                <a:spLocks/>
              </p:cNvSpPr>
              <p:nvPr/>
            </p:nvSpPr>
            <p:spPr bwMode="auto">
              <a:xfrm>
                <a:off x="2096" y="2058"/>
                <a:ext cx="91" cy="81"/>
              </a:xfrm>
              <a:custGeom>
                <a:avLst/>
                <a:gdLst>
                  <a:gd name="T0" fmla="*/ 0 w 9"/>
                  <a:gd name="T1" fmla="*/ 0 h 8"/>
                  <a:gd name="T2" fmla="*/ 8 w 9"/>
                  <a:gd name="T3" fmla="*/ 0 h 8"/>
                  <a:gd name="T4" fmla="*/ 9 w 9"/>
                  <a:gd name="T5" fmla="*/ 1 h 8"/>
                  <a:gd name="T6" fmla="*/ 9 w 9"/>
                  <a:gd name="T7" fmla="*/ 7 h 8"/>
                  <a:gd name="T8" fmla="*/ 8 w 9"/>
                  <a:gd name="T9" fmla="*/ 8 h 8"/>
                  <a:gd name="T10" fmla="*/ 0 w 9"/>
                  <a:gd name="T11" fmla="*/ 8 h 8"/>
                  <a:gd name="T12" fmla="*/ 0 w 9"/>
                  <a:gd name="T13" fmla="*/ 7 h 8"/>
                  <a:gd name="T14" fmla="*/ 0 w 9"/>
                  <a:gd name="T15" fmla="*/ 1 h 8"/>
                  <a:gd name="T16" fmla="*/ 0 w 9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8" y="0"/>
                    </a:lnTo>
                    <a:cubicBezTo>
                      <a:pt x="9" y="0"/>
                      <a:pt x="9" y="1"/>
                      <a:pt x="9" y="1"/>
                    </a:cubicBezTo>
                    <a:lnTo>
                      <a:pt x="9" y="7"/>
                    </a:lnTo>
                    <a:cubicBezTo>
                      <a:pt x="9" y="8"/>
                      <a:pt x="9" y="8"/>
                      <a:pt x="8" y="8"/>
                    </a:cubicBezTo>
                    <a:lnTo>
                      <a:pt x="0" y="8"/>
                    </a:lnTo>
                    <a:cubicBezTo>
                      <a:pt x="0" y="8"/>
                      <a:pt x="0" y="8"/>
                      <a:pt x="0" y="7"/>
                    </a:cubicBezTo>
                    <a:lnTo>
                      <a:pt x="0" y="1"/>
                    </a:ln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3" name="Freeform 505"/>
              <p:cNvSpPr>
                <a:spLocks/>
              </p:cNvSpPr>
              <p:nvPr/>
            </p:nvSpPr>
            <p:spPr bwMode="auto">
              <a:xfrm>
                <a:off x="2055" y="2149"/>
                <a:ext cx="183" cy="30"/>
              </a:xfrm>
              <a:custGeom>
                <a:avLst/>
                <a:gdLst>
                  <a:gd name="T0" fmla="*/ 16 w 18"/>
                  <a:gd name="T1" fmla="*/ 0 h 3"/>
                  <a:gd name="T2" fmla="*/ 18 w 18"/>
                  <a:gd name="T3" fmla="*/ 2 h 3"/>
                  <a:gd name="T4" fmla="*/ 18 w 18"/>
                  <a:gd name="T5" fmla="*/ 3 h 3"/>
                  <a:gd name="T6" fmla="*/ 0 w 1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">
                    <a:moveTo>
                      <a:pt x="16" y="0"/>
                    </a:moveTo>
                    <a:lnTo>
                      <a:pt x="18" y="2"/>
                    </a:lnTo>
                    <a:lnTo>
                      <a:pt x="18" y="3"/>
                    </a:lnTo>
                    <a:lnTo>
                      <a:pt x="0" y="3"/>
                    </a:lnTo>
                  </a:path>
                </a:pathLst>
              </a:custGeom>
              <a:noFill/>
              <a:ln w="15875" cap="flat">
                <a:solidFill>
                  <a:srgbClr val="79838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4" name="Freeform 506"/>
              <p:cNvSpPr>
                <a:spLocks/>
              </p:cNvSpPr>
              <p:nvPr/>
            </p:nvSpPr>
            <p:spPr bwMode="auto">
              <a:xfrm>
                <a:off x="2055" y="2149"/>
                <a:ext cx="172" cy="20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2 h 2"/>
                  <a:gd name="T4" fmla="*/ 0 w 17"/>
                  <a:gd name="T5" fmla="*/ 2 h 2"/>
                  <a:gd name="T6" fmla="*/ 2 w 17"/>
                  <a:gd name="T7" fmla="*/ 0 h 2"/>
                  <a:gd name="T8" fmla="*/ 15 w 17"/>
                  <a:gd name="T9" fmla="*/ 0 h 2"/>
                  <a:gd name="T10" fmla="*/ 17 w 17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5" y="0"/>
                    </a:lnTo>
                    <a:lnTo>
                      <a:pt x="17" y="2"/>
                    </a:lnTo>
                    <a:close/>
                  </a:path>
                </a:pathLst>
              </a:custGeom>
              <a:noFill/>
              <a:ln w="15875" cap="flat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5" name="Line 507"/>
              <p:cNvSpPr>
                <a:spLocks noChangeShapeType="1"/>
              </p:cNvSpPr>
              <p:nvPr/>
            </p:nvSpPr>
            <p:spPr bwMode="auto">
              <a:xfrm>
                <a:off x="2085" y="214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6" name="Line 508"/>
              <p:cNvSpPr>
                <a:spLocks noChangeShapeType="1"/>
              </p:cNvSpPr>
              <p:nvPr/>
            </p:nvSpPr>
            <p:spPr bwMode="auto">
              <a:xfrm>
                <a:off x="2106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7" name="Line 509"/>
              <p:cNvSpPr>
                <a:spLocks noChangeShapeType="1"/>
              </p:cNvSpPr>
              <p:nvPr/>
            </p:nvSpPr>
            <p:spPr bwMode="auto">
              <a:xfrm>
                <a:off x="2116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8" name="Line 510"/>
              <p:cNvSpPr>
                <a:spLocks noChangeShapeType="1"/>
              </p:cNvSpPr>
              <p:nvPr/>
            </p:nvSpPr>
            <p:spPr bwMode="auto">
              <a:xfrm>
                <a:off x="2136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09" name="Line 511"/>
              <p:cNvSpPr>
                <a:spLocks noChangeShapeType="1"/>
              </p:cNvSpPr>
              <p:nvPr/>
            </p:nvSpPr>
            <p:spPr bwMode="auto">
              <a:xfrm>
                <a:off x="2156" y="214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0" name="Line 512"/>
              <p:cNvSpPr>
                <a:spLocks noChangeShapeType="1"/>
              </p:cNvSpPr>
              <p:nvPr/>
            </p:nvSpPr>
            <p:spPr bwMode="auto">
              <a:xfrm>
                <a:off x="2167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1" name="Line 513"/>
              <p:cNvSpPr>
                <a:spLocks noChangeShapeType="1"/>
              </p:cNvSpPr>
              <p:nvPr/>
            </p:nvSpPr>
            <p:spPr bwMode="auto">
              <a:xfrm>
                <a:off x="2187" y="214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2" name="Line 514"/>
              <p:cNvSpPr>
                <a:spLocks noChangeShapeType="1"/>
              </p:cNvSpPr>
              <p:nvPr/>
            </p:nvSpPr>
            <p:spPr bwMode="auto">
              <a:xfrm>
                <a:off x="2065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3" name="Line 515"/>
              <p:cNvSpPr>
                <a:spLocks noChangeShapeType="1"/>
              </p:cNvSpPr>
              <p:nvPr/>
            </p:nvSpPr>
            <p:spPr bwMode="auto">
              <a:xfrm>
                <a:off x="2075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4" name="Line 516"/>
              <p:cNvSpPr>
                <a:spLocks noChangeShapeType="1"/>
              </p:cNvSpPr>
              <p:nvPr/>
            </p:nvSpPr>
            <p:spPr bwMode="auto">
              <a:xfrm>
                <a:off x="2085" y="215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5" name="Line 517"/>
              <p:cNvSpPr>
                <a:spLocks noChangeShapeType="1"/>
              </p:cNvSpPr>
              <p:nvPr/>
            </p:nvSpPr>
            <p:spPr bwMode="auto">
              <a:xfrm>
                <a:off x="209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6" name="Line 518"/>
              <p:cNvSpPr>
                <a:spLocks noChangeShapeType="1"/>
              </p:cNvSpPr>
              <p:nvPr/>
            </p:nvSpPr>
            <p:spPr bwMode="auto">
              <a:xfrm>
                <a:off x="211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7" name="Line 519"/>
              <p:cNvSpPr>
                <a:spLocks noChangeShapeType="1"/>
              </p:cNvSpPr>
              <p:nvPr/>
            </p:nvSpPr>
            <p:spPr bwMode="auto">
              <a:xfrm>
                <a:off x="213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8" name="Line 520"/>
              <p:cNvSpPr>
                <a:spLocks noChangeShapeType="1"/>
              </p:cNvSpPr>
              <p:nvPr/>
            </p:nvSpPr>
            <p:spPr bwMode="auto">
              <a:xfrm>
                <a:off x="214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19" name="Line 521"/>
              <p:cNvSpPr>
                <a:spLocks noChangeShapeType="1"/>
              </p:cNvSpPr>
              <p:nvPr/>
            </p:nvSpPr>
            <p:spPr bwMode="auto">
              <a:xfrm>
                <a:off x="216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0" name="Line 522"/>
              <p:cNvSpPr>
                <a:spLocks noChangeShapeType="1"/>
              </p:cNvSpPr>
              <p:nvPr/>
            </p:nvSpPr>
            <p:spPr bwMode="auto">
              <a:xfrm>
                <a:off x="218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1" name="Line 523"/>
              <p:cNvSpPr>
                <a:spLocks noChangeShapeType="1"/>
              </p:cNvSpPr>
              <p:nvPr/>
            </p:nvSpPr>
            <p:spPr bwMode="auto">
              <a:xfrm>
                <a:off x="219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2" name="Line 524"/>
              <p:cNvSpPr>
                <a:spLocks noChangeShapeType="1"/>
              </p:cNvSpPr>
              <p:nvPr/>
            </p:nvSpPr>
            <p:spPr bwMode="auto">
              <a:xfrm>
                <a:off x="2065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3" name="Line 525"/>
              <p:cNvSpPr>
                <a:spLocks noChangeShapeType="1"/>
              </p:cNvSpPr>
              <p:nvPr/>
            </p:nvSpPr>
            <p:spPr bwMode="auto">
              <a:xfrm>
                <a:off x="2075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4" name="Line 526"/>
              <p:cNvSpPr>
                <a:spLocks noChangeShapeType="1"/>
              </p:cNvSpPr>
              <p:nvPr/>
            </p:nvSpPr>
            <p:spPr bwMode="auto">
              <a:xfrm>
                <a:off x="209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5" name="Line 527"/>
              <p:cNvSpPr>
                <a:spLocks noChangeShapeType="1"/>
              </p:cNvSpPr>
              <p:nvPr/>
            </p:nvSpPr>
            <p:spPr bwMode="auto">
              <a:xfrm>
                <a:off x="211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6" name="Line 528"/>
              <p:cNvSpPr>
                <a:spLocks noChangeShapeType="1"/>
              </p:cNvSpPr>
              <p:nvPr/>
            </p:nvSpPr>
            <p:spPr bwMode="auto">
              <a:xfrm>
                <a:off x="212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7" name="Line 529"/>
              <p:cNvSpPr>
                <a:spLocks noChangeShapeType="1"/>
              </p:cNvSpPr>
              <p:nvPr/>
            </p:nvSpPr>
            <p:spPr bwMode="auto">
              <a:xfrm>
                <a:off x="2146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8" name="Line 530"/>
              <p:cNvSpPr>
                <a:spLocks noChangeShapeType="1"/>
              </p:cNvSpPr>
              <p:nvPr/>
            </p:nvSpPr>
            <p:spPr bwMode="auto">
              <a:xfrm>
                <a:off x="216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29" name="Line 531"/>
              <p:cNvSpPr>
                <a:spLocks noChangeShapeType="1"/>
              </p:cNvSpPr>
              <p:nvPr/>
            </p:nvSpPr>
            <p:spPr bwMode="auto">
              <a:xfrm>
                <a:off x="217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0" name="Line 532"/>
              <p:cNvSpPr>
                <a:spLocks noChangeShapeType="1"/>
              </p:cNvSpPr>
              <p:nvPr/>
            </p:nvSpPr>
            <p:spPr bwMode="auto">
              <a:xfrm>
                <a:off x="2197" y="215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1" name="Line 533"/>
              <p:cNvSpPr>
                <a:spLocks noChangeShapeType="1"/>
              </p:cNvSpPr>
              <p:nvPr/>
            </p:nvSpPr>
            <p:spPr bwMode="auto">
              <a:xfrm>
                <a:off x="2075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2" name="Line 534"/>
              <p:cNvSpPr>
                <a:spLocks noChangeShapeType="1"/>
              </p:cNvSpPr>
              <p:nvPr/>
            </p:nvSpPr>
            <p:spPr bwMode="auto">
              <a:xfrm>
                <a:off x="2096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3" name="Line 535"/>
              <p:cNvSpPr>
                <a:spLocks noChangeShapeType="1"/>
              </p:cNvSpPr>
              <p:nvPr/>
            </p:nvSpPr>
            <p:spPr bwMode="auto">
              <a:xfrm>
                <a:off x="2106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4" name="Line 536"/>
              <p:cNvSpPr>
                <a:spLocks noChangeShapeType="1"/>
              </p:cNvSpPr>
              <p:nvPr/>
            </p:nvSpPr>
            <p:spPr bwMode="auto">
              <a:xfrm>
                <a:off x="2126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5" name="Line 537"/>
              <p:cNvSpPr>
                <a:spLocks noChangeShapeType="1"/>
              </p:cNvSpPr>
              <p:nvPr/>
            </p:nvSpPr>
            <p:spPr bwMode="auto">
              <a:xfrm>
                <a:off x="2146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6" name="Line 538"/>
              <p:cNvSpPr>
                <a:spLocks noChangeShapeType="1"/>
              </p:cNvSpPr>
              <p:nvPr/>
            </p:nvSpPr>
            <p:spPr bwMode="auto">
              <a:xfrm>
                <a:off x="2156" y="2169"/>
                <a:ext cx="11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7" name="Line 539"/>
              <p:cNvSpPr>
                <a:spLocks noChangeShapeType="1"/>
              </p:cNvSpPr>
              <p:nvPr/>
            </p:nvSpPr>
            <p:spPr bwMode="auto">
              <a:xfrm>
                <a:off x="2177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8" name="Line 540"/>
              <p:cNvSpPr>
                <a:spLocks noChangeShapeType="1"/>
              </p:cNvSpPr>
              <p:nvPr/>
            </p:nvSpPr>
            <p:spPr bwMode="auto">
              <a:xfrm>
                <a:off x="2197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9" name="Line 541"/>
              <p:cNvSpPr>
                <a:spLocks noChangeShapeType="1"/>
              </p:cNvSpPr>
              <p:nvPr/>
            </p:nvSpPr>
            <p:spPr bwMode="auto">
              <a:xfrm>
                <a:off x="2207" y="216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A9A8A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0" name="Rectangle 542"/>
              <p:cNvSpPr>
                <a:spLocks noChangeArrowheads="1"/>
              </p:cNvSpPr>
              <p:nvPr/>
            </p:nvSpPr>
            <p:spPr bwMode="auto">
              <a:xfrm>
                <a:off x="2075" y="476"/>
                <a:ext cx="61" cy="9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1" name="Rectangle 543"/>
              <p:cNvSpPr>
                <a:spLocks noChangeArrowheads="1"/>
              </p:cNvSpPr>
              <p:nvPr/>
            </p:nvSpPr>
            <p:spPr bwMode="auto">
              <a:xfrm>
                <a:off x="2055" y="456"/>
                <a:ext cx="426" cy="13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2" name="Rectangle 544"/>
              <p:cNvSpPr>
                <a:spLocks noChangeArrowheads="1"/>
              </p:cNvSpPr>
              <p:nvPr/>
            </p:nvSpPr>
            <p:spPr bwMode="auto">
              <a:xfrm>
                <a:off x="2055" y="588"/>
                <a:ext cx="42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3" name="Rectangle 545"/>
              <p:cNvSpPr>
                <a:spLocks noChangeArrowheads="1"/>
              </p:cNvSpPr>
              <p:nvPr/>
            </p:nvSpPr>
            <p:spPr bwMode="auto">
              <a:xfrm>
                <a:off x="2055" y="659"/>
                <a:ext cx="42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4" name="Rectangle 546"/>
              <p:cNvSpPr>
                <a:spLocks noChangeArrowheads="1"/>
              </p:cNvSpPr>
              <p:nvPr/>
            </p:nvSpPr>
            <p:spPr bwMode="auto">
              <a:xfrm>
                <a:off x="2055" y="628"/>
                <a:ext cx="42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5" name="Rectangle 547"/>
              <p:cNvSpPr>
                <a:spLocks noChangeArrowheads="1"/>
              </p:cNvSpPr>
              <p:nvPr/>
            </p:nvSpPr>
            <p:spPr bwMode="auto">
              <a:xfrm>
                <a:off x="2055" y="699"/>
                <a:ext cx="42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6" name="Rectangle 548"/>
              <p:cNvSpPr>
                <a:spLocks noChangeArrowheads="1"/>
              </p:cNvSpPr>
              <p:nvPr/>
            </p:nvSpPr>
            <p:spPr bwMode="auto">
              <a:xfrm>
                <a:off x="2156" y="476"/>
                <a:ext cx="315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7" name="Rectangle 549"/>
              <p:cNvSpPr>
                <a:spLocks noChangeArrowheads="1"/>
              </p:cNvSpPr>
              <p:nvPr/>
            </p:nvSpPr>
            <p:spPr bwMode="auto">
              <a:xfrm>
                <a:off x="2156" y="517"/>
                <a:ext cx="315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8" name="Rectangle 550"/>
              <p:cNvSpPr>
                <a:spLocks noChangeArrowheads="1"/>
              </p:cNvSpPr>
              <p:nvPr/>
            </p:nvSpPr>
            <p:spPr bwMode="auto">
              <a:xfrm>
                <a:off x="2156" y="547"/>
                <a:ext cx="315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49" name="Rectangle 551"/>
              <p:cNvSpPr>
                <a:spLocks noChangeArrowheads="1"/>
              </p:cNvSpPr>
              <p:nvPr/>
            </p:nvSpPr>
            <p:spPr bwMode="auto">
              <a:xfrm>
                <a:off x="2156" y="497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0" name="Rectangle 552"/>
              <p:cNvSpPr>
                <a:spLocks noChangeArrowheads="1"/>
              </p:cNvSpPr>
              <p:nvPr/>
            </p:nvSpPr>
            <p:spPr bwMode="auto">
              <a:xfrm>
                <a:off x="2156" y="527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1" name="Rectangle 553"/>
              <p:cNvSpPr>
                <a:spLocks noChangeArrowheads="1"/>
              </p:cNvSpPr>
              <p:nvPr/>
            </p:nvSpPr>
            <p:spPr bwMode="auto">
              <a:xfrm>
                <a:off x="2156" y="568"/>
                <a:ext cx="315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2" name="Rectangle 554"/>
              <p:cNvSpPr>
                <a:spLocks noChangeArrowheads="1"/>
              </p:cNvSpPr>
              <p:nvPr/>
            </p:nvSpPr>
            <p:spPr bwMode="auto">
              <a:xfrm>
                <a:off x="2440" y="476"/>
                <a:ext cx="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3" name="Rectangle 555"/>
              <p:cNvSpPr>
                <a:spLocks noChangeArrowheads="1"/>
              </p:cNvSpPr>
              <p:nvPr/>
            </p:nvSpPr>
            <p:spPr bwMode="auto">
              <a:xfrm>
                <a:off x="2440" y="476"/>
                <a:ext cx="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4" name="Rectangle 556"/>
              <p:cNvSpPr>
                <a:spLocks noChangeArrowheads="1"/>
              </p:cNvSpPr>
              <p:nvPr/>
            </p:nvSpPr>
            <p:spPr bwMode="auto">
              <a:xfrm>
                <a:off x="2440" y="497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5" name="Rectangle 557"/>
              <p:cNvSpPr>
                <a:spLocks noChangeArrowheads="1"/>
              </p:cNvSpPr>
              <p:nvPr/>
            </p:nvSpPr>
            <p:spPr bwMode="auto">
              <a:xfrm>
                <a:off x="2440" y="497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6" name="Rectangle 558"/>
              <p:cNvSpPr>
                <a:spLocks noChangeArrowheads="1"/>
              </p:cNvSpPr>
              <p:nvPr/>
            </p:nvSpPr>
            <p:spPr bwMode="auto">
              <a:xfrm>
                <a:off x="2197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7" name="Rectangle 559"/>
              <p:cNvSpPr>
                <a:spLocks noChangeArrowheads="1"/>
              </p:cNvSpPr>
              <p:nvPr/>
            </p:nvSpPr>
            <p:spPr bwMode="auto">
              <a:xfrm>
                <a:off x="2197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8" name="Rectangle 560"/>
              <p:cNvSpPr>
                <a:spLocks noChangeArrowheads="1"/>
              </p:cNvSpPr>
              <p:nvPr/>
            </p:nvSpPr>
            <p:spPr bwMode="auto">
              <a:xfrm>
                <a:off x="2197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59" name="Rectangle 561"/>
              <p:cNvSpPr>
                <a:spLocks noChangeArrowheads="1"/>
              </p:cNvSpPr>
              <p:nvPr/>
            </p:nvSpPr>
            <p:spPr bwMode="auto">
              <a:xfrm>
                <a:off x="2197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0" name="Rectangle 562"/>
              <p:cNvSpPr>
                <a:spLocks noChangeArrowheads="1"/>
              </p:cNvSpPr>
              <p:nvPr/>
            </p:nvSpPr>
            <p:spPr bwMode="auto">
              <a:xfrm>
                <a:off x="2319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1" name="Rectangle 563"/>
              <p:cNvSpPr>
                <a:spLocks noChangeArrowheads="1"/>
              </p:cNvSpPr>
              <p:nvPr/>
            </p:nvSpPr>
            <p:spPr bwMode="auto">
              <a:xfrm>
                <a:off x="2319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2" name="Rectangle 564"/>
              <p:cNvSpPr>
                <a:spLocks noChangeArrowheads="1"/>
              </p:cNvSpPr>
              <p:nvPr/>
            </p:nvSpPr>
            <p:spPr bwMode="auto">
              <a:xfrm>
                <a:off x="2379" y="598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3" name="Rectangle 565"/>
              <p:cNvSpPr>
                <a:spLocks noChangeArrowheads="1"/>
              </p:cNvSpPr>
              <p:nvPr/>
            </p:nvSpPr>
            <p:spPr bwMode="auto">
              <a:xfrm>
                <a:off x="2379" y="598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4" name="Rectangle 566"/>
              <p:cNvSpPr>
                <a:spLocks noChangeArrowheads="1"/>
              </p:cNvSpPr>
              <p:nvPr/>
            </p:nvSpPr>
            <p:spPr bwMode="auto">
              <a:xfrm>
                <a:off x="2400" y="588"/>
                <a:ext cx="20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5" name="Rectangle 567"/>
              <p:cNvSpPr>
                <a:spLocks noChangeArrowheads="1"/>
              </p:cNvSpPr>
              <p:nvPr/>
            </p:nvSpPr>
            <p:spPr bwMode="auto">
              <a:xfrm>
                <a:off x="2116" y="588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6" name="Rectangle 568"/>
              <p:cNvSpPr>
                <a:spLocks noChangeArrowheads="1"/>
              </p:cNvSpPr>
              <p:nvPr/>
            </p:nvSpPr>
            <p:spPr bwMode="auto">
              <a:xfrm>
                <a:off x="2116" y="598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7" name="Rectangle 569"/>
              <p:cNvSpPr>
                <a:spLocks noChangeArrowheads="1"/>
              </p:cNvSpPr>
              <p:nvPr/>
            </p:nvSpPr>
            <p:spPr bwMode="auto">
              <a:xfrm>
                <a:off x="2319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8" name="Rectangle 570"/>
              <p:cNvSpPr>
                <a:spLocks noChangeArrowheads="1"/>
              </p:cNvSpPr>
              <p:nvPr/>
            </p:nvSpPr>
            <p:spPr bwMode="auto">
              <a:xfrm>
                <a:off x="2319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9" name="Rectangle 571"/>
              <p:cNvSpPr>
                <a:spLocks noChangeArrowheads="1"/>
              </p:cNvSpPr>
              <p:nvPr/>
            </p:nvSpPr>
            <p:spPr bwMode="auto">
              <a:xfrm>
                <a:off x="2258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0" name="Rectangle 572"/>
              <p:cNvSpPr>
                <a:spLocks noChangeArrowheads="1"/>
              </p:cNvSpPr>
              <p:nvPr/>
            </p:nvSpPr>
            <p:spPr bwMode="auto">
              <a:xfrm>
                <a:off x="2258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1" name="Rectangle 573"/>
              <p:cNvSpPr>
                <a:spLocks noChangeArrowheads="1"/>
              </p:cNvSpPr>
              <p:nvPr/>
            </p:nvSpPr>
            <p:spPr bwMode="auto">
              <a:xfrm>
                <a:off x="2258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2" name="Rectangle 574"/>
              <p:cNvSpPr>
                <a:spLocks noChangeArrowheads="1"/>
              </p:cNvSpPr>
              <p:nvPr/>
            </p:nvSpPr>
            <p:spPr bwMode="auto">
              <a:xfrm>
                <a:off x="2258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3" name="Rectangle 575"/>
              <p:cNvSpPr>
                <a:spLocks noChangeArrowheads="1"/>
              </p:cNvSpPr>
              <p:nvPr/>
            </p:nvSpPr>
            <p:spPr bwMode="auto">
              <a:xfrm>
                <a:off x="2379" y="476"/>
                <a:ext cx="1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4" name="Rectangle 576"/>
              <p:cNvSpPr>
                <a:spLocks noChangeArrowheads="1"/>
              </p:cNvSpPr>
              <p:nvPr/>
            </p:nvSpPr>
            <p:spPr bwMode="auto">
              <a:xfrm>
                <a:off x="2379" y="476"/>
                <a:ext cx="1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5" name="Rectangle 577"/>
              <p:cNvSpPr>
                <a:spLocks noChangeArrowheads="1"/>
              </p:cNvSpPr>
              <p:nvPr/>
            </p:nvSpPr>
            <p:spPr bwMode="auto">
              <a:xfrm>
                <a:off x="2379" y="49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6" name="Rectangle 578"/>
              <p:cNvSpPr>
                <a:spLocks noChangeArrowheads="1"/>
              </p:cNvSpPr>
              <p:nvPr/>
            </p:nvSpPr>
            <p:spPr bwMode="auto">
              <a:xfrm>
                <a:off x="2379" y="49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7" name="Rectangle 579"/>
              <p:cNvSpPr>
                <a:spLocks noChangeArrowheads="1"/>
              </p:cNvSpPr>
              <p:nvPr/>
            </p:nvSpPr>
            <p:spPr bwMode="auto">
              <a:xfrm>
                <a:off x="2227" y="476"/>
                <a:ext cx="1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8" name="Rectangle 580"/>
              <p:cNvSpPr>
                <a:spLocks noChangeArrowheads="1"/>
              </p:cNvSpPr>
              <p:nvPr/>
            </p:nvSpPr>
            <p:spPr bwMode="auto">
              <a:xfrm>
                <a:off x="2227" y="476"/>
                <a:ext cx="1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9" name="Rectangle 581"/>
              <p:cNvSpPr>
                <a:spLocks noChangeArrowheads="1"/>
              </p:cNvSpPr>
              <p:nvPr/>
            </p:nvSpPr>
            <p:spPr bwMode="auto">
              <a:xfrm>
                <a:off x="2227" y="49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0" name="Rectangle 582"/>
              <p:cNvSpPr>
                <a:spLocks noChangeArrowheads="1"/>
              </p:cNvSpPr>
              <p:nvPr/>
            </p:nvSpPr>
            <p:spPr bwMode="auto">
              <a:xfrm>
                <a:off x="2227" y="49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1" name="Rectangle 583"/>
              <p:cNvSpPr>
                <a:spLocks noChangeArrowheads="1"/>
              </p:cNvSpPr>
              <p:nvPr/>
            </p:nvSpPr>
            <p:spPr bwMode="auto">
              <a:xfrm>
                <a:off x="2096" y="497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2" name="Rectangle 584"/>
              <p:cNvSpPr>
                <a:spLocks noChangeArrowheads="1"/>
              </p:cNvSpPr>
              <p:nvPr/>
            </p:nvSpPr>
            <p:spPr bwMode="auto">
              <a:xfrm>
                <a:off x="2096" y="497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3" name="Rectangle 585"/>
              <p:cNvSpPr>
                <a:spLocks noChangeArrowheads="1"/>
              </p:cNvSpPr>
              <p:nvPr/>
            </p:nvSpPr>
            <p:spPr bwMode="auto">
              <a:xfrm>
                <a:off x="2096" y="51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4" name="Rectangle 586"/>
              <p:cNvSpPr>
                <a:spLocks noChangeArrowheads="1"/>
              </p:cNvSpPr>
              <p:nvPr/>
            </p:nvSpPr>
            <p:spPr bwMode="auto">
              <a:xfrm>
                <a:off x="2096" y="51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5" name="Rectangle 587"/>
              <p:cNvSpPr>
                <a:spLocks noChangeArrowheads="1"/>
              </p:cNvSpPr>
              <p:nvPr/>
            </p:nvSpPr>
            <p:spPr bwMode="auto">
              <a:xfrm>
                <a:off x="2096" y="53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6" name="Rectangle 588"/>
              <p:cNvSpPr>
                <a:spLocks noChangeArrowheads="1"/>
              </p:cNvSpPr>
              <p:nvPr/>
            </p:nvSpPr>
            <p:spPr bwMode="auto">
              <a:xfrm>
                <a:off x="2096" y="53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7" name="Rectangle 589"/>
              <p:cNvSpPr>
                <a:spLocks noChangeArrowheads="1"/>
              </p:cNvSpPr>
              <p:nvPr/>
            </p:nvSpPr>
            <p:spPr bwMode="auto">
              <a:xfrm>
                <a:off x="2085" y="497"/>
                <a:ext cx="1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8" name="Rectangle 590"/>
              <p:cNvSpPr>
                <a:spLocks noChangeArrowheads="1"/>
              </p:cNvSpPr>
              <p:nvPr/>
            </p:nvSpPr>
            <p:spPr bwMode="auto">
              <a:xfrm>
                <a:off x="2085" y="497"/>
                <a:ext cx="1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9" name="Rectangle 591"/>
              <p:cNvSpPr>
                <a:spLocks noChangeArrowheads="1"/>
              </p:cNvSpPr>
              <p:nvPr/>
            </p:nvSpPr>
            <p:spPr bwMode="auto">
              <a:xfrm>
                <a:off x="2085" y="51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0" name="Rectangle 592"/>
              <p:cNvSpPr>
                <a:spLocks noChangeArrowheads="1"/>
              </p:cNvSpPr>
              <p:nvPr/>
            </p:nvSpPr>
            <p:spPr bwMode="auto">
              <a:xfrm>
                <a:off x="2085" y="51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1" name="Rectangle 593"/>
              <p:cNvSpPr>
                <a:spLocks noChangeArrowheads="1"/>
              </p:cNvSpPr>
              <p:nvPr/>
            </p:nvSpPr>
            <p:spPr bwMode="auto">
              <a:xfrm>
                <a:off x="2085" y="53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2" name="Rectangle 594"/>
              <p:cNvSpPr>
                <a:spLocks noChangeArrowheads="1"/>
              </p:cNvSpPr>
              <p:nvPr/>
            </p:nvSpPr>
            <p:spPr bwMode="auto">
              <a:xfrm>
                <a:off x="2085" y="53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3" name="Rectangle 595"/>
              <p:cNvSpPr>
                <a:spLocks noChangeArrowheads="1"/>
              </p:cNvSpPr>
              <p:nvPr/>
            </p:nvSpPr>
            <p:spPr bwMode="auto">
              <a:xfrm>
                <a:off x="2116" y="497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4" name="Rectangle 596"/>
              <p:cNvSpPr>
                <a:spLocks noChangeArrowheads="1"/>
              </p:cNvSpPr>
              <p:nvPr/>
            </p:nvSpPr>
            <p:spPr bwMode="auto">
              <a:xfrm>
                <a:off x="2116" y="497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5" name="Rectangle 597"/>
              <p:cNvSpPr>
                <a:spLocks noChangeArrowheads="1"/>
              </p:cNvSpPr>
              <p:nvPr/>
            </p:nvSpPr>
            <p:spPr bwMode="auto">
              <a:xfrm>
                <a:off x="2116" y="51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6" name="Rectangle 598"/>
              <p:cNvSpPr>
                <a:spLocks noChangeArrowheads="1"/>
              </p:cNvSpPr>
              <p:nvPr/>
            </p:nvSpPr>
            <p:spPr bwMode="auto">
              <a:xfrm>
                <a:off x="2116" y="51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7" name="Rectangle 599"/>
              <p:cNvSpPr>
                <a:spLocks noChangeArrowheads="1"/>
              </p:cNvSpPr>
              <p:nvPr/>
            </p:nvSpPr>
            <p:spPr bwMode="auto">
              <a:xfrm>
                <a:off x="2116" y="53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8" name="Rectangle 600"/>
              <p:cNvSpPr>
                <a:spLocks noChangeArrowheads="1"/>
              </p:cNvSpPr>
              <p:nvPr/>
            </p:nvSpPr>
            <p:spPr bwMode="auto">
              <a:xfrm>
                <a:off x="2116" y="53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99" name="Rectangle 601"/>
              <p:cNvSpPr>
                <a:spLocks noChangeArrowheads="1"/>
              </p:cNvSpPr>
              <p:nvPr/>
            </p:nvSpPr>
            <p:spPr bwMode="auto">
              <a:xfrm>
                <a:off x="2349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0" name="Rectangle 602"/>
              <p:cNvSpPr>
                <a:spLocks noChangeArrowheads="1"/>
              </p:cNvSpPr>
              <p:nvPr/>
            </p:nvSpPr>
            <p:spPr bwMode="auto">
              <a:xfrm>
                <a:off x="2349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1" name="Rectangle 603"/>
              <p:cNvSpPr>
                <a:spLocks noChangeArrowheads="1"/>
              </p:cNvSpPr>
              <p:nvPr/>
            </p:nvSpPr>
            <p:spPr bwMode="auto">
              <a:xfrm>
                <a:off x="2349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2" name="Rectangle 604"/>
              <p:cNvSpPr>
                <a:spLocks noChangeArrowheads="1"/>
              </p:cNvSpPr>
              <p:nvPr/>
            </p:nvSpPr>
            <p:spPr bwMode="auto">
              <a:xfrm>
                <a:off x="2349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3" name="Rectangle 605"/>
              <p:cNvSpPr>
                <a:spLocks noChangeArrowheads="1"/>
              </p:cNvSpPr>
              <p:nvPr/>
            </p:nvSpPr>
            <p:spPr bwMode="auto">
              <a:xfrm>
                <a:off x="2288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4" name="Rectangle 606"/>
              <p:cNvSpPr>
                <a:spLocks noChangeArrowheads="1"/>
              </p:cNvSpPr>
              <p:nvPr/>
            </p:nvSpPr>
            <p:spPr bwMode="auto">
              <a:xfrm>
                <a:off x="2288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5" name="Rectangle 607"/>
              <p:cNvSpPr>
                <a:spLocks noChangeArrowheads="1"/>
              </p:cNvSpPr>
              <p:nvPr/>
            </p:nvSpPr>
            <p:spPr bwMode="auto">
              <a:xfrm>
                <a:off x="2288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6" name="Rectangle 608"/>
              <p:cNvSpPr>
                <a:spLocks noChangeArrowheads="1"/>
              </p:cNvSpPr>
              <p:nvPr/>
            </p:nvSpPr>
            <p:spPr bwMode="auto">
              <a:xfrm>
                <a:off x="2288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607" name="Group 810"/>
            <p:cNvGrpSpPr>
              <a:grpSpLocks/>
            </p:cNvGrpSpPr>
            <p:nvPr/>
          </p:nvGrpSpPr>
          <p:grpSpPr bwMode="auto">
            <a:xfrm>
              <a:off x="2586038" y="723900"/>
              <a:ext cx="2817812" cy="1303338"/>
              <a:chOff x="1629" y="456"/>
              <a:chExt cx="1775" cy="821"/>
            </a:xfrm>
          </p:grpSpPr>
          <p:sp>
            <p:nvSpPr>
              <p:cNvPr id="608" name="Rectangle 610"/>
              <p:cNvSpPr>
                <a:spLocks noChangeArrowheads="1"/>
              </p:cNvSpPr>
              <p:nvPr/>
            </p:nvSpPr>
            <p:spPr bwMode="auto">
              <a:xfrm>
                <a:off x="2410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09" name="Rectangle 611"/>
              <p:cNvSpPr>
                <a:spLocks noChangeArrowheads="1"/>
              </p:cNvSpPr>
              <p:nvPr/>
            </p:nvSpPr>
            <p:spPr bwMode="auto">
              <a:xfrm>
                <a:off x="2410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0" name="Rectangle 612"/>
              <p:cNvSpPr>
                <a:spLocks noChangeArrowheads="1"/>
              </p:cNvSpPr>
              <p:nvPr/>
            </p:nvSpPr>
            <p:spPr bwMode="auto">
              <a:xfrm>
                <a:off x="2410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1" name="Rectangle 613"/>
              <p:cNvSpPr>
                <a:spLocks noChangeArrowheads="1"/>
              </p:cNvSpPr>
              <p:nvPr/>
            </p:nvSpPr>
            <p:spPr bwMode="auto">
              <a:xfrm>
                <a:off x="2410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2" name="Rectangle 614"/>
              <p:cNvSpPr>
                <a:spLocks noChangeArrowheads="1"/>
              </p:cNvSpPr>
              <p:nvPr/>
            </p:nvSpPr>
            <p:spPr bwMode="auto">
              <a:xfrm>
                <a:off x="2450" y="497"/>
                <a:ext cx="21" cy="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3" name="Rectangle 615"/>
              <p:cNvSpPr>
                <a:spLocks noChangeArrowheads="1"/>
              </p:cNvSpPr>
              <p:nvPr/>
            </p:nvSpPr>
            <p:spPr bwMode="auto">
              <a:xfrm>
                <a:off x="2450" y="497"/>
                <a:ext cx="21" cy="7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4" name="Rectangle 616"/>
              <p:cNvSpPr>
                <a:spLocks noChangeArrowheads="1"/>
              </p:cNvSpPr>
              <p:nvPr/>
            </p:nvSpPr>
            <p:spPr bwMode="auto">
              <a:xfrm>
                <a:off x="2075" y="588"/>
                <a:ext cx="4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5" name="Rectangle 617"/>
              <p:cNvSpPr>
                <a:spLocks noChangeArrowheads="1"/>
              </p:cNvSpPr>
              <p:nvPr/>
            </p:nvSpPr>
            <p:spPr bwMode="auto">
              <a:xfrm>
                <a:off x="2075" y="659"/>
                <a:ext cx="4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6" name="Rectangle 618"/>
              <p:cNvSpPr>
                <a:spLocks noChangeArrowheads="1"/>
              </p:cNvSpPr>
              <p:nvPr/>
            </p:nvSpPr>
            <p:spPr bwMode="auto">
              <a:xfrm>
                <a:off x="2075" y="628"/>
                <a:ext cx="4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7" name="Rectangle 619"/>
              <p:cNvSpPr>
                <a:spLocks noChangeArrowheads="1"/>
              </p:cNvSpPr>
              <p:nvPr/>
            </p:nvSpPr>
            <p:spPr bwMode="auto">
              <a:xfrm>
                <a:off x="2075" y="699"/>
                <a:ext cx="4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8" name="Rectangle 620"/>
              <p:cNvSpPr>
                <a:spLocks noChangeArrowheads="1"/>
              </p:cNvSpPr>
              <p:nvPr/>
            </p:nvSpPr>
            <p:spPr bwMode="auto">
              <a:xfrm>
                <a:off x="1649" y="1024"/>
                <a:ext cx="71" cy="9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19" name="Rectangle 621"/>
              <p:cNvSpPr>
                <a:spLocks noChangeArrowheads="1"/>
              </p:cNvSpPr>
              <p:nvPr/>
            </p:nvSpPr>
            <p:spPr bwMode="auto">
              <a:xfrm>
                <a:off x="1629" y="1004"/>
                <a:ext cx="436" cy="1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0" name="Rectangle 622"/>
              <p:cNvSpPr>
                <a:spLocks noChangeArrowheads="1"/>
              </p:cNvSpPr>
              <p:nvPr/>
            </p:nvSpPr>
            <p:spPr bwMode="auto">
              <a:xfrm>
                <a:off x="1629" y="1135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1" name="Rectangle 623"/>
              <p:cNvSpPr>
                <a:spLocks noChangeArrowheads="1"/>
              </p:cNvSpPr>
              <p:nvPr/>
            </p:nvSpPr>
            <p:spPr bwMode="auto">
              <a:xfrm>
                <a:off x="1629" y="1206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2" name="Rectangle 624"/>
              <p:cNvSpPr>
                <a:spLocks noChangeArrowheads="1"/>
              </p:cNvSpPr>
              <p:nvPr/>
            </p:nvSpPr>
            <p:spPr bwMode="auto">
              <a:xfrm>
                <a:off x="1629" y="1166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3" name="Rectangle 625"/>
              <p:cNvSpPr>
                <a:spLocks noChangeArrowheads="1"/>
              </p:cNvSpPr>
              <p:nvPr/>
            </p:nvSpPr>
            <p:spPr bwMode="auto">
              <a:xfrm>
                <a:off x="1629" y="1247"/>
                <a:ext cx="436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4" name="Rectangle 626"/>
              <p:cNvSpPr>
                <a:spLocks noChangeArrowheads="1"/>
              </p:cNvSpPr>
              <p:nvPr/>
            </p:nvSpPr>
            <p:spPr bwMode="auto">
              <a:xfrm>
                <a:off x="1741" y="1024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5" name="Rectangle 627"/>
              <p:cNvSpPr>
                <a:spLocks noChangeArrowheads="1"/>
              </p:cNvSpPr>
              <p:nvPr/>
            </p:nvSpPr>
            <p:spPr bwMode="auto">
              <a:xfrm>
                <a:off x="1741" y="1054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6" name="Rectangle 628"/>
              <p:cNvSpPr>
                <a:spLocks noChangeArrowheads="1"/>
              </p:cNvSpPr>
              <p:nvPr/>
            </p:nvSpPr>
            <p:spPr bwMode="auto">
              <a:xfrm>
                <a:off x="1741" y="1095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7" name="Rectangle 629"/>
              <p:cNvSpPr>
                <a:spLocks noChangeArrowheads="1"/>
              </p:cNvSpPr>
              <p:nvPr/>
            </p:nvSpPr>
            <p:spPr bwMode="auto">
              <a:xfrm>
                <a:off x="1741" y="1044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8" name="Rectangle 630"/>
              <p:cNvSpPr>
                <a:spLocks noChangeArrowheads="1"/>
              </p:cNvSpPr>
              <p:nvPr/>
            </p:nvSpPr>
            <p:spPr bwMode="auto">
              <a:xfrm>
                <a:off x="1741" y="107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29" name="Rectangle 631"/>
              <p:cNvSpPr>
                <a:spLocks noChangeArrowheads="1"/>
              </p:cNvSpPr>
              <p:nvPr/>
            </p:nvSpPr>
            <p:spPr bwMode="auto">
              <a:xfrm>
                <a:off x="1741" y="110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0" name="Rectangle 632"/>
              <p:cNvSpPr>
                <a:spLocks noChangeArrowheads="1"/>
              </p:cNvSpPr>
              <p:nvPr/>
            </p:nvSpPr>
            <p:spPr bwMode="auto">
              <a:xfrm>
                <a:off x="2014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1" name="Rectangle 633"/>
              <p:cNvSpPr>
                <a:spLocks noChangeArrowheads="1"/>
              </p:cNvSpPr>
              <p:nvPr/>
            </p:nvSpPr>
            <p:spPr bwMode="auto">
              <a:xfrm>
                <a:off x="2014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2" name="Rectangle 634"/>
              <p:cNvSpPr>
                <a:spLocks noChangeArrowheads="1"/>
              </p:cNvSpPr>
              <p:nvPr/>
            </p:nvSpPr>
            <p:spPr bwMode="auto">
              <a:xfrm>
                <a:off x="2014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3" name="Rectangle 635"/>
              <p:cNvSpPr>
                <a:spLocks noChangeArrowheads="1"/>
              </p:cNvSpPr>
              <p:nvPr/>
            </p:nvSpPr>
            <p:spPr bwMode="auto">
              <a:xfrm>
                <a:off x="2014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4" name="Rectangle 636"/>
              <p:cNvSpPr>
                <a:spLocks noChangeArrowheads="1"/>
              </p:cNvSpPr>
              <p:nvPr/>
            </p:nvSpPr>
            <p:spPr bwMode="auto">
              <a:xfrm>
                <a:off x="1781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5" name="Rectangle 637"/>
              <p:cNvSpPr>
                <a:spLocks noChangeArrowheads="1"/>
              </p:cNvSpPr>
              <p:nvPr/>
            </p:nvSpPr>
            <p:spPr bwMode="auto">
              <a:xfrm>
                <a:off x="1781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6" name="Rectangle 638"/>
              <p:cNvSpPr>
                <a:spLocks noChangeArrowheads="1"/>
              </p:cNvSpPr>
              <p:nvPr/>
            </p:nvSpPr>
            <p:spPr bwMode="auto">
              <a:xfrm>
                <a:off x="1781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7" name="Rectangle 639"/>
              <p:cNvSpPr>
                <a:spLocks noChangeArrowheads="1"/>
              </p:cNvSpPr>
              <p:nvPr/>
            </p:nvSpPr>
            <p:spPr bwMode="auto">
              <a:xfrm>
                <a:off x="1781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8" name="Rectangle 640"/>
              <p:cNvSpPr>
                <a:spLocks noChangeArrowheads="1"/>
              </p:cNvSpPr>
              <p:nvPr/>
            </p:nvSpPr>
            <p:spPr bwMode="auto">
              <a:xfrm>
                <a:off x="1903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39" name="Rectangle 641"/>
              <p:cNvSpPr>
                <a:spLocks noChangeArrowheads="1"/>
              </p:cNvSpPr>
              <p:nvPr/>
            </p:nvSpPr>
            <p:spPr bwMode="auto">
              <a:xfrm>
                <a:off x="1903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0" name="Rectangle 642"/>
              <p:cNvSpPr>
                <a:spLocks noChangeArrowheads="1"/>
              </p:cNvSpPr>
              <p:nvPr/>
            </p:nvSpPr>
            <p:spPr bwMode="auto">
              <a:xfrm>
                <a:off x="1964" y="1145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1" name="Rectangle 643"/>
              <p:cNvSpPr>
                <a:spLocks noChangeArrowheads="1"/>
              </p:cNvSpPr>
              <p:nvPr/>
            </p:nvSpPr>
            <p:spPr bwMode="auto">
              <a:xfrm>
                <a:off x="1964" y="1145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2" name="Rectangle 644"/>
              <p:cNvSpPr>
                <a:spLocks noChangeArrowheads="1"/>
              </p:cNvSpPr>
              <p:nvPr/>
            </p:nvSpPr>
            <p:spPr bwMode="auto">
              <a:xfrm>
                <a:off x="1984" y="1135"/>
                <a:ext cx="20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3" name="Rectangle 645"/>
              <p:cNvSpPr>
                <a:spLocks noChangeArrowheads="1"/>
              </p:cNvSpPr>
              <p:nvPr/>
            </p:nvSpPr>
            <p:spPr bwMode="auto">
              <a:xfrm>
                <a:off x="1700" y="1135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4" name="Rectangle 646"/>
              <p:cNvSpPr>
                <a:spLocks noChangeArrowheads="1"/>
              </p:cNvSpPr>
              <p:nvPr/>
            </p:nvSpPr>
            <p:spPr bwMode="auto">
              <a:xfrm>
                <a:off x="1700" y="1145"/>
                <a:ext cx="2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5" name="Rectangle 647"/>
              <p:cNvSpPr>
                <a:spLocks noChangeArrowheads="1"/>
              </p:cNvSpPr>
              <p:nvPr/>
            </p:nvSpPr>
            <p:spPr bwMode="auto">
              <a:xfrm>
                <a:off x="1903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6" name="Rectangle 648"/>
              <p:cNvSpPr>
                <a:spLocks noChangeArrowheads="1"/>
              </p:cNvSpPr>
              <p:nvPr/>
            </p:nvSpPr>
            <p:spPr bwMode="auto">
              <a:xfrm>
                <a:off x="1903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7" name="Rectangle 649"/>
              <p:cNvSpPr>
                <a:spLocks noChangeArrowheads="1"/>
              </p:cNvSpPr>
              <p:nvPr/>
            </p:nvSpPr>
            <p:spPr bwMode="auto">
              <a:xfrm>
                <a:off x="1842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8" name="Rectangle 650"/>
              <p:cNvSpPr>
                <a:spLocks noChangeArrowheads="1"/>
              </p:cNvSpPr>
              <p:nvPr/>
            </p:nvSpPr>
            <p:spPr bwMode="auto">
              <a:xfrm>
                <a:off x="1842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49" name="Rectangle 651"/>
              <p:cNvSpPr>
                <a:spLocks noChangeArrowheads="1"/>
              </p:cNvSpPr>
              <p:nvPr/>
            </p:nvSpPr>
            <p:spPr bwMode="auto">
              <a:xfrm>
                <a:off x="1842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0" name="Rectangle 652"/>
              <p:cNvSpPr>
                <a:spLocks noChangeArrowheads="1"/>
              </p:cNvSpPr>
              <p:nvPr/>
            </p:nvSpPr>
            <p:spPr bwMode="auto">
              <a:xfrm>
                <a:off x="1842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1" name="Rectangle 653"/>
              <p:cNvSpPr>
                <a:spLocks noChangeArrowheads="1"/>
              </p:cNvSpPr>
              <p:nvPr/>
            </p:nvSpPr>
            <p:spPr bwMode="auto">
              <a:xfrm>
                <a:off x="1964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2" name="Rectangle 654"/>
              <p:cNvSpPr>
                <a:spLocks noChangeArrowheads="1"/>
              </p:cNvSpPr>
              <p:nvPr/>
            </p:nvSpPr>
            <p:spPr bwMode="auto">
              <a:xfrm>
                <a:off x="1964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3" name="Rectangle 655"/>
              <p:cNvSpPr>
                <a:spLocks noChangeArrowheads="1"/>
              </p:cNvSpPr>
              <p:nvPr/>
            </p:nvSpPr>
            <p:spPr bwMode="auto">
              <a:xfrm>
                <a:off x="1964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4" name="Rectangle 656"/>
              <p:cNvSpPr>
                <a:spLocks noChangeArrowheads="1"/>
              </p:cNvSpPr>
              <p:nvPr/>
            </p:nvSpPr>
            <p:spPr bwMode="auto">
              <a:xfrm>
                <a:off x="1964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5" name="Rectangle 657"/>
              <p:cNvSpPr>
                <a:spLocks noChangeArrowheads="1"/>
              </p:cNvSpPr>
              <p:nvPr/>
            </p:nvSpPr>
            <p:spPr bwMode="auto">
              <a:xfrm>
                <a:off x="1812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6" name="Rectangle 658"/>
              <p:cNvSpPr>
                <a:spLocks noChangeArrowheads="1"/>
              </p:cNvSpPr>
              <p:nvPr/>
            </p:nvSpPr>
            <p:spPr bwMode="auto">
              <a:xfrm>
                <a:off x="1812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7" name="Rectangle 659"/>
              <p:cNvSpPr>
                <a:spLocks noChangeArrowheads="1"/>
              </p:cNvSpPr>
              <p:nvPr/>
            </p:nvSpPr>
            <p:spPr bwMode="auto">
              <a:xfrm>
                <a:off x="1812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8" name="Rectangle 660"/>
              <p:cNvSpPr>
                <a:spLocks noChangeArrowheads="1"/>
              </p:cNvSpPr>
              <p:nvPr/>
            </p:nvSpPr>
            <p:spPr bwMode="auto">
              <a:xfrm>
                <a:off x="1812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59" name="Rectangle 661"/>
              <p:cNvSpPr>
                <a:spLocks noChangeArrowheads="1"/>
              </p:cNvSpPr>
              <p:nvPr/>
            </p:nvSpPr>
            <p:spPr bwMode="auto">
              <a:xfrm>
                <a:off x="1680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0" name="Rectangle 662"/>
              <p:cNvSpPr>
                <a:spLocks noChangeArrowheads="1"/>
              </p:cNvSpPr>
              <p:nvPr/>
            </p:nvSpPr>
            <p:spPr bwMode="auto">
              <a:xfrm>
                <a:off x="1680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1" name="Rectangle 663"/>
              <p:cNvSpPr>
                <a:spLocks noChangeArrowheads="1"/>
              </p:cNvSpPr>
              <p:nvPr/>
            </p:nvSpPr>
            <p:spPr bwMode="auto">
              <a:xfrm>
                <a:off x="1680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2" name="Rectangle 664"/>
              <p:cNvSpPr>
                <a:spLocks noChangeArrowheads="1"/>
              </p:cNvSpPr>
              <p:nvPr/>
            </p:nvSpPr>
            <p:spPr bwMode="auto">
              <a:xfrm>
                <a:off x="1680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3" name="Rectangle 665"/>
              <p:cNvSpPr>
                <a:spLocks noChangeArrowheads="1"/>
              </p:cNvSpPr>
              <p:nvPr/>
            </p:nvSpPr>
            <p:spPr bwMode="auto">
              <a:xfrm>
                <a:off x="1680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4" name="Rectangle 666"/>
              <p:cNvSpPr>
                <a:spLocks noChangeArrowheads="1"/>
              </p:cNvSpPr>
              <p:nvPr/>
            </p:nvSpPr>
            <p:spPr bwMode="auto">
              <a:xfrm>
                <a:off x="1680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5" name="Rectangle 667"/>
              <p:cNvSpPr>
                <a:spLocks noChangeArrowheads="1"/>
              </p:cNvSpPr>
              <p:nvPr/>
            </p:nvSpPr>
            <p:spPr bwMode="auto">
              <a:xfrm>
                <a:off x="1670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6" name="Rectangle 668"/>
              <p:cNvSpPr>
                <a:spLocks noChangeArrowheads="1"/>
              </p:cNvSpPr>
              <p:nvPr/>
            </p:nvSpPr>
            <p:spPr bwMode="auto">
              <a:xfrm>
                <a:off x="1670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7" name="Rectangle 669"/>
              <p:cNvSpPr>
                <a:spLocks noChangeArrowheads="1"/>
              </p:cNvSpPr>
              <p:nvPr/>
            </p:nvSpPr>
            <p:spPr bwMode="auto">
              <a:xfrm>
                <a:off x="1670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8" name="Rectangle 670"/>
              <p:cNvSpPr>
                <a:spLocks noChangeArrowheads="1"/>
              </p:cNvSpPr>
              <p:nvPr/>
            </p:nvSpPr>
            <p:spPr bwMode="auto">
              <a:xfrm>
                <a:off x="1670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69" name="Rectangle 671"/>
              <p:cNvSpPr>
                <a:spLocks noChangeArrowheads="1"/>
              </p:cNvSpPr>
              <p:nvPr/>
            </p:nvSpPr>
            <p:spPr bwMode="auto">
              <a:xfrm>
                <a:off x="1670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0" name="Rectangle 672"/>
              <p:cNvSpPr>
                <a:spLocks noChangeArrowheads="1"/>
              </p:cNvSpPr>
              <p:nvPr/>
            </p:nvSpPr>
            <p:spPr bwMode="auto">
              <a:xfrm>
                <a:off x="1670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1" name="Rectangle 673"/>
              <p:cNvSpPr>
                <a:spLocks noChangeArrowheads="1"/>
              </p:cNvSpPr>
              <p:nvPr/>
            </p:nvSpPr>
            <p:spPr bwMode="auto">
              <a:xfrm>
                <a:off x="1700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2" name="Rectangle 674"/>
              <p:cNvSpPr>
                <a:spLocks noChangeArrowheads="1"/>
              </p:cNvSpPr>
              <p:nvPr/>
            </p:nvSpPr>
            <p:spPr bwMode="auto">
              <a:xfrm>
                <a:off x="1700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3" name="Rectangle 675"/>
              <p:cNvSpPr>
                <a:spLocks noChangeArrowheads="1"/>
              </p:cNvSpPr>
              <p:nvPr/>
            </p:nvSpPr>
            <p:spPr bwMode="auto">
              <a:xfrm>
                <a:off x="1700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4" name="Rectangle 676"/>
              <p:cNvSpPr>
                <a:spLocks noChangeArrowheads="1"/>
              </p:cNvSpPr>
              <p:nvPr/>
            </p:nvSpPr>
            <p:spPr bwMode="auto">
              <a:xfrm>
                <a:off x="1700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5" name="Rectangle 677"/>
              <p:cNvSpPr>
                <a:spLocks noChangeArrowheads="1"/>
              </p:cNvSpPr>
              <p:nvPr/>
            </p:nvSpPr>
            <p:spPr bwMode="auto">
              <a:xfrm>
                <a:off x="1700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6" name="Rectangle 678"/>
              <p:cNvSpPr>
                <a:spLocks noChangeArrowheads="1"/>
              </p:cNvSpPr>
              <p:nvPr/>
            </p:nvSpPr>
            <p:spPr bwMode="auto">
              <a:xfrm>
                <a:off x="1700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7" name="Rectangle 679"/>
              <p:cNvSpPr>
                <a:spLocks noChangeArrowheads="1"/>
              </p:cNvSpPr>
              <p:nvPr/>
            </p:nvSpPr>
            <p:spPr bwMode="auto">
              <a:xfrm>
                <a:off x="1933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8" name="Rectangle 680"/>
              <p:cNvSpPr>
                <a:spLocks noChangeArrowheads="1"/>
              </p:cNvSpPr>
              <p:nvPr/>
            </p:nvSpPr>
            <p:spPr bwMode="auto">
              <a:xfrm>
                <a:off x="1933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79" name="Rectangle 681"/>
              <p:cNvSpPr>
                <a:spLocks noChangeArrowheads="1"/>
              </p:cNvSpPr>
              <p:nvPr/>
            </p:nvSpPr>
            <p:spPr bwMode="auto">
              <a:xfrm>
                <a:off x="1933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0" name="Rectangle 682"/>
              <p:cNvSpPr>
                <a:spLocks noChangeArrowheads="1"/>
              </p:cNvSpPr>
              <p:nvPr/>
            </p:nvSpPr>
            <p:spPr bwMode="auto">
              <a:xfrm>
                <a:off x="1933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1" name="Rectangle 683"/>
              <p:cNvSpPr>
                <a:spLocks noChangeArrowheads="1"/>
              </p:cNvSpPr>
              <p:nvPr/>
            </p:nvSpPr>
            <p:spPr bwMode="auto">
              <a:xfrm>
                <a:off x="1873" y="102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2" name="Rectangle 684"/>
              <p:cNvSpPr>
                <a:spLocks noChangeArrowheads="1"/>
              </p:cNvSpPr>
              <p:nvPr/>
            </p:nvSpPr>
            <p:spPr bwMode="auto">
              <a:xfrm>
                <a:off x="1873" y="102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3" name="Rectangle 685"/>
              <p:cNvSpPr>
                <a:spLocks noChangeArrowheads="1"/>
              </p:cNvSpPr>
              <p:nvPr/>
            </p:nvSpPr>
            <p:spPr bwMode="auto">
              <a:xfrm>
                <a:off x="1873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4" name="Rectangle 686"/>
              <p:cNvSpPr>
                <a:spLocks noChangeArrowheads="1"/>
              </p:cNvSpPr>
              <p:nvPr/>
            </p:nvSpPr>
            <p:spPr bwMode="auto">
              <a:xfrm>
                <a:off x="1873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5" name="Rectangle 687"/>
              <p:cNvSpPr>
                <a:spLocks noChangeArrowheads="1"/>
              </p:cNvSpPr>
              <p:nvPr/>
            </p:nvSpPr>
            <p:spPr bwMode="auto">
              <a:xfrm>
                <a:off x="1994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6" name="Rectangle 688"/>
              <p:cNvSpPr>
                <a:spLocks noChangeArrowheads="1"/>
              </p:cNvSpPr>
              <p:nvPr/>
            </p:nvSpPr>
            <p:spPr bwMode="auto">
              <a:xfrm>
                <a:off x="1994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7" name="Rectangle 689"/>
              <p:cNvSpPr>
                <a:spLocks noChangeArrowheads="1"/>
              </p:cNvSpPr>
              <p:nvPr/>
            </p:nvSpPr>
            <p:spPr bwMode="auto">
              <a:xfrm>
                <a:off x="1994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8" name="Rectangle 690"/>
              <p:cNvSpPr>
                <a:spLocks noChangeArrowheads="1"/>
              </p:cNvSpPr>
              <p:nvPr/>
            </p:nvSpPr>
            <p:spPr bwMode="auto">
              <a:xfrm>
                <a:off x="1994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89" name="Rectangle 691"/>
              <p:cNvSpPr>
                <a:spLocks noChangeArrowheads="1"/>
              </p:cNvSpPr>
              <p:nvPr/>
            </p:nvSpPr>
            <p:spPr bwMode="auto">
              <a:xfrm>
                <a:off x="2035" y="1034"/>
                <a:ext cx="10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0" name="Rectangle 692"/>
              <p:cNvSpPr>
                <a:spLocks noChangeArrowheads="1"/>
              </p:cNvSpPr>
              <p:nvPr/>
            </p:nvSpPr>
            <p:spPr bwMode="auto">
              <a:xfrm>
                <a:off x="2035" y="1034"/>
                <a:ext cx="10" cy="8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1" name="Rectangle 693"/>
              <p:cNvSpPr>
                <a:spLocks noChangeArrowheads="1"/>
              </p:cNvSpPr>
              <p:nvPr/>
            </p:nvSpPr>
            <p:spPr bwMode="auto">
              <a:xfrm>
                <a:off x="1660" y="1135"/>
                <a:ext cx="40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2" name="Rectangle 694"/>
              <p:cNvSpPr>
                <a:spLocks noChangeArrowheads="1"/>
              </p:cNvSpPr>
              <p:nvPr/>
            </p:nvSpPr>
            <p:spPr bwMode="auto">
              <a:xfrm>
                <a:off x="1660" y="1206"/>
                <a:ext cx="40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3" name="Rectangle 695"/>
              <p:cNvSpPr>
                <a:spLocks noChangeArrowheads="1"/>
              </p:cNvSpPr>
              <p:nvPr/>
            </p:nvSpPr>
            <p:spPr bwMode="auto">
              <a:xfrm>
                <a:off x="1660" y="1166"/>
                <a:ext cx="40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4" name="Rectangle 696"/>
              <p:cNvSpPr>
                <a:spLocks noChangeArrowheads="1"/>
              </p:cNvSpPr>
              <p:nvPr/>
            </p:nvSpPr>
            <p:spPr bwMode="auto">
              <a:xfrm>
                <a:off x="1660" y="1247"/>
                <a:ext cx="40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5" name="Rectangle 697"/>
              <p:cNvSpPr>
                <a:spLocks noChangeArrowheads="1"/>
              </p:cNvSpPr>
              <p:nvPr/>
            </p:nvSpPr>
            <p:spPr bwMode="auto">
              <a:xfrm>
                <a:off x="2988" y="476"/>
                <a:ext cx="61" cy="9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6" name="Rectangle 698"/>
              <p:cNvSpPr>
                <a:spLocks noChangeArrowheads="1"/>
              </p:cNvSpPr>
              <p:nvPr/>
            </p:nvSpPr>
            <p:spPr bwMode="auto">
              <a:xfrm>
                <a:off x="2968" y="456"/>
                <a:ext cx="436" cy="13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7" name="Rectangle 699"/>
              <p:cNvSpPr>
                <a:spLocks noChangeArrowheads="1"/>
              </p:cNvSpPr>
              <p:nvPr/>
            </p:nvSpPr>
            <p:spPr bwMode="auto">
              <a:xfrm>
                <a:off x="2968" y="588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8" name="Rectangle 700"/>
              <p:cNvSpPr>
                <a:spLocks noChangeArrowheads="1"/>
              </p:cNvSpPr>
              <p:nvPr/>
            </p:nvSpPr>
            <p:spPr bwMode="auto">
              <a:xfrm>
                <a:off x="2968" y="659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699" name="Rectangle 701"/>
              <p:cNvSpPr>
                <a:spLocks noChangeArrowheads="1"/>
              </p:cNvSpPr>
              <p:nvPr/>
            </p:nvSpPr>
            <p:spPr bwMode="auto">
              <a:xfrm>
                <a:off x="2968" y="628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0" name="Rectangle 702"/>
              <p:cNvSpPr>
                <a:spLocks noChangeArrowheads="1"/>
              </p:cNvSpPr>
              <p:nvPr/>
            </p:nvSpPr>
            <p:spPr bwMode="auto">
              <a:xfrm>
                <a:off x="2968" y="699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1" name="Rectangle 703"/>
              <p:cNvSpPr>
                <a:spLocks noChangeArrowheads="1"/>
              </p:cNvSpPr>
              <p:nvPr/>
            </p:nvSpPr>
            <p:spPr bwMode="auto">
              <a:xfrm>
                <a:off x="3069" y="476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2" name="Rectangle 704"/>
              <p:cNvSpPr>
                <a:spLocks noChangeArrowheads="1"/>
              </p:cNvSpPr>
              <p:nvPr/>
            </p:nvSpPr>
            <p:spPr bwMode="auto">
              <a:xfrm>
                <a:off x="3069" y="517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3" name="Rectangle 705"/>
              <p:cNvSpPr>
                <a:spLocks noChangeArrowheads="1"/>
              </p:cNvSpPr>
              <p:nvPr/>
            </p:nvSpPr>
            <p:spPr bwMode="auto">
              <a:xfrm>
                <a:off x="3069" y="547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4" name="Rectangle 706"/>
              <p:cNvSpPr>
                <a:spLocks noChangeArrowheads="1"/>
              </p:cNvSpPr>
              <p:nvPr/>
            </p:nvSpPr>
            <p:spPr bwMode="auto">
              <a:xfrm>
                <a:off x="3069" y="497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5" name="Rectangle 707"/>
              <p:cNvSpPr>
                <a:spLocks noChangeArrowheads="1"/>
              </p:cNvSpPr>
              <p:nvPr/>
            </p:nvSpPr>
            <p:spPr bwMode="auto">
              <a:xfrm>
                <a:off x="3069" y="527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6" name="Rectangle 708"/>
              <p:cNvSpPr>
                <a:spLocks noChangeArrowheads="1"/>
              </p:cNvSpPr>
              <p:nvPr/>
            </p:nvSpPr>
            <p:spPr bwMode="auto">
              <a:xfrm>
                <a:off x="3069" y="568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7" name="Rectangle 709"/>
              <p:cNvSpPr>
                <a:spLocks noChangeArrowheads="1"/>
              </p:cNvSpPr>
              <p:nvPr/>
            </p:nvSpPr>
            <p:spPr bwMode="auto">
              <a:xfrm>
                <a:off x="3353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8" name="Rectangle 710"/>
              <p:cNvSpPr>
                <a:spLocks noChangeArrowheads="1"/>
              </p:cNvSpPr>
              <p:nvPr/>
            </p:nvSpPr>
            <p:spPr bwMode="auto">
              <a:xfrm>
                <a:off x="3353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09" name="Rectangle 711"/>
              <p:cNvSpPr>
                <a:spLocks noChangeArrowheads="1"/>
              </p:cNvSpPr>
              <p:nvPr/>
            </p:nvSpPr>
            <p:spPr bwMode="auto">
              <a:xfrm>
                <a:off x="3353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0" name="Rectangle 712"/>
              <p:cNvSpPr>
                <a:spLocks noChangeArrowheads="1"/>
              </p:cNvSpPr>
              <p:nvPr/>
            </p:nvSpPr>
            <p:spPr bwMode="auto">
              <a:xfrm>
                <a:off x="3353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1" name="Rectangle 713"/>
              <p:cNvSpPr>
                <a:spLocks noChangeArrowheads="1"/>
              </p:cNvSpPr>
              <p:nvPr/>
            </p:nvSpPr>
            <p:spPr bwMode="auto">
              <a:xfrm>
                <a:off x="3110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2" name="Rectangle 714"/>
              <p:cNvSpPr>
                <a:spLocks noChangeArrowheads="1"/>
              </p:cNvSpPr>
              <p:nvPr/>
            </p:nvSpPr>
            <p:spPr bwMode="auto">
              <a:xfrm>
                <a:off x="3110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3" name="Rectangle 715"/>
              <p:cNvSpPr>
                <a:spLocks noChangeArrowheads="1"/>
              </p:cNvSpPr>
              <p:nvPr/>
            </p:nvSpPr>
            <p:spPr bwMode="auto">
              <a:xfrm>
                <a:off x="3110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4" name="Rectangle 716"/>
              <p:cNvSpPr>
                <a:spLocks noChangeArrowheads="1"/>
              </p:cNvSpPr>
              <p:nvPr/>
            </p:nvSpPr>
            <p:spPr bwMode="auto">
              <a:xfrm>
                <a:off x="3110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5" name="Rectangle 717"/>
              <p:cNvSpPr>
                <a:spLocks noChangeArrowheads="1"/>
              </p:cNvSpPr>
              <p:nvPr/>
            </p:nvSpPr>
            <p:spPr bwMode="auto">
              <a:xfrm>
                <a:off x="3231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6" name="Rectangle 718"/>
              <p:cNvSpPr>
                <a:spLocks noChangeArrowheads="1"/>
              </p:cNvSpPr>
              <p:nvPr/>
            </p:nvSpPr>
            <p:spPr bwMode="auto">
              <a:xfrm>
                <a:off x="3231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7" name="Rectangle 719"/>
              <p:cNvSpPr>
                <a:spLocks noChangeArrowheads="1"/>
              </p:cNvSpPr>
              <p:nvPr/>
            </p:nvSpPr>
            <p:spPr bwMode="auto">
              <a:xfrm>
                <a:off x="3292" y="598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8" name="Rectangle 720"/>
              <p:cNvSpPr>
                <a:spLocks noChangeArrowheads="1"/>
              </p:cNvSpPr>
              <p:nvPr/>
            </p:nvSpPr>
            <p:spPr bwMode="auto">
              <a:xfrm>
                <a:off x="3292" y="598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19" name="Rectangle 721"/>
              <p:cNvSpPr>
                <a:spLocks noChangeArrowheads="1"/>
              </p:cNvSpPr>
              <p:nvPr/>
            </p:nvSpPr>
            <p:spPr bwMode="auto">
              <a:xfrm>
                <a:off x="3322" y="588"/>
                <a:ext cx="21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0" name="Rectangle 722"/>
              <p:cNvSpPr>
                <a:spLocks noChangeArrowheads="1"/>
              </p:cNvSpPr>
              <p:nvPr/>
            </p:nvSpPr>
            <p:spPr bwMode="auto">
              <a:xfrm>
                <a:off x="3039" y="588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1" name="Rectangle 723"/>
              <p:cNvSpPr>
                <a:spLocks noChangeArrowheads="1"/>
              </p:cNvSpPr>
              <p:nvPr/>
            </p:nvSpPr>
            <p:spPr bwMode="auto">
              <a:xfrm>
                <a:off x="3039" y="598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2" name="Rectangle 724"/>
              <p:cNvSpPr>
                <a:spLocks noChangeArrowheads="1"/>
              </p:cNvSpPr>
              <p:nvPr/>
            </p:nvSpPr>
            <p:spPr bwMode="auto">
              <a:xfrm>
                <a:off x="3231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3" name="Rectangle 725"/>
              <p:cNvSpPr>
                <a:spLocks noChangeArrowheads="1"/>
              </p:cNvSpPr>
              <p:nvPr/>
            </p:nvSpPr>
            <p:spPr bwMode="auto">
              <a:xfrm>
                <a:off x="3231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4" name="Rectangle 726"/>
              <p:cNvSpPr>
                <a:spLocks noChangeArrowheads="1"/>
              </p:cNvSpPr>
              <p:nvPr/>
            </p:nvSpPr>
            <p:spPr bwMode="auto">
              <a:xfrm>
                <a:off x="3170" y="476"/>
                <a:ext cx="1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5" name="Rectangle 727"/>
              <p:cNvSpPr>
                <a:spLocks noChangeArrowheads="1"/>
              </p:cNvSpPr>
              <p:nvPr/>
            </p:nvSpPr>
            <p:spPr bwMode="auto">
              <a:xfrm>
                <a:off x="3170" y="476"/>
                <a:ext cx="1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6" name="Rectangle 728"/>
              <p:cNvSpPr>
                <a:spLocks noChangeArrowheads="1"/>
              </p:cNvSpPr>
              <p:nvPr/>
            </p:nvSpPr>
            <p:spPr bwMode="auto">
              <a:xfrm>
                <a:off x="3170" y="49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7" name="Rectangle 729"/>
              <p:cNvSpPr>
                <a:spLocks noChangeArrowheads="1"/>
              </p:cNvSpPr>
              <p:nvPr/>
            </p:nvSpPr>
            <p:spPr bwMode="auto">
              <a:xfrm>
                <a:off x="3170" y="49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8" name="Rectangle 730"/>
              <p:cNvSpPr>
                <a:spLocks noChangeArrowheads="1"/>
              </p:cNvSpPr>
              <p:nvPr/>
            </p:nvSpPr>
            <p:spPr bwMode="auto">
              <a:xfrm>
                <a:off x="3292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29" name="Rectangle 731"/>
              <p:cNvSpPr>
                <a:spLocks noChangeArrowheads="1"/>
              </p:cNvSpPr>
              <p:nvPr/>
            </p:nvSpPr>
            <p:spPr bwMode="auto">
              <a:xfrm>
                <a:off x="3292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0" name="Rectangle 732"/>
              <p:cNvSpPr>
                <a:spLocks noChangeArrowheads="1"/>
              </p:cNvSpPr>
              <p:nvPr/>
            </p:nvSpPr>
            <p:spPr bwMode="auto">
              <a:xfrm>
                <a:off x="3292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1" name="Rectangle 733"/>
              <p:cNvSpPr>
                <a:spLocks noChangeArrowheads="1"/>
              </p:cNvSpPr>
              <p:nvPr/>
            </p:nvSpPr>
            <p:spPr bwMode="auto">
              <a:xfrm>
                <a:off x="3292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2" name="Rectangle 734"/>
              <p:cNvSpPr>
                <a:spLocks noChangeArrowheads="1"/>
              </p:cNvSpPr>
              <p:nvPr/>
            </p:nvSpPr>
            <p:spPr bwMode="auto">
              <a:xfrm>
                <a:off x="3140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3" name="Rectangle 735"/>
              <p:cNvSpPr>
                <a:spLocks noChangeArrowheads="1"/>
              </p:cNvSpPr>
              <p:nvPr/>
            </p:nvSpPr>
            <p:spPr bwMode="auto">
              <a:xfrm>
                <a:off x="3140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4" name="Rectangle 736"/>
              <p:cNvSpPr>
                <a:spLocks noChangeArrowheads="1"/>
              </p:cNvSpPr>
              <p:nvPr/>
            </p:nvSpPr>
            <p:spPr bwMode="auto">
              <a:xfrm>
                <a:off x="3140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5" name="Rectangle 737"/>
              <p:cNvSpPr>
                <a:spLocks noChangeArrowheads="1"/>
              </p:cNvSpPr>
              <p:nvPr/>
            </p:nvSpPr>
            <p:spPr bwMode="auto">
              <a:xfrm>
                <a:off x="3140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6" name="Rectangle 738"/>
              <p:cNvSpPr>
                <a:spLocks noChangeArrowheads="1"/>
              </p:cNvSpPr>
              <p:nvPr/>
            </p:nvSpPr>
            <p:spPr bwMode="auto">
              <a:xfrm>
                <a:off x="3018" y="497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7" name="Rectangle 739"/>
              <p:cNvSpPr>
                <a:spLocks noChangeArrowheads="1"/>
              </p:cNvSpPr>
              <p:nvPr/>
            </p:nvSpPr>
            <p:spPr bwMode="auto">
              <a:xfrm>
                <a:off x="3018" y="497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8" name="Rectangle 740"/>
              <p:cNvSpPr>
                <a:spLocks noChangeArrowheads="1"/>
              </p:cNvSpPr>
              <p:nvPr/>
            </p:nvSpPr>
            <p:spPr bwMode="auto">
              <a:xfrm>
                <a:off x="3018" y="51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39" name="Rectangle 741"/>
              <p:cNvSpPr>
                <a:spLocks noChangeArrowheads="1"/>
              </p:cNvSpPr>
              <p:nvPr/>
            </p:nvSpPr>
            <p:spPr bwMode="auto">
              <a:xfrm>
                <a:off x="3018" y="51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0" name="Rectangle 742"/>
              <p:cNvSpPr>
                <a:spLocks noChangeArrowheads="1"/>
              </p:cNvSpPr>
              <p:nvPr/>
            </p:nvSpPr>
            <p:spPr bwMode="auto">
              <a:xfrm>
                <a:off x="3018" y="53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1" name="Rectangle 743"/>
              <p:cNvSpPr>
                <a:spLocks noChangeArrowheads="1"/>
              </p:cNvSpPr>
              <p:nvPr/>
            </p:nvSpPr>
            <p:spPr bwMode="auto">
              <a:xfrm>
                <a:off x="3018" y="53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2" name="Rectangle 744"/>
              <p:cNvSpPr>
                <a:spLocks noChangeArrowheads="1"/>
              </p:cNvSpPr>
              <p:nvPr/>
            </p:nvSpPr>
            <p:spPr bwMode="auto">
              <a:xfrm>
                <a:off x="2998" y="497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3" name="Rectangle 745"/>
              <p:cNvSpPr>
                <a:spLocks noChangeArrowheads="1"/>
              </p:cNvSpPr>
              <p:nvPr/>
            </p:nvSpPr>
            <p:spPr bwMode="auto">
              <a:xfrm>
                <a:off x="2998" y="497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4" name="Rectangle 746"/>
              <p:cNvSpPr>
                <a:spLocks noChangeArrowheads="1"/>
              </p:cNvSpPr>
              <p:nvPr/>
            </p:nvSpPr>
            <p:spPr bwMode="auto">
              <a:xfrm>
                <a:off x="2998" y="51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5" name="Rectangle 747"/>
              <p:cNvSpPr>
                <a:spLocks noChangeArrowheads="1"/>
              </p:cNvSpPr>
              <p:nvPr/>
            </p:nvSpPr>
            <p:spPr bwMode="auto">
              <a:xfrm>
                <a:off x="2998" y="51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6" name="Rectangle 748"/>
              <p:cNvSpPr>
                <a:spLocks noChangeArrowheads="1"/>
              </p:cNvSpPr>
              <p:nvPr/>
            </p:nvSpPr>
            <p:spPr bwMode="auto">
              <a:xfrm>
                <a:off x="2998" y="53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7" name="Rectangle 749"/>
              <p:cNvSpPr>
                <a:spLocks noChangeArrowheads="1"/>
              </p:cNvSpPr>
              <p:nvPr/>
            </p:nvSpPr>
            <p:spPr bwMode="auto">
              <a:xfrm>
                <a:off x="2998" y="53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8" name="Rectangle 750"/>
              <p:cNvSpPr>
                <a:spLocks noChangeArrowheads="1"/>
              </p:cNvSpPr>
              <p:nvPr/>
            </p:nvSpPr>
            <p:spPr bwMode="auto">
              <a:xfrm>
                <a:off x="3028" y="497"/>
                <a:ext cx="1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49" name="Rectangle 751"/>
              <p:cNvSpPr>
                <a:spLocks noChangeArrowheads="1"/>
              </p:cNvSpPr>
              <p:nvPr/>
            </p:nvSpPr>
            <p:spPr bwMode="auto">
              <a:xfrm>
                <a:off x="3028" y="497"/>
                <a:ext cx="1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0" name="Rectangle 752"/>
              <p:cNvSpPr>
                <a:spLocks noChangeArrowheads="1"/>
              </p:cNvSpPr>
              <p:nvPr/>
            </p:nvSpPr>
            <p:spPr bwMode="auto">
              <a:xfrm>
                <a:off x="3028" y="51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1" name="Rectangle 753"/>
              <p:cNvSpPr>
                <a:spLocks noChangeArrowheads="1"/>
              </p:cNvSpPr>
              <p:nvPr/>
            </p:nvSpPr>
            <p:spPr bwMode="auto">
              <a:xfrm>
                <a:off x="3028" y="51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2" name="Rectangle 754"/>
              <p:cNvSpPr>
                <a:spLocks noChangeArrowheads="1"/>
              </p:cNvSpPr>
              <p:nvPr/>
            </p:nvSpPr>
            <p:spPr bwMode="auto">
              <a:xfrm>
                <a:off x="3028" y="53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3" name="Rectangle 755"/>
              <p:cNvSpPr>
                <a:spLocks noChangeArrowheads="1"/>
              </p:cNvSpPr>
              <p:nvPr/>
            </p:nvSpPr>
            <p:spPr bwMode="auto">
              <a:xfrm>
                <a:off x="3028" y="53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4" name="Rectangle 756"/>
              <p:cNvSpPr>
                <a:spLocks noChangeArrowheads="1"/>
              </p:cNvSpPr>
              <p:nvPr/>
            </p:nvSpPr>
            <p:spPr bwMode="auto">
              <a:xfrm>
                <a:off x="3262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5" name="Rectangle 757"/>
              <p:cNvSpPr>
                <a:spLocks noChangeArrowheads="1"/>
              </p:cNvSpPr>
              <p:nvPr/>
            </p:nvSpPr>
            <p:spPr bwMode="auto">
              <a:xfrm>
                <a:off x="3262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6" name="Rectangle 758"/>
              <p:cNvSpPr>
                <a:spLocks noChangeArrowheads="1"/>
              </p:cNvSpPr>
              <p:nvPr/>
            </p:nvSpPr>
            <p:spPr bwMode="auto">
              <a:xfrm>
                <a:off x="3262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7" name="Rectangle 759"/>
              <p:cNvSpPr>
                <a:spLocks noChangeArrowheads="1"/>
              </p:cNvSpPr>
              <p:nvPr/>
            </p:nvSpPr>
            <p:spPr bwMode="auto">
              <a:xfrm>
                <a:off x="3262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8" name="Rectangle 760"/>
              <p:cNvSpPr>
                <a:spLocks noChangeArrowheads="1"/>
              </p:cNvSpPr>
              <p:nvPr/>
            </p:nvSpPr>
            <p:spPr bwMode="auto">
              <a:xfrm>
                <a:off x="3201" y="476"/>
                <a:ext cx="10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59" name="Rectangle 761"/>
              <p:cNvSpPr>
                <a:spLocks noChangeArrowheads="1"/>
              </p:cNvSpPr>
              <p:nvPr/>
            </p:nvSpPr>
            <p:spPr bwMode="auto">
              <a:xfrm>
                <a:off x="3201" y="476"/>
                <a:ext cx="10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0" name="Rectangle 762"/>
              <p:cNvSpPr>
                <a:spLocks noChangeArrowheads="1"/>
              </p:cNvSpPr>
              <p:nvPr/>
            </p:nvSpPr>
            <p:spPr bwMode="auto">
              <a:xfrm>
                <a:off x="3201" y="497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1" name="Rectangle 763"/>
              <p:cNvSpPr>
                <a:spLocks noChangeArrowheads="1"/>
              </p:cNvSpPr>
              <p:nvPr/>
            </p:nvSpPr>
            <p:spPr bwMode="auto">
              <a:xfrm>
                <a:off x="3201" y="497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2" name="Rectangle 764"/>
              <p:cNvSpPr>
                <a:spLocks noChangeArrowheads="1"/>
              </p:cNvSpPr>
              <p:nvPr/>
            </p:nvSpPr>
            <p:spPr bwMode="auto">
              <a:xfrm>
                <a:off x="3322" y="476"/>
                <a:ext cx="11" cy="2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3" name="Rectangle 765"/>
              <p:cNvSpPr>
                <a:spLocks noChangeArrowheads="1"/>
              </p:cNvSpPr>
              <p:nvPr/>
            </p:nvSpPr>
            <p:spPr bwMode="auto">
              <a:xfrm>
                <a:off x="3322" y="476"/>
                <a:ext cx="11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4" name="Rectangle 766"/>
              <p:cNvSpPr>
                <a:spLocks noChangeArrowheads="1"/>
              </p:cNvSpPr>
              <p:nvPr/>
            </p:nvSpPr>
            <p:spPr bwMode="auto">
              <a:xfrm>
                <a:off x="3322" y="497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5" name="Rectangle 767"/>
              <p:cNvSpPr>
                <a:spLocks noChangeArrowheads="1"/>
              </p:cNvSpPr>
              <p:nvPr/>
            </p:nvSpPr>
            <p:spPr bwMode="auto">
              <a:xfrm>
                <a:off x="3322" y="497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6" name="Rectangle 768"/>
              <p:cNvSpPr>
                <a:spLocks noChangeArrowheads="1"/>
              </p:cNvSpPr>
              <p:nvPr/>
            </p:nvSpPr>
            <p:spPr bwMode="auto">
              <a:xfrm>
                <a:off x="3363" y="497"/>
                <a:ext cx="20" cy="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7" name="Rectangle 769"/>
              <p:cNvSpPr>
                <a:spLocks noChangeArrowheads="1"/>
              </p:cNvSpPr>
              <p:nvPr/>
            </p:nvSpPr>
            <p:spPr bwMode="auto">
              <a:xfrm>
                <a:off x="3363" y="497"/>
                <a:ext cx="20" cy="7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8" name="Rectangle 770"/>
              <p:cNvSpPr>
                <a:spLocks noChangeArrowheads="1"/>
              </p:cNvSpPr>
              <p:nvPr/>
            </p:nvSpPr>
            <p:spPr bwMode="auto">
              <a:xfrm>
                <a:off x="2988" y="588"/>
                <a:ext cx="5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69" name="Rectangle 771"/>
              <p:cNvSpPr>
                <a:spLocks noChangeArrowheads="1"/>
              </p:cNvSpPr>
              <p:nvPr/>
            </p:nvSpPr>
            <p:spPr bwMode="auto">
              <a:xfrm>
                <a:off x="2988" y="659"/>
                <a:ext cx="5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0" name="Rectangle 772"/>
              <p:cNvSpPr>
                <a:spLocks noChangeArrowheads="1"/>
              </p:cNvSpPr>
              <p:nvPr/>
            </p:nvSpPr>
            <p:spPr bwMode="auto">
              <a:xfrm>
                <a:off x="2988" y="628"/>
                <a:ext cx="5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1" name="Rectangle 773"/>
              <p:cNvSpPr>
                <a:spLocks noChangeArrowheads="1"/>
              </p:cNvSpPr>
              <p:nvPr/>
            </p:nvSpPr>
            <p:spPr bwMode="auto">
              <a:xfrm>
                <a:off x="2988" y="699"/>
                <a:ext cx="5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2" name="Rectangle 774"/>
              <p:cNvSpPr>
                <a:spLocks noChangeArrowheads="1"/>
              </p:cNvSpPr>
              <p:nvPr/>
            </p:nvSpPr>
            <p:spPr bwMode="auto">
              <a:xfrm>
                <a:off x="2552" y="1024"/>
                <a:ext cx="61" cy="9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3" name="Rectangle 775"/>
              <p:cNvSpPr>
                <a:spLocks noChangeArrowheads="1"/>
              </p:cNvSpPr>
              <p:nvPr/>
            </p:nvSpPr>
            <p:spPr bwMode="auto">
              <a:xfrm>
                <a:off x="2532" y="1004"/>
                <a:ext cx="436" cy="1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4" name="Rectangle 776"/>
              <p:cNvSpPr>
                <a:spLocks noChangeArrowheads="1"/>
              </p:cNvSpPr>
              <p:nvPr/>
            </p:nvSpPr>
            <p:spPr bwMode="auto">
              <a:xfrm>
                <a:off x="2532" y="1135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5" name="Rectangle 777"/>
              <p:cNvSpPr>
                <a:spLocks noChangeArrowheads="1"/>
              </p:cNvSpPr>
              <p:nvPr/>
            </p:nvSpPr>
            <p:spPr bwMode="auto">
              <a:xfrm>
                <a:off x="2532" y="1206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6" name="Rectangle 778"/>
              <p:cNvSpPr>
                <a:spLocks noChangeArrowheads="1"/>
              </p:cNvSpPr>
              <p:nvPr/>
            </p:nvSpPr>
            <p:spPr bwMode="auto">
              <a:xfrm>
                <a:off x="2532" y="1166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7" name="Rectangle 779"/>
              <p:cNvSpPr>
                <a:spLocks noChangeArrowheads="1"/>
              </p:cNvSpPr>
              <p:nvPr/>
            </p:nvSpPr>
            <p:spPr bwMode="auto">
              <a:xfrm>
                <a:off x="2532" y="1247"/>
                <a:ext cx="436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8" name="Rectangle 780"/>
              <p:cNvSpPr>
                <a:spLocks noChangeArrowheads="1"/>
              </p:cNvSpPr>
              <p:nvPr/>
            </p:nvSpPr>
            <p:spPr bwMode="auto">
              <a:xfrm>
                <a:off x="2633" y="1024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79" name="Rectangle 781"/>
              <p:cNvSpPr>
                <a:spLocks noChangeArrowheads="1"/>
              </p:cNvSpPr>
              <p:nvPr/>
            </p:nvSpPr>
            <p:spPr bwMode="auto">
              <a:xfrm>
                <a:off x="2633" y="1054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0" name="Rectangle 782"/>
              <p:cNvSpPr>
                <a:spLocks noChangeArrowheads="1"/>
              </p:cNvSpPr>
              <p:nvPr/>
            </p:nvSpPr>
            <p:spPr bwMode="auto">
              <a:xfrm>
                <a:off x="2633" y="1095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1" name="Rectangle 783"/>
              <p:cNvSpPr>
                <a:spLocks noChangeArrowheads="1"/>
              </p:cNvSpPr>
              <p:nvPr/>
            </p:nvSpPr>
            <p:spPr bwMode="auto">
              <a:xfrm>
                <a:off x="2633" y="1044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2" name="Rectangle 784"/>
              <p:cNvSpPr>
                <a:spLocks noChangeArrowheads="1"/>
              </p:cNvSpPr>
              <p:nvPr/>
            </p:nvSpPr>
            <p:spPr bwMode="auto">
              <a:xfrm>
                <a:off x="2633" y="107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3" name="Rectangle 785"/>
              <p:cNvSpPr>
                <a:spLocks noChangeArrowheads="1"/>
              </p:cNvSpPr>
              <p:nvPr/>
            </p:nvSpPr>
            <p:spPr bwMode="auto">
              <a:xfrm>
                <a:off x="2633" y="110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4" name="Rectangle 786"/>
              <p:cNvSpPr>
                <a:spLocks noChangeArrowheads="1"/>
              </p:cNvSpPr>
              <p:nvPr/>
            </p:nvSpPr>
            <p:spPr bwMode="auto">
              <a:xfrm>
                <a:off x="2917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5" name="Rectangle 787"/>
              <p:cNvSpPr>
                <a:spLocks noChangeArrowheads="1"/>
              </p:cNvSpPr>
              <p:nvPr/>
            </p:nvSpPr>
            <p:spPr bwMode="auto">
              <a:xfrm>
                <a:off x="2917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6" name="Rectangle 788"/>
              <p:cNvSpPr>
                <a:spLocks noChangeArrowheads="1"/>
              </p:cNvSpPr>
              <p:nvPr/>
            </p:nvSpPr>
            <p:spPr bwMode="auto">
              <a:xfrm>
                <a:off x="2917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7" name="Rectangle 789"/>
              <p:cNvSpPr>
                <a:spLocks noChangeArrowheads="1"/>
              </p:cNvSpPr>
              <p:nvPr/>
            </p:nvSpPr>
            <p:spPr bwMode="auto">
              <a:xfrm>
                <a:off x="2917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8" name="Rectangle 790"/>
              <p:cNvSpPr>
                <a:spLocks noChangeArrowheads="1"/>
              </p:cNvSpPr>
              <p:nvPr/>
            </p:nvSpPr>
            <p:spPr bwMode="auto">
              <a:xfrm>
                <a:off x="2674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89" name="Rectangle 791"/>
              <p:cNvSpPr>
                <a:spLocks noChangeArrowheads="1"/>
              </p:cNvSpPr>
              <p:nvPr/>
            </p:nvSpPr>
            <p:spPr bwMode="auto">
              <a:xfrm>
                <a:off x="2674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0" name="Rectangle 792"/>
              <p:cNvSpPr>
                <a:spLocks noChangeArrowheads="1"/>
              </p:cNvSpPr>
              <p:nvPr/>
            </p:nvSpPr>
            <p:spPr bwMode="auto">
              <a:xfrm>
                <a:off x="2674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1" name="Rectangle 793"/>
              <p:cNvSpPr>
                <a:spLocks noChangeArrowheads="1"/>
              </p:cNvSpPr>
              <p:nvPr/>
            </p:nvSpPr>
            <p:spPr bwMode="auto">
              <a:xfrm>
                <a:off x="2674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2" name="Rectangle 794"/>
              <p:cNvSpPr>
                <a:spLocks noChangeArrowheads="1"/>
              </p:cNvSpPr>
              <p:nvPr/>
            </p:nvSpPr>
            <p:spPr bwMode="auto">
              <a:xfrm>
                <a:off x="2795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3" name="Rectangle 795"/>
              <p:cNvSpPr>
                <a:spLocks noChangeArrowheads="1"/>
              </p:cNvSpPr>
              <p:nvPr/>
            </p:nvSpPr>
            <p:spPr bwMode="auto">
              <a:xfrm>
                <a:off x="2795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4" name="Rectangle 796"/>
              <p:cNvSpPr>
                <a:spLocks noChangeArrowheads="1"/>
              </p:cNvSpPr>
              <p:nvPr/>
            </p:nvSpPr>
            <p:spPr bwMode="auto">
              <a:xfrm>
                <a:off x="2856" y="1145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5" name="Rectangle 797"/>
              <p:cNvSpPr>
                <a:spLocks noChangeArrowheads="1"/>
              </p:cNvSpPr>
              <p:nvPr/>
            </p:nvSpPr>
            <p:spPr bwMode="auto">
              <a:xfrm>
                <a:off x="2856" y="1145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6" name="Rectangle 798"/>
              <p:cNvSpPr>
                <a:spLocks noChangeArrowheads="1"/>
              </p:cNvSpPr>
              <p:nvPr/>
            </p:nvSpPr>
            <p:spPr bwMode="auto">
              <a:xfrm>
                <a:off x="2886" y="1135"/>
                <a:ext cx="1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7" name="Rectangle 799"/>
              <p:cNvSpPr>
                <a:spLocks noChangeArrowheads="1"/>
              </p:cNvSpPr>
              <p:nvPr/>
            </p:nvSpPr>
            <p:spPr bwMode="auto">
              <a:xfrm>
                <a:off x="2603" y="1135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8" name="Rectangle 800"/>
              <p:cNvSpPr>
                <a:spLocks noChangeArrowheads="1"/>
              </p:cNvSpPr>
              <p:nvPr/>
            </p:nvSpPr>
            <p:spPr bwMode="auto">
              <a:xfrm>
                <a:off x="2603" y="1145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799" name="Rectangle 801"/>
              <p:cNvSpPr>
                <a:spLocks noChangeArrowheads="1"/>
              </p:cNvSpPr>
              <p:nvPr/>
            </p:nvSpPr>
            <p:spPr bwMode="auto">
              <a:xfrm>
                <a:off x="279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0" name="Rectangle 802"/>
              <p:cNvSpPr>
                <a:spLocks noChangeArrowheads="1"/>
              </p:cNvSpPr>
              <p:nvPr/>
            </p:nvSpPr>
            <p:spPr bwMode="auto">
              <a:xfrm>
                <a:off x="279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1" name="Rectangle 803"/>
              <p:cNvSpPr>
                <a:spLocks noChangeArrowheads="1"/>
              </p:cNvSpPr>
              <p:nvPr/>
            </p:nvSpPr>
            <p:spPr bwMode="auto">
              <a:xfrm>
                <a:off x="2734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2" name="Rectangle 804"/>
              <p:cNvSpPr>
                <a:spLocks noChangeArrowheads="1"/>
              </p:cNvSpPr>
              <p:nvPr/>
            </p:nvSpPr>
            <p:spPr bwMode="auto">
              <a:xfrm>
                <a:off x="2734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3" name="Rectangle 805"/>
              <p:cNvSpPr>
                <a:spLocks noChangeArrowheads="1"/>
              </p:cNvSpPr>
              <p:nvPr/>
            </p:nvSpPr>
            <p:spPr bwMode="auto">
              <a:xfrm>
                <a:off x="2734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4" name="Rectangle 806"/>
              <p:cNvSpPr>
                <a:spLocks noChangeArrowheads="1"/>
              </p:cNvSpPr>
              <p:nvPr/>
            </p:nvSpPr>
            <p:spPr bwMode="auto">
              <a:xfrm>
                <a:off x="2734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5" name="Rectangle 807"/>
              <p:cNvSpPr>
                <a:spLocks noChangeArrowheads="1"/>
              </p:cNvSpPr>
              <p:nvPr/>
            </p:nvSpPr>
            <p:spPr bwMode="auto">
              <a:xfrm>
                <a:off x="2856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6" name="Rectangle 808"/>
              <p:cNvSpPr>
                <a:spLocks noChangeArrowheads="1"/>
              </p:cNvSpPr>
              <p:nvPr/>
            </p:nvSpPr>
            <p:spPr bwMode="auto">
              <a:xfrm>
                <a:off x="2856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07" name="Rectangle 809"/>
              <p:cNvSpPr>
                <a:spLocks noChangeArrowheads="1"/>
              </p:cNvSpPr>
              <p:nvPr/>
            </p:nvSpPr>
            <p:spPr bwMode="auto">
              <a:xfrm>
                <a:off x="2856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grpSp>
          <p:nvGrpSpPr>
            <p:cNvPr id="808" name="Group 1011"/>
            <p:cNvGrpSpPr>
              <a:grpSpLocks/>
            </p:cNvGrpSpPr>
            <p:nvPr/>
          </p:nvGrpSpPr>
          <p:grpSpPr bwMode="auto">
            <a:xfrm>
              <a:off x="2376488" y="1593850"/>
              <a:ext cx="3783012" cy="2606675"/>
              <a:chOff x="1497" y="1004"/>
              <a:chExt cx="2383" cy="1642"/>
            </a:xfrm>
          </p:grpSpPr>
          <p:sp>
            <p:nvSpPr>
              <p:cNvPr id="809" name="Rectangle 811"/>
              <p:cNvSpPr>
                <a:spLocks noChangeArrowheads="1"/>
              </p:cNvSpPr>
              <p:nvPr/>
            </p:nvSpPr>
            <p:spPr bwMode="auto">
              <a:xfrm>
                <a:off x="2856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0" name="Rectangle 812"/>
              <p:cNvSpPr>
                <a:spLocks noChangeArrowheads="1"/>
              </p:cNvSpPr>
              <p:nvPr/>
            </p:nvSpPr>
            <p:spPr bwMode="auto">
              <a:xfrm>
                <a:off x="2704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1" name="Rectangle 813"/>
              <p:cNvSpPr>
                <a:spLocks noChangeArrowheads="1"/>
              </p:cNvSpPr>
              <p:nvPr/>
            </p:nvSpPr>
            <p:spPr bwMode="auto">
              <a:xfrm>
                <a:off x="2704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2" name="Rectangle 814"/>
              <p:cNvSpPr>
                <a:spLocks noChangeArrowheads="1"/>
              </p:cNvSpPr>
              <p:nvPr/>
            </p:nvSpPr>
            <p:spPr bwMode="auto">
              <a:xfrm>
                <a:off x="2704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3" name="Rectangle 815"/>
              <p:cNvSpPr>
                <a:spLocks noChangeArrowheads="1"/>
              </p:cNvSpPr>
              <p:nvPr/>
            </p:nvSpPr>
            <p:spPr bwMode="auto">
              <a:xfrm>
                <a:off x="2704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4" name="Rectangle 816"/>
              <p:cNvSpPr>
                <a:spLocks noChangeArrowheads="1"/>
              </p:cNvSpPr>
              <p:nvPr/>
            </p:nvSpPr>
            <p:spPr bwMode="auto">
              <a:xfrm>
                <a:off x="2582" y="1044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5" name="Rectangle 817"/>
              <p:cNvSpPr>
                <a:spLocks noChangeArrowheads="1"/>
              </p:cNvSpPr>
              <p:nvPr/>
            </p:nvSpPr>
            <p:spPr bwMode="auto">
              <a:xfrm>
                <a:off x="2582" y="1044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6" name="Rectangle 818"/>
              <p:cNvSpPr>
                <a:spLocks noChangeArrowheads="1"/>
              </p:cNvSpPr>
              <p:nvPr/>
            </p:nvSpPr>
            <p:spPr bwMode="auto">
              <a:xfrm>
                <a:off x="2582" y="1064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7" name="Rectangle 819"/>
              <p:cNvSpPr>
                <a:spLocks noChangeArrowheads="1"/>
              </p:cNvSpPr>
              <p:nvPr/>
            </p:nvSpPr>
            <p:spPr bwMode="auto">
              <a:xfrm>
                <a:off x="2582" y="1064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8" name="Rectangle 820"/>
              <p:cNvSpPr>
                <a:spLocks noChangeArrowheads="1"/>
              </p:cNvSpPr>
              <p:nvPr/>
            </p:nvSpPr>
            <p:spPr bwMode="auto">
              <a:xfrm>
                <a:off x="2582" y="1075"/>
                <a:ext cx="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19" name="Rectangle 821"/>
              <p:cNvSpPr>
                <a:spLocks noChangeArrowheads="1"/>
              </p:cNvSpPr>
              <p:nvPr/>
            </p:nvSpPr>
            <p:spPr bwMode="auto">
              <a:xfrm>
                <a:off x="2582" y="1075"/>
                <a:ext cx="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0" name="Rectangle 822"/>
              <p:cNvSpPr>
                <a:spLocks noChangeArrowheads="1"/>
              </p:cNvSpPr>
              <p:nvPr/>
            </p:nvSpPr>
            <p:spPr bwMode="auto">
              <a:xfrm>
                <a:off x="2562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1" name="Rectangle 823"/>
              <p:cNvSpPr>
                <a:spLocks noChangeArrowheads="1"/>
              </p:cNvSpPr>
              <p:nvPr/>
            </p:nvSpPr>
            <p:spPr bwMode="auto">
              <a:xfrm>
                <a:off x="2562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2" name="Rectangle 824"/>
              <p:cNvSpPr>
                <a:spLocks noChangeArrowheads="1"/>
              </p:cNvSpPr>
              <p:nvPr/>
            </p:nvSpPr>
            <p:spPr bwMode="auto">
              <a:xfrm>
                <a:off x="2562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3" name="Rectangle 825"/>
              <p:cNvSpPr>
                <a:spLocks noChangeArrowheads="1"/>
              </p:cNvSpPr>
              <p:nvPr/>
            </p:nvSpPr>
            <p:spPr bwMode="auto">
              <a:xfrm>
                <a:off x="2562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4" name="Rectangle 826"/>
              <p:cNvSpPr>
                <a:spLocks noChangeArrowheads="1"/>
              </p:cNvSpPr>
              <p:nvPr/>
            </p:nvSpPr>
            <p:spPr bwMode="auto">
              <a:xfrm>
                <a:off x="2562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5" name="Rectangle 827"/>
              <p:cNvSpPr>
                <a:spLocks noChangeArrowheads="1"/>
              </p:cNvSpPr>
              <p:nvPr/>
            </p:nvSpPr>
            <p:spPr bwMode="auto">
              <a:xfrm>
                <a:off x="2562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6" name="Rectangle 828"/>
              <p:cNvSpPr>
                <a:spLocks noChangeArrowheads="1"/>
              </p:cNvSpPr>
              <p:nvPr/>
            </p:nvSpPr>
            <p:spPr bwMode="auto">
              <a:xfrm>
                <a:off x="2592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7" name="Rectangle 829"/>
              <p:cNvSpPr>
                <a:spLocks noChangeArrowheads="1"/>
              </p:cNvSpPr>
              <p:nvPr/>
            </p:nvSpPr>
            <p:spPr bwMode="auto">
              <a:xfrm>
                <a:off x="2592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8" name="Rectangle 830"/>
              <p:cNvSpPr>
                <a:spLocks noChangeArrowheads="1"/>
              </p:cNvSpPr>
              <p:nvPr/>
            </p:nvSpPr>
            <p:spPr bwMode="auto">
              <a:xfrm>
                <a:off x="2592" y="1064"/>
                <a:ext cx="1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29" name="Rectangle 831"/>
              <p:cNvSpPr>
                <a:spLocks noChangeArrowheads="1"/>
              </p:cNvSpPr>
              <p:nvPr/>
            </p:nvSpPr>
            <p:spPr bwMode="auto">
              <a:xfrm>
                <a:off x="2592" y="1064"/>
                <a:ext cx="1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0" name="Rectangle 832"/>
              <p:cNvSpPr>
                <a:spLocks noChangeArrowheads="1"/>
              </p:cNvSpPr>
              <p:nvPr/>
            </p:nvSpPr>
            <p:spPr bwMode="auto">
              <a:xfrm>
                <a:off x="2592" y="1075"/>
                <a:ext cx="1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1" name="Rectangle 833"/>
              <p:cNvSpPr>
                <a:spLocks noChangeArrowheads="1"/>
              </p:cNvSpPr>
              <p:nvPr/>
            </p:nvSpPr>
            <p:spPr bwMode="auto">
              <a:xfrm>
                <a:off x="2592" y="1075"/>
                <a:ext cx="1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2" name="Rectangle 834"/>
              <p:cNvSpPr>
                <a:spLocks noChangeArrowheads="1"/>
              </p:cNvSpPr>
              <p:nvPr/>
            </p:nvSpPr>
            <p:spPr bwMode="auto">
              <a:xfrm>
                <a:off x="2826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3" name="Rectangle 835"/>
              <p:cNvSpPr>
                <a:spLocks noChangeArrowheads="1"/>
              </p:cNvSpPr>
              <p:nvPr/>
            </p:nvSpPr>
            <p:spPr bwMode="auto">
              <a:xfrm>
                <a:off x="2826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4" name="Rectangle 836"/>
              <p:cNvSpPr>
                <a:spLocks noChangeArrowheads="1"/>
              </p:cNvSpPr>
              <p:nvPr/>
            </p:nvSpPr>
            <p:spPr bwMode="auto">
              <a:xfrm>
                <a:off x="2826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5" name="Rectangle 837"/>
              <p:cNvSpPr>
                <a:spLocks noChangeArrowheads="1"/>
              </p:cNvSpPr>
              <p:nvPr/>
            </p:nvSpPr>
            <p:spPr bwMode="auto">
              <a:xfrm>
                <a:off x="2826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6" name="Rectangle 838"/>
              <p:cNvSpPr>
                <a:spLocks noChangeArrowheads="1"/>
              </p:cNvSpPr>
              <p:nvPr/>
            </p:nvSpPr>
            <p:spPr bwMode="auto">
              <a:xfrm>
                <a:off x="2765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7" name="Rectangle 839"/>
              <p:cNvSpPr>
                <a:spLocks noChangeArrowheads="1"/>
              </p:cNvSpPr>
              <p:nvPr/>
            </p:nvSpPr>
            <p:spPr bwMode="auto">
              <a:xfrm>
                <a:off x="2765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8" name="Rectangle 840"/>
              <p:cNvSpPr>
                <a:spLocks noChangeArrowheads="1"/>
              </p:cNvSpPr>
              <p:nvPr/>
            </p:nvSpPr>
            <p:spPr bwMode="auto">
              <a:xfrm>
                <a:off x="276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39" name="Rectangle 841"/>
              <p:cNvSpPr>
                <a:spLocks noChangeArrowheads="1"/>
              </p:cNvSpPr>
              <p:nvPr/>
            </p:nvSpPr>
            <p:spPr bwMode="auto">
              <a:xfrm>
                <a:off x="276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0" name="Rectangle 842"/>
              <p:cNvSpPr>
                <a:spLocks noChangeArrowheads="1"/>
              </p:cNvSpPr>
              <p:nvPr/>
            </p:nvSpPr>
            <p:spPr bwMode="auto">
              <a:xfrm>
                <a:off x="2886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1" name="Rectangle 843"/>
              <p:cNvSpPr>
                <a:spLocks noChangeArrowheads="1"/>
              </p:cNvSpPr>
              <p:nvPr/>
            </p:nvSpPr>
            <p:spPr bwMode="auto">
              <a:xfrm>
                <a:off x="2886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2" name="Rectangle 844"/>
              <p:cNvSpPr>
                <a:spLocks noChangeArrowheads="1"/>
              </p:cNvSpPr>
              <p:nvPr/>
            </p:nvSpPr>
            <p:spPr bwMode="auto">
              <a:xfrm>
                <a:off x="2886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3" name="Rectangle 845"/>
              <p:cNvSpPr>
                <a:spLocks noChangeArrowheads="1"/>
              </p:cNvSpPr>
              <p:nvPr/>
            </p:nvSpPr>
            <p:spPr bwMode="auto">
              <a:xfrm>
                <a:off x="2886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4" name="Rectangle 846"/>
              <p:cNvSpPr>
                <a:spLocks noChangeArrowheads="1"/>
              </p:cNvSpPr>
              <p:nvPr/>
            </p:nvSpPr>
            <p:spPr bwMode="auto">
              <a:xfrm>
                <a:off x="2927" y="1034"/>
                <a:ext cx="20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5" name="Rectangle 847"/>
              <p:cNvSpPr>
                <a:spLocks noChangeArrowheads="1"/>
              </p:cNvSpPr>
              <p:nvPr/>
            </p:nvSpPr>
            <p:spPr bwMode="auto">
              <a:xfrm>
                <a:off x="2927" y="1034"/>
                <a:ext cx="20" cy="8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6" name="Rectangle 848"/>
              <p:cNvSpPr>
                <a:spLocks noChangeArrowheads="1"/>
              </p:cNvSpPr>
              <p:nvPr/>
            </p:nvSpPr>
            <p:spPr bwMode="auto">
              <a:xfrm>
                <a:off x="2552" y="1135"/>
                <a:ext cx="5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7" name="Rectangle 849"/>
              <p:cNvSpPr>
                <a:spLocks noChangeArrowheads="1"/>
              </p:cNvSpPr>
              <p:nvPr/>
            </p:nvSpPr>
            <p:spPr bwMode="auto">
              <a:xfrm>
                <a:off x="2552" y="1206"/>
                <a:ext cx="5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8" name="Rectangle 850"/>
              <p:cNvSpPr>
                <a:spLocks noChangeArrowheads="1"/>
              </p:cNvSpPr>
              <p:nvPr/>
            </p:nvSpPr>
            <p:spPr bwMode="auto">
              <a:xfrm>
                <a:off x="2552" y="1166"/>
                <a:ext cx="5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49" name="Rectangle 851"/>
              <p:cNvSpPr>
                <a:spLocks noChangeArrowheads="1"/>
              </p:cNvSpPr>
              <p:nvPr/>
            </p:nvSpPr>
            <p:spPr bwMode="auto">
              <a:xfrm>
                <a:off x="2552" y="1247"/>
                <a:ext cx="51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0" name="Rectangle 852"/>
              <p:cNvSpPr>
                <a:spLocks noChangeArrowheads="1"/>
              </p:cNvSpPr>
              <p:nvPr/>
            </p:nvSpPr>
            <p:spPr bwMode="auto">
              <a:xfrm>
                <a:off x="3079" y="2392"/>
                <a:ext cx="71" cy="9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1" name="Rectangle 853"/>
              <p:cNvSpPr>
                <a:spLocks noChangeArrowheads="1"/>
              </p:cNvSpPr>
              <p:nvPr/>
            </p:nvSpPr>
            <p:spPr bwMode="auto">
              <a:xfrm>
                <a:off x="3059" y="2372"/>
                <a:ext cx="436" cy="13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2" name="Rectangle 854"/>
              <p:cNvSpPr>
                <a:spLocks noChangeArrowheads="1"/>
              </p:cNvSpPr>
              <p:nvPr/>
            </p:nvSpPr>
            <p:spPr bwMode="auto">
              <a:xfrm>
                <a:off x="3059" y="2504"/>
                <a:ext cx="436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3" name="Rectangle 855"/>
              <p:cNvSpPr>
                <a:spLocks noChangeArrowheads="1"/>
              </p:cNvSpPr>
              <p:nvPr/>
            </p:nvSpPr>
            <p:spPr bwMode="auto">
              <a:xfrm>
                <a:off x="3059" y="2575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4" name="Rectangle 856"/>
              <p:cNvSpPr>
                <a:spLocks noChangeArrowheads="1"/>
              </p:cNvSpPr>
              <p:nvPr/>
            </p:nvSpPr>
            <p:spPr bwMode="auto">
              <a:xfrm>
                <a:off x="3059" y="2534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5" name="Rectangle 857"/>
              <p:cNvSpPr>
                <a:spLocks noChangeArrowheads="1"/>
              </p:cNvSpPr>
              <p:nvPr/>
            </p:nvSpPr>
            <p:spPr bwMode="auto">
              <a:xfrm>
                <a:off x="3059" y="2615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6" name="Rectangle 858"/>
              <p:cNvSpPr>
                <a:spLocks noChangeArrowheads="1"/>
              </p:cNvSpPr>
              <p:nvPr/>
            </p:nvSpPr>
            <p:spPr bwMode="auto">
              <a:xfrm>
                <a:off x="3170" y="2392"/>
                <a:ext cx="315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7" name="Rectangle 859"/>
              <p:cNvSpPr>
                <a:spLocks noChangeArrowheads="1"/>
              </p:cNvSpPr>
              <p:nvPr/>
            </p:nvSpPr>
            <p:spPr bwMode="auto">
              <a:xfrm>
                <a:off x="3170" y="2423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8" name="Rectangle 860"/>
              <p:cNvSpPr>
                <a:spLocks noChangeArrowheads="1"/>
              </p:cNvSpPr>
              <p:nvPr/>
            </p:nvSpPr>
            <p:spPr bwMode="auto">
              <a:xfrm>
                <a:off x="3170" y="2463"/>
                <a:ext cx="315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59" name="Rectangle 861"/>
              <p:cNvSpPr>
                <a:spLocks noChangeArrowheads="1"/>
              </p:cNvSpPr>
              <p:nvPr/>
            </p:nvSpPr>
            <p:spPr bwMode="auto">
              <a:xfrm>
                <a:off x="3170" y="2403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0" name="Rectangle 862"/>
              <p:cNvSpPr>
                <a:spLocks noChangeArrowheads="1"/>
              </p:cNvSpPr>
              <p:nvPr/>
            </p:nvSpPr>
            <p:spPr bwMode="auto">
              <a:xfrm>
                <a:off x="3170" y="2443"/>
                <a:ext cx="315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1" name="Rectangle 863"/>
              <p:cNvSpPr>
                <a:spLocks noChangeArrowheads="1"/>
              </p:cNvSpPr>
              <p:nvPr/>
            </p:nvSpPr>
            <p:spPr bwMode="auto">
              <a:xfrm>
                <a:off x="3170" y="2473"/>
                <a:ext cx="315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2" name="Rectangle 864"/>
              <p:cNvSpPr>
                <a:spLocks noChangeArrowheads="1"/>
              </p:cNvSpPr>
              <p:nvPr/>
            </p:nvSpPr>
            <p:spPr bwMode="auto">
              <a:xfrm>
                <a:off x="3444" y="2392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3" name="Rectangle 865"/>
              <p:cNvSpPr>
                <a:spLocks noChangeArrowheads="1"/>
              </p:cNvSpPr>
              <p:nvPr/>
            </p:nvSpPr>
            <p:spPr bwMode="auto">
              <a:xfrm>
                <a:off x="3444" y="2392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4" name="Rectangle 866"/>
              <p:cNvSpPr>
                <a:spLocks noChangeArrowheads="1"/>
              </p:cNvSpPr>
              <p:nvPr/>
            </p:nvSpPr>
            <p:spPr bwMode="auto">
              <a:xfrm>
                <a:off x="3444" y="241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5" name="Rectangle 867"/>
              <p:cNvSpPr>
                <a:spLocks noChangeArrowheads="1"/>
              </p:cNvSpPr>
              <p:nvPr/>
            </p:nvSpPr>
            <p:spPr bwMode="auto">
              <a:xfrm>
                <a:off x="3444" y="241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6" name="Rectangle 868"/>
              <p:cNvSpPr>
                <a:spLocks noChangeArrowheads="1"/>
              </p:cNvSpPr>
              <p:nvPr/>
            </p:nvSpPr>
            <p:spPr bwMode="auto">
              <a:xfrm>
                <a:off x="3201" y="2392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7" name="Rectangle 869"/>
              <p:cNvSpPr>
                <a:spLocks noChangeArrowheads="1"/>
              </p:cNvSpPr>
              <p:nvPr/>
            </p:nvSpPr>
            <p:spPr bwMode="auto">
              <a:xfrm>
                <a:off x="3201" y="2392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8" name="Rectangle 870"/>
              <p:cNvSpPr>
                <a:spLocks noChangeArrowheads="1"/>
              </p:cNvSpPr>
              <p:nvPr/>
            </p:nvSpPr>
            <p:spPr bwMode="auto">
              <a:xfrm>
                <a:off x="3201" y="241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69" name="Rectangle 871"/>
              <p:cNvSpPr>
                <a:spLocks noChangeArrowheads="1"/>
              </p:cNvSpPr>
              <p:nvPr/>
            </p:nvSpPr>
            <p:spPr bwMode="auto">
              <a:xfrm>
                <a:off x="3201" y="241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0" name="Rectangle 872"/>
              <p:cNvSpPr>
                <a:spLocks noChangeArrowheads="1"/>
              </p:cNvSpPr>
              <p:nvPr/>
            </p:nvSpPr>
            <p:spPr bwMode="auto">
              <a:xfrm>
                <a:off x="3333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1" name="Rectangle 873"/>
              <p:cNvSpPr>
                <a:spLocks noChangeArrowheads="1"/>
              </p:cNvSpPr>
              <p:nvPr/>
            </p:nvSpPr>
            <p:spPr bwMode="auto">
              <a:xfrm>
                <a:off x="3333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2" name="Rectangle 874"/>
              <p:cNvSpPr>
                <a:spLocks noChangeArrowheads="1"/>
              </p:cNvSpPr>
              <p:nvPr/>
            </p:nvSpPr>
            <p:spPr bwMode="auto">
              <a:xfrm>
                <a:off x="3393" y="251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3" name="Rectangle 875"/>
              <p:cNvSpPr>
                <a:spLocks noChangeArrowheads="1"/>
              </p:cNvSpPr>
              <p:nvPr/>
            </p:nvSpPr>
            <p:spPr bwMode="auto">
              <a:xfrm>
                <a:off x="3393" y="251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4" name="Rectangle 876"/>
              <p:cNvSpPr>
                <a:spLocks noChangeArrowheads="1"/>
              </p:cNvSpPr>
              <p:nvPr/>
            </p:nvSpPr>
            <p:spPr bwMode="auto">
              <a:xfrm>
                <a:off x="3414" y="2504"/>
                <a:ext cx="20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5" name="Rectangle 877"/>
              <p:cNvSpPr>
                <a:spLocks noChangeArrowheads="1"/>
              </p:cNvSpPr>
              <p:nvPr/>
            </p:nvSpPr>
            <p:spPr bwMode="auto">
              <a:xfrm>
                <a:off x="3130" y="2504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6" name="Rectangle 878"/>
              <p:cNvSpPr>
                <a:spLocks noChangeArrowheads="1"/>
              </p:cNvSpPr>
              <p:nvPr/>
            </p:nvSpPr>
            <p:spPr bwMode="auto">
              <a:xfrm>
                <a:off x="3130" y="2514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7" name="Rectangle 879"/>
              <p:cNvSpPr>
                <a:spLocks noChangeArrowheads="1"/>
              </p:cNvSpPr>
              <p:nvPr/>
            </p:nvSpPr>
            <p:spPr bwMode="auto">
              <a:xfrm>
                <a:off x="3333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8" name="Rectangle 880"/>
              <p:cNvSpPr>
                <a:spLocks noChangeArrowheads="1"/>
              </p:cNvSpPr>
              <p:nvPr/>
            </p:nvSpPr>
            <p:spPr bwMode="auto">
              <a:xfrm>
                <a:off x="3333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79" name="Rectangle 881"/>
              <p:cNvSpPr>
                <a:spLocks noChangeArrowheads="1"/>
              </p:cNvSpPr>
              <p:nvPr/>
            </p:nvSpPr>
            <p:spPr bwMode="auto">
              <a:xfrm>
                <a:off x="3272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0" name="Rectangle 882"/>
              <p:cNvSpPr>
                <a:spLocks noChangeArrowheads="1"/>
              </p:cNvSpPr>
              <p:nvPr/>
            </p:nvSpPr>
            <p:spPr bwMode="auto">
              <a:xfrm>
                <a:off x="3272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1" name="Rectangle 883"/>
              <p:cNvSpPr>
                <a:spLocks noChangeArrowheads="1"/>
              </p:cNvSpPr>
              <p:nvPr/>
            </p:nvSpPr>
            <p:spPr bwMode="auto">
              <a:xfrm>
                <a:off x="3272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2" name="Rectangle 884"/>
              <p:cNvSpPr>
                <a:spLocks noChangeArrowheads="1"/>
              </p:cNvSpPr>
              <p:nvPr/>
            </p:nvSpPr>
            <p:spPr bwMode="auto">
              <a:xfrm>
                <a:off x="3272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3" name="Rectangle 885"/>
              <p:cNvSpPr>
                <a:spLocks noChangeArrowheads="1"/>
              </p:cNvSpPr>
              <p:nvPr/>
            </p:nvSpPr>
            <p:spPr bwMode="auto">
              <a:xfrm>
                <a:off x="3393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4" name="Rectangle 886"/>
              <p:cNvSpPr>
                <a:spLocks noChangeArrowheads="1"/>
              </p:cNvSpPr>
              <p:nvPr/>
            </p:nvSpPr>
            <p:spPr bwMode="auto">
              <a:xfrm>
                <a:off x="3393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5" name="Rectangle 887"/>
              <p:cNvSpPr>
                <a:spLocks noChangeArrowheads="1"/>
              </p:cNvSpPr>
              <p:nvPr/>
            </p:nvSpPr>
            <p:spPr bwMode="auto">
              <a:xfrm>
                <a:off x="3393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6" name="Rectangle 888"/>
              <p:cNvSpPr>
                <a:spLocks noChangeArrowheads="1"/>
              </p:cNvSpPr>
              <p:nvPr/>
            </p:nvSpPr>
            <p:spPr bwMode="auto">
              <a:xfrm>
                <a:off x="3393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7" name="Rectangle 889"/>
              <p:cNvSpPr>
                <a:spLocks noChangeArrowheads="1"/>
              </p:cNvSpPr>
              <p:nvPr/>
            </p:nvSpPr>
            <p:spPr bwMode="auto">
              <a:xfrm>
                <a:off x="3231" y="2392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8" name="Rectangle 890"/>
              <p:cNvSpPr>
                <a:spLocks noChangeArrowheads="1"/>
              </p:cNvSpPr>
              <p:nvPr/>
            </p:nvSpPr>
            <p:spPr bwMode="auto">
              <a:xfrm>
                <a:off x="3231" y="2392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89" name="Rectangle 891"/>
              <p:cNvSpPr>
                <a:spLocks noChangeArrowheads="1"/>
              </p:cNvSpPr>
              <p:nvPr/>
            </p:nvSpPr>
            <p:spPr bwMode="auto">
              <a:xfrm>
                <a:off x="3231" y="241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0" name="Rectangle 892"/>
              <p:cNvSpPr>
                <a:spLocks noChangeArrowheads="1"/>
              </p:cNvSpPr>
              <p:nvPr/>
            </p:nvSpPr>
            <p:spPr bwMode="auto">
              <a:xfrm>
                <a:off x="3231" y="241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1" name="Rectangle 893"/>
              <p:cNvSpPr>
                <a:spLocks noChangeArrowheads="1"/>
              </p:cNvSpPr>
              <p:nvPr/>
            </p:nvSpPr>
            <p:spPr bwMode="auto">
              <a:xfrm>
                <a:off x="3110" y="241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2" name="Rectangle 894"/>
              <p:cNvSpPr>
                <a:spLocks noChangeArrowheads="1"/>
              </p:cNvSpPr>
              <p:nvPr/>
            </p:nvSpPr>
            <p:spPr bwMode="auto">
              <a:xfrm>
                <a:off x="3110" y="241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3" name="Rectangle 895"/>
              <p:cNvSpPr>
                <a:spLocks noChangeArrowheads="1"/>
              </p:cNvSpPr>
              <p:nvPr/>
            </p:nvSpPr>
            <p:spPr bwMode="auto">
              <a:xfrm>
                <a:off x="3110" y="2433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4" name="Rectangle 896"/>
              <p:cNvSpPr>
                <a:spLocks noChangeArrowheads="1"/>
              </p:cNvSpPr>
              <p:nvPr/>
            </p:nvSpPr>
            <p:spPr bwMode="auto">
              <a:xfrm>
                <a:off x="3110" y="2433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5" name="Rectangle 897"/>
              <p:cNvSpPr>
                <a:spLocks noChangeArrowheads="1"/>
              </p:cNvSpPr>
              <p:nvPr/>
            </p:nvSpPr>
            <p:spPr bwMode="auto">
              <a:xfrm>
                <a:off x="3110" y="2443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6" name="Rectangle 898"/>
              <p:cNvSpPr>
                <a:spLocks noChangeArrowheads="1"/>
              </p:cNvSpPr>
              <p:nvPr/>
            </p:nvSpPr>
            <p:spPr bwMode="auto">
              <a:xfrm>
                <a:off x="3110" y="2443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7" name="Rectangle 899"/>
              <p:cNvSpPr>
                <a:spLocks noChangeArrowheads="1"/>
              </p:cNvSpPr>
              <p:nvPr/>
            </p:nvSpPr>
            <p:spPr bwMode="auto">
              <a:xfrm>
                <a:off x="3099" y="2413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8" name="Rectangle 900"/>
              <p:cNvSpPr>
                <a:spLocks noChangeArrowheads="1"/>
              </p:cNvSpPr>
              <p:nvPr/>
            </p:nvSpPr>
            <p:spPr bwMode="auto">
              <a:xfrm>
                <a:off x="3099" y="2413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899" name="Rectangle 901"/>
              <p:cNvSpPr>
                <a:spLocks noChangeArrowheads="1"/>
              </p:cNvSpPr>
              <p:nvPr/>
            </p:nvSpPr>
            <p:spPr bwMode="auto">
              <a:xfrm>
                <a:off x="3099" y="2433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0" name="Rectangle 902"/>
              <p:cNvSpPr>
                <a:spLocks noChangeArrowheads="1"/>
              </p:cNvSpPr>
              <p:nvPr/>
            </p:nvSpPr>
            <p:spPr bwMode="auto">
              <a:xfrm>
                <a:off x="3099" y="2433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1" name="Rectangle 903"/>
              <p:cNvSpPr>
                <a:spLocks noChangeArrowheads="1"/>
              </p:cNvSpPr>
              <p:nvPr/>
            </p:nvSpPr>
            <p:spPr bwMode="auto">
              <a:xfrm>
                <a:off x="3099" y="2443"/>
                <a:ext cx="1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2" name="Rectangle 904"/>
              <p:cNvSpPr>
                <a:spLocks noChangeArrowheads="1"/>
              </p:cNvSpPr>
              <p:nvPr/>
            </p:nvSpPr>
            <p:spPr bwMode="auto">
              <a:xfrm>
                <a:off x="3099" y="2443"/>
                <a:ext cx="1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3" name="Rectangle 905"/>
              <p:cNvSpPr>
                <a:spLocks noChangeArrowheads="1"/>
              </p:cNvSpPr>
              <p:nvPr/>
            </p:nvSpPr>
            <p:spPr bwMode="auto">
              <a:xfrm>
                <a:off x="3130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4" name="Rectangle 906"/>
              <p:cNvSpPr>
                <a:spLocks noChangeArrowheads="1"/>
              </p:cNvSpPr>
              <p:nvPr/>
            </p:nvSpPr>
            <p:spPr bwMode="auto">
              <a:xfrm>
                <a:off x="3130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5" name="Rectangle 907"/>
              <p:cNvSpPr>
                <a:spLocks noChangeArrowheads="1"/>
              </p:cNvSpPr>
              <p:nvPr/>
            </p:nvSpPr>
            <p:spPr bwMode="auto">
              <a:xfrm>
                <a:off x="3130" y="243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6" name="Rectangle 908"/>
              <p:cNvSpPr>
                <a:spLocks noChangeArrowheads="1"/>
              </p:cNvSpPr>
              <p:nvPr/>
            </p:nvSpPr>
            <p:spPr bwMode="auto">
              <a:xfrm>
                <a:off x="3130" y="243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7" name="Rectangle 909"/>
              <p:cNvSpPr>
                <a:spLocks noChangeArrowheads="1"/>
              </p:cNvSpPr>
              <p:nvPr/>
            </p:nvSpPr>
            <p:spPr bwMode="auto">
              <a:xfrm>
                <a:off x="3130" y="2443"/>
                <a:ext cx="1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8" name="Rectangle 910"/>
              <p:cNvSpPr>
                <a:spLocks noChangeArrowheads="1"/>
              </p:cNvSpPr>
              <p:nvPr/>
            </p:nvSpPr>
            <p:spPr bwMode="auto">
              <a:xfrm>
                <a:off x="3130" y="2443"/>
                <a:ext cx="1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09" name="Rectangle 911"/>
              <p:cNvSpPr>
                <a:spLocks noChangeArrowheads="1"/>
              </p:cNvSpPr>
              <p:nvPr/>
            </p:nvSpPr>
            <p:spPr bwMode="auto">
              <a:xfrm>
                <a:off x="3363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0" name="Rectangle 912"/>
              <p:cNvSpPr>
                <a:spLocks noChangeArrowheads="1"/>
              </p:cNvSpPr>
              <p:nvPr/>
            </p:nvSpPr>
            <p:spPr bwMode="auto">
              <a:xfrm>
                <a:off x="3363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1" name="Rectangle 913"/>
              <p:cNvSpPr>
                <a:spLocks noChangeArrowheads="1"/>
              </p:cNvSpPr>
              <p:nvPr/>
            </p:nvSpPr>
            <p:spPr bwMode="auto">
              <a:xfrm>
                <a:off x="3363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2" name="Rectangle 914"/>
              <p:cNvSpPr>
                <a:spLocks noChangeArrowheads="1"/>
              </p:cNvSpPr>
              <p:nvPr/>
            </p:nvSpPr>
            <p:spPr bwMode="auto">
              <a:xfrm>
                <a:off x="3363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3" name="Rectangle 915"/>
              <p:cNvSpPr>
                <a:spLocks noChangeArrowheads="1"/>
              </p:cNvSpPr>
              <p:nvPr/>
            </p:nvSpPr>
            <p:spPr bwMode="auto">
              <a:xfrm>
                <a:off x="3302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4" name="Rectangle 916"/>
              <p:cNvSpPr>
                <a:spLocks noChangeArrowheads="1"/>
              </p:cNvSpPr>
              <p:nvPr/>
            </p:nvSpPr>
            <p:spPr bwMode="auto">
              <a:xfrm>
                <a:off x="3302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5" name="Rectangle 917"/>
              <p:cNvSpPr>
                <a:spLocks noChangeArrowheads="1"/>
              </p:cNvSpPr>
              <p:nvPr/>
            </p:nvSpPr>
            <p:spPr bwMode="auto">
              <a:xfrm>
                <a:off x="3302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6" name="Rectangle 918"/>
              <p:cNvSpPr>
                <a:spLocks noChangeArrowheads="1"/>
              </p:cNvSpPr>
              <p:nvPr/>
            </p:nvSpPr>
            <p:spPr bwMode="auto">
              <a:xfrm>
                <a:off x="3302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7" name="Rectangle 919"/>
              <p:cNvSpPr>
                <a:spLocks noChangeArrowheads="1"/>
              </p:cNvSpPr>
              <p:nvPr/>
            </p:nvSpPr>
            <p:spPr bwMode="auto">
              <a:xfrm>
                <a:off x="3424" y="2392"/>
                <a:ext cx="1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8" name="Rectangle 920"/>
              <p:cNvSpPr>
                <a:spLocks noChangeArrowheads="1"/>
              </p:cNvSpPr>
              <p:nvPr/>
            </p:nvSpPr>
            <p:spPr bwMode="auto">
              <a:xfrm>
                <a:off x="3424" y="2392"/>
                <a:ext cx="1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19" name="Rectangle 921"/>
              <p:cNvSpPr>
                <a:spLocks noChangeArrowheads="1"/>
              </p:cNvSpPr>
              <p:nvPr/>
            </p:nvSpPr>
            <p:spPr bwMode="auto">
              <a:xfrm>
                <a:off x="3424" y="2413"/>
                <a:ext cx="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0" name="Rectangle 922"/>
              <p:cNvSpPr>
                <a:spLocks noChangeArrowheads="1"/>
              </p:cNvSpPr>
              <p:nvPr/>
            </p:nvSpPr>
            <p:spPr bwMode="auto">
              <a:xfrm>
                <a:off x="3424" y="2413"/>
                <a:ext cx="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1" name="Rectangle 923"/>
              <p:cNvSpPr>
                <a:spLocks noChangeArrowheads="1"/>
              </p:cNvSpPr>
              <p:nvPr/>
            </p:nvSpPr>
            <p:spPr bwMode="auto">
              <a:xfrm>
                <a:off x="3464" y="2403"/>
                <a:ext cx="11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2" name="Rectangle 924"/>
              <p:cNvSpPr>
                <a:spLocks noChangeArrowheads="1"/>
              </p:cNvSpPr>
              <p:nvPr/>
            </p:nvSpPr>
            <p:spPr bwMode="auto">
              <a:xfrm>
                <a:off x="3464" y="2403"/>
                <a:ext cx="11" cy="8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3" name="Rectangle 925"/>
              <p:cNvSpPr>
                <a:spLocks noChangeArrowheads="1"/>
              </p:cNvSpPr>
              <p:nvPr/>
            </p:nvSpPr>
            <p:spPr bwMode="auto">
              <a:xfrm>
                <a:off x="3089" y="2504"/>
                <a:ext cx="41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4" name="Rectangle 926"/>
              <p:cNvSpPr>
                <a:spLocks noChangeArrowheads="1"/>
              </p:cNvSpPr>
              <p:nvPr/>
            </p:nvSpPr>
            <p:spPr bwMode="auto">
              <a:xfrm>
                <a:off x="3089" y="2575"/>
                <a:ext cx="4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5" name="Rectangle 927"/>
              <p:cNvSpPr>
                <a:spLocks noChangeArrowheads="1"/>
              </p:cNvSpPr>
              <p:nvPr/>
            </p:nvSpPr>
            <p:spPr bwMode="auto">
              <a:xfrm>
                <a:off x="3089" y="2534"/>
                <a:ext cx="4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6" name="Rectangle 928"/>
              <p:cNvSpPr>
                <a:spLocks noChangeArrowheads="1"/>
              </p:cNvSpPr>
              <p:nvPr/>
            </p:nvSpPr>
            <p:spPr bwMode="auto">
              <a:xfrm>
                <a:off x="3089" y="2615"/>
                <a:ext cx="4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7" name="Rectangle 929"/>
              <p:cNvSpPr>
                <a:spLocks noChangeArrowheads="1"/>
              </p:cNvSpPr>
              <p:nvPr/>
            </p:nvSpPr>
            <p:spPr bwMode="auto">
              <a:xfrm>
                <a:off x="3464" y="1024"/>
                <a:ext cx="61" cy="9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8" name="Rectangle 930"/>
              <p:cNvSpPr>
                <a:spLocks noChangeArrowheads="1"/>
              </p:cNvSpPr>
              <p:nvPr/>
            </p:nvSpPr>
            <p:spPr bwMode="auto">
              <a:xfrm>
                <a:off x="3444" y="1004"/>
                <a:ext cx="436" cy="1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29" name="Rectangle 931"/>
              <p:cNvSpPr>
                <a:spLocks noChangeArrowheads="1"/>
              </p:cNvSpPr>
              <p:nvPr/>
            </p:nvSpPr>
            <p:spPr bwMode="auto">
              <a:xfrm>
                <a:off x="3444" y="1135"/>
                <a:ext cx="436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0" name="Rectangle 932"/>
              <p:cNvSpPr>
                <a:spLocks noChangeArrowheads="1"/>
              </p:cNvSpPr>
              <p:nvPr/>
            </p:nvSpPr>
            <p:spPr bwMode="auto">
              <a:xfrm>
                <a:off x="3444" y="1206"/>
                <a:ext cx="436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1" name="Rectangle 933"/>
              <p:cNvSpPr>
                <a:spLocks noChangeArrowheads="1"/>
              </p:cNvSpPr>
              <p:nvPr/>
            </p:nvSpPr>
            <p:spPr bwMode="auto">
              <a:xfrm>
                <a:off x="3444" y="1166"/>
                <a:ext cx="436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2" name="Rectangle 934"/>
              <p:cNvSpPr>
                <a:spLocks noChangeArrowheads="1"/>
              </p:cNvSpPr>
              <p:nvPr/>
            </p:nvSpPr>
            <p:spPr bwMode="auto">
              <a:xfrm>
                <a:off x="3444" y="1247"/>
                <a:ext cx="436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3" name="Rectangle 935"/>
              <p:cNvSpPr>
                <a:spLocks noChangeArrowheads="1"/>
              </p:cNvSpPr>
              <p:nvPr/>
            </p:nvSpPr>
            <p:spPr bwMode="auto">
              <a:xfrm>
                <a:off x="3546" y="1024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4" name="Rectangle 936"/>
              <p:cNvSpPr>
                <a:spLocks noChangeArrowheads="1"/>
              </p:cNvSpPr>
              <p:nvPr/>
            </p:nvSpPr>
            <p:spPr bwMode="auto">
              <a:xfrm>
                <a:off x="3546" y="1054"/>
                <a:ext cx="314" cy="2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5" name="Rectangle 937"/>
              <p:cNvSpPr>
                <a:spLocks noChangeArrowheads="1"/>
              </p:cNvSpPr>
              <p:nvPr/>
            </p:nvSpPr>
            <p:spPr bwMode="auto">
              <a:xfrm>
                <a:off x="3546" y="1095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6" name="Rectangle 938"/>
              <p:cNvSpPr>
                <a:spLocks noChangeArrowheads="1"/>
              </p:cNvSpPr>
              <p:nvPr/>
            </p:nvSpPr>
            <p:spPr bwMode="auto">
              <a:xfrm>
                <a:off x="3546" y="1044"/>
                <a:ext cx="314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7" name="Rectangle 939"/>
              <p:cNvSpPr>
                <a:spLocks noChangeArrowheads="1"/>
              </p:cNvSpPr>
              <p:nvPr/>
            </p:nvSpPr>
            <p:spPr bwMode="auto">
              <a:xfrm>
                <a:off x="3546" y="107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8" name="Rectangle 940"/>
              <p:cNvSpPr>
                <a:spLocks noChangeArrowheads="1"/>
              </p:cNvSpPr>
              <p:nvPr/>
            </p:nvSpPr>
            <p:spPr bwMode="auto">
              <a:xfrm>
                <a:off x="3546" y="1105"/>
                <a:ext cx="314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39" name="Rectangle 941"/>
              <p:cNvSpPr>
                <a:spLocks noChangeArrowheads="1"/>
              </p:cNvSpPr>
              <p:nvPr/>
            </p:nvSpPr>
            <p:spPr bwMode="auto">
              <a:xfrm>
                <a:off x="3829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0" name="Rectangle 942"/>
              <p:cNvSpPr>
                <a:spLocks noChangeArrowheads="1"/>
              </p:cNvSpPr>
              <p:nvPr/>
            </p:nvSpPr>
            <p:spPr bwMode="auto">
              <a:xfrm>
                <a:off x="3829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1" name="Rectangle 943"/>
              <p:cNvSpPr>
                <a:spLocks noChangeArrowheads="1"/>
              </p:cNvSpPr>
              <p:nvPr/>
            </p:nvSpPr>
            <p:spPr bwMode="auto">
              <a:xfrm>
                <a:off x="3829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2" name="Rectangle 944"/>
              <p:cNvSpPr>
                <a:spLocks noChangeArrowheads="1"/>
              </p:cNvSpPr>
              <p:nvPr/>
            </p:nvSpPr>
            <p:spPr bwMode="auto">
              <a:xfrm>
                <a:off x="3829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3" name="Rectangle 945"/>
              <p:cNvSpPr>
                <a:spLocks noChangeArrowheads="1"/>
              </p:cNvSpPr>
              <p:nvPr/>
            </p:nvSpPr>
            <p:spPr bwMode="auto">
              <a:xfrm>
                <a:off x="3586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4" name="Rectangle 946"/>
              <p:cNvSpPr>
                <a:spLocks noChangeArrowheads="1"/>
              </p:cNvSpPr>
              <p:nvPr/>
            </p:nvSpPr>
            <p:spPr bwMode="auto">
              <a:xfrm>
                <a:off x="3586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5" name="Rectangle 947"/>
              <p:cNvSpPr>
                <a:spLocks noChangeArrowheads="1"/>
              </p:cNvSpPr>
              <p:nvPr/>
            </p:nvSpPr>
            <p:spPr bwMode="auto">
              <a:xfrm>
                <a:off x="3586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6" name="Rectangle 948"/>
              <p:cNvSpPr>
                <a:spLocks noChangeArrowheads="1"/>
              </p:cNvSpPr>
              <p:nvPr/>
            </p:nvSpPr>
            <p:spPr bwMode="auto">
              <a:xfrm>
                <a:off x="3586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7" name="Rectangle 949"/>
              <p:cNvSpPr>
                <a:spLocks noChangeArrowheads="1"/>
              </p:cNvSpPr>
              <p:nvPr/>
            </p:nvSpPr>
            <p:spPr bwMode="auto">
              <a:xfrm>
                <a:off x="3708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8" name="Rectangle 950"/>
              <p:cNvSpPr>
                <a:spLocks noChangeArrowheads="1"/>
              </p:cNvSpPr>
              <p:nvPr/>
            </p:nvSpPr>
            <p:spPr bwMode="auto">
              <a:xfrm>
                <a:off x="3708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49" name="Rectangle 951"/>
              <p:cNvSpPr>
                <a:spLocks noChangeArrowheads="1"/>
              </p:cNvSpPr>
              <p:nvPr/>
            </p:nvSpPr>
            <p:spPr bwMode="auto">
              <a:xfrm>
                <a:off x="3769" y="1145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0" name="Rectangle 952"/>
              <p:cNvSpPr>
                <a:spLocks noChangeArrowheads="1"/>
              </p:cNvSpPr>
              <p:nvPr/>
            </p:nvSpPr>
            <p:spPr bwMode="auto">
              <a:xfrm>
                <a:off x="3769" y="1145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1" name="Rectangle 953"/>
              <p:cNvSpPr>
                <a:spLocks noChangeArrowheads="1"/>
              </p:cNvSpPr>
              <p:nvPr/>
            </p:nvSpPr>
            <p:spPr bwMode="auto">
              <a:xfrm>
                <a:off x="3789" y="1135"/>
                <a:ext cx="20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2" name="Rectangle 954"/>
              <p:cNvSpPr>
                <a:spLocks noChangeArrowheads="1"/>
              </p:cNvSpPr>
              <p:nvPr/>
            </p:nvSpPr>
            <p:spPr bwMode="auto">
              <a:xfrm>
                <a:off x="3505" y="1135"/>
                <a:ext cx="2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3" name="Rectangle 955"/>
              <p:cNvSpPr>
                <a:spLocks noChangeArrowheads="1"/>
              </p:cNvSpPr>
              <p:nvPr/>
            </p:nvSpPr>
            <p:spPr bwMode="auto">
              <a:xfrm>
                <a:off x="3505" y="1145"/>
                <a:ext cx="2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4" name="Rectangle 956"/>
              <p:cNvSpPr>
                <a:spLocks noChangeArrowheads="1"/>
              </p:cNvSpPr>
              <p:nvPr/>
            </p:nvSpPr>
            <p:spPr bwMode="auto">
              <a:xfrm>
                <a:off x="3708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5" name="Rectangle 957"/>
              <p:cNvSpPr>
                <a:spLocks noChangeArrowheads="1"/>
              </p:cNvSpPr>
              <p:nvPr/>
            </p:nvSpPr>
            <p:spPr bwMode="auto">
              <a:xfrm>
                <a:off x="3708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6" name="Rectangle 958"/>
              <p:cNvSpPr>
                <a:spLocks noChangeArrowheads="1"/>
              </p:cNvSpPr>
              <p:nvPr/>
            </p:nvSpPr>
            <p:spPr bwMode="auto">
              <a:xfrm>
                <a:off x="3647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7" name="Rectangle 959"/>
              <p:cNvSpPr>
                <a:spLocks noChangeArrowheads="1"/>
              </p:cNvSpPr>
              <p:nvPr/>
            </p:nvSpPr>
            <p:spPr bwMode="auto">
              <a:xfrm>
                <a:off x="3647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8" name="Rectangle 960"/>
              <p:cNvSpPr>
                <a:spLocks noChangeArrowheads="1"/>
              </p:cNvSpPr>
              <p:nvPr/>
            </p:nvSpPr>
            <p:spPr bwMode="auto">
              <a:xfrm>
                <a:off x="3647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59" name="Rectangle 961"/>
              <p:cNvSpPr>
                <a:spLocks noChangeArrowheads="1"/>
              </p:cNvSpPr>
              <p:nvPr/>
            </p:nvSpPr>
            <p:spPr bwMode="auto">
              <a:xfrm>
                <a:off x="3647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0" name="Rectangle 962"/>
              <p:cNvSpPr>
                <a:spLocks noChangeArrowheads="1"/>
              </p:cNvSpPr>
              <p:nvPr/>
            </p:nvSpPr>
            <p:spPr bwMode="auto">
              <a:xfrm>
                <a:off x="3769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1" name="Rectangle 963"/>
              <p:cNvSpPr>
                <a:spLocks noChangeArrowheads="1"/>
              </p:cNvSpPr>
              <p:nvPr/>
            </p:nvSpPr>
            <p:spPr bwMode="auto">
              <a:xfrm>
                <a:off x="3769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2" name="Rectangle 964"/>
              <p:cNvSpPr>
                <a:spLocks noChangeArrowheads="1"/>
              </p:cNvSpPr>
              <p:nvPr/>
            </p:nvSpPr>
            <p:spPr bwMode="auto">
              <a:xfrm>
                <a:off x="3769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3" name="Rectangle 965"/>
              <p:cNvSpPr>
                <a:spLocks noChangeArrowheads="1"/>
              </p:cNvSpPr>
              <p:nvPr/>
            </p:nvSpPr>
            <p:spPr bwMode="auto">
              <a:xfrm>
                <a:off x="3769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4" name="Rectangle 966"/>
              <p:cNvSpPr>
                <a:spLocks noChangeArrowheads="1"/>
              </p:cNvSpPr>
              <p:nvPr/>
            </p:nvSpPr>
            <p:spPr bwMode="auto">
              <a:xfrm>
                <a:off x="3617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5" name="Rectangle 967"/>
              <p:cNvSpPr>
                <a:spLocks noChangeArrowheads="1"/>
              </p:cNvSpPr>
              <p:nvPr/>
            </p:nvSpPr>
            <p:spPr bwMode="auto">
              <a:xfrm>
                <a:off x="3617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6" name="Rectangle 968"/>
              <p:cNvSpPr>
                <a:spLocks noChangeArrowheads="1"/>
              </p:cNvSpPr>
              <p:nvPr/>
            </p:nvSpPr>
            <p:spPr bwMode="auto">
              <a:xfrm>
                <a:off x="3617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7" name="Rectangle 969"/>
              <p:cNvSpPr>
                <a:spLocks noChangeArrowheads="1"/>
              </p:cNvSpPr>
              <p:nvPr/>
            </p:nvSpPr>
            <p:spPr bwMode="auto">
              <a:xfrm>
                <a:off x="3617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8" name="Rectangle 970"/>
              <p:cNvSpPr>
                <a:spLocks noChangeArrowheads="1"/>
              </p:cNvSpPr>
              <p:nvPr/>
            </p:nvSpPr>
            <p:spPr bwMode="auto">
              <a:xfrm>
                <a:off x="348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69" name="Rectangle 971"/>
              <p:cNvSpPr>
                <a:spLocks noChangeArrowheads="1"/>
              </p:cNvSpPr>
              <p:nvPr/>
            </p:nvSpPr>
            <p:spPr bwMode="auto">
              <a:xfrm>
                <a:off x="348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0" name="Rectangle 972"/>
              <p:cNvSpPr>
                <a:spLocks noChangeArrowheads="1"/>
              </p:cNvSpPr>
              <p:nvPr/>
            </p:nvSpPr>
            <p:spPr bwMode="auto">
              <a:xfrm>
                <a:off x="3485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1" name="Rectangle 973"/>
              <p:cNvSpPr>
                <a:spLocks noChangeArrowheads="1"/>
              </p:cNvSpPr>
              <p:nvPr/>
            </p:nvSpPr>
            <p:spPr bwMode="auto">
              <a:xfrm>
                <a:off x="3485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2" name="Rectangle 974"/>
              <p:cNvSpPr>
                <a:spLocks noChangeArrowheads="1"/>
              </p:cNvSpPr>
              <p:nvPr/>
            </p:nvSpPr>
            <p:spPr bwMode="auto">
              <a:xfrm>
                <a:off x="3485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3" name="Rectangle 975"/>
              <p:cNvSpPr>
                <a:spLocks noChangeArrowheads="1"/>
              </p:cNvSpPr>
              <p:nvPr/>
            </p:nvSpPr>
            <p:spPr bwMode="auto">
              <a:xfrm>
                <a:off x="3485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4" name="Rectangle 976"/>
              <p:cNvSpPr>
                <a:spLocks noChangeArrowheads="1"/>
              </p:cNvSpPr>
              <p:nvPr/>
            </p:nvSpPr>
            <p:spPr bwMode="auto">
              <a:xfrm>
                <a:off x="347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5" name="Rectangle 977"/>
              <p:cNvSpPr>
                <a:spLocks noChangeArrowheads="1"/>
              </p:cNvSpPr>
              <p:nvPr/>
            </p:nvSpPr>
            <p:spPr bwMode="auto">
              <a:xfrm>
                <a:off x="347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6" name="Rectangle 978"/>
              <p:cNvSpPr>
                <a:spLocks noChangeArrowheads="1"/>
              </p:cNvSpPr>
              <p:nvPr/>
            </p:nvSpPr>
            <p:spPr bwMode="auto">
              <a:xfrm>
                <a:off x="3475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7" name="Rectangle 979"/>
              <p:cNvSpPr>
                <a:spLocks noChangeArrowheads="1"/>
              </p:cNvSpPr>
              <p:nvPr/>
            </p:nvSpPr>
            <p:spPr bwMode="auto">
              <a:xfrm>
                <a:off x="3475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8" name="Rectangle 980"/>
              <p:cNvSpPr>
                <a:spLocks noChangeArrowheads="1"/>
              </p:cNvSpPr>
              <p:nvPr/>
            </p:nvSpPr>
            <p:spPr bwMode="auto">
              <a:xfrm>
                <a:off x="3475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79" name="Rectangle 981"/>
              <p:cNvSpPr>
                <a:spLocks noChangeArrowheads="1"/>
              </p:cNvSpPr>
              <p:nvPr/>
            </p:nvSpPr>
            <p:spPr bwMode="auto">
              <a:xfrm>
                <a:off x="3475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0" name="Rectangle 982"/>
              <p:cNvSpPr>
                <a:spLocks noChangeArrowheads="1"/>
              </p:cNvSpPr>
              <p:nvPr/>
            </p:nvSpPr>
            <p:spPr bwMode="auto">
              <a:xfrm>
                <a:off x="3505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1" name="Rectangle 983"/>
              <p:cNvSpPr>
                <a:spLocks noChangeArrowheads="1"/>
              </p:cNvSpPr>
              <p:nvPr/>
            </p:nvSpPr>
            <p:spPr bwMode="auto">
              <a:xfrm>
                <a:off x="3505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2" name="Rectangle 984"/>
              <p:cNvSpPr>
                <a:spLocks noChangeArrowheads="1"/>
              </p:cNvSpPr>
              <p:nvPr/>
            </p:nvSpPr>
            <p:spPr bwMode="auto">
              <a:xfrm>
                <a:off x="3505" y="1064"/>
                <a:ext cx="10" cy="11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3" name="Rectangle 985"/>
              <p:cNvSpPr>
                <a:spLocks noChangeArrowheads="1"/>
              </p:cNvSpPr>
              <p:nvPr/>
            </p:nvSpPr>
            <p:spPr bwMode="auto">
              <a:xfrm>
                <a:off x="3505" y="1064"/>
                <a:ext cx="10" cy="1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4" name="Rectangle 986"/>
              <p:cNvSpPr>
                <a:spLocks noChangeArrowheads="1"/>
              </p:cNvSpPr>
              <p:nvPr/>
            </p:nvSpPr>
            <p:spPr bwMode="auto">
              <a:xfrm>
                <a:off x="3505" y="1075"/>
                <a:ext cx="10" cy="2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5" name="Rectangle 987"/>
              <p:cNvSpPr>
                <a:spLocks noChangeArrowheads="1"/>
              </p:cNvSpPr>
              <p:nvPr/>
            </p:nvSpPr>
            <p:spPr bwMode="auto">
              <a:xfrm>
                <a:off x="3505" y="1075"/>
                <a:ext cx="10" cy="2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6" name="Rectangle 988"/>
              <p:cNvSpPr>
                <a:spLocks noChangeArrowheads="1"/>
              </p:cNvSpPr>
              <p:nvPr/>
            </p:nvSpPr>
            <p:spPr bwMode="auto">
              <a:xfrm>
                <a:off x="3738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7" name="Rectangle 989"/>
              <p:cNvSpPr>
                <a:spLocks noChangeArrowheads="1"/>
              </p:cNvSpPr>
              <p:nvPr/>
            </p:nvSpPr>
            <p:spPr bwMode="auto">
              <a:xfrm>
                <a:off x="3738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8" name="Rectangle 990"/>
              <p:cNvSpPr>
                <a:spLocks noChangeArrowheads="1"/>
              </p:cNvSpPr>
              <p:nvPr/>
            </p:nvSpPr>
            <p:spPr bwMode="auto">
              <a:xfrm>
                <a:off x="3738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89" name="Rectangle 991"/>
              <p:cNvSpPr>
                <a:spLocks noChangeArrowheads="1"/>
              </p:cNvSpPr>
              <p:nvPr/>
            </p:nvSpPr>
            <p:spPr bwMode="auto">
              <a:xfrm>
                <a:off x="3738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0" name="Rectangle 992"/>
              <p:cNvSpPr>
                <a:spLocks noChangeArrowheads="1"/>
              </p:cNvSpPr>
              <p:nvPr/>
            </p:nvSpPr>
            <p:spPr bwMode="auto">
              <a:xfrm>
                <a:off x="3677" y="102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1" name="Rectangle 993"/>
              <p:cNvSpPr>
                <a:spLocks noChangeArrowheads="1"/>
              </p:cNvSpPr>
              <p:nvPr/>
            </p:nvSpPr>
            <p:spPr bwMode="auto">
              <a:xfrm>
                <a:off x="3677" y="102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2" name="Rectangle 994"/>
              <p:cNvSpPr>
                <a:spLocks noChangeArrowheads="1"/>
              </p:cNvSpPr>
              <p:nvPr/>
            </p:nvSpPr>
            <p:spPr bwMode="auto">
              <a:xfrm>
                <a:off x="3677" y="1044"/>
                <a:ext cx="11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3" name="Rectangle 995"/>
              <p:cNvSpPr>
                <a:spLocks noChangeArrowheads="1"/>
              </p:cNvSpPr>
              <p:nvPr/>
            </p:nvSpPr>
            <p:spPr bwMode="auto">
              <a:xfrm>
                <a:off x="3677" y="1044"/>
                <a:ext cx="11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4" name="Rectangle 996"/>
              <p:cNvSpPr>
                <a:spLocks noChangeArrowheads="1"/>
              </p:cNvSpPr>
              <p:nvPr/>
            </p:nvSpPr>
            <p:spPr bwMode="auto">
              <a:xfrm>
                <a:off x="3799" y="102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5" name="Rectangle 997"/>
              <p:cNvSpPr>
                <a:spLocks noChangeArrowheads="1"/>
              </p:cNvSpPr>
              <p:nvPr/>
            </p:nvSpPr>
            <p:spPr bwMode="auto">
              <a:xfrm>
                <a:off x="3799" y="102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6" name="Rectangle 998"/>
              <p:cNvSpPr>
                <a:spLocks noChangeArrowheads="1"/>
              </p:cNvSpPr>
              <p:nvPr/>
            </p:nvSpPr>
            <p:spPr bwMode="auto">
              <a:xfrm>
                <a:off x="3799" y="1044"/>
                <a:ext cx="10" cy="10"/>
              </a:xfrm>
              <a:prstGeom prst="rect">
                <a:avLst/>
              </a:pr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7" name="Rectangle 999"/>
              <p:cNvSpPr>
                <a:spLocks noChangeArrowheads="1"/>
              </p:cNvSpPr>
              <p:nvPr/>
            </p:nvSpPr>
            <p:spPr bwMode="auto">
              <a:xfrm>
                <a:off x="3799" y="1044"/>
                <a:ext cx="10" cy="1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8" name="Rectangle 1000"/>
              <p:cNvSpPr>
                <a:spLocks noChangeArrowheads="1"/>
              </p:cNvSpPr>
              <p:nvPr/>
            </p:nvSpPr>
            <p:spPr bwMode="auto">
              <a:xfrm>
                <a:off x="3840" y="1034"/>
                <a:ext cx="20" cy="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999" name="Rectangle 1001"/>
              <p:cNvSpPr>
                <a:spLocks noChangeArrowheads="1"/>
              </p:cNvSpPr>
              <p:nvPr/>
            </p:nvSpPr>
            <p:spPr bwMode="auto">
              <a:xfrm>
                <a:off x="3840" y="1034"/>
                <a:ext cx="20" cy="8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0" name="Rectangle 1002"/>
              <p:cNvSpPr>
                <a:spLocks noChangeArrowheads="1"/>
              </p:cNvSpPr>
              <p:nvPr/>
            </p:nvSpPr>
            <p:spPr bwMode="auto">
              <a:xfrm>
                <a:off x="3464" y="1135"/>
                <a:ext cx="41" cy="3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1" name="Rectangle 1003"/>
              <p:cNvSpPr>
                <a:spLocks noChangeArrowheads="1"/>
              </p:cNvSpPr>
              <p:nvPr/>
            </p:nvSpPr>
            <p:spPr bwMode="auto">
              <a:xfrm>
                <a:off x="3464" y="1206"/>
                <a:ext cx="41" cy="41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2" name="Rectangle 1004"/>
              <p:cNvSpPr>
                <a:spLocks noChangeArrowheads="1"/>
              </p:cNvSpPr>
              <p:nvPr/>
            </p:nvSpPr>
            <p:spPr bwMode="auto">
              <a:xfrm>
                <a:off x="3464" y="1166"/>
                <a:ext cx="41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3" name="Rectangle 1005"/>
              <p:cNvSpPr>
                <a:spLocks noChangeArrowheads="1"/>
              </p:cNvSpPr>
              <p:nvPr/>
            </p:nvSpPr>
            <p:spPr bwMode="auto">
              <a:xfrm>
                <a:off x="3464" y="1247"/>
                <a:ext cx="41" cy="3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4" name="Rectangle 1006"/>
              <p:cNvSpPr>
                <a:spLocks noChangeArrowheads="1"/>
              </p:cNvSpPr>
              <p:nvPr/>
            </p:nvSpPr>
            <p:spPr bwMode="auto">
              <a:xfrm>
                <a:off x="1497" y="1652"/>
                <a:ext cx="376" cy="92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5" name="Rectangle 1007"/>
              <p:cNvSpPr>
                <a:spLocks noChangeArrowheads="1"/>
              </p:cNvSpPr>
              <p:nvPr/>
            </p:nvSpPr>
            <p:spPr bwMode="auto">
              <a:xfrm>
                <a:off x="1670" y="1673"/>
                <a:ext cx="182" cy="40"/>
              </a:xfrm>
              <a:prstGeom prst="rect">
                <a:avLst/>
              </a:prstGeom>
              <a:noFill/>
              <a:ln w="0">
                <a:solidFill>
                  <a:srgbClr val="2421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6" name="Freeform 1008"/>
              <p:cNvSpPr>
                <a:spLocks/>
              </p:cNvSpPr>
              <p:nvPr/>
            </p:nvSpPr>
            <p:spPr bwMode="auto">
              <a:xfrm>
                <a:off x="1680" y="1673"/>
                <a:ext cx="20" cy="40"/>
              </a:xfrm>
              <a:custGeom>
                <a:avLst/>
                <a:gdLst>
                  <a:gd name="T0" fmla="*/ 1 w 2"/>
                  <a:gd name="T1" fmla="*/ 0 h 4"/>
                  <a:gd name="T2" fmla="*/ 2 w 2"/>
                  <a:gd name="T3" fmla="*/ 1 h 4"/>
                  <a:gd name="T4" fmla="*/ 2 w 2"/>
                  <a:gd name="T5" fmla="*/ 2 h 4"/>
                  <a:gd name="T6" fmla="*/ 2 w 2"/>
                  <a:gd name="T7" fmla="*/ 3 h 4"/>
                  <a:gd name="T8" fmla="*/ 1 w 2"/>
                  <a:gd name="T9" fmla="*/ 4 h 4"/>
                  <a:gd name="T10" fmla="*/ 1 w 2"/>
                  <a:gd name="T11" fmla="*/ 3 h 4"/>
                  <a:gd name="T12" fmla="*/ 0 w 2"/>
                  <a:gd name="T13" fmla="*/ 2 h 4"/>
                  <a:gd name="T14" fmla="*/ 1 w 2"/>
                  <a:gd name="T15" fmla="*/ 1 h 4"/>
                  <a:gd name="T16" fmla="*/ 1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7" name="Freeform 1009"/>
              <p:cNvSpPr>
                <a:spLocks/>
              </p:cNvSpPr>
              <p:nvPr/>
            </p:nvSpPr>
            <p:spPr bwMode="auto">
              <a:xfrm>
                <a:off x="1680" y="1673"/>
                <a:ext cx="20" cy="40"/>
              </a:xfrm>
              <a:custGeom>
                <a:avLst/>
                <a:gdLst>
                  <a:gd name="T0" fmla="*/ 1 w 2"/>
                  <a:gd name="T1" fmla="*/ 0 h 4"/>
                  <a:gd name="T2" fmla="*/ 2 w 2"/>
                  <a:gd name="T3" fmla="*/ 1 h 4"/>
                  <a:gd name="T4" fmla="*/ 2 w 2"/>
                  <a:gd name="T5" fmla="*/ 2 h 4"/>
                  <a:gd name="T6" fmla="*/ 2 w 2"/>
                  <a:gd name="T7" fmla="*/ 3 h 4"/>
                  <a:gd name="T8" fmla="*/ 1 w 2"/>
                  <a:gd name="T9" fmla="*/ 4 h 4"/>
                  <a:gd name="T10" fmla="*/ 1 w 2"/>
                  <a:gd name="T11" fmla="*/ 3 h 4"/>
                  <a:gd name="T12" fmla="*/ 0 w 2"/>
                  <a:gd name="T13" fmla="*/ 2 h 4"/>
                  <a:gd name="T14" fmla="*/ 1 w 2"/>
                  <a:gd name="T15" fmla="*/ 1 h 4"/>
                  <a:gd name="T16" fmla="*/ 1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0">
                <a:solidFill>
                  <a:srgbClr val="24211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1008" name="Freeform 1010"/>
              <p:cNvSpPr>
                <a:spLocks/>
              </p:cNvSpPr>
              <p:nvPr/>
            </p:nvSpPr>
            <p:spPr bwMode="auto">
              <a:xfrm>
                <a:off x="1731" y="1673"/>
                <a:ext cx="20" cy="40"/>
              </a:xfrm>
              <a:custGeom>
                <a:avLst/>
                <a:gdLst>
                  <a:gd name="T0" fmla="*/ 1 w 2"/>
                  <a:gd name="T1" fmla="*/ 0 h 4"/>
                  <a:gd name="T2" fmla="*/ 2 w 2"/>
                  <a:gd name="T3" fmla="*/ 1 h 4"/>
                  <a:gd name="T4" fmla="*/ 2 w 2"/>
                  <a:gd name="T5" fmla="*/ 2 h 4"/>
                  <a:gd name="T6" fmla="*/ 2 w 2"/>
                  <a:gd name="T7" fmla="*/ 3 h 4"/>
                  <a:gd name="T8" fmla="*/ 1 w 2"/>
                  <a:gd name="T9" fmla="*/ 4 h 4"/>
                  <a:gd name="T10" fmla="*/ 0 w 2"/>
                  <a:gd name="T11" fmla="*/ 3 h 4"/>
                  <a:gd name="T12" fmla="*/ 0 w 2"/>
                  <a:gd name="T13" fmla="*/ 2 h 4"/>
                  <a:gd name="T14" fmla="*/ 0 w 2"/>
                  <a:gd name="T15" fmla="*/ 1 h 4"/>
                  <a:gd name="T16" fmla="*/ 1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0"/>
                    </a:moveTo>
                    <a:lnTo>
                      <a:pt x="2" y="1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1009" name="Freeform 1012"/>
            <p:cNvSpPr>
              <a:spLocks/>
            </p:cNvSpPr>
            <p:nvPr/>
          </p:nvSpPr>
          <p:spPr bwMode="auto">
            <a:xfrm>
              <a:off x="27479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0" name="Freeform 1013"/>
            <p:cNvSpPr>
              <a:spLocks/>
            </p:cNvSpPr>
            <p:nvPr/>
          </p:nvSpPr>
          <p:spPr bwMode="auto">
            <a:xfrm>
              <a:off x="28273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1" name="Freeform 1014"/>
            <p:cNvSpPr>
              <a:spLocks/>
            </p:cNvSpPr>
            <p:nvPr/>
          </p:nvSpPr>
          <p:spPr bwMode="auto">
            <a:xfrm>
              <a:off x="28273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2" name="Freeform 1015"/>
            <p:cNvSpPr>
              <a:spLocks/>
            </p:cNvSpPr>
            <p:nvPr/>
          </p:nvSpPr>
          <p:spPr bwMode="auto">
            <a:xfrm>
              <a:off x="2698750" y="2655888"/>
              <a:ext cx="49213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3" name="Freeform 1016"/>
            <p:cNvSpPr>
              <a:spLocks/>
            </p:cNvSpPr>
            <p:nvPr/>
          </p:nvSpPr>
          <p:spPr bwMode="auto">
            <a:xfrm>
              <a:off x="2698750" y="2655888"/>
              <a:ext cx="49213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4" name="Freeform 1017"/>
            <p:cNvSpPr>
              <a:spLocks/>
            </p:cNvSpPr>
            <p:nvPr/>
          </p:nvSpPr>
          <p:spPr bwMode="auto">
            <a:xfrm>
              <a:off x="2779713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5" name="Freeform 1018"/>
            <p:cNvSpPr>
              <a:spLocks/>
            </p:cNvSpPr>
            <p:nvPr/>
          </p:nvSpPr>
          <p:spPr bwMode="auto">
            <a:xfrm>
              <a:off x="2779713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6" name="Freeform 1019"/>
            <p:cNvSpPr>
              <a:spLocks/>
            </p:cNvSpPr>
            <p:nvPr/>
          </p:nvSpPr>
          <p:spPr bwMode="auto">
            <a:xfrm>
              <a:off x="2860675" y="2655888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7" name="Freeform 1020"/>
            <p:cNvSpPr>
              <a:spLocks/>
            </p:cNvSpPr>
            <p:nvPr/>
          </p:nvSpPr>
          <p:spPr bwMode="auto">
            <a:xfrm>
              <a:off x="2860675" y="2655888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8" name="Freeform 1021"/>
            <p:cNvSpPr>
              <a:spLocks/>
            </p:cNvSpPr>
            <p:nvPr/>
          </p:nvSpPr>
          <p:spPr bwMode="auto">
            <a:xfrm>
              <a:off x="29083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19" name="Freeform 1022"/>
            <p:cNvSpPr>
              <a:spLocks/>
            </p:cNvSpPr>
            <p:nvPr/>
          </p:nvSpPr>
          <p:spPr bwMode="auto">
            <a:xfrm>
              <a:off x="29083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0" name="Rectangle 1023"/>
            <p:cNvSpPr>
              <a:spLocks noChangeArrowheads="1"/>
            </p:cNvSpPr>
            <p:nvPr/>
          </p:nvSpPr>
          <p:spPr bwMode="auto">
            <a:xfrm>
              <a:off x="2955925" y="2928938"/>
              <a:ext cx="579438" cy="1444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1" name="Rectangle 1024"/>
            <p:cNvSpPr>
              <a:spLocks noChangeArrowheads="1"/>
            </p:cNvSpPr>
            <p:nvPr/>
          </p:nvSpPr>
          <p:spPr bwMode="auto">
            <a:xfrm>
              <a:off x="3230563" y="2960688"/>
              <a:ext cx="288925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2" name="Freeform 1025"/>
            <p:cNvSpPr>
              <a:spLocks/>
            </p:cNvSpPr>
            <p:nvPr/>
          </p:nvSpPr>
          <p:spPr bwMode="auto">
            <a:xfrm>
              <a:off x="3246438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3" name="Freeform 1026"/>
            <p:cNvSpPr>
              <a:spLocks/>
            </p:cNvSpPr>
            <p:nvPr/>
          </p:nvSpPr>
          <p:spPr bwMode="auto">
            <a:xfrm>
              <a:off x="3246438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4" name="Freeform 1027"/>
            <p:cNvSpPr>
              <a:spLocks/>
            </p:cNvSpPr>
            <p:nvPr/>
          </p:nvSpPr>
          <p:spPr bwMode="auto">
            <a:xfrm>
              <a:off x="3327400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5" name="Freeform 1028"/>
            <p:cNvSpPr>
              <a:spLocks/>
            </p:cNvSpPr>
            <p:nvPr/>
          </p:nvSpPr>
          <p:spPr bwMode="auto">
            <a:xfrm>
              <a:off x="3327400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6" name="Freeform 1029"/>
            <p:cNvSpPr>
              <a:spLocks/>
            </p:cNvSpPr>
            <p:nvPr/>
          </p:nvSpPr>
          <p:spPr bwMode="auto">
            <a:xfrm>
              <a:off x="3406775" y="2960688"/>
              <a:ext cx="33338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7" name="Freeform 1030"/>
            <p:cNvSpPr>
              <a:spLocks/>
            </p:cNvSpPr>
            <p:nvPr/>
          </p:nvSpPr>
          <p:spPr bwMode="auto">
            <a:xfrm>
              <a:off x="3406775" y="2960688"/>
              <a:ext cx="33338" cy="80962"/>
            </a:xfrm>
            <a:custGeom>
              <a:avLst/>
              <a:gdLst>
                <a:gd name="T0" fmla="*/ 1 w 2"/>
                <a:gd name="T1" fmla="*/ 0 h 5"/>
                <a:gd name="T2" fmla="*/ 1 w 2"/>
                <a:gd name="T3" fmla="*/ 1 h 5"/>
                <a:gd name="T4" fmla="*/ 2 w 2"/>
                <a:gd name="T5" fmla="*/ 2 h 5"/>
                <a:gd name="T6" fmla="*/ 1 w 2"/>
                <a:gd name="T7" fmla="*/ 4 h 5"/>
                <a:gd name="T8" fmla="*/ 1 w 2"/>
                <a:gd name="T9" fmla="*/ 5 h 5"/>
                <a:gd name="T10" fmla="*/ 0 w 2"/>
                <a:gd name="T11" fmla="*/ 4 h 5"/>
                <a:gd name="T12" fmla="*/ 0 w 2"/>
                <a:gd name="T13" fmla="*/ 2 h 5"/>
                <a:gd name="T14" fmla="*/ 0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8" name="Freeform 1031"/>
            <p:cNvSpPr>
              <a:spLocks/>
            </p:cNvSpPr>
            <p:nvPr/>
          </p:nvSpPr>
          <p:spPr bwMode="auto">
            <a:xfrm>
              <a:off x="3278188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29" name="Freeform 1032"/>
            <p:cNvSpPr>
              <a:spLocks/>
            </p:cNvSpPr>
            <p:nvPr/>
          </p:nvSpPr>
          <p:spPr bwMode="auto">
            <a:xfrm>
              <a:off x="3278188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0" name="Freeform 1033"/>
            <p:cNvSpPr>
              <a:spLocks/>
            </p:cNvSpPr>
            <p:nvPr/>
          </p:nvSpPr>
          <p:spPr bwMode="auto">
            <a:xfrm>
              <a:off x="3359150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1" name="Freeform 1034"/>
            <p:cNvSpPr>
              <a:spLocks/>
            </p:cNvSpPr>
            <p:nvPr/>
          </p:nvSpPr>
          <p:spPr bwMode="auto">
            <a:xfrm>
              <a:off x="3359150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2" name="Freeform 1035"/>
            <p:cNvSpPr>
              <a:spLocks/>
            </p:cNvSpPr>
            <p:nvPr/>
          </p:nvSpPr>
          <p:spPr bwMode="auto">
            <a:xfrm>
              <a:off x="3440113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3" name="Freeform 1036"/>
            <p:cNvSpPr>
              <a:spLocks/>
            </p:cNvSpPr>
            <p:nvPr/>
          </p:nvSpPr>
          <p:spPr bwMode="auto">
            <a:xfrm>
              <a:off x="3440113" y="2960688"/>
              <a:ext cx="31750" cy="80962"/>
            </a:xfrm>
            <a:custGeom>
              <a:avLst/>
              <a:gdLst>
                <a:gd name="T0" fmla="*/ 1 w 2"/>
                <a:gd name="T1" fmla="*/ 0 h 5"/>
                <a:gd name="T2" fmla="*/ 2 w 2"/>
                <a:gd name="T3" fmla="*/ 1 h 5"/>
                <a:gd name="T4" fmla="*/ 2 w 2"/>
                <a:gd name="T5" fmla="*/ 2 h 5"/>
                <a:gd name="T6" fmla="*/ 2 w 2"/>
                <a:gd name="T7" fmla="*/ 4 h 5"/>
                <a:gd name="T8" fmla="*/ 1 w 2"/>
                <a:gd name="T9" fmla="*/ 5 h 5"/>
                <a:gd name="T10" fmla="*/ 1 w 2"/>
                <a:gd name="T11" fmla="*/ 4 h 5"/>
                <a:gd name="T12" fmla="*/ 0 w 2"/>
                <a:gd name="T13" fmla="*/ 2 h 5"/>
                <a:gd name="T14" fmla="*/ 1 w 2"/>
                <a:gd name="T15" fmla="*/ 1 h 5"/>
                <a:gd name="T16" fmla="*/ 1 w 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4" name="Freeform 1037"/>
            <p:cNvSpPr>
              <a:spLocks/>
            </p:cNvSpPr>
            <p:nvPr/>
          </p:nvSpPr>
          <p:spPr bwMode="auto">
            <a:xfrm>
              <a:off x="3487738" y="2976563"/>
              <a:ext cx="15875" cy="65087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0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0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5" name="Freeform 1038"/>
            <p:cNvSpPr>
              <a:spLocks/>
            </p:cNvSpPr>
            <p:nvPr/>
          </p:nvSpPr>
          <p:spPr bwMode="auto">
            <a:xfrm>
              <a:off x="3487738" y="2976563"/>
              <a:ext cx="15875" cy="65087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0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0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6" name="Rectangle 1039"/>
            <p:cNvSpPr>
              <a:spLocks noChangeArrowheads="1"/>
            </p:cNvSpPr>
            <p:nvPr/>
          </p:nvSpPr>
          <p:spPr bwMode="auto">
            <a:xfrm>
              <a:off x="4984750" y="4360863"/>
              <a:ext cx="579438" cy="1444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7" name="Rectangle 1040"/>
            <p:cNvSpPr>
              <a:spLocks noChangeArrowheads="1"/>
            </p:cNvSpPr>
            <p:nvPr/>
          </p:nvSpPr>
          <p:spPr bwMode="auto">
            <a:xfrm>
              <a:off x="5241925" y="4410075"/>
              <a:ext cx="290513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8" name="Freeform 1041"/>
            <p:cNvSpPr>
              <a:spLocks/>
            </p:cNvSpPr>
            <p:nvPr/>
          </p:nvSpPr>
          <p:spPr bwMode="auto">
            <a:xfrm>
              <a:off x="5257800" y="4410075"/>
              <a:ext cx="49213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39" name="Freeform 1042"/>
            <p:cNvSpPr>
              <a:spLocks/>
            </p:cNvSpPr>
            <p:nvPr/>
          </p:nvSpPr>
          <p:spPr bwMode="auto">
            <a:xfrm>
              <a:off x="5257800" y="4410075"/>
              <a:ext cx="49213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0" name="Freeform 1043"/>
            <p:cNvSpPr>
              <a:spLocks/>
            </p:cNvSpPr>
            <p:nvPr/>
          </p:nvSpPr>
          <p:spPr bwMode="auto">
            <a:xfrm>
              <a:off x="5338763" y="4410075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1" name="Freeform 1044"/>
            <p:cNvSpPr>
              <a:spLocks/>
            </p:cNvSpPr>
            <p:nvPr/>
          </p:nvSpPr>
          <p:spPr bwMode="auto">
            <a:xfrm>
              <a:off x="5338763" y="4410075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2" name="Freeform 1045"/>
            <p:cNvSpPr>
              <a:spLocks/>
            </p:cNvSpPr>
            <p:nvPr/>
          </p:nvSpPr>
          <p:spPr bwMode="auto">
            <a:xfrm>
              <a:off x="5419725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3" name="Freeform 1046"/>
            <p:cNvSpPr>
              <a:spLocks/>
            </p:cNvSpPr>
            <p:nvPr/>
          </p:nvSpPr>
          <p:spPr bwMode="auto">
            <a:xfrm>
              <a:off x="5419725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4" name="Freeform 1047"/>
            <p:cNvSpPr>
              <a:spLocks/>
            </p:cNvSpPr>
            <p:nvPr/>
          </p:nvSpPr>
          <p:spPr bwMode="auto">
            <a:xfrm>
              <a:off x="5307013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5" name="Freeform 1048"/>
            <p:cNvSpPr>
              <a:spLocks/>
            </p:cNvSpPr>
            <p:nvPr/>
          </p:nvSpPr>
          <p:spPr bwMode="auto">
            <a:xfrm>
              <a:off x="5307013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6" name="Freeform 1049"/>
            <p:cNvSpPr>
              <a:spLocks/>
            </p:cNvSpPr>
            <p:nvPr/>
          </p:nvSpPr>
          <p:spPr bwMode="auto">
            <a:xfrm>
              <a:off x="5386388" y="4410075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7" name="Freeform 1050"/>
            <p:cNvSpPr>
              <a:spLocks/>
            </p:cNvSpPr>
            <p:nvPr/>
          </p:nvSpPr>
          <p:spPr bwMode="auto">
            <a:xfrm>
              <a:off x="5386388" y="4410075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8" name="Freeform 1051"/>
            <p:cNvSpPr>
              <a:spLocks/>
            </p:cNvSpPr>
            <p:nvPr/>
          </p:nvSpPr>
          <p:spPr bwMode="auto">
            <a:xfrm>
              <a:off x="5467350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49" name="Freeform 1052"/>
            <p:cNvSpPr>
              <a:spLocks/>
            </p:cNvSpPr>
            <p:nvPr/>
          </p:nvSpPr>
          <p:spPr bwMode="auto">
            <a:xfrm>
              <a:off x="5467350" y="4410075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0" name="Freeform 1053"/>
            <p:cNvSpPr>
              <a:spLocks/>
            </p:cNvSpPr>
            <p:nvPr/>
          </p:nvSpPr>
          <p:spPr bwMode="auto">
            <a:xfrm>
              <a:off x="5499100" y="4410075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1" name="Freeform 1054"/>
            <p:cNvSpPr>
              <a:spLocks/>
            </p:cNvSpPr>
            <p:nvPr/>
          </p:nvSpPr>
          <p:spPr bwMode="auto">
            <a:xfrm>
              <a:off x="5499100" y="4410075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2" name="Rectangle 1055"/>
            <p:cNvSpPr>
              <a:spLocks noChangeArrowheads="1"/>
            </p:cNvSpPr>
            <p:nvPr/>
          </p:nvSpPr>
          <p:spPr bwMode="auto">
            <a:xfrm>
              <a:off x="3552825" y="2622550"/>
              <a:ext cx="579438" cy="146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3" name="Rectangle 1056"/>
            <p:cNvSpPr>
              <a:spLocks noChangeArrowheads="1"/>
            </p:cNvSpPr>
            <p:nvPr/>
          </p:nvSpPr>
          <p:spPr bwMode="auto">
            <a:xfrm>
              <a:off x="3810000" y="2655888"/>
              <a:ext cx="288925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4" name="Freeform 1057"/>
            <p:cNvSpPr>
              <a:spLocks/>
            </p:cNvSpPr>
            <p:nvPr/>
          </p:nvSpPr>
          <p:spPr bwMode="auto">
            <a:xfrm>
              <a:off x="3825875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5" name="Freeform 1058"/>
            <p:cNvSpPr>
              <a:spLocks/>
            </p:cNvSpPr>
            <p:nvPr/>
          </p:nvSpPr>
          <p:spPr bwMode="auto">
            <a:xfrm>
              <a:off x="3825875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6" name="Freeform 1059"/>
            <p:cNvSpPr>
              <a:spLocks/>
            </p:cNvSpPr>
            <p:nvPr/>
          </p:nvSpPr>
          <p:spPr bwMode="auto">
            <a:xfrm>
              <a:off x="3906838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7" name="Freeform 1060"/>
            <p:cNvSpPr>
              <a:spLocks/>
            </p:cNvSpPr>
            <p:nvPr/>
          </p:nvSpPr>
          <p:spPr bwMode="auto">
            <a:xfrm>
              <a:off x="3906838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8" name="Freeform 1061"/>
            <p:cNvSpPr>
              <a:spLocks/>
            </p:cNvSpPr>
            <p:nvPr/>
          </p:nvSpPr>
          <p:spPr bwMode="auto">
            <a:xfrm>
              <a:off x="3986213" y="2655888"/>
              <a:ext cx="49212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59" name="Freeform 1062"/>
            <p:cNvSpPr>
              <a:spLocks/>
            </p:cNvSpPr>
            <p:nvPr/>
          </p:nvSpPr>
          <p:spPr bwMode="auto">
            <a:xfrm>
              <a:off x="3986213" y="2655888"/>
              <a:ext cx="49212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0" name="Freeform 1063"/>
            <p:cNvSpPr>
              <a:spLocks/>
            </p:cNvSpPr>
            <p:nvPr/>
          </p:nvSpPr>
          <p:spPr bwMode="auto">
            <a:xfrm>
              <a:off x="3873500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1" name="Freeform 1064"/>
            <p:cNvSpPr>
              <a:spLocks/>
            </p:cNvSpPr>
            <p:nvPr/>
          </p:nvSpPr>
          <p:spPr bwMode="auto">
            <a:xfrm>
              <a:off x="3873500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2" name="Freeform 1065"/>
            <p:cNvSpPr>
              <a:spLocks/>
            </p:cNvSpPr>
            <p:nvPr/>
          </p:nvSpPr>
          <p:spPr bwMode="auto">
            <a:xfrm>
              <a:off x="39544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3" name="Freeform 1066"/>
            <p:cNvSpPr>
              <a:spLocks/>
            </p:cNvSpPr>
            <p:nvPr/>
          </p:nvSpPr>
          <p:spPr bwMode="auto">
            <a:xfrm>
              <a:off x="39544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4" name="Freeform 1067"/>
            <p:cNvSpPr>
              <a:spLocks/>
            </p:cNvSpPr>
            <p:nvPr/>
          </p:nvSpPr>
          <p:spPr bwMode="auto">
            <a:xfrm>
              <a:off x="403542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5" name="Freeform 1068"/>
            <p:cNvSpPr>
              <a:spLocks/>
            </p:cNvSpPr>
            <p:nvPr/>
          </p:nvSpPr>
          <p:spPr bwMode="auto">
            <a:xfrm>
              <a:off x="403542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6" name="Freeform 1069"/>
            <p:cNvSpPr>
              <a:spLocks/>
            </p:cNvSpPr>
            <p:nvPr/>
          </p:nvSpPr>
          <p:spPr bwMode="auto">
            <a:xfrm>
              <a:off x="406717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7" name="Freeform 1070"/>
            <p:cNvSpPr>
              <a:spLocks/>
            </p:cNvSpPr>
            <p:nvPr/>
          </p:nvSpPr>
          <p:spPr bwMode="auto">
            <a:xfrm>
              <a:off x="406717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8" name="Rectangle 1071"/>
            <p:cNvSpPr>
              <a:spLocks noChangeArrowheads="1"/>
            </p:cNvSpPr>
            <p:nvPr/>
          </p:nvSpPr>
          <p:spPr bwMode="auto">
            <a:xfrm>
              <a:off x="5194300" y="2622550"/>
              <a:ext cx="579438" cy="146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69" name="Rectangle 1072"/>
            <p:cNvSpPr>
              <a:spLocks noChangeArrowheads="1"/>
            </p:cNvSpPr>
            <p:nvPr/>
          </p:nvSpPr>
          <p:spPr bwMode="auto">
            <a:xfrm>
              <a:off x="5467350" y="2655888"/>
              <a:ext cx="290513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0" name="Freeform 1073"/>
            <p:cNvSpPr>
              <a:spLocks/>
            </p:cNvSpPr>
            <p:nvPr/>
          </p:nvSpPr>
          <p:spPr bwMode="auto">
            <a:xfrm>
              <a:off x="5483225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1" name="Freeform 1074"/>
            <p:cNvSpPr>
              <a:spLocks/>
            </p:cNvSpPr>
            <p:nvPr/>
          </p:nvSpPr>
          <p:spPr bwMode="auto">
            <a:xfrm>
              <a:off x="5483225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2" name="Freeform 1075"/>
            <p:cNvSpPr>
              <a:spLocks/>
            </p:cNvSpPr>
            <p:nvPr/>
          </p:nvSpPr>
          <p:spPr bwMode="auto">
            <a:xfrm>
              <a:off x="55641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3" name="Freeform 1076"/>
            <p:cNvSpPr>
              <a:spLocks/>
            </p:cNvSpPr>
            <p:nvPr/>
          </p:nvSpPr>
          <p:spPr bwMode="auto">
            <a:xfrm>
              <a:off x="55641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4" name="Freeform 1077"/>
            <p:cNvSpPr>
              <a:spLocks/>
            </p:cNvSpPr>
            <p:nvPr/>
          </p:nvSpPr>
          <p:spPr bwMode="auto">
            <a:xfrm>
              <a:off x="564515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5" name="Freeform 1078"/>
            <p:cNvSpPr>
              <a:spLocks/>
            </p:cNvSpPr>
            <p:nvPr/>
          </p:nvSpPr>
          <p:spPr bwMode="auto">
            <a:xfrm>
              <a:off x="564515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6" name="Freeform 1079"/>
            <p:cNvSpPr>
              <a:spLocks/>
            </p:cNvSpPr>
            <p:nvPr/>
          </p:nvSpPr>
          <p:spPr bwMode="auto">
            <a:xfrm>
              <a:off x="5516563" y="2655888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7" name="Freeform 1080"/>
            <p:cNvSpPr>
              <a:spLocks/>
            </p:cNvSpPr>
            <p:nvPr/>
          </p:nvSpPr>
          <p:spPr bwMode="auto">
            <a:xfrm>
              <a:off x="5516563" y="2655888"/>
              <a:ext cx="47625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8" name="Freeform 1081"/>
            <p:cNvSpPr>
              <a:spLocks/>
            </p:cNvSpPr>
            <p:nvPr/>
          </p:nvSpPr>
          <p:spPr bwMode="auto">
            <a:xfrm>
              <a:off x="55959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79" name="Freeform 1082"/>
            <p:cNvSpPr>
              <a:spLocks/>
            </p:cNvSpPr>
            <p:nvPr/>
          </p:nvSpPr>
          <p:spPr bwMode="auto">
            <a:xfrm>
              <a:off x="55959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0" name="Freeform 1083"/>
            <p:cNvSpPr>
              <a:spLocks/>
            </p:cNvSpPr>
            <p:nvPr/>
          </p:nvSpPr>
          <p:spPr bwMode="auto">
            <a:xfrm>
              <a:off x="56769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1" name="Freeform 1084"/>
            <p:cNvSpPr>
              <a:spLocks/>
            </p:cNvSpPr>
            <p:nvPr/>
          </p:nvSpPr>
          <p:spPr bwMode="auto">
            <a:xfrm>
              <a:off x="56769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2" name="Freeform 1085"/>
            <p:cNvSpPr>
              <a:spLocks/>
            </p:cNvSpPr>
            <p:nvPr/>
          </p:nvSpPr>
          <p:spPr bwMode="auto">
            <a:xfrm>
              <a:off x="5724525" y="2655888"/>
              <a:ext cx="17463" cy="6350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1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3" name="Freeform 1086"/>
            <p:cNvSpPr>
              <a:spLocks/>
            </p:cNvSpPr>
            <p:nvPr/>
          </p:nvSpPr>
          <p:spPr bwMode="auto">
            <a:xfrm>
              <a:off x="5724525" y="2655888"/>
              <a:ext cx="17463" cy="6350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1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4" name="Rectangle 1087"/>
            <p:cNvSpPr>
              <a:spLocks noChangeArrowheads="1"/>
            </p:cNvSpPr>
            <p:nvPr/>
          </p:nvSpPr>
          <p:spPr bwMode="auto">
            <a:xfrm>
              <a:off x="4292600" y="2622550"/>
              <a:ext cx="579438" cy="146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5" name="Rectangle 1088"/>
            <p:cNvSpPr>
              <a:spLocks noChangeArrowheads="1"/>
            </p:cNvSpPr>
            <p:nvPr/>
          </p:nvSpPr>
          <p:spPr bwMode="auto">
            <a:xfrm>
              <a:off x="4565650" y="2655888"/>
              <a:ext cx="274638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6" name="Freeform 1089"/>
            <p:cNvSpPr>
              <a:spLocks/>
            </p:cNvSpPr>
            <p:nvPr/>
          </p:nvSpPr>
          <p:spPr bwMode="auto">
            <a:xfrm>
              <a:off x="4581525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7" name="Freeform 1090"/>
            <p:cNvSpPr>
              <a:spLocks/>
            </p:cNvSpPr>
            <p:nvPr/>
          </p:nvSpPr>
          <p:spPr bwMode="auto">
            <a:xfrm>
              <a:off x="4581525" y="2655888"/>
              <a:ext cx="33338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8" name="Freeform 1091"/>
            <p:cNvSpPr>
              <a:spLocks/>
            </p:cNvSpPr>
            <p:nvPr/>
          </p:nvSpPr>
          <p:spPr bwMode="auto">
            <a:xfrm>
              <a:off x="46624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89" name="Freeform 1092"/>
            <p:cNvSpPr>
              <a:spLocks/>
            </p:cNvSpPr>
            <p:nvPr/>
          </p:nvSpPr>
          <p:spPr bwMode="auto">
            <a:xfrm>
              <a:off x="46624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0" name="Freeform 1093"/>
            <p:cNvSpPr>
              <a:spLocks/>
            </p:cNvSpPr>
            <p:nvPr/>
          </p:nvSpPr>
          <p:spPr bwMode="auto">
            <a:xfrm>
              <a:off x="474345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1" name="Freeform 1094"/>
            <p:cNvSpPr>
              <a:spLocks/>
            </p:cNvSpPr>
            <p:nvPr/>
          </p:nvSpPr>
          <p:spPr bwMode="auto">
            <a:xfrm>
              <a:off x="474345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2" name="Freeform 1095"/>
            <p:cNvSpPr>
              <a:spLocks/>
            </p:cNvSpPr>
            <p:nvPr/>
          </p:nvSpPr>
          <p:spPr bwMode="auto">
            <a:xfrm>
              <a:off x="46148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3" name="Freeform 1096"/>
            <p:cNvSpPr>
              <a:spLocks/>
            </p:cNvSpPr>
            <p:nvPr/>
          </p:nvSpPr>
          <p:spPr bwMode="auto">
            <a:xfrm>
              <a:off x="4614863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4" name="Freeform 1097"/>
            <p:cNvSpPr>
              <a:spLocks/>
            </p:cNvSpPr>
            <p:nvPr/>
          </p:nvSpPr>
          <p:spPr bwMode="auto">
            <a:xfrm>
              <a:off x="46942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5" name="Freeform 1098"/>
            <p:cNvSpPr>
              <a:spLocks/>
            </p:cNvSpPr>
            <p:nvPr/>
          </p:nvSpPr>
          <p:spPr bwMode="auto">
            <a:xfrm>
              <a:off x="4694238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6" name="Freeform 1099"/>
            <p:cNvSpPr>
              <a:spLocks/>
            </p:cNvSpPr>
            <p:nvPr/>
          </p:nvSpPr>
          <p:spPr bwMode="auto">
            <a:xfrm>
              <a:off x="47752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7" name="Freeform 1100"/>
            <p:cNvSpPr>
              <a:spLocks/>
            </p:cNvSpPr>
            <p:nvPr/>
          </p:nvSpPr>
          <p:spPr bwMode="auto">
            <a:xfrm>
              <a:off x="4775200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1 w 2"/>
                <a:gd name="T11" fmla="*/ 3 h 4"/>
                <a:gd name="T12" fmla="*/ 0 w 2"/>
                <a:gd name="T13" fmla="*/ 2 h 4"/>
                <a:gd name="T14" fmla="*/ 1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8" name="Freeform 1101"/>
            <p:cNvSpPr>
              <a:spLocks/>
            </p:cNvSpPr>
            <p:nvPr/>
          </p:nvSpPr>
          <p:spPr bwMode="auto">
            <a:xfrm>
              <a:off x="4824413" y="2655888"/>
              <a:ext cx="15875" cy="63500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0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0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99" name="Freeform 1102"/>
            <p:cNvSpPr>
              <a:spLocks/>
            </p:cNvSpPr>
            <p:nvPr/>
          </p:nvSpPr>
          <p:spPr bwMode="auto">
            <a:xfrm>
              <a:off x="4824413" y="2655888"/>
              <a:ext cx="15875" cy="63500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1 h 4"/>
                <a:gd name="T4" fmla="*/ 1 w 1"/>
                <a:gd name="T5" fmla="*/ 2 h 4"/>
                <a:gd name="T6" fmla="*/ 1 w 1"/>
                <a:gd name="T7" fmla="*/ 3 h 4"/>
                <a:gd name="T8" fmla="*/ 0 w 1"/>
                <a:gd name="T9" fmla="*/ 4 h 4"/>
                <a:gd name="T10" fmla="*/ 0 w 1"/>
                <a:gd name="T11" fmla="*/ 3 h 4"/>
                <a:gd name="T12" fmla="*/ 0 w 1"/>
                <a:gd name="T13" fmla="*/ 2 h 4"/>
                <a:gd name="T14" fmla="*/ 0 w 1"/>
                <a:gd name="T15" fmla="*/ 1 h 4"/>
                <a:gd name="T16" fmla="*/ 0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0" name="Rectangle 1103"/>
            <p:cNvSpPr>
              <a:spLocks noChangeArrowheads="1"/>
            </p:cNvSpPr>
            <p:nvPr/>
          </p:nvSpPr>
          <p:spPr bwMode="auto">
            <a:xfrm>
              <a:off x="5934075" y="2622550"/>
              <a:ext cx="595313" cy="14605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1" name="Rectangle 1104"/>
            <p:cNvSpPr>
              <a:spLocks noChangeArrowheads="1"/>
            </p:cNvSpPr>
            <p:nvPr/>
          </p:nvSpPr>
          <p:spPr bwMode="auto">
            <a:xfrm>
              <a:off x="6208713" y="2655888"/>
              <a:ext cx="288925" cy="63500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2" name="Freeform 1105"/>
            <p:cNvSpPr>
              <a:spLocks/>
            </p:cNvSpPr>
            <p:nvPr/>
          </p:nvSpPr>
          <p:spPr bwMode="auto">
            <a:xfrm>
              <a:off x="62245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3" name="Freeform 1106"/>
            <p:cNvSpPr>
              <a:spLocks/>
            </p:cNvSpPr>
            <p:nvPr/>
          </p:nvSpPr>
          <p:spPr bwMode="auto">
            <a:xfrm>
              <a:off x="62245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4" name="Freeform 1107"/>
            <p:cNvSpPr>
              <a:spLocks/>
            </p:cNvSpPr>
            <p:nvPr/>
          </p:nvSpPr>
          <p:spPr bwMode="auto">
            <a:xfrm>
              <a:off x="6303963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5" name="Freeform 1108"/>
            <p:cNvSpPr>
              <a:spLocks/>
            </p:cNvSpPr>
            <p:nvPr/>
          </p:nvSpPr>
          <p:spPr bwMode="auto">
            <a:xfrm>
              <a:off x="6303963" y="2655888"/>
              <a:ext cx="33337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6" name="Freeform 1109"/>
            <p:cNvSpPr>
              <a:spLocks/>
            </p:cNvSpPr>
            <p:nvPr/>
          </p:nvSpPr>
          <p:spPr bwMode="auto">
            <a:xfrm>
              <a:off x="638492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7" name="Freeform 1110"/>
            <p:cNvSpPr>
              <a:spLocks/>
            </p:cNvSpPr>
            <p:nvPr/>
          </p:nvSpPr>
          <p:spPr bwMode="auto">
            <a:xfrm>
              <a:off x="6384925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1 h 4"/>
                <a:gd name="T4" fmla="*/ 2 w 2"/>
                <a:gd name="T5" fmla="*/ 2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8" name="Freeform 1111"/>
            <p:cNvSpPr>
              <a:spLocks/>
            </p:cNvSpPr>
            <p:nvPr/>
          </p:nvSpPr>
          <p:spPr bwMode="auto">
            <a:xfrm>
              <a:off x="6256338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09" name="Freeform 1112"/>
            <p:cNvSpPr>
              <a:spLocks/>
            </p:cNvSpPr>
            <p:nvPr/>
          </p:nvSpPr>
          <p:spPr bwMode="auto">
            <a:xfrm>
              <a:off x="6256338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0" name="Freeform 1113"/>
            <p:cNvSpPr>
              <a:spLocks/>
            </p:cNvSpPr>
            <p:nvPr/>
          </p:nvSpPr>
          <p:spPr bwMode="auto">
            <a:xfrm>
              <a:off x="6337300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1" name="Freeform 1114"/>
            <p:cNvSpPr>
              <a:spLocks/>
            </p:cNvSpPr>
            <p:nvPr/>
          </p:nvSpPr>
          <p:spPr bwMode="auto">
            <a:xfrm>
              <a:off x="6337300" y="2655888"/>
              <a:ext cx="47625" cy="63500"/>
            </a:xfrm>
            <a:custGeom>
              <a:avLst/>
              <a:gdLst>
                <a:gd name="T0" fmla="*/ 2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2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2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2" name="Freeform 1115"/>
            <p:cNvSpPr>
              <a:spLocks/>
            </p:cNvSpPr>
            <p:nvPr/>
          </p:nvSpPr>
          <p:spPr bwMode="auto">
            <a:xfrm>
              <a:off x="6416675" y="2655888"/>
              <a:ext cx="49213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3" name="Freeform 1116"/>
            <p:cNvSpPr>
              <a:spLocks/>
            </p:cNvSpPr>
            <p:nvPr/>
          </p:nvSpPr>
          <p:spPr bwMode="auto">
            <a:xfrm>
              <a:off x="6416675" y="2655888"/>
              <a:ext cx="49213" cy="63500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1 h 4"/>
                <a:gd name="T4" fmla="*/ 3 w 3"/>
                <a:gd name="T5" fmla="*/ 2 h 4"/>
                <a:gd name="T6" fmla="*/ 2 w 3"/>
                <a:gd name="T7" fmla="*/ 3 h 4"/>
                <a:gd name="T8" fmla="*/ 1 w 3"/>
                <a:gd name="T9" fmla="*/ 4 h 4"/>
                <a:gd name="T10" fmla="*/ 1 w 3"/>
                <a:gd name="T11" fmla="*/ 3 h 4"/>
                <a:gd name="T12" fmla="*/ 0 w 3"/>
                <a:gd name="T13" fmla="*/ 2 h 4"/>
                <a:gd name="T14" fmla="*/ 1 w 3"/>
                <a:gd name="T15" fmla="*/ 1 h 4"/>
                <a:gd name="T16" fmla="*/ 1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2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4" name="Freeform 1117"/>
            <p:cNvSpPr>
              <a:spLocks/>
            </p:cNvSpPr>
            <p:nvPr/>
          </p:nvSpPr>
          <p:spPr bwMode="auto">
            <a:xfrm>
              <a:off x="64658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5" name="Freeform 1118"/>
            <p:cNvSpPr>
              <a:spLocks/>
            </p:cNvSpPr>
            <p:nvPr/>
          </p:nvSpPr>
          <p:spPr bwMode="auto">
            <a:xfrm>
              <a:off x="6465888" y="2655888"/>
              <a:ext cx="31750" cy="63500"/>
            </a:xfrm>
            <a:custGeom>
              <a:avLst/>
              <a:gdLst>
                <a:gd name="T0" fmla="*/ 1 w 2"/>
                <a:gd name="T1" fmla="*/ 0 h 4"/>
                <a:gd name="T2" fmla="*/ 1 w 2"/>
                <a:gd name="T3" fmla="*/ 1 h 4"/>
                <a:gd name="T4" fmla="*/ 2 w 2"/>
                <a:gd name="T5" fmla="*/ 2 h 4"/>
                <a:gd name="T6" fmla="*/ 1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0 w 2"/>
                <a:gd name="T13" fmla="*/ 2 h 4"/>
                <a:gd name="T14" fmla="*/ 0 w 2"/>
                <a:gd name="T15" fmla="*/ 1 h 4"/>
                <a:gd name="T16" fmla="*/ 1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16" name="Rectangle 1119"/>
            <p:cNvSpPr>
              <a:spLocks noChangeArrowheads="1"/>
            </p:cNvSpPr>
            <p:nvPr/>
          </p:nvSpPr>
          <p:spPr bwMode="auto">
            <a:xfrm>
              <a:off x="3117850" y="12033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17" name="Rectangle 1120"/>
            <p:cNvSpPr>
              <a:spLocks noChangeArrowheads="1"/>
            </p:cNvSpPr>
            <p:nvPr/>
          </p:nvSpPr>
          <p:spPr bwMode="auto">
            <a:xfrm>
              <a:off x="2830513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18" name="Rectangle 1121"/>
            <p:cNvSpPr>
              <a:spLocks noChangeArrowheads="1"/>
            </p:cNvSpPr>
            <p:nvPr/>
          </p:nvSpPr>
          <p:spPr bwMode="auto">
            <a:xfrm>
              <a:off x="3222625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19" name="Rectangle 1122"/>
            <p:cNvSpPr>
              <a:spLocks noChangeArrowheads="1"/>
            </p:cNvSpPr>
            <p:nvPr/>
          </p:nvSpPr>
          <p:spPr bwMode="auto">
            <a:xfrm>
              <a:off x="4021138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0" name="Rectangle 1123"/>
            <p:cNvSpPr>
              <a:spLocks noChangeArrowheads="1"/>
            </p:cNvSpPr>
            <p:nvPr/>
          </p:nvSpPr>
          <p:spPr bwMode="auto">
            <a:xfrm>
              <a:off x="4468813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1" name="Rectangle 1124"/>
            <p:cNvSpPr>
              <a:spLocks noChangeArrowheads="1"/>
            </p:cNvSpPr>
            <p:nvPr/>
          </p:nvSpPr>
          <p:spPr bwMode="auto">
            <a:xfrm>
              <a:off x="5403850" y="1352550"/>
              <a:ext cx="8496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2" name="Rectangle 1125"/>
            <p:cNvSpPr>
              <a:spLocks noChangeArrowheads="1"/>
            </p:cNvSpPr>
            <p:nvPr/>
          </p:nvSpPr>
          <p:spPr bwMode="auto">
            <a:xfrm>
              <a:off x="5972175" y="14192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3" name="Rectangle 1126"/>
            <p:cNvSpPr>
              <a:spLocks noChangeArrowheads="1"/>
            </p:cNvSpPr>
            <p:nvPr/>
          </p:nvSpPr>
          <p:spPr bwMode="auto">
            <a:xfrm>
              <a:off x="3522663" y="12033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4" name="Rectangle 1127"/>
            <p:cNvSpPr>
              <a:spLocks noChangeArrowheads="1"/>
            </p:cNvSpPr>
            <p:nvPr/>
          </p:nvSpPr>
          <p:spPr bwMode="auto">
            <a:xfrm>
              <a:off x="4594225" y="1039813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5" name="Rectangle 1128"/>
            <p:cNvSpPr>
              <a:spLocks noChangeArrowheads="1"/>
            </p:cNvSpPr>
            <p:nvPr/>
          </p:nvSpPr>
          <p:spPr bwMode="auto">
            <a:xfrm>
              <a:off x="5124450" y="1203325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6" name="Rectangle 1129"/>
            <p:cNvSpPr>
              <a:spLocks noChangeArrowheads="1"/>
            </p:cNvSpPr>
            <p:nvPr/>
          </p:nvSpPr>
          <p:spPr bwMode="auto">
            <a:xfrm>
              <a:off x="4038600" y="1052513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7" name="Rectangle 1130"/>
            <p:cNvSpPr>
              <a:spLocks noChangeArrowheads="1"/>
            </p:cNvSpPr>
            <p:nvPr/>
          </p:nvSpPr>
          <p:spPr bwMode="auto">
            <a:xfrm>
              <a:off x="5446713" y="1052513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128" name="Line 1131"/>
            <p:cNvSpPr>
              <a:spLocks noChangeShapeType="1"/>
            </p:cNvSpPr>
            <p:nvPr/>
          </p:nvSpPr>
          <p:spPr bwMode="auto">
            <a:xfrm flipV="1">
              <a:off x="2940050" y="1174750"/>
              <a:ext cx="595313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29" name="Line 1132"/>
            <p:cNvSpPr>
              <a:spLocks noChangeShapeType="1"/>
            </p:cNvSpPr>
            <p:nvPr/>
          </p:nvSpPr>
          <p:spPr bwMode="auto">
            <a:xfrm flipV="1">
              <a:off x="3165475" y="1174750"/>
              <a:ext cx="1819275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0" name="Line 1133"/>
            <p:cNvSpPr>
              <a:spLocks noChangeShapeType="1"/>
            </p:cNvSpPr>
            <p:nvPr/>
          </p:nvSpPr>
          <p:spPr bwMode="auto">
            <a:xfrm>
              <a:off x="3713163" y="1174750"/>
              <a:ext cx="2173287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1" name="Line 1134"/>
            <p:cNvSpPr>
              <a:spLocks noChangeShapeType="1"/>
            </p:cNvSpPr>
            <p:nvPr/>
          </p:nvSpPr>
          <p:spPr bwMode="auto">
            <a:xfrm>
              <a:off x="3632200" y="1174750"/>
              <a:ext cx="788988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2" name="Line 1135"/>
            <p:cNvSpPr>
              <a:spLocks noChangeShapeType="1"/>
            </p:cNvSpPr>
            <p:nvPr/>
          </p:nvSpPr>
          <p:spPr bwMode="auto">
            <a:xfrm flipV="1">
              <a:off x="4502150" y="1174750"/>
              <a:ext cx="627063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3" name="Line 1136"/>
            <p:cNvSpPr>
              <a:spLocks noChangeShapeType="1"/>
            </p:cNvSpPr>
            <p:nvPr/>
          </p:nvSpPr>
          <p:spPr bwMode="auto">
            <a:xfrm flipH="1" flipV="1">
              <a:off x="5257800" y="1174750"/>
              <a:ext cx="725488" cy="41910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34" name="Rectangle 1137"/>
            <p:cNvSpPr>
              <a:spLocks noChangeArrowheads="1"/>
            </p:cNvSpPr>
            <p:nvPr/>
          </p:nvSpPr>
          <p:spPr bwMode="auto">
            <a:xfrm>
              <a:off x="2693988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35" name="Rectangle 1138"/>
            <p:cNvSpPr>
              <a:spLocks noChangeArrowheads="1"/>
            </p:cNvSpPr>
            <p:nvPr/>
          </p:nvSpPr>
          <p:spPr bwMode="auto">
            <a:xfrm>
              <a:off x="4094163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36" name="Rectangle 1139"/>
            <p:cNvSpPr>
              <a:spLocks noChangeArrowheads="1"/>
            </p:cNvSpPr>
            <p:nvPr/>
          </p:nvSpPr>
          <p:spPr bwMode="auto">
            <a:xfrm>
              <a:off x="5588000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dirty="0">
                  <a:solidFill>
                    <a:srgbClr val="24211D"/>
                  </a:solidFill>
                </a:rPr>
                <a:t>H</a:t>
              </a:r>
              <a:endParaRPr lang="ru-RU" altLang="ru-RU" dirty="0"/>
            </a:p>
          </p:txBody>
        </p:sp>
        <p:sp>
          <p:nvSpPr>
            <p:cNvPr id="1137" name="Rectangle 1140"/>
            <p:cNvSpPr>
              <a:spLocks noChangeArrowheads="1"/>
            </p:cNvSpPr>
            <p:nvPr/>
          </p:nvSpPr>
          <p:spPr bwMode="auto">
            <a:xfrm>
              <a:off x="3070225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38" name="Rectangle 1141"/>
            <p:cNvSpPr>
              <a:spLocks noChangeArrowheads="1"/>
            </p:cNvSpPr>
            <p:nvPr/>
          </p:nvSpPr>
          <p:spPr bwMode="auto">
            <a:xfrm>
              <a:off x="4500563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39" name="Rectangle 1142"/>
            <p:cNvSpPr>
              <a:spLocks noChangeArrowheads="1"/>
            </p:cNvSpPr>
            <p:nvPr/>
          </p:nvSpPr>
          <p:spPr bwMode="auto">
            <a:xfrm>
              <a:off x="5995988" y="2082800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  <p:sp>
          <p:nvSpPr>
            <p:cNvPr id="1140" name="Freeform 1143"/>
            <p:cNvSpPr>
              <a:spLocks/>
            </p:cNvSpPr>
            <p:nvPr/>
          </p:nvSpPr>
          <p:spPr bwMode="auto">
            <a:xfrm>
              <a:off x="2651125" y="2043113"/>
              <a:ext cx="642938" cy="885825"/>
            </a:xfrm>
            <a:custGeom>
              <a:avLst/>
              <a:gdLst>
                <a:gd name="T0" fmla="*/ 0 w 40"/>
                <a:gd name="T1" fmla="*/ 36 h 55"/>
                <a:gd name="T2" fmla="*/ 18 w 40"/>
                <a:gd name="T3" fmla="*/ 0 h 55"/>
                <a:gd name="T4" fmla="*/ 40 w 40"/>
                <a:gd name="T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5">
                  <a:moveTo>
                    <a:pt x="0" y="36"/>
                  </a:moveTo>
                  <a:lnTo>
                    <a:pt x="18" y="0"/>
                  </a:lnTo>
                  <a:lnTo>
                    <a:pt x="40" y="55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1" name="Freeform 1144"/>
            <p:cNvSpPr>
              <a:spLocks/>
            </p:cNvSpPr>
            <p:nvPr/>
          </p:nvSpPr>
          <p:spPr bwMode="auto">
            <a:xfrm>
              <a:off x="3873500" y="2043113"/>
              <a:ext cx="788988" cy="579437"/>
            </a:xfrm>
            <a:custGeom>
              <a:avLst/>
              <a:gdLst>
                <a:gd name="T0" fmla="*/ 0 w 49"/>
                <a:gd name="T1" fmla="*/ 36 h 36"/>
                <a:gd name="T2" fmla="*/ 31 w 49"/>
                <a:gd name="T3" fmla="*/ 0 h 36"/>
                <a:gd name="T4" fmla="*/ 49 w 49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36">
                  <a:moveTo>
                    <a:pt x="0" y="36"/>
                  </a:moveTo>
                  <a:lnTo>
                    <a:pt x="31" y="0"/>
                  </a:lnTo>
                  <a:lnTo>
                    <a:pt x="49" y="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2" name="Freeform 1145"/>
            <p:cNvSpPr>
              <a:spLocks/>
            </p:cNvSpPr>
            <p:nvPr/>
          </p:nvSpPr>
          <p:spPr bwMode="auto">
            <a:xfrm>
              <a:off x="5386388" y="2043113"/>
              <a:ext cx="773112" cy="579437"/>
            </a:xfrm>
            <a:custGeom>
              <a:avLst/>
              <a:gdLst>
                <a:gd name="T0" fmla="*/ 0 w 48"/>
                <a:gd name="T1" fmla="*/ 36 h 36"/>
                <a:gd name="T2" fmla="*/ 31 w 48"/>
                <a:gd name="T3" fmla="*/ 0 h 36"/>
                <a:gd name="T4" fmla="*/ 48 w 48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6">
                  <a:moveTo>
                    <a:pt x="0" y="36"/>
                  </a:moveTo>
                  <a:lnTo>
                    <a:pt x="31" y="0"/>
                  </a:lnTo>
                  <a:lnTo>
                    <a:pt x="48" y="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3" name="Freeform 1146"/>
            <p:cNvSpPr>
              <a:spLocks/>
            </p:cNvSpPr>
            <p:nvPr/>
          </p:nvSpPr>
          <p:spPr bwMode="auto">
            <a:xfrm>
              <a:off x="2425700" y="2768600"/>
              <a:ext cx="338138" cy="257175"/>
            </a:xfrm>
            <a:custGeom>
              <a:avLst/>
              <a:gdLst>
                <a:gd name="T0" fmla="*/ 0 w 21"/>
                <a:gd name="T1" fmla="*/ 16 h 16"/>
                <a:gd name="T2" fmla="*/ 15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5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4" name="Freeform 1147"/>
            <p:cNvSpPr>
              <a:spLocks/>
            </p:cNvSpPr>
            <p:nvPr/>
          </p:nvSpPr>
          <p:spPr bwMode="auto">
            <a:xfrm>
              <a:off x="3665538" y="2768600"/>
              <a:ext cx="336550" cy="257175"/>
            </a:xfrm>
            <a:custGeom>
              <a:avLst/>
              <a:gdLst>
                <a:gd name="T0" fmla="*/ 0 w 21"/>
                <a:gd name="T1" fmla="*/ 16 h 16"/>
                <a:gd name="T2" fmla="*/ 15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5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5" name="Freeform 1148"/>
            <p:cNvSpPr>
              <a:spLocks/>
            </p:cNvSpPr>
            <p:nvPr/>
          </p:nvSpPr>
          <p:spPr bwMode="auto">
            <a:xfrm>
              <a:off x="4373563" y="2768600"/>
              <a:ext cx="338137" cy="257175"/>
            </a:xfrm>
            <a:custGeom>
              <a:avLst/>
              <a:gdLst>
                <a:gd name="T0" fmla="*/ 0 w 21"/>
                <a:gd name="T1" fmla="*/ 16 h 16"/>
                <a:gd name="T2" fmla="*/ 16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6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6" name="Freeform 1149"/>
            <p:cNvSpPr>
              <a:spLocks/>
            </p:cNvSpPr>
            <p:nvPr/>
          </p:nvSpPr>
          <p:spPr bwMode="auto">
            <a:xfrm>
              <a:off x="5338763" y="2768600"/>
              <a:ext cx="338137" cy="257175"/>
            </a:xfrm>
            <a:custGeom>
              <a:avLst/>
              <a:gdLst>
                <a:gd name="T0" fmla="*/ 0 w 21"/>
                <a:gd name="T1" fmla="*/ 16 h 16"/>
                <a:gd name="T2" fmla="*/ 15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5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7" name="Freeform 1150"/>
            <p:cNvSpPr>
              <a:spLocks/>
            </p:cNvSpPr>
            <p:nvPr/>
          </p:nvSpPr>
          <p:spPr bwMode="auto">
            <a:xfrm>
              <a:off x="6046788" y="2768600"/>
              <a:ext cx="338137" cy="257175"/>
            </a:xfrm>
            <a:custGeom>
              <a:avLst/>
              <a:gdLst>
                <a:gd name="T0" fmla="*/ 0 w 21"/>
                <a:gd name="T1" fmla="*/ 16 h 16"/>
                <a:gd name="T2" fmla="*/ 15 w 21"/>
                <a:gd name="T3" fmla="*/ 0 h 16"/>
                <a:gd name="T4" fmla="*/ 21 w 21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15" y="0"/>
                  </a:lnTo>
                  <a:lnTo>
                    <a:pt x="21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8" name="Freeform 1151"/>
            <p:cNvSpPr>
              <a:spLocks/>
            </p:cNvSpPr>
            <p:nvPr/>
          </p:nvSpPr>
          <p:spPr bwMode="auto">
            <a:xfrm>
              <a:off x="3068638" y="3073400"/>
              <a:ext cx="338137" cy="193675"/>
            </a:xfrm>
            <a:custGeom>
              <a:avLst/>
              <a:gdLst>
                <a:gd name="T0" fmla="*/ 0 w 21"/>
                <a:gd name="T1" fmla="*/ 12 h 12"/>
                <a:gd name="T2" fmla="*/ 12 w 21"/>
                <a:gd name="T3" fmla="*/ 0 h 12"/>
                <a:gd name="T4" fmla="*/ 21 w 21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2">
                  <a:moveTo>
                    <a:pt x="0" y="12"/>
                  </a:moveTo>
                  <a:lnTo>
                    <a:pt x="12" y="0"/>
                  </a:lnTo>
                  <a:lnTo>
                    <a:pt x="21" y="12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49" name="Rectangle 1152"/>
            <p:cNvSpPr>
              <a:spLocks noChangeArrowheads="1"/>
            </p:cNvSpPr>
            <p:nvPr/>
          </p:nvSpPr>
          <p:spPr bwMode="auto">
            <a:xfrm>
              <a:off x="2232025" y="3910013"/>
              <a:ext cx="515938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0" name="Rectangle 1153"/>
            <p:cNvSpPr>
              <a:spLocks noChangeArrowheads="1"/>
            </p:cNvSpPr>
            <p:nvPr/>
          </p:nvSpPr>
          <p:spPr bwMode="auto">
            <a:xfrm>
              <a:off x="2312988" y="4038600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1" name="Rectangle 1154"/>
            <p:cNvSpPr>
              <a:spLocks noChangeArrowheads="1"/>
            </p:cNvSpPr>
            <p:nvPr/>
          </p:nvSpPr>
          <p:spPr bwMode="auto">
            <a:xfrm>
              <a:off x="2457450" y="4038600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2" name="Rectangle 1155"/>
            <p:cNvSpPr>
              <a:spLocks noChangeArrowheads="1"/>
            </p:cNvSpPr>
            <p:nvPr/>
          </p:nvSpPr>
          <p:spPr bwMode="auto">
            <a:xfrm>
              <a:off x="2601913" y="4038600"/>
              <a:ext cx="65087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3" name="Rectangle 1156"/>
            <p:cNvSpPr>
              <a:spLocks noChangeArrowheads="1"/>
            </p:cNvSpPr>
            <p:nvPr/>
          </p:nvSpPr>
          <p:spPr bwMode="auto">
            <a:xfrm>
              <a:off x="2232025" y="4892675"/>
              <a:ext cx="515938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4" name="Rectangle 1157"/>
            <p:cNvSpPr>
              <a:spLocks noChangeArrowheads="1"/>
            </p:cNvSpPr>
            <p:nvPr/>
          </p:nvSpPr>
          <p:spPr bwMode="auto">
            <a:xfrm>
              <a:off x="5065713" y="5262563"/>
              <a:ext cx="498475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5" name="Rectangle 1158"/>
            <p:cNvSpPr>
              <a:spLocks noChangeArrowheads="1"/>
            </p:cNvSpPr>
            <p:nvPr/>
          </p:nvSpPr>
          <p:spPr bwMode="auto">
            <a:xfrm>
              <a:off x="2312988" y="5037138"/>
              <a:ext cx="63500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6" name="Rectangle 1159"/>
            <p:cNvSpPr>
              <a:spLocks noChangeArrowheads="1"/>
            </p:cNvSpPr>
            <p:nvPr/>
          </p:nvSpPr>
          <p:spPr bwMode="auto">
            <a:xfrm>
              <a:off x="5129213" y="5391150"/>
              <a:ext cx="65087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7" name="Rectangle 1160"/>
            <p:cNvSpPr>
              <a:spLocks noChangeArrowheads="1"/>
            </p:cNvSpPr>
            <p:nvPr/>
          </p:nvSpPr>
          <p:spPr bwMode="auto">
            <a:xfrm>
              <a:off x="2312988" y="4892675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8" name="Rectangle 1161"/>
            <p:cNvSpPr>
              <a:spLocks noChangeArrowheads="1"/>
            </p:cNvSpPr>
            <p:nvPr/>
          </p:nvSpPr>
          <p:spPr bwMode="auto">
            <a:xfrm>
              <a:off x="5129213" y="5262563"/>
              <a:ext cx="65087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59" name="Rectangle 1162"/>
            <p:cNvSpPr>
              <a:spLocks noChangeArrowheads="1"/>
            </p:cNvSpPr>
            <p:nvPr/>
          </p:nvSpPr>
          <p:spPr bwMode="auto">
            <a:xfrm>
              <a:off x="2601913" y="5037138"/>
              <a:ext cx="65087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0" name="Rectangle 1163"/>
            <p:cNvSpPr>
              <a:spLocks noChangeArrowheads="1"/>
            </p:cNvSpPr>
            <p:nvPr/>
          </p:nvSpPr>
          <p:spPr bwMode="auto">
            <a:xfrm>
              <a:off x="5419725" y="5391150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1" name="Rectangle 1164"/>
            <p:cNvSpPr>
              <a:spLocks noChangeArrowheads="1"/>
            </p:cNvSpPr>
            <p:nvPr/>
          </p:nvSpPr>
          <p:spPr bwMode="auto">
            <a:xfrm>
              <a:off x="2601913" y="4892675"/>
              <a:ext cx="65087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2" name="Rectangle 1165"/>
            <p:cNvSpPr>
              <a:spLocks noChangeArrowheads="1"/>
            </p:cNvSpPr>
            <p:nvPr/>
          </p:nvSpPr>
          <p:spPr bwMode="auto">
            <a:xfrm>
              <a:off x="5419725" y="5262563"/>
              <a:ext cx="63500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3" name="Rectangle 1166"/>
            <p:cNvSpPr>
              <a:spLocks noChangeArrowheads="1"/>
            </p:cNvSpPr>
            <p:nvPr/>
          </p:nvSpPr>
          <p:spPr bwMode="auto">
            <a:xfrm>
              <a:off x="3519488" y="3910013"/>
              <a:ext cx="515937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4" name="Rectangle 1167"/>
            <p:cNvSpPr>
              <a:spLocks noChangeArrowheads="1"/>
            </p:cNvSpPr>
            <p:nvPr/>
          </p:nvSpPr>
          <p:spPr bwMode="auto">
            <a:xfrm>
              <a:off x="3600450" y="4038600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5" name="Rectangle 1168"/>
            <p:cNvSpPr>
              <a:spLocks noChangeArrowheads="1"/>
            </p:cNvSpPr>
            <p:nvPr/>
          </p:nvSpPr>
          <p:spPr bwMode="auto">
            <a:xfrm>
              <a:off x="3744913" y="4038600"/>
              <a:ext cx="65087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6" name="Rectangle 1169"/>
            <p:cNvSpPr>
              <a:spLocks noChangeArrowheads="1"/>
            </p:cNvSpPr>
            <p:nvPr/>
          </p:nvSpPr>
          <p:spPr bwMode="auto">
            <a:xfrm>
              <a:off x="3889375" y="4038600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7" name="Rectangle 1170"/>
            <p:cNvSpPr>
              <a:spLocks noChangeArrowheads="1"/>
            </p:cNvSpPr>
            <p:nvPr/>
          </p:nvSpPr>
          <p:spPr bwMode="auto">
            <a:xfrm>
              <a:off x="3535363" y="4892675"/>
              <a:ext cx="500062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8" name="Rectangle 1171"/>
            <p:cNvSpPr>
              <a:spLocks noChangeArrowheads="1"/>
            </p:cNvSpPr>
            <p:nvPr/>
          </p:nvSpPr>
          <p:spPr bwMode="auto">
            <a:xfrm>
              <a:off x="3600450" y="5037138"/>
              <a:ext cx="65088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69" name="Rectangle 1172"/>
            <p:cNvSpPr>
              <a:spLocks noChangeArrowheads="1"/>
            </p:cNvSpPr>
            <p:nvPr/>
          </p:nvSpPr>
          <p:spPr bwMode="auto">
            <a:xfrm>
              <a:off x="3600450" y="4892675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0" name="Rectangle 1173"/>
            <p:cNvSpPr>
              <a:spLocks noChangeArrowheads="1"/>
            </p:cNvSpPr>
            <p:nvPr/>
          </p:nvSpPr>
          <p:spPr bwMode="auto">
            <a:xfrm>
              <a:off x="3906838" y="5037138"/>
              <a:ext cx="63500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1" name="Rectangle 1174"/>
            <p:cNvSpPr>
              <a:spLocks noChangeArrowheads="1"/>
            </p:cNvSpPr>
            <p:nvPr/>
          </p:nvSpPr>
          <p:spPr bwMode="auto">
            <a:xfrm>
              <a:off x="3906838" y="4892675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2" name="Rectangle 1175"/>
            <p:cNvSpPr>
              <a:spLocks noChangeArrowheads="1"/>
            </p:cNvSpPr>
            <p:nvPr/>
          </p:nvSpPr>
          <p:spPr bwMode="auto">
            <a:xfrm>
              <a:off x="2892425" y="4892675"/>
              <a:ext cx="498475" cy="225425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3" name="Rectangle 1176"/>
            <p:cNvSpPr>
              <a:spLocks noChangeArrowheads="1"/>
            </p:cNvSpPr>
            <p:nvPr/>
          </p:nvSpPr>
          <p:spPr bwMode="auto">
            <a:xfrm>
              <a:off x="2955925" y="5037138"/>
              <a:ext cx="65088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4" name="Rectangle 1177"/>
            <p:cNvSpPr>
              <a:spLocks noChangeArrowheads="1"/>
            </p:cNvSpPr>
            <p:nvPr/>
          </p:nvSpPr>
          <p:spPr bwMode="auto">
            <a:xfrm>
              <a:off x="2955925" y="4892675"/>
              <a:ext cx="65088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5" name="Rectangle 1178"/>
            <p:cNvSpPr>
              <a:spLocks noChangeArrowheads="1"/>
            </p:cNvSpPr>
            <p:nvPr/>
          </p:nvSpPr>
          <p:spPr bwMode="auto">
            <a:xfrm>
              <a:off x="3246438" y="5037138"/>
              <a:ext cx="63500" cy="80962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6" name="Rectangle 1179"/>
            <p:cNvSpPr>
              <a:spLocks noChangeArrowheads="1"/>
            </p:cNvSpPr>
            <p:nvPr/>
          </p:nvSpPr>
          <p:spPr bwMode="auto">
            <a:xfrm>
              <a:off x="3246438" y="4892675"/>
              <a:ext cx="63500" cy="96838"/>
            </a:xfrm>
            <a:prstGeom prst="rect">
              <a:avLst/>
            </a:prstGeom>
            <a:noFill/>
            <a:ln w="0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7" name="Oval 1180"/>
            <p:cNvSpPr>
              <a:spLocks noChangeArrowheads="1"/>
            </p:cNvSpPr>
            <p:nvPr/>
          </p:nvSpPr>
          <p:spPr bwMode="auto">
            <a:xfrm>
              <a:off x="2279650" y="4329113"/>
              <a:ext cx="80963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8" name="Oval 1181"/>
            <p:cNvSpPr>
              <a:spLocks noChangeArrowheads="1"/>
            </p:cNvSpPr>
            <p:nvPr/>
          </p:nvSpPr>
          <p:spPr bwMode="auto">
            <a:xfrm>
              <a:off x="2457450" y="4329113"/>
              <a:ext cx="80963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79" name="Oval 1182"/>
            <p:cNvSpPr>
              <a:spLocks noChangeArrowheads="1"/>
            </p:cNvSpPr>
            <p:nvPr/>
          </p:nvSpPr>
          <p:spPr bwMode="auto">
            <a:xfrm>
              <a:off x="2860675" y="4329113"/>
              <a:ext cx="79375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0" name="Oval 1183"/>
            <p:cNvSpPr>
              <a:spLocks noChangeArrowheads="1"/>
            </p:cNvSpPr>
            <p:nvPr/>
          </p:nvSpPr>
          <p:spPr bwMode="auto">
            <a:xfrm>
              <a:off x="3359150" y="4367213"/>
              <a:ext cx="80963" cy="3794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1" name="Oval 1184"/>
            <p:cNvSpPr>
              <a:spLocks noChangeArrowheads="1"/>
            </p:cNvSpPr>
            <p:nvPr/>
          </p:nvSpPr>
          <p:spPr bwMode="auto">
            <a:xfrm>
              <a:off x="3535363" y="4329113"/>
              <a:ext cx="80962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2" name="Oval 1185"/>
            <p:cNvSpPr>
              <a:spLocks noChangeArrowheads="1"/>
            </p:cNvSpPr>
            <p:nvPr/>
          </p:nvSpPr>
          <p:spPr bwMode="auto">
            <a:xfrm>
              <a:off x="3776663" y="4329113"/>
              <a:ext cx="80962" cy="417512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3" name="Line 1186"/>
            <p:cNvSpPr>
              <a:spLocks noChangeShapeType="1"/>
            </p:cNvSpPr>
            <p:nvPr/>
          </p:nvSpPr>
          <p:spPr bwMode="auto">
            <a:xfrm flipV="1">
              <a:off x="2312988" y="4135438"/>
              <a:ext cx="31750" cy="193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4" name="Line 1187"/>
            <p:cNvSpPr>
              <a:spLocks noChangeShapeType="1"/>
            </p:cNvSpPr>
            <p:nvPr/>
          </p:nvSpPr>
          <p:spPr bwMode="auto">
            <a:xfrm>
              <a:off x="2489200" y="4135438"/>
              <a:ext cx="403225" cy="193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5" name="Line 1188"/>
            <p:cNvSpPr>
              <a:spLocks noChangeShapeType="1"/>
            </p:cNvSpPr>
            <p:nvPr/>
          </p:nvSpPr>
          <p:spPr bwMode="auto">
            <a:xfrm>
              <a:off x="2635250" y="4135438"/>
              <a:ext cx="935038" cy="2063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6" name="Line 1189"/>
            <p:cNvSpPr>
              <a:spLocks noChangeShapeType="1"/>
            </p:cNvSpPr>
            <p:nvPr/>
          </p:nvSpPr>
          <p:spPr bwMode="auto">
            <a:xfrm flipV="1">
              <a:off x="3378200" y="4135438"/>
              <a:ext cx="398463" cy="2254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7" name="Line 1190"/>
            <p:cNvSpPr>
              <a:spLocks noChangeShapeType="1"/>
            </p:cNvSpPr>
            <p:nvPr/>
          </p:nvSpPr>
          <p:spPr bwMode="auto">
            <a:xfrm flipH="1">
              <a:off x="3825875" y="4135438"/>
              <a:ext cx="80963" cy="193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8" name="Line 1191"/>
            <p:cNvSpPr>
              <a:spLocks noChangeShapeType="1"/>
            </p:cNvSpPr>
            <p:nvPr/>
          </p:nvSpPr>
          <p:spPr bwMode="auto">
            <a:xfrm flipV="1">
              <a:off x="2505075" y="4135438"/>
              <a:ext cx="1127125" cy="19367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89" name="Line 1192"/>
            <p:cNvSpPr>
              <a:spLocks noChangeShapeType="1"/>
            </p:cNvSpPr>
            <p:nvPr/>
          </p:nvSpPr>
          <p:spPr bwMode="auto">
            <a:xfrm>
              <a:off x="2312988" y="4746625"/>
              <a:ext cx="31750" cy="146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0" name="Line 1193"/>
            <p:cNvSpPr>
              <a:spLocks noChangeShapeType="1"/>
            </p:cNvSpPr>
            <p:nvPr/>
          </p:nvSpPr>
          <p:spPr bwMode="auto">
            <a:xfrm flipH="1" flipV="1">
              <a:off x="2505075" y="4746625"/>
              <a:ext cx="130175" cy="146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1" name="Line 1194"/>
            <p:cNvSpPr>
              <a:spLocks noChangeShapeType="1"/>
            </p:cNvSpPr>
            <p:nvPr/>
          </p:nvSpPr>
          <p:spPr bwMode="auto">
            <a:xfrm flipH="1" flipV="1">
              <a:off x="2892425" y="4746625"/>
              <a:ext cx="96838" cy="146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2" name="Line 1195"/>
            <p:cNvSpPr>
              <a:spLocks noChangeShapeType="1"/>
            </p:cNvSpPr>
            <p:nvPr/>
          </p:nvSpPr>
          <p:spPr bwMode="auto">
            <a:xfrm flipV="1">
              <a:off x="3278188" y="4730750"/>
              <a:ext cx="112712" cy="1619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3" name="Line 1196"/>
            <p:cNvSpPr>
              <a:spLocks noChangeShapeType="1"/>
            </p:cNvSpPr>
            <p:nvPr/>
          </p:nvSpPr>
          <p:spPr bwMode="auto">
            <a:xfrm flipH="1" flipV="1">
              <a:off x="3568700" y="4730750"/>
              <a:ext cx="63500" cy="161925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4" name="Line 1197"/>
            <p:cNvSpPr>
              <a:spLocks noChangeShapeType="1"/>
            </p:cNvSpPr>
            <p:nvPr/>
          </p:nvSpPr>
          <p:spPr bwMode="auto">
            <a:xfrm flipH="1" flipV="1">
              <a:off x="3825875" y="4746625"/>
              <a:ext cx="96838" cy="1460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5" name="Oval 1198"/>
            <p:cNvSpPr>
              <a:spLocks noChangeArrowheads="1"/>
            </p:cNvSpPr>
            <p:nvPr/>
          </p:nvSpPr>
          <p:spPr bwMode="auto">
            <a:xfrm>
              <a:off x="1893888" y="5310188"/>
              <a:ext cx="419100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6" name="Oval 1199"/>
            <p:cNvSpPr>
              <a:spLocks noChangeArrowheads="1"/>
            </p:cNvSpPr>
            <p:nvPr/>
          </p:nvSpPr>
          <p:spPr bwMode="auto">
            <a:xfrm>
              <a:off x="2682875" y="5310188"/>
              <a:ext cx="401638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7" name="Oval 1200"/>
            <p:cNvSpPr>
              <a:spLocks noChangeArrowheads="1"/>
            </p:cNvSpPr>
            <p:nvPr/>
          </p:nvSpPr>
          <p:spPr bwMode="auto">
            <a:xfrm>
              <a:off x="3440113" y="5310188"/>
              <a:ext cx="417512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8" name="Oval 1201"/>
            <p:cNvSpPr>
              <a:spLocks noChangeArrowheads="1"/>
            </p:cNvSpPr>
            <p:nvPr/>
          </p:nvSpPr>
          <p:spPr bwMode="auto">
            <a:xfrm>
              <a:off x="2344738" y="5472113"/>
              <a:ext cx="419100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99" name="Oval 1202"/>
            <p:cNvSpPr>
              <a:spLocks noChangeArrowheads="1"/>
            </p:cNvSpPr>
            <p:nvPr/>
          </p:nvSpPr>
          <p:spPr bwMode="auto">
            <a:xfrm>
              <a:off x="3117850" y="5472113"/>
              <a:ext cx="417513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0" name="Oval 1203"/>
            <p:cNvSpPr>
              <a:spLocks noChangeArrowheads="1"/>
            </p:cNvSpPr>
            <p:nvPr/>
          </p:nvSpPr>
          <p:spPr bwMode="auto">
            <a:xfrm>
              <a:off x="3873500" y="5472113"/>
              <a:ext cx="419100" cy="128587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1" name="Oval 1204"/>
            <p:cNvSpPr>
              <a:spLocks noChangeArrowheads="1"/>
            </p:cNvSpPr>
            <p:nvPr/>
          </p:nvSpPr>
          <p:spPr bwMode="auto">
            <a:xfrm>
              <a:off x="5145088" y="5600700"/>
              <a:ext cx="403225" cy="128588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2" name="Line 1205"/>
            <p:cNvSpPr>
              <a:spLocks noChangeShapeType="1"/>
            </p:cNvSpPr>
            <p:nvPr/>
          </p:nvSpPr>
          <p:spPr bwMode="auto">
            <a:xfrm flipV="1">
              <a:off x="2119313" y="5118100"/>
              <a:ext cx="209550" cy="1920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3" name="Line 1206"/>
            <p:cNvSpPr>
              <a:spLocks noChangeShapeType="1"/>
            </p:cNvSpPr>
            <p:nvPr/>
          </p:nvSpPr>
          <p:spPr bwMode="auto">
            <a:xfrm flipH="1">
              <a:off x="2554288" y="5118100"/>
              <a:ext cx="63500" cy="3540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4" name="Line 1207"/>
            <p:cNvSpPr>
              <a:spLocks noChangeShapeType="1"/>
            </p:cNvSpPr>
            <p:nvPr/>
          </p:nvSpPr>
          <p:spPr bwMode="auto">
            <a:xfrm flipV="1">
              <a:off x="2908300" y="5118100"/>
              <a:ext cx="96838" cy="1920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5" name="Line 1208"/>
            <p:cNvSpPr>
              <a:spLocks noChangeShapeType="1"/>
            </p:cNvSpPr>
            <p:nvPr/>
          </p:nvSpPr>
          <p:spPr bwMode="auto">
            <a:xfrm>
              <a:off x="3278188" y="5118100"/>
              <a:ext cx="96837" cy="3540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6" name="Line 1209"/>
            <p:cNvSpPr>
              <a:spLocks noChangeShapeType="1"/>
            </p:cNvSpPr>
            <p:nvPr/>
          </p:nvSpPr>
          <p:spPr bwMode="auto">
            <a:xfrm flipH="1">
              <a:off x="3616325" y="5118100"/>
              <a:ext cx="15875" cy="19208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7" name="Line 1210"/>
            <p:cNvSpPr>
              <a:spLocks noChangeShapeType="1"/>
            </p:cNvSpPr>
            <p:nvPr/>
          </p:nvSpPr>
          <p:spPr bwMode="auto">
            <a:xfrm>
              <a:off x="3922713" y="5118100"/>
              <a:ext cx="144462" cy="35401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208" name="Rectangle 1211"/>
            <p:cNvSpPr>
              <a:spLocks noChangeArrowheads="1"/>
            </p:cNvSpPr>
            <p:nvPr/>
          </p:nvSpPr>
          <p:spPr bwMode="auto">
            <a:xfrm>
              <a:off x="4508500" y="3427413"/>
              <a:ext cx="7694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 i="1">
                  <a:solidFill>
                    <a:srgbClr val="24211D"/>
                  </a:solidFill>
                </a:rPr>
                <a:t>а</a:t>
              </a:r>
              <a:endParaRPr lang="ru-RU" altLang="ru-RU"/>
            </a:p>
          </p:txBody>
        </p:sp>
        <p:sp>
          <p:nvSpPr>
            <p:cNvPr id="1209" name="Rectangle 1213"/>
            <p:cNvSpPr>
              <a:spLocks noChangeArrowheads="1"/>
            </p:cNvSpPr>
            <p:nvPr/>
          </p:nvSpPr>
          <p:spPr bwMode="auto">
            <a:xfrm>
              <a:off x="3052763" y="5788025"/>
              <a:ext cx="7053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i="1">
                  <a:solidFill>
                    <a:srgbClr val="24211D"/>
                  </a:solidFill>
                </a:rPr>
                <a:t>б</a:t>
              </a:r>
              <a:endParaRPr lang="ru-RU" altLang="ru-RU"/>
            </a:p>
          </p:txBody>
        </p:sp>
        <p:sp>
          <p:nvSpPr>
            <p:cNvPr id="1210" name="Rectangle 1214"/>
            <p:cNvSpPr>
              <a:spLocks noChangeArrowheads="1"/>
            </p:cNvSpPr>
            <p:nvPr/>
          </p:nvSpPr>
          <p:spPr bwMode="auto">
            <a:xfrm>
              <a:off x="5649913" y="3910013"/>
              <a:ext cx="112973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200">
                  <a:solidFill>
                    <a:srgbClr val="24211D"/>
                  </a:solidFill>
                </a:rPr>
                <a:t> — Коммутаторы</a:t>
              </a:r>
              <a:endParaRPr lang="ru-RU" altLang="ru-RU"/>
            </a:p>
          </p:txBody>
        </p:sp>
        <p:sp>
          <p:nvSpPr>
            <p:cNvPr id="1211" name="Rectangle 1215"/>
            <p:cNvSpPr>
              <a:spLocks noChangeArrowheads="1"/>
            </p:cNvSpPr>
            <p:nvPr/>
          </p:nvSpPr>
          <p:spPr bwMode="auto">
            <a:xfrm>
              <a:off x="5651500" y="5299075"/>
              <a:ext cx="104676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 — Коммутаторы</a:t>
              </a:r>
              <a:endParaRPr lang="ru-RU" altLang="ru-RU"/>
            </a:p>
          </p:txBody>
        </p:sp>
        <p:sp>
          <p:nvSpPr>
            <p:cNvPr id="1212" name="Rectangle 1216"/>
            <p:cNvSpPr>
              <a:spLocks noChangeArrowheads="1"/>
            </p:cNvSpPr>
            <p:nvPr/>
          </p:nvSpPr>
          <p:spPr bwMode="auto">
            <a:xfrm>
              <a:off x="5649913" y="4359275"/>
              <a:ext cx="99867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 dirty="0">
                  <a:solidFill>
                    <a:srgbClr val="24211D"/>
                  </a:solidFill>
                </a:rPr>
                <a:t> — Повторители</a:t>
              </a:r>
              <a:endParaRPr lang="ru-RU" altLang="ru-RU" dirty="0"/>
            </a:p>
          </p:txBody>
        </p:sp>
        <p:sp>
          <p:nvSpPr>
            <p:cNvPr id="1213" name="Rectangle 1217"/>
            <p:cNvSpPr>
              <a:spLocks noChangeArrowheads="1"/>
            </p:cNvSpPr>
            <p:nvPr/>
          </p:nvSpPr>
          <p:spPr bwMode="auto">
            <a:xfrm>
              <a:off x="5649913" y="4670425"/>
              <a:ext cx="1641475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 — Полнодуплексный порт</a:t>
              </a:r>
              <a:endParaRPr lang="ru-RU" altLang="ru-RU"/>
            </a:p>
          </p:txBody>
        </p:sp>
        <p:sp>
          <p:nvSpPr>
            <p:cNvPr id="1214" name="Rectangle 1218"/>
            <p:cNvSpPr>
              <a:spLocks noChangeArrowheads="1"/>
            </p:cNvSpPr>
            <p:nvPr/>
          </p:nvSpPr>
          <p:spPr bwMode="auto">
            <a:xfrm>
              <a:off x="5649913" y="5021263"/>
              <a:ext cx="156613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 — Полудуплексный порт</a:t>
              </a:r>
              <a:endParaRPr lang="ru-RU" altLang="ru-RU"/>
            </a:p>
          </p:txBody>
        </p:sp>
        <p:sp>
          <p:nvSpPr>
            <p:cNvPr id="1215" name="Rectangle 1219"/>
            <p:cNvSpPr>
              <a:spLocks noChangeArrowheads="1"/>
            </p:cNvSpPr>
            <p:nvPr/>
          </p:nvSpPr>
          <p:spPr bwMode="auto">
            <a:xfrm>
              <a:off x="5651500" y="5588000"/>
              <a:ext cx="809517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 — Сегменты</a:t>
              </a:r>
              <a:endParaRPr lang="ru-RU" altLang="ru-RU"/>
            </a:p>
          </p:txBody>
        </p:sp>
        <p:sp>
          <p:nvSpPr>
            <p:cNvPr id="1216" name="Rectangle 1220"/>
            <p:cNvSpPr>
              <a:spLocks noChangeArrowheads="1"/>
            </p:cNvSpPr>
            <p:nvPr/>
          </p:nvSpPr>
          <p:spPr bwMode="auto">
            <a:xfrm>
              <a:off x="5483225" y="4694238"/>
              <a:ext cx="785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F</a:t>
              </a:r>
              <a:endParaRPr lang="ru-RU" altLang="ru-RU"/>
            </a:p>
          </p:txBody>
        </p:sp>
        <p:sp>
          <p:nvSpPr>
            <p:cNvPr id="1217" name="Rectangle 1221"/>
            <p:cNvSpPr>
              <a:spLocks noChangeArrowheads="1"/>
            </p:cNvSpPr>
            <p:nvPr/>
          </p:nvSpPr>
          <p:spPr bwMode="auto">
            <a:xfrm>
              <a:off x="5483225" y="5021263"/>
              <a:ext cx="1016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ru-RU" altLang="ru-RU" sz="1100">
                  <a:solidFill>
                    <a:srgbClr val="24211D"/>
                  </a:solidFill>
                </a:rPr>
                <a:t>H</a:t>
              </a:r>
              <a:endParaRPr lang="ru-RU" altLang="ru-RU"/>
            </a:p>
          </p:txBody>
        </p:sp>
      </p:grpSp>
      <p:sp>
        <p:nvSpPr>
          <p:cNvPr id="1218" name="TextBox 1217"/>
          <p:cNvSpPr txBox="1"/>
          <p:nvPr/>
        </p:nvSpPr>
        <p:spPr>
          <a:xfrm>
            <a:off x="6410399" y="1444272"/>
            <a:ext cx="25268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IEEE 802.1D, 1983</a:t>
            </a:r>
          </a:p>
          <a:p>
            <a:pPr lvl="1"/>
            <a:r>
              <a:rPr lang="en-US" dirty="0" smtClean="0"/>
              <a:t>STP</a:t>
            </a:r>
          </a:p>
          <a:p>
            <a:pPr lvl="1"/>
            <a:r>
              <a:rPr lang="en-US" dirty="0" smtClean="0"/>
              <a:t>RSTP</a:t>
            </a:r>
          </a:p>
          <a:p>
            <a:pPr lvl="1"/>
            <a:r>
              <a:rPr lang="en-US" dirty="0" smtClean="0"/>
              <a:t>MSTP</a:t>
            </a:r>
            <a:endParaRPr lang="ru-RU" dirty="0"/>
          </a:p>
        </p:txBody>
      </p:sp>
      <p:sp>
        <p:nvSpPr>
          <p:cNvPr id="1219" name="TextBox 1218"/>
          <p:cNvSpPr txBox="1"/>
          <p:nvPr/>
        </p:nvSpPr>
        <p:spPr>
          <a:xfrm>
            <a:off x="17218" y="1304236"/>
            <a:ext cx="27545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err="1" smtClean="0"/>
              <a:t>Остовное</a:t>
            </a:r>
            <a:r>
              <a:rPr lang="ru-RU" dirty="0" smtClean="0"/>
              <a:t> дерево</a:t>
            </a:r>
          </a:p>
          <a:p>
            <a:pPr algn="r"/>
            <a:r>
              <a:rPr lang="ru-RU" dirty="0" smtClean="0"/>
              <a:t>Покрывающее дерево</a:t>
            </a:r>
          </a:p>
          <a:p>
            <a:pPr algn="r"/>
            <a:r>
              <a:rPr lang="ru-RU" dirty="0" smtClean="0"/>
              <a:t>Связующее дерево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5893</TotalTime>
  <Words>1003</Words>
  <Application>Microsoft Office PowerPoint</Application>
  <PresentationFormat>Экран (4:3)</PresentationFormat>
  <Paragraphs>488</Paragraphs>
  <Slides>30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Courier</vt:lpstr>
      <vt:lpstr>PetersburgC-Italic</vt:lpstr>
      <vt:lpstr>Times New Roman</vt:lpstr>
      <vt:lpstr>Wingdings</vt:lpstr>
      <vt:lpstr>Природа</vt:lpstr>
      <vt:lpstr>CorelDRAW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Уколов Станислав Сергеевич</cp:lastModifiedBy>
  <cp:revision>417</cp:revision>
  <dcterms:created xsi:type="dcterms:W3CDTF">1601-01-01T00:00:00Z</dcterms:created>
  <dcterms:modified xsi:type="dcterms:W3CDTF">2023-03-20T10:05:20Z</dcterms:modified>
</cp:coreProperties>
</file>