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sldIdLst>
    <p:sldId id="311" r:id="rId2"/>
    <p:sldId id="312" r:id="rId3"/>
    <p:sldId id="313" r:id="rId4"/>
    <p:sldId id="315" r:id="rId5"/>
    <p:sldId id="316" r:id="rId6"/>
    <p:sldId id="314" r:id="rId7"/>
    <p:sldId id="317" r:id="rId8"/>
    <p:sldId id="318" r:id="rId9"/>
    <p:sldId id="319" r:id="rId10"/>
    <p:sldId id="320" r:id="rId11"/>
    <p:sldId id="321" r:id="rId12"/>
    <p:sldId id="322" r:id="rId13"/>
    <p:sldId id="324" r:id="rId14"/>
    <p:sldId id="325" r:id="rId15"/>
    <p:sldId id="326" r:id="rId16"/>
    <p:sldId id="323" r:id="rId17"/>
    <p:sldId id="327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D4DC"/>
    <a:srgbClr val="D6EB0D"/>
    <a:srgbClr val="E9D40F"/>
    <a:srgbClr val="F40426"/>
    <a:srgbClr val="100E0C"/>
    <a:srgbClr val="FCF7C8"/>
    <a:srgbClr val="F8EE90"/>
    <a:srgbClr val="F767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828" autoAdjust="0"/>
    <p:restoredTop sz="99385" autoAdjust="0"/>
  </p:normalViewPr>
  <p:slideViewPr>
    <p:cSldViewPr>
      <p:cViewPr>
        <p:scale>
          <a:sx n="100" d="100"/>
          <a:sy n="100" d="100"/>
        </p:scale>
        <p:origin x="-1230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19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fld id="{79E2989F-E908-4574-A120-3D07ADD75B2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30206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pic>
        <p:nvPicPr>
          <p:cNvPr id="7171" name="Picture 3" descr="ANABN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2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81EFC4B3-51EB-4ADC-8F6C-7313D2AC0A08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AB378-D130-421A-B08E-FD9A2F0A8266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96077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7935F-0DAA-439F-8736-4CCBED1FC21E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534033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6E4C3F08-28A2-4451-B512-48480F9D1F99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906162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артинка 3"/>
          <p:cNvSpPr>
            <a:spLocks noGrp="1"/>
          </p:cNvSpPr>
          <p:nvPr>
            <p:ph type="clipArt"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83A1A078-FA03-4EBD-94A7-A2364655993F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29055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FBF71-61D7-4F2E-8A56-D13E3E3504C4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15461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DABBB-6512-4067-A20B-C722DFA0E484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97691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F5C6F-19C6-4571-8201-80946B40DA49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7135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D4689-B876-4EF3-A7F2-0BA07A5E4713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75897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859764-1438-4F2B-B807-66AFC6C3EC0B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417759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BBD24-55A3-467E-84D5-8BC7F1958B95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90641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340019-A25B-405D-A870-9A5B7813597E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87166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BBEC4-8F11-4C89-9225-D25B13CABA83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133402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/>
          </a:p>
        </p:txBody>
      </p:sp>
      <p:pic>
        <p:nvPicPr>
          <p:cNvPr id="6153" name="Picture 9" descr="anabnr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2400">
                <a:solidFill>
                  <a:schemeClr val="tx2"/>
                </a:solidFill>
              </a:defRPr>
            </a:lvl1pPr>
          </a:lstStyle>
          <a:p>
            <a:fld id="{69C74184-92F9-4419-BB70-C6087659E60B}" type="slidenum">
              <a:rPr lang="ru-RU" altLang="ru-RU"/>
              <a:pPr/>
              <a:t>‹#›</a:t>
            </a:fld>
            <a:endParaRPr lang="ru-RU" altLang="ru-RU" sz="1400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0013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8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Коммутируемый </a:t>
            </a:r>
            <a:r>
              <a:rPr kumimoji="0" lang="en-US" altLang="ru-RU" b="1" kern="0" dirty="0" smtClean="0"/>
              <a:t>Ethernet</a:t>
            </a:r>
            <a:endParaRPr kumimoji="0" lang="en-US" altLang="ru-RU" b="1" kern="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348880"/>
            <a:ext cx="7308304" cy="4088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1250" name="Picture 2" descr="https://upload.wikimedia.org/wikipedia/commons/thumb/b/b9/2550T-PWR-Front.jpg/370px-2550T-PWR-Fro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480989"/>
            <a:ext cx="4786595" cy="98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899592" y="836712"/>
            <a:ext cx="7772400" cy="97210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Пример адресной таблицы</a:t>
            </a:r>
          </a:p>
        </p:txBody>
      </p:sp>
      <p:pic>
        <p:nvPicPr>
          <p:cNvPr id="4" name="Picture 4" descr="15_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564904"/>
            <a:ext cx="7749927" cy="289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Овал 1"/>
          <p:cNvSpPr/>
          <p:nvPr/>
        </p:nvSpPr>
        <p:spPr bwMode="auto">
          <a:xfrm>
            <a:off x="7884368" y="2996952"/>
            <a:ext cx="648072" cy="288032"/>
          </a:xfrm>
          <a:prstGeom prst="ellipse">
            <a:avLst/>
          </a:prstGeom>
          <a:noFill/>
          <a:ln w="19050" cap="flat" cmpd="sng" algn="ctr">
            <a:solidFill>
              <a:srgbClr val="F4042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Овал 5"/>
          <p:cNvSpPr/>
          <p:nvPr/>
        </p:nvSpPr>
        <p:spPr bwMode="auto">
          <a:xfrm>
            <a:off x="7884368" y="2636912"/>
            <a:ext cx="648072" cy="288032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62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11560" y="620688"/>
            <a:ext cx="8420472" cy="97210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Петли в коммутируемых сетях</a:t>
            </a:r>
          </a:p>
        </p:txBody>
      </p:sp>
      <p:pic>
        <p:nvPicPr>
          <p:cNvPr id="7" name="Picture 4" descr="15_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84784"/>
            <a:ext cx="7266248" cy="503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40435" y="3573016"/>
            <a:ext cx="2808312" cy="1083374"/>
          </a:xfrm>
          <a:prstGeom prst="rect">
            <a:avLst/>
          </a:prstGeom>
          <a:solidFill>
            <a:srgbClr val="E9D40F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002060"/>
                </a:solidFill>
              </a:rPr>
              <a:t>Размножение кадра</a:t>
            </a:r>
          </a:p>
          <a:p>
            <a:r>
              <a:rPr lang="ru-RU" sz="1400" dirty="0" smtClean="0">
                <a:solidFill>
                  <a:srgbClr val="002060"/>
                </a:solidFill>
              </a:rPr>
              <a:t>Бесконечная циркуляция</a:t>
            </a:r>
          </a:p>
          <a:p>
            <a:r>
              <a:rPr lang="ru-RU" sz="1400" dirty="0" smtClean="0">
                <a:solidFill>
                  <a:srgbClr val="002060"/>
                </a:solidFill>
              </a:rPr>
              <a:t>Постоянная перестройка таблиц</a:t>
            </a:r>
            <a:endParaRPr lang="en-US" sz="1400" dirty="0" smtClean="0">
              <a:solidFill>
                <a:srgbClr val="002060"/>
              </a:solidFill>
            </a:endParaRPr>
          </a:p>
          <a:p>
            <a:r>
              <a:rPr lang="ru-RU" sz="1400" dirty="0" smtClean="0">
                <a:solidFill>
                  <a:srgbClr val="002060"/>
                </a:solidFill>
              </a:rPr>
              <a:t>Неустойчивая работа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5" name="Выноска 2 (граница и черта) 4"/>
          <p:cNvSpPr/>
          <p:nvPr/>
        </p:nvSpPr>
        <p:spPr bwMode="auto">
          <a:xfrm>
            <a:off x="5580112" y="6361092"/>
            <a:ext cx="1872208" cy="322409"/>
          </a:xfrm>
          <a:prstGeom prst="accentBorderCallout2">
            <a:avLst>
              <a:gd name="adj1" fmla="val 27613"/>
              <a:gd name="adj2" fmla="val -4772"/>
              <a:gd name="adj3" fmla="val 57156"/>
              <a:gd name="adj4" fmla="val -14632"/>
              <a:gd name="adj5" fmla="val -516770"/>
              <a:gd name="adj6" fmla="val -45649"/>
            </a:avLst>
          </a:prstGeom>
          <a:solidFill>
            <a:srgbClr val="92D050"/>
          </a:solidFill>
          <a:ln w="19050">
            <a:solidFill>
              <a:schemeClr val="accent5">
                <a:lumMod val="25000"/>
              </a:schemeClr>
            </a:solidFill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kumimoji="1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Spanning Tree Protocol</a:t>
            </a:r>
            <a:endParaRPr kumimoji="1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46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11560" y="620688"/>
            <a:ext cx="8420472" cy="97210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Коммутаторы </a:t>
            </a:r>
            <a:r>
              <a:rPr kumimoji="0" lang="en-US" altLang="ru-RU" b="1" kern="0" dirty="0" smtClean="0"/>
              <a:t>/ Switch</a:t>
            </a:r>
            <a:endParaRPr kumimoji="0" lang="ru-RU" altLang="ru-RU" b="1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962050" y="1700808"/>
            <a:ext cx="7704856" cy="769441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002060"/>
                </a:solidFill>
              </a:rPr>
              <a:t>Повторитель + Много портов = Концентратор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Repeater + Multiport = Hub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9368" y="3573016"/>
            <a:ext cx="7704856" cy="769441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002060"/>
                </a:solidFill>
              </a:rPr>
              <a:t>Мост+ Много портов = Коммутатор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Bridge + Multiport = Switch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4" name="Пятно 2 3"/>
          <p:cNvSpPr/>
          <p:nvPr/>
        </p:nvSpPr>
        <p:spPr bwMode="auto">
          <a:xfrm>
            <a:off x="323528" y="3957736"/>
            <a:ext cx="3456384" cy="1368152"/>
          </a:xfrm>
          <a:prstGeom prst="irregularSeal2">
            <a:avLst/>
          </a:prstGeom>
          <a:solidFill>
            <a:srgbClr val="F40426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lang="en-US" sz="1600" dirty="0" smtClean="0">
                <a:solidFill>
                  <a:srgbClr val="FFFF00"/>
                </a:solidFill>
              </a:rPr>
              <a:t>+ </a:t>
            </a:r>
            <a:r>
              <a:rPr lang="ru-RU" sz="1600" dirty="0" smtClean="0">
                <a:solidFill>
                  <a:srgbClr val="FFFF00"/>
                </a:solidFill>
              </a:rPr>
              <a:t>Много процессоров!</a:t>
            </a:r>
            <a:endParaRPr kumimoji="1" lang="ru-RU" sz="16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</a:endParaRPr>
          </a:p>
        </p:txBody>
      </p:sp>
      <p:sp>
        <p:nvSpPr>
          <p:cNvPr id="9" name="Пятно 1 8"/>
          <p:cNvSpPr/>
          <p:nvPr/>
        </p:nvSpPr>
        <p:spPr bwMode="auto">
          <a:xfrm>
            <a:off x="6045349" y="2708920"/>
            <a:ext cx="3096344" cy="1152128"/>
          </a:xfrm>
          <a:prstGeom prst="irregularSeal1">
            <a:avLst/>
          </a:prstGeom>
          <a:solidFill>
            <a:srgbClr val="E9D40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kumimoji="1" lang="ru-RU" sz="16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+ </a:t>
            </a:r>
            <a:r>
              <a:rPr kumimoji="1" lang="en-US" sz="16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Multiprocessor</a:t>
            </a:r>
            <a:endParaRPr kumimoji="1" lang="ru-RU" sz="1600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1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27984" y="4797152"/>
            <a:ext cx="432048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Начало 1990</a:t>
            </a:r>
            <a:r>
              <a:rPr lang="ru-RU" u="sng" baseline="30000" dirty="0" smtClean="0"/>
              <a:t>х</a:t>
            </a:r>
            <a:endParaRPr lang="ru-RU" dirty="0" smtClean="0"/>
          </a:p>
          <a:p>
            <a:r>
              <a:rPr lang="ru-RU" dirty="0" smtClean="0"/>
              <a:t>Рост трафика</a:t>
            </a:r>
          </a:p>
          <a:p>
            <a:r>
              <a:rPr lang="ru-RU" dirty="0" smtClean="0"/>
              <a:t>Процессор моста не справляется</a:t>
            </a:r>
            <a:endParaRPr lang="ru-RU" u="sng" baseline="30000" dirty="0"/>
          </a:p>
        </p:txBody>
      </p:sp>
    </p:spTree>
    <p:extLst>
      <p:ext uri="{BB962C8B-B14F-4D97-AF65-F5344CB8AC3E}">
        <p14:creationId xmlns:p14="http://schemas.microsoft.com/office/powerpoint/2010/main" val="297962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11560" y="620688"/>
            <a:ext cx="8420472" cy="97210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Структура коммутатора </a:t>
            </a:r>
            <a:r>
              <a:rPr kumimoji="0" lang="en-US" altLang="ru-RU" b="1" kern="0" dirty="0" err="1" smtClean="0"/>
              <a:t>EtherSwitch</a:t>
            </a:r>
            <a:endParaRPr kumimoji="0" lang="ru-RU" altLang="ru-RU" b="1" kern="0" dirty="0" smtClean="0"/>
          </a:p>
        </p:txBody>
      </p:sp>
      <p:pic>
        <p:nvPicPr>
          <p:cNvPr id="8" name="Picture 4" descr="15_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060848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9512" y="1916832"/>
            <a:ext cx="2592288" cy="1138773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5">
                    <a:lumMod val="10000"/>
                  </a:schemeClr>
                </a:solidFill>
              </a:rPr>
              <a:t>Компания </a:t>
            </a:r>
            <a:r>
              <a:rPr lang="en-US" dirty="0" err="1" smtClean="0">
                <a:solidFill>
                  <a:schemeClr val="accent5">
                    <a:lumMod val="10000"/>
                  </a:schemeClr>
                </a:solidFill>
              </a:rPr>
              <a:t>Kalpana</a:t>
            </a:r>
            <a:endParaRPr lang="en-US" dirty="0" smtClean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10000"/>
                  </a:schemeClr>
                </a:solidFill>
              </a:rPr>
              <a:t>1990</a:t>
            </a:r>
            <a:endParaRPr lang="ru-RU" dirty="0" smtClean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ru-RU" dirty="0" smtClean="0">
                <a:solidFill>
                  <a:schemeClr val="accent5">
                    <a:lumMod val="10000"/>
                  </a:schemeClr>
                </a:solidFill>
              </a:rPr>
              <a:t>Задержка до 40 </a:t>
            </a:r>
            <a:r>
              <a:rPr lang="ru-RU" dirty="0" err="1" smtClean="0">
                <a:solidFill>
                  <a:schemeClr val="accent5">
                    <a:lumMod val="10000"/>
                  </a:schemeClr>
                </a:solidFill>
              </a:rPr>
              <a:t>мс</a:t>
            </a:r>
            <a:endParaRPr lang="ru-RU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5" name="Прямоугольная выноска 4"/>
          <p:cNvSpPr/>
          <p:nvPr/>
        </p:nvSpPr>
        <p:spPr bwMode="auto">
          <a:xfrm>
            <a:off x="899592" y="3645024"/>
            <a:ext cx="1080120" cy="864096"/>
          </a:xfrm>
          <a:prstGeom prst="wedgeRectCallout">
            <a:avLst>
              <a:gd name="adj1" fmla="val 101303"/>
              <a:gd name="adj2" fmla="val -30636"/>
            </a:avLst>
          </a:prstGeom>
          <a:solidFill>
            <a:srgbClr val="D6EB0D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kumimoji="1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Ethernet Packet Processor</a:t>
            </a:r>
            <a:endParaRPr kumimoji="1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ая выноска 10"/>
          <p:cNvSpPr/>
          <p:nvPr/>
        </p:nvSpPr>
        <p:spPr bwMode="auto">
          <a:xfrm>
            <a:off x="7020272" y="3578721"/>
            <a:ext cx="1440160" cy="570359"/>
          </a:xfrm>
          <a:prstGeom prst="wedgeRectCallout">
            <a:avLst>
              <a:gd name="adj1" fmla="val -161046"/>
              <a:gd name="adj2" fmla="val 94989"/>
            </a:avLst>
          </a:prstGeom>
          <a:solidFill>
            <a:srgbClr val="F8D4DC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Коммутация каналов</a:t>
            </a:r>
            <a:endParaRPr kumimoji="1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55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15_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836712"/>
            <a:ext cx="539115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Заголовок 1"/>
          <p:cNvSpPr txBox="1">
            <a:spLocks/>
          </p:cNvSpPr>
          <p:nvPr/>
        </p:nvSpPr>
        <p:spPr>
          <a:xfrm>
            <a:off x="395536" y="620688"/>
            <a:ext cx="8420472" cy="97210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0" lang="ru-RU" altLang="ru-RU" b="1" kern="0" dirty="0" smtClean="0"/>
              <a:t>Коммутация</a:t>
            </a:r>
          </a:p>
          <a:p>
            <a:pPr>
              <a:buClrTx/>
              <a:buSzTx/>
              <a:buFontTx/>
              <a:buNone/>
            </a:pPr>
            <a:r>
              <a:rPr kumimoji="0" lang="ru-RU" altLang="ru-RU" b="1" kern="0" dirty="0" smtClean="0"/>
              <a:t>«на лету»</a:t>
            </a:r>
          </a:p>
        </p:txBody>
      </p:sp>
    </p:spTree>
    <p:extLst>
      <p:ext uri="{BB962C8B-B14F-4D97-AF65-F5344CB8AC3E}">
        <p14:creationId xmlns:p14="http://schemas.microsoft.com/office/powerpoint/2010/main" val="78818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15_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788" y="836712"/>
            <a:ext cx="6482523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836712"/>
            <a:ext cx="258153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>
              <a:spcBef>
                <a:spcPts val="0"/>
              </a:spcBef>
              <a:buFont typeface="+mj-lt"/>
              <a:buAutoNum type="arabicPeriod"/>
            </a:pPr>
            <a:r>
              <a:rPr lang="ru-RU" sz="1400" dirty="0" smtClean="0">
                <a:solidFill>
                  <a:schemeClr val="accent5">
                    <a:lumMod val="10000"/>
                  </a:schemeClr>
                </a:solidFill>
              </a:rPr>
              <a:t>Приём первых байтов кадра процессором входного порта</a:t>
            </a:r>
          </a:p>
          <a:p>
            <a:pPr marL="180000">
              <a:spcBef>
                <a:spcPts val="0"/>
              </a:spcBef>
              <a:buFont typeface="+mj-lt"/>
              <a:buAutoNum type="arabicPeriod"/>
            </a:pPr>
            <a:r>
              <a:rPr lang="ru-RU" sz="1400" dirty="0" smtClean="0">
                <a:solidFill>
                  <a:schemeClr val="accent5">
                    <a:lumMod val="10000"/>
                  </a:schemeClr>
                </a:solidFill>
              </a:rPr>
              <a:t>Поиск адреса назначения в адресной таблице (порта или общей)</a:t>
            </a:r>
          </a:p>
          <a:p>
            <a:pPr marL="180000">
              <a:spcBef>
                <a:spcPts val="0"/>
              </a:spcBef>
              <a:buFont typeface="+mj-lt"/>
              <a:buAutoNum type="arabicPeriod"/>
            </a:pPr>
            <a:r>
              <a:rPr lang="ru-RU" sz="1400" dirty="0" smtClean="0">
                <a:solidFill>
                  <a:schemeClr val="accent5">
                    <a:lumMod val="10000"/>
                  </a:schemeClr>
                </a:solidFill>
              </a:rPr>
              <a:t>Коммутация матрицы</a:t>
            </a:r>
          </a:p>
          <a:p>
            <a:pPr marL="180000">
              <a:spcBef>
                <a:spcPts val="0"/>
              </a:spcBef>
              <a:buFont typeface="+mj-lt"/>
              <a:buAutoNum type="arabicPeriod"/>
            </a:pPr>
            <a:r>
              <a:rPr lang="ru-RU" sz="1400" dirty="0" smtClean="0">
                <a:solidFill>
                  <a:schemeClr val="accent5">
                    <a:lumMod val="10000"/>
                  </a:schemeClr>
                </a:solidFill>
              </a:rPr>
              <a:t>Приём остальных байтов кадра процессором входного порта</a:t>
            </a:r>
          </a:p>
          <a:p>
            <a:pPr marL="180000">
              <a:spcBef>
                <a:spcPts val="0"/>
              </a:spcBef>
              <a:buFont typeface="+mj-lt"/>
              <a:buAutoNum type="arabicPeriod"/>
            </a:pPr>
            <a:r>
              <a:rPr lang="ru-RU" sz="1400" dirty="0" smtClean="0">
                <a:solidFill>
                  <a:schemeClr val="accent5">
                    <a:lumMod val="10000"/>
                  </a:schemeClr>
                </a:solidFill>
              </a:rPr>
              <a:t>Приём байтов кадра процессором выходного порта</a:t>
            </a:r>
          </a:p>
          <a:p>
            <a:pPr marL="180000">
              <a:spcBef>
                <a:spcPts val="0"/>
              </a:spcBef>
              <a:buFont typeface="+mj-lt"/>
              <a:buAutoNum type="arabicPeriod"/>
            </a:pPr>
            <a:r>
              <a:rPr lang="ru-RU" sz="1400" dirty="0" smtClean="0">
                <a:solidFill>
                  <a:schemeClr val="accent5">
                    <a:lumMod val="10000"/>
                  </a:schemeClr>
                </a:solidFill>
              </a:rPr>
              <a:t>Получение доступа к среде процессором выходного порта</a:t>
            </a:r>
          </a:p>
          <a:p>
            <a:pPr marL="180000">
              <a:spcBef>
                <a:spcPts val="0"/>
              </a:spcBef>
              <a:buFont typeface="+mj-lt"/>
              <a:buAutoNum type="arabicPeriod"/>
            </a:pPr>
            <a:r>
              <a:rPr lang="ru-RU" sz="1400" dirty="0" smtClean="0">
                <a:solidFill>
                  <a:schemeClr val="accent5">
                    <a:lumMod val="10000"/>
                  </a:schemeClr>
                </a:solidFill>
              </a:rPr>
              <a:t>Передача байтов кадра процессором выходного порта в сеть</a:t>
            </a:r>
            <a:endParaRPr lang="ru-RU" sz="1400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1760" y="5157192"/>
            <a:ext cx="6552728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sz="1600" dirty="0" smtClean="0">
                <a:solidFill>
                  <a:srgbClr val="7030A0"/>
                </a:solidFill>
              </a:rPr>
              <a:t>а) Режим коммутации «На лету» (</a:t>
            </a:r>
            <a:r>
              <a:rPr lang="en-US" sz="1600" dirty="0" smtClean="0">
                <a:solidFill>
                  <a:srgbClr val="7030A0"/>
                </a:solidFill>
              </a:rPr>
              <a:t>on-the-fly</a:t>
            </a:r>
            <a:r>
              <a:rPr lang="ru-RU" sz="1600" dirty="0" smtClean="0">
                <a:solidFill>
                  <a:srgbClr val="7030A0"/>
                </a:solidFill>
              </a:rPr>
              <a:t>)</a:t>
            </a:r>
            <a:r>
              <a:rPr lang="en-US" sz="1600" dirty="0" smtClean="0">
                <a:solidFill>
                  <a:srgbClr val="7030A0"/>
                </a:solidFill>
              </a:rPr>
              <a:t> / </a:t>
            </a:r>
            <a:r>
              <a:rPr lang="ru-RU" sz="1600" dirty="0" smtClean="0">
                <a:solidFill>
                  <a:srgbClr val="7030A0"/>
                </a:solidFill>
              </a:rPr>
              <a:t>«Напролёт» </a:t>
            </a:r>
            <a:r>
              <a:rPr lang="en-US" sz="1600" dirty="0" smtClean="0">
                <a:solidFill>
                  <a:srgbClr val="7030A0"/>
                </a:solidFill>
              </a:rPr>
              <a:t>(cut-through)</a:t>
            </a:r>
          </a:p>
          <a:p>
            <a:pPr>
              <a:buNone/>
            </a:pPr>
            <a:r>
              <a:rPr lang="ru-RU" sz="1600" dirty="0" smtClean="0">
                <a:solidFill>
                  <a:srgbClr val="7030A0"/>
                </a:solidFill>
              </a:rPr>
              <a:t>б) Режим полной буферизации кадра</a:t>
            </a:r>
            <a:endParaRPr lang="ru-RU" sz="1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26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779907"/>
              </p:ext>
            </p:extLst>
          </p:nvPr>
        </p:nvGraphicFramePr>
        <p:xfrm>
          <a:off x="5292080" y="1209416"/>
          <a:ext cx="2971800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6" r:id="rId3" imgW="2973324" imgH="3156204" progId="Word.Document.8">
                  <p:embed/>
                </p:oleObj>
              </mc:Choice>
              <mc:Fallback>
                <p:oleObj r:id="rId3" imgW="2973324" imgH="31562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1209416"/>
                        <a:ext cx="2971800" cy="315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Группа 2"/>
          <p:cNvGrpSpPr/>
          <p:nvPr/>
        </p:nvGrpSpPr>
        <p:grpSpPr>
          <a:xfrm>
            <a:off x="1417704" y="1724823"/>
            <a:ext cx="1381125" cy="4495800"/>
            <a:chOff x="1752600" y="1447800"/>
            <a:chExt cx="1381125" cy="4495800"/>
          </a:xfrm>
        </p:grpSpPr>
        <p:graphicFrame>
          <p:nvGraphicFramePr>
            <p:cNvPr id="1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7223163"/>
                </p:ext>
              </p:extLst>
            </p:nvPr>
          </p:nvGraphicFramePr>
          <p:xfrm>
            <a:off x="2286000" y="1600200"/>
            <a:ext cx="609600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67" r:id="rId5" imgW="4006850" imgH="3192463" progId="MS_ClipArt_Gallery.5">
                    <p:embed/>
                  </p:oleObj>
                </mc:Choice>
                <mc:Fallback>
                  <p:oleObj r:id="rId5" imgW="4006850" imgH="3192463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6000" y="1600200"/>
                          <a:ext cx="609600" cy="492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4713528"/>
                </p:ext>
              </p:extLst>
            </p:nvPr>
          </p:nvGraphicFramePr>
          <p:xfrm>
            <a:off x="2286000" y="2403475"/>
            <a:ext cx="609600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68" r:id="rId7" imgW="4006850" imgH="3192463" progId="MS_ClipArt_Gallery.5">
                    <p:embed/>
                  </p:oleObj>
                </mc:Choice>
                <mc:Fallback>
                  <p:oleObj r:id="rId7" imgW="4006850" imgH="3192463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6000" y="2403475"/>
                          <a:ext cx="609600" cy="492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7039414"/>
                </p:ext>
              </p:extLst>
            </p:nvPr>
          </p:nvGraphicFramePr>
          <p:xfrm>
            <a:off x="2286000" y="3124200"/>
            <a:ext cx="609600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69" r:id="rId8" imgW="4006850" imgH="3192463" progId="MS_ClipArt_Gallery.5">
                    <p:embed/>
                  </p:oleObj>
                </mc:Choice>
                <mc:Fallback>
                  <p:oleObj r:id="rId8" imgW="4006850" imgH="3192463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6000" y="3124200"/>
                          <a:ext cx="609600" cy="492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" name="Group 8"/>
            <p:cNvGrpSpPr>
              <a:grpSpLocks/>
            </p:cNvGrpSpPr>
            <p:nvPr/>
          </p:nvGrpSpPr>
          <p:grpSpPr bwMode="auto">
            <a:xfrm>
              <a:off x="2428875" y="3810000"/>
              <a:ext cx="314325" cy="677863"/>
              <a:chOff x="5745" y="8892"/>
              <a:chExt cx="623" cy="1483"/>
            </a:xfrm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5837" y="8954"/>
                <a:ext cx="531" cy="1421"/>
              </a:xfrm>
              <a:custGeom>
                <a:avLst/>
                <a:gdLst>
                  <a:gd name="T0" fmla="*/ 0 w 531"/>
                  <a:gd name="T1" fmla="*/ 0 h 1421"/>
                  <a:gd name="T2" fmla="*/ 528 w 531"/>
                  <a:gd name="T3" fmla="*/ 0 h 1421"/>
                  <a:gd name="T4" fmla="*/ 528 w 531"/>
                  <a:gd name="T5" fmla="*/ 1326 h 1421"/>
                  <a:gd name="T6" fmla="*/ 350 w 531"/>
                  <a:gd name="T7" fmla="*/ 1326 h 1421"/>
                  <a:gd name="T8" fmla="*/ 350 w 531"/>
                  <a:gd name="T9" fmla="*/ 1347 h 1421"/>
                  <a:gd name="T10" fmla="*/ 531 w 531"/>
                  <a:gd name="T11" fmla="*/ 1347 h 1421"/>
                  <a:gd name="T12" fmla="*/ 531 w 531"/>
                  <a:gd name="T13" fmla="*/ 1421 h 1421"/>
                  <a:gd name="T14" fmla="*/ 0 w 531"/>
                  <a:gd name="T15" fmla="*/ 1421 h 1421"/>
                  <a:gd name="T16" fmla="*/ 0 w 531"/>
                  <a:gd name="T17" fmla="*/ 1347 h 1421"/>
                  <a:gd name="T18" fmla="*/ 172 w 531"/>
                  <a:gd name="T19" fmla="*/ 1347 h 1421"/>
                  <a:gd name="T20" fmla="*/ 172 w 531"/>
                  <a:gd name="T21" fmla="*/ 1326 h 1421"/>
                  <a:gd name="T22" fmla="*/ 0 w 531"/>
                  <a:gd name="T23" fmla="*/ 1326 h 1421"/>
                  <a:gd name="T24" fmla="*/ 0 w 531"/>
                  <a:gd name="T25" fmla="*/ 0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1" h="1421">
                    <a:moveTo>
                      <a:pt x="0" y="0"/>
                    </a:moveTo>
                    <a:lnTo>
                      <a:pt x="528" y="0"/>
                    </a:lnTo>
                    <a:lnTo>
                      <a:pt x="528" y="1326"/>
                    </a:lnTo>
                    <a:lnTo>
                      <a:pt x="350" y="1326"/>
                    </a:lnTo>
                    <a:lnTo>
                      <a:pt x="350" y="1347"/>
                    </a:lnTo>
                    <a:lnTo>
                      <a:pt x="531" y="1347"/>
                    </a:lnTo>
                    <a:lnTo>
                      <a:pt x="531" y="1421"/>
                    </a:lnTo>
                    <a:lnTo>
                      <a:pt x="0" y="1421"/>
                    </a:lnTo>
                    <a:lnTo>
                      <a:pt x="0" y="1347"/>
                    </a:lnTo>
                    <a:lnTo>
                      <a:pt x="172" y="1347"/>
                    </a:lnTo>
                    <a:lnTo>
                      <a:pt x="172" y="1326"/>
                    </a:lnTo>
                    <a:lnTo>
                      <a:pt x="0" y="13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24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5745" y="8892"/>
                <a:ext cx="531" cy="1421"/>
              </a:xfrm>
              <a:custGeom>
                <a:avLst/>
                <a:gdLst>
                  <a:gd name="T0" fmla="*/ 0 w 531"/>
                  <a:gd name="T1" fmla="*/ 0 h 1421"/>
                  <a:gd name="T2" fmla="*/ 528 w 531"/>
                  <a:gd name="T3" fmla="*/ 0 h 1421"/>
                  <a:gd name="T4" fmla="*/ 528 w 531"/>
                  <a:gd name="T5" fmla="*/ 1326 h 1421"/>
                  <a:gd name="T6" fmla="*/ 350 w 531"/>
                  <a:gd name="T7" fmla="*/ 1326 h 1421"/>
                  <a:gd name="T8" fmla="*/ 350 w 531"/>
                  <a:gd name="T9" fmla="*/ 1347 h 1421"/>
                  <a:gd name="T10" fmla="*/ 531 w 531"/>
                  <a:gd name="T11" fmla="*/ 1347 h 1421"/>
                  <a:gd name="T12" fmla="*/ 531 w 531"/>
                  <a:gd name="T13" fmla="*/ 1421 h 1421"/>
                  <a:gd name="T14" fmla="*/ 0 w 531"/>
                  <a:gd name="T15" fmla="*/ 1421 h 1421"/>
                  <a:gd name="T16" fmla="*/ 0 w 531"/>
                  <a:gd name="T17" fmla="*/ 1347 h 1421"/>
                  <a:gd name="T18" fmla="*/ 172 w 531"/>
                  <a:gd name="T19" fmla="*/ 1347 h 1421"/>
                  <a:gd name="T20" fmla="*/ 172 w 531"/>
                  <a:gd name="T21" fmla="*/ 1326 h 1421"/>
                  <a:gd name="T22" fmla="*/ 0 w 531"/>
                  <a:gd name="T23" fmla="*/ 1326 h 1421"/>
                  <a:gd name="T24" fmla="*/ 0 w 531"/>
                  <a:gd name="T25" fmla="*/ 0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1" h="1421">
                    <a:moveTo>
                      <a:pt x="0" y="0"/>
                    </a:moveTo>
                    <a:lnTo>
                      <a:pt x="528" y="0"/>
                    </a:lnTo>
                    <a:lnTo>
                      <a:pt x="528" y="1326"/>
                    </a:lnTo>
                    <a:lnTo>
                      <a:pt x="350" y="1326"/>
                    </a:lnTo>
                    <a:lnTo>
                      <a:pt x="350" y="1347"/>
                    </a:lnTo>
                    <a:lnTo>
                      <a:pt x="531" y="1347"/>
                    </a:lnTo>
                    <a:lnTo>
                      <a:pt x="531" y="1421"/>
                    </a:lnTo>
                    <a:lnTo>
                      <a:pt x="0" y="1421"/>
                    </a:lnTo>
                    <a:lnTo>
                      <a:pt x="0" y="1347"/>
                    </a:lnTo>
                    <a:lnTo>
                      <a:pt x="172" y="1347"/>
                    </a:lnTo>
                    <a:lnTo>
                      <a:pt x="172" y="1326"/>
                    </a:lnTo>
                    <a:lnTo>
                      <a:pt x="0" y="13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24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" name="Rectangle 11"/>
              <p:cNvSpPr>
                <a:spLocks noChangeArrowheads="1"/>
              </p:cNvSpPr>
              <p:nvPr/>
            </p:nvSpPr>
            <p:spPr bwMode="auto">
              <a:xfrm>
                <a:off x="5796" y="8954"/>
                <a:ext cx="424" cy="540"/>
              </a:xfrm>
              <a:prstGeom prst="rect">
                <a:avLst/>
              </a:prstGeom>
              <a:noFill/>
              <a:ln w="1524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" name="Rectangle 12"/>
              <p:cNvSpPr>
                <a:spLocks noChangeArrowheads="1"/>
              </p:cNvSpPr>
              <p:nvPr/>
            </p:nvSpPr>
            <p:spPr bwMode="auto">
              <a:xfrm>
                <a:off x="5828" y="9034"/>
                <a:ext cx="69" cy="45"/>
              </a:xfrm>
              <a:prstGeom prst="rect">
                <a:avLst/>
              </a:prstGeom>
              <a:solidFill>
                <a:srgbClr val="F2F2F2"/>
              </a:solidFill>
              <a:ln w="762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" name="Rectangle 13"/>
              <p:cNvSpPr>
                <a:spLocks noChangeArrowheads="1"/>
              </p:cNvSpPr>
              <p:nvPr/>
            </p:nvSpPr>
            <p:spPr bwMode="auto">
              <a:xfrm>
                <a:off x="5929" y="9034"/>
                <a:ext cx="30" cy="45"/>
              </a:xfrm>
              <a:prstGeom prst="rect">
                <a:avLst/>
              </a:prstGeom>
              <a:solidFill>
                <a:srgbClr val="F2F2F2"/>
              </a:solidFill>
              <a:ln w="762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Rectangle 14"/>
              <p:cNvSpPr>
                <a:spLocks noChangeArrowheads="1"/>
              </p:cNvSpPr>
              <p:nvPr/>
            </p:nvSpPr>
            <p:spPr bwMode="auto">
              <a:xfrm>
                <a:off x="5796" y="9212"/>
                <a:ext cx="424" cy="36"/>
              </a:xfrm>
              <a:prstGeom prst="rect">
                <a:avLst/>
              </a:prstGeom>
              <a:noFill/>
              <a:ln w="762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Rectangle 15"/>
              <p:cNvSpPr>
                <a:spLocks noChangeArrowheads="1"/>
              </p:cNvSpPr>
              <p:nvPr/>
            </p:nvSpPr>
            <p:spPr bwMode="auto">
              <a:xfrm>
                <a:off x="6152" y="9079"/>
                <a:ext cx="62" cy="65"/>
              </a:xfrm>
              <a:prstGeom prst="rect">
                <a:avLst/>
              </a:prstGeom>
              <a:solidFill>
                <a:srgbClr val="7F7F7F"/>
              </a:solidFill>
              <a:ln w="762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23" name="Group 16"/>
              <p:cNvGrpSpPr>
                <a:grpSpLocks/>
              </p:cNvGrpSpPr>
              <p:nvPr/>
            </p:nvGrpSpPr>
            <p:grpSpPr bwMode="auto">
              <a:xfrm>
                <a:off x="5810" y="9574"/>
                <a:ext cx="199" cy="107"/>
                <a:chOff x="5810" y="9574"/>
                <a:chExt cx="199" cy="107"/>
              </a:xfrm>
            </p:grpSpPr>
            <p:sp>
              <p:nvSpPr>
                <p:cNvPr id="47" name="Rectangle 17"/>
                <p:cNvSpPr>
                  <a:spLocks noChangeArrowheads="1"/>
                </p:cNvSpPr>
                <p:nvPr/>
              </p:nvSpPr>
              <p:spPr bwMode="auto">
                <a:xfrm>
                  <a:off x="5810" y="9574"/>
                  <a:ext cx="15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48" name="Rectangle 18"/>
                <p:cNvSpPr>
                  <a:spLocks noChangeArrowheads="1"/>
                </p:cNvSpPr>
                <p:nvPr/>
              </p:nvSpPr>
              <p:spPr bwMode="auto">
                <a:xfrm>
                  <a:off x="5846" y="9574"/>
                  <a:ext cx="18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49" name="Rectangle 19"/>
                <p:cNvSpPr>
                  <a:spLocks noChangeArrowheads="1"/>
                </p:cNvSpPr>
                <p:nvPr/>
              </p:nvSpPr>
              <p:spPr bwMode="auto">
                <a:xfrm>
                  <a:off x="5882" y="9574"/>
                  <a:ext cx="15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0" name="Rectangle 20"/>
                <p:cNvSpPr>
                  <a:spLocks noChangeArrowheads="1"/>
                </p:cNvSpPr>
                <p:nvPr/>
              </p:nvSpPr>
              <p:spPr bwMode="auto">
                <a:xfrm>
                  <a:off x="5917" y="9574"/>
                  <a:ext cx="21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1" name="Rectangle 21"/>
                <p:cNvSpPr>
                  <a:spLocks noChangeArrowheads="1"/>
                </p:cNvSpPr>
                <p:nvPr/>
              </p:nvSpPr>
              <p:spPr bwMode="auto">
                <a:xfrm>
                  <a:off x="5953" y="9574"/>
                  <a:ext cx="21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2" name="Rectangle 22"/>
                <p:cNvSpPr>
                  <a:spLocks noChangeArrowheads="1"/>
                </p:cNvSpPr>
                <p:nvPr/>
              </p:nvSpPr>
              <p:spPr bwMode="auto">
                <a:xfrm>
                  <a:off x="5988" y="9574"/>
                  <a:ext cx="21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24" name="Rectangle 23"/>
              <p:cNvSpPr>
                <a:spLocks noChangeArrowheads="1"/>
              </p:cNvSpPr>
              <p:nvPr/>
            </p:nvSpPr>
            <p:spPr bwMode="auto">
              <a:xfrm>
                <a:off x="5988" y="9034"/>
                <a:ext cx="30" cy="45"/>
              </a:xfrm>
              <a:prstGeom prst="rect">
                <a:avLst/>
              </a:prstGeom>
              <a:solidFill>
                <a:srgbClr val="F2F2F2"/>
              </a:solidFill>
              <a:ln w="762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5796" y="9028"/>
                <a:ext cx="424" cy="51"/>
              </a:xfrm>
              <a:prstGeom prst="rect">
                <a:avLst/>
              </a:prstGeom>
              <a:noFill/>
              <a:ln w="762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26" name="Group 25"/>
              <p:cNvGrpSpPr>
                <a:grpSpLocks/>
              </p:cNvGrpSpPr>
              <p:nvPr/>
            </p:nvGrpSpPr>
            <p:grpSpPr bwMode="auto">
              <a:xfrm>
                <a:off x="6033" y="9574"/>
                <a:ext cx="187" cy="107"/>
                <a:chOff x="6033" y="9574"/>
                <a:chExt cx="187" cy="107"/>
              </a:xfrm>
            </p:grpSpPr>
            <p:sp>
              <p:nvSpPr>
                <p:cNvPr id="41" name="Rectangle 26"/>
                <p:cNvSpPr>
                  <a:spLocks noChangeArrowheads="1"/>
                </p:cNvSpPr>
                <p:nvPr/>
              </p:nvSpPr>
              <p:spPr bwMode="auto">
                <a:xfrm>
                  <a:off x="6033" y="9574"/>
                  <a:ext cx="18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42" name="Rectangle 27"/>
                <p:cNvSpPr>
                  <a:spLocks noChangeArrowheads="1"/>
                </p:cNvSpPr>
                <p:nvPr/>
              </p:nvSpPr>
              <p:spPr bwMode="auto">
                <a:xfrm>
                  <a:off x="6066" y="9574"/>
                  <a:ext cx="17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43" name="Rectangle 28"/>
                <p:cNvSpPr>
                  <a:spLocks noChangeArrowheads="1"/>
                </p:cNvSpPr>
                <p:nvPr/>
              </p:nvSpPr>
              <p:spPr bwMode="auto">
                <a:xfrm>
                  <a:off x="6101" y="9574"/>
                  <a:ext cx="15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44" name="Rectangle 29"/>
                <p:cNvSpPr>
                  <a:spLocks noChangeArrowheads="1"/>
                </p:cNvSpPr>
                <p:nvPr/>
              </p:nvSpPr>
              <p:spPr bwMode="auto">
                <a:xfrm>
                  <a:off x="6134" y="9574"/>
                  <a:ext cx="18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45" name="Rectangle 30"/>
                <p:cNvSpPr>
                  <a:spLocks noChangeArrowheads="1"/>
                </p:cNvSpPr>
                <p:nvPr/>
              </p:nvSpPr>
              <p:spPr bwMode="auto">
                <a:xfrm>
                  <a:off x="6166" y="9574"/>
                  <a:ext cx="18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46" name="Rectangle 31"/>
                <p:cNvSpPr>
                  <a:spLocks noChangeArrowheads="1"/>
                </p:cNvSpPr>
                <p:nvPr/>
              </p:nvSpPr>
              <p:spPr bwMode="auto">
                <a:xfrm>
                  <a:off x="6202" y="9574"/>
                  <a:ext cx="18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27" name="Group 32"/>
              <p:cNvGrpSpPr>
                <a:grpSpLocks/>
              </p:cNvGrpSpPr>
              <p:nvPr/>
            </p:nvGrpSpPr>
            <p:grpSpPr bwMode="auto">
              <a:xfrm>
                <a:off x="5810" y="9731"/>
                <a:ext cx="199" cy="107"/>
                <a:chOff x="5810" y="9731"/>
                <a:chExt cx="199" cy="107"/>
              </a:xfrm>
            </p:grpSpPr>
            <p:sp>
              <p:nvSpPr>
                <p:cNvPr id="35" name="Rectangle 33"/>
                <p:cNvSpPr>
                  <a:spLocks noChangeArrowheads="1"/>
                </p:cNvSpPr>
                <p:nvPr/>
              </p:nvSpPr>
              <p:spPr bwMode="auto">
                <a:xfrm>
                  <a:off x="5810" y="9731"/>
                  <a:ext cx="15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6" name="Rectangle 34"/>
                <p:cNvSpPr>
                  <a:spLocks noChangeArrowheads="1"/>
                </p:cNvSpPr>
                <p:nvPr/>
              </p:nvSpPr>
              <p:spPr bwMode="auto">
                <a:xfrm>
                  <a:off x="5846" y="9731"/>
                  <a:ext cx="18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7" name="Rectangle 35"/>
                <p:cNvSpPr>
                  <a:spLocks noChangeArrowheads="1"/>
                </p:cNvSpPr>
                <p:nvPr/>
              </p:nvSpPr>
              <p:spPr bwMode="auto">
                <a:xfrm>
                  <a:off x="5882" y="9731"/>
                  <a:ext cx="15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8" name="Rectangle 36"/>
                <p:cNvSpPr>
                  <a:spLocks noChangeArrowheads="1"/>
                </p:cNvSpPr>
                <p:nvPr/>
              </p:nvSpPr>
              <p:spPr bwMode="auto">
                <a:xfrm>
                  <a:off x="5917" y="9731"/>
                  <a:ext cx="21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9" name="Rectangle 37"/>
                <p:cNvSpPr>
                  <a:spLocks noChangeArrowheads="1"/>
                </p:cNvSpPr>
                <p:nvPr/>
              </p:nvSpPr>
              <p:spPr bwMode="auto">
                <a:xfrm>
                  <a:off x="5953" y="9731"/>
                  <a:ext cx="21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40" name="Rectangle 38"/>
                <p:cNvSpPr>
                  <a:spLocks noChangeArrowheads="1"/>
                </p:cNvSpPr>
                <p:nvPr/>
              </p:nvSpPr>
              <p:spPr bwMode="auto">
                <a:xfrm>
                  <a:off x="5988" y="9731"/>
                  <a:ext cx="21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28" name="Group 39"/>
              <p:cNvGrpSpPr>
                <a:grpSpLocks/>
              </p:cNvGrpSpPr>
              <p:nvPr/>
            </p:nvGrpSpPr>
            <p:grpSpPr bwMode="auto">
              <a:xfrm>
                <a:off x="6033" y="9731"/>
                <a:ext cx="184" cy="107"/>
                <a:chOff x="6033" y="9731"/>
                <a:chExt cx="184" cy="107"/>
              </a:xfrm>
            </p:grpSpPr>
            <p:sp>
              <p:nvSpPr>
                <p:cNvPr id="29" name="Rectangle 40"/>
                <p:cNvSpPr>
                  <a:spLocks noChangeArrowheads="1"/>
                </p:cNvSpPr>
                <p:nvPr/>
              </p:nvSpPr>
              <p:spPr bwMode="auto">
                <a:xfrm>
                  <a:off x="6033" y="9731"/>
                  <a:ext cx="18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0" name="Rectangle 41"/>
                <p:cNvSpPr>
                  <a:spLocks noChangeArrowheads="1"/>
                </p:cNvSpPr>
                <p:nvPr/>
              </p:nvSpPr>
              <p:spPr bwMode="auto">
                <a:xfrm>
                  <a:off x="6066" y="9731"/>
                  <a:ext cx="17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1" name="Rectangle 42"/>
                <p:cNvSpPr>
                  <a:spLocks noChangeArrowheads="1"/>
                </p:cNvSpPr>
                <p:nvPr/>
              </p:nvSpPr>
              <p:spPr bwMode="auto">
                <a:xfrm>
                  <a:off x="6101" y="9731"/>
                  <a:ext cx="15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" name="Rectangle 43"/>
                <p:cNvSpPr>
                  <a:spLocks noChangeArrowheads="1"/>
                </p:cNvSpPr>
                <p:nvPr/>
              </p:nvSpPr>
              <p:spPr bwMode="auto">
                <a:xfrm>
                  <a:off x="6134" y="9731"/>
                  <a:ext cx="15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3" name="Rectangle 44"/>
                <p:cNvSpPr>
                  <a:spLocks noChangeArrowheads="1"/>
                </p:cNvSpPr>
                <p:nvPr/>
              </p:nvSpPr>
              <p:spPr bwMode="auto">
                <a:xfrm>
                  <a:off x="6166" y="9731"/>
                  <a:ext cx="15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4" name="Rectangle 45"/>
                <p:cNvSpPr>
                  <a:spLocks noChangeArrowheads="1"/>
                </p:cNvSpPr>
                <p:nvPr/>
              </p:nvSpPr>
              <p:spPr bwMode="auto">
                <a:xfrm>
                  <a:off x="6199" y="9731"/>
                  <a:ext cx="18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53" name="Group 46"/>
            <p:cNvGrpSpPr>
              <a:grpSpLocks/>
            </p:cNvGrpSpPr>
            <p:nvPr/>
          </p:nvGrpSpPr>
          <p:grpSpPr bwMode="auto">
            <a:xfrm>
              <a:off x="2809875" y="4122738"/>
              <a:ext cx="314325" cy="677862"/>
              <a:chOff x="5745" y="8892"/>
              <a:chExt cx="623" cy="1483"/>
            </a:xfrm>
          </p:grpSpPr>
          <p:sp>
            <p:nvSpPr>
              <p:cNvPr id="54" name="Freeform 47"/>
              <p:cNvSpPr>
                <a:spLocks/>
              </p:cNvSpPr>
              <p:nvPr/>
            </p:nvSpPr>
            <p:spPr bwMode="auto">
              <a:xfrm>
                <a:off x="5837" y="8954"/>
                <a:ext cx="531" cy="1421"/>
              </a:xfrm>
              <a:custGeom>
                <a:avLst/>
                <a:gdLst>
                  <a:gd name="T0" fmla="*/ 0 w 531"/>
                  <a:gd name="T1" fmla="*/ 0 h 1421"/>
                  <a:gd name="T2" fmla="*/ 528 w 531"/>
                  <a:gd name="T3" fmla="*/ 0 h 1421"/>
                  <a:gd name="T4" fmla="*/ 528 w 531"/>
                  <a:gd name="T5" fmla="*/ 1326 h 1421"/>
                  <a:gd name="T6" fmla="*/ 350 w 531"/>
                  <a:gd name="T7" fmla="*/ 1326 h 1421"/>
                  <a:gd name="T8" fmla="*/ 350 w 531"/>
                  <a:gd name="T9" fmla="*/ 1347 h 1421"/>
                  <a:gd name="T10" fmla="*/ 531 w 531"/>
                  <a:gd name="T11" fmla="*/ 1347 h 1421"/>
                  <a:gd name="T12" fmla="*/ 531 w 531"/>
                  <a:gd name="T13" fmla="*/ 1421 h 1421"/>
                  <a:gd name="T14" fmla="*/ 0 w 531"/>
                  <a:gd name="T15" fmla="*/ 1421 h 1421"/>
                  <a:gd name="T16" fmla="*/ 0 w 531"/>
                  <a:gd name="T17" fmla="*/ 1347 h 1421"/>
                  <a:gd name="T18" fmla="*/ 172 w 531"/>
                  <a:gd name="T19" fmla="*/ 1347 h 1421"/>
                  <a:gd name="T20" fmla="*/ 172 w 531"/>
                  <a:gd name="T21" fmla="*/ 1326 h 1421"/>
                  <a:gd name="T22" fmla="*/ 0 w 531"/>
                  <a:gd name="T23" fmla="*/ 1326 h 1421"/>
                  <a:gd name="T24" fmla="*/ 0 w 531"/>
                  <a:gd name="T25" fmla="*/ 0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1" h="1421">
                    <a:moveTo>
                      <a:pt x="0" y="0"/>
                    </a:moveTo>
                    <a:lnTo>
                      <a:pt x="528" y="0"/>
                    </a:lnTo>
                    <a:lnTo>
                      <a:pt x="528" y="1326"/>
                    </a:lnTo>
                    <a:lnTo>
                      <a:pt x="350" y="1326"/>
                    </a:lnTo>
                    <a:lnTo>
                      <a:pt x="350" y="1347"/>
                    </a:lnTo>
                    <a:lnTo>
                      <a:pt x="531" y="1347"/>
                    </a:lnTo>
                    <a:lnTo>
                      <a:pt x="531" y="1421"/>
                    </a:lnTo>
                    <a:lnTo>
                      <a:pt x="0" y="1421"/>
                    </a:lnTo>
                    <a:lnTo>
                      <a:pt x="0" y="1347"/>
                    </a:lnTo>
                    <a:lnTo>
                      <a:pt x="172" y="1347"/>
                    </a:lnTo>
                    <a:lnTo>
                      <a:pt x="172" y="1326"/>
                    </a:lnTo>
                    <a:lnTo>
                      <a:pt x="0" y="13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24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Freeform 48"/>
              <p:cNvSpPr>
                <a:spLocks/>
              </p:cNvSpPr>
              <p:nvPr/>
            </p:nvSpPr>
            <p:spPr bwMode="auto">
              <a:xfrm>
                <a:off x="5745" y="8892"/>
                <a:ext cx="531" cy="1421"/>
              </a:xfrm>
              <a:custGeom>
                <a:avLst/>
                <a:gdLst>
                  <a:gd name="T0" fmla="*/ 0 w 531"/>
                  <a:gd name="T1" fmla="*/ 0 h 1421"/>
                  <a:gd name="T2" fmla="*/ 528 w 531"/>
                  <a:gd name="T3" fmla="*/ 0 h 1421"/>
                  <a:gd name="T4" fmla="*/ 528 w 531"/>
                  <a:gd name="T5" fmla="*/ 1326 h 1421"/>
                  <a:gd name="T6" fmla="*/ 350 w 531"/>
                  <a:gd name="T7" fmla="*/ 1326 h 1421"/>
                  <a:gd name="T8" fmla="*/ 350 w 531"/>
                  <a:gd name="T9" fmla="*/ 1347 h 1421"/>
                  <a:gd name="T10" fmla="*/ 531 w 531"/>
                  <a:gd name="T11" fmla="*/ 1347 h 1421"/>
                  <a:gd name="T12" fmla="*/ 531 w 531"/>
                  <a:gd name="T13" fmla="*/ 1421 h 1421"/>
                  <a:gd name="T14" fmla="*/ 0 w 531"/>
                  <a:gd name="T15" fmla="*/ 1421 h 1421"/>
                  <a:gd name="T16" fmla="*/ 0 w 531"/>
                  <a:gd name="T17" fmla="*/ 1347 h 1421"/>
                  <a:gd name="T18" fmla="*/ 172 w 531"/>
                  <a:gd name="T19" fmla="*/ 1347 h 1421"/>
                  <a:gd name="T20" fmla="*/ 172 w 531"/>
                  <a:gd name="T21" fmla="*/ 1326 h 1421"/>
                  <a:gd name="T22" fmla="*/ 0 w 531"/>
                  <a:gd name="T23" fmla="*/ 1326 h 1421"/>
                  <a:gd name="T24" fmla="*/ 0 w 531"/>
                  <a:gd name="T25" fmla="*/ 0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1" h="1421">
                    <a:moveTo>
                      <a:pt x="0" y="0"/>
                    </a:moveTo>
                    <a:lnTo>
                      <a:pt x="528" y="0"/>
                    </a:lnTo>
                    <a:lnTo>
                      <a:pt x="528" y="1326"/>
                    </a:lnTo>
                    <a:lnTo>
                      <a:pt x="350" y="1326"/>
                    </a:lnTo>
                    <a:lnTo>
                      <a:pt x="350" y="1347"/>
                    </a:lnTo>
                    <a:lnTo>
                      <a:pt x="531" y="1347"/>
                    </a:lnTo>
                    <a:lnTo>
                      <a:pt x="531" y="1421"/>
                    </a:lnTo>
                    <a:lnTo>
                      <a:pt x="0" y="1421"/>
                    </a:lnTo>
                    <a:lnTo>
                      <a:pt x="0" y="1347"/>
                    </a:lnTo>
                    <a:lnTo>
                      <a:pt x="172" y="1347"/>
                    </a:lnTo>
                    <a:lnTo>
                      <a:pt x="172" y="1326"/>
                    </a:lnTo>
                    <a:lnTo>
                      <a:pt x="0" y="13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24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6" name="Rectangle 49"/>
              <p:cNvSpPr>
                <a:spLocks noChangeArrowheads="1"/>
              </p:cNvSpPr>
              <p:nvPr/>
            </p:nvSpPr>
            <p:spPr bwMode="auto">
              <a:xfrm>
                <a:off x="5796" y="8954"/>
                <a:ext cx="424" cy="540"/>
              </a:xfrm>
              <a:prstGeom prst="rect">
                <a:avLst/>
              </a:prstGeom>
              <a:noFill/>
              <a:ln w="1524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7" name="Rectangle 50"/>
              <p:cNvSpPr>
                <a:spLocks noChangeArrowheads="1"/>
              </p:cNvSpPr>
              <p:nvPr/>
            </p:nvSpPr>
            <p:spPr bwMode="auto">
              <a:xfrm>
                <a:off x="5828" y="9034"/>
                <a:ext cx="69" cy="45"/>
              </a:xfrm>
              <a:prstGeom prst="rect">
                <a:avLst/>
              </a:prstGeom>
              <a:solidFill>
                <a:srgbClr val="F2F2F2"/>
              </a:solidFill>
              <a:ln w="762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8" name="Rectangle 51"/>
              <p:cNvSpPr>
                <a:spLocks noChangeArrowheads="1"/>
              </p:cNvSpPr>
              <p:nvPr/>
            </p:nvSpPr>
            <p:spPr bwMode="auto">
              <a:xfrm>
                <a:off x="5929" y="9034"/>
                <a:ext cx="30" cy="45"/>
              </a:xfrm>
              <a:prstGeom prst="rect">
                <a:avLst/>
              </a:prstGeom>
              <a:solidFill>
                <a:srgbClr val="F2F2F2"/>
              </a:solidFill>
              <a:ln w="762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9" name="Rectangle 52"/>
              <p:cNvSpPr>
                <a:spLocks noChangeArrowheads="1"/>
              </p:cNvSpPr>
              <p:nvPr/>
            </p:nvSpPr>
            <p:spPr bwMode="auto">
              <a:xfrm>
                <a:off x="5796" y="9212"/>
                <a:ext cx="424" cy="36"/>
              </a:xfrm>
              <a:prstGeom prst="rect">
                <a:avLst/>
              </a:prstGeom>
              <a:noFill/>
              <a:ln w="762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0" name="Rectangle 53"/>
              <p:cNvSpPr>
                <a:spLocks noChangeArrowheads="1"/>
              </p:cNvSpPr>
              <p:nvPr/>
            </p:nvSpPr>
            <p:spPr bwMode="auto">
              <a:xfrm>
                <a:off x="6152" y="9079"/>
                <a:ext cx="62" cy="65"/>
              </a:xfrm>
              <a:prstGeom prst="rect">
                <a:avLst/>
              </a:prstGeom>
              <a:solidFill>
                <a:srgbClr val="7F7F7F"/>
              </a:solidFill>
              <a:ln w="762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61" name="Group 54"/>
              <p:cNvGrpSpPr>
                <a:grpSpLocks/>
              </p:cNvGrpSpPr>
              <p:nvPr/>
            </p:nvGrpSpPr>
            <p:grpSpPr bwMode="auto">
              <a:xfrm>
                <a:off x="5810" y="9574"/>
                <a:ext cx="199" cy="107"/>
                <a:chOff x="5810" y="9574"/>
                <a:chExt cx="199" cy="107"/>
              </a:xfrm>
            </p:grpSpPr>
            <p:sp>
              <p:nvSpPr>
                <p:cNvPr id="85" name="Rectangle 55"/>
                <p:cNvSpPr>
                  <a:spLocks noChangeArrowheads="1"/>
                </p:cNvSpPr>
                <p:nvPr/>
              </p:nvSpPr>
              <p:spPr bwMode="auto">
                <a:xfrm>
                  <a:off x="5810" y="9574"/>
                  <a:ext cx="15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6" name="Rectangle 56"/>
                <p:cNvSpPr>
                  <a:spLocks noChangeArrowheads="1"/>
                </p:cNvSpPr>
                <p:nvPr/>
              </p:nvSpPr>
              <p:spPr bwMode="auto">
                <a:xfrm>
                  <a:off x="5846" y="9574"/>
                  <a:ext cx="18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7" name="Rectangle 57"/>
                <p:cNvSpPr>
                  <a:spLocks noChangeArrowheads="1"/>
                </p:cNvSpPr>
                <p:nvPr/>
              </p:nvSpPr>
              <p:spPr bwMode="auto">
                <a:xfrm>
                  <a:off x="5882" y="9574"/>
                  <a:ext cx="15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8" name="Rectangle 58"/>
                <p:cNvSpPr>
                  <a:spLocks noChangeArrowheads="1"/>
                </p:cNvSpPr>
                <p:nvPr/>
              </p:nvSpPr>
              <p:spPr bwMode="auto">
                <a:xfrm>
                  <a:off x="5917" y="9574"/>
                  <a:ext cx="21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9" name="Rectangle 59"/>
                <p:cNvSpPr>
                  <a:spLocks noChangeArrowheads="1"/>
                </p:cNvSpPr>
                <p:nvPr/>
              </p:nvSpPr>
              <p:spPr bwMode="auto">
                <a:xfrm>
                  <a:off x="5953" y="9574"/>
                  <a:ext cx="21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" name="Rectangle 60"/>
                <p:cNvSpPr>
                  <a:spLocks noChangeArrowheads="1"/>
                </p:cNvSpPr>
                <p:nvPr/>
              </p:nvSpPr>
              <p:spPr bwMode="auto">
                <a:xfrm>
                  <a:off x="5988" y="9574"/>
                  <a:ext cx="21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62" name="Rectangle 61"/>
              <p:cNvSpPr>
                <a:spLocks noChangeArrowheads="1"/>
              </p:cNvSpPr>
              <p:nvPr/>
            </p:nvSpPr>
            <p:spPr bwMode="auto">
              <a:xfrm>
                <a:off x="5988" y="9034"/>
                <a:ext cx="30" cy="45"/>
              </a:xfrm>
              <a:prstGeom prst="rect">
                <a:avLst/>
              </a:prstGeom>
              <a:solidFill>
                <a:srgbClr val="F2F2F2"/>
              </a:solidFill>
              <a:ln w="762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3" name="Rectangle 62"/>
              <p:cNvSpPr>
                <a:spLocks noChangeArrowheads="1"/>
              </p:cNvSpPr>
              <p:nvPr/>
            </p:nvSpPr>
            <p:spPr bwMode="auto">
              <a:xfrm>
                <a:off x="5796" y="9028"/>
                <a:ext cx="424" cy="51"/>
              </a:xfrm>
              <a:prstGeom prst="rect">
                <a:avLst/>
              </a:prstGeom>
              <a:noFill/>
              <a:ln w="762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64" name="Group 63"/>
              <p:cNvGrpSpPr>
                <a:grpSpLocks/>
              </p:cNvGrpSpPr>
              <p:nvPr/>
            </p:nvGrpSpPr>
            <p:grpSpPr bwMode="auto">
              <a:xfrm>
                <a:off x="6033" y="9574"/>
                <a:ext cx="187" cy="107"/>
                <a:chOff x="6033" y="9574"/>
                <a:chExt cx="187" cy="107"/>
              </a:xfrm>
            </p:grpSpPr>
            <p:sp>
              <p:nvSpPr>
                <p:cNvPr id="79" name="Rectangle 64"/>
                <p:cNvSpPr>
                  <a:spLocks noChangeArrowheads="1"/>
                </p:cNvSpPr>
                <p:nvPr/>
              </p:nvSpPr>
              <p:spPr bwMode="auto">
                <a:xfrm>
                  <a:off x="6033" y="9574"/>
                  <a:ext cx="18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0" name="Rectangle 65"/>
                <p:cNvSpPr>
                  <a:spLocks noChangeArrowheads="1"/>
                </p:cNvSpPr>
                <p:nvPr/>
              </p:nvSpPr>
              <p:spPr bwMode="auto">
                <a:xfrm>
                  <a:off x="6066" y="9574"/>
                  <a:ext cx="17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1" name="Rectangle 66"/>
                <p:cNvSpPr>
                  <a:spLocks noChangeArrowheads="1"/>
                </p:cNvSpPr>
                <p:nvPr/>
              </p:nvSpPr>
              <p:spPr bwMode="auto">
                <a:xfrm>
                  <a:off x="6101" y="9574"/>
                  <a:ext cx="15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2" name="Rectangle 67"/>
                <p:cNvSpPr>
                  <a:spLocks noChangeArrowheads="1"/>
                </p:cNvSpPr>
                <p:nvPr/>
              </p:nvSpPr>
              <p:spPr bwMode="auto">
                <a:xfrm>
                  <a:off x="6134" y="9574"/>
                  <a:ext cx="18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3" name="Rectangle 68"/>
                <p:cNvSpPr>
                  <a:spLocks noChangeArrowheads="1"/>
                </p:cNvSpPr>
                <p:nvPr/>
              </p:nvSpPr>
              <p:spPr bwMode="auto">
                <a:xfrm>
                  <a:off x="6166" y="9574"/>
                  <a:ext cx="18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4" name="Rectangle 69"/>
                <p:cNvSpPr>
                  <a:spLocks noChangeArrowheads="1"/>
                </p:cNvSpPr>
                <p:nvPr/>
              </p:nvSpPr>
              <p:spPr bwMode="auto">
                <a:xfrm>
                  <a:off x="6202" y="9574"/>
                  <a:ext cx="18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65" name="Group 70"/>
              <p:cNvGrpSpPr>
                <a:grpSpLocks/>
              </p:cNvGrpSpPr>
              <p:nvPr/>
            </p:nvGrpSpPr>
            <p:grpSpPr bwMode="auto">
              <a:xfrm>
                <a:off x="5810" y="9731"/>
                <a:ext cx="199" cy="107"/>
                <a:chOff x="5810" y="9731"/>
                <a:chExt cx="199" cy="107"/>
              </a:xfrm>
            </p:grpSpPr>
            <p:sp>
              <p:nvSpPr>
                <p:cNvPr id="73" name="Rectangle 71"/>
                <p:cNvSpPr>
                  <a:spLocks noChangeArrowheads="1"/>
                </p:cNvSpPr>
                <p:nvPr/>
              </p:nvSpPr>
              <p:spPr bwMode="auto">
                <a:xfrm>
                  <a:off x="5810" y="9731"/>
                  <a:ext cx="15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74" name="Rectangle 72"/>
                <p:cNvSpPr>
                  <a:spLocks noChangeArrowheads="1"/>
                </p:cNvSpPr>
                <p:nvPr/>
              </p:nvSpPr>
              <p:spPr bwMode="auto">
                <a:xfrm>
                  <a:off x="5846" y="9731"/>
                  <a:ext cx="18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75" name="Rectangle 73"/>
                <p:cNvSpPr>
                  <a:spLocks noChangeArrowheads="1"/>
                </p:cNvSpPr>
                <p:nvPr/>
              </p:nvSpPr>
              <p:spPr bwMode="auto">
                <a:xfrm>
                  <a:off x="5882" y="9731"/>
                  <a:ext cx="15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76" name="Rectangle 74"/>
                <p:cNvSpPr>
                  <a:spLocks noChangeArrowheads="1"/>
                </p:cNvSpPr>
                <p:nvPr/>
              </p:nvSpPr>
              <p:spPr bwMode="auto">
                <a:xfrm>
                  <a:off x="5917" y="9731"/>
                  <a:ext cx="21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77" name="Rectangle 75"/>
                <p:cNvSpPr>
                  <a:spLocks noChangeArrowheads="1"/>
                </p:cNvSpPr>
                <p:nvPr/>
              </p:nvSpPr>
              <p:spPr bwMode="auto">
                <a:xfrm>
                  <a:off x="5953" y="9731"/>
                  <a:ext cx="21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78" name="Rectangle 76"/>
                <p:cNvSpPr>
                  <a:spLocks noChangeArrowheads="1"/>
                </p:cNvSpPr>
                <p:nvPr/>
              </p:nvSpPr>
              <p:spPr bwMode="auto">
                <a:xfrm>
                  <a:off x="5988" y="9731"/>
                  <a:ext cx="21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66" name="Group 77"/>
              <p:cNvGrpSpPr>
                <a:grpSpLocks/>
              </p:cNvGrpSpPr>
              <p:nvPr/>
            </p:nvGrpSpPr>
            <p:grpSpPr bwMode="auto">
              <a:xfrm>
                <a:off x="6033" y="9731"/>
                <a:ext cx="184" cy="107"/>
                <a:chOff x="6033" y="9731"/>
                <a:chExt cx="184" cy="107"/>
              </a:xfrm>
            </p:grpSpPr>
            <p:sp>
              <p:nvSpPr>
                <p:cNvPr id="67" name="Rectangle 78"/>
                <p:cNvSpPr>
                  <a:spLocks noChangeArrowheads="1"/>
                </p:cNvSpPr>
                <p:nvPr/>
              </p:nvSpPr>
              <p:spPr bwMode="auto">
                <a:xfrm>
                  <a:off x="6033" y="9731"/>
                  <a:ext cx="18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8" name="Rectangle 79"/>
                <p:cNvSpPr>
                  <a:spLocks noChangeArrowheads="1"/>
                </p:cNvSpPr>
                <p:nvPr/>
              </p:nvSpPr>
              <p:spPr bwMode="auto">
                <a:xfrm>
                  <a:off x="6066" y="9731"/>
                  <a:ext cx="17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9" name="Rectangle 80"/>
                <p:cNvSpPr>
                  <a:spLocks noChangeArrowheads="1"/>
                </p:cNvSpPr>
                <p:nvPr/>
              </p:nvSpPr>
              <p:spPr bwMode="auto">
                <a:xfrm>
                  <a:off x="6101" y="9731"/>
                  <a:ext cx="15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70" name="Rectangle 81"/>
                <p:cNvSpPr>
                  <a:spLocks noChangeArrowheads="1"/>
                </p:cNvSpPr>
                <p:nvPr/>
              </p:nvSpPr>
              <p:spPr bwMode="auto">
                <a:xfrm>
                  <a:off x="6134" y="9731"/>
                  <a:ext cx="15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71" name="Rectangle 82"/>
                <p:cNvSpPr>
                  <a:spLocks noChangeArrowheads="1"/>
                </p:cNvSpPr>
                <p:nvPr/>
              </p:nvSpPr>
              <p:spPr bwMode="auto">
                <a:xfrm>
                  <a:off x="6166" y="9731"/>
                  <a:ext cx="15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72" name="Rectangle 83"/>
                <p:cNvSpPr>
                  <a:spLocks noChangeArrowheads="1"/>
                </p:cNvSpPr>
                <p:nvPr/>
              </p:nvSpPr>
              <p:spPr bwMode="auto">
                <a:xfrm>
                  <a:off x="6199" y="9731"/>
                  <a:ext cx="18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91" name="Group 84"/>
            <p:cNvGrpSpPr>
              <a:grpSpLocks/>
            </p:cNvGrpSpPr>
            <p:nvPr/>
          </p:nvGrpSpPr>
          <p:grpSpPr bwMode="auto">
            <a:xfrm>
              <a:off x="2428875" y="4808538"/>
              <a:ext cx="314325" cy="677862"/>
              <a:chOff x="5745" y="8892"/>
              <a:chExt cx="623" cy="1483"/>
            </a:xfrm>
          </p:grpSpPr>
          <p:sp>
            <p:nvSpPr>
              <p:cNvPr id="92" name="Freeform 85"/>
              <p:cNvSpPr>
                <a:spLocks/>
              </p:cNvSpPr>
              <p:nvPr/>
            </p:nvSpPr>
            <p:spPr bwMode="auto">
              <a:xfrm>
                <a:off x="5837" y="8954"/>
                <a:ext cx="531" cy="1421"/>
              </a:xfrm>
              <a:custGeom>
                <a:avLst/>
                <a:gdLst>
                  <a:gd name="T0" fmla="*/ 0 w 531"/>
                  <a:gd name="T1" fmla="*/ 0 h 1421"/>
                  <a:gd name="T2" fmla="*/ 528 w 531"/>
                  <a:gd name="T3" fmla="*/ 0 h 1421"/>
                  <a:gd name="T4" fmla="*/ 528 w 531"/>
                  <a:gd name="T5" fmla="*/ 1326 h 1421"/>
                  <a:gd name="T6" fmla="*/ 350 w 531"/>
                  <a:gd name="T7" fmla="*/ 1326 h 1421"/>
                  <a:gd name="T8" fmla="*/ 350 w 531"/>
                  <a:gd name="T9" fmla="*/ 1347 h 1421"/>
                  <a:gd name="T10" fmla="*/ 531 w 531"/>
                  <a:gd name="T11" fmla="*/ 1347 h 1421"/>
                  <a:gd name="T12" fmla="*/ 531 w 531"/>
                  <a:gd name="T13" fmla="*/ 1421 h 1421"/>
                  <a:gd name="T14" fmla="*/ 0 w 531"/>
                  <a:gd name="T15" fmla="*/ 1421 h 1421"/>
                  <a:gd name="T16" fmla="*/ 0 w 531"/>
                  <a:gd name="T17" fmla="*/ 1347 h 1421"/>
                  <a:gd name="T18" fmla="*/ 172 w 531"/>
                  <a:gd name="T19" fmla="*/ 1347 h 1421"/>
                  <a:gd name="T20" fmla="*/ 172 w 531"/>
                  <a:gd name="T21" fmla="*/ 1326 h 1421"/>
                  <a:gd name="T22" fmla="*/ 0 w 531"/>
                  <a:gd name="T23" fmla="*/ 1326 h 1421"/>
                  <a:gd name="T24" fmla="*/ 0 w 531"/>
                  <a:gd name="T25" fmla="*/ 0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1" h="1421">
                    <a:moveTo>
                      <a:pt x="0" y="0"/>
                    </a:moveTo>
                    <a:lnTo>
                      <a:pt x="528" y="0"/>
                    </a:lnTo>
                    <a:lnTo>
                      <a:pt x="528" y="1326"/>
                    </a:lnTo>
                    <a:lnTo>
                      <a:pt x="350" y="1326"/>
                    </a:lnTo>
                    <a:lnTo>
                      <a:pt x="350" y="1347"/>
                    </a:lnTo>
                    <a:lnTo>
                      <a:pt x="531" y="1347"/>
                    </a:lnTo>
                    <a:lnTo>
                      <a:pt x="531" y="1421"/>
                    </a:lnTo>
                    <a:lnTo>
                      <a:pt x="0" y="1421"/>
                    </a:lnTo>
                    <a:lnTo>
                      <a:pt x="0" y="1347"/>
                    </a:lnTo>
                    <a:lnTo>
                      <a:pt x="172" y="1347"/>
                    </a:lnTo>
                    <a:lnTo>
                      <a:pt x="172" y="1326"/>
                    </a:lnTo>
                    <a:lnTo>
                      <a:pt x="0" y="13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24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3" name="Freeform 86"/>
              <p:cNvSpPr>
                <a:spLocks/>
              </p:cNvSpPr>
              <p:nvPr/>
            </p:nvSpPr>
            <p:spPr bwMode="auto">
              <a:xfrm>
                <a:off x="5745" y="8892"/>
                <a:ext cx="531" cy="1421"/>
              </a:xfrm>
              <a:custGeom>
                <a:avLst/>
                <a:gdLst>
                  <a:gd name="T0" fmla="*/ 0 w 531"/>
                  <a:gd name="T1" fmla="*/ 0 h 1421"/>
                  <a:gd name="T2" fmla="*/ 528 w 531"/>
                  <a:gd name="T3" fmla="*/ 0 h 1421"/>
                  <a:gd name="T4" fmla="*/ 528 w 531"/>
                  <a:gd name="T5" fmla="*/ 1326 h 1421"/>
                  <a:gd name="T6" fmla="*/ 350 w 531"/>
                  <a:gd name="T7" fmla="*/ 1326 h 1421"/>
                  <a:gd name="T8" fmla="*/ 350 w 531"/>
                  <a:gd name="T9" fmla="*/ 1347 h 1421"/>
                  <a:gd name="T10" fmla="*/ 531 w 531"/>
                  <a:gd name="T11" fmla="*/ 1347 h 1421"/>
                  <a:gd name="T12" fmla="*/ 531 w 531"/>
                  <a:gd name="T13" fmla="*/ 1421 h 1421"/>
                  <a:gd name="T14" fmla="*/ 0 w 531"/>
                  <a:gd name="T15" fmla="*/ 1421 h 1421"/>
                  <a:gd name="T16" fmla="*/ 0 w 531"/>
                  <a:gd name="T17" fmla="*/ 1347 h 1421"/>
                  <a:gd name="T18" fmla="*/ 172 w 531"/>
                  <a:gd name="T19" fmla="*/ 1347 h 1421"/>
                  <a:gd name="T20" fmla="*/ 172 w 531"/>
                  <a:gd name="T21" fmla="*/ 1326 h 1421"/>
                  <a:gd name="T22" fmla="*/ 0 w 531"/>
                  <a:gd name="T23" fmla="*/ 1326 h 1421"/>
                  <a:gd name="T24" fmla="*/ 0 w 531"/>
                  <a:gd name="T25" fmla="*/ 0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1" h="1421">
                    <a:moveTo>
                      <a:pt x="0" y="0"/>
                    </a:moveTo>
                    <a:lnTo>
                      <a:pt x="528" y="0"/>
                    </a:lnTo>
                    <a:lnTo>
                      <a:pt x="528" y="1326"/>
                    </a:lnTo>
                    <a:lnTo>
                      <a:pt x="350" y="1326"/>
                    </a:lnTo>
                    <a:lnTo>
                      <a:pt x="350" y="1347"/>
                    </a:lnTo>
                    <a:lnTo>
                      <a:pt x="531" y="1347"/>
                    </a:lnTo>
                    <a:lnTo>
                      <a:pt x="531" y="1421"/>
                    </a:lnTo>
                    <a:lnTo>
                      <a:pt x="0" y="1421"/>
                    </a:lnTo>
                    <a:lnTo>
                      <a:pt x="0" y="1347"/>
                    </a:lnTo>
                    <a:lnTo>
                      <a:pt x="172" y="1347"/>
                    </a:lnTo>
                    <a:lnTo>
                      <a:pt x="172" y="1326"/>
                    </a:lnTo>
                    <a:lnTo>
                      <a:pt x="0" y="13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24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4" name="Rectangle 87"/>
              <p:cNvSpPr>
                <a:spLocks noChangeArrowheads="1"/>
              </p:cNvSpPr>
              <p:nvPr/>
            </p:nvSpPr>
            <p:spPr bwMode="auto">
              <a:xfrm>
                <a:off x="5796" y="8954"/>
                <a:ext cx="424" cy="540"/>
              </a:xfrm>
              <a:prstGeom prst="rect">
                <a:avLst/>
              </a:prstGeom>
              <a:noFill/>
              <a:ln w="1524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5" name="Rectangle 88"/>
              <p:cNvSpPr>
                <a:spLocks noChangeArrowheads="1"/>
              </p:cNvSpPr>
              <p:nvPr/>
            </p:nvSpPr>
            <p:spPr bwMode="auto">
              <a:xfrm>
                <a:off x="5828" y="9034"/>
                <a:ext cx="69" cy="45"/>
              </a:xfrm>
              <a:prstGeom prst="rect">
                <a:avLst/>
              </a:prstGeom>
              <a:solidFill>
                <a:srgbClr val="F2F2F2"/>
              </a:solidFill>
              <a:ln w="762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6" name="Rectangle 89"/>
              <p:cNvSpPr>
                <a:spLocks noChangeArrowheads="1"/>
              </p:cNvSpPr>
              <p:nvPr/>
            </p:nvSpPr>
            <p:spPr bwMode="auto">
              <a:xfrm>
                <a:off x="5929" y="9034"/>
                <a:ext cx="30" cy="45"/>
              </a:xfrm>
              <a:prstGeom prst="rect">
                <a:avLst/>
              </a:prstGeom>
              <a:solidFill>
                <a:srgbClr val="F2F2F2"/>
              </a:solidFill>
              <a:ln w="762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7" name="Rectangle 90"/>
              <p:cNvSpPr>
                <a:spLocks noChangeArrowheads="1"/>
              </p:cNvSpPr>
              <p:nvPr/>
            </p:nvSpPr>
            <p:spPr bwMode="auto">
              <a:xfrm>
                <a:off x="5796" y="9212"/>
                <a:ext cx="424" cy="36"/>
              </a:xfrm>
              <a:prstGeom prst="rect">
                <a:avLst/>
              </a:prstGeom>
              <a:noFill/>
              <a:ln w="762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8" name="Rectangle 91"/>
              <p:cNvSpPr>
                <a:spLocks noChangeArrowheads="1"/>
              </p:cNvSpPr>
              <p:nvPr/>
            </p:nvSpPr>
            <p:spPr bwMode="auto">
              <a:xfrm>
                <a:off x="6152" y="9079"/>
                <a:ext cx="62" cy="65"/>
              </a:xfrm>
              <a:prstGeom prst="rect">
                <a:avLst/>
              </a:prstGeom>
              <a:solidFill>
                <a:srgbClr val="7F7F7F"/>
              </a:solidFill>
              <a:ln w="762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99" name="Group 92"/>
              <p:cNvGrpSpPr>
                <a:grpSpLocks/>
              </p:cNvGrpSpPr>
              <p:nvPr/>
            </p:nvGrpSpPr>
            <p:grpSpPr bwMode="auto">
              <a:xfrm>
                <a:off x="5810" y="9574"/>
                <a:ext cx="199" cy="107"/>
                <a:chOff x="5810" y="9574"/>
                <a:chExt cx="199" cy="107"/>
              </a:xfrm>
            </p:grpSpPr>
            <p:sp>
              <p:nvSpPr>
                <p:cNvPr id="123" name="Rectangle 93"/>
                <p:cNvSpPr>
                  <a:spLocks noChangeArrowheads="1"/>
                </p:cNvSpPr>
                <p:nvPr/>
              </p:nvSpPr>
              <p:spPr bwMode="auto">
                <a:xfrm>
                  <a:off x="5810" y="9574"/>
                  <a:ext cx="15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24" name="Rectangle 94"/>
                <p:cNvSpPr>
                  <a:spLocks noChangeArrowheads="1"/>
                </p:cNvSpPr>
                <p:nvPr/>
              </p:nvSpPr>
              <p:spPr bwMode="auto">
                <a:xfrm>
                  <a:off x="5846" y="9574"/>
                  <a:ext cx="18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25" name="Rectangle 95"/>
                <p:cNvSpPr>
                  <a:spLocks noChangeArrowheads="1"/>
                </p:cNvSpPr>
                <p:nvPr/>
              </p:nvSpPr>
              <p:spPr bwMode="auto">
                <a:xfrm>
                  <a:off x="5882" y="9574"/>
                  <a:ext cx="15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26" name="Rectangle 96"/>
                <p:cNvSpPr>
                  <a:spLocks noChangeArrowheads="1"/>
                </p:cNvSpPr>
                <p:nvPr/>
              </p:nvSpPr>
              <p:spPr bwMode="auto">
                <a:xfrm>
                  <a:off x="5917" y="9574"/>
                  <a:ext cx="21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27" name="Rectangle 97"/>
                <p:cNvSpPr>
                  <a:spLocks noChangeArrowheads="1"/>
                </p:cNvSpPr>
                <p:nvPr/>
              </p:nvSpPr>
              <p:spPr bwMode="auto">
                <a:xfrm>
                  <a:off x="5953" y="9574"/>
                  <a:ext cx="21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28" name="Rectangle 98"/>
                <p:cNvSpPr>
                  <a:spLocks noChangeArrowheads="1"/>
                </p:cNvSpPr>
                <p:nvPr/>
              </p:nvSpPr>
              <p:spPr bwMode="auto">
                <a:xfrm>
                  <a:off x="5988" y="9574"/>
                  <a:ext cx="21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100" name="Rectangle 99"/>
              <p:cNvSpPr>
                <a:spLocks noChangeArrowheads="1"/>
              </p:cNvSpPr>
              <p:nvPr/>
            </p:nvSpPr>
            <p:spPr bwMode="auto">
              <a:xfrm>
                <a:off x="5988" y="9034"/>
                <a:ext cx="30" cy="45"/>
              </a:xfrm>
              <a:prstGeom prst="rect">
                <a:avLst/>
              </a:prstGeom>
              <a:solidFill>
                <a:srgbClr val="F2F2F2"/>
              </a:solidFill>
              <a:ln w="762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1" name="Rectangle 100"/>
              <p:cNvSpPr>
                <a:spLocks noChangeArrowheads="1"/>
              </p:cNvSpPr>
              <p:nvPr/>
            </p:nvSpPr>
            <p:spPr bwMode="auto">
              <a:xfrm>
                <a:off x="5796" y="9028"/>
                <a:ext cx="424" cy="51"/>
              </a:xfrm>
              <a:prstGeom prst="rect">
                <a:avLst/>
              </a:prstGeom>
              <a:noFill/>
              <a:ln w="762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02" name="Group 101"/>
              <p:cNvGrpSpPr>
                <a:grpSpLocks/>
              </p:cNvGrpSpPr>
              <p:nvPr/>
            </p:nvGrpSpPr>
            <p:grpSpPr bwMode="auto">
              <a:xfrm>
                <a:off x="6033" y="9574"/>
                <a:ext cx="187" cy="107"/>
                <a:chOff x="6033" y="9574"/>
                <a:chExt cx="187" cy="107"/>
              </a:xfrm>
            </p:grpSpPr>
            <p:sp>
              <p:nvSpPr>
                <p:cNvPr id="117" name="Rectangle 102"/>
                <p:cNvSpPr>
                  <a:spLocks noChangeArrowheads="1"/>
                </p:cNvSpPr>
                <p:nvPr/>
              </p:nvSpPr>
              <p:spPr bwMode="auto">
                <a:xfrm>
                  <a:off x="6033" y="9574"/>
                  <a:ext cx="18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18" name="Rectangle 103"/>
                <p:cNvSpPr>
                  <a:spLocks noChangeArrowheads="1"/>
                </p:cNvSpPr>
                <p:nvPr/>
              </p:nvSpPr>
              <p:spPr bwMode="auto">
                <a:xfrm>
                  <a:off x="6066" y="9574"/>
                  <a:ext cx="17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19" name="Rectangle 104"/>
                <p:cNvSpPr>
                  <a:spLocks noChangeArrowheads="1"/>
                </p:cNvSpPr>
                <p:nvPr/>
              </p:nvSpPr>
              <p:spPr bwMode="auto">
                <a:xfrm>
                  <a:off x="6101" y="9574"/>
                  <a:ext cx="15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20" name="Rectangle 105"/>
                <p:cNvSpPr>
                  <a:spLocks noChangeArrowheads="1"/>
                </p:cNvSpPr>
                <p:nvPr/>
              </p:nvSpPr>
              <p:spPr bwMode="auto">
                <a:xfrm>
                  <a:off x="6134" y="9574"/>
                  <a:ext cx="18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21" name="Rectangle 106"/>
                <p:cNvSpPr>
                  <a:spLocks noChangeArrowheads="1"/>
                </p:cNvSpPr>
                <p:nvPr/>
              </p:nvSpPr>
              <p:spPr bwMode="auto">
                <a:xfrm>
                  <a:off x="6166" y="9574"/>
                  <a:ext cx="18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22" name="Rectangle 107"/>
                <p:cNvSpPr>
                  <a:spLocks noChangeArrowheads="1"/>
                </p:cNvSpPr>
                <p:nvPr/>
              </p:nvSpPr>
              <p:spPr bwMode="auto">
                <a:xfrm>
                  <a:off x="6202" y="9574"/>
                  <a:ext cx="18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03" name="Group 108"/>
              <p:cNvGrpSpPr>
                <a:grpSpLocks/>
              </p:cNvGrpSpPr>
              <p:nvPr/>
            </p:nvGrpSpPr>
            <p:grpSpPr bwMode="auto">
              <a:xfrm>
                <a:off x="5810" y="9731"/>
                <a:ext cx="199" cy="107"/>
                <a:chOff x="5810" y="9731"/>
                <a:chExt cx="199" cy="107"/>
              </a:xfrm>
            </p:grpSpPr>
            <p:sp>
              <p:nvSpPr>
                <p:cNvPr id="111" name="Rectangle 109"/>
                <p:cNvSpPr>
                  <a:spLocks noChangeArrowheads="1"/>
                </p:cNvSpPr>
                <p:nvPr/>
              </p:nvSpPr>
              <p:spPr bwMode="auto">
                <a:xfrm>
                  <a:off x="5810" y="9731"/>
                  <a:ext cx="15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12" name="Rectangle 110"/>
                <p:cNvSpPr>
                  <a:spLocks noChangeArrowheads="1"/>
                </p:cNvSpPr>
                <p:nvPr/>
              </p:nvSpPr>
              <p:spPr bwMode="auto">
                <a:xfrm>
                  <a:off x="5846" y="9731"/>
                  <a:ext cx="18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13" name="Rectangle 111"/>
                <p:cNvSpPr>
                  <a:spLocks noChangeArrowheads="1"/>
                </p:cNvSpPr>
                <p:nvPr/>
              </p:nvSpPr>
              <p:spPr bwMode="auto">
                <a:xfrm>
                  <a:off x="5882" y="9731"/>
                  <a:ext cx="15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14" name="Rectangle 112"/>
                <p:cNvSpPr>
                  <a:spLocks noChangeArrowheads="1"/>
                </p:cNvSpPr>
                <p:nvPr/>
              </p:nvSpPr>
              <p:spPr bwMode="auto">
                <a:xfrm>
                  <a:off x="5917" y="9731"/>
                  <a:ext cx="21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15" name="Rectangle 113"/>
                <p:cNvSpPr>
                  <a:spLocks noChangeArrowheads="1"/>
                </p:cNvSpPr>
                <p:nvPr/>
              </p:nvSpPr>
              <p:spPr bwMode="auto">
                <a:xfrm>
                  <a:off x="5953" y="9731"/>
                  <a:ext cx="21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16" name="Rectangle 114"/>
                <p:cNvSpPr>
                  <a:spLocks noChangeArrowheads="1"/>
                </p:cNvSpPr>
                <p:nvPr/>
              </p:nvSpPr>
              <p:spPr bwMode="auto">
                <a:xfrm>
                  <a:off x="5988" y="9731"/>
                  <a:ext cx="21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04" name="Group 115"/>
              <p:cNvGrpSpPr>
                <a:grpSpLocks/>
              </p:cNvGrpSpPr>
              <p:nvPr/>
            </p:nvGrpSpPr>
            <p:grpSpPr bwMode="auto">
              <a:xfrm>
                <a:off x="6033" y="9731"/>
                <a:ext cx="184" cy="107"/>
                <a:chOff x="6033" y="9731"/>
                <a:chExt cx="184" cy="107"/>
              </a:xfrm>
            </p:grpSpPr>
            <p:sp>
              <p:nvSpPr>
                <p:cNvPr id="105" name="Rectangle 116"/>
                <p:cNvSpPr>
                  <a:spLocks noChangeArrowheads="1"/>
                </p:cNvSpPr>
                <p:nvPr/>
              </p:nvSpPr>
              <p:spPr bwMode="auto">
                <a:xfrm>
                  <a:off x="6033" y="9731"/>
                  <a:ext cx="18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6" name="Rectangle 117"/>
                <p:cNvSpPr>
                  <a:spLocks noChangeArrowheads="1"/>
                </p:cNvSpPr>
                <p:nvPr/>
              </p:nvSpPr>
              <p:spPr bwMode="auto">
                <a:xfrm>
                  <a:off x="6066" y="9731"/>
                  <a:ext cx="17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7" name="Rectangle 118"/>
                <p:cNvSpPr>
                  <a:spLocks noChangeArrowheads="1"/>
                </p:cNvSpPr>
                <p:nvPr/>
              </p:nvSpPr>
              <p:spPr bwMode="auto">
                <a:xfrm>
                  <a:off x="6101" y="9731"/>
                  <a:ext cx="15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8" name="Rectangle 119"/>
                <p:cNvSpPr>
                  <a:spLocks noChangeArrowheads="1"/>
                </p:cNvSpPr>
                <p:nvPr/>
              </p:nvSpPr>
              <p:spPr bwMode="auto">
                <a:xfrm>
                  <a:off x="6134" y="9731"/>
                  <a:ext cx="15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9" name="Rectangle 120"/>
                <p:cNvSpPr>
                  <a:spLocks noChangeArrowheads="1"/>
                </p:cNvSpPr>
                <p:nvPr/>
              </p:nvSpPr>
              <p:spPr bwMode="auto">
                <a:xfrm>
                  <a:off x="6166" y="9731"/>
                  <a:ext cx="15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10" name="Rectangle 121"/>
                <p:cNvSpPr>
                  <a:spLocks noChangeArrowheads="1"/>
                </p:cNvSpPr>
                <p:nvPr/>
              </p:nvSpPr>
              <p:spPr bwMode="auto">
                <a:xfrm>
                  <a:off x="6199" y="9731"/>
                  <a:ext cx="18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129" name="Group 122"/>
            <p:cNvGrpSpPr>
              <a:grpSpLocks/>
            </p:cNvGrpSpPr>
            <p:nvPr/>
          </p:nvGrpSpPr>
          <p:grpSpPr bwMode="auto">
            <a:xfrm>
              <a:off x="2819400" y="5189538"/>
              <a:ext cx="314325" cy="677862"/>
              <a:chOff x="5745" y="8892"/>
              <a:chExt cx="623" cy="1483"/>
            </a:xfrm>
          </p:grpSpPr>
          <p:sp>
            <p:nvSpPr>
              <p:cNvPr id="130" name="Freeform 123"/>
              <p:cNvSpPr>
                <a:spLocks/>
              </p:cNvSpPr>
              <p:nvPr/>
            </p:nvSpPr>
            <p:spPr bwMode="auto">
              <a:xfrm>
                <a:off x="5837" y="8954"/>
                <a:ext cx="531" cy="1421"/>
              </a:xfrm>
              <a:custGeom>
                <a:avLst/>
                <a:gdLst>
                  <a:gd name="T0" fmla="*/ 0 w 531"/>
                  <a:gd name="T1" fmla="*/ 0 h 1421"/>
                  <a:gd name="T2" fmla="*/ 528 w 531"/>
                  <a:gd name="T3" fmla="*/ 0 h 1421"/>
                  <a:gd name="T4" fmla="*/ 528 w 531"/>
                  <a:gd name="T5" fmla="*/ 1326 h 1421"/>
                  <a:gd name="T6" fmla="*/ 350 w 531"/>
                  <a:gd name="T7" fmla="*/ 1326 h 1421"/>
                  <a:gd name="T8" fmla="*/ 350 w 531"/>
                  <a:gd name="T9" fmla="*/ 1347 h 1421"/>
                  <a:gd name="T10" fmla="*/ 531 w 531"/>
                  <a:gd name="T11" fmla="*/ 1347 h 1421"/>
                  <a:gd name="T12" fmla="*/ 531 w 531"/>
                  <a:gd name="T13" fmla="*/ 1421 h 1421"/>
                  <a:gd name="T14" fmla="*/ 0 w 531"/>
                  <a:gd name="T15" fmla="*/ 1421 h 1421"/>
                  <a:gd name="T16" fmla="*/ 0 w 531"/>
                  <a:gd name="T17" fmla="*/ 1347 h 1421"/>
                  <a:gd name="T18" fmla="*/ 172 w 531"/>
                  <a:gd name="T19" fmla="*/ 1347 h 1421"/>
                  <a:gd name="T20" fmla="*/ 172 w 531"/>
                  <a:gd name="T21" fmla="*/ 1326 h 1421"/>
                  <a:gd name="T22" fmla="*/ 0 w 531"/>
                  <a:gd name="T23" fmla="*/ 1326 h 1421"/>
                  <a:gd name="T24" fmla="*/ 0 w 531"/>
                  <a:gd name="T25" fmla="*/ 0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1" h="1421">
                    <a:moveTo>
                      <a:pt x="0" y="0"/>
                    </a:moveTo>
                    <a:lnTo>
                      <a:pt x="528" y="0"/>
                    </a:lnTo>
                    <a:lnTo>
                      <a:pt x="528" y="1326"/>
                    </a:lnTo>
                    <a:lnTo>
                      <a:pt x="350" y="1326"/>
                    </a:lnTo>
                    <a:lnTo>
                      <a:pt x="350" y="1347"/>
                    </a:lnTo>
                    <a:lnTo>
                      <a:pt x="531" y="1347"/>
                    </a:lnTo>
                    <a:lnTo>
                      <a:pt x="531" y="1421"/>
                    </a:lnTo>
                    <a:lnTo>
                      <a:pt x="0" y="1421"/>
                    </a:lnTo>
                    <a:lnTo>
                      <a:pt x="0" y="1347"/>
                    </a:lnTo>
                    <a:lnTo>
                      <a:pt x="172" y="1347"/>
                    </a:lnTo>
                    <a:lnTo>
                      <a:pt x="172" y="1326"/>
                    </a:lnTo>
                    <a:lnTo>
                      <a:pt x="0" y="13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24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1" name="Freeform 124"/>
              <p:cNvSpPr>
                <a:spLocks/>
              </p:cNvSpPr>
              <p:nvPr/>
            </p:nvSpPr>
            <p:spPr bwMode="auto">
              <a:xfrm>
                <a:off x="5745" y="8892"/>
                <a:ext cx="531" cy="1421"/>
              </a:xfrm>
              <a:custGeom>
                <a:avLst/>
                <a:gdLst>
                  <a:gd name="T0" fmla="*/ 0 w 531"/>
                  <a:gd name="T1" fmla="*/ 0 h 1421"/>
                  <a:gd name="T2" fmla="*/ 528 w 531"/>
                  <a:gd name="T3" fmla="*/ 0 h 1421"/>
                  <a:gd name="T4" fmla="*/ 528 w 531"/>
                  <a:gd name="T5" fmla="*/ 1326 h 1421"/>
                  <a:gd name="T6" fmla="*/ 350 w 531"/>
                  <a:gd name="T7" fmla="*/ 1326 h 1421"/>
                  <a:gd name="T8" fmla="*/ 350 w 531"/>
                  <a:gd name="T9" fmla="*/ 1347 h 1421"/>
                  <a:gd name="T10" fmla="*/ 531 w 531"/>
                  <a:gd name="T11" fmla="*/ 1347 h 1421"/>
                  <a:gd name="T12" fmla="*/ 531 w 531"/>
                  <a:gd name="T13" fmla="*/ 1421 h 1421"/>
                  <a:gd name="T14" fmla="*/ 0 w 531"/>
                  <a:gd name="T15" fmla="*/ 1421 h 1421"/>
                  <a:gd name="T16" fmla="*/ 0 w 531"/>
                  <a:gd name="T17" fmla="*/ 1347 h 1421"/>
                  <a:gd name="T18" fmla="*/ 172 w 531"/>
                  <a:gd name="T19" fmla="*/ 1347 h 1421"/>
                  <a:gd name="T20" fmla="*/ 172 w 531"/>
                  <a:gd name="T21" fmla="*/ 1326 h 1421"/>
                  <a:gd name="T22" fmla="*/ 0 w 531"/>
                  <a:gd name="T23" fmla="*/ 1326 h 1421"/>
                  <a:gd name="T24" fmla="*/ 0 w 531"/>
                  <a:gd name="T25" fmla="*/ 0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1" h="1421">
                    <a:moveTo>
                      <a:pt x="0" y="0"/>
                    </a:moveTo>
                    <a:lnTo>
                      <a:pt x="528" y="0"/>
                    </a:lnTo>
                    <a:lnTo>
                      <a:pt x="528" y="1326"/>
                    </a:lnTo>
                    <a:lnTo>
                      <a:pt x="350" y="1326"/>
                    </a:lnTo>
                    <a:lnTo>
                      <a:pt x="350" y="1347"/>
                    </a:lnTo>
                    <a:lnTo>
                      <a:pt x="531" y="1347"/>
                    </a:lnTo>
                    <a:lnTo>
                      <a:pt x="531" y="1421"/>
                    </a:lnTo>
                    <a:lnTo>
                      <a:pt x="0" y="1421"/>
                    </a:lnTo>
                    <a:lnTo>
                      <a:pt x="0" y="1347"/>
                    </a:lnTo>
                    <a:lnTo>
                      <a:pt x="172" y="1347"/>
                    </a:lnTo>
                    <a:lnTo>
                      <a:pt x="172" y="1326"/>
                    </a:lnTo>
                    <a:lnTo>
                      <a:pt x="0" y="13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24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2" name="Rectangle 125"/>
              <p:cNvSpPr>
                <a:spLocks noChangeArrowheads="1"/>
              </p:cNvSpPr>
              <p:nvPr/>
            </p:nvSpPr>
            <p:spPr bwMode="auto">
              <a:xfrm>
                <a:off x="5796" y="8954"/>
                <a:ext cx="424" cy="540"/>
              </a:xfrm>
              <a:prstGeom prst="rect">
                <a:avLst/>
              </a:prstGeom>
              <a:noFill/>
              <a:ln w="1524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3" name="Rectangle 126"/>
              <p:cNvSpPr>
                <a:spLocks noChangeArrowheads="1"/>
              </p:cNvSpPr>
              <p:nvPr/>
            </p:nvSpPr>
            <p:spPr bwMode="auto">
              <a:xfrm>
                <a:off x="5828" y="9034"/>
                <a:ext cx="69" cy="45"/>
              </a:xfrm>
              <a:prstGeom prst="rect">
                <a:avLst/>
              </a:prstGeom>
              <a:solidFill>
                <a:srgbClr val="F2F2F2"/>
              </a:solidFill>
              <a:ln w="762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4" name="Rectangle 127"/>
              <p:cNvSpPr>
                <a:spLocks noChangeArrowheads="1"/>
              </p:cNvSpPr>
              <p:nvPr/>
            </p:nvSpPr>
            <p:spPr bwMode="auto">
              <a:xfrm>
                <a:off x="5929" y="9034"/>
                <a:ext cx="30" cy="45"/>
              </a:xfrm>
              <a:prstGeom prst="rect">
                <a:avLst/>
              </a:prstGeom>
              <a:solidFill>
                <a:srgbClr val="F2F2F2"/>
              </a:solidFill>
              <a:ln w="762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5" name="Rectangle 128"/>
              <p:cNvSpPr>
                <a:spLocks noChangeArrowheads="1"/>
              </p:cNvSpPr>
              <p:nvPr/>
            </p:nvSpPr>
            <p:spPr bwMode="auto">
              <a:xfrm>
                <a:off x="5796" y="9212"/>
                <a:ext cx="424" cy="36"/>
              </a:xfrm>
              <a:prstGeom prst="rect">
                <a:avLst/>
              </a:prstGeom>
              <a:noFill/>
              <a:ln w="762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6" name="Rectangle 129"/>
              <p:cNvSpPr>
                <a:spLocks noChangeArrowheads="1"/>
              </p:cNvSpPr>
              <p:nvPr/>
            </p:nvSpPr>
            <p:spPr bwMode="auto">
              <a:xfrm>
                <a:off x="6152" y="9079"/>
                <a:ext cx="62" cy="65"/>
              </a:xfrm>
              <a:prstGeom prst="rect">
                <a:avLst/>
              </a:prstGeom>
              <a:solidFill>
                <a:srgbClr val="7F7F7F"/>
              </a:solidFill>
              <a:ln w="762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37" name="Group 130"/>
              <p:cNvGrpSpPr>
                <a:grpSpLocks/>
              </p:cNvGrpSpPr>
              <p:nvPr/>
            </p:nvGrpSpPr>
            <p:grpSpPr bwMode="auto">
              <a:xfrm>
                <a:off x="5810" y="9574"/>
                <a:ext cx="199" cy="107"/>
                <a:chOff x="5810" y="9574"/>
                <a:chExt cx="199" cy="107"/>
              </a:xfrm>
            </p:grpSpPr>
            <p:sp>
              <p:nvSpPr>
                <p:cNvPr id="161" name="Rectangle 131"/>
                <p:cNvSpPr>
                  <a:spLocks noChangeArrowheads="1"/>
                </p:cNvSpPr>
                <p:nvPr/>
              </p:nvSpPr>
              <p:spPr bwMode="auto">
                <a:xfrm>
                  <a:off x="5810" y="9574"/>
                  <a:ext cx="15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62" name="Rectangle 132"/>
                <p:cNvSpPr>
                  <a:spLocks noChangeArrowheads="1"/>
                </p:cNvSpPr>
                <p:nvPr/>
              </p:nvSpPr>
              <p:spPr bwMode="auto">
                <a:xfrm>
                  <a:off x="5846" y="9574"/>
                  <a:ext cx="18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63" name="Rectangle 133"/>
                <p:cNvSpPr>
                  <a:spLocks noChangeArrowheads="1"/>
                </p:cNvSpPr>
                <p:nvPr/>
              </p:nvSpPr>
              <p:spPr bwMode="auto">
                <a:xfrm>
                  <a:off x="5882" y="9574"/>
                  <a:ext cx="15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64" name="Rectangle 134"/>
                <p:cNvSpPr>
                  <a:spLocks noChangeArrowheads="1"/>
                </p:cNvSpPr>
                <p:nvPr/>
              </p:nvSpPr>
              <p:spPr bwMode="auto">
                <a:xfrm>
                  <a:off x="5917" y="9574"/>
                  <a:ext cx="21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65" name="Rectangle 135"/>
                <p:cNvSpPr>
                  <a:spLocks noChangeArrowheads="1"/>
                </p:cNvSpPr>
                <p:nvPr/>
              </p:nvSpPr>
              <p:spPr bwMode="auto">
                <a:xfrm>
                  <a:off x="5953" y="9574"/>
                  <a:ext cx="21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66" name="Rectangle 136"/>
                <p:cNvSpPr>
                  <a:spLocks noChangeArrowheads="1"/>
                </p:cNvSpPr>
                <p:nvPr/>
              </p:nvSpPr>
              <p:spPr bwMode="auto">
                <a:xfrm>
                  <a:off x="5988" y="9574"/>
                  <a:ext cx="21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138" name="Rectangle 137"/>
              <p:cNvSpPr>
                <a:spLocks noChangeArrowheads="1"/>
              </p:cNvSpPr>
              <p:nvPr/>
            </p:nvSpPr>
            <p:spPr bwMode="auto">
              <a:xfrm>
                <a:off x="5988" y="9034"/>
                <a:ext cx="30" cy="45"/>
              </a:xfrm>
              <a:prstGeom prst="rect">
                <a:avLst/>
              </a:prstGeom>
              <a:solidFill>
                <a:srgbClr val="F2F2F2"/>
              </a:solidFill>
              <a:ln w="762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9" name="Rectangle 138"/>
              <p:cNvSpPr>
                <a:spLocks noChangeArrowheads="1"/>
              </p:cNvSpPr>
              <p:nvPr/>
            </p:nvSpPr>
            <p:spPr bwMode="auto">
              <a:xfrm>
                <a:off x="5796" y="9028"/>
                <a:ext cx="424" cy="51"/>
              </a:xfrm>
              <a:prstGeom prst="rect">
                <a:avLst/>
              </a:prstGeom>
              <a:noFill/>
              <a:ln w="762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40" name="Group 139"/>
              <p:cNvGrpSpPr>
                <a:grpSpLocks/>
              </p:cNvGrpSpPr>
              <p:nvPr/>
            </p:nvGrpSpPr>
            <p:grpSpPr bwMode="auto">
              <a:xfrm>
                <a:off x="6033" y="9574"/>
                <a:ext cx="187" cy="107"/>
                <a:chOff x="6033" y="9574"/>
                <a:chExt cx="187" cy="107"/>
              </a:xfrm>
            </p:grpSpPr>
            <p:sp>
              <p:nvSpPr>
                <p:cNvPr id="155" name="Rectangle 140"/>
                <p:cNvSpPr>
                  <a:spLocks noChangeArrowheads="1"/>
                </p:cNvSpPr>
                <p:nvPr/>
              </p:nvSpPr>
              <p:spPr bwMode="auto">
                <a:xfrm>
                  <a:off x="6033" y="9574"/>
                  <a:ext cx="18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6" name="Rectangle 141"/>
                <p:cNvSpPr>
                  <a:spLocks noChangeArrowheads="1"/>
                </p:cNvSpPr>
                <p:nvPr/>
              </p:nvSpPr>
              <p:spPr bwMode="auto">
                <a:xfrm>
                  <a:off x="6066" y="9574"/>
                  <a:ext cx="17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7" name="Rectangle 142"/>
                <p:cNvSpPr>
                  <a:spLocks noChangeArrowheads="1"/>
                </p:cNvSpPr>
                <p:nvPr/>
              </p:nvSpPr>
              <p:spPr bwMode="auto">
                <a:xfrm>
                  <a:off x="6101" y="9574"/>
                  <a:ext cx="15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8" name="Rectangle 143"/>
                <p:cNvSpPr>
                  <a:spLocks noChangeArrowheads="1"/>
                </p:cNvSpPr>
                <p:nvPr/>
              </p:nvSpPr>
              <p:spPr bwMode="auto">
                <a:xfrm>
                  <a:off x="6134" y="9574"/>
                  <a:ext cx="18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9" name="Rectangle 144"/>
                <p:cNvSpPr>
                  <a:spLocks noChangeArrowheads="1"/>
                </p:cNvSpPr>
                <p:nvPr/>
              </p:nvSpPr>
              <p:spPr bwMode="auto">
                <a:xfrm>
                  <a:off x="6166" y="9574"/>
                  <a:ext cx="18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60" name="Rectangle 145"/>
                <p:cNvSpPr>
                  <a:spLocks noChangeArrowheads="1"/>
                </p:cNvSpPr>
                <p:nvPr/>
              </p:nvSpPr>
              <p:spPr bwMode="auto">
                <a:xfrm>
                  <a:off x="6202" y="9574"/>
                  <a:ext cx="18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41" name="Group 146"/>
              <p:cNvGrpSpPr>
                <a:grpSpLocks/>
              </p:cNvGrpSpPr>
              <p:nvPr/>
            </p:nvGrpSpPr>
            <p:grpSpPr bwMode="auto">
              <a:xfrm>
                <a:off x="5810" y="9731"/>
                <a:ext cx="199" cy="107"/>
                <a:chOff x="5810" y="9731"/>
                <a:chExt cx="199" cy="107"/>
              </a:xfrm>
            </p:grpSpPr>
            <p:sp>
              <p:nvSpPr>
                <p:cNvPr id="149" name="Rectangle 147"/>
                <p:cNvSpPr>
                  <a:spLocks noChangeArrowheads="1"/>
                </p:cNvSpPr>
                <p:nvPr/>
              </p:nvSpPr>
              <p:spPr bwMode="auto">
                <a:xfrm>
                  <a:off x="5810" y="9731"/>
                  <a:ext cx="15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0" name="Rectangle 148"/>
                <p:cNvSpPr>
                  <a:spLocks noChangeArrowheads="1"/>
                </p:cNvSpPr>
                <p:nvPr/>
              </p:nvSpPr>
              <p:spPr bwMode="auto">
                <a:xfrm>
                  <a:off x="5846" y="9731"/>
                  <a:ext cx="18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1" name="Rectangle 149"/>
                <p:cNvSpPr>
                  <a:spLocks noChangeArrowheads="1"/>
                </p:cNvSpPr>
                <p:nvPr/>
              </p:nvSpPr>
              <p:spPr bwMode="auto">
                <a:xfrm>
                  <a:off x="5882" y="9731"/>
                  <a:ext cx="15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2" name="Rectangle 150"/>
                <p:cNvSpPr>
                  <a:spLocks noChangeArrowheads="1"/>
                </p:cNvSpPr>
                <p:nvPr/>
              </p:nvSpPr>
              <p:spPr bwMode="auto">
                <a:xfrm>
                  <a:off x="5917" y="9731"/>
                  <a:ext cx="21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3" name="Rectangle 151"/>
                <p:cNvSpPr>
                  <a:spLocks noChangeArrowheads="1"/>
                </p:cNvSpPr>
                <p:nvPr/>
              </p:nvSpPr>
              <p:spPr bwMode="auto">
                <a:xfrm>
                  <a:off x="5953" y="9731"/>
                  <a:ext cx="21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4" name="Rectangle 152"/>
                <p:cNvSpPr>
                  <a:spLocks noChangeArrowheads="1"/>
                </p:cNvSpPr>
                <p:nvPr/>
              </p:nvSpPr>
              <p:spPr bwMode="auto">
                <a:xfrm>
                  <a:off x="5988" y="9731"/>
                  <a:ext cx="21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42" name="Group 153"/>
              <p:cNvGrpSpPr>
                <a:grpSpLocks/>
              </p:cNvGrpSpPr>
              <p:nvPr/>
            </p:nvGrpSpPr>
            <p:grpSpPr bwMode="auto">
              <a:xfrm>
                <a:off x="6033" y="9731"/>
                <a:ext cx="184" cy="107"/>
                <a:chOff x="6033" y="9731"/>
                <a:chExt cx="184" cy="107"/>
              </a:xfrm>
            </p:grpSpPr>
            <p:sp>
              <p:nvSpPr>
                <p:cNvPr id="143" name="Rectangle 154"/>
                <p:cNvSpPr>
                  <a:spLocks noChangeArrowheads="1"/>
                </p:cNvSpPr>
                <p:nvPr/>
              </p:nvSpPr>
              <p:spPr bwMode="auto">
                <a:xfrm>
                  <a:off x="6033" y="9731"/>
                  <a:ext cx="18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44" name="Rectangle 155"/>
                <p:cNvSpPr>
                  <a:spLocks noChangeArrowheads="1"/>
                </p:cNvSpPr>
                <p:nvPr/>
              </p:nvSpPr>
              <p:spPr bwMode="auto">
                <a:xfrm>
                  <a:off x="6066" y="9731"/>
                  <a:ext cx="17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45" name="Rectangle 156"/>
                <p:cNvSpPr>
                  <a:spLocks noChangeArrowheads="1"/>
                </p:cNvSpPr>
                <p:nvPr/>
              </p:nvSpPr>
              <p:spPr bwMode="auto">
                <a:xfrm>
                  <a:off x="6101" y="9731"/>
                  <a:ext cx="15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46" name="Rectangle 157"/>
                <p:cNvSpPr>
                  <a:spLocks noChangeArrowheads="1"/>
                </p:cNvSpPr>
                <p:nvPr/>
              </p:nvSpPr>
              <p:spPr bwMode="auto">
                <a:xfrm>
                  <a:off x="6134" y="9731"/>
                  <a:ext cx="15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47" name="Rectangle 158"/>
                <p:cNvSpPr>
                  <a:spLocks noChangeArrowheads="1"/>
                </p:cNvSpPr>
                <p:nvPr/>
              </p:nvSpPr>
              <p:spPr bwMode="auto">
                <a:xfrm>
                  <a:off x="6166" y="9731"/>
                  <a:ext cx="15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48" name="Rectangle 159"/>
                <p:cNvSpPr>
                  <a:spLocks noChangeArrowheads="1"/>
                </p:cNvSpPr>
                <p:nvPr/>
              </p:nvSpPr>
              <p:spPr bwMode="auto">
                <a:xfrm>
                  <a:off x="6199" y="9731"/>
                  <a:ext cx="18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sp>
          <p:nvSpPr>
            <p:cNvPr id="167" name="Line 160"/>
            <p:cNvSpPr>
              <a:spLocks noChangeShapeType="1"/>
            </p:cNvSpPr>
            <p:nvPr/>
          </p:nvSpPr>
          <p:spPr bwMode="auto">
            <a:xfrm flipV="1">
              <a:off x="1752600" y="1447800"/>
              <a:ext cx="0" cy="44958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68" name="Line 161"/>
            <p:cNvSpPr>
              <a:spLocks noChangeShapeType="1"/>
            </p:cNvSpPr>
            <p:nvPr/>
          </p:nvSpPr>
          <p:spPr bwMode="auto">
            <a:xfrm flipH="1">
              <a:off x="1752600" y="19812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69" name="Line 162"/>
            <p:cNvSpPr>
              <a:spLocks noChangeShapeType="1"/>
            </p:cNvSpPr>
            <p:nvPr/>
          </p:nvSpPr>
          <p:spPr bwMode="auto">
            <a:xfrm flipH="1">
              <a:off x="1752600" y="27432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70" name="Line 163"/>
            <p:cNvSpPr>
              <a:spLocks noChangeShapeType="1"/>
            </p:cNvSpPr>
            <p:nvPr/>
          </p:nvSpPr>
          <p:spPr bwMode="auto">
            <a:xfrm flipH="1">
              <a:off x="1752600" y="34290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71" name="Line 164"/>
            <p:cNvSpPr>
              <a:spLocks noChangeShapeType="1"/>
            </p:cNvSpPr>
            <p:nvPr/>
          </p:nvSpPr>
          <p:spPr bwMode="auto">
            <a:xfrm flipH="1">
              <a:off x="1752600" y="41910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72" name="Line 165"/>
            <p:cNvSpPr>
              <a:spLocks noChangeShapeType="1"/>
            </p:cNvSpPr>
            <p:nvPr/>
          </p:nvSpPr>
          <p:spPr bwMode="auto">
            <a:xfrm flipH="1">
              <a:off x="1752600" y="46482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73" name="Line 166"/>
            <p:cNvSpPr>
              <a:spLocks noChangeShapeType="1"/>
            </p:cNvSpPr>
            <p:nvPr/>
          </p:nvSpPr>
          <p:spPr bwMode="auto">
            <a:xfrm flipH="1">
              <a:off x="1752600" y="51816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74" name="Line 167"/>
            <p:cNvSpPr>
              <a:spLocks noChangeShapeType="1"/>
            </p:cNvSpPr>
            <p:nvPr/>
          </p:nvSpPr>
          <p:spPr bwMode="auto">
            <a:xfrm flipH="1">
              <a:off x="1752600" y="56388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</p:grpSp>
      <p:sp>
        <p:nvSpPr>
          <p:cNvPr id="176" name="Text Box 169"/>
          <p:cNvSpPr txBox="1">
            <a:spLocks noChangeArrowheads="1"/>
          </p:cNvSpPr>
          <p:nvPr/>
        </p:nvSpPr>
        <p:spPr bwMode="auto">
          <a:xfrm>
            <a:off x="628658" y="1052736"/>
            <a:ext cx="4191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ru-RU" altLang="ru-RU" sz="1600" b="1" dirty="0">
                <a:latin typeface="Arial" pitchFamily="34" charset="0"/>
              </a:rPr>
              <a:t>Разделяемая среда: </a:t>
            </a:r>
            <a:br>
              <a:rPr lang="ru-RU" altLang="ru-RU" sz="1600" b="1" dirty="0">
                <a:latin typeface="Arial" pitchFamily="34" charset="0"/>
              </a:rPr>
            </a:br>
            <a:r>
              <a:rPr lang="ru-RU" altLang="ru-RU" sz="1600" b="1" dirty="0">
                <a:latin typeface="Arial" pitchFamily="34" charset="0"/>
              </a:rPr>
              <a:t>на станцию приходится 10 </a:t>
            </a:r>
            <a:r>
              <a:rPr lang="en-US" altLang="ru-RU" sz="1600" b="1" dirty="0">
                <a:latin typeface="Arial" pitchFamily="34" charset="0"/>
              </a:rPr>
              <a:t>/ N </a:t>
            </a:r>
            <a:r>
              <a:rPr lang="ru-RU" altLang="ru-RU" sz="1600" b="1" dirty="0">
                <a:latin typeface="Arial" pitchFamily="34" charset="0"/>
              </a:rPr>
              <a:t>Мбит</a:t>
            </a:r>
            <a:r>
              <a:rPr lang="en-US" altLang="ru-RU" sz="1600" b="1" dirty="0">
                <a:latin typeface="Arial" pitchFamily="34" charset="0"/>
              </a:rPr>
              <a:t>/</a:t>
            </a:r>
            <a:r>
              <a:rPr lang="ru-RU" altLang="ru-RU" sz="1600" b="1" dirty="0">
                <a:latin typeface="Arial" pitchFamily="34" charset="0"/>
              </a:rPr>
              <a:t>с  </a:t>
            </a:r>
          </a:p>
        </p:txBody>
      </p:sp>
      <p:sp>
        <p:nvSpPr>
          <p:cNvPr id="177" name="Text Box 170"/>
          <p:cNvSpPr txBox="1">
            <a:spLocks noChangeArrowheads="1"/>
          </p:cNvSpPr>
          <p:nvPr/>
        </p:nvSpPr>
        <p:spPr bwMode="auto">
          <a:xfrm>
            <a:off x="4139952" y="4575291"/>
            <a:ext cx="4855840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ru-RU" altLang="ru-RU" sz="1600" b="1" dirty="0">
                <a:latin typeface="Arial" pitchFamily="34" charset="0"/>
              </a:rPr>
              <a:t>Коммутатор: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ru-RU" altLang="ru-RU" sz="1600" b="1" dirty="0">
                <a:latin typeface="Arial" pitchFamily="34" charset="0"/>
              </a:rPr>
              <a:t>параллельная обработка потоков от портов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ru-RU" altLang="ru-RU" sz="1600" b="1" dirty="0">
                <a:latin typeface="Arial" pitchFamily="34" charset="0"/>
              </a:rPr>
              <a:t>на </a:t>
            </a:r>
            <a:r>
              <a:rPr lang="ru-RU" altLang="ru-RU" sz="1600" b="1" u="sng" dirty="0" smtClean="0">
                <a:latin typeface="Arial" pitchFamily="34" charset="0"/>
              </a:rPr>
              <a:t>каждую</a:t>
            </a:r>
            <a:r>
              <a:rPr lang="ru-RU" altLang="ru-RU" sz="1600" b="1" dirty="0" smtClean="0">
                <a:latin typeface="Arial" pitchFamily="34" charset="0"/>
              </a:rPr>
              <a:t> станцию </a:t>
            </a:r>
            <a:r>
              <a:rPr lang="ru-RU" altLang="ru-RU" sz="1600" b="1" dirty="0">
                <a:latin typeface="Arial" pitchFamily="34" charset="0"/>
              </a:rPr>
              <a:t>приходится 10 </a:t>
            </a:r>
            <a:r>
              <a:rPr lang="en-US" altLang="ru-RU" sz="1600" b="1" dirty="0">
                <a:latin typeface="Arial" pitchFamily="34" charset="0"/>
              </a:rPr>
              <a:t> </a:t>
            </a:r>
            <a:r>
              <a:rPr lang="ru-RU" altLang="ru-RU" sz="1600" b="1" dirty="0">
                <a:latin typeface="Arial" pitchFamily="34" charset="0"/>
              </a:rPr>
              <a:t>Мбит</a:t>
            </a:r>
            <a:r>
              <a:rPr lang="en-US" altLang="ru-RU" sz="1600" b="1" dirty="0">
                <a:latin typeface="Arial" pitchFamily="34" charset="0"/>
              </a:rPr>
              <a:t>/</a:t>
            </a:r>
            <a:r>
              <a:rPr lang="ru-RU" altLang="ru-RU" sz="1600" b="1" dirty="0" smtClean="0">
                <a:latin typeface="Arial" pitchFamily="34" charset="0"/>
              </a:rPr>
              <a:t>с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ru-RU" altLang="ru-RU" sz="1600" dirty="0" smtClean="0">
                <a:latin typeface="Arial" pitchFamily="34" charset="0"/>
              </a:rPr>
              <a:t>Общая производительность коммутатора 40 Мбит/с</a:t>
            </a:r>
            <a:r>
              <a:rPr lang="ru-RU" altLang="ru-RU" sz="1600" b="1" dirty="0" smtClean="0">
                <a:latin typeface="Arial" pitchFamily="34" charset="0"/>
              </a:rPr>
              <a:t>  </a:t>
            </a:r>
            <a:endParaRPr lang="ru-RU" altLang="ru-RU" sz="1600" b="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84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11560" y="260648"/>
            <a:ext cx="8420472" cy="97210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Борьба с перегрузками</a:t>
            </a:r>
            <a:endParaRPr kumimoji="0" lang="ru-RU" altLang="ru-RU" b="1" kern="0" dirty="0" smtClean="0"/>
          </a:p>
        </p:txBody>
      </p:sp>
      <p:pic>
        <p:nvPicPr>
          <p:cNvPr id="9" name="Picture 4" descr="15_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492896"/>
            <a:ext cx="5644244" cy="385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4156" y="1052736"/>
            <a:ext cx="7876492" cy="152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 «классическом» (полудуплексном</a:t>
            </a:r>
            <a:r>
              <a:rPr lang="ru-RU" sz="1600" smtClean="0"/>
              <a:t>) режиме</a:t>
            </a:r>
          </a:p>
          <a:p>
            <a:r>
              <a:rPr lang="ru-RU" sz="1600" dirty="0" smtClean="0"/>
              <a:t>Метод обратного давления </a:t>
            </a:r>
            <a:r>
              <a:rPr lang="en-US" sz="1600" dirty="0" smtClean="0"/>
              <a:t>(backpressure) – </a:t>
            </a:r>
            <a:r>
              <a:rPr lang="ru-RU" sz="1600" dirty="0" smtClean="0"/>
              <a:t>искусственные коллизии</a:t>
            </a:r>
          </a:p>
          <a:p>
            <a:r>
              <a:rPr lang="ru-RU" sz="1600" dirty="0" smtClean="0"/>
              <a:t>Метод агрессивного захвата среды</a:t>
            </a:r>
          </a:p>
          <a:p>
            <a:pPr lvl="1"/>
            <a:r>
              <a:rPr lang="ru-RU" sz="1600" dirty="0" smtClean="0"/>
              <a:t>По окончании кадра</a:t>
            </a:r>
          </a:p>
          <a:p>
            <a:pPr lvl="1"/>
            <a:r>
              <a:rPr lang="ru-RU" sz="1600" dirty="0" smtClean="0"/>
              <a:t>После коллизии</a:t>
            </a:r>
          </a:p>
        </p:txBody>
      </p:sp>
    </p:spTree>
    <p:extLst>
      <p:ext uri="{BB962C8B-B14F-4D97-AF65-F5344CB8AC3E}">
        <p14:creationId xmlns:p14="http://schemas.microsoft.com/office/powerpoint/2010/main" val="55956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980728"/>
            <a:ext cx="7772400" cy="1584176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Локальные сети на разделяемой среде</a:t>
            </a:r>
            <a:endParaRPr kumimoji="0" lang="en-US" altLang="ru-RU" b="1" kern="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10394" y="2583582"/>
            <a:ext cx="3958208" cy="2862322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u-RU" dirty="0" smtClean="0">
                <a:solidFill>
                  <a:srgbClr val="100E0C"/>
                </a:solidFill>
              </a:rPr>
              <a:t>Достоинства</a:t>
            </a:r>
          </a:p>
          <a:p>
            <a:pPr marL="342900" indent="-342900"/>
            <a:r>
              <a:rPr lang="ru-RU" dirty="0" smtClean="0">
                <a:solidFill>
                  <a:srgbClr val="100E0C"/>
                </a:solidFill>
              </a:rPr>
              <a:t>Простая топология</a:t>
            </a:r>
          </a:p>
          <a:p>
            <a:pPr marL="342900" indent="-342900"/>
            <a:r>
              <a:rPr lang="ru-RU" dirty="0" smtClean="0">
                <a:solidFill>
                  <a:srgbClr val="100E0C"/>
                </a:solidFill>
              </a:rPr>
              <a:t>Лёгкое наращивание узлов</a:t>
            </a:r>
          </a:p>
          <a:p>
            <a:pPr marL="342900" indent="-342900"/>
            <a:r>
              <a:rPr lang="ru-RU" dirty="0" smtClean="0">
                <a:solidFill>
                  <a:srgbClr val="100E0C"/>
                </a:solidFill>
              </a:rPr>
              <a:t>Простой протокол</a:t>
            </a:r>
          </a:p>
          <a:p>
            <a:pPr marL="342900" indent="-342900"/>
            <a:r>
              <a:rPr lang="ru-RU" dirty="0" smtClean="0">
                <a:solidFill>
                  <a:srgbClr val="100E0C"/>
                </a:solidFill>
              </a:rPr>
              <a:t>Автоматическое ограничение скорости передачи</a:t>
            </a:r>
          </a:p>
          <a:p>
            <a:r>
              <a:rPr lang="ru-RU" dirty="0" smtClean="0">
                <a:solidFill>
                  <a:srgbClr val="100E0C"/>
                </a:solidFill>
              </a:rPr>
              <a:t>Низкая стоимость сетевых адаптеров</a:t>
            </a:r>
            <a:endParaRPr lang="ru-RU" dirty="0">
              <a:solidFill>
                <a:srgbClr val="100E0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88024" y="2596926"/>
            <a:ext cx="3958208" cy="2848977"/>
          </a:xfrm>
          <a:prstGeom prst="rect">
            <a:avLst/>
          </a:prstGeom>
          <a:solidFill>
            <a:srgbClr val="F76778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>
              <a:buNone/>
            </a:pPr>
            <a:r>
              <a:rPr lang="ru-RU" dirty="0" smtClean="0">
                <a:solidFill>
                  <a:srgbClr val="100E0C"/>
                </a:solidFill>
              </a:rPr>
              <a:t>Недостатки</a:t>
            </a:r>
          </a:p>
          <a:p>
            <a:pPr marL="342900" indent="-342900"/>
            <a:r>
              <a:rPr lang="ru-RU" dirty="0" smtClean="0">
                <a:solidFill>
                  <a:srgbClr val="100E0C"/>
                </a:solidFill>
              </a:rPr>
              <a:t>Дефицит пропускной способности</a:t>
            </a:r>
          </a:p>
          <a:p>
            <a:pPr marL="342900" indent="-342900"/>
            <a:r>
              <a:rPr lang="ru-RU" dirty="0" smtClean="0">
                <a:solidFill>
                  <a:srgbClr val="100E0C"/>
                </a:solidFill>
              </a:rPr>
              <a:t>Фактическое ограничение на количество узлов в сети</a:t>
            </a:r>
          </a:p>
          <a:p>
            <a:pPr>
              <a:buNone/>
            </a:pPr>
            <a:endParaRPr lang="ru-RU" dirty="0" smtClean="0">
              <a:solidFill>
                <a:srgbClr val="100E0C"/>
              </a:solidFill>
            </a:endParaRPr>
          </a:p>
        </p:txBody>
      </p:sp>
      <p:pic>
        <p:nvPicPr>
          <p:cNvPr id="8" name="Picture 4" descr="15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293095"/>
            <a:ext cx="3960440" cy="228999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97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20675"/>
            <a:ext cx="7772400" cy="1556197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Логическая</a:t>
            </a:r>
            <a:br>
              <a:rPr kumimoji="0" lang="ru-RU" altLang="ru-RU" b="1" kern="0" dirty="0" smtClean="0"/>
            </a:br>
            <a:r>
              <a:rPr kumimoji="0" lang="ru-RU" altLang="ru-RU" b="1" kern="0" dirty="0" smtClean="0"/>
              <a:t>структуризация сети</a:t>
            </a:r>
            <a:endParaRPr kumimoji="0" lang="en-US" altLang="ru-RU" b="1" kern="0" dirty="0" smtClean="0"/>
          </a:p>
        </p:txBody>
      </p:sp>
      <p:sp>
        <p:nvSpPr>
          <p:cNvPr id="2" name="AutoShape 2" descr="Картинки по запросу суслика видишь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8" name="Picture 4" descr="15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93987"/>
            <a:ext cx="6048672" cy="415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Скругленная прямоугольная выноска 3"/>
          <p:cNvSpPr/>
          <p:nvPr/>
        </p:nvSpPr>
        <p:spPr bwMode="auto">
          <a:xfrm>
            <a:off x="2339752" y="3645024"/>
            <a:ext cx="1296144" cy="504056"/>
          </a:xfrm>
          <a:prstGeom prst="wedgeRoundRectCallout">
            <a:avLst>
              <a:gd name="adj1" fmla="val 121732"/>
              <a:gd name="adj2" fmla="val 111631"/>
              <a:gd name="adj3" fmla="val 16667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en-US" dirty="0" smtClean="0"/>
              <a:t>OSI L2/3</a:t>
            </a:r>
            <a:endParaRPr kumimoji="1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91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20675"/>
            <a:ext cx="7772400" cy="1556197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Преимущества логической</a:t>
            </a:r>
            <a:br>
              <a:rPr kumimoji="0" lang="ru-RU" altLang="ru-RU" b="1" kern="0" dirty="0" smtClean="0"/>
            </a:br>
            <a:r>
              <a:rPr kumimoji="0" lang="ru-RU" altLang="ru-RU" b="1" kern="0" dirty="0" smtClean="0"/>
              <a:t>структуризаци</a:t>
            </a:r>
            <a:r>
              <a:rPr kumimoji="0" lang="ru-RU" altLang="ru-RU" b="1" kern="0" dirty="0"/>
              <a:t>и</a:t>
            </a:r>
            <a:r>
              <a:rPr kumimoji="0" lang="ru-RU" altLang="ru-RU" b="1" kern="0" dirty="0" smtClean="0"/>
              <a:t> сети</a:t>
            </a:r>
            <a:endParaRPr kumimoji="0" lang="en-US" altLang="ru-RU" b="1" kern="0" dirty="0" smtClean="0"/>
          </a:p>
        </p:txBody>
      </p:sp>
      <p:sp>
        <p:nvSpPr>
          <p:cNvPr id="2" name="AutoShape 2" descr="Картинки по запросу суслика видишь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115616" y="2276872"/>
            <a:ext cx="705678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Повышение производительности</a:t>
            </a:r>
          </a:p>
          <a:p>
            <a:pPr lvl="1"/>
            <a:r>
              <a:rPr lang="ru-RU" dirty="0" smtClean="0"/>
              <a:t>Уменьшение трафика в сегменте</a:t>
            </a:r>
          </a:p>
          <a:p>
            <a:pPr lvl="1"/>
            <a:r>
              <a:rPr lang="ru-RU" dirty="0" smtClean="0"/>
              <a:t>Параллельная обработка независимого трафика</a:t>
            </a:r>
          </a:p>
          <a:p>
            <a:r>
              <a:rPr lang="ru-RU" dirty="0" smtClean="0"/>
              <a:t>Повышение гибкости сети</a:t>
            </a:r>
          </a:p>
          <a:p>
            <a:pPr lvl="1"/>
            <a:r>
              <a:rPr lang="ru-RU" dirty="0" smtClean="0"/>
              <a:t>Разные сегменты – разные настройки</a:t>
            </a:r>
            <a:endParaRPr lang="en-US" dirty="0" smtClean="0"/>
          </a:p>
          <a:p>
            <a:r>
              <a:rPr lang="ru-RU" dirty="0" smtClean="0"/>
              <a:t>Повышение безопасности данных</a:t>
            </a:r>
          </a:p>
          <a:p>
            <a:pPr lvl="1"/>
            <a:r>
              <a:rPr lang="ru-RU" dirty="0" smtClean="0"/>
              <a:t>Физическая недоступность чужого трафика</a:t>
            </a:r>
          </a:p>
          <a:p>
            <a:pPr lvl="1"/>
            <a:r>
              <a:rPr lang="ru-RU" dirty="0" smtClean="0"/>
              <a:t>Возможность контроля, фильтрации и </a:t>
            </a:r>
            <a:r>
              <a:rPr lang="ru-RU" dirty="0" err="1" smtClean="0"/>
              <a:t>журналирования</a:t>
            </a:r>
            <a:endParaRPr lang="ru-RU" dirty="0" smtClean="0"/>
          </a:p>
          <a:p>
            <a:r>
              <a:rPr lang="ru-RU" dirty="0" smtClean="0"/>
              <a:t>Повышение управляемости сети</a:t>
            </a:r>
          </a:p>
          <a:p>
            <a:pPr lvl="1"/>
            <a:r>
              <a:rPr lang="ru-RU" dirty="0"/>
              <a:t>Локализация проблем</a:t>
            </a:r>
          </a:p>
          <a:p>
            <a:pPr lvl="1"/>
            <a:r>
              <a:rPr lang="ru-RU" dirty="0" smtClean="0"/>
              <a:t>Возможность обработки транзитного трафика</a:t>
            </a:r>
          </a:p>
        </p:txBody>
      </p:sp>
    </p:spTree>
    <p:extLst>
      <p:ext uri="{BB962C8B-B14F-4D97-AF65-F5344CB8AC3E}">
        <p14:creationId xmlns:p14="http://schemas.microsoft.com/office/powerpoint/2010/main" val="85433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20675"/>
            <a:ext cx="7772400" cy="1556197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Повышение производительности сети</a:t>
            </a:r>
            <a:endParaRPr kumimoji="0" lang="en-US" altLang="ru-RU" b="1" kern="0" dirty="0" smtClean="0"/>
          </a:p>
        </p:txBody>
      </p:sp>
      <p:sp>
        <p:nvSpPr>
          <p:cNvPr id="2" name="AutoShape 2" descr="Картинки по запросу суслика видишь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Picture 4" descr="15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455" y="2420888"/>
            <a:ext cx="7128792" cy="434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60375" y="3284984"/>
                <a:ext cx="28689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Σ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  <m:r>
                            <a:rPr lang="en-US" i="1">
                              <a:latin typeface="Cambria Math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5" y="3284984"/>
                <a:ext cx="2868991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Скругленный прямоугольник 5"/>
          <p:cNvSpPr/>
          <p:nvPr/>
        </p:nvSpPr>
        <p:spPr bwMode="auto">
          <a:xfrm>
            <a:off x="1115616" y="3140968"/>
            <a:ext cx="1512168" cy="720080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 bwMode="auto">
          <a:xfrm>
            <a:off x="1802365" y="3068960"/>
            <a:ext cx="1512168" cy="720080"/>
          </a:xfrm>
          <a:prstGeom prst="round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71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62558" y="188640"/>
            <a:ext cx="7772400" cy="97210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Алгоритм прозрачного моста</a:t>
            </a:r>
            <a:endParaRPr kumimoji="0" lang="en-US" altLang="ru-RU" b="1" kern="0" dirty="0"/>
          </a:p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IEEE 802.1D</a:t>
            </a:r>
            <a:endParaRPr kumimoji="0" lang="ru-RU" altLang="ru-RU" b="1" kern="0" dirty="0" smtClean="0"/>
          </a:p>
        </p:txBody>
      </p:sp>
      <p:pic>
        <p:nvPicPr>
          <p:cNvPr id="4" name="Picture 4" descr="Картинки по запросу суслика видиш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67"/>
            <a:ext cx="7729203" cy="492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92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62558" y="188640"/>
            <a:ext cx="7772400" cy="97210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Алгоритм прозрачного моста</a:t>
            </a:r>
            <a:endParaRPr kumimoji="0" lang="en-US" altLang="ru-RU" b="1" kern="0" dirty="0"/>
          </a:p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IEEE 802.1D</a:t>
            </a:r>
            <a:endParaRPr kumimoji="0" lang="ru-RU" altLang="ru-RU" b="1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971600" y="1628800"/>
            <a:ext cx="6552728" cy="469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Мост незаметен сетевым узлам</a:t>
            </a:r>
          </a:p>
          <a:p>
            <a:pPr lvl="1"/>
            <a:r>
              <a:rPr lang="ru-RU" sz="1800" dirty="0" smtClean="0"/>
              <a:t>Сохраняется сетевое оборудование</a:t>
            </a:r>
          </a:p>
          <a:p>
            <a:r>
              <a:rPr lang="ru-RU" sz="1800" dirty="0" smtClean="0"/>
              <a:t>Метод доступа </a:t>
            </a:r>
            <a:r>
              <a:rPr lang="en-US" sz="1800" dirty="0" smtClean="0"/>
              <a:t>CSMA/CD (</a:t>
            </a:r>
            <a:r>
              <a:rPr lang="ru-RU" sz="1800" dirty="0" smtClean="0"/>
              <a:t>формально</a:t>
            </a:r>
            <a:r>
              <a:rPr lang="en-US" sz="1800" dirty="0" smtClean="0"/>
              <a:t>)</a:t>
            </a:r>
            <a:r>
              <a:rPr lang="ru-RU" sz="1800" dirty="0" smtClean="0"/>
              <a:t> сохраняется</a:t>
            </a:r>
            <a:endParaRPr lang="en-US" sz="1800" dirty="0" smtClean="0"/>
          </a:p>
          <a:p>
            <a:pPr lvl="1"/>
            <a:r>
              <a:rPr lang="ru-RU" sz="1800" dirty="0" smtClean="0"/>
              <a:t>Только древовидная топология</a:t>
            </a:r>
          </a:p>
          <a:p>
            <a:r>
              <a:rPr lang="ru-RU" sz="1800" dirty="0" smtClean="0"/>
              <a:t>Работает на </a:t>
            </a:r>
            <a:r>
              <a:rPr lang="en-US" sz="1800" dirty="0" smtClean="0"/>
              <a:t>L2 </a:t>
            </a:r>
            <a:r>
              <a:rPr lang="ru-RU" sz="1800" dirty="0" smtClean="0"/>
              <a:t>(канальном уровне модели </a:t>
            </a:r>
            <a:r>
              <a:rPr lang="en-US" sz="1800" dirty="0" smtClean="0"/>
              <a:t>OSI)</a:t>
            </a:r>
          </a:p>
          <a:p>
            <a:pPr lvl="1"/>
            <a:r>
              <a:rPr lang="ru-RU" sz="1800" dirty="0" smtClean="0"/>
              <a:t>Пакет</a:t>
            </a:r>
          </a:p>
          <a:p>
            <a:pPr lvl="1"/>
            <a:r>
              <a:rPr lang="en-US" sz="1800" dirty="0" smtClean="0"/>
              <a:t>MAC-</a:t>
            </a:r>
            <a:r>
              <a:rPr lang="ru-RU" sz="1800" dirty="0" smtClean="0"/>
              <a:t>адрес</a:t>
            </a:r>
          </a:p>
          <a:p>
            <a:pPr lvl="1"/>
            <a:r>
              <a:rPr lang="ru-RU" sz="1800" dirty="0" smtClean="0"/>
              <a:t>Таблица коммутации</a:t>
            </a:r>
            <a:endParaRPr lang="en-US" sz="1800" dirty="0" smtClean="0"/>
          </a:p>
          <a:p>
            <a:pPr lvl="1"/>
            <a:r>
              <a:rPr lang="ru-RU" sz="1800" dirty="0" smtClean="0"/>
              <a:t>Любые технологии </a:t>
            </a:r>
            <a:r>
              <a:rPr lang="en-US" sz="1800" dirty="0" smtClean="0"/>
              <a:t>L1:</a:t>
            </a:r>
            <a:r>
              <a:rPr lang="ru-RU" sz="1800" dirty="0" smtClean="0"/>
              <a:t> </a:t>
            </a:r>
            <a:r>
              <a:rPr lang="en-US" sz="1800" u="sng" dirty="0" smtClean="0"/>
              <a:t>Ethernet</a:t>
            </a:r>
            <a:r>
              <a:rPr lang="en-US" sz="1800" dirty="0" smtClean="0"/>
              <a:t>, Token Ring, FDDI</a:t>
            </a:r>
          </a:p>
          <a:p>
            <a:pPr lvl="1"/>
            <a:r>
              <a:rPr lang="ru-RU" sz="1800" dirty="0" smtClean="0"/>
              <a:t>Любые протоколы </a:t>
            </a:r>
            <a:r>
              <a:rPr lang="en-US" sz="1800" dirty="0" smtClean="0"/>
              <a:t>L3: TCP-IP, IPX/SPX</a:t>
            </a:r>
            <a:endParaRPr lang="ru-RU" sz="1800" dirty="0" smtClean="0"/>
          </a:p>
          <a:p>
            <a:r>
              <a:rPr lang="ru-RU" sz="1800" dirty="0" smtClean="0"/>
              <a:t>Активное оборудование</a:t>
            </a:r>
          </a:p>
          <a:p>
            <a:pPr lvl="1"/>
            <a:r>
              <a:rPr lang="ru-RU" sz="1800" dirty="0" smtClean="0"/>
              <a:t>Процессор</a:t>
            </a:r>
          </a:p>
          <a:p>
            <a:pPr lvl="1"/>
            <a:r>
              <a:rPr lang="ru-RU" sz="1800" dirty="0" smtClean="0"/>
              <a:t>Память</a:t>
            </a:r>
          </a:p>
          <a:p>
            <a:pPr lvl="1"/>
            <a:r>
              <a:rPr lang="ru-RU" sz="1800" dirty="0" smtClean="0"/>
              <a:t>Алгоритм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49548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5_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43519"/>
            <a:ext cx="7956376" cy="395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Заголовок 1"/>
          <p:cNvSpPr txBox="1">
            <a:spLocks/>
          </p:cNvSpPr>
          <p:nvPr/>
        </p:nvSpPr>
        <p:spPr>
          <a:xfrm>
            <a:off x="662558" y="188640"/>
            <a:ext cx="7772400" cy="97210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Принцип работы</a:t>
            </a:r>
            <a:endParaRPr kumimoji="0" lang="ru-RU" altLang="ru-RU" b="1" kern="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79512" y="3632448"/>
            <a:ext cx="7848872" cy="315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100E0C"/>
                </a:solidFill>
              </a:rPr>
              <a:t>«Неразборчивый» режим </a:t>
            </a:r>
            <a:r>
              <a:rPr lang="en-US" sz="1400" dirty="0">
                <a:solidFill>
                  <a:srgbClr val="100E0C"/>
                </a:solidFill>
              </a:rPr>
              <a:t>/ Promiscuous mode</a:t>
            </a:r>
          </a:p>
          <a:p>
            <a:r>
              <a:rPr lang="ru-RU" sz="1400" dirty="0">
                <a:solidFill>
                  <a:srgbClr val="100E0C"/>
                </a:solidFill>
              </a:rPr>
              <a:t>Нет своего </a:t>
            </a:r>
            <a:r>
              <a:rPr lang="en-US" sz="1400" dirty="0">
                <a:solidFill>
                  <a:srgbClr val="100E0C"/>
                </a:solidFill>
              </a:rPr>
              <a:t>MAC-</a:t>
            </a:r>
            <a:r>
              <a:rPr lang="ru-RU" sz="1400" dirty="0">
                <a:solidFill>
                  <a:srgbClr val="100E0C"/>
                </a:solidFill>
              </a:rPr>
              <a:t>адреса</a:t>
            </a:r>
          </a:p>
          <a:p>
            <a:r>
              <a:rPr lang="ru-RU" sz="1400" dirty="0" smtClean="0">
                <a:solidFill>
                  <a:srgbClr val="100E0C"/>
                </a:solidFill>
              </a:rPr>
              <a:t>Буферизация кадра</a:t>
            </a:r>
          </a:p>
          <a:p>
            <a:pPr lvl="1"/>
            <a:r>
              <a:rPr lang="ru-RU" sz="1400" dirty="0" smtClean="0">
                <a:solidFill>
                  <a:srgbClr val="100E0C"/>
                </a:solidFill>
              </a:rPr>
              <a:t>Задержка не критична для сети</a:t>
            </a:r>
          </a:p>
          <a:p>
            <a:r>
              <a:rPr lang="ru-RU" sz="1400" dirty="0" smtClean="0">
                <a:solidFill>
                  <a:srgbClr val="100E0C"/>
                </a:solidFill>
              </a:rPr>
              <a:t>Динамическое заполнение таблицы коммутации</a:t>
            </a:r>
            <a:endParaRPr lang="en-US" sz="1400" dirty="0" smtClean="0">
              <a:solidFill>
                <a:srgbClr val="100E0C"/>
              </a:solidFill>
            </a:endParaRPr>
          </a:p>
          <a:p>
            <a:pPr lvl="1"/>
            <a:r>
              <a:rPr lang="ru-RU" sz="1400" dirty="0" smtClean="0">
                <a:solidFill>
                  <a:srgbClr val="100E0C"/>
                </a:solidFill>
              </a:rPr>
              <a:t>Постоянное обновление и устаревание</a:t>
            </a:r>
          </a:p>
          <a:p>
            <a:pPr lvl="1"/>
            <a:r>
              <a:rPr lang="ru-RU" sz="1400" dirty="0" smtClean="0">
                <a:solidFill>
                  <a:srgbClr val="100E0C"/>
                </a:solidFill>
              </a:rPr>
              <a:t>Возможно вручную администратором</a:t>
            </a:r>
          </a:p>
          <a:p>
            <a:r>
              <a:rPr lang="ru-RU" sz="1400" dirty="0" smtClean="0">
                <a:solidFill>
                  <a:srgbClr val="100E0C"/>
                </a:solidFill>
              </a:rPr>
              <a:t>Маршрутизация по таблице коммутации</a:t>
            </a:r>
          </a:p>
          <a:p>
            <a:pPr lvl="1"/>
            <a:r>
              <a:rPr lang="ru-RU" sz="1400" dirty="0" smtClean="0">
                <a:solidFill>
                  <a:srgbClr val="100E0C"/>
                </a:solidFill>
              </a:rPr>
              <a:t>Только один порт назначения (</a:t>
            </a:r>
            <a:r>
              <a:rPr lang="en-US" sz="1400" dirty="0" smtClean="0">
                <a:solidFill>
                  <a:srgbClr val="100E0C"/>
                </a:solidFill>
              </a:rPr>
              <a:t>forwarding)</a:t>
            </a:r>
            <a:endParaRPr lang="ru-RU" sz="1400" dirty="0" smtClean="0">
              <a:solidFill>
                <a:srgbClr val="100E0C"/>
              </a:solidFill>
            </a:endParaRPr>
          </a:p>
          <a:p>
            <a:pPr lvl="1"/>
            <a:r>
              <a:rPr lang="ru-RU" sz="1400" dirty="0" smtClean="0">
                <a:solidFill>
                  <a:srgbClr val="100E0C"/>
                </a:solidFill>
              </a:rPr>
              <a:t>Никогда не в порт получения</a:t>
            </a:r>
            <a:r>
              <a:rPr lang="en-US" sz="1400" dirty="0" smtClean="0">
                <a:solidFill>
                  <a:srgbClr val="100E0C"/>
                </a:solidFill>
              </a:rPr>
              <a:t> (filtering)</a:t>
            </a:r>
            <a:endParaRPr lang="ru-RU" sz="1400" dirty="0" smtClean="0">
              <a:solidFill>
                <a:srgbClr val="100E0C"/>
              </a:solidFill>
            </a:endParaRPr>
          </a:p>
          <a:p>
            <a:pPr lvl="1"/>
            <a:r>
              <a:rPr lang="ru-RU" sz="1400" dirty="0" smtClean="0">
                <a:solidFill>
                  <a:srgbClr val="100E0C"/>
                </a:solidFill>
              </a:rPr>
              <a:t>Незнакомый адрес – на все порты (кроме исходного)</a:t>
            </a:r>
          </a:p>
          <a:p>
            <a:r>
              <a:rPr lang="ru-RU" sz="1400" dirty="0" smtClean="0">
                <a:solidFill>
                  <a:srgbClr val="100E0C"/>
                </a:solidFill>
              </a:rPr>
              <a:t>Не защищает от широковещательных штормов</a:t>
            </a:r>
            <a:endParaRPr lang="ru-RU" sz="1400" dirty="0">
              <a:solidFill>
                <a:srgbClr val="100E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99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62558" y="188640"/>
            <a:ext cx="7772400" cy="97210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Схема устройства моста</a:t>
            </a:r>
            <a:endParaRPr kumimoji="0" lang="ru-RU" altLang="ru-RU" b="1" kern="0" dirty="0" smtClean="0"/>
          </a:p>
        </p:txBody>
      </p:sp>
      <p:pic>
        <p:nvPicPr>
          <p:cNvPr id="5" name="Picture 4" descr="15_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052736"/>
            <a:ext cx="6408712" cy="534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50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ирода">
  <a:themeElements>
    <a:clrScheme name="Природа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Природа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Природа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Designs\Природа.pot</Template>
  <TotalTime>5546</TotalTime>
  <Words>441</Words>
  <Application>Microsoft Office PowerPoint</Application>
  <PresentationFormat>Экран (4:3)</PresentationFormat>
  <Paragraphs>104</Paragraphs>
  <Slides>17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Природа</vt:lpstr>
      <vt:lpstr>Документ Microsoft Word</vt:lpstr>
      <vt:lpstr>Microsoft Clip Gallery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stas</dc:creator>
  <cp:lastModifiedBy>stas</cp:lastModifiedBy>
  <cp:revision>305</cp:revision>
  <dcterms:created xsi:type="dcterms:W3CDTF">1601-01-01T00:00:00Z</dcterms:created>
  <dcterms:modified xsi:type="dcterms:W3CDTF">2017-10-24T10:05:06Z</dcterms:modified>
</cp:coreProperties>
</file>