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312" r:id="rId2"/>
    <p:sldId id="311" r:id="rId3"/>
    <p:sldId id="313" r:id="rId4"/>
    <p:sldId id="314" r:id="rId5"/>
    <p:sldId id="315" r:id="rId6"/>
    <p:sldId id="316" r:id="rId7"/>
    <p:sldId id="317" r:id="rId8"/>
    <p:sldId id="318" r:id="rId9"/>
    <p:sldId id="321" r:id="rId10"/>
    <p:sldId id="319" r:id="rId11"/>
    <p:sldId id="32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426"/>
    <a:srgbClr val="F8D4DC"/>
    <a:srgbClr val="100E0C"/>
    <a:srgbClr val="F8EE90"/>
    <a:srgbClr val="F76778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 varScale="1">
        <p:scale>
          <a:sx n="111" d="100"/>
          <a:sy n="111" d="100"/>
        </p:scale>
        <p:origin x="5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 descr="Cisco C921-4P — описание, характеристики, цена GPL. Купить маршрутизатор  Cisco от дистрибьютора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5" t="35628" r="14025" b="35388"/>
          <a:stretch/>
        </p:blipFill>
        <p:spPr bwMode="auto">
          <a:xfrm>
            <a:off x="3866504" y="4751433"/>
            <a:ext cx="4591696" cy="14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Дополнительные</a:t>
            </a:r>
            <a:r>
              <a:rPr kumimoji="0" lang="ru-RU" altLang="ru-RU" b="1" kern="0" dirty="0" smtClean="0"/>
              <a:t> </a:t>
            </a:r>
            <a:r>
              <a:rPr kumimoji="0" lang="ru-RU" altLang="ru-RU" b="1" kern="0" dirty="0" smtClean="0"/>
              <a:t>функции </a:t>
            </a:r>
            <a:r>
              <a:rPr kumimoji="0" lang="ru-RU" altLang="ru-RU" b="1" kern="0" dirty="0" smtClean="0"/>
              <a:t>маршрутизаторов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(IP)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71600" y="3212976"/>
            <a:ext cx="58326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100E0C"/>
                </a:solidFill>
              </a:rPr>
              <a:t>Фильтрация трафика</a:t>
            </a:r>
            <a:endParaRPr lang="en-US" dirty="0">
              <a:solidFill>
                <a:srgbClr val="100E0C"/>
              </a:solidFill>
            </a:endParaRPr>
          </a:p>
          <a:p>
            <a:r>
              <a:rPr lang="en-US" dirty="0">
                <a:solidFill>
                  <a:srgbClr val="100E0C"/>
                </a:solidFill>
              </a:rPr>
              <a:t>NAT</a:t>
            </a:r>
            <a:r>
              <a:rPr lang="ru-RU" dirty="0">
                <a:solidFill>
                  <a:srgbClr val="100E0C"/>
                </a:solidFill>
              </a:rPr>
              <a:t>: Трансляция сетевых </a:t>
            </a:r>
            <a:r>
              <a:rPr lang="ru-RU" dirty="0" smtClean="0">
                <a:solidFill>
                  <a:srgbClr val="100E0C"/>
                </a:solidFill>
              </a:rPr>
              <a:t>адресов</a:t>
            </a:r>
          </a:p>
          <a:p>
            <a:r>
              <a:rPr lang="en-US" dirty="0" smtClean="0">
                <a:solidFill>
                  <a:srgbClr val="100E0C"/>
                </a:solidFill>
              </a:rPr>
              <a:t>VPN: </a:t>
            </a:r>
            <a:r>
              <a:rPr lang="ru-RU" dirty="0" smtClean="0">
                <a:solidFill>
                  <a:srgbClr val="100E0C"/>
                </a:solidFill>
              </a:rPr>
              <a:t>Виртуальные частные сети</a:t>
            </a:r>
            <a:endParaRPr lang="en-US" dirty="0">
              <a:solidFill>
                <a:srgbClr val="100E0C"/>
              </a:solidFill>
            </a:endParaRPr>
          </a:p>
          <a:p>
            <a:r>
              <a:rPr lang="en-US" dirty="0" err="1" smtClean="0">
                <a:solidFill>
                  <a:srgbClr val="100E0C"/>
                </a:solidFill>
              </a:rPr>
              <a:t>QoS</a:t>
            </a:r>
            <a:r>
              <a:rPr lang="ru-RU" dirty="0">
                <a:solidFill>
                  <a:srgbClr val="100E0C"/>
                </a:solidFill>
              </a:rPr>
              <a:t>: Качество обслуживания</a:t>
            </a:r>
          </a:p>
          <a:p>
            <a:r>
              <a:rPr lang="ru-RU" dirty="0" smtClean="0">
                <a:solidFill>
                  <a:srgbClr val="100E0C"/>
                </a:solidFill>
              </a:rPr>
              <a:t>Групповое вещание</a:t>
            </a:r>
            <a:endParaRPr lang="ru-RU" dirty="0" smtClean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Time based ACL</a:t>
            </a:r>
            <a:endParaRPr kumimoji="0" lang="en-US" altLang="ru-RU" b="1" kern="0" dirty="0"/>
          </a:p>
        </p:txBody>
      </p:sp>
    </p:spTree>
    <p:extLst>
      <p:ext uri="{BB962C8B-B14F-4D97-AF65-F5344CB8AC3E}">
        <p14:creationId xmlns:p14="http://schemas.microsoft.com/office/powerpoint/2010/main" val="9571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Диагностика</a:t>
            </a:r>
            <a:endParaRPr kumimoji="0" lang="en-US" altLang="ru-RU" b="1" kern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815083"/>
            <a:ext cx="856895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002060"/>
                </a:solidFill>
                <a:latin typeface="+mj-lt"/>
              </a:rPr>
              <a:t>show</a:t>
            </a:r>
            <a:r>
              <a:rPr lang="ru-RU" sz="24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+mj-lt"/>
              </a:rPr>
              <a:t>access-lists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 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 lvl="1"/>
            <a:r>
              <a:rPr lang="ru-RU" sz="2400" dirty="0" smtClean="0">
                <a:solidFill>
                  <a:srgbClr val="002060"/>
                </a:solidFill>
                <a:latin typeface="+mj-lt"/>
              </a:rPr>
              <a:t>смотрим 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все списки доступа на маршрутизаторе.</a:t>
            </a:r>
            <a:endParaRPr lang="en-US" sz="2400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ru-RU" sz="2400" b="1" dirty="0" err="1" smtClean="0">
                <a:solidFill>
                  <a:srgbClr val="002060"/>
                </a:solidFill>
                <a:latin typeface="+mj-lt"/>
              </a:rPr>
              <a:t>show</a:t>
            </a:r>
            <a:r>
              <a:rPr lang="ru-RU" sz="24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+mj-lt"/>
              </a:rPr>
              <a:t>access-lists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 {ACL номер | имя} 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  <a:p>
            <a:pPr lvl="1"/>
            <a:r>
              <a:rPr lang="ru-RU" sz="2400" dirty="0" smtClean="0">
                <a:solidFill>
                  <a:srgbClr val="002060"/>
                </a:solidFill>
                <a:latin typeface="+mj-lt"/>
              </a:rPr>
              <a:t>смотрим </a:t>
            </a:r>
            <a:r>
              <a:rPr lang="ru-RU" sz="2400" dirty="0">
                <a:solidFill>
                  <a:srgbClr val="002060"/>
                </a:solidFill>
                <a:latin typeface="+mj-lt"/>
              </a:rPr>
              <a:t>информацию о списке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29394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3186406"/>
            <a:ext cx="4204934" cy="388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sz="1600" b="1" dirty="0" smtClean="0"/>
              <a:t>Условия фильтрации</a:t>
            </a:r>
          </a:p>
          <a:p>
            <a:r>
              <a:rPr lang="en-US" sz="1600" dirty="0" smtClean="0"/>
              <a:t>IP</a:t>
            </a:r>
            <a:r>
              <a:rPr lang="ru-RU" sz="1600" dirty="0" smtClean="0"/>
              <a:t>-адрес</a:t>
            </a:r>
          </a:p>
          <a:p>
            <a:pPr lvl="1"/>
            <a:r>
              <a:rPr lang="ru-RU" sz="1600" dirty="0" smtClean="0"/>
              <a:t>Источника</a:t>
            </a:r>
            <a:r>
              <a:rPr lang="en-US" sz="1600" dirty="0" smtClean="0"/>
              <a:t> (</a:t>
            </a:r>
            <a:r>
              <a:rPr lang="en-US" sz="1600" dirty="0" err="1" smtClean="0"/>
              <a:t>src</a:t>
            </a:r>
            <a:r>
              <a:rPr lang="en-US" sz="1600" dirty="0" smtClean="0"/>
              <a:t>)</a:t>
            </a:r>
            <a:endParaRPr lang="ru-RU" sz="1600" dirty="0" smtClean="0"/>
          </a:p>
          <a:p>
            <a:pPr lvl="1"/>
            <a:r>
              <a:rPr lang="ru-RU" sz="1600" dirty="0" smtClean="0"/>
              <a:t>Приёмника</a:t>
            </a:r>
            <a:r>
              <a:rPr lang="en-US" sz="1600" dirty="0" smtClean="0"/>
              <a:t> (</a:t>
            </a:r>
            <a:r>
              <a:rPr lang="en-US" sz="1600" dirty="0" err="1" smtClean="0"/>
              <a:t>dst</a:t>
            </a:r>
            <a:r>
              <a:rPr lang="en-US" sz="1600" dirty="0" smtClean="0"/>
              <a:t>)</a:t>
            </a:r>
          </a:p>
          <a:p>
            <a:r>
              <a:rPr lang="ru-RU" sz="1600" dirty="0" smtClean="0"/>
              <a:t>МАС</a:t>
            </a:r>
            <a:r>
              <a:rPr lang="en-US" sz="1600" dirty="0" smtClean="0"/>
              <a:t>-</a:t>
            </a:r>
            <a:r>
              <a:rPr lang="ru-RU" sz="1600" dirty="0" smtClean="0"/>
              <a:t>адрес </a:t>
            </a:r>
            <a:r>
              <a:rPr lang="en-US" sz="1600" dirty="0" smtClean="0"/>
              <a:t>(</a:t>
            </a:r>
            <a:r>
              <a:rPr lang="en-US" sz="1600" dirty="0" err="1" smtClean="0"/>
              <a:t>src</a:t>
            </a:r>
            <a:r>
              <a:rPr lang="en-US" sz="1600" dirty="0" smtClean="0"/>
              <a:t> / </a:t>
            </a:r>
            <a:r>
              <a:rPr lang="en-US" sz="1600" dirty="0" err="1" smtClean="0"/>
              <a:t>dst</a:t>
            </a:r>
            <a:r>
              <a:rPr lang="en-US" sz="1600" dirty="0" smtClean="0"/>
              <a:t>)</a:t>
            </a:r>
          </a:p>
          <a:p>
            <a:r>
              <a:rPr lang="ru-RU" sz="1600" dirty="0" smtClean="0"/>
              <a:t>№ интерфейса</a:t>
            </a:r>
          </a:p>
          <a:p>
            <a:pPr lvl="1"/>
            <a:r>
              <a:rPr lang="ru-RU" sz="1600" dirty="0" smtClean="0"/>
              <a:t>Входящий трафик</a:t>
            </a:r>
          </a:p>
          <a:p>
            <a:pPr lvl="1"/>
            <a:r>
              <a:rPr lang="ru-RU" sz="1600" dirty="0" smtClean="0"/>
              <a:t>Исходящий трафик</a:t>
            </a:r>
          </a:p>
          <a:p>
            <a:pPr lvl="1"/>
            <a:r>
              <a:rPr lang="ru-RU" sz="1600" dirty="0" smtClean="0"/>
              <a:t>…</a:t>
            </a:r>
          </a:p>
          <a:p>
            <a:r>
              <a:rPr lang="ru-RU" sz="1600" dirty="0" smtClean="0"/>
              <a:t>Тип протокола </a:t>
            </a:r>
            <a:r>
              <a:rPr lang="en-US" sz="1600" dirty="0" smtClean="0"/>
              <a:t>(TCP / UDP / ICMP / OSPF…)</a:t>
            </a:r>
          </a:p>
          <a:p>
            <a:r>
              <a:rPr lang="ru-RU" sz="1600" dirty="0" smtClean="0"/>
              <a:t>Номер порта </a:t>
            </a:r>
            <a:r>
              <a:rPr lang="en-US" sz="1600" dirty="0" smtClean="0"/>
              <a:t>TCP/UDP </a:t>
            </a:r>
            <a:r>
              <a:rPr lang="ru-RU" sz="1600" dirty="0" smtClean="0"/>
              <a:t>(сетевая служба)</a:t>
            </a:r>
          </a:p>
          <a:p>
            <a:r>
              <a:rPr lang="ru-RU" sz="1600" dirty="0" smtClean="0"/>
              <a:t>Содержимое пакета…</a:t>
            </a:r>
          </a:p>
          <a:p>
            <a:endParaRPr lang="ru-RU" sz="1600" dirty="0"/>
          </a:p>
        </p:txBody>
      </p:sp>
      <p:sp>
        <p:nvSpPr>
          <p:cNvPr id="4" name="Стрелка вправо 3"/>
          <p:cNvSpPr/>
          <p:nvPr/>
        </p:nvSpPr>
        <p:spPr bwMode="auto">
          <a:xfrm>
            <a:off x="3275856" y="3739981"/>
            <a:ext cx="1440160" cy="93610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0734" y="3152360"/>
            <a:ext cx="3951901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600" b="1" dirty="0" smtClean="0"/>
              <a:t>Действия</a:t>
            </a:r>
          </a:p>
          <a:p>
            <a:r>
              <a:rPr lang="ru-RU" sz="1600" dirty="0" smtClean="0"/>
              <a:t>Пропустить </a:t>
            </a:r>
            <a:r>
              <a:rPr lang="en-US" sz="1600" dirty="0" smtClean="0"/>
              <a:t>(permit)</a:t>
            </a:r>
          </a:p>
          <a:p>
            <a:r>
              <a:rPr lang="en-US" sz="1600" dirty="0" smtClean="0"/>
              <a:t>Drop</a:t>
            </a:r>
          </a:p>
          <a:p>
            <a:r>
              <a:rPr lang="ru-RU" sz="1600" dirty="0" smtClean="0"/>
              <a:t>Перенаправить</a:t>
            </a:r>
          </a:p>
          <a:p>
            <a:r>
              <a:rPr lang="ru-RU" sz="1600" dirty="0" smtClean="0"/>
              <a:t>Пометить</a:t>
            </a:r>
          </a:p>
          <a:p>
            <a:pPr lvl="1"/>
            <a:r>
              <a:rPr lang="ru-RU" sz="1600" dirty="0" smtClean="0"/>
              <a:t>Для отбрасывания при перегрузке</a:t>
            </a:r>
          </a:p>
          <a:p>
            <a:pPr lvl="1"/>
            <a:r>
              <a:rPr lang="ru-RU" sz="1600" dirty="0" smtClean="0"/>
              <a:t>…</a:t>
            </a:r>
            <a:endParaRPr lang="ru-RU" sz="1600" dirty="0"/>
          </a:p>
        </p:txBody>
      </p:sp>
      <p:pic>
        <p:nvPicPr>
          <p:cNvPr id="192516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52" y="1537851"/>
            <a:ext cx="5256584" cy="147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Cisco: </a:t>
            </a: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602119" y="1509931"/>
            <a:ext cx="193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u-RU" dirty="0" smtClean="0"/>
              <a:t>Списки доступа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 bwMode="auto">
          <a:xfrm flipH="1">
            <a:off x="2987824" y="1988840"/>
            <a:ext cx="1368152" cy="7920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 стрелкой 8"/>
          <p:cNvCxnSpPr/>
          <p:nvPr/>
        </p:nvCxnSpPr>
        <p:spPr bwMode="auto">
          <a:xfrm>
            <a:off x="5004048" y="1988840"/>
            <a:ext cx="1368152" cy="9361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417546" y="2429711"/>
            <a:ext cx="2362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Стандартные</a:t>
            </a:r>
          </a:p>
          <a:p>
            <a:pPr>
              <a:buNone/>
            </a:pPr>
            <a:r>
              <a:rPr lang="en-US" dirty="0" smtClean="0"/>
              <a:t>Standard</a:t>
            </a:r>
          </a:p>
          <a:p>
            <a:pPr>
              <a:buNone/>
            </a:pPr>
            <a:r>
              <a:rPr lang="en-US" dirty="0" smtClean="0"/>
              <a:t>1-99</a:t>
            </a:r>
            <a:endParaRPr lang="ru-RU" dirty="0" smtClean="0"/>
          </a:p>
          <a:p>
            <a:pPr>
              <a:buNone/>
            </a:pPr>
            <a:r>
              <a:rPr lang="ru-RU" i="1" dirty="0"/>
              <a:t>могут проверять только адреса </a:t>
            </a:r>
            <a:r>
              <a:rPr lang="ru-RU" i="1" dirty="0" smtClean="0"/>
              <a:t>источников (</a:t>
            </a:r>
            <a:r>
              <a:rPr lang="en-US" i="1" dirty="0" err="1" smtClean="0"/>
              <a:t>src</a:t>
            </a:r>
            <a:r>
              <a:rPr lang="en-US" i="1" dirty="0" smtClean="0"/>
              <a:t>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424953" y="2471549"/>
            <a:ext cx="26115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Расширенные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Extended</a:t>
            </a:r>
          </a:p>
          <a:p>
            <a:pPr>
              <a:buNone/>
            </a:pPr>
            <a:r>
              <a:rPr lang="en-US" dirty="0" smtClean="0"/>
              <a:t>100-199</a:t>
            </a:r>
          </a:p>
          <a:p>
            <a:pPr>
              <a:buNone/>
            </a:pPr>
            <a:r>
              <a:rPr lang="ru-RU" i="1" dirty="0"/>
              <a:t>могут проверять адреса источников, а также адреса получателей, в случае IP ещё тип протокола и TCP/UDP порты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44183" y="6147823"/>
            <a:ext cx="860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access-list &lt;</a:t>
            </a:r>
            <a:r>
              <a:rPr lang="ru-RU" dirty="0" smtClean="0"/>
              <a:t>номер</a:t>
            </a:r>
            <a:r>
              <a:rPr lang="en-US" dirty="0" smtClean="0"/>
              <a:t>&gt; {deny | permit | remark} {address| any | host} [wildcard] [log]</a:t>
            </a:r>
            <a:endParaRPr lang="ru-RU" dirty="0"/>
          </a:p>
        </p:txBody>
      </p:sp>
      <p:sp>
        <p:nvSpPr>
          <p:cNvPr id="10" name="Стрелка вниз 9"/>
          <p:cNvSpPr/>
          <p:nvPr/>
        </p:nvSpPr>
        <p:spPr bwMode="auto">
          <a:xfrm>
            <a:off x="2144356" y="4585462"/>
            <a:ext cx="394420" cy="1435825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access-list: </a:t>
            </a:r>
            <a:r>
              <a:rPr kumimoji="0" lang="ru-RU" altLang="ru-RU" b="1" kern="0" dirty="0" smtClean="0"/>
              <a:t>синтаксис</a:t>
            </a:r>
            <a:endParaRPr kumimoji="0" lang="en-US" altLang="ru-RU" b="1" kern="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09986"/>
            <a:ext cx="860444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permit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разрешить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deny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запретить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remark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комментарий о списке доступа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address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запрещаем или разрешаем сеть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any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разрешаем или запрещаем всё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host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разрешаем или запрещаем хосту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 smtClean="0">
                <a:solidFill>
                  <a:srgbClr val="111111"/>
                </a:solidFill>
                <a:latin typeface="-apple-system"/>
              </a:rPr>
              <a:t>wildcard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 err="1">
                <a:solidFill>
                  <a:srgbClr val="111111"/>
                </a:solidFill>
                <a:latin typeface="-apple-system"/>
              </a:rPr>
              <a:t>WildCard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 маска </a:t>
            </a:r>
            <a:r>
              <a:rPr lang="ru-RU" i="1" dirty="0" smtClean="0">
                <a:solidFill>
                  <a:srgbClr val="111111"/>
                </a:solidFill>
                <a:latin typeface="-apple-system"/>
              </a:rPr>
              <a:t>сети</a:t>
            </a:r>
            <a:r>
              <a:rPr lang="en-US" i="1" dirty="0" smtClean="0">
                <a:solidFill>
                  <a:srgbClr val="111111"/>
                </a:solidFill>
                <a:latin typeface="-apple-system"/>
              </a:rPr>
              <a:t>: 0.0.0.255 -&gt; </a:t>
            </a:r>
            <a:r>
              <a:rPr lang="ru-RU" i="1" dirty="0" smtClean="0">
                <a:solidFill>
                  <a:srgbClr val="111111"/>
                </a:solidFill>
                <a:latin typeface="-apple-system"/>
              </a:rPr>
              <a:t>обычная </a:t>
            </a:r>
            <a:r>
              <a:rPr lang="en-US" i="1" dirty="0" smtClean="0">
                <a:solidFill>
                  <a:srgbClr val="111111"/>
                </a:solidFill>
                <a:latin typeface="-apple-system"/>
              </a:rPr>
              <a:t>255.255.255.0 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111111"/>
                </a:solidFill>
                <a:latin typeface="-apple-system"/>
              </a:rPr>
              <a:t>log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включаем </a:t>
            </a:r>
            <a:r>
              <a:rPr lang="ru-RU" i="1" dirty="0" err="1" smtClean="0">
                <a:solidFill>
                  <a:srgbClr val="111111"/>
                </a:solidFill>
                <a:latin typeface="-apple-system"/>
              </a:rPr>
              <a:t>логирование</a:t>
            </a:r>
            <a:r>
              <a:rPr lang="ru-RU" i="1" dirty="0" smtClean="0">
                <a:solidFill>
                  <a:srgbClr val="111111"/>
                </a:solidFill>
                <a:latin typeface="-apple-system"/>
              </a:rPr>
              <a:t> пакетов подходящих под 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запись ACL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3808" y="4902265"/>
            <a:ext cx="4320480" cy="18774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access-list 1 permit 192.78.46.12 0.0.0.0</a:t>
            </a:r>
          </a:p>
          <a:p>
            <a:pPr>
              <a:buNone/>
            </a:pPr>
            <a:r>
              <a:rPr lang="en-US" dirty="0" smtClean="0"/>
              <a:t>access-list 1 deny 192.78.46.0 0.0.0.255</a:t>
            </a:r>
          </a:p>
          <a:p>
            <a:pPr>
              <a:buNone/>
            </a:pPr>
            <a:r>
              <a:rPr lang="en-US" dirty="0"/>
              <a:t>access-list </a:t>
            </a:r>
            <a:r>
              <a:rPr lang="en-US" dirty="0" smtClean="0"/>
              <a:t>1 permit any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access-list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deny </a:t>
            </a:r>
            <a:r>
              <a:rPr lang="en-US" dirty="0">
                <a:solidFill>
                  <a:srgbClr val="FF0000"/>
                </a:solidFill>
              </a:rPr>
              <a:t>any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Стрелка вниз 3"/>
          <p:cNvSpPr/>
          <p:nvPr/>
        </p:nvSpPr>
        <p:spPr bwMode="auto">
          <a:xfrm>
            <a:off x="2339752" y="4902265"/>
            <a:ext cx="504056" cy="1877437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access-list: </a:t>
            </a:r>
            <a:r>
              <a:rPr kumimoji="0" lang="ru-RU" altLang="ru-RU" b="1" kern="0" dirty="0" smtClean="0"/>
              <a:t>обработка</a:t>
            </a:r>
            <a:endParaRPr kumimoji="0" lang="en-US" altLang="ru-RU" b="1" kern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709986"/>
            <a:ext cx="84249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Обработка ведется строго в том порядке, в котором записаны условия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Если пакет совпал с условием, дальше он не обрабатывается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В конце каждого списка доступа стоит неявный </a:t>
            </a:r>
            <a:r>
              <a:rPr lang="ru-RU" dirty="0" err="1">
                <a:solidFill>
                  <a:srgbClr val="111111"/>
                </a:solidFill>
                <a:latin typeface="+mj-lt"/>
              </a:rPr>
              <a:t>deny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 </a:t>
            </a:r>
            <a:r>
              <a:rPr lang="ru-RU" dirty="0" err="1">
                <a:solidFill>
                  <a:srgbClr val="111111"/>
                </a:solidFill>
                <a:latin typeface="+mj-lt"/>
              </a:rPr>
              <a:t>any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 (запретить всё)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111111"/>
                </a:solidFill>
                <a:latin typeface="+mj-lt"/>
              </a:rPr>
              <a:t>Нельзя 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разместить более 1 списка доступа на интерфейс, на протокол, на направление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ACL не действует на трафик, сгенерированный самим маршрутизатором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111111"/>
                </a:solidFill>
                <a:latin typeface="+mj-lt"/>
              </a:rPr>
              <a:t>Для фильтрации адресов используется </a:t>
            </a:r>
            <a:r>
              <a:rPr lang="ru-RU" dirty="0" err="1">
                <a:solidFill>
                  <a:srgbClr val="111111"/>
                </a:solidFill>
                <a:latin typeface="+mj-lt"/>
              </a:rPr>
              <a:t>WildCard</a:t>
            </a:r>
            <a:r>
              <a:rPr lang="ru-RU" dirty="0">
                <a:solidFill>
                  <a:srgbClr val="111111"/>
                </a:solidFill>
                <a:latin typeface="+mj-lt"/>
              </a:rPr>
              <a:t> маска</a:t>
            </a:r>
            <a:endParaRPr lang="ru-RU" b="0" i="0" dirty="0">
              <a:solidFill>
                <a:srgbClr val="111111"/>
              </a:solidFill>
              <a:effectLst/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47664" y="4581128"/>
            <a:ext cx="6624736" cy="187743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dirty="0"/>
              <a:t>На интерфейсе: пакетная фильтрация</a:t>
            </a:r>
          </a:p>
          <a:p>
            <a:r>
              <a:rPr lang="ru-RU" dirty="0"/>
              <a:t>На линии Telnet: ограничения доступа к маршрутизатору</a:t>
            </a:r>
          </a:p>
          <a:p>
            <a:r>
              <a:rPr lang="ru-RU" dirty="0"/>
              <a:t>VPN: какой трафик нужно шифровать</a:t>
            </a:r>
          </a:p>
          <a:p>
            <a:r>
              <a:rPr lang="ru-RU" dirty="0" smtClean="0"/>
              <a:t>NAT</a:t>
            </a:r>
            <a:r>
              <a:rPr lang="ru-RU" dirty="0"/>
              <a:t>: какие адреса </a:t>
            </a:r>
            <a:r>
              <a:rPr lang="ru-RU" dirty="0" smtClean="0"/>
              <a:t>транслировать</a:t>
            </a:r>
          </a:p>
          <a:p>
            <a:r>
              <a:rPr lang="ru-RU" dirty="0" err="1"/>
              <a:t>QoS</a:t>
            </a:r>
            <a:r>
              <a:rPr lang="ru-RU" dirty="0"/>
              <a:t>: какой трафик обрабатывать </a:t>
            </a:r>
            <a:r>
              <a:rPr lang="ru-RU" dirty="0" smtClean="0"/>
              <a:t>приоритетнее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9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access-list: </a:t>
            </a:r>
            <a:r>
              <a:rPr kumimoji="0" lang="ru-RU" altLang="ru-RU" b="1" kern="0" dirty="0" smtClean="0"/>
              <a:t>прикрепление</a:t>
            </a:r>
            <a:endParaRPr kumimoji="0" lang="en-US" altLang="ru-RU" b="1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060848"/>
            <a:ext cx="3384376" cy="187743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ru-RU" b="1" dirty="0" smtClean="0"/>
              <a:t>Пакетная фильтрация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interface GigabitEthernet0/0</a:t>
            </a:r>
          </a:p>
          <a:p>
            <a:pPr>
              <a:buNone/>
            </a:pPr>
            <a:r>
              <a:rPr lang="en-US" dirty="0" err="1" smtClean="0"/>
              <a:t>ip</a:t>
            </a:r>
            <a:r>
              <a:rPr lang="en-US" dirty="0" smtClean="0"/>
              <a:t> access-group 1 in</a:t>
            </a:r>
          </a:p>
          <a:p>
            <a:pPr>
              <a:buNone/>
            </a:pP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/>
              <a:t>access-group </a:t>
            </a:r>
            <a:r>
              <a:rPr lang="en-US" dirty="0" smtClean="0"/>
              <a:t>12 out</a:t>
            </a:r>
            <a:endParaRPr lang="en-US" dirty="0"/>
          </a:p>
          <a:p>
            <a:pPr>
              <a:buNone/>
            </a:pP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73824" y="3861048"/>
            <a:ext cx="3384376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ru-RU" b="1" dirty="0" smtClean="0"/>
              <a:t>Ограничение доступа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line </a:t>
            </a:r>
            <a:r>
              <a:rPr lang="en-US" dirty="0" err="1" smtClean="0"/>
              <a:t>vty</a:t>
            </a:r>
            <a:r>
              <a:rPr lang="en-US" dirty="0" smtClean="0"/>
              <a:t> 0 4</a:t>
            </a:r>
          </a:p>
          <a:p>
            <a:pPr>
              <a:buNone/>
            </a:pPr>
            <a:r>
              <a:rPr lang="en-US" dirty="0" smtClean="0"/>
              <a:t>password &lt;</a:t>
            </a:r>
            <a:r>
              <a:rPr lang="ru-RU" dirty="0" smtClean="0"/>
              <a:t>пароль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login [local]</a:t>
            </a:r>
          </a:p>
          <a:p>
            <a:pPr>
              <a:buNone/>
            </a:pPr>
            <a:r>
              <a:rPr lang="en-US" dirty="0" smtClean="0"/>
              <a:t>access-class 21 in</a:t>
            </a:r>
            <a:endParaRPr lang="en-US" dirty="0"/>
          </a:p>
          <a:p>
            <a:pPr>
              <a:buNone/>
            </a:pPr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38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6470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Extended access-list</a:t>
            </a:r>
            <a:endParaRPr kumimoji="0" lang="en-US" altLang="ru-RU" b="1" kern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52837" y="2242087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111111"/>
                </a:solidFill>
                <a:latin typeface="Menlo"/>
              </a:rPr>
              <a:t>access-list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&lt;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номер списка от 100 до 199</a:t>
            </a:r>
            <a:r>
              <a:rPr lang="ru-RU" dirty="0" smtClean="0">
                <a:solidFill>
                  <a:srgbClr val="111111"/>
                </a:solidFill>
                <a:latin typeface="Menlo"/>
              </a:rPr>
              <a:t>&gt;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/>
            </a:r>
            <a:br>
              <a:rPr lang="en-US" dirty="0" smtClean="0">
                <a:solidFill>
                  <a:srgbClr val="111111"/>
                </a:solidFill>
                <a:latin typeface="Menlo"/>
              </a:rPr>
            </a:br>
            <a:r>
              <a:rPr lang="ru-RU" b="1" dirty="0" smtClean="0">
                <a:solidFill>
                  <a:srgbClr val="111111"/>
                </a:solidFill>
                <a:latin typeface="Menlo"/>
              </a:rPr>
              <a:t>{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permit | deny | remark}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protocol </a:t>
            </a:r>
          </a:p>
          <a:p>
            <a:pPr>
              <a:buNone/>
            </a:pPr>
            <a:r>
              <a:rPr lang="en-US" dirty="0" err="1" smtClean="0">
                <a:solidFill>
                  <a:srgbClr val="111111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 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[</a:t>
            </a:r>
            <a:r>
              <a:rPr lang="en-US" dirty="0" err="1" smtClean="0">
                <a:solidFill>
                  <a:srgbClr val="111111"/>
                </a:solidFill>
                <a:latin typeface="Menlo"/>
              </a:rPr>
              <a:t>src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-wildcard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]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operator 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operand]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port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&lt;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порт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/ </a:t>
            </a:r>
            <a:r>
              <a:rPr lang="ru-RU" dirty="0" smtClean="0">
                <a:solidFill>
                  <a:srgbClr val="111111"/>
                </a:solidFill>
                <a:latin typeface="Menlo"/>
              </a:rPr>
              <a:t>название 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протокола&gt;</a:t>
            </a:r>
            <a:r>
              <a:rPr lang="ru-RU" b="1" dirty="0">
                <a:solidFill>
                  <a:srgbClr val="111111"/>
                </a:solidFill>
                <a:latin typeface="Menlo"/>
              </a:rPr>
              <a:t> </a:t>
            </a:r>
            <a:endParaRPr lang="en-US" b="1" dirty="0" smtClean="0">
              <a:solidFill>
                <a:srgbClr val="111111"/>
              </a:solidFill>
              <a:latin typeface="Menlo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111111"/>
                </a:solidFill>
                <a:latin typeface="Menlo"/>
              </a:rPr>
              <a:t>dst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 [</a:t>
            </a:r>
            <a:r>
              <a:rPr lang="en-US" dirty="0" err="1" smtClean="0">
                <a:solidFill>
                  <a:srgbClr val="111111"/>
                </a:solidFill>
                <a:latin typeface="Menlo"/>
              </a:rPr>
              <a:t>dst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-wildcard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] 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operator 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operand] 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port</a:t>
            </a:r>
            <a:r>
              <a:rPr lang="en-US" dirty="0">
                <a:solidFill>
                  <a:srgbClr val="111111"/>
                </a:solidFill>
                <a:latin typeface="Menlo"/>
              </a:rPr>
              <a:t> &lt;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порт </a:t>
            </a:r>
            <a:r>
              <a:rPr lang="en-US" dirty="0" smtClean="0">
                <a:solidFill>
                  <a:srgbClr val="111111"/>
                </a:solidFill>
                <a:latin typeface="Menlo"/>
              </a:rPr>
              <a:t>/ </a:t>
            </a:r>
            <a:r>
              <a:rPr lang="ru-RU" dirty="0" smtClean="0">
                <a:solidFill>
                  <a:srgbClr val="111111"/>
                </a:solidFill>
                <a:latin typeface="Menlo"/>
              </a:rPr>
              <a:t>название </a:t>
            </a:r>
            <a:r>
              <a:rPr lang="ru-RU" dirty="0">
                <a:solidFill>
                  <a:srgbClr val="111111"/>
                </a:solidFill>
                <a:latin typeface="Menlo"/>
              </a:rPr>
              <a:t>протокола&gt;</a:t>
            </a:r>
            <a:r>
              <a:rPr lang="ru-RU" b="1" dirty="0">
                <a:solidFill>
                  <a:srgbClr val="111111"/>
                </a:solidFill>
                <a:latin typeface="Menlo"/>
              </a:rPr>
              <a:t> </a:t>
            </a:r>
            <a:endParaRPr lang="en-US" b="1" dirty="0">
              <a:solidFill>
                <a:srgbClr val="111111"/>
              </a:solidFill>
              <a:latin typeface="Menlo"/>
            </a:endParaRPr>
          </a:p>
          <a:p>
            <a:pPr>
              <a:buNone/>
            </a:pPr>
            <a:r>
              <a:rPr lang="ru-RU" b="1" dirty="0" smtClean="0">
                <a:solidFill>
                  <a:srgbClr val="111111"/>
                </a:solidFill>
                <a:latin typeface="Menlo"/>
              </a:rPr>
              <a:t>[</a:t>
            </a:r>
            <a:r>
              <a:rPr lang="en-US" b="1" dirty="0">
                <a:solidFill>
                  <a:srgbClr val="111111"/>
                </a:solidFill>
                <a:latin typeface="Menlo"/>
              </a:rPr>
              <a:t>established]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2837" y="4676624"/>
            <a:ext cx="3985065" cy="70173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pPr marL="285750" indent="-285750"/>
            <a:r>
              <a:rPr lang="ru-RU" sz="1800" b="1" dirty="0" smtClean="0">
                <a:latin typeface="Arial" panose="020B0604020202020204" pitchFamily="34" charset="0"/>
              </a:rPr>
              <a:t>Запретить </a:t>
            </a:r>
            <a:r>
              <a:rPr lang="en-US" sz="1800" b="1" dirty="0" smtClean="0">
                <a:latin typeface="Arial" panose="020B0604020202020204" pitchFamily="34" charset="0"/>
              </a:rPr>
              <a:t>FTP</a:t>
            </a:r>
          </a:p>
          <a:p>
            <a:pPr>
              <a:buNone/>
            </a:pPr>
            <a:r>
              <a:rPr lang="en-US" sz="1800" dirty="0" smtClean="0">
                <a:latin typeface="Arial" panose="020B0604020202020204" pitchFamily="34" charset="0"/>
              </a:rPr>
              <a:t>access-list </a:t>
            </a:r>
            <a:r>
              <a:rPr lang="en-US" sz="1800" dirty="0">
                <a:latin typeface="Arial" panose="020B0604020202020204" pitchFamily="34" charset="0"/>
              </a:rPr>
              <a:t>102 deny TCP any 21 any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76922" y="3791653"/>
            <a:ext cx="6647618" cy="76944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b="1" dirty="0" smtClean="0">
                <a:latin typeface="Arial" panose="020B0604020202020204" pitchFamily="34" charset="0"/>
              </a:rPr>
              <a:t>Запретить </a:t>
            </a:r>
            <a:r>
              <a:rPr lang="en-US" b="1" dirty="0" smtClean="0">
                <a:latin typeface="Arial" panose="020B0604020202020204" pitchFamily="34" charset="0"/>
              </a:rPr>
              <a:t>PING</a:t>
            </a:r>
            <a:r>
              <a:rPr lang="ru-RU" b="1" dirty="0" smtClean="0">
                <a:latin typeface="Arial" panose="020B0604020202020204" pitchFamily="34" charset="0"/>
              </a:rPr>
              <a:t>-и</a:t>
            </a:r>
            <a:endParaRPr lang="en-US" b="1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anose="020B0604020202020204" pitchFamily="34" charset="0"/>
              </a:rPr>
              <a:t>access-list </a:t>
            </a:r>
            <a:r>
              <a:rPr lang="en-US" dirty="0">
                <a:latin typeface="Arial" panose="020B0604020202020204" pitchFamily="34" charset="0"/>
              </a:rPr>
              <a:t>101 deny ICMP any 192.78.46.8 0.0.0.0 </a:t>
            </a:r>
            <a:r>
              <a:rPr lang="en-US" dirty="0" err="1">
                <a:latin typeface="Arial" panose="020B0604020202020204" pitchFamily="34" charset="0"/>
              </a:rPr>
              <a:t>eq</a:t>
            </a:r>
            <a:r>
              <a:rPr lang="en-US" dirty="0">
                <a:latin typeface="Arial" panose="020B0604020202020204" pitchFamily="34" charset="0"/>
              </a:rPr>
              <a:t> 8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36132" y="5589141"/>
            <a:ext cx="7205819" cy="1200329"/>
          </a:xfrm>
          <a:prstGeom prst="rect">
            <a:avLst/>
          </a:prstGeom>
          <a:solidFill>
            <a:srgbClr val="F9F9F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tcp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10.0.3.2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192.168.3.10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eq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3389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tcp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host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10.0.3.1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eq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80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permit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10.0.3.0 0.0.0.255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R1(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)#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access-list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100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deny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3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3568" y="2204864"/>
            <a:ext cx="8208912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 err="1" smtClean="0">
                <a:solidFill>
                  <a:srgbClr val="111111"/>
                </a:solidFill>
                <a:latin typeface="+mj-lt"/>
              </a:rPr>
              <a:t>protocol</a:t>
            </a:r>
            <a:r>
              <a:rPr lang="ru-RU" sz="1800" dirty="0" smtClean="0">
                <a:solidFill>
                  <a:srgbClr val="111111"/>
                </a:solidFill>
                <a:latin typeface="+mj-lt"/>
              </a:rPr>
              <a:t>:</a:t>
            </a:r>
            <a:r>
              <a:rPr lang="ru-RU" sz="1800" dirty="0">
                <a:solidFill>
                  <a:srgbClr val="111111"/>
                </a:solidFill>
                <a:latin typeface="+mj-lt"/>
              </a:rPr>
              <a:t> 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какой протокол будем разрешать или закрывать (ICMP, TCP, UDP, IP, OSPF и </a:t>
            </a: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т.д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)</a:t>
            </a:r>
            <a:endParaRPr lang="ru-RU" sz="1800" dirty="0">
              <a:solidFill>
                <a:srgbClr val="111111"/>
              </a:solidFill>
              <a:latin typeface="+mj-lt"/>
            </a:endParaRPr>
          </a:p>
          <a:p>
            <a:pPr>
              <a:buNone/>
            </a:pPr>
            <a:r>
              <a:rPr lang="ru-RU" sz="1800" dirty="0" err="1" smtClean="0">
                <a:solidFill>
                  <a:srgbClr val="111111"/>
                </a:solidFill>
                <a:latin typeface="+mj-lt"/>
              </a:rPr>
              <a:t>operator</a:t>
            </a:r>
            <a:r>
              <a:rPr lang="ru-RU" sz="1800" dirty="0" smtClean="0">
                <a:solidFill>
                  <a:srgbClr val="111111"/>
                </a:solidFill>
                <a:latin typeface="+mj-lt"/>
              </a:rPr>
              <a:t>:</a:t>
            </a:r>
            <a:endParaRPr lang="en-US" sz="1800" dirty="0" smtClean="0">
              <a:solidFill>
                <a:srgbClr val="111111"/>
              </a:solidFill>
              <a:latin typeface="+mj-lt"/>
            </a:endParaRPr>
          </a:p>
          <a:p>
            <a:pPr lvl="1">
              <a:buNone/>
            </a:pPr>
            <a:r>
              <a:rPr lang="ru-RU" sz="1800" i="1" dirty="0" smtClean="0">
                <a:solidFill>
                  <a:srgbClr val="111111"/>
                </a:solidFill>
                <a:latin typeface="+mj-lt"/>
              </a:rPr>
              <a:t>A.B.C.D 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— адрес получателя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any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любой конечный хост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eq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на этом порте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gt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с большим номером порта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host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единственный конечный хост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lt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с более низким номером порта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neq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только пакеты не на данном номере порта</a:t>
            </a:r>
            <a:br>
              <a:rPr lang="ru-RU" sz="1800" i="1" dirty="0">
                <a:solidFill>
                  <a:srgbClr val="111111"/>
                </a:solidFill>
                <a:latin typeface="+mj-lt"/>
              </a:rPr>
            </a:br>
            <a:r>
              <a:rPr lang="ru-RU" sz="1800" i="1" dirty="0" err="1">
                <a:solidFill>
                  <a:srgbClr val="111111"/>
                </a:solidFill>
                <a:latin typeface="+mj-lt"/>
              </a:rPr>
              <a:t>range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 — диапазон портов</a:t>
            </a:r>
            <a:endParaRPr lang="ru-RU" sz="1800" dirty="0">
              <a:solidFill>
                <a:srgbClr val="11111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11111"/>
                </a:solidFill>
                <a:latin typeface="+mj-lt"/>
              </a:rPr>
              <a:t>port</a:t>
            </a:r>
            <a:r>
              <a:rPr lang="ru-RU" sz="1800" dirty="0">
                <a:solidFill>
                  <a:srgbClr val="111111"/>
                </a:solidFill>
                <a:latin typeface="+mj-lt"/>
              </a:rPr>
              <a:t>: 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номер порта (TCP или UDP), можно указать имя</a:t>
            </a:r>
            <a:endParaRPr lang="ru-RU" sz="1800" dirty="0">
              <a:solidFill>
                <a:srgbClr val="111111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11111"/>
                </a:solidFill>
                <a:latin typeface="+mj-lt"/>
              </a:rPr>
              <a:t>established</a:t>
            </a:r>
            <a:r>
              <a:rPr lang="ru-RU" sz="1800" dirty="0">
                <a:solidFill>
                  <a:srgbClr val="111111"/>
                </a:solidFill>
                <a:latin typeface="+mj-lt"/>
              </a:rPr>
              <a:t>: </a:t>
            </a:r>
            <a:r>
              <a:rPr lang="ru-RU" sz="1800" i="1" dirty="0">
                <a:solidFill>
                  <a:srgbClr val="111111"/>
                </a:solidFill>
                <a:latin typeface="+mj-lt"/>
              </a:rPr>
              <a:t>разрешаем прохождение TCP-сегментов, которые являются частью уже созданной TCP-сессии</a:t>
            </a:r>
            <a:endParaRPr lang="ru-RU" sz="1800" b="0" i="0" dirty="0">
              <a:solidFill>
                <a:srgbClr val="111111"/>
              </a:solidFill>
              <a:effectLst/>
              <a:latin typeface="+mj-lt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Extended access-list</a:t>
            </a:r>
            <a:endParaRPr kumimoji="0" lang="en-US" altLang="ru-RU" b="1" kern="0" dirty="0"/>
          </a:p>
        </p:txBody>
      </p:sp>
    </p:spTree>
    <p:extLst>
      <p:ext uri="{BB962C8B-B14F-4D97-AF65-F5344CB8AC3E}">
        <p14:creationId xmlns:p14="http://schemas.microsoft.com/office/powerpoint/2010/main" val="39731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83568" y="83671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ru-RU" dirty="0"/>
              <a:t>Именованные списки доступа</a:t>
            </a:r>
            <a:endParaRPr kumimoji="0" lang="en-US" altLang="ru-RU" b="1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896448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Router(</a:t>
            </a:r>
            <a:r>
              <a:rPr lang="en-US" sz="1800" dirty="0" err="1"/>
              <a:t>config</a:t>
            </a:r>
            <a:r>
              <a:rPr lang="en-US" sz="1800" dirty="0"/>
              <a:t>)#</a:t>
            </a:r>
            <a:r>
              <a:rPr lang="en-US" sz="1800" b="1" dirty="0" err="1" smtClean="0"/>
              <a:t>ip</a:t>
            </a:r>
            <a:r>
              <a:rPr lang="en-US" sz="1800" b="1" dirty="0" smtClean="0"/>
              <a:t> </a:t>
            </a:r>
            <a:r>
              <a:rPr lang="en-US" sz="1800" b="1" dirty="0"/>
              <a:t>access-list</a:t>
            </a:r>
            <a:r>
              <a:rPr lang="en-US" sz="1800" dirty="0"/>
              <a:t> </a:t>
            </a:r>
            <a:r>
              <a:rPr lang="en-US" sz="1800" b="1" dirty="0"/>
              <a:t>{standard | extended} {&lt;</a:t>
            </a:r>
            <a:r>
              <a:rPr lang="ru-RU" sz="1800" b="1" dirty="0"/>
              <a:t>номер </a:t>
            </a:r>
            <a:r>
              <a:rPr lang="en-US" sz="1800" b="1" dirty="0"/>
              <a:t>ACL&gt; | &lt;</a:t>
            </a:r>
            <a:r>
              <a:rPr lang="ru-RU" sz="1800" b="1" dirty="0"/>
              <a:t>имя </a:t>
            </a:r>
            <a:r>
              <a:rPr lang="en-US" sz="1800" b="1" dirty="0"/>
              <a:t>ACL</a:t>
            </a:r>
            <a:r>
              <a:rPr lang="en-US" sz="1800" b="1" dirty="0" smtClean="0"/>
              <a:t>&gt;}</a:t>
            </a:r>
          </a:p>
          <a:p>
            <a:pPr>
              <a:buNone/>
            </a:pPr>
            <a:r>
              <a:rPr lang="en-US" sz="1800" dirty="0"/>
              <a:t>Router(</a:t>
            </a:r>
            <a:r>
              <a:rPr lang="en-US" sz="1800" dirty="0" err="1"/>
              <a:t>config-ext-nacl</a:t>
            </a:r>
            <a:r>
              <a:rPr lang="en-US" sz="1800" dirty="0"/>
              <a:t>)#</a:t>
            </a:r>
            <a:r>
              <a:rPr lang="en-US" sz="1800" b="1" dirty="0"/>
              <a:t> {default | deny | exit | no | permit | remark}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4005064"/>
            <a:ext cx="777686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111111"/>
                </a:solidFill>
                <a:latin typeface="-apple-system"/>
              </a:rPr>
              <a:t>standard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стандартный ACL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111111"/>
                </a:solidFill>
                <a:latin typeface="-apple-system"/>
              </a:rPr>
              <a:t>extended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расширенный ACL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111111"/>
                </a:solidFill>
                <a:latin typeface="-apple-system"/>
              </a:rPr>
              <a:t>default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 </a:t>
            </a:r>
            <a:r>
              <a:rPr lang="ru-RU" i="1" dirty="0">
                <a:solidFill>
                  <a:srgbClr val="111111"/>
                </a:solidFill>
                <a:latin typeface="-apple-system"/>
              </a:rPr>
              <a:t>установить команду в значение по умолчанию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386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5988</TotalTime>
  <Words>386</Words>
  <Application>Microsoft Office PowerPoint</Application>
  <PresentationFormat>Экран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Menlo</vt:lpstr>
      <vt:lpstr>Times New Roman</vt:lpstr>
      <vt:lpstr>Wingdings</vt:lpstr>
      <vt:lpstr>Природа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Уколов Станислав Сергеевич</cp:lastModifiedBy>
  <cp:revision>427</cp:revision>
  <dcterms:created xsi:type="dcterms:W3CDTF">1601-01-01T00:00:00Z</dcterms:created>
  <dcterms:modified xsi:type="dcterms:W3CDTF">2023-04-03T13:09:43Z</dcterms:modified>
</cp:coreProperties>
</file>