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312" r:id="rId2"/>
    <p:sldId id="311" r:id="rId3"/>
    <p:sldId id="313" r:id="rId4"/>
    <p:sldId id="314" r:id="rId5"/>
    <p:sldId id="315" r:id="rId6"/>
    <p:sldId id="316" r:id="rId7"/>
    <p:sldId id="317" r:id="rId8"/>
    <p:sldId id="318" r:id="rId9"/>
    <p:sldId id="321" r:id="rId10"/>
    <p:sldId id="319" r:id="rId11"/>
    <p:sldId id="320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426"/>
    <a:srgbClr val="F8D4DC"/>
    <a:srgbClr val="100E0C"/>
    <a:srgbClr val="F8EE90"/>
    <a:srgbClr val="F76778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9385" autoAdjust="0"/>
  </p:normalViewPr>
  <p:slideViewPr>
    <p:cSldViewPr>
      <p:cViewPr varScale="1">
        <p:scale>
          <a:sx n="111" d="100"/>
          <a:sy n="111" d="100"/>
        </p:scale>
        <p:origin x="52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gif"/><Relationship Id="rId5" Type="http://schemas.openxmlformats.org/officeDocument/2006/relationships/image" Target="../media/image10.jpeg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2" descr="Cisco C921-4P — описание, характеристики, цена GPL. Купить маршрутизатор  Cisco от дистрибьютора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5" t="35628" r="14025" b="35388"/>
          <a:stretch/>
        </p:blipFill>
        <p:spPr bwMode="auto">
          <a:xfrm>
            <a:off x="3866504" y="4751433"/>
            <a:ext cx="4591696" cy="147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Дополнительные функции маршрутизаторов</a:t>
            </a:r>
            <a:endParaRPr kumimoji="0" lang="en-US" altLang="ru-RU" b="1" kern="0" dirty="0"/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(IP)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3212976"/>
            <a:ext cx="58326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100E0C"/>
                </a:solidFill>
              </a:rPr>
              <a:t>Фильтрация трафика</a:t>
            </a:r>
            <a:endParaRPr lang="en-US" dirty="0">
              <a:solidFill>
                <a:srgbClr val="100E0C"/>
              </a:solidFill>
            </a:endParaRPr>
          </a:p>
          <a:p>
            <a:r>
              <a:rPr lang="en-US" dirty="0">
                <a:solidFill>
                  <a:srgbClr val="100E0C"/>
                </a:solidFill>
              </a:rPr>
              <a:t>NAT</a:t>
            </a:r>
            <a:r>
              <a:rPr lang="ru-RU" dirty="0">
                <a:solidFill>
                  <a:srgbClr val="100E0C"/>
                </a:solidFill>
              </a:rPr>
              <a:t>: Трансляция сетевых </a:t>
            </a:r>
            <a:r>
              <a:rPr lang="ru-RU" dirty="0" smtClean="0">
                <a:solidFill>
                  <a:srgbClr val="100E0C"/>
                </a:solidFill>
              </a:rPr>
              <a:t>адресов</a:t>
            </a:r>
          </a:p>
          <a:p>
            <a:r>
              <a:rPr lang="en-US" dirty="0" smtClean="0">
                <a:solidFill>
                  <a:srgbClr val="100E0C"/>
                </a:solidFill>
              </a:rPr>
              <a:t>VPN: </a:t>
            </a:r>
            <a:r>
              <a:rPr lang="ru-RU" dirty="0" smtClean="0">
                <a:solidFill>
                  <a:srgbClr val="100E0C"/>
                </a:solidFill>
              </a:rPr>
              <a:t>Виртуальные частные сети</a:t>
            </a:r>
            <a:endParaRPr lang="en-US" dirty="0">
              <a:solidFill>
                <a:srgbClr val="100E0C"/>
              </a:solidFill>
            </a:endParaRPr>
          </a:p>
          <a:p>
            <a:r>
              <a:rPr lang="en-US" dirty="0" err="1" smtClean="0">
                <a:solidFill>
                  <a:srgbClr val="100E0C"/>
                </a:solidFill>
              </a:rPr>
              <a:t>QoS</a:t>
            </a:r>
            <a:r>
              <a:rPr lang="ru-RU" dirty="0">
                <a:solidFill>
                  <a:srgbClr val="100E0C"/>
                </a:solidFill>
              </a:rPr>
              <a:t>: Качество обслуживания</a:t>
            </a:r>
          </a:p>
          <a:p>
            <a:r>
              <a:rPr lang="ru-RU" dirty="0" smtClean="0">
                <a:solidFill>
                  <a:srgbClr val="100E0C"/>
                </a:solidFill>
              </a:rPr>
              <a:t>Групповое вещание</a:t>
            </a:r>
          </a:p>
        </p:txBody>
      </p:sp>
    </p:spTree>
    <p:extLst>
      <p:ext uri="{BB962C8B-B14F-4D97-AF65-F5344CB8AC3E}">
        <p14:creationId xmlns:p14="http://schemas.microsoft.com/office/powerpoint/2010/main" val="36097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Time based ACL</a:t>
            </a:r>
            <a:endParaRPr kumimoji="0" lang="en-US" altLang="ru-RU" b="1" kern="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1916832"/>
            <a:ext cx="8496944" cy="433799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0" rIns="91440" bIns="15076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R2(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config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)#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time-range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WORK_HOURS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R2(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config-time-range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)#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periodic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?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Friday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Friday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Monday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Monday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Saturday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Saturday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Sunday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Sunday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Thursday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Thursday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Tuesday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Tuesday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Wednesday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Wednesday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daily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Every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of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the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week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weekdays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Monday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thru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Friday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weekend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Saturday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and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Sunday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R2(</a:t>
            </a:r>
            <a:r>
              <a:rPr kumimoji="0" lang="ru-RU" altLang="ru-RU" sz="1600" dirty="0" err="1">
                <a:solidFill>
                  <a:srgbClr val="000000"/>
                </a:solidFill>
                <a:latin typeface="SFMono-Regular"/>
              </a:rPr>
              <a:t>config-time-range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)#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periodic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wekdays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09:00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to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17:00</a:t>
            </a:r>
            <a:r>
              <a:rPr kumimoji="0" lang="ru-RU" altLang="ru-RU" sz="1600" dirty="0"/>
              <a:t> </a:t>
            </a:r>
            <a:endParaRPr kumimoji="0" lang="en-US" altLang="ru-RU" sz="1600" dirty="0" smtClean="0"/>
          </a:p>
          <a:p>
            <a:pPr lvl="0" eaLnBrk="0" hangingPunct="0">
              <a:spcBef>
                <a:spcPct val="0"/>
              </a:spcBef>
              <a:buClrTx/>
              <a:buSzTx/>
              <a:buNone/>
            </a:pP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R2(</a:t>
            </a:r>
            <a:r>
              <a:rPr kumimoji="0" lang="ru-RU" altLang="ru-RU" sz="1600" dirty="0" err="1">
                <a:solidFill>
                  <a:srgbClr val="000000"/>
                </a:solidFill>
                <a:latin typeface="SFMono-Regular"/>
              </a:rPr>
              <a:t>config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)#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ip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access-list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extended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NO_FACEBOOK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 </a:t>
            </a:r>
            <a:endParaRPr kumimoji="0" lang="en-US" altLang="ru-RU" sz="1600" dirty="0" smtClean="0">
              <a:solidFill>
                <a:srgbClr val="000000"/>
              </a:solidFill>
              <a:latin typeface="SFMono-Regular"/>
            </a:endParaRPr>
          </a:p>
          <a:p>
            <a:pPr lvl="0" eaLnBrk="0" hangingPunct="0">
              <a:spcBef>
                <a:spcPct val="0"/>
              </a:spcBef>
              <a:buClrTx/>
              <a:buSzTx/>
              <a:buNone/>
            </a:pPr>
            <a:r>
              <a:rPr kumimoji="0" lang="ru-RU" altLang="ru-RU" sz="1600" dirty="0" smtClean="0">
                <a:solidFill>
                  <a:srgbClr val="000000"/>
                </a:solidFill>
                <a:latin typeface="SFMono-Regular"/>
              </a:rPr>
              <a:t>R2(</a:t>
            </a:r>
            <a:r>
              <a:rPr kumimoji="0" lang="ru-RU" altLang="ru-RU" sz="1600" dirty="0" err="1" smtClean="0">
                <a:solidFill>
                  <a:srgbClr val="000000"/>
                </a:solidFill>
                <a:latin typeface="SFMono-Regular"/>
              </a:rPr>
              <a:t>config-ext-nacl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)#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deny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tcp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any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host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192.168.23.3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eq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80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time-range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WORK_HOURS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 R2(</a:t>
            </a:r>
            <a:r>
              <a:rPr kumimoji="0" lang="ru-RU" altLang="ru-RU" sz="1600" dirty="0" err="1">
                <a:solidFill>
                  <a:srgbClr val="000000"/>
                </a:solidFill>
                <a:latin typeface="SFMono-Regular"/>
              </a:rPr>
              <a:t>config-ext-nacl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)#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permit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ip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any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any</a:t>
            </a:r>
            <a:r>
              <a:rPr kumimoji="0" lang="ru-RU" altLang="ru-RU" sz="1600" dirty="0"/>
              <a:t> </a:t>
            </a:r>
            <a:endParaRPr kumimoji="0" lang="en-US" altLang="ru-RU" sz="1600" dirty="0" smtClean="0"/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R2(</a:t>
            </a:r>
            <a:r>
              <a:rPr kumimoji="0" lang="ru-RU" altLang="ru-RU" sz="1600" dirty="0" err="1">
                <a:solidFill>
                  <a:srgbClr val="000000"/>
                </a:solidFill>
                <a:latin typeface="SFMono-Regular"/>
              </a:rPr>
              <a:t>config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)#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interface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FastEthernet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0/0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 R2(</a:t>
            </a:r>
            <a:r>
              <a:rPr kumimoji="0" lang="ru-RU" altLang="ru-RU" sz="1600" dirty="0" err="1">
                <a:solidFill>
                  <a:srgbClr val="000000"/>
                </a:solidFill>
                <a:latin typeface="SFMono-Regular"/>
              </a:rPr>
              <a:t>config-if</a:t>
            </a:r>
            <a:r>
              <a:rPr kumimoji="0" lang="ru-RU" altLang="ru-RU" sz="1600" dirty="0">
                <a:solidFill>
                  <a:srgbClr val="000000"/>
                </a:solidFill>
                <a:latin typeface="SFMono-Regular"/>
              </a:rPr>
              <a:t>)#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ip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access-group</a:t>
            </a:r>
            <a:r>
              <a:rPr kumimoji="0" lang="ru-RU" altLang="ru-RU" sz="1600" b="1" dirty="0">
                <a:solidFill>
                  <a:srgbClr val="000000"/>
                </a:solidFill>
                <a:latin typeface="SFMono-Regular"/>
              </a:rPr>
              <a:t> NO_FACEBOOK </a:t>
            </a:r>
            <a:r>
              <a:rPr kumimoji="0" lang="ru-RU" altLang="ru-RU" sz="1600" b="1" dirty="0" err="1">
                <a:solidFill>
                  <a:srgbClr val="000000"/>
                </a:solidFill>
                <a:latin typeface="SFMono-Regular"/>
              </a:rPr>
              <a:t>in</a:t>
            </a:r>
            <a:r>
              <a:rPr kumimoji="0" lang="ru-RU" altLang="ru-RU" sz="1600" dirty="0"/>
              <a:t> </a:t>
            </a:r>
            <a:endParaRPr kumimoji="0" lang="ru-RU" altLang="ru-RU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Диагностика</a:t>
            </a:r>
            <a:endParaRPr kumimoji="0" lang="en-US" altLang="ru-RU" b="1" kern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815083"/>
            <a:ext cx="8568952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002060"/>
                </a:solidFill>
                <a:latin typeface="+mj-lt"/>
              </a:rPr>
              <a:t>show</a:t>
            </a:r>
            <a:r>
              <a:rPr lang="ru-RU" sz="24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+mj-lt"/>
              </a:rPr>
              <a:t>access-lists</a:t>
            </a:r>
            <a:r>
              <a:rPr lang="ru-RU" sz="2400" dirty="0">
                <a:solidFill>
                  <a:srgbClr val="002060"/>
                </a:solidFill>
                <a:latin typeface="+mj-lt"/>
              </a:rPr>
              <a:t> 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  <a:p>
            <a:pPr lvl="1"/>
            <a:r>
              <a:rPr lang="ru-RU" sz="2400" dirty="0" smtClean="0">
                <a:solidFill>
                  <a:srgbClr val="002060"/>
                </a:solidFill>
                <a:latin typeface="+mj-lt"/>
              </a:rPr>
              <a:t>смотрим </a:t>
            </a:r>
            <a:r>
              <a:rPr lang="ru-RU" sz="2400" dirty="0">
                <a:solidFill>
                  <a:srgbClr val="002060"/>
                </a:solidFill>
                <a:latin typeface="+mj-lt"/>
              </a:rPr>
              <a:t>все списки доступа на маршрутизаторе.</a:t>
            </a: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r>
              <a:rPr lang="ru-RU" sz="2400" b="1" dirty="0" err="1" smtClean="0">
                <a:solidFill>
                  <a:srgbClr val="002060"/>
                </a:solidFill>
                <a:latin typeface="+mj-lt"/>
              </a:rPr>
              <a:t>show</a:t>
            </a:r>
            <a:r>
              <a:rPr lang="ru-RU" sz="24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+mj-lt"/>
              </a:rPr>
              <a:t>access-lists</a:t>
            </a:r>
            <a:r>
              <a:rPr lang="ru-RU" sz="2400" dirty="0">
                <a:solidFill>
                  <a:srgbClr val="002060"/>
                </a:solidFill>
                <a:latin typeface="+mj-lt"/>
              </a:rPr>
              <a:t> {ACL номер | имя} 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  <a:p>
            <a:pPr lvl="1"/>
            <a:r>
              <a:rPr lang="ru-RU" sz="2400" dirty="0" smtClean="0">
                <a:solidFill>
                  <a:srgbClr val="002060"/>
                </a:solidFill>
                <a:latin typeface="+mj-lt"/>
              </a:rPr>
              <a:t>смотрим </a:t>
            </a:r>
            <a:r>
              <a:rPr lang="ru-RU" sz="2400" dirty="0">
                <a:solidFill>
                  <a:srgbClr val="002060"/>
                </a:solidFill>
                <a:latin typeface="+mj-lt"/>
              </a:rPr>
              <a:t>информацию о списке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29394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err="1" smtClean="0"/>
              <a:t>QoS</a:t>
            </a:r>
            <a:r>
              <a:rPr kumimoji="0" lang="en-US" altLang="ru-RU" b="1" kern="0" dirty="0" smtClean="0"/>
              <a:t>: </a:t>
            </a:r>
            <a:r>
              <a:rPr kumimoji="0" lang="ru-RU" altLang="ru-RU" b="1" kern="0" dirty="0" smtClean="0"/>
              <a:t>Качество обслуживания</a:t>
            </a:r>
            <a:endParaRPr kumimoji="0" lang="en-US" altLang="ru-RU" b="1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276872"/>
            <a:ext cx="86764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QoS</a:t>
            </a:r>
            <a:r>
              <a:rPr lang="ru-RU" dirty="0"/>
              <a:t> (англ. </a:t>
            </a:r>
            <a:r>
              <a:rPr lang="ru-RU" dirty="0" err="1"/>
              <a:t>quality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 «качество обслуживания») — технология предоставления различным классам трафика различных приоритетов в </a:t>
            </a:r>
            <a:r>
              <a:rPr lang="ru-RU" dirty="0" smtClean="0"/>
              <a:t>обслуживании</a:t>
            </a:r>
            <a:r>
              <a:rPr lang="en-US" dirty="0" smtClean="0"/>
              <a:t>. </a:t>
            </a:r>
          </a:p>
          <a:p>
            <a:r>
              <a:rPr lang="ru-RU" dirty="0" err="1"/>
              <a:t>QoS</a:t>
            </a:r>
            <a:r>
              <a:rPr lang="ru-RU" dirty="0"/>
              <a:t> — способность сети обеспечить необходимый сервис заданному трафику в определенных технологических рамках</a:t>
            </a:r>
            <a:endParaRPr lang="en-US" dirty="0" smtClean="0"/>
          </a:p>
          <a:p>
            <a:r>
              <a:rPr lang="ru-RU" dirty="0" smtClean="0"/>
              <a:t>Первоначально </a:t>
            </a:r>
            <a:r>
              <a:rPr lang="en-US" dirty="0" smtClean="0"/>
              <a:t>TCP/IP </a:t>
            </a:r>
            <a:r>
              <a:rPr lang="ru-RU" dirty="0" smtClean="0"/>
              <a:t>– для эластичного трафика</a:t>
            </a:r>
          </a:p>
          <a:p>
            <a:r>
              <a:rPr lang="ru-RU" dirty="0" smtClean="0"/>
              <a:t>Позднее разработаны механизмы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ru-RU" dirty="0"/>
              <a:t>Негарантированная доставка — </a:t>
            </a:r>
            <a:r>
              <a:rPr lang="ru-RU" b="1" dirty="0" err="1"/>
              <a:t>Best</a:t>
            </a:r>
            <a:r>
              <a:rPr lang="ru-RU" b="1" dirty="0"/>
              <a:t> </a:t>
            </a:r>
            <a:r>
              <a:rPr lang="ru-RU" b="1" dirty="0" err="1"/>
              <a:t>Effort</a:t>
            </a:r>
            <a:r>
              <a:rPr lang="ru-RU" b="1" dirty="0"/>
              <a:t> </a:t>
            </a:r>
            <a:r>
              <a:rPr lang="ru-RU" b="1" dirty="0" err="1" smtClean="0"/>
              <a:t>Service</a:t>
            </a:r>
            <a:endParaRPr lang="en-US" b="1" dirty="0" smtClean="0"/>
          </a:p>
          <a:p>
            <a:pPr lvl="1"/>
            <a:r>
              <a:rPr lang="ru-RU" dirty="0" smtClean="0"/>
              <a:t>Интегрированный сервис — </a:t>
            </a:r>
            <a:r>
              <a:rPr lang="en-US" dirty="0" smtClean="0"/>
              <a:t>Integrated Service (</a:t>
            </a:r>
            <a:r>
              <a:rPr lang="en-US" b="1" dirty="0" err="1" smtClean="0"/>
              <a:t>IntServ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Дифференцированное обслуживание — </a:t>
            </a:r>
            <a:r>
              <a:rPr lang="en-US" dirty="0" smtClean="0"/>
              <a:t>Differentiated Service (</a:t>
            </a:r>
            <a:r>
              <a:rPr lang="en-US" b="1" dirty="0" err="1" smtClean="0"/>
              <a:t>DiffServ</a:t>
            </a:r>
            <a:r>
              <a:rPr lang="en-US" dirty="0" smtClean="0"/>
              <a:t>)</a:t>
            </a:r>
          </a:p>
          <a:p>
            <a:pPr lvl="1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683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err="1" smtClean="0"/>
              <a:t>QoS</a:t>
            </a:r>
            <a:r>
              <a:rPr kumimoji="0" lang="en-US" altLang="ru-RU" b="1" kern="0" dirty="0" smtClean="0"/>
              <a:t>: </a:t>
            </a:r>
            <a:r>
              <a:rPr kumimoji="0" lang="ru-RU" altLang="ru-RU" b="1" kern="0" dirty="0" smtClean="0"/>
              <a:t>Механизм работы</a:t>
            </a:r>
            <a:endParaRPr kumimoji="0" lang="en-US" altLang="ru-RU" b="1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8352928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800" dirty="0"/>
              <a:t>Для большинства случаев качество связи определяется четырьмя параметрами</a:t>
            </a:r>
            <a:r>
              <a:rPr lang="ru-RU" sz="1800" dirty="0" smtClean="0"/>
              <a:t>:</a:t>
            </a:r>
            <a:endParaRPr lang="ru-RU" sz="1800" dirty="0"/>
          </a:p>
          <a:p>
            <a:pPr lvl="1"/>
            <a:r>
              <a:rPr lang="ru-RU" sz="1800" dirty="0"/>
              <a:t>Скорость передачи информации (</a:t>
            </a:r>
            <a:r>
              <a:rPr lang="ru-RU" sz="1800" b="1" dirty="0" err="1"/>
              <a:t>Bitrate</a:t>
            </a:r>
            <a:r>
              <a:rPr lang="ru-RU" sz="1800" dirty="0"/>
              <a:t>), описывает номинальную пропускную способность среды передачи информации. Зависит от ширины полосы пропускания канала связи (Гц) и отношения сигнал/шум. Измеряется в </a:t>
            </a:r>
            <a:r>
              <a:rPr lang="ru-RU" sz="1800" dirty="0" err="1"/>
              <a:t>bit</a:t>
            </a:r>
            <a:r>
              <a:rPr lang="ru-RU" sz="1800" dirty="0"/>
              <a:t>/s (</a:t>
            </a:r>
            <a:r>
              <a:rPr lang="ru-RU" sz="1800" dirty="0" err="1"/>
              <a:t>bps</a:t>
            </a:r>
            <a:r>
              <a:rPr lang="ru-RU" sz="1800" dirty="0"/>
              <a:t>), </a:t>
            </a:r>
            <a:r>
              <a:rPr lang="ru-RU" sz="1800" dirty="0" err="1"/>
              <a:t>kbit</a:t>
            </a:r>
            <a:r>
              <a:rPr lang="ru-RU" sz="1800" dirty="0"/>
              <a:t>/s (</a:t>
            </a:r>
            <a:r>
              <a:rPr lang="ru-RU" sz="1800" dirty="0" err="1"/>
              <a:t>Kbps</a:t>
            </a:r>
            <a:r>
              <a:rPr lang="ru-RU" sz="1800" dirty="0"/>
              <a:t>), </a:t>
            </a:r>
            <a:r>
              <a:rPr lang="ru-RU" sz="1800" dirty="0" err="1"/>
              <a:t>Mbit</a:t>
            </a:r>
            <a:r>
              <a:rPr lang="ru-RU" sz="1800" dirty="0"/>
              <a:t>/s (</a:t>
            </a:r>
            <a:r>
              <a:rPr lang="ru-RU" sz="1800" dirty="0" err="1"/>
              <a:t>Mbps</a:t>
            </a:r>
            <a:r>
              <a:rPr lang="ru-RU" sz="1800" dirty="0"/>
              <a:t>), </a:t>
            </a:r>
            <a:r>
              <a:rPr lang="ru-RU" sz="1800" dirty="0" err="1"/>
              <a:t>Gbit</a:t>
            </a:r>
            <a:r>
              <a:rPr lang="ru-RU" sz="1800" dirty="0"/>
              <a:t>/s (</a:t>
            </a:r>
            <a:r>
              <a:rPr lang="ru-RU" sz="1800" dirty="0" err="1"/>
              <a:t>Gbps</a:t>
            </a:r>
            <a:r>
              <a:rPr lang="ru-RU" sz="1800" dirty="0"/>
              <a:t>).</a:t>
            </a:r>
          </a:p>
          <a:p>
            <a:pPr lvl="1"/>
            <a:r>
              <a:rPr lang="ru-RU" sz="1800" dirty="0"/>
              <a:t>Задержка при передаче пакета (</a:t>
            </a:r>
            <a:r>
              <a:rPr lang="ru-RU" sz="1800" b="1" dirty="0" err="1"/>
              <a:t>Delay</a:t>
            </a:r>
            <a:r>
              <a:rPr lang="ru-RU" sz="1800" dirty="0"/>
              <a:t>), измеряется в миллисекундах.</a:t>
            </a:r>
          </a:p>
          <a:p>
            <a:pPr lvl="1"/>
            <a:r>
              <a:rPr lang="ru-RU" sz="1800" dirty="0"/>
              <a:t>Колебания (дрожание) задержки при передаче пакетов — </a:t>
            </a:r>
            <a:r>
              <a:rPr lang="ru-RU" sz="1800" b="1" dirty="0" err="1"/>
              <a:t>джиттер</a:t>
            </a:r>
            <a:r>
              <a:rPr lang="ru-RU" sz="1800" dirty="0"/>
              <a:t>.</a:t>
            </a:r>
          </a:p>
          <a:p>
            <a:pPr lvl="1"/>
            <a:r>
              <a:rPr lang="ru-RU" sz="1800" dirty="0"/>
              <a:t>Потеря пакетов (</a:t>
            </a:r>
            <a:r>
              <a:rPr lang="ru-RU" sz="1800" b="1" dirty="0" err="1"/>
              <a:t>Packet</a:t>
            </a:r>
            <a:r>
              <a:rPr lang="ru-RU" sz="1800" dirty="0"/>
              <a:t> </a:t>
            </a:r>
            <a:r>
              <a:rPr lang="ru-RU" sz="1800" b="1" dirty="0" err="1"/>
              <a:t>loss</a:t>
            </a:r>
            <a:r>
              <a:rPr lang="ru-RU" sz="1800" dirty="0"/>
              <a:t>). Определяет количество пакетов, потерянных в сети во время передачи.</a:t>
            </a:r>
          </a:p>
        </p:txBody>
      </p:sp>
    </p:spTree>
    <p:extLst>
      <p:ext uri="{BB962C8B-B14F-4D97-AF65-F5344CB8AC3E}">
        <p14:creationId xmlns:p14="http://schemas.microsoft.com/office/powerpoint/2010/main" val="27900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Token bucket: </a:t>
            </a:r>
            <a:r>
              <a:rPr kumimoji="0" lang="ru-RU" altLang="ru-RU" b="1" kern="0" dirty="0" smtClean="0"/>
              <a:t>Ведро маркеров</a:t>
            </a:r>
            <a:endParaRPr kumimoji="0" lang="en-US" altLang="ru-RU" b="1" kern="0" dirty="0"/>
          </a:p>
        </p:txBody>
      </p:sp>
      <p:pic>
        <p:nvPicPr>
          <p:cNvPr id="2050" name="Picture 2" descr="The Token Bucket Algorithm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60292"/>
            <a:ext cx="59721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39552" y="1412776"/>
            <a:ext cx="79208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1400" dirty="0"/>
              <a:t>позволяет оценить и ограничить среднюю скорость и </a:t>
            </a:r>
            <a:r>
              <a:rPr lang="ru-RU" sz="1400" dirty="0" smtClean="0"/>
              <a:t>величину пульсации </a:t>
            </a:r>
            <a:r>
              <a:rPr lang="ru-RU" sz="1400" dirty="0"/>
              <a:t>потока пакетов. Этот алгоритм основан на сравнении потока пакетов с </a:t>
            </a:r>
            <a:r>
              <a:rPr lang="ru-RU" sz="1400" dirty="0" smtClean="0"/>
              <a:t>некоторым </a:t>
            </a:r>
            <a:r>
              <a:rPr lang="ru-RU" sz="1400" dirty="0"/>
              <a:t>эталонным потоком. Эталонный поток представлен маркерами, </a:t>
            </a:r>
            <a:r>
              <a:rPr lang="ru-RU" sz="1400" dirty="0" smtClean="0"/>
              <a:t>заполняющими условное </a:t>
            </a:r>
            <a:r>
              <a:rPr lang="ru-RU" sz="1400" dirty="0"/>
              <a:t>«ведро» маркеров</a:t>
            </a:r>
          </a:p>
        </p:txBody>
      </p:sp>
    </p:spTree>
    <p:extLst>
      <p:ext uri="{BB962C8B-B14F-4D97-AF65-F5344CB8AC3E}">
        <p14:creationId xmlns:p14="http://schemas.microsoft.com/office/powerpoint/2010/main" val="3970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Token bucket: </a:t>
            </a:r>
            <a:r>
              <a:rPr kumimoji="0" lang="ru-RU" altLang="ru-RU" b="1" kern="0" dirty="0" smtClean="0"/>
              <a:t>Ведро маркеров</a:t>
            </a:r>
            <a:endParaRPr kumimoji="0" lang="en-US" altLang="ru-RU" b="1" kern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2060848"/>
            <a:ext cx="828092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/>
              <a:t>Если алгоритм ведра маркеров применяется для сглаживания трафика, то пакет </a:t>
            </a:r>
            <a:r>
              <a:rPr lang="ru-RU" sz="1800" dirty="0" smtClean="0"/>
              <a:t>просто задерживается </a:t>
            </a:r>
            <a:r>
              <a:rPr lang="ru-RU" sz="1800" dirty="0"/>
              <a:t>в очереди на некоторое дополнительное время, ожидая </a:t>
            </a:r>
            <a:r>
              <a:rPr lang="ru-RU" sz="1800" dirty="0" smtClean="0"/>
              <a:t>поступления в </a:t>
            </a:r>
            <a:r>
              <a:rPr lang="ru-RU" sz="1800" dirty="0"/>
              <a:t>ведро нужного числа маркеров. Таким образом, даже если в результате </a:t>
            </a:r>
            <a:r>
              <a:rPr lang="ru-RU" sz="1800" dirty="0" smtClean="0"/>
              <a:t>пульсации в </a:t>
            </a:r>
            <a:r>
              <a:rPr lang="ru-RU" sz="1800" dirty="0"/>
              <a:t>систему приходит большая группа пакетов, из очереди пакеты выходят более </a:t>
            </a:r>
            <a:r>
              <a:rPr lang="ru-RU" sz="1800" dirty="0" smtClean="0"/>
              <a:t>равно мерно </a:t>
            </a:r>
            <a:r>
              <a:rPr lang="ru-RU" sz="1800" dirty="0"/>
              <a:t>— в темпе, задаваемом генератором маркеров.</a:t>
            </a:r>
          </a:p>
          <a:p>
            <a:pPr algn="just"/>
            <a:r>
              <a:rPr lang="ru-RU" sz="1800" dirty="0" smtClean="0"/>
              <a:t>Если </a:t>
            </a:r>
            <a:r>
              <a:rPr lang="ru-RU" sz="1800" dirty="0"/>
              <a:t>же алгоритм ведра маркеров используется для профилирования трафика, то </a:t>
            </a:r>
            <a:r>
              <a:rPr lang="ru-RU" sz="1800" dirty="0" smtClean="0"/>
              <a:t>пакет отбрасывается</a:t>
            </a:r>
            <a:r>
              <a:rPr lang="ru-RU" sz="1800" dirty="0"/>
              <a:t>, как не соответствующий профилю. Более мягким решением может </a:t>
            </a:r>
            <a:r>
              <a:rPr lang="ru-RU" sz="1800" dirty="0" smtClean="0"/>
              <a:t>быть повторная </a:t>
            </a:r>
            <a:r>
              <a:rPr lang="ru-RU" sz="1800" dirty="0"/>
              <a:t>маркировка пакета, понижающая его статус при дальнейшем </a:t>
            </a:r>
            <a:r>
              <a:rPr lang="ru-RU" sz="1800" dirty="0" smtClean="0"/>
              <a:t>обслуживании. Например</a:t>
            </a:r>
            <a:r>
              <a:rPr lang="ru-RU" sz="1800" dirty="0"/>
              <a:t>, пакет может быть помечен особым признаком «удалять при необходимости</a:t>
            </a:r>
            <a:r>
              <a:rPr lang="ru-RU" sz="1800" dirty="0" smtClean="0"/>
              <a:t>», в </a:t>
            </a:r>
            <a:r>
              <a:rPr lang="ru-RU" sz="1800" dirty="0"/>
              <a:t>результате чего при перегрузках маршрутизаторы будут отбрасывать этот пакет в </a:t>
            </a:r>
            <a:r>
              <a:rPr lang="ru-RU" sz="1800" dirty="0" smtClean="0"/>
              <a:t>первую </a:t>
            </a:r>
            <a:r>
              <a:rPr lang="ru-RU" sz="1800" dirty="0"/>
              <a:t>очередь. При дифференцированном обслуживании пакет может быть </a:t>
            </a:r>
            <a:r>
              <a:rPr lang="ru-RU" sz="1800" dirty="0" smtClean="0"/>
              <a:t>переведен в </a:t>
            </a:r>
            <a:r>
              <a:rPr lang="ru-RU" sz="1800" dirty="0"/>
              <a:t>другой класс, который обслуживается с более низким качеством</a:t>
            </a:r>
          </a:p>
        </p:txBody>
      </p:sp>
    </p:spTree>
    <p:extLst>
      <p:ext uri="{BB962C8B-B14F-4D97-AF65-F5344CB8AC3E}">
        <p14:creationId xmlns:p14="http://schemas.microsoft.com/office/powerpoint/2010/main" val="5285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Random Early </a:t>
            </a:r>
            <a:r>
              <a:rPr kumimoji="0" lang="en-US" altLang="ru-RU" b="1" kern="0" dirty="0" smtClean="0"/>
              <a:t>Detection</a:t>
            </a:r>
            <a:r>
              <a:rPr kumimoji="0" lang="ru-RU" altLang="ru-RU" b="1" kern="0" dirty="0" smtClean="0"/>
              <a:t> </a:t>
            </a:r>
            <a:r>
              <a:rPr kumimoji="0" lang="en-US" altLang="ru-RU" b="1" kern="0" dirty="0" smtClean="0"/>
              <a:t>/ RED</a:t>
            </a:r>
            <a:endParaRPr kumimoji="0" lang="en-US" altLang="ru-RU" b="1" kern="0" dirty="0"/>
          </a:p>
        </p:txBody>
      </p:sp>
      <p:pic>
        <p:nvPicPr>
          <p:cNvPr id="3074" name="Picture 2" descr="Random Early Detection (RED) Queue Discipline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1829339"/>
            <a:ext cx="5112568" cy="35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0734" y="1444714"/>
            <a:ext cx="3686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Случайное раннее обнаружение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5473852"/>
            <a:ext cx="8604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1200" dirty="0"/>
              <a:t>RED работает с протоколом </a:t>
            </a:r>
            <a:r>
              <a:rPr lang="ru-RU" sz="1200" dirty="0" smtClean="0"/>
              <a:t>TCP (не </a:t>
            </a:r>
            <a:r>
              <a:rPr lang="en-US" sz="1200" dirty="0" smtClean="0"/>
              <a:t>UDP!)</a:t>
            </a:r>
            <a:r>
              <a:rPr lang="ru-RU" sz="1200" dirty="0" smtClean="0"/>
              <a:t>, </a:t>
            </a:r>
            <a:r>
              <a:rPr lang="ru-RU" sz="1200" dirty="0"/>
              <a:t>используя свойство последнего, которое </a:t>
            </a:r>
            <a:r>
              <a:rPr lang="ru-RU" sz="1200" dirty="0" smtClean="0"/>
              <a:t>заключается</a:t>
            </a:r>
            <a:r>
              <a:rPr lang="en-US" sz="1200" dirty="0" smtClean="0"/>
              <a:t> </a:t>
            </a:r>
            <a:r>
              <a:rPr lang="ru-RU" sz="1200" dirty="0" smtClean="0"/>
              <a:t>в</a:t>
            </a:r>
            <a:r>
              <a:rPr lang="en-US" sz="1200" dirty="0" smtClean="0"/>
              <a:t> </a:t>
            </a:r>
            <a:r>
              <a:rPr lang="ru-RU" sz="1200" dirty="0" smtClean="0"/>
              <a:t>том</a:t>
            </a:r>
            <a:r>
              <a:rPr lang="ru-RU" sz="1200" dirty="0"/>
              <a:t>, что при потерях пакетов источник трафика замедляет передачу пакетов в сеть. В </a:t>
            </a:r>
            <a:r>
              <a:rPr lang="ru-RU" sz="1200" dirty="0" smtClean="0"/>
              <a:t>алгоритме </a:t>
            </a:r>
            <a:r>
              <a:rPr lang="ru-RU" sz="1200" dirty="0"/>
              <a:t>RED имеются два конфигурируемых </a:t>
            </a:r>
            <a:r>
              <a:rPr lang="ru-RU" sz="1200" dirty="0" err="1" smtClean="0"/>
              <a:t>пopo</a:t>
            </a:r>
            <a:r>
              <a:rPr lang="ru-RU" sz="1200" dirty="0" err="1"/>
              <a:t>г</a:t>
            </a:r>
            <a:r>
              <a:rPr lang="ru-RU" sz="1200" dirty="0" err="1" smtClean="0"/>
              <a:t>a</a:t>
            </a:r>
            <a:r>
              <a:rPr lang="ru-RU" sz="1200" dirty="0" smtClean="0"/>
              <a:t> </a:t>
            </a:r>
            <a:r>
              <a:rPr lang="ru-RU" sz="1200" dirty="0"/>
              <a:t>уровня </a:t>
            </a:r>
            <a:r>
              <a:rPr lang="ru-RU" sz="1200" dirty="0" smtClean="0"/>
              <a:t>перегрузки. Когда уровень </a:t>
            </a:r>
            <a:r>
              <a:rPr lang="ru-RU" sz="1200" dirty="0"/>
              <a:t>перегрузки не превышает первого (нижнего) порога, то пакеты не </a:t>
            </a:r>
            <a:r>
              <a:rPr lang="ru-RU" sz="1200" dirty="0" smtClean="0"/>
              <a:t>отбрасываются</a:t>
            </a:r>
            <a:r>
              <a:rPr lang="ru-RU" sz="1200" dirty="0"/>
              <a:t>. Когда уровень перегрузки находится между двумя порогами, пакеты </a:t>
            </a:r>
            <a:r>
              <a:rPr lang="ru-RU" sz="1200" dirty="0" smtClean="0"/>
              <a:t>отбрасываются с </a:t>
            </a:r>
            <a:r>
              <a:rPr lang="ru-RU" sz="1200" dirty="0"/>
              <a:t>линейно возрастающей вероятностью из диапазона от 0 до конфигурируемой </a:t>
            </a:r>
            <a:r>
              <a:rPr lang="ru-RU" sz="1200" dirty="0" smtClean="0"/>
              <a:t>величины (максимальной </a:t>
            </a:r>
            <a:r>
              <a:rPr lang="ru-RU" sz="1200" dirty="0"/>
              <a:t>вероятности отбрасывания пакета). Максимальная вероятность </a:t>
            </a:r>
            <a:r>
              <a:rPr lang="ru-RU" sz="1200" dirty="0" smtClean="0"/>
              <a:t>отбрасывания </a:t>
            </a:r>
            <a:r>
              <a:rPr lang="ru-RU" sz="1200" dirty="0"/>
              <a:t>действует при достижении второго (верхнего) порога. Когда же перегрузка </a:t>
            </a:r>
            <a:r>
              <a:rPr lang="ru-RU" sz="1200" dirty="0" smtClean="0"/>
              <a:t>превышает второй </a:t>
            </a:r>
            <a:r>
              <a:rPr lang="ru-RU" sz="1200" dirty="0"/>
              <a:t>порог, пакеты начинают отбрасываться с вероятностью 100 %.</a:t>
            </a:r>
          </a:p>
        </p:txBody>
      </p:sp>
    </p:spTree>
    <p:extLst>
      <p:ext uri="{BB962C8B-B14F-4D97-AF65-F5344CB8AC3E}">
        <p14:creationId xmlns:p14="http://schemas.microsoft.com/office/powerpoint/2010/main" val="40728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Integrated Service (</a:t>
            </a:r>
            <a:r>
              <a:rPr kumimoji="0" lang="en-US" altLang="ru-RU" b="1" kern="0" dirty="0" err="1"/>
              <a:t>IntServ</a:t>
            </a:r>
            <a:r>
              <a:rPr kumimoji="0" lang="en-US" altLang="ru-RU" b="1" kern="0" dirty="0"/>
              <a:t>)</a:t>
            </a:r>
            <a:endParaRPr kumimoji="0" lang="en-US" altLang="ru-RU" b="1" kern="0" dirty="0"/>
          </a:p>
        </p:txBody>
      </p:sp>
      <p:pic>
        <p:nvPicPr>
          <p:cNvPr id="5122" name="Picture 2" descr="Integrated Service - an overview | ScienceDirect To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992888" cy="25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39552" y="1844824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1800" dirty="0"/>
              <a:t>Согласно RFC 1633, модель интегрированного обслуживания обеспечивает сквозное (</a:t>
            </a:r>
            <a:r>
              <a:rPr lang="ru-RU" sz="1800" dirty="0" err="1"/>
              <a:t>End-to-End</a:t>
            </a:r>
            <a:r>
              <a:rPr lang="ru-RU" sz="1800" dirty="0"/>
              <a:t>) качество обслуживания, гарантируя необходимую пропускную способность. </a:t>
            </a:r>
            <a:r>
              <a:rPr lang="ru-RU" sz="1800" dirty="0" err="1"/>
              <a:t>IntServ</a:t>
            </a:r>
            <a:r>
              <a:rPr lang="ru-RU" sz="1800" dirty="0"/>
              <a:t> использует для своих целей протокол резервирования сетевых ресурсов RSVP, который обеспечивает выполнение требований ко всем промежуточным узлам. В отношении </a:t>
            </a:r>
            <a:r>
              <a:rPr lang="ru-RU" sz="1800" dirty="0" err="1"/>
              <a:t>IntServ</a:t>
            </a:r>
            <a:r>
              <a:rPr lang="ru-RU" sz="1800" dirty="0"/>
              <a:t> часто используется термин «резервирование ресурсов» (</a:t>
            </a:r>
            <a:r>
              <a:rPr lang="ru-RU" sz="1800" dirty="0" err="1"/>
              <a:t>Resource</a:t>
            </a:r>
            <a:r>
              <a:rPr lang="ru-RU" sz="1800" dirty="0"/>
              <a:t> </a:t>
            </a:r>
            <a:r>
              <a:rPr lang="ru-RU" sz="1800" dirty="0" err="1"/>
              <a:t>reservation</a:t>
            </a:r>
            <a:r>
              <a:rPr lang="ru-RU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067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Differentiated Service (</a:t>
            </a:r>
            <a:r>
              <a:rPr kumimoji="0" lang="en-US" altLang="ru-RU" b="1" kern="0" dirty="0" err="1"/>
              <a:t>DiffServ</a:t>
            </a:r>
            <a:r>
              <a:rPr kumimoji="0" lang="en-US" altLang="ru-RU" b="1" kern="0" dirty="0"/>
              <a:t>)</a:t>
            </a:r>
            <a:endParaRPr kumimoji="0" lang="en-US" altLang="ru-RU" b="1" kern="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5101" y="2060848"/>
            <a:ext cx="8424936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1800" dirty="0"/>
              <a:t>Обеспечивает </a:t>
            </a:r>
            <a:r>
              <a:rPr lang="ru-RU" sz="1800" dirty="0" err="1"/>
              <a:t>QoS</a:t>
            </a:r>
            <a:r>
              <a:rPr lang="ru-RU" sz="1800" dirty="0"/>
              <a:t> на основе распределения ресурсов в ядре сети и определенных классификаторов и ограничений на границе сети, комбинируемых с целью предоставления требуемых услуг. В этой модели вводится разделение трафика по классам, для каждого из которых определяется свой уровень </a:t>
            </a:r>
            <a:r>
              <a:rPr lang="ru-RU" sz="1800" dirty="0" err="1"/>
              <a:t>QoS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algn="just">
              <a:buNone/>
            </a:pPr>
            <a:r>
              <a:rPr lang="ru-RU" sz="1800" dirty="0"/>
              <a:t>Обычно в сети </a:t>
            </a:r>
            <a:r>
              <a:rPr lang="ru-RU" sz="1800" dirty="0" err="1" smtClean="0"/>
              <a:t>DiffSerёv</a:t>
            </a:r>
            <a:r>
              <a:rPr lang="ru-RU" sz="1800" dirty="0" smtClean="0"/>
              <a:t> </a:t>
            </a:r>
            <a:r>
              <a:rPr lang="ru-RU" sz="1800" dirty="0"/>
              <a:t>поддерживается дифференцированное обслуживание </a:t>
            </a:r>
            <a:r>
              <a:rPr lang="ru-RU" sz="1800" dirty="0" smtClean="0"/>
              <a:t>небольшого количество </a:t>
            </a:r>
            <a:r>
              <a:rPr lang="ru-RU" sz="1800" dirty="0"/>
              <a:t>классов трафика, например двух (чувствительного к задержкам и </a:t>
            </a:r>
            <a:r>
              <a:rPr lang="ru-RU" sz="1800" dirty="0" smtClean="0"/>
              <a:t>эластичного</a:t>
            </a:r>
            <a:r>
              <a:rPr lang="ru-RU" sz="1800" dirty="0"/>
              <a:t>) или трех </a:t>
            </a:r>
            <a:r>
              <a:rPr lang="ru-RU" sz="1800" dirty="0" smtClean="0"/>
              <a:t>(плюс </a:t>
            </a:r>
            <a:r>
              <a:rPr lang="ru-RU" sz="1800" dirty="0"/>
              <a:t>класс, требующий гарантированной </a:t>
            </a:r>
            <a:r>
              <a:rPr lang="ru-RU" sz="1800" dirty="0" smtClean="0"/>
              <a:t>доставки пакетов </a:t>
            </a:r>
            <a:r>
              <a:rPr lang="ru-RU" sz="1800" dirty="0"/>
              <a:t>с определенным минимумом скорости трафика). Небольшое количество </a:t>
            </a:r>
            <a:r>
              <a:rPr lang="ru-RU" sz="1800" dirty="0" smtClean="0"/>
              <a:t>классов определяет </a:t>
            </a:r>
            <a:r>
              <a:rPr lang="ru-RU" sz="1800" dirty="0"/>
              <a:t>масштабируемость этой модели, так как маршрутизаторы не должны </a:t>
            </a:r>
            <a:r>
              <a:rPr lang="ru-RU" sz="1800" dirty="0" smtClean="0"/>
              <a:t>запоминать </a:t>
            </a:r>
            <a:r>
              <a:rPr lang="ru-RU" sz="1800" dirty="0"/>
              <a:t>состояния каждого пользовательского потока. Высокая степень </a:t>
            </a:r>
            <a:r>
              <a:rPr lang="ru-RU" sz="1800" dirty="0" smtClean="0"/>
              <a:t>масштабируемости </a:t>
            </a:r>
            <a:r>
              <a:rPr lang="ru-RU" sz="1800" dirty="0" err="1"/>
              <a:t>Diffserv</a:t>
            </a:r>
            <a:r>
              <a:rPr lang="ru-RU" sz="1800" dirty="0"/>
              <a:t> обеспечивается также тем, что каждый </a:t>
            </a:r>
            <a:r>
              <a:rPr lang="ru-RU" sz="1800" dirty="0" smtClean="0"/>
              <a:t>маршрутизатор </a:t>
            </a:r>
            <a:r>
              <a:rPr lang="ru-RU" sz="1800" dirty="0"/>
              <a:t>самостоятельно </a:t>
            </a:r>
            <a:r>
              <a:rPr lang="ru-RU" sz="1800" dirty="0" smtClean="0"/>
              <a:t>принимает </a:t>
            </a:r>
            <a:r>
              <a:rPr lang="ru-RU" sz="1800" dirty="0"/>
              <a:t>решение о том, как он должен обслуживать тот или иной класс трафика, не </a:t>
            </a:r>
            <a:r>
              <a:rPr lang="ru-RU" sz="1800" dirty="0" err="1"/>
              <a:t>согласуя</a:t>
            </a:r>
            <a:r>
              <a:rPr lang="ru-RU" sz="1800" dirty="0"/>
              <a:t> </a:t>
            </a:r>
            <a:r>
              <a:rPr lang="ru-RU" sz="1800" dirty="0" smtClean="0"/>
              <a:t>свои </a:t>
            </a:r>
            <a:r>
              <a:rPr lang="ru-RU" sz="1800" dirty="0"/>
              <a:t>действия с другими маршрутизаторами. Такой подход назван </a:t>
            </a:r>
            <a:r>
              <a:rPr lang="ru-RU" sz="1800" i="1" dirty="0"/>
              <a:t>независимым </a:t>
            </a:r>
            <a:r>
              <a:rPr lang="ru-RU" sz="1800" i="1" dirty="0" smtClean="0"/>
              <a:t>поведением маршрутизаторов </a:t>
            </a:r>
            <a:r>
              <a:rPr lang="ru-RU" sz="1800" dirty="0"/>
              <a:t>(</a:t>
            </a:r>
            <a:r>
              <a:rPr lang="en-US" sz="1800" dirty="0"/>
              <a:t>Per Hop Behavior, </a:t>
            </a:r>
            <a:r>
              <a:rPr lang="ru-RU" sz="1800" dirty="0"/>
              <a:t>РНВ).</a:t>
            </a:r>
          </a:p>
        </p:txBody>
      </p:sp>
    </p:spTree>
    <p:extLst>
      <p:ext uri="{BB962C8B-B14F-4D97-AF65-F5344CB8AC3E}">
        <p14:creationId xmlns:p14="http://schemas.microsoft.com/office/powerpoint/2010/main" val="12285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Маркировка трафика</a:t>
            </a:r>
            <a:endParaRPr kumimoji="0" lang="en-US" altLang="ru-RU" b="1" kern="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439868"/>
              </p:ext>
            </p:extLst>
          </p:nvPr>
        </p:nvGraphicFramePr>
        <p:xfrm>
          <a:off x="2321905" y="1916832"/>
          <a:ext cx="46926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CorelDRAW" r:id="rId3" imgW="3329026" imgH="1716634" progId="CorelDRAW.Graphic.11">
                  <p:embed/>
                </p:oleObj>
              </mc:Choice>
              <mc:Fallback>
                <p:oleObj name="CorelDRAW" r:id="rId3" imgW="3329026" imgH="1716634" progId="CorelDRAW.Graphic.11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05" y="1916832"/>
                        <a:ext cx="46926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Овал 6"/>
          <p:cNvSpPr/>
          <p:nvPr/>
        </p:nvSpPr>
        <p:spPr bwMode="auto">
          <a:xfrm>
            <a:off x="3419872" y="1905422"/>
            <a:ext cx="1296144" cy="72008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3415" y="1920792"/>
            <a:ext cx="93610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IPv4</a:t>
            </a:r>
          </a:p>
          <a:p>
            <a:r>
              <a:rPr lang="en-US" sz="1200" dirty="0" smtClean="0"/>
              <a:t>IPv6</a:t>
            </a:r>
            <a:endParaRPr lang="ru-RU" sz="1200" dirty="0"/>
          </a:p>
        </p:txBody>
      </p:sp>
      <p:sp>
        <p:nvSpPr>
          <p:cNvPr id="2" name="Стрелка вправо 1"/>
          <p:cNvSpPr/>
          <p:nvPr/>
        </p:nvSpPr>
        <p:spPr bwMode="auto">
          <a:xfrm rot="10800000">
            <a:off x="1686656" y="2062079"/>
            <a:ext cx="504056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The IP ToS Byte (DSCP and IP ECN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59558"/>
            <a:ext cx="7632848" cy="23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Eugeneer's Media Cloud World: Что такое ToS, CoS, QoS и DSCP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6" descr="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367" y="5013176"/>
            <a:ext cx="3384376" cy="17052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4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Фильтрация трафика</a:t>
            </a:r>
            <a:endParaRPr kumimoji="0" lang="en-US" altLang="ru-RU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3186406"/>
            <a:ext cx="4204934" cy="388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1600" b="1" dirty="0" smtClean="0"/>
              <a:t>Условия фильтрации</a:t>
            </a:r>
          </a:p>
          <a:p>
            <a:r>
              <a:rPr lang="en-US" sz="1600" dirty="0" smtClean="0"/>
              <a:t>IP</a:t>
            </a:r>
            <a:r>
              <a:rPr lang="ru-RU" sz="1600" dirty="0" smtClean="0"/>
              <a:t>-адрес</a:t>
            </a:r>
          </a:p>
          <a:p>
            <a:pPr lvl="1"/>
            <a:r>
              <a:rPr lang="ru-RU" sz="1600" dirty="0" smtClean="0"/>
              <a:t>Источника</a:t>
            </a:r>
            <a:r>
              <a:rPr lang="en-US" sz="1600" dirty="0" smtClean="0"/>
              <a:t> (</a:t>
            </a:r>
            <a:r>
              <a:rPr lang="en-US" sz="1600" dirty="0" err="1" smtClean="0"/>
              <a:t>src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pPr lvl="1"/>
            <a:r>
              <a:rPr lang="ru-RU" sz="1600" dirty="0" smtClean="0"/>
              <a:t>Приёмника</a:t>
            </a:r>
            <a:r>
              <a:rPr lang="en-US" sz="1600" dirty="0" smtClean="0"/>
              <a:t> (</a:t>
            </a:r>
            <a:r>
              <a:rPr lang="en-US" sz="1600" dirty="0" err="1" smtClean="0"/>
              <a:t>dst</a:t>
            </a:r>
            <a:r>
              <a:rPr lang="en-US" sz="1600" dirty="0" smtClean="0"/>
              <a:t>)</a:t>
            </a:r>
          </a:p>
          <a:p>
            <a:r>
              <a:rPr lang="ru-RU" sz="1600" dirty="0" smtClean="0"/>
              <a:t>МАС</a:t>
            </a:r>
            <a:r>
              <a:rPr lang="en-US" sz="1600" dirty="0" smtClean="0"/>
              <a:t>-</a:t>
            </a:r>
            <a:r>
              <a:rPr lang="ru-RU" sz="1600" dirty="0" smtClean="0"/>
              <a:t>адрес </a:t>
            </a:r>
            <a:r>
              <a:rPr lang="en-US" sz="1600" dirty="0" smtClean="0"/>
              <a:t>(</a:t>
            </a:r>
            <a:r>
              <a:rPr lang="en-US" sz="1600" dirty="0" err="1" smtClean="0"/>
              <a:t>src</a:t>
            </a:r>
            <a:r>
              <a:rPr lang="en-US" sz="1600" dirty="0" smtClean="0"/>
              <a:t> / </a:t>
            </a:r>
            <a:r>
              <a:rPr lang="en-US" sz="1600" dirty="0" err="1" smtClean="0"/>
              <a:t>dst</a:t>
            </a:r>
            <a:r>
              <a:rPr lang="en-US" sz="1600" dirty="0" smtClean="0"/>
              <a:t>)</a:t>
            </a:r>
          </a:p>
          <a:p>
            <a:r>
              <a:rPr lang="ru-RU" sz="1600" dirty="0" smtClean="0"/>
              <a:t>№ интерфейса</a:t>
            </a:r>
          </a:p>
          <a:p>
            <a:pPr lvl="1"/>
            <a:r>
              <a:rPr lang="ru-RU" sz="1600" dirty="0" smtClean="0"/>
              <a:t>Входящий трафик</a:t>
            </a:r>
          </a:p>
          <a:p>
            <a:pPr lvl="1"/>
            <a:r>
              <a:rPr lang="ru-RU" sz="1600" dirty="0" smtClean="0"/>
              <a:t>Исходящий трафик</a:t>
            </a:r>
          </a:p>
          <a:p>
            <a:pPr lvl="1"/>
            <a:r>
              <a:rPr lang="ru-RU" sz="1600" dirty="0" smtClean="0"/>
              <a:t>…</a:t>
            </a:r>
          </a:p>
          <a:p>
            <a:r>
              <a:rPr lang="ru-RU" sz="1600" dirty="0" smtClean="0"/>
              <a:t>Тип протокола </a:t>
            </a:r>
            <a:r>
              <a:rPr lang="en-US" sz="1600" dirty="0" smtClean="0"/>
              <a:t>(TCP / UDP / ICMP / OSPF…)</a:t>
            </a:r>
          </a:p>
          <a:p>
            <a:r>
              <a:rPr lang="ru-RU" sz="1600" dirty="0" smtClean="0"/>
              <a:t>Номер порта </a:t>
            </a:r>
            <a:r>
              <a:rPr lang="en-US" sz="1600" dirty="0" smtClean="0"/>
              <a:t>TCP/UDP </a:t>
            </a:r>
            <a:r>
              <a:rPr lang="ru-RU" sz="1600" dirty="0" smtClean="0"/>
              <a:t>(сетевая служба)</a:t>
            </a:r>
          </a:p>
          <a:p>
            <a:r>
              <a:rPr lang="ru-RU" sz="1600" dirty="0" smtClean="0"/>
              <a:t>Содержимое пакета…</a:t>
            </a:r>
          </a:p>
          <a:p>
            <a:endParaRPr lang="ru-RU" sz="1600" dirty="0"/>
          </a:p>
        </p:txBody>
      </p:sp>
      <p:sp>
        <p:nvSpPr>
          <p:cNvPr id="4" name="Стрелка вправо 3"/>
          <p:cNvSpPr/>
          <p:nvPr/>
        </p:nvSpPr>
        <p:spPr bwMode="auto">
          <a:xfrm>
            <a:off x="3275856" y="3739981"/>
            <a:ext cx="1440160" cy="93610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0734" y="3152360"/>
            <a:ext cx="3951901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600" b="1" dirty="0" smtClean="0"/>
              <a:t>Действия</a:t>
            </a:r>
          </a:p>
          <a:p>
            <a:r>
              <a:rPr lang="ru-RU" sz="1600" dirty="0" smtClean="0"/>
              <a:t>Пропустить </a:t>
            </a:r>
            <a:r>
              <a:rPr lang="en-US" sz="1600" dirty="0" smtClean="0"/>
              <a:t>(permit)</a:t>
            </a:r>
          </a:p>
          <a:p>
            <a:r>
              <a:rPr lang="en-US" sz="1600" dirty="0" smtClean="0"/>
              <a:t>Drop</a:t>
            </a:r>
          </a:p>
          <a:p>
            <a:r>
              <a:rPr lang="ru-RU" sz="1600" dirty="0" smtClean="0"/>
              <a:t>Перенаправить</a:t>
            </a:r>
          </a:p>
          <a:p>
            <a:r>
              <a:rPr lang="ru-RU" sz="1600" dirty="0" smtClean="0"/>
              <a:t>Пометить</a:t>
            </a:r>
          </a:p>
          <a:p>
            <a:pPr lvl="1"/>
            <a:r>
              <a:rPr lang="ru-RU" sz="1600" dirty="0" smtClean="0"/>
              <a:t>Для отбрасывания при перегрузке</a:t>
            </a:r>
          </a:p>
          <a:p>
            <a:pPr lvl="1"/>
            <a:r>
              <a:rPr lang="ru-RU" sz="1600" dirty="0" smtClean="0"/>
              <a:t>…</a:t>
            </a:r>
            <a:endParaRPr lang="ru-RU" sz="1600" dirty="0"/>
          </a:p>
        </p:txBody>
      </p:sp>
      <p:pic>
        <p:nvPicPr>
          <p:cNvPr id="192516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52" y="1537851"/>
            <a:ext cx="5256584" cy="147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smtClean="0"/>
              <a:t>Multicast: </a:t>
            </a:r>
            <a:r>
              <a:rPr kumimoji="0" lang="ru-RU" altLang="ru-RU" b="1" kern="0" smtClean="0"/>
              <a:t>Групповое вещание</a:t>
            </a:r>
            <a:endParaRPr kumimoji="0" lang="en-US" altLang="ru-RU" b="1" kern="0" dirty="0"/>
          </a:p>
        </p:txBody>
      </p:sp>
      <p:sp>
        <p:nvSpPr>
          <p:cNvPr id="3" name="AutoShape 4" descr="Eugeneer's Media Cloud World: Что такое ToS, CoS, QoS и DSCP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6" descr="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46636" y="2492896"/>
            <a:ext cx="842493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ru-RU" b="1" dirty="0" err="1">
                <a:solidFill>
                  <a:srgbClr val="111111"/>
                </a:solidFill>
                <a:latin typeface="-apple-system"/>
              </a:rPr>
              <a:t>Unicast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 — одноадресная рассылка — один отправитель, один получатель. (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Пример: запрос HTTP-странички у WEB-сервера</a:t>
            </a:r>
            <a:r>
              <a:rPr lang="ru-RU" dirty="0" smtClean="0">
                <a:solidFill>
                  <a:srgbClr val="111111"/>
                </a:solidFill>
                <a:latin typeface="-apple-system"/>
              </a:rPr>
              <a:t>).</a:t>
            </a:r>
            <a:endParaRPr lang="en-US" dirty="0" smtClean="0">
              <a:solidFill>
                <a:srgbClr val="111111"/>
              </a:solidFill>
              <a:latin typeface="-apple-system"/>
            </a:endParaRPr>
          </a:p>
          <a:p>
            <a:pPr marL="342900" indent="-342900" algn="just"/>
            <a:r>
              <a:rPr lang="ru-RU" b="1" dirty="0" err="1" smtClean="0">
                <a:solidFill>
                  <a:srgbClr val="111111"/>
                </a:solidFill>
                <a:latin typeface="-apple-system"/>
              </a:rPr>
              <a:t>Broadcast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 — широковещательная рассылка — один отправитель, получатели — все устройства в широковещательном сегменте. (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Пример: ARP-запрос</a:t>
            </a:r>
            <a:r>
              <a:rPr lang="ru-RU" dirty="0" smtClean="0">
                <a:solidFill>
                  <a:srgbClr val="111111"/>
                </a:solidFill>
                <a:latin typeface="-apple-system"/>
              </a:rPr>
              <a:t>).</a:t>
            </a:r>
            <a:endParaRPr lang="en-US" dirty="0" smtClean="0">
              <a:solidFill>
                <a:srgbClr val="111111"/>
              </a:solidFill>
              <a:latin typeface="-apple-system"/>
            </a:endParaRPr>
          </a:p>
          <a:p>
            <a:pPr marL="342900" indent="-342900" algn="just"/>
            <a:r>
              <a:rPr lang="ru-RU" b="1" dirty="0" err="1" smtClean="0">
                <a:solidFill>
                  <a:srgbClr val="111111"/>
                </a:solidFill>
                <a:latin typeface="-apple-system"/>
              </a:rPr>
              <a:t>Multicast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 — многоадресная рассылка — один отправитель, много получателей. (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Пример: IPTV</a:t>
            </a:r>
            <a:r>
              <a:rPr lang="ru-RU" dirty="0" smtClean="0">
                <a:solidFill>
                  <a:srgbClr val="111111"/>
                </a:solidFill>
                <a:latin typeface="-apple-system"/>
              </a:rPr>
              <a:t>).</a:t>
            </a:r>
            <a:endParaRPr lang="en-US" dirty="0" smtClean="0">
              <a:solidFill>
                <a:srgbClr val="111111"/>
              </a:solidFill>
              <a:latin typeface="-apple-system"/>
            </a:endParaRPr>
          </a:p>
          <a:p>
            <a:pPr marL="342900" indent="-342900" algn="just"/>
            <a:r>
              <a:rPr lang="ru-RU" b="1" dirty="0" err="1" smtClean="0">
                <a:solidFill>
                  <a:srgbClr val="111111"/>
                </a:solidFill>
                <a:latin typeface="-apple-system"/>
              </a:rPr>
              <a:t>Anycast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 — одноадресная рассылка ближайшему узлу — один отправитель, вообще получателей много, но фактически данные отправляются только одному. (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Пример: </a:t>
            </a:r>
            <a:r>
              <a:rPr lang="ru-RU" i="1" dirty="0" err="1">
                <a:solidFill>
                  <a:srgbClr val="111111"/>
                </a:solidFill>
                <a:latin typeface="-apple-system"/>
              </a:rPr>
              <a:t>Anycast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 DNS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1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Multicast</a:t>
            </a:r>
            <a:r>
              <a:rPr kumimoji="0" lang="ru-RU" altLang="ru-RU" b="1" kern="0" dirty="0" smtClean="0"/>
              <a:t> через </a:t>
            </a:r>
            <a:r>
              <a:rPr kumimoji="0" lang="en-US" altLang="ru-RU" b="1" kern="0" dirty="0" smtClean="0"/>
              <a:t>Unicast</a:t>
            </a:r>
            <a:endParaRPr kumimoji="0" lang="en-US" altLang="ru-RU" b="1" kern="0" dirty="0"/>
          </a:p>
        </p:txBody>
      </p:sp>
      <p:sp>
        <p:nvSpPr>
          <p:cNvPr id="3" name="AutoShape 4" descr="Eugeneer's Media Cloud World: Что такое ToS, CoS, QoS и DSCP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6" descr="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6792"/>
            <a:ext cx="6840760" cy="52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Multicast</a:t>
            </a:r>
            <a:r>
              <a:rPr kumimoji="0" lang="ru-RU" altLang="ru-RU" b="1" kern="0" dirty="0" smtClean="0"/>
              <a:t> через </a:t>
            </a:r>
            <a:r>
              <a:rPr kumimoji="0" lang="en-US" altLang="ru-RU" b="1" kern="0" dirty="0" smtClean="0"/>
              <a:t>Broadcast</a:t>
            </a:r>
            <a:endParaRPr kumimoji="0" lang="en-US" altLang="ru-RU" b="1" kern="0" dirty="0"/>
          </a:p>
        </p:txBody>
      </p:sp>
      <p:sp>
        <p:nvSpPr>
          <p:cNvPr id="3" name="AutoShape 4" descr="Eugeneer's Media Cloud World: Что такое ToS, CoS, QoS и DSCP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6" descr="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00" y="1628800"/>
            <a:ext cx="6968256" cy="49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Multicast</a:t>
            </a:r>
            <a:r>
              <a:rPr kumimoji="0" lang="ru-RU" altLang="ru-RU" b="1" kern="0" dirty="0" smtClean="0"/>
              <a:t> через </a:t>
            </a:r>
            <a:r>
              <a:rPr kumimoji="0" lang="en-US" altLang="ru-RU" b="1" kern="0" dirty="0" smtClean="0"/>
              <a:t>P2P</a:t>
            </a:r>
            <a:endParaRPr kumimoji="0" lang="en-US" altLang="ru-RU" b="1" kern="0" dirty="0"/>
          </a:p>
        </p:txBody>
      </p:sp>
      <p:sp>
        <p:nvSpPr>
          <p:cNvPr id="3" name="AutoShape 4" descr="Eugeneer's Media Cloud World: Что такое ToS, CoS, QoS и DSCP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6" descr="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7056784" cy="48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Multicast</a:t>
            </a:r>
            <a:endParaRPr kumimoji="0" lang="en-US" altLang="ru-RU" b="1" kern="0" dirty="0"/>
          </a:p>
        </p:txBody>
      </p:sp>
      <p:sp>
        <p:nvSpPr>
          <p:cNvPr id="3" name="AutoShape 4" descr="Eugeneer's Media Cloud World: Что такое ToS, CoS, QoS и DSCP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6" descr="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7056784" cy="51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Multicast</a:t>
            </a:r>
            <a:endParaRPr kumimoji="0" lang="en-US" altLang="ru-RU" b="1" kern="0" dirty="0"/>
          </a:p>
        </p:txBody>
      </p:sp>
      <p:sp>
        <p:nvSpPr>
          <p:cNvPr id="3" name="AutoShape 4" descr="Eugeneer's Media Cloud World: Что такое ToS, CoS, QoS и DSCP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6" descr="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93812" y="1988840"/>
            <a:ext cx="84604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i="1" dirty="0" err="1"/>
              <a:t>Дейтаграммный</a:t>
            </a:r>
            <a:r>
              <a:rPr lang="ru-RU" sz="1800" i="1" dirty="0"/>
              <a:t> подход. </a:t>
            </a:r>
            <a:r>
              <a:rPr lang="ru-RU" sz="1800" dirty="0"/>
              <a:t>Источник может посылать пакеты UDP/IP в любое время</a:t>
            </a:r>
          </a:p>
          <a:p>
            <a:pPr algn="just">
              <a:buNone/>
            </a:pPr>
            <a:r>
              <a:rPr lang="en-US" sz="1800" dirty="0" smtClean="0"/>
              <a:t> </a:t>
            </a:r>
            <a:r>
              <a:rPr lang="ru-RU" sz="1800" dirty="0" smtClean="0"/>
              <a:t>без </a:t>
            </a:r>
            <a:r>
              <a:rPr lang="ru-RU" sz="1800" dirty="0"/>
              <a:t>необходимости регистрировать или планировать передачи, реализуя сервис «по</a:t>
            </a:r>
          </a:p>
          <a:p>
            <a:pPr algn="just">
              <a:buNone/>
            </a:pPr>
            <a:r>
              <a:rPr lang="en-US" sz="1800" dirty="0" smtClean="0"/>
              <a:t> </a:t>
            </a:r>
            <a:r>
              <a:rPr lang="ru-RU" sz="1800" dirty="0" smtClean="0"/>
              <a:t>возможности</a:t>
            </a:r>
            <a:r>
              <a:rPr lang="ru-RU" sz="1800" dirty="0"/>
              <a:t>».</a:t>
            </a:r>
          </a:p>
          <a:p>
            <a:pPr algn="just"/>
            <a:r>
              <a:rPr lang="ru-RU" sz="1800" i="1" dirty="0" smtClean="0"/>
              <a:t>Открытые </a:t>
            </a:r>
            <a:r>
              <a:rPr lang="ru-RU" sz="1800" i="1" dirty="0"/>
              <a:t>группы. </a:t>
            </a:r>
            <a:r>
              <a:rPr lang="ru-RU" sz="1800" dirty="0"/>
              <a:t>Источники должны знать только групповой адрес. Они не </a:t>
            </a:r>
            <a:r>
              <a:rPr lang="ru-RU" sz="1800" dirty="0" smtClean="0"/>
              <a:t>должны</a:t>
            </a:r>
            <a:r>
              <a:rPr lang="en-US" sz="1800" dirty="0" smtClean="0"/>
              <a:t> </a:t>
            </a:r>
            <a:r>
              <a:rPr lang="ru-RU" sz="1800" dirty="0" smtClean="0"/>
              <a:t>знать </a:t>
            </a:r>
            <a:r>
              <a:rPr lang="ru-RU" sz="1800" dirty="0"/>
              <a:t>членов группы и не обязательно должны быть членами той группы, которой </a:t>
            </a:r>
            <a:r>
              <a:rPr lang="ru-RU" sz="1800" dirty="0" smtClean="0"/>
              <a:t>они</a:t>
            </a:r>
            <a:r>
              <a:rPr lang="en-US" sz="1800" dirty="0" smtClean="0"/>
              <a:t> </a:t>
            </a:r>
            <a:r>
              <a:rPr lang="ru-RU" sz="1800" dirty="0" smtClean="0"/>
              <a:t>посылают </a:t>
            </a:r>
            <a:r>
              <a:rPr lang="ru-RU" sz="1800" dirty="0"/>
              <a:t>данные. Группа может быть образована узлами, принадлежащими к </a:t>
            </a:r>
            <a:r>
              <a:rPr lang="ru-RU" sz="1800" dirty="0" smtClean="0"/>
              <a:t>разным</a:t>
            </a:r>
            <a:r>
              <a:rPr lang="en-US" sz="1800" dirty="0" smtClean="0"/>
              <a:t> </a:t>
            </a:r>
            <a:r>
              <a:rPr lang="ru-RU" sz="1800" dirty="0" smtClean="0"/>
              <a:t>IP-сетям </a:t>
            </a:r>
            <a:r>
              <a:rPr lang="ru-RU" sz="1800" dirty="0"/>
              <a:t>и подсетям. Группа может иметь любое число источников данных.</a:t>
            </a:r>
          </a:p>
          <a:p>
            <a:pPr algn="just"/>
            <a:r>
              <a:rPr lang="ru-RU" sz="1800" i="1" dirty="0" smtClean="0"/>
              <a:t>Динамические </a:t>
            </a:r>
            <a:r>
              <a:rPr lang="ru-RU" sz="1800" i="1" dirty="0"/>
              <a:t>группы. </a:t>
            </a:r>
            <a:r>
              <a:rPr lang="ru-RU" sz="1800" dirty="0"/>
              <a:t>Хосты могут присоединяться к группам или покидать группы </a:t>
            </a:r>
            <a:r>
              <a:rPr lang="ru-RU" sz="1800" dirty="0" smtClean="0"/>
              <a:t>без</a:t>
            </a:r>
            <a:r>
              <a:rPr lang="en-US" sz="1800" dirty="0" smtClean="0"/>
              <a:t> </a:t>
            </a:r>
            <a:r>
              <a:rPr lang="ru-RU" sz="1800" dirty="0" smtClean="0"/>
              <a:t>необходимости </a:t>
            </a:r>
            <a:r>
              <a:rPr lang="ru-RU" sz="1800" dirty="0"/>
              <a:t>регистрации, синхронизации или переговоров с каким-либо </a:t>
            </a:r>
            <a:r>
              <a:rPr lang="ru-RU" sz="1800" dirty="0" smtClean="0"/>
              <a:t>централизованным </a:t>
            </a:r>
            <a:r>
              <a:rPr lang="ru-RU" sz="1800" dirty="0"/>
              <a:t>элементом группового управления. Членство в группе является </a:t>
            </a:r>
            <a:r>
              <a:rPr lang="ru-RU" sz="1800" dirty="0" smtClean="0"/>
              <a:t>динамическим,</a:t>
            </a:r>
            <a:r>
              <a:rPr lang="en-US" sz="1800" dirty="0" smtClean="0"/>
              <a:t> </a:t>
            </a:r>
            <a:r>
              <a:rPr lang="ru-RU" sz="1800" dirty="0" smtClean="0"/>
              <a:t>поскольку </a:t>
            </a:r>
            <a:r>
              <a:rPr lang="ru-RU" sz="1800" dirty="0"/>
              <a:t>хосты могут присоединиться к группе или выйти из группы в любой </a:t>
            </a:r>
            <a:r>
              <a:rPr lang="ru-RU" sz="1800" dirty="0" smtClean="0"/>
              <a:t>момент</a:t>
            </a:r>
            <a:r>
              <a:rPr lang="en-US" sz="1800" dirty="0" smtClean="0"/>
              <a:t> </a:t>
            </a:r>
            <a:r>
              <a:rPr lang="ru-RU" sz="1800" dirty="0" smtClean="0"/>
              <a:t>времени</a:t>
            </a:r>
            <a:r>
              <a:rPr lang="ru-RU" sz="1800" dirty="0"/>
              <a:t>, к тому же они могут быть членами нескольких групп.</a:t>
            </a:r>
          </a:p>
        </p:txBody>
      </p:sp>
    </p:spTree>
    <p:extLst>
      <p:ext uri="{BB962C8B-B14F-4D97-AF65-F5344CB8AC3E}">
        <p14:creationId xmlns:p14="http://schemas.microsoft.com/office/powerpoint/2010/main" val="169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Multicast VXL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030271"/>
            <a:ext cx="5724128" cy="38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Multicast</a:t>
            </a:r>
            <a:endParaRPr kumimoji="0" lang="en-US" altLang="ru-RU" b="1" kern="0" dirty="0"/>
          </a:p>
        </p:txBody>
      </p:sp>
      <p:sp>
        <p:nvSpPr>
          <p:cNvPr id="3" name="AutoShape 4" descr="Eugeneer's Media Cloud World: Что такое ToS, CoS, QoS и DSCP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6" descr="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83345" y="1551995"/>
            <a:ext cx="80648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IPv4 для мультивещания зарезервирована подсеть 224.0.0.0/4. </a:t>
            </a:r>
            <a:endParaRPr lang="en-US" dirty="0" smtClean="0"/>
          </a:p>
          <a:p>
            <a:r>
              <a:rPr lang="ru-RU" dirty="0" smtClean="0"/>
              <a:t>Полный </a:t>
            </a:r>
            <a:r>
              <a:rPr lang="ru-RU" dirty="0"/>
              <a:t>актуальный список зарезервированных блоков на сайте IANA </a:t>
            </a:r>
            <a:endParaRPr lang="en-US" dirty="0" smtClean="0"/>
          </a:p>
          <a:p>
            <a:r>
              <a:rPr lang="ru-RU" dirty="0" smtClean="0"/>
              <a:t>Выделение </a:t>
            </a:r>
            <a:r>
              <a:rPr lang="ru-RU" dirty="0" err="1"/>
              <a:t>мультикастовых</a:t>
            </a:r>
            <a:r>
              <a:rPr lang="ru-RU" dirty="0"/>
              <a:t> адресов описано в RFC 5771. </a:t>
            </a:r>
            <a:endParaRPr lang="en-US" dirty="0" smtClean="0"/>
          </a:p>
          <a:p>
            <a:r>
              <a:rPr lang="ru-RU" dirty="0" smtClean="0"/>
              <a:t>Глобально </a:t>
            </a:r>
            <a:r>
              <a:rPr lang="ru-RU" dirty="0"/>
              <a:t>маршрутизация разрешена только для подсетей 233.0.0.0/8 и 234.0.0.0/8. </a:t>
            </a:r>
            <a:endParaRPr lang="en-US" dirty="0" smtClean="0"/>
          </a:p>
          <a:p>
            <a:r>
              <a:rPr lang="ru-RU" dirty="0" smtClean="0"/>
              <a:t>Не </a:t>
            </a:r>
            <a:r>
              <a:rPr lang="ru-RU" dirty="0"/>
              <a:t>все провайдеры поддерживают </a:t>
            </a:r>
            <a:r>
              <a:rPr lang="ru-RU" dirty="0" err="1"/>
              <a:t>мультикаст</a:t>
            </a:r>
            <a:r>
              <a:rPr lang="ru-RU" dirty="0"/>
              <a:t>-связность.</a:t>
            </a:r>
          </a:p>
        </p:txBody>
      </p:sp>
    </p:spTree>
    <p:extLst>
      <p:ext uri="{BB962C8B-B14F-4D97-AF65-F5344CB8AC3E}">
        <p14:creationId xmlns:p14="http://schemas.microsoft.com/office/powerpoint/2010/main" val="3537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828092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Протоколы </a:t>
            </a:r>
            <a:r>
              <a:rPr kumimoji="0" lang="en-US" altLang="ru-RU" b="1" kern="0" dirty="0" smtClean="0"/>
              <a:t>Multicast</a:t>
            </a:r>
            <a:endParaRPr kumimoji="0" lang="en-US" altLang="ru-RU" b="1" kern="0" dirty="0"/>
          </a:p>
        </p:txBody>
      </p:sp>
      <p:sp>
        <p:nvSpPr>
          <p:cNvPr id="3" name="AutoShape 4" descr="Eugeneer's Media Cloud World: Что такое ToS, CoS, QoS и DSCP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6" descr="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2" name="Picture 2" descr="IGMP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90" y="3789040"/>
            <a:ext cx="707707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69127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IGMP (</a:t>
            </a:r>
            <a:r>
              <a:rPr lang="en-US" sz="1600" dirty="0"/>
              <a:t>Internet Group Management </a:t>
            </a:r>
            <a:r>
              <a:rPr lang="en-US" sz="1600" dirty="0" smtClean="0"/>
              <a:t>Protocol)</a:t>
            </a:r>
            <a:r>
              <a:rPr lang="ru-RU" sz="1600" dirty="0" smtClean="0"/>
              <a:t>, 1989</a:t>
            </a:r>
            <a:endParaRPr lang="ru-RU" sz="1600" dirty="0"/>
          </a:p>
          <a:p>
            <a:pPr lvl="1"/>
            <a:r>
              <a:rPr lang="ru-RU" sz="1600" dirty="0" smtClean="0"/>
              <a:t>хосты </a:t>
            </a:r>
            <a:r>
              <a:rPr lang="ru-RU" sz="1600" dirty="0"/>
              <a:t>сообщают о своем «желании</a:t>
            </a:r>
            <a:r>
              <a:rPr lang="ru-RU" sz="1600" dirty="0" smtClean="0"/>
              <a:t>» </a:t>
            </a:r>
            <a:r>
              <a:rPr lang="ru-RU" sz="1600" dirty="0"/>
              <a:t>присоединиться к некоторой </a:t>
            </a:r>
            <a:r>
              <a:rPr lang="ru-RU" sz="1600" dirty="0" smtClean="0"/>
              <a:t>группе</a:t>
            </a:r>
          </a:p>
          <a:p>
            <a:pPr lvl="1"/>
            <a:r>
              <a:rPr lang="ru-RU" sz="1600" dirty="0" smtClean="0"/>
              <a:t>маршрутизатор </a:t>
            </a:r>
            <a:r>
              <a:rPr lang="ru-RU" sz="1600" dirty="0"/>
              <a:t>узнает о принадлежности хостов в непосредственно подключенных к </a:t>
            </a:r>
            <a:r>
              <a:rPr lang="ru-RU" sz="1600" dirty="0" smtClean="0"/>
              <a:t>нему подсетях </a:t>
            </a:r>
            <a:r>
              <a:rPr lang="ru-RU" sz="1600" dirty="0"/>
              <a:t>к той или иной </a:t>
            </a:r>
            <a:r>
              <a:rPr lang="ru-RU" sz="1600" dirty="0" smtClean="0"/>
              <a:t>группе</a:t>
            </a:r>
          </a:p>
          <a:p>
            <a:r>
              <a:rPr lang="ru-RU" sz="1600" dirty="0"/>
              <a:t>Протоколы маршрутизации группового </a:t>
            </a:r>
            <a:r>
              <a:rPr lang="ru-RU" sz="1600" dirty="0" smtClean="0"/>
              <a:t>вещания (</a:t>
            </a:r>
            <a:r>
              <a:rPr lang="en-US" sz="1600" dirty="0"/>
              <a:t>DVMRP, MOSPF, PIM</a:t>
            </a:r>
            <a:r>
              <a:rPr lang="ru-RU" sz="1600" dirty="0" smtClean="0"/>
              <a:t>)</a:t>
            </a:r>
          </a:p>
          <a:p>
            <a:pPr lvl="1"/>
            <a:r>
              <a:rPr lang="ru-RU" sz="1600" dirty="0" smtClean="0"/>
              <a:t>построение </a:t>
            </a:r>
            <a:r>
              <a:rPr lang="ru-RU" sz="1600" dirty="0"/>
              <a:t>графа, </a:t>
            </a:r>
            <a:r>
              <a:rPr lang="ru-RU" sz="1600" dirty="0" smtClean="0"/>
              <a:t>связывающего все </a:t>
            </a:r>
            <a:r>
              <a:rPr lang="ru-RU" sz="1600" dirty="0"/>
              <a:t>хосты в определенной группе, причем между двумя хостами существует </a:t>
            </a:r>
            <a:r>
              <a:rPr lang="ru-RU" sz="1600" dirty="0" smtClean="0"/>
              <a:t>только один путь (покрывающее дерево)</a:t>
            </a:r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620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Cisco: </a:t>
            </a:r>
            <a:r>
              <a:rPr kumimoji="0" lang="ru-RU" altLang="ru-RU" b="1" kern="0" dirty="0" smtClean="0"/>
              <a:t>Фильтрация трафика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602119" y="1509931"/>
            <a:ext cx="193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Списки доступа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 bwMode="auto">
          <a:xfrm flipH="1">
            <a:off x="2987824" y="1988840"/>
            <a:ext cx="1368152" cy="792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 стрелкой 8"/>
          <p:cNvCxnSpPr/>
          <p:nvPr/>
        </p:nvCxnSpPr>
        <p:spPr bwMode="auto">
          <a:xfrm>
            <a:off x="5004048" y="1988840"/>
            <a:ext cx="1368152" cy="9361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1417546" y="2429711"/>
            <a:ext cx="23623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Стандартные</a:t>
            </a:r>
          </a:p>
          <a:p>
            <a:pPr>
              <a:buNone/>
            </a:pPr>
            <a:r>
              <a:rPr lang="en-US" dirty="0" smtClean="0"/>
              <a:t>Standard</a:t>
            </a:r>
          </a:p>
          <a:p>
            <a:pPr>
              <a:buNone/>
            </a:pPr>
            <a:r>
              <a:rPr lang="en-US" dirty="0" smtClean="0"/>
              <a:t>1-99</a:t>
            </a:r>
            <a:endParaRPr lang="ru-RU" dirty="0" smtClean="0"/>
          </a:p>
          <a:p>
            <a:pPr>
              <a:buNone/>
            </a:pPr>
            <a:r>
              <a:rPr lang="ru-RU" i="1" dirty="0"/>
              <a:t>могут проверять только адреса </a:t>
            </a:r>
            <a:r>
              <a:rPr lang="ru-RU" i="1" dirty="0" smtClean="0"/>
              <a:t>источников (</a:t>
            </a:r>
            <a:r>
              <a:rPr lang="en-US" i="1" dirty="0" err="1" smtClean="0"/>
              <a:t>src</a:t>
            </a:r>
            <a:r>
              <a:rPr lang="en-US" i="1" dirty="0" smtClean="0"/>
              <a:t>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424953" y="2471549"/>
            <a:ext cx="26115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Расширенные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Extended</a:t>
            </a:r>
          </a:p>
          <a:p>
            <a:pPr>
              <a:buNone/>
            </a:pPr>
            <a:r>
              <a:rPr lang="en-US" dirty="0" smtClean="0"/>
              <a:t>100-199</a:t>
            </a:r>
          </a:p>
          <a:p>
            <a:pPr>
              <a:buNone/>
            </a:pPr>
            <a:r>
              <a:rPr lang="ru-RU" i="1" dirty="0"/>
              <a:t>могут проверять адреса </a:t>
            </a:r>
            <a:r>
              <a:rPr lang="ru-RU" i="1" dirty="0" smtClean="0"/>
              <a:t>источников (</a:t>
            </a:r>
            <a:r>
              <a:rPr lang="en-US" i="1" dirty="0" err="1" smtClean="0"/>
              <a:t>src</a:t>
            </a:r>
            <a:r>
              <a:rPr lang="en-US" i="1" dirty="0" smtClean="0"/>
              <a:t>)</a:t>
            </a:r>
            <a:r>
              <a:rPr lang="ru-RU" i="1" dirty="0" smtClean="0"/>
              <a:t>, </a:t>
            </a:r>
            <a:r>
              <a:rPr lang="ru-RU" i="1" dirty="0"/>
              <a:t>а также адреса </a:t>
            </a:r>
            <a:r>
              <a:rPr lang="ru-RU" i="1" dirty="0" smtClean="0"/>
              <a:t>получателей</a:t>
            </a:r>
            <a:r>
              <a:rPr lang="en-US" i="1" dirty="0" smtClean="0"/>
              <a:t> (</a:t>
            </a:r>
            <a:r>
              <a:rPr lang="en-US" i="1" dirty="0" err="1" smtClean="0"/>
              <a:t>dst</a:t>
            </a:r>
            <a:r>
              <a:rPr lang="en-US" i="1" dirty="0" smtClean="0"/>
              <a:t>)</a:t>
            </a:r>
            <a:r>
              <a:rPr lang="ru-RU" i="1" dirty="0" smtClean="0"/>
              <a:t>, </a:t>
            </a:r>
            <a:r>
              <a:rPr lang="ru-RU" i="1" dirty="0"/>
              <a:t>в случае IP ещё тип протокола и TCP/UDP порты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44183" y="6147823"/>
            <a:ext cx="860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access-list &lt;</a:t>
            </a:r>
            <a:r>
              <a:rPr lang="ru-RU" dirty="0" smtClean="0"/>
              <a:t>номер</a:t>
            </a:r>
            <a:r>
              <a:rPr lang="en-US" dirty="0" smtClean="0"/>
              <a:t>&gt; {deny | permit | remark} {address| any | host} [wildcard] [log]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 bwMode="auto">
          <a:xfrm>
            <a:off x="2144356" y="4585462"/>
            <a:ext cx="394420" cy="1435825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access-list: </a:t>
            </a:r>
            <a:r>
              <a:rPr kumimoji="0" lang="ru-RU" altLang="ru-RU" b="1" kern="0" dirty="0" smtClean="0"/>
              <a:t>синтаксис</a:t>
            </a:r>
            <a:endParaRPr kumimoji="0" lang="en-US" altLang="ru-RU" b="1" kern="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09986"/>
            <a:ext cx="860444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permit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разрешить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deny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запретить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remark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комментарий о списке доступа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address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запрещаем или разрешаем сеть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any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разрешаем или запрещаем всё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host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разрешаем или запрещаем хосту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 smtClean="0">
                <a:solidFill>
                  <a:srgbClr val="111111"/>
                </a:solidFill>
                <a:latin typeface="-apple-system"/>
              </a:rPr>
              <a:t>wildcard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 err="1">
                <a:solidFill>
                  <a:srgbClr val="111111"/>
                </a:solidFill>
                <a:latin typeface="-apple-system"/>
              </a:rPr>
              <a:t>WildCard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 маска </a:t>
            </a:r>
            <a:r>
              <a:rPr lang="ru-RU" i="1" dirty="0" smtClean="0">
                <a:solidFill>
                  <a:srgbClr val="111111"/>
                </a:solidFill>
                <a:latin typeface="-apple-system"/>
              </a:rPr>
              <a:t>сети</a:t>
            </a:r>
            <a:r>
              <a:rPr lang="en-US" i="1" dirty="0" smtClean="0">
                <a:solidFill>
                  <a:srgbClr val="111111"/>
                </a:solidFill>
                <a:latin typeface="-apple-system"/>
              </a:rPr>
              <a:t>: 0.0.0.255 -&gt; </a:t>
            </a:r>
            <a:r>
              <a:rPr lang="ru-RU" i="1" dirty="0" smtClean="0">
                <a:solidFill>
                  <a:srgbClr val="111111"/>
                </a:solidFill>
                <a:latin typeface="-apple-system"/>
              </a:rPr>
              <a:t>обычная </a:t>
            </a:r>
            <a:r>
              <a:rPr lang="en-US" i="1" dirty="0" smtClean="0">
                <a:solidFill>
                  <a:srgbClr val="111111"/>
                </a:solidFill>
                <a:latin typeface="-apple-system"/>
              </a:rPr>
              <a:t>255.255.255.0 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log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включаем </a:t>
            </a:r>
            <a:r>
              <a:rPr lang="ru-RU" i="1" dirty="0" err="1" smtClean="0">
                <a:solidFill>
                  <a:srgbClr val="111111"/>
                </a:solidFill>
                <a:latin typeface="-apple-system"/>
              </a:rPr>
              <a:t>логирование</a:t>
            </a:r>
            <a:r>
              <a:rPr lang="ru-RU" i="1" dirty="0" smtClean="0">
                <a:solidFill>
                  <a:srgbClr val="111111"/>
                </a:solidFill>
                <a:latin typeface="-apple-system"/>
              </a:rPr>
              <a:t> пакетов подходящих под 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запись ACL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3808" y="4902265"/>
            <a:ext cx="4320480" cy="18774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access-list 1 permit 192.78.46.12 0.0.0.0</a:t>
            </a:r>
          </a:p>
          <a:p>
            <a:pPr>
              <a:buNone/>
            </a:pPr>
            <a:r>
              <a:rPr lang="en-US" dirty="0" smtClean="0"/>
              <a:t>access-list 1 deny 192.78.46.0 0.0.0.255</a:t>
            </a:r>
          </a:p>
          <a:p>
            <a:pPr>
              <a:buNone/>
            </a:pPr>
            <a:r>
              <a:rPr lang="en-US" dirty="0"/>
              <a:t>access-list </a:t>
            </a:r>
            <a:r>
              <a:rPr lang="en-US" dirty="0" smtClean="0"/>
              <a:t>1 permit any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access-list </a:t>
            </a:r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</a:rPr>
              <a:t>deny </a:t>
            </a:r>
            <a:r>
              <a:rPr lang="en-US" dirty="0">
                <a:solidFill>
                  <a:srgbClr val="FF0000"/>
                </a:solidFill>
              </a:rPr>
              <a:t>any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Стрелка вниз 3"/>
          <p:cNvSpPr/>
          <p:nvPr/>
        </p:nvSpPr>
        <p:spPr bwMode="auto">
          <a:xfrm>
            <a:off x="2339752" y="4902265"/>
            <a:ext cx="504056" cy="1877437"/>
          </a:xfrm>
          <a:prstGeom prst="down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access-list: </a:t>
            </a:r>
            <a:r>
              <a:rPr kumimoji="0" lang="ru-RU" altLang="ru-RU" b="1" kern="0" dirty="0" smtClean="0"/>
              <a:t>обработка</a:t>
            </a:r>
            <a:endParaRPr kumimoji="0" lang="en-US" altLang="ru-RU" b="1" kern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709986"/>
            <a:ext cx="8424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+mj-lt"/>
              </a:rPr>
              <a:t>Обработка ведется строго в том порядке, в котором записаны условия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+mj-lt"/>
              </a:rPr>
              <a:t>Если пакет совпал с условием, дальше он не обрабатывается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+mj-lt"/>
              </a:rPr>
              <a:t>В конце каждого списка доступа стоит неявный </a:t>
            </a:r>
            <a:r>
              <a:rPr lang="ru-RU" dirty="0" err="1">
                <a:solidFill>
                  <a:srgbClr val="111111"/>
                </a:solidFill>
                <a:latin typeface="+mj-lt"/>
              </a:rPr>
              <a:t>deny</a:t>
            </a:r>
            <a:r>
              <a:rPr lang="ru-RU" dirty="0">
                <a:solidFill>
                  <a:srgbClr val="111111"/>
                </a:solidFill>
                <a:latin typeface="+mj-lt"/>
              </a:rPr>
              <a:t> </a:t>
            </a:r>
            <a:r>
              <a:rPr lang="ru-RU" dirty="0" err="1">
                <a:solidFill>
                  <a:srgbClr val="111111"/>
                </a:solidFill>
                <a:latin typeface="+mj-lt"/>
              </a:rPr>
              <a:t>any</a:t>
            </a:r>
            <a:r>
              <a:rPr lang="ru-RU" dirty="0">
                <a:solidFill>
                  <a:srgbClr val="111111"/>
                </a:solidFill>
                <a:latin typeface="+mj-lt"/>
              </a:rPr>
              <a:t> (запретить всё)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111111"/>
                </a:solidFill>
                <a:latin typeface="+mj-lt"/>
              </a:rPr>
              <a:t>Нельзя </a:t>
            </a:r>
            <a:r>
              <a:rPr lang="ru-RU" dirty="0">
                <a:solidFill>
                  <a:srgbClr val="111111"/>
                </a:solidFill>
                <a:latin typeface="+mj-lt"/>
              </a:rPr>
              <a:t>разместить более 1 списка доступа на интерфейс, на протокол, на направление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+mj-lt"/>
              </a:rPr>
              <a:t>ACL не действует на трафик, сгенерированный самим маршрутизатором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+mj-lt"/>
              </a:rPr>
              <a:t>Для фильтрации адресов используется </a:t>
            </a:r>
            <a:r>
              <a:rPr lang="ru-RU" dirty="0" err="1">
                <a:solidFill>
                  <a:srgbClr val="111111"/>
                </a:solidFill>
                <a:latin typeface="+mj-lt"/>
              </a:rPr>
              <a:t>WildCard</a:t>
            </a:r>
            <a:r>
              <a:rPr lang="ru-RU" dirty="0">
                <a:solidFill>
                  <a:srgbClr val="111111"/>
                </a:solidFill>
                <a:latin typeface="+mj-lt"/>
              </a:rPr>
              <a:t> маска</a:t>
            </a:r>
            <a:endParaRPr lang="ru-RU" b="0" i="0" dirty="0">
              <a:solidFill>
                <a:srgbClr val="111111"/>
              </a:solidFill>
              <a:effectLst/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47664" y="4581128"/>
            <a:ext cx="6624736" cy="187743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dirty="0"/>
              <a:t>На интерфейсе: пакетная фильтрация</a:t>
            </a:r>
          </a:p>
          <a:p>
            <a:r>
              <a:rPr lang="ru-RU" dirty="0"/>
              <a:t>На линии Telnet: ограничения доступа к маршрутизатору</a:t>
            </a:r>
          </a:p>
          <a:p>
            <a:r>
              <a:rPr lang="ru-RU" dirty="0"/>
              <a:t>VPN: какой трафик нужно шифровать</a:t>
            </a:r>
          </a:p>
          <a:p>
            <a:r>
              <a:rPr lang="ru-RU" dirty="0" smtClean="0"/>
              <a:t>NAT</a:t>
            </a:r>
            <a:r>
              <a:rPr lang="ru-RU" dirty="0"/>
              <a:t>: какие адреса </a:t>
            </a:r>
            <a:r>
              <a:rPr lang="ru-RU" dirty="0" smtClean="0"/>
              <a:t>транслировать</a:t>
            </a:r>
          </a:p>
          <a:p>
            <a:r>
              <a:rPr lang="ru-RU" dirty="0" err="1"/>
              <a:t>QoS</a:t>
            </a:r>
            <a:r>
              <a:rPr lang="ru-RU" dirty="0"/>
              <a:t>: какой трафик обрабатывать </a:t>
            </a:r>
            <a:r>
              <a:rPr lang="ru-RU" dirty="0" smtClean="0"/>
              <a:t>приоритетнее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9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access-list: </a:t>
            </a:r>
            <a:r>
              <a:rPr kumimoji="0" lang="ru-RU" altLang="ru-RU" b="1" kern="0" dirty="0" smtClean="0"/>
              <a:t>прикрепление</a:t>
            </a:r>
            <a:endParaRPr kumimoji="0" lang="en-US" altLang="ru-RU" b="1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060848"/>
            <a:ext cx="3384376" cy="18774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ru-RU" b="1" dirty="0" smtClean="0"/>
              <a:t>Пакетная фильтрация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interface GigabitEthernet0/0</a:t>
            </a:r>
          </a:p>
          <a:p>
            <a:pPr>
              <a:buNone/>
            </a:pPr>
            <a:r>
              <a:rPr lang="en-US" dirty="0" err="1" smtClean="0"/>
              <a:t>ip</a:t>
            </a:r>
            <a:r>
              <a:rPr lang="en-US" dirty="0" smtClean="0"/>
              <a:t> access-group 1 in</a:t>
            </a:r>
          </a:p>
          <a:p>
            <a:pPr>
              <a:buNone/>
            </a:pP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access-group </a:t>
            </a:r>
            <a:r>
              <a:rPr lang="en-US" dirty="0" smtClean="0"/>
              <a:t>12 out</a:t>
            </a:r>
            <a:endParaRPr lang="en-US" dirty="0"/>
          </a:p>
          <a:p>
            <a:pPr>
              <a:buNone/>
            </a:pP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73824" y="3861048"/>
            <a:ext cx="3384376" cy="22467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ru-RU" b="1" dirty="0" smtClean="0"/>
              <a:t>Ограничение доступа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line </a:t>
            </a:r>
            <a:r>
              <a:rPr lang="en-US" dirty="0" err="1" smtClean="0"/>
              <a:t>vty</a:t>
            </a:r>
            <a:r>
              <a:rPr lang="en-US" dirty="0" smtClean="0"/>
              <a:t> 0 4</a:t>
            </a:r>
          </a:p>
          <a:p>
            <a:pPr>
              <a:buNone/>
            </a:pPr>
            <a:r>
              <a:rPr lang="en-US" dirty="0" smtClean="0"/>
              <a:t>password &lt;</a:t>
            </a:r>
            <a:r>
              <a:rPr lang="ru-RU" dirty="0" smtClean="0"/>
              <a:t>пароль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login [local]</a:t>
            </a:r>
          </a:p>
          <a:p>
            <a:pPr>
              <a:buNone/>
            </a:pPr>
            <a:r>
              <a:rPr lang="en-US" dirty="0" smtClean="0"/>
              <a:t>access-class 21 in</a:t>
            </a:r>
            <a:endParaRPr lang="en-US" dirty="0"/>
          </a:p>
          <a:p>
            <a:pPr>
              <a:buNone/>
            </a:pPr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8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6470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Extended access-list</a:t>
            </a:r>
            <a:endParaRPr kumimoji="0" lang="en-US" altLang="ru-RU" b="1" kern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2837" y="2242087"/>
            <a:ext cx="85689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111111"/>
                </a:solidFill>
                <a:latin typeface="Menlo"/>
              </a:rPr>
              <a:t>access-list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 &lt;</a:t>
            </a:r>
            <a:r>
              <a:rPr lang="ru-RU" dirty="0">
                <a:solidFill>
                  <a:srgbClr val="111111"/>
                </a:solidFill>
                <a:latin typeface="Menlo"/>
              </a:rPr>
              <a:t>номер списка от 100 до 199</a:t>
            </a:r>
            <a:r>
              <a:rPr lang="ru-RU" dirty="0" smtClean="0">
                <a:solidFill>
                  <a:srgbClr val="111111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/>
            </a:r>
            <a:br>
              <a:rPr lang="en-US" dirty="0" smtClean="0">
                <a:solidFill>
                  <a:srgbClr val="111111"/>
                </a:solidFill>
                <a:latin typeface="Menlo"/>
              </a:rPr>
            </a:br>
            <a:r>
              <a:rPr lang="ru-RU" b="1" dirty="0" smtClean="0">
                <a:solidFill>
                  <a:srgbClr val="111111"/>
                </a:solidFill>
                <a:latin typeface="Menlo"/>
              </a:rPr>
              <a:t>{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permit | deny | remark}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protocol </a:t>
            </a:r>
          </a:p>
          <a:p>
            <a:pPr>
              <a:buNone/>
            </a:pPr>
            <a:r>
              <a:rPr lang="en-US" dirty="0" err="1" smtClean="0">
                <a:solidFill>
                  <a:srgbClr val="111111"/>
                </a:solidFill>
                <a:latin typeface="Menlo"/>
              </a:rPr>
              <a:t>src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 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[</a:t>
            </a:r>
            <a:r>
              <a:rPr lang="en-US" dirty="0" err="1" smtClean="0">
                <a:solidFill>
                  <a:srgbClr val="111111"/>
                </a:solidFill>
                <a:latin typeface="Menlo"/>
              </a:rPr>
              <a:t>src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-wildcard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] 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[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operator 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operand] 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[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port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 &lt;</a:t>
            </a:r>
            <a:r>
              <a:rPr lang="ru-RU" dirty="0">
                <a:solidFill>
                  <a:srgbClr val="111111"/>
                </a:solidFill>
                <a:latin typeface="Menlo"/>
              </a:rPr>
              <a:t>порт 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/ </a:t>
            </a:r>
            <a:r>
              <a:rPr lang="ru-RU" dirty="0" smtClean="0">
                <a:solidFill>
                  <a:srgbClr val="111111"/>
                </a:solidFill>
                <a:latin typeface="Menlo"/>
              </a:rPr>
              <a:t>название </a:t>
            </a:r>
            <a:r>
              <a:rPr lang="ru-RU" dirty="0">
                <a:solidFill>
                  <a:srgbClr val="111111"/>
                </a:solidFill>
                <a:latin typeface="Menlo"/>
              </a:rPr>
              <a:t>протокола&gt;</a:t>
            </a:r>
            <a:r>
              <a:rPr lang="ru-RU" b="1" dirty="0">
                <a:solidFill>
                  <a:srgbClr val="111111"/>
                </a:solidFill>
                <a:latin typeface="Menlo"/>
              </a:rPr>
              <a:t> </a:t>
            </a:r>
            <a:endParaRPr lang="en-US" b="1" dirty="0" smtClean="0">
              <a:solidFill>
                <a:srgbClr val="111111"/>
              </a:solidFill>
              <a:latin typeface="Menlo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111111"/>
                </a:solidFill>
                <a:latin typeface="Menlo"/>
              </a:rPr>
              <a:t>dst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 [</a:t>
            </a:r>
            <a:r>
              <a:rPr lang="en-US" dirty="0" err="1" smtClean="0">
                <a:solidFill>
                  <a:srgbClr val="111111"/>
                </a:solidFill>
                <a:latin typeface="Menlo"/>
              </a:rPr>
              <a:t>dst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-wildcard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] [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operator 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operand] [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port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 &lt;</a:t>
            </a:r>
            <a:r>
              <a:rPr lang="ru-RU" dirty="0">
                <a:solidFill>
                  <a:srgbClr val="111111"/>
                </a:solidFill>
                <a:latin typeface="Menlo"/>
              </a:rPr>
              <a:t>порт 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/ </a:t>
            </a:r>
            <a:r>
              <a:rPr lang="ru-RU" dirty="0" smtClean="0">
                <a:solidFill>
                  <a:srgbClr val="111111"/>
                </a:solidFill>
                <a:latin typeface="Menlo"/>
              </a:rPr>
              <a:t>название </a:t>
            </a:r>
            <a:r>
              <a:rPr lang="ru-RU" dirty="0">
                <a:solidFill>
                  <a:srgbClr val="111111"/>
                </a:solidFill>
                <a:latin typeface="Menlo"/>
              </a:rPr>
              <a:t>протокола&gt;</a:t>
            </a:r>
            <a:r>
              <a:rPr lang="ru-RU" b="1" dirty="0">
                <a:solidFill>
                  <a:srgbClr val="111111"/>
                </a:solidFill>
                <a:latin typeface="Menlo"/>
              </a:rPr>
              <a:t> </a:t>
            </a:r>
            <a:endParaRPr lang="en-US" b="1" dirty="0">
              <a:solidFill>
                <a:srgbClr val="111111"/>
              </a:solidFill>
              <a:latin typeface="Menlo"/>
            </a:endParaRPr>
          </a:p>
          <a:p>
            <a:pPr>
              <a:buNone/>
            </a:pPr>
            <a:r>
              <a:rPr lang="ru-RU" b="1" dirty="0" smtClean="0">
                <a:solidFill>
                  <a:srgbClr val="111111"/>
                </a:solidFill>
                <a:latin typeface="Menlo"/>
              </a:rPr>
              <a:t>[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established]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2837" y="4676624"/>
            <a:ext cx="3985065" cy="701731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pPr marL="285750" indent="-285750"/>
            <a:r>
              <a:rPr lang="ru-RU" sz="1800" b="1" dirty="0" smtClean="0">
                <a:latin typeface="Arial" panose="020B0604020202020204" pitchFamily="34" charset="0"/>
              </a:rPr>
              <a:t>Запретить </a:t>
            </a:r>
            <a:r>
              <a:rPr lang="en-US" sz="1800" b="1" dirty="0" smtClean="0">
                <a:latin typeface="Arial" panose="020B0604020202020204" pitchFamily="34" charset="0"/>
              </a:rPr>
              <a:t>FTP</a:t>
            </a:r>
          </a:p>
          <a:p>
            <a:pPr>
              <a:buNone/>
            </a:pPr>
            <a:r>
              <a:rPr lang="en-US" sz="1800" dirty="0" smtClean="0">
                <a:latin typeface="Arial" panose="020B0604020202020204" pitchFamily="34" charset="0"/>
              </a:rPr>
              <a:t>access-list </a:t>
            </a:r>
            <a:r>
              <a:rPr lang="en-US" sz="1800" dirty="0">
                <a:latin typeface="Arial" panose="020B0604020202020204" pitchFamily="34" charset="0"/>
              </a:rPr>
              <a:t>102 deny TCP any 21 any</a:t>
            </a:r>
            <a:endParaRPr lang="ru-RU" sz="1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76922" y="3791653"/>
            <a:ext cx="6647618" cy="769441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b="1" dirty="0" smtClean="0">
                <a:latin typeface="Arial" panose="020B0604020202020204" pitchFamily="34" charset="0"/>
              </a:rPr>
              <a:t>Запретить </a:t>
            </a:r>
            <a:r>
              <a:rPr lang="en-US" b="1" dirty="0" smtClean="0">
                <a:latin typeface="Arial" panose="020B0604020202020204" pitchFamily="34" charset="0"/>
              </a:rPr>
              <a:t>PING</a:t>
            </a:r>
            <a:r>
              <a:rPr lang="ru-RU" b="1" dirty="0" smtClean="0">
                <a:latin typeface="Arial" panose="020B0604020202020204" pitchFamily="34" charset="0"/>
              </a:rPr>
              <a:t>-и</a:t>
            </a:r>
            <a:endParaRPr lang="en-US" b="1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anose="020B0604020202020204" pitchFamily="34" charset="0"/>
              </a:rPr>
              <a:t>access-list </a:t>
            </a:r>
            <a:r>
              <a:rPr lang="en-US" dirty="0">
                <a:latin typeface="Arial" panose="020B0604020202020204" pitchFamily="34" charset="0"/>
              </a:rPr>
              <a:t>101 deny ICMP any 192.78.46.8 0.0.0.0 </a:t>
            </a:r>
            <a:r>
              <a:rPr lang="en-US" dirty="0" err="1">
                <a:latin typeface="Arial" panose="020B0604020202020204" pitchFamily="34" charset="0"/>
              </a:rPr>
              <a:t>eq</a:t>
            </a:r>
            <a:r>
              <a:rPr lang="en-US" dirty="0">
                <a:latin typeface="Arial" panose="020B0604020202020204" pitchFamily="34" charset="0"/>
              </a:rPr>
              <a:t> 8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6132" y="5589141"/>
            <a:ext cx="7205819" cy="120032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R1(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)#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access-list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tcp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10.0.3.2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192.168.3.10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eq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3389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R1(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)#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access-list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tcp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10.0.3.1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eq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80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R1(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)#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access-list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permit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10.0.3.0 0.0.0.255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R1(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)#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access-list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33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83568" y="2204864"/>
            <a:ext cx="8208912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 err="1" smtClean="0">
                <a:solidFill>
                  <a:srgbClr val="111111"/>
                </a:solidFill>
                <a:latin typeface="+mj-lt"/>
              </a:rPr>
              <a:t>protocol</a:t>
            </a:r>
            <a:r>
              <a:rPr lang="ru-RU" sz="1800" dirty="0" smtClean="0">
                <a:solidFill>
                  <a:srgbClr val="111111"/>
                </a:solidFill>
                <a:latin typeface="+mj-lt"/>
              </a:rPr>
              <a:t>:</a:t>
            </a:r>
            <a:r>
              <a:rPr lang="ru-RU" sz="1800" dirty="0">
                <a:solidFill>
                  <a:srgbClr val="111111"/>
                </a:solidFill>
                <a:latin typeface="+mj-lt"/>
              </a:rPr>
              <a:t> 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какой протокол будем разрешать или закрывать (ICMP, TCP, UDP, IP, OSPF и </a:t>
            </a: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т.д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)</a:t>
            </a:r>
            <a:endParaRPr lang="ru-RU" sz="1800" dirty="0">
              <a:solidFill>
                <a:srgbClr val="111111"/>
              </a:solidFill>
              <a:latin typeface="+mj-lt"/>
            </a:endParaRPr>
          </a:p>
          <a:p>
            <a:pPr>
              <a:buNone/>
            </a:pPr>
            <a:r>
              <a:rPr lang="ru-RU" sz="1800" dirty="0" err="1" smtClean="0">
                <a:solidFill>
                  <a:srgbClr val="111111"/>
                </a:solidFill>
                <a:latin typeface="+mj-lt"/>
              </a:rPr>
              <a:t>operator</a:t>
            </a:r>
            <a:r>
              <a:rPr lang="ru-RU" sz="1800" dirty="0" smtClean="0">
                <a:solidFill>
                  <a:srgbClr val="111111"/>
                </a:solidFill>
                <a:latin typeface="+mj-lt"/>
              </a:rPr>
              <a:t>:</a:t>
            </a:r>
            <a:endParaRPr lang="en-US" sz="1800" dirty="0" smtClean="0">
              <a:solidFill>
                <a:srgbClr val="111111"/>
              </a:solidFill>
              <a:latin typeface="+mj-lt"/>
            </a:endParaRPr>
          </a:p>
          <a:p>
            <a:pPr lvl="1">
              <a:buNone/>
            </a:pPr>
            <a:r>
              <a:rPr lang="ru-RU" sz="1800" i="1" dirty="0" smtClean="0">
                <a:solidFill>
                  <a:srgbClr val="111111"/>
                </a:solidFill>
                <a:latin typeface="+mj-lt"/>
              </a:rPr>
              <a:t>A.B.C.D 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— адрес получателя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any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любой конечный хост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eq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только пакеты на этом порте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gt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только пакеты с большим номером порта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host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единственный конечный хост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lt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только пакеты с более низким номером порта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neq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только пакеты не на данном номере порта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range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диапазон портов</a:t>
            </a:r>
            <a:endParaRPr lang="ru-RU" sz="1800" dirty="0">
              <a:solidFill>
                <a:srgbClr val="11111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rgbClr val="111111"/>
                </a:solidFill>
                <a:latin typeface="+mj-lt"/>
              </a:rPr>
              <a:t>port</a:t>
            </a:r>
            <a:r>
              <a:rPr lang="ru-RU" sz="1800" dirty="0">
                <a:solidFill>
                  <a:srgbClr val="111111"/>
                </a:solidFill>
                <a:latin typeface="+mj-lt"/>
              </a:rPr>
              <a:t>: 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номер порта (TCP или UDP), можно указать имя</a:t>
            </a:r>
            <a:endParaRPr lang="ru-RU" sz="1800" dirty="0">
              <a:solidFill>
                <a:srgbClr val="11111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rgbClr val="111111"/>
                </a:solidFill>
                <a:latin typeface="+mj-lt"/>
              </a:rPr>
              <a:t>established</a:t>
            </a:r>
            <a:r>
              <a:rPr lang="ru-RU" sz="1800" dirty="0">
                <a:solidFill>
                  <a:srgbClr val="111111"/>
                </a:solidFill>
                <a:latin typeface="+mj-lt"/>
              </a:rPr>
              <a:t>: 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разрешаем прохождение TCP-сегментов, которые являются частью уже созданной TCP-сессии</a:t>
            </a:r>
            <a:endParaRPr lang="ru-RU" sz="1800" b="0" i="0" dirty="0">
              <a:solidFill>
                <a:srgbClr val="111111"/>
              </a:solidFill>
              <a:effectLst/>
              <a:latin typeface="+mj-lt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Extended access-list</a:t>
            </a:r>
            <a:endParaRPr kumimoji="0" lang="en-US" altLang="ru-RU" b="1" kern="0" dirty="0"/>
          </a:p>
        </p:txBody>
      </p:sp>
    </p:spTree>
    <p:extLst>
      <p:ext uri="{BB962C8B-B14F-4D97-AF65-F5344CB8AC3E}">
        <p14:creationId xmlns:p14="http://schemas.microsoft.com/office/powerpoint/2010/main" val="39731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dirty="0"/>
              <a:t>Именованные списки доступа</a:t>
            </a:r>
            <a:endParaRPr kumimoji="0" lang="en-US" altLang="ru-RU" b="1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896448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/>
              <a:t>Router(</a:t>
            </a:r>
            <a:r>
              <a:rPr lang="en-US" sz="1800" dirty="0" err="1"/>
              <a:t>config</a:t>
            </a:r>
            <a:r>
              <a:rPr lang="en-US" sz="1800" dirty="0"/>
              <a:t>)#</a:t>
            </a:r>
            <a:r>
              <a:rPr lang="en-US" sz="1800" b="1" dirty="0" err="1" smtClean="0"/>
              <a:t>ip</a:t>
            </a:r>
            <a:r>
              <a:rPr lang="en-US" sz="1800" b="1" dirty="0" smtClean="0"/>
              <a:t> </a:t>
            </a:r>
            <a:r>
              <a:rPr lang="en-US" sz="1800" b="1" dirty="0"/>
              <a:t>access-list</a:t>
            </a:r>
            <a:r>
              <a:rPr lang="en-US" sz="1800" dirty="0"/>
              <a:t> </a:t>
            </a:r>
            <a:r>
              <a:rPr lang="en-US" sz="1800" b="1" dirty="0"/>
              <a:t>{standard | extended} {&lt;</a:t>
            </a:r>
            <a:r>
              <a:rPr lang="ru-RU" sz="1800" b="1" dirty="0"/>
              <a:t>номер </a:t>
            </a:r>
            <a:r>
              <a:rPr lang="en-US" sz="1800" b="1" dirty="0"/>
              <a:t>ACL&gt; | &lt;</a:t>
            </a:r>
            <a:r>
              <a:rPr lang="ru-RU" sz="1800" b="1" dirty="0"/>
              <a:t>имя </a:t>
            </a:r>
            <a:r>
              <a:rPr lang="en-US" sz="1800" b="1" dirty="0"/>
              <a:t>ACL</a:t>
            </a:r>
            <a:r>
              <a:rPr lang="en-US" sz="1800" b="1" dirty="0" smtClean="0"/>
              <a:t>&gt;}</a:t>
            </a:r>
          </a:p>
          <a:p>
            <a:pPr>
              <a:buNone/>
            </a:pPr>
            <a:r>
              <a:rPr lang="en-US" sz="1800" dirty="0"/>
              <a:t>Router(</a:t>
            </a:r>
            <a:r>
              <a:rPr lang="en-US" sz="1800" dirty="0" err="1"/>
              <a:t>config-ext-nacl</a:t>
            </a:r>
            <a:r>
              <a:rPr lang="en-US" sz="1800" dirty="0"/>
              <a:t>)#</a:t>
            </a:r>
            <a:r>
              <a:rPr lang="en-US" sz="1800" b="1" dirty="0"/>
              <a:t> {default | deny | exit | no | permit | remark}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3122619"/>
            <a:ext cx="777686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111111"/>
                </a:solidFill>
                <a:latin typeface="-apple-system"/>
              </a:rPr>
              <a:t>standard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стандартный ACL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111111"/>
                </a:solidFill>
                <a:latin typeface="-apple-system"/>
              </a:rPr>
              <a:t>extended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расширенный ACL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111111"/>
                </a:solidFill>
                <a:latin typeface="-apple-system"/>
              </a:rPr>
              <a:t>default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установить команду в значение по умолчанию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05372" y="4653136"/>
            <a:ext cx="7250596" cy="169892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/>
              </a:rPr>
              <a:t>R1(</a:t>
            </a:r>
            <a:r>
              <a:rPr lang="en-US" sz="1800" dirty="0" err="1">
                <a:solidFill>
                  <a:srgbClr val="000000"/>
                </a:solidFill>
                <a:latin typeface="Open Sans"/>
              </a:rPr>
              <a:t>config</a:t>
            </a:r>
            <a:r>
              <a:rPr lang="en-US" sz="1800" dirty="0">
                <a:solidFill>
                  <a:srgbClr val="000000"/>
                </a:solidFill>
                <a:latin typeface="Open Sans"/>
              </a:rPr>
              <a:t>)#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 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</a:rPr>
              <a:t>ip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 access-list extended DENY_HOST_FTP</a:t>
            </a:r>
            <a:endParaRPr lang="en-US" sz="1800" dirty="0">
              <a:solidFill>
                <a:srgbClr val="000000"/>
              </a:solidFill>
              <a:latin typeface="Open Sans"/>
            </a:endParaRPr>
          </a:p>
          <a:p>
            <a:r>
              <a:rPr lang="en-US" sz="1800" dirty="0">
                <a:solidFill>
                  <a:srgbClr val="000000"/>
                </a:solidFill>
                <a:latin typeface="Open Sans"/>
              </a:rPr>
              <a:t>R1(</a:t>
            </a:r>
            <a:r>
              <a:rPr lang="en-US" sz="1800" dirty="0" err="1">
                <a:solidFill>
                  <a:srgbClr val="000000"/>
                </a:solidFill>
                <a:latin typeface="Open Sans"/>
              </a:rPr>
              <a:t>config</a:t>
            </a:r>
            <a:r>
              <a:rPr lang="en-US" sz="1800" dirty="0">
                <a:solidFill>
                  <a:srgbClr val="000000"/>
                </a:solidFill>
                <a:latin typeface="Open Sans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Open Sans"/>
              </a:rPr>
              <a:t>ext-nacl</a:t>
            </a:r>
            <a:r>
              <a:rPr lang="en-US" sz="1800" dirty="0">
                <a:solidFill>
                  <a:srgbClr val="000000"/>
                </a:solidFill>
                <a:latin typeface="Open Sans"/>
              </a:rPr>
              <a:t>)# 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deny 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</a:rPr>
              <a:t>tcp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 host 10.1.1.2 host 20.1.1.10 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</a:rPr>
              <a:t>eq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 FTP</a:t>
            </a:r>
            <a:endParaRPr lang="en-US" sz="1800" dirty="0">
              <a:solidFill>
                <a:srgbClr val="000000"/>
              </a:solidFill>
              <a:latin typeface="Open Sans"/>
            </a:endParaRPr>
          </a:p>
          <a:p>
            <a:r>
              <a:rPr lang="en-US" sz="1800" dirty="0">
                <a:solidFill>
                  <a:srgbClr val="000000"/>
                </a:solidFill>
                <a:latin typeface="Open Sans"/>
              </a:rPr>
              <a:t>R1(</a:t>
            </a:r>
            <a:r>
              <a:rPr lang="en-US" sz="1800" dirty="0" err="1">
                <a:solidFill>
                  <a:srgbClr val="000000"/>
                </a:solidFill>
                <a:latin typeface="Open Sans"/>
              </a:rPr>
              <a:t>config</a:t>
            </a:r>
            <a:r>
              <a:rPr lang="en-US" sz="1800" dirty="0">
                <a:solidFill>
                  <a:srgbClr val="000000"/>
                </a:solidFill>
                <a:latin typeface="Open Sans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Open Sans"/>
              </a:rPr>
              <a:t>ext-nacl</a:t>
            </a:r>
            <a:r>
              <a:rPr lang="en-US" sz="1800" dirty="0">
                <a:solidFill>
                  <a:srgbClr val="000000"/>
                </a:solidFill>
                <a:latin typeface="Open Sans"/>
              </a:rPr>
              <a:t>)# 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permit 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</a:rPr>
              <a:t>ip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 any 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</a:rPr>
              <a:t>any</a:t>
            </a:r>
            <a:endParaRPr lang="en-US" sz="1800" dirty="0">
              <a:solidFill>
                <a:srgbClr val="000000"/>
              </a:solidFill>
              <a:latin typeface="Open Sans"/>
            </a:endParaRPr>
          </a:p>
          <a:p>
            <a:r>
              <a:rPr lang="en-US" sz="1800" dirty="0">
                <a:solidFill>
                  <a:srgbClr val="000000"/>
                </a:solidFill>
                <a:latin typeface="Open Sans"/>
              </a:rPr>
              <a:t>R1(</a:t>
            </a:r>
            <a:r>
              <a:rPr lang="en-US" sz="1800" dirty="0" err="1">
                <a:solidFill>
                  <a:srgbClr val="000000"/>
                </a:solidFill>
                <a:latin typeface="Open Sans"/>
              </a:rPr>
              <a:t>config</a:t>
            </a:r>
            <a:r>
              <a:rPr lang="en-US" sz="1800" dirty="0">
                <a:solidFill>
                  <a:srgbClr val="000000"/>
                </a:solidFill>
                <a:latin typeface="Open Sans"/>
              </a:rPr>
              <a:t>)# 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interface ethernet0/0</a:t>
            </a:r>
            <a:endParaRPr lang="en-US" sz="1800" dirty="0">
              <a:solidFill>
                <a:srgbClr val="000000"/>
              </a:solidFill>
              <a:latin typeface="Open Sans"/>
            </a:endParaRPr>
          </a:p>
          <a:p>
            <a:r>
              <a:rPr lang="en-US" sz="1800" dirty="0">
                <a:solidFill>
                  <a:srgbClr val="000000"/>
                </a:solidFill>
                <a:latin typeface="Open Sans"/>
              </a:rPr>
              <a:t>R1(</a:t>
            </a:r>
            <a:r>
              <a:rPr lang="en-US" sz="1800" dirty="0" err="1">
                <a:solidFill>
                  <a:srgbClr val="000000"/>
                </a:solidFill>
                <a:latin typeface="Open Sans"/>
              </a:rPr>
              <a:t>config</a:t>
            </a:r>
            <a:r>
              <a:rPr lang="en-US" sz="1800" dirty="0">
                <a:solidFill>
                  <a:srgbClr val="000000"/>
                </a:solidFill>
                <a:latin typeface="Open Sans"/>
              </a:rPr>
              <a:t>)# </a:t>
            </a:r>
            <a:r>
              <a:rPr lang="en-US" sz="1800" b="1" dirty="0">
                <a:solidFill>
                  <a:srgbClr val="000000"/>
                </a:solidFill>
                <a:latin typeface="Open Sans"/>
              </a:rPr>
              <a:t>access-group DENY_HOST_FTP in</a:t>
            </a:r>
            <a:endParaRPr lang="en-US" sz="1800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386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6150</TotalTime>
  <Words>1372</Words>
  <Application>Microsoft Office PowerPoint</Application>
  <PresentationFormat>Экран (4:3)</PresentationFormat>
  <Paragraphs>184</Paragraphs>
  <Slides>27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6" baseType="lpstr">
      <vt:lpstr>-apple-system</vt:lpstr>
      <vt:lpstr>Arial</vt:lpstr>
      <vt:lpstr>Menlo</vt:lpstr>
      <vt:lpstr>Open Sans</vt:lpstr>
      <vt:lpstr>SFMono-Regular</vt:lpstr>
      <vt:lpstr>Times New Roman</vt:lpstr>
      <vt:lpstr>Wingdings</vt:lpstr>
      <vt:lpstr>Природа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Уколов Станислав Сергеевич</cp:lastModifiedBy>
  <cp:revision>443</cp:revision>
  <dcterms:created xsi:type="dcterms:W3CDTF">1601-01-01T00:00:00Z</dcterms:created>
  <dcterms:modified xsi:type="dcterms:W3CDTF">2023-04-04T10:10:11Z</dcterms:modified>
</cp:coreProperties>
</file>