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3" r:id="rId24"/>
    <p:sldId id="33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D6EB0D"/>
    <a:srgbClr val="E9D40F"/>
    <a:srgbClr val="F8D4DC"/>
    <a:srgbClr val="FCF7C8"/>
    <a:srgbClr val="F8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Технологии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локальных сетей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(LAN</a:t>
            </a:r>
            <a:r>
              <a:rPr kumimoji="0" lang="en-US" altLang="ru-RU" b="1" kern="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768" y="3068960"/>
            <a:ext cx="676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Ethernet</a:t>
            </a:r>
          </a:p>
          <a:p>
            <a:r>
              <a:rPr lang="en-US" sz="2800" b="1" dirty="0" smtClean="0"/>
              <a:t>Token Ring</a:t>
            </a:r>
          </a:p>
          <a:p>
            <a:r>
              <a:rPr lang="en-US" sz="2800" b="1" dirty="0" smtClean="0"/>
              <a:t>FDDI</a:t>
            </a:r>
          </a:p>
          <a:p>
            <a:r>
              <a:rPr lang="en-US" sz="2800" b="1" dirty="0" smtClean="0"/>
              <a:t>Fast Ethernet</a:t>
            </a:r>
          </a:p>
          <a:p>
            <a:r>
              <a:rPr lang="en-US" sz="2800" b="1" dirty="0" smtClean="0"/>
              <a:t>100VG-AnyLAN</a:t>
            </a:r>
          </a:p>
          <a:p>
            <a:r>
              <a:rPr lang="en-US" sz="2800" b="1" dirty="0" smtClean="0"/>
              <a:t>Gigabit Ethernet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Подключение к кольцам </a:t>
            </a:r>
            <a:r>
              <a:rPr kumimoji="0" lang="en-US" altLang="ru-RU" b="1" kern="0" dirty="0" smtClean="0"/>
              <a:t>FDDI</a:t>
            </a:r>
            <a:endParaRPr kumimoji="0" lang="en-US" altLang="ru-RU" b="1" kern="0" dirty="0" smtClean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83638"/>
              </p:ext>
            </p:extLst>
          </p:nvPr>
        </p:nvGraphicFramePr>
        <p:xfrm>
          <a:off x="1475656" y="1556792"/>
          <a:ext cx="6552728" cy="50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6" name="CorelDRAW" r:id="rId3" imgW="3393338" imgH="2634996" progId="CorelDRAW.Graphic.11">
                  <p:embed/>
                </p:oleObj>
              </mc:Choice>
              <mc:Fallback>
                <p:oleObj name="CorelDRAW" r:id="rId3" imgW="3393338" imgH="2634996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56792"/>
                        <a:ext cx="6552728" cy="5088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5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Реконфигурация </a:t>
            </a:r>
            <a:r>
              <a:rPr kumimoji="0" lang="ru-RU" altLang="ru-RU" b="1" kern="0" dirty="0" smtClean="0"/>
              <a:t>при </a:t>
            </a:r>
            <a:r>
              <a:rPr kumimoji="0" lang="ru-RU" altLang="ru-RU" b="1" kern="0" dirty="0"/>
              <a:t>обрыве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739900" y="2038349"/>
            <a:ext cx="5708166" cy="4075113"/>
            <a:chOff x="1712913" y="511175"/>
            <a:chExt cx="5708166" cy="4075113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712913" y="511175"/>
              <a:ext cx="877887" cy="5842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762125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298700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941513" y="1014413"/>
              <a:ext cx="47625" cy="80962"/>
            </a:xfrm>
            <a:custGeom>
              <a:avLst/>
              <a:gdLst>
                <a:gd name="T0" fmla="*/ 0 w 30"/>
                <a:gd name="T1" fmla="*/ 51 h 51"/>
                <a:gd name="T2" fmla="*/ 10 w 30"/>
                <a:gd name="T3" fmla="*/ 21 h 51"/>
                <a:gd name="T4" fmla="*/ 30 w 30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1">
                  <a:moveTo>
                    <a:pt x="0" y="51"/>
                  </a:moveTo>
                  <a:lnTo>
                    <a:pt x="10" y="21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022475" y="982663"/>
              <a:ext cx="80963" cy="31750"/>
            </a:xfrm>
            <a:custGeom>
              <a:avLst/>
              <a:gdLst>
                <a:gd name="T0" fmla="*/ 0 w 51"/>
                <a:gd name="T1" fmla="*/ 20 h 20"/>
                <a:gd name="T2" fmla="*/ 30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30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135188" y="982663"/>
              <a:ext cx="82550" cy="1587"/>
            </a:xfrm>
            <a:custGeom>
              <a:avLst/>
              <a:gdLst>
                <a:gd name="T0" fmla="*/ 0 w 52"/>
                <a:gd name="T1" fmla="*/ 11 w 52"/>
                <a:gd name="T2" fmla="*/ 11 w 52"/>
                <a:gd name="T3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2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249488" y="998538"/>
              <a:ext cx="80962" cy="31750"/>
            </a:xfrm>
            <a:custGeom>
              <a:avLst/>
              <a:gdLst>
                <a:gd name="T0" fmla="*/ 0 w 51"/>
                <a:gd name="T1" fmla="*/ 0 h 20"/>
                <a:gd name="T2" fmla="*/ 31 w 51"/>
                <a:gd name="T3" fmla="*/ 10 h 20"/>
                <a:gd name="T4" fmla="*/ 51 w 5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0"/>
                  </a:moveTo>
                  <a:lnTo>
                    <a:pt x="31" y="10"/>
                  </a:lnTo>
                  <a:lnTo>
                    <a:pt x="5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346325" y="1063625"/>
              <a:ext cx="174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346325" y="1063625"/>
              <a:ext cx="174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827213" y="1014413"/>
              <a:ext cx="33337" cy="80962"/>
            </a:xfrm>
            <a:custGeom>
              <a:avLst/>
              <a:gdLst>
                <a:gd name="T0" fmla="*/ 0 w 21"/>
                <a:gd name="T1" fmla="*/ 51 h 51"/>
                <a:gd name="T2" fmla="*/ 10 w 21"/>
                <a:gd name="T3" fmla="*/ 21 h 51"/>
                <a:gd name="T4" fmla="*/ 21 w 21"/>
                <a:gd name="T5" fmla="*/ 0 h 51"/>
                <a:gd name="T6" fmla="*/ 21 w 21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1">
                  <a:moveTo>
                    <a:pt x="0" y="51"/>
                  </a:moveTo>
                  <a:lnTo>
                    <a:pt x="10" y="21"/>
                  </a:lnTo>
                  <a:lnTo>
                    <a:pt x="21" y="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892300" y="933450"/>
              <a:ext cx="65088" cy="49213"/>
            </a:xfrm>
            <a:custGeom>
              <a:avLst/>
              <a:gdLst>
                <a:gd name="T0" fmla="*/ 0 w 41"/>
                <a:gd name="T1" fmla="*/ 31 h 31"/>
                <a:gd name="T2" fmla="*/ 0 w 41"/>
                <a:gd name="T3" fmla="*/ 31 h 31"/>
                <a:gd name="T4" fmla="*/ 20 w 41"/>
                <a:gd name="T5" fmla="*/ 10 h 31"/>
                <a:gd name="T6" fmla="*/ 41 w 4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1">
                  <a:moveTo>
                    <a:pt x="0" y="31"/>
                  </a:moveTo>
                  <a:lnTo>
                    <a:pt x="0" y="31"/>
                  </a:lnTo>
                  <a:lnTo>
                    <a:pt x="20" y="10"/>
                  </a:lnTo>
                  <a:lnTo>
                    <a:pt x="4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1989138" y="901700"/>
              <a:ext cx="80962" cy="31750"/>
            </a:xfrm>
            <a:custGeom>
              <a:avLst/>
              <a:gdLst>
                <a:gd name="T0" fmla="*/ 0 w 51"/>
                <a:gd name="T1" fmla="*/ 20 h 20"/>
                <a:gd name="T2" fmla="*/ 21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21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103438" y="901700"/>
              <a:ext cx="96837" cy="1588"/>
            </a:xfrm>
            <a:custGeom>
              <a:avLst/>
              <a:gdLst>
                <a:gd name="T0" fmla="*/ 0 w 61"/>
                <a:gd name="T1" fmla="*/ 31 w 61"/>
                <a:gd name="T2" fmla="*/ 31 w 61"/>
                <a:gd name="T3" fmla="*/ 61 w 6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1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6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217738" y="901700"/>
              <a:ext cx="96837" cy="31750"/>
            </a:xfrm>
            <a:custGeom>
              <a:avLst/>
              <a:gdLst>
                <a:gd name="T0" fmla="*/ 0 w 61"/>
                <a:gd name="T1" fmla="*/ 0 h 20"/>
                <a:gd name="T2" fmla="*/ 30 w 61"/>
                <a:gd name="T3" fmla="*/ 10 h 20"/>
                <a:gd name="T4" fmla="*/ 61 w 6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20">
                  <a:moveTo>
                    <a:pt x="0" y="0"/>
                  </a:moveTo>
                  <a:lnTo>
                    <a:pt x="30" y="10"/>
                  </a:lnTo>
                  <a:lnTo>
                    <a:pt x="6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330450" y="933450"/>
              <a:ext cx="80963" cy="49213"/>
            </a:xfrm>
            <a:custGeom>
              <a:avLst/>
              <a:gdLst>
                <a:gd name="T0" fmla="*/ 0 w 51"/>
                <a:gd name="T1" fmla="*/ 0 h 31"/>
                <a:gd name="T2" fmla="*/ 31 w 51"/>
                <a:gd name="T3" fmla="*/ 10 h 31"/>
                <a:gd name="T4" fmla="*/ 51 w 51"/>
                <a:gd name="T5" fmla="*/ 31 h 31"/>
                <a:gd name="T6" fmla="*/ 51 w 5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1">
                  <a:moveTo>
                    <a:pt x="0" y="0"/>
                  </a:moveTo>
                  <a:lnTo>
                    <a:pt x="31" y="10"/>
                  </a:lnTo>
                  <a:lnTo>
                    <a:pt x="51" y="31"/>
                  </a:lnTo>
                  <a:lnTo>
                    <a:pt x="51" y="3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2428875" y="998538"/>
              <a:ext cx="31750" cy="80962"/>
            </a:xfrm>
            <a:custGeom>
              <a:avLst/>
              <a:gdLst>
                <a:gd name="T0" fmla="*/ 0 w 20"/>
                <a:gd name="T1" fmla="*/ 0 h 51"/>
                <a:gd name="T2" fmla="*/ 10 w 20"/>
                <a:gd name="T3" fmla="*/ 10 h 51"/>
                <a:gd name="T4" fmla="*/ 20 w 20"/>
                <a:gd name="T5" fmla="*/ 31 h 51"/>
                <a:gd name="T6" fmla="*/ 20 w 20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1">
                  <a:moveTo>
                    <a:pt x="0" y="0"/>
                  </a:moveTo>
                  <a:lnTo>
                    <a:pt x="10" y="10"/>
                  </a:lnTo>
                  <a:lnTo>
                    <a:pt x="20" y="31"/>
                  </a:lnTo>
                  <a:lnTo>
                    <a:pt x="20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712913" y="4049713"/>
              <a:ext cx="877887" cy="5365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100513" y="511175"/>
              <a:ext cx="876300" cy="5842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165600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702175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343400" y="1014413"/>
              <a:ext cx="49213" cy="80962"/>
            </a:xfrm>
            <a:custGeom>
              <a:avLst/>
              <a:gdLst>
                <a:gd name="T0" fmla="*/ 0 w 31"/>
                <a:gd name="T1" fmla="*/ 51 h 51"/>
                <a:gd name="T2" fmla="*/ 11 w 31"/>
                <a:gd name="T3" fmla="*/ 21 h 51"/>
                <a:gd name="T4" fmla="*/ 31 w 31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51">
                  <a:moveTo>
                    <a:pt x="0" y="51"/>
                  </a:moveTo>
                  <a:lnTo>
                    <a:pt x="11" y="21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425950" y="982663"/>
              <a:ext cx="80963" cy="31750"/>
            </a:xfrm>
            <a:custGeom>
              <a:avLst/>
              <a:gdLst>
                <a:gd name="T0" fmla="*/ 0 w 51"/>
                <a:gd name="T1" fmla="*/ 20 h 20"/>
                <a:gd name="T2" fmla="*/ 30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30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538663" y="982663"/>
              <a:ext cx="80962" cy="1587"/>
            </a:xfrm>
            <a:custGeom>
              <a:avLst/>
              <a:gdLst>
                <a:gd name="T0" fmla="*/ 0 w 51"/>
                <a:gd name="T1" fmla="*/ 10 w 51"/>
                <a:gd name="T2" fmla="*/ 10 w 51"/>
                <a:gd name="T3" fmla="*/ 51 w 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1">
                  <a:moveTo>
                    <a:pt x="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652963" y="998538"/>
              <a:ext cx="80962" cy="31750"/>
            </a:xfrm>
            <a:custGeom>
              <a:avLst/>
              <a:gdLst>
                <a:gd name="T0" fmla="*/ 0 w 51"/>
                <a:gd name="T1" fmla="*/ 0 h 20"/>
                <a:gd name="T2" fmla="*/ 31 w 51"/>
                <a:gd name="T3" fmla="*/ 10 h 20"/>
                <a:gd name="T4" fmla="*/ 51 w 5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0"/>
                  </a:moveTo>
                  <a:lnTo>
                    <a:pt x="31" y="10"/>
                  </a:lnTo>
                  <a:lnTo>
                    <a:pt x="5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4749800" y="10636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4749800" y="10636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230688" y="1014413"/>
              <a:ext cx="31750" cy="80962"/>
            </a:xfrm>
            <a:custGeom>
              <a:avLst/>
              <a:gdLst>
                <a:gd name="T0" fmla="*/ 0 w 20"/>
                <a:gd name="T1" fmla="*/ 51 h 51"/>
                <a:gd name="T2" fmla="*/ 10 w 20"/>
                <a:gd name="T3" fmla="*/ 21 h 51"/>
                <a:gd name="T4" fmla="*/ 20 w 20"/>
                <a:gd name="T5" fmla="*/ 0 h 51"/>
                <a:gd name="T6" fmla="*/ 20 w 20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1">
                  <a:moveTo>
                    <a:pt x="0" y="51"/>
                  </a:moveTo>
                  <a:lnTo>
                    <a:pt x="10" y="21"/>
                  </a:ln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279900" y="933450"/>
              <a:ext cx="80963" cy="49213"/>
            </a:xfrm>
            <a:custGeom>
              <a:avLst/>
              <a:gdLst>
                <a:gd name="T0" fmla="*/ 0 w 51"/>
                <a:gd name="T1" fmla="*/ 31 h 31"/>
                <a:gd name="T2" fmla="*/ 10 w 51"/>
                <a:gd name="T3" fmla="*/ 31 h 31"/>
                <a:gd name="T4" fmla="*/ 30 w 51"/>
                <a:gd name="T5" fmla="*/ 10 h 31"/>
                <a:gd name="T6" fmla="*/ 51 w 5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1">
                  <a:moveTo>
                    <a:pt x="0" y="31"/>
                  </a:moveTo>
                  <a:lnTo>
                    <a:pt x="10" y="31"/>
                  </a:lnTo>
                  <a:lnTo>
                    <a:pt x="30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4392613" y="901700"/>
              <a:ext cx="80962" cy="31750"/>
            </a:xfrm>
            <a:custGeom>
              <a:avLst/>
              <a:gdLst>
                <a:gd name="T0" fmla="*/ 0 w 51"/>
                <a:gd name="T1" fmla="*/ 20 h 20"/>
                <a:gd name="T2" fmla="*/ 21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21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4506913" y="901700"/>
              <a:ext cx="80962" cy="1588"/>
            </a:xfrm>
            <a:custGeom>
              <a:avLst/>
              <a:gdLst>
                <a:gd name="T0" fmla="*/ 0 w 51"/>
                <a:gd name="T1" fmla="*/ 30 w 51"/>
                <a:gd name="T2" fmla="*/ 30 w 51"/>
                <a:gd name="T3" fmla="*/ 51 w 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1">
                  <a:moveTo>
                    <a:pt x="0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619625" y="901700"/>
              <a:ext cx="82550" cy="31750"/>
            </a:xfrm>
            <a:custGeom>
              <a:avLst/>
              <a:gdLst>
                <a:gd name="T0" fmla="*/ 0 w 52"/>
                <a:gd name="T1" fmla="*/ 0 h 20"/>
                <a:gd name="T2" fmla="*/ 31 w 52"/>
                <a:gd name="T3" fmla="*/ 10 h 20"/>
                <a:gd name="T4" fmla="*/ 52 w 5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0">
                  <a:moveTo>
                    <a:pt x="0" y="0"/>
                  </a:moveTo>
                  <a:lnTo>
                    <a:pt x="31" y="10"/>
                  </a:lnTo>
                  <a:lnTo>
                    <a:pt x="52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4733925" y="933450"/>
              <a:ext cx="80963" cy="49213"/>
            </a:xfrm>
            <a:custGeom>
              <a:avLst/>
              <a:gdLst>
                <a:gd name="T0" fmla="*/ 0 w 51"/>
                <a:gd name="T1" fmla="*/ 0 h 31"/>
                <a:gd name="T2" fmla="*/ 20 w 51"/>
                <a:gd name="T3" fmla="*/ 10 h 31"/>
                <a:gd name="T4" fmla="*/ 51 w 51"/>
                <a:gd name="T5" fmla="*/ 31 h 31"/>
                <a:gd name="T6" fmla="*/ 51 w 5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1">
                  <a:moveTo>
                    <a:pt x="0" y="0"/>
                  </a:moveTo>
                  <a:lnTo>
                    <a:pt x="20" y="10"/>
                  </a:lnTo>
                  <a:lnTo>
                    <a:pt x="51" y="31"/>
                  </a:lnTo>
                  <a:lnTo>
                    <a:pt x="51" y="3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830763" y="998538"/>
              <a:ext cx="33337" cy="80962"/>
            </a:xfrm>
            <a:custGeom>
              <a:avLst/>
              <a:gdLst>
                <a:gd name="T0" fmla="*/ 0 w 21"/>
                <a:gd name="T1" fmla="*/ 0 h 51"/>
                <a:gd name="T2" fmla="*/ 11 w 21"/>
                <a:gd name="T3" fmla="*/ 10 h 51"/>
                <a:gd name="T4" fmla="*/ 21 w 21"/>
                <a:gd name="T5" fmla="*/ 31 h 51"/>
                <a:gd name="T6" fmla="*/ 21 w 2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1">
                  <a:moveTo>
                    <a:pt x="0" y="0"/>
                  </a:moveTo>
                  <a:lnTo>
                    <a:pt x="11" y="10"/>
                  </a:lnTo>
                  <a:lnTo>
                    <a:pt x="21" y="31"/>
                  </a:lnTo>
                  <a:lnTo>
                    <a:pt x="21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100513" y="4049713"/>
              <a:ext cx="876300" cy="5365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6503988" y="511175"/>
              <a:ext cx="876300" cy="5842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6569075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7088188" y="1095375"/>
              <a:ext cx="227012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6503988" y="4049713"/>
              <a:ext cx="876300" cy="5365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2363788" y="1193800"/>
              <a:ext cx="1963737" cy="292100"/>
            </a:xfrm>
            <a:custGeom>
              <a:avLst/>
              <a:gdLst>
                <a:gd name="T0" fmla="*/ 0 w 121"/>
                <a:gd name="T1" fmla="*/ 0 h 18"/>
                <a:gd name="T2" fmla="*/ 0 w 121"/>
                <a:gd name="T3" fmla="*/ 18 h 18"/>
                <a:gd name="T4" fmla="*/ 121 w 121"/>
                <a:gd name="T5" fmla="*/ 18 h 18"/>
                <a:gd name="T6" fmla="*/ 121 w 121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">
                  <a:moveTo>
                    <a:pt x="0" y="0"/>
                  </a:moveTo>
                  <a:lnTo>
                    <a:pt x="0" y="18"/>
                  </a:lnTo>
                  <a:lnTo>
                    <a:pt x="121" y="18"/>
                  </a:lnTo>
                  <a:lnTo>
                    <a:pt x="12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4279900" y="1193800"/>
              <a:ext cx="96838" cy="80963"/>
            </a:xfrm>
            <a:custGeom>
              <a:avLst/>
              <a:gdLst>
                <a:gd name="T0" fmla="*/ 0 w 61"/>
                <a:gd name="T1" fmla="*/ 51 h 51"/>
                <a:gd name="T2" fmla="*/ 30 w 61"/>
                <a:gd name="T3" fmla="*/ 0 h 51"/>
                <a:gd name="T4" fmla="*/ 61 w 61"/>
                <a:gd name="T5" fmla="*/ 51 h 51"/>
                <a:gd name="T6" fmla="*/ 0 w 61"/>
                <a:gd name="T7" fmla="*/ 51 h 51"/>
                <a:gd name="T8" fmla="*/ 30 w 61"/>
                <a:gd name="T9" fmla="*/ 0 h 51"/>
                <a:gd name="T10" fmla="*/ 0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0" y="51"/>
                  </a:moveTo>
                  <a:lnTo>
                    <a:pt x="30" y="0"/>
                  </a:lnTo>
                  <a:lnTo>
                    <a:pt x="61" y="51"/>
                  </a:lnTo>
                  <a:lnTo>
                    <a:pt x="0" y="51"/>
                  </a:lnTo>
                  <a:lnTo>
                    <a:pt x="3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764088" y="1179513"/>
              <a:ext cx="1981200" cy="292100"/>
            </a:xfrm>
            <a:custGeom>
              <a:avLst/>
              <a:gdLst>
                <a:gd name="T0" fmla="*/ 0 w 122"/>
                <a:gd name="T1" fmla="*/ 0 h 18"/>
                <a:gd name="T2" fmla="*/ 0 w 122"/>
                <a:gd name="T3" fmla="*/ 18 h 18"/>
                <a:gd name="T4" fmla="*/ 122 w 122"/>
                <a:gd name="T5" fmla="*/ 18 h 18"/>
                <a:gd name="T6" fmla="*/ 122 w 1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8">
                  <a:moveTo>
                    <a:pt x="0" y="0"/>
                  </a:moveTo>
                  <a:lnTo>
                    <a:pt x="0" y="18"/>
                  </a:lnTo>
                  <a:lnTo>
                    <a:pt x="122" y="18"/>
                  </a:lnTo>
                  <a:lnTo>
                    <a:pt x="122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6681788" y="1193800"/>
              <a:ext cx="98425" cy="80963"/>
            </a:xfrm>
            <a:custGeom>
              <a:avLst/>
              <a:gdLst>
                <a:gd name="T0" fmla="*/ 0 w 62"/>
                <a:gd name="T1" fmla="*/ 51 h 51"/>
                <a:gd name="T2" fmla="*/ 31 w 62"/>
                <a:gd name="T3" fmla="*/ 0 h 51"/>
                <a:gd name="T4" fmla="*/ 62 w 62"/>
                <a:gd name="T5" fmla="*/ 51 h 51"/>
                <a:gd name="T6" fmla="*/ 0 w 62"/>
                <a:gd name="T7" fmla="*/ 51 h 51"/>
                <a:gd name="T8" fmla="*/ 31 w 62"/>
                <a:gd name="T9" fmla="*/ 0 h 51"/>
                <a:gd name="T10" fmla="*/ 0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0" y="51"/>
                  </a:moveTo>
                  <a:lnTo>
                    <a:pt x="31" y="0"/>
                  </a:lnTo>
                  <a:lnTo>
                    <a:pt x="62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5870575" y="1193800"/>
              <a:ext cx="1397000" cy="827088"/>
            </a:xfrm>
            <a:custGeom>
              <a:avLst/>
              <a:gdLst>
                <a:gd name="T0" fmla="*/ 0 w 86"/>
                <a:gd name="T1" fmla="*/ 51 h 51"/>
                <a:gd name="T2" fmla="*/ 18 w 86"/>
                <a:gd name="T3" fmla="*/ 36 h 51"/>
                <a:gd name="T4" fmla="*/ 86 w 86"/>
                <a:gd name="T5" fmla="*/ 36 h 51"/>
                <a:gd name="T6" fmla="*/ 86 w 86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51">
                  <a:moveTo>
                    <a:pt x="0" y="51"/>
                  </a:moveTo>
                  <a:lnTo>
                    <a:pt x="18" y="36"/>
                  </a:lnTo>
                  <a:lnTo>
                    <a:pt x="86" y="36"/>
                  </a:lnTo>
                  <a:lnTo>
                    <a:pt x="8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218363" y="1193800"/>
              <a:ext cx="96837" cy="80963"/>
            </a:xfrm>
            <a:custGeom>
              <a:avLst/>
              <a:gdLst>
                <a:gd name="T0" fmla="*/ 0 w 61"/>
                <a:gd name="T1" fmla="*/ 51 h 51"/>
                <a:gd name="T2" fmla="*/ 31 w 61"/>
                <a:gd name="T3" fmla="*/ 0 h 51"/>
                <a:gd name="T4" fmla="*/ 61 w 61"/>
                <a:gd name="T5" fmla="*/ 51 h 51"/>
                <a:gd name="T6" fmla="*/ 0 w 61"/>
                <a:gd name="T7" fmla="*/ 51 h 51"/>
                <a:gd name="T8" fmla="*/ 31 w 61"/>
                <a:gd name="T9" fmla="*/ 0 h 51"/>
                <a:gd name="T10" fmla="*/ 0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0" y="51"/>
                  </a:moveTo>
                  <a:lnTo>
                    <a:pt x="31" y="0"/>
                  </a:lnTo>
                  <a:lnTo>
                    <a:pt x="61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827213" y="1193800"/>
              <a:ext cx="1412875" cy="827088"/>
            </a:xfrm>
            <a:custGeom>
              <a:avLst/>
              <a:gdLst>
                <a:gd name="T0" fmla="*/ 87 w 87"/>
                <a:gd name="T1" fmla="*/ 51 h 51"/>
                <a:gd name="T2" fmla="*/ 69 w 87"/>
                <a:gd name="T3" fmla="*/ 36 h 51"/>
                <a:gd name="T4" fmla="*/ 0 w 87"/>
                <a:gd name="T5" fmla="*/ 36 h 51"/>
                <a:gd name="T6" fmla="*/ 0 w 8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51">
                  <a:moveTo>
                    <a:pt x="87" y="51"/>
                  </a:moveTo>
                  <a:lnTo>
                    <a:pt x="69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143250" y="1924050"/>
              <a:ext cx="96838" cy="96838"/>
            </a:xfrm>
            <a:custGeom>
              <a:avLst/>
              <a:gdLst>
                <a:gd name="T0" fmla="*/ 0 w 61"/>
                <a:gd name="T1" fmla="*/ 51 h 61"/>
                <a:gd name="T2" fmla="*/ 61 w 61"/>
                <a:gd name="T3" fmla="*/ 61 h 61"/>
                <a:gd name="T4" fmla="*/ 30 w 61"/>
                <a:gd name="T5" fmla="*/ 0 h 61"/>
                <a:gd name="T6" fmla="*/ 0 w 61"/>
                <a:gd name="T7" fmla="*/ 51 h 61"/>
                <a:gd name="T8" fmla="*/ 61 w 61"/>
                <a:gd name="T9" fmla="*/ 61 h 61"/>
                <a:gd name="T10" fmla="*/ 0 w 61"/>
                <a:gd name="T11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51"/>
                  </a:moveTo>
                  <a:lnTo>
                    <a:pt x="61" y="61"/>
                  </a:lnTo>
                  <a:lnTo>
                    <a:pt x="30" y="0"/>
                  </a:lnTo>
                  <a:lnTo>
                    <a:pt x="0" y="51"/>
                  </a:lnTo>
                  <a:lnTo>
                    <a:pt x="61" y="6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2460625" y="1193800"/>
              <a:ext cx="1770063" cy="177800"/>
            </a:xfrm>
            <a:custGeom>
              <a:avLst/>
              <a:gdLst>
                <a:gd name="T0" fmla="*/ 109 w 109"/>
                <a:gd name="T1" fmla="*/ 0 h 11"/>
                <a:gd name="T2" fmla="*/ 109 w 109"/>
                <a:gd name="T3" fmla="*/ 11 h 11"/>
                <a:gd name="T4" fmla="*/ 0 w 109"/>
                <a:gd name="T5" fmla="*/ 11 h 11"/>
                <a:gd name="T6" fmla="*/ 0 w 10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1">
                  <a:moveTo>
                    <a:pt x="109" y="0"/>
                  </a:moveTo>
                  <a:lnTo>
                    <a:pt x="10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2411413" y="1193800"/>
              <a:ext cx="98425" cy="80963"/>
            </a:xfrm>
            <a:custGeom>
              <a:avLst/>
              <a:gdLst>
                <a:gd name="T0" fmla="*/ 0 w 62"/>
                <a:gd name="T1" fmla="*/ 51 h 51"/>
                <a:gd name="T2" fmla="*/ 31 w 62"/>
                <a:gd name="T3" fmla="*/ 0 h 51"/>
                <a:gd name="T4" fmla="*/ 62 w 62"/>
                <a:gd name="T5" fmla="*/ 51 h 51"/>
                <a:gd name="T6" fmla="*/ 0 w 62"/>
                <a:gd name="T7" fmla="*/ 51 h 51"/>
                <a:gd name="T8" fmla="*/ 31 w 62"/>
                <a:gd name="T9" fmla="*/ 0 h 51"/>
                <a:gd name="T10" fmla="*/ 0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0" y="51"/>
                  </a:moveTo>
                  <a:lnTo>
                    <a:pt x="31" y="0"/>
                  </a:lnTo>
                  <a:lnTo>
                    <a:pt x="62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864100" y="1193800"/>
              <a:ext cx="1770063" cy="177800"/>
            </a:xfrm>
            <a:custGeom>
              <a:avLst/>
              <a:gdLst>
                <a:gd name="T0" fmla="*/ 109 w 109"/>
                <a:gd name="T1" fmla="*/ 0 h 11"/>
                <a:gd name="T2" fmla="*/ 109 w 109"/>
                <a:gd name="T3" fmla="*/ 11 h 11"/>
                <a:gd name="T4" fmla="*/ 0 w 109"/>
                <a:gd name="T5" fmla="*/ 11 h 11"/>
                <a:gd name="T6" fmla="*/ 0 w 10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1">
                  <a:moveTo>
                    <a:pt x="109" y="0"/>
                  </a:moveTo>
                  <a:lnTo>
                    <a:pt x="10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4814888" y="1193800"/>
              <a:ext cx="96837" cy="80963"/>
            </a:xfrm>
            <a:custGeom>
              <a:avLst/>
              <a:gdLst>
                <a:gd name="T0" fmla="*/ 0 w 61"/>
                <a:gd name="T1" fmla="*/ 51 h 51"/>
                <a:gd name="T2" fmla="*/ 31 w 61"/>
                <a:gd name="T3" fmla="*/ 0 h 51"/>
                <a:gd name="T4" fmla="*/ 61 w 61"/>
                <a:gd name="T5" fmla="*/ 51 h 51"/>
                <a:gd name="T6" fmla="*/ 0 w 61"/>
                <a:gd name="T7" fmla="*/ 51 h 51"/>
                <a:gd name="T8" fmla="*/ 31 w 61"/>
                <a:gd name="T9" fmla="*/ 0 h 51"/>
                <a:gd name="T10" fmla="*/ 0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0" y="51"/>
                  </a:moveTo>
                  <a:lnTo>
                    <a:pt x="31" y="0"/>
                  </a:lnTo>
                  <a:lnTo>
                    <a:pt x="61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5675313" y="1193800"/>
              <a:ext cx="1493837" cy="827088"/>
            </a:xfrm>
            <a:custGeom>
              <a:avLst/>
              <a:gdLst>
                <a:gd name="T0" fmla="*/ 92 w 92"/>
                <a:gd name="T1" fmla="*/ 0 h 51"/>
                <a:gd name="T2" fmla="*/ 92 w 92"/>
                <a:gd name="T3" fmla="*/ 30 h 51"/>
                <a:gd name="T4" fmla="*/ 27 w 92"/>
                <a:gd name="T5" fmla="*/ 30 h 51"/>
                <a:gd name="T6" fmla="*/ 0 w 9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1">
                  <a:moveTo>
                    <a:pt x="92" y="0"/>
                  </a:moveTo>
                  <a:lnTo>
                    <a:pt x="92" y="30"/>
                  </a:lnTo>
                  <a:lnTo>
                    <a:pt x="27" y="30"/>
                  </a:lnTo>
                  <a:lnTo>
                    <a:pt x="0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941513" y="1193800"/>
              <a:ext cx="1476375" cy="827088"/>
            </a:xfrm>
            <a:custGeom>
              <a:avLst/>
              <a:gdLst>
                <a:gd name="T0" fmla="*/ 0 w 91"/>
                <a:gd name="T1" fmla="*/ 0 h 51"/>
                <a:gd name="T2" fmla="*/ 0 w 91"/>
                <a:gd name="T3" fmla="*/ 30 h 51"/>
                <a:gd name="T4" fmla="*/ 65 w 91"/>
                <a:gd name="T5" fmla="*/ 30 h 51"/>
                <a:gd name="T6" fmla="*/ 91 w 9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51">
                  <a:moveTo>
                    <a:pt x="0" y="0"/>
                  </a:moveTo>
                  <a:lnTo>
                    <a:pt x="0" y="30"/>
                  </a:lnTo>
                  <a:lnTo>
                    <a:pt x="65" y="30"/>
                  </a:lnTo>
                  <a:lnTo>
                    <a:pt x="91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1892300" y="1193800"/>
              <a:ext cx="96838" cy="80963"/>
            </a:xfrm>
            <a:custGeom>
              <a:avLst/>
              <a:gdLst>
                <a:gd name="T0" fmla="*/ 61 w 61"/>
                <a:gd name="T1" fmla="*/ 51 h 51"/>
                <a:gd name="T2" fmla="*/ 31 w 61"/>
                <a:gd name="T3" fmla="*/ 0 h 51"/>
                <a:gd name="T4" fmla="*/ 0 w 61"/>
                <a:gd name="T5" fmla="*/ 51 h 51"/>
                <a:gd name="T6" fmla="*/ 61 w 61"/>
                <a:gd name="T7" fmla="*/ 51 h 51"/>
                <a:gd name="T8" fmla="*/ 31 w 61"/>
                <a:gd name="T9" fmla="*/ 0 h 51"/>
                <a:gd name="T10" fmla="*/ 61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61" y="51"/>
                  </a:moveTo>
                  <a:lnTo>
                    <a:pt x="31" y="0"/>
                  </a:lnTo>
                  <a:lnTo>
                    <a:pt x="0" y="51"/>
                  </a:lnTo>
                  <a:lnTo>
                    <a:pt x="61" y="51"/>
                  </a:lnTo>
                  <a:lnTo>
                    <a:pt x="31" y="0"/>
                  </a:lnTo>
                  <a:lnTo>
                    <a:pt x="61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849563" y="2135188"/>
              <a:ext cx="3394075" cy="12652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3125788" y="2020888"/>
              <a:ext cx="357187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3125788" y="3400425"/>
              <a:ext cx="357187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2314575" y="4049713"/>
              <a:ext cx="1588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2265363" y="4114800"/>
              <a:ext cx="33337" cy="33338"/>
            </a:xfrm>
            <a:custGeom>
              <a:avLst/>
              <a:gdLst>
                <a:gd name="T0" fmla="*/ 21 w 21"/>
                <a:gd name="T1" fmla="*/ 0 h 21"/>
                <a:gd name="T2" fmla="*/ 0 w 21"/>
                <a:gd name="T3" fmla="*/ 21 h 21"/>
                <a:gd name="T4" fmla="*/ 0 w 2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1">
                  <a:moveTo>
                    <a:pt x="21" y="0"/>
                  </a:moveTo>
                  <a:lnTo>
                    <a:pt x="0" y="21"/>
                  </a:lnTo>
                  <a:lnTo>
                    <a:pt x="0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2184400" y="4164013"/>
              <a:ext cx="49213" cy="1587"/>
            </a:xfrm>
            <a:custGeom>
              <a:avLst/>
              <a:gdLst>
                <a:gd name="T0" fmla="*/ 31 w 31"/>
                <a:gd name="T1" fmla="*/ 21 w 31"/>
                <a:gd name="T2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2119313" y="4179888"/>
              <a:ext cx="49212" cy="1587"/>
            </a:xfrm>
            <a:custGeom>
              <a:avLst/>
              <a:gdLst>
                <a:gd name="T0" fmla="*/ 31 w 31"/>
                <a:gd name="T1" fmla="*/ 21 w 31"/>
                <a:gd name="T2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2038350" y="4148138"/>
              <a:ext cx="49213" cy="15875"/>
            </a:xfrm>
            <a:custGeom>
              <a:avLst/>
              <a:gdLst>
                <a:gd name="T0" fmla="*/ 31 w 31"/>
                <a:gd name="T1" fmla="*/ 10 h 10"/>
                <a:gd name="T2" fmla="*/ 31 w 31"/>
                <a:gd name="T3" fmla="*/ 10 h 10"/>
                <a:gd name="T4" fmla="*/ 0 w 3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31" y="10"/>
                  </a:moveTo>
                  <a:lnTo>
                    <a:pt x="31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 flipH="1" flipV="1">
              <a:off x="1989138" y="4114800"/>
              <a:ext cx="33337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 flipV="1">
              <a:off x="1973263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 flipV="1">
              <a:off x="1973263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1973263" y="3937000"/>
              <a:ext cx="341312" cy="112713"/>
            </a:xfrm>
            <a:custGeom>
              <a:avLst/>
              <a:gdLst>
                <a:gd name="T0" fmla="*/ 0 w 21"/>
                <a:gd name="T1" fmla="*/ 7 h 7"/>
                <a:gd name="T2" fmla="*/ 0 w 21"/>
                <a:gd name="T3" fmla="*/ 0 h 7"/>
                <a:gd name="T4" fmla="*/ 21 w 21"/>
                <a:gd name="T5" fmla="*/ 0 h 7"/>
                <a:gd name="T6" fmla="*/ 21 w 21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 flipH="1">
              <a:off x="4702175" y="4049713"/>
              <a:ext cx="15875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652963" y="4114800"/>
              <a:ext cx="49212" cy="33338"/>
            </a:xfrm>
            <a:custGeom>
              <a:avLst/>
              <a:gdLst>
                <a:gd name="T0" fmla="*/ 31 w 31"/>
                <a:gd name="T1" fmla="*/ 0 h 21"/>
                <a:gd name="T2" fmla="*/ 10 w 31"/>
                <a:gd name="T3" fmla="*/ 21 h 21"/>
                <a:gd name="T4" fmla="*/ 0 w 3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1">
                  <a:moveTo>
                    <a:pt x="31" y="0"/>
                  </a:moveTo>
                  <a:lnTo>
                    <a:pt x="10" y="21"/>
                  </a:lnTo>
                  <a:lnTo>
                    <a:pt x="0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4587875" y="4164013"/>
              <a:ext cx="49213" cy="1587"/>
            </a:xfrm>
            <a:custGeom>
              <a:avLst/>
              <a:gdLst>
                <a:gd name="T0" fmla="*/ 31 w 31"/>
                <a:gd name="T1" fmla="*/ 10 w 31"/>
                <a:gd name="T2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4522788" y="4179888"/>
              <a:ext cx="31750" cy="1587"/>
            </a:xfrm>
            <a:custGeom>
              <a:avLst/>
              <a:gdLst>
                <a:gd name="T0" fmla="*/ 20 w 20"/>
                <a:gd name="T1" fmla="*/ 10 w 20"/>
                <a:gd name="T2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4441825" y="4148138"/>
              <a:ext cx="49213" cy="15875"/>
            </a:xfrm>
            <a:custGeom>
              <a:avLst/>
              <a:gdLst>
                <a:gd name="T0" fmla="*/ 31 w 31"/>
                <a:gd name="T1" fmla="*/ 10 h 10"/>
                <a:gd name="T2" fmla="*/ 20 w 31"/>
                <a:gd name="T3" fmla="*/ 10 h 10"/>
                <a:gd name="T4" fmla="*/ 0 w 3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31" y="10"/>
                  </a:moveTo>
                  <a:lnTo>
                    <a:pt x="2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 flipH="1" flipV="1">
              <a:off x="4392613" y="4114800"/>
              <a:ext cx="33337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V="1">
              <a:off x="4376738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 flipV="1">
              <a:off x="4376738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376738" y="3937000"/>
              <a:ext cx="341312" cy="112713"/>
            </a:xfrm>
            <a:custGeom>
              <a:avLst/>
              <a:gdLst>
                <a:gd name="T0" fmla="*/ 0 w 21"/>
                <a:gd name="T1" fmla="*/ 7 h 7"/>
                <a:gd name="T2" fmla="*/ 0 w 21"/>
                <a:gd name="T3" fmla="*/ 0 h 7"/>
                <a:gd name="T4" fmla="*/ 21 w 21"/>
                <a:gd name="T5" fmla="*/ 0 h 7"/>
                <a:gd name="T6" fmla="*/ 21 w 21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H="1">
              <a:off x="7104063" y="4049713"/>
              <a:ext cx="17462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056438" y="4114800"/>
              <a:ext cx="31750" cy="33338"/>
            </a:xfrm>
            <a:custGeom>
              <a:avLst/>
              <a:gdLst>
                <a:gd name="T0" fmla="*/ 20 w 20"/>
                <a:gd name="T1" fmla="*/ 0 h 21"/>
                <a:gd name="T2" fmla="*/ 10 w 20"/>
                <a:gd name="T3" fmla="*/ 21 h 21"/>
                <a:gd name="T4" fmla="*/ 0 w 20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lnTo>
                    <a:pt x="10" y="21"/>
                  </a:lnTo>
                  <a:lnTo>
                    <a:pt x="0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6991350" y="4164013"/>
              <a:ext cx="47625" cy="1587"/>
            </a:xfrm>
            <a:custGeom>
              <a:avLst/>
              <a:gdLst>
                <a:gd name="T0" fmla="*/ 30 w 30"/>
                <a:gd name="T1" fmla="*/ 10 w 30"/>
                <a:gd name="T2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30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6910388" y="4179888"/>
              <a:ext cx="47625" cy="1587"/>
            </a:xfrm>
            <a:custGeom>
              <a:avLst/>
              <a:gdLst>
                <a:gd name="T0" fmla="*/ 30 w 30"/>
                <a:gd name="T1" fmla="*/ 20 w 30"/>
                <a:gd name="T2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30" y="0"/>
                  </a:move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6845300" y="4148138"/>
              <a:ext cx="47625" cy="15875"/>
            </a:xfrm>
            <a:custGeom>
              <a:avLst/>
              <a:gdLst>
                <a:gd name="T0" fmla="*/ 30 w 30"/>
                <a:gd name="T1" fmla="*/ 10 h 10"/>
                <a:gd name="T2" fmla="*/ 20 w 30"/>
                <a:gd name="T3" fmla="*/ 10 h 10"/>
                <a:gd name="T4" fmla="*/ 0 w 3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lnTo>
                    <a:pt x="2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 flipH="1" flipV="1">
              <a:off x="6796088" y="4114800"/>
              <a:ext cx="31750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 flipH="1" flipV="1">
              <a:off x="6764338" y="4049713"/>
              <a:ext cx="15875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 flipH="1" flipV="1">
              <a:off x="6764338" y="4049713"/>
              <a:ext cx="15875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6764338" y="3937000"/>
              <a:ext cx="357187" cy="112713"/>
            </a:xfrm>
            <a:custGeom>
              <a:avLst/>
              <a:gdLst>
                <a:gd name="T0" fmla="*/ 0 w 22"/>
                <a:gd name="T1" fmla="*/ 7 h 7"/>
                <a:gd name="T2" fmla="*/ 0 w 22"/>
                <a:gd name="T3" fmla="*/ 0 h 7"/>
                <a:gd name="T4" fmla="*/ 22 w 22"/>
                <a:gd name="T5" fmla="*/ 0 h 7"/>
                <a:gd name="T6" fmla="*/ 22 w 2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7">
                  <a:moveTo>
                    <a:pt x="0" y="7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610225" y="2020888"/>
              <a:ext cx="357188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610225" y="3400425"/>
              <a:ext cx="357188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4360863" y="3400425"/>
              <a:ext cx="357187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3402013" y="2135188"/>
              <a:ext cx="15875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417888" y="2200275"/>
              <a:ext cx="17462" cy="47625"/>
            </a:xfrm>
            <a:custGeom>
              <a:avLst/>
              <a:gdLst>
                <a:gd name="T0" fmla="*/ 0 w 11"/>
                <a:gd name="T1" fmla="*/ 0 h 30"/>
                <a:gd name="T2" fmla="*/ 0 w 11"/>
                <a:gd name="T3" fmla="*/ 10 h 30"/>
                <a:gd name="T4" fmla="*/ 11 w 11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0">
                  <a:moveTo>
                    <a:pt x="0" y="0"/>
                  </a:moveTo>
                  <a:lnTo>
                    <a:pt x="0" y="10"/>
                  </a:lnTo>
                  <a:lnTo>
                    <a:pt x="11" y="3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435350" y="2281238"/>
              <a:ext cx="15875" cy="31750"/>
            </a:xfrm>
            <a:custGeom>
              <a:avLst/>
              <a:gdLst>
                <a:gd name="T0" fmla="*/ 0 w 10"/>
                <a:gd name="T1" fmla="*/ 0 h 20"/>
                <a:gd name="T2" fmla="*/ 0 w 10"/>
                <a:gd name="T3" fmla="*/ 0 h 20"/>
                <a:gd name="T4" fmla="*/ 10 w 1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0">
                  <a:moveTo>
                    <a:pt x="0" y="0"/>
                  </a:move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3467100" y="2346325"/>
              <a:ext cx="3333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3516313" y="2393950"/>
              <a:ext cx="31750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3581400" y="2443163"/>
              <a:ext cx="31750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629025" y="2492375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0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0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694113" y="2524125"/>
              <a:ext cx="49212" cy="15875"/>
            </a:xfrm>
            <a:custGeom>
              <a:avLst/>
              <a:gdLst>
                <a:gd name="T0" fmla="*/ 0 w 31"/>
                <a:gd name="T1" fmla="*/ 0 h 10"/>
                <a:gd name="T2" fmla="*/ 11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11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759200" y="2540000"/>
              <a:ext cx="49213" cy="17463"/>
            </a:xfrm>
            <a:custGeom>
              <a:avLst/>
              <a:gdLst>
                <a:gd name="T0" fmla="*/ 0 w 31"/>
                <a:gd name="T1" fmla="*/ 0 h 11"/>
                <a:gd name="T2" fmla="*/ 21 w 31"/>
                <a:gd name="T3" fmla="*/ 11 h 11"/>
                <a:gd name="T4" fmla="*/ 31 w 3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lnTo>
                    <a:pt x="21" y="11"/>
                  </a:lnTo>
                  <a:lnTo>
                    <a:pt x="31" y="1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3840163" y="2573338"/>
              <a:ext cx="3333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3905250" y="2589213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970338" y="2622550"/>
              <a:ext cx="49212" cy="1588"/>
            </a:xfrm>
            <a:custGeom>
              <a:avLst/>
              <a:gdLst>
                <a:gd name="T0" fmla="*/ 0 w 31"/>
                <a:gd name="T1" fmla="*/ 10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1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>
              <a:off x="4051300" y="2638425"/>
              <a:ext cx="492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4116388" y="2654300"/>
              <a:ext cx="492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>
              <a:off x="4197350" y="2670175"/>
              <a:ext cx="33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4262438" y="2670175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>
              <a:off x="4327525" y="2686050"/>
              <a:ext cx="49213" cy="17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4408488" y="2703513"/>
              <a:ext cx="49212" cy="1587"/>
            </a:xfrm>
            <a:custGeom>
              <a:avLst/>
              <a:gdLst>
                <a:gd name="T0" fmla="*/ 0 w 31"/>
                <a:gd name="T1" fmla="*/ 0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>
              <a:off x="4473575" y="2719388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4554538" y="2719388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4619625" y="2735263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11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11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4702175" y="2751138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>
              <a:off x="4765675" y="2768600"/>
              <a:ext cx="492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4848225" y="2768600"/>
              <a:ext cx="31750" cy="15875"/>
            </a:xfrm>
            <a:custGeom>
              <a:avLst/>
              <a:gdLst>
                <a:gd name="T0" fmla="*/ 0 w 20"/>
                <a:gd name="T1" fmla="*/ 0 h 10"/>
                <a:gd name="T2" fmla="*/ 10 w 20"/>
                <a:gd name="T3" fmla="*/ 10 h 10"/>
                <a:gd name="T4" fmla="*/ 20 w 2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10" y="10"/>
                  </a:lnTo>
                  <a:lnTo>
                    <a:pt x="2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4911725" y="2784475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4976813" y="2800350"/>
              <a:ext cx="492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5059363" y="2816225"/>
              <a:ext cx="47625" cy="1588"/>
            </a:xfrm>
            <a:custGeom>
              <a:avLst/>
              <a:gdLst>
                <a:gd name="T0" fmla="*/ 0 w 30"/>
                <a:gd name="T1" fmla="*/ 20 w 30"/>
                <a:gd name="T2" fmla="*/ 3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20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>
              <a:off x="5122863" y="2833688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>
              <a:off x="5205413" y="2849563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5270500" y="2865438"/>
              <a:ext cx="47625" cy="15875"/>
            </a:xfrm>
            <a:custGeom>
              <a:avLst/>
              <a:gdLst>
                <a:gd name="T0" fmla="*/ 0 w 30"/>
                <a:gd name="T1" fmla="*/ 0 h 10"/>
                <a:gd name="T2" fmla="*/ 2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20" y="0"/>
                  </a:lnTo>
                  <a:lnTo>
                    <a:pt x="3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5334000" y="2881313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4"/>
            <p:cNvSpPr>
              <a:spLocks noChangeShapeType="1"/>
            </p:cNvSpPr>
            <p:nvPr/>
          </p:nvSpPr>
          <p:spPr bwMode="auto">
            <a:xfrm>
              <a:off x="5416550" y="2914650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5480050" y="2930525"/>
              <a:ext cx="33338" cy="15875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21 w 2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0" y="0"/>
                  </a:lnTo>
                  <a:lnTo>
                    <a:pt x="2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5545138" y="2962275"/>
              <a:ext cx="49212" cy="17463"/>
            </a:xfrm>
            <a:custGeom>
              <a:avLst/>
              <a:gdLst>
                <a:gd name="T0" fmla="*/ 0 w 31"/>
                <a:gd name="T1" fmla="*/ 0 h 11"/>
                <a:gd name="T2" fmla="*/ 11 w 31"/>
                <a:gd name="T3" fmla="*/ 11 h 11"/>
                <a:gd name="T4" fmla="*/ 31 w 3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lnTo>
                    <a:pt x="11" y="11"/>
                  </a:lnTo>
                  <a:lnTo>
                    <a:pt x="31" y="1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5610225" y="2995613"/>
              <a:ext cx="33338" cy="31750"/>
            </a:xfrm>
            <a:custGeom>
              <a:avLst/>
              <a:gdLst>
                <a:gd name="T0" fmla="*/ 0 w 21"/>
                <a:gd name="T1" fmla="*/ 0 h 20"/>
                <a:gd name="T2" fmla="*/ 21 w 21"/>
                <a:gd name="T3" fmla="*/ 10 h 20"/>
                <a:gd name="T4" fmla="*/ 21 w 2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0">
                  <a:moveTo>
                    <a:pt x="0" y="0"/>
                  </a:moveTo>
                  <a:lnTo>
                    <a:pt x="21" y="10"/>
                  </a:lnTo>
                  <a:lnTo>
                    <a:pt x="2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5675313" y="3043238"/>
              <a:ext cx="33337" cy="17462"/>
            </a:xfrm>
            <a:custGeom>
              <a:avLst/>
              <a:gdLst>
                <a:gd name="T0" fmla="*/ 0 w 21"/>
                <a:gd name="T1" fmla="*/ 0 h 11"/>
                <a:gd name="T2" fmla="*/ 21 w 21"/>
                <a:gd name="T3" fmla="*/ 11 h 11"/>
                <a:gd name="T4" fmla="*/ 21 w 2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lnTo>
                    <a:pt x="21" y="11"/>
                  </a:lnTo>
                  <a:lnTo>
                    <a:pt x="21" y="1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>
              <a:off x="5724525" y="3076575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130"/>
            <p:cNvSpPr>
              <a:spLocks noChangeShapeType="1"/>
            </p:cNvSpPr>
            <p:nvPr/>
          </p:nvSpPr>
          <p:spPr bwMode="auto">
            <a:xfrm>
              <a:off x="5773738" y="3141663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131"/>
            <p:cNvSpPr>
              <a:spLocks noChangeShapeType="1"/>
            </p:cNvSpPr>
            <p:nvPr/>
          </p:nvSpPr>
          <p:spPr bwMode="auto">
            <a:xfrm>
              <a:off x="5821363" y="3190875"/>
              <a:ext cx="17462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Line 132"/>
            <p:cNvSpPr>
              <a:spLocks noChangeShapeType="1"/>
            </p:cNvSpPr>
            <p:nvPr/>
          </p:nvSpPr>
          <p:spPr bwMode="auto">
            <a:xfrm>
              <a:off x="5854700" y="3271838"/>
              <a:ext cx="158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133"/>
            <p:cNvSpPr>
              <a:spLocks noChangeShapeType="1"/>
            </p:cNvSpPr>
            <p:nvPr/>
          </p:nvSpPr>
          <p:spPr bwMode="auto">
            <a:xfrm>
              <a:off x="5854700" y="3336925"/>
              <a:ext cx="15875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 flipV="1">
              <a:off x="3224213" y="33528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135"/>
            <p:cNvSpPr>
              <a:spLocks noChangeShapeType="1"/>
            </p:cNvSpPr>
            <p:nvPr/>
          </p:nvSpPr>
          <p:spPr bwMode="auto">
            <a:xfrm flipV="1">
              <a:off x="3224213" y="327183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Line 136"/>
            <p:cNvSpPr>
              <a:spLocks noChangeShapeType="1"/>
            </p:cNvSpPr>
            <p:nvPr/>
          </p:nvSpPr>
          <p:spPr bwMode="auto">
            <a:xfrm flipV="1">
              <a:off x="3224213" y="32067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Line 137"/>
            <p:cNvSpPr>
              <a:spLocks noChangeShapeType="1"/>
            </p:cNvSpPr>
            <p:nvPr/>
          </p:nvSpPr>
          <p:spPr bwMode="auto">
            <a:xfrm flipV="1">
              <a:off x="3224213" y="312578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38"/>
            <p:cNvSpPr>
              <a:spLocks noChangeShapeType="1"/>
            </p:cNvSpPr>
            <p:nvPr/>
          </p:nvSpPr>
          <p:spPr bwMode="auto">
            <a:xfrm flipV="1">
              <a:off x="3224213" y="30607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Line 139"/>
            <p:cNvSpPr>
              <a:spLocks noChangeShapeType="1"/>
            </p:cNvSpPr>
            <p:nvPr/>
          </p:nvSpPr>
          <p:spPr bwMode="auto">
            <a:xfrm flipV="1">
              <a:off x="3224213" y="297973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40"/>
            <p:cNvSpPr>
              <a:spLocks noChangeShapeType="1"/>
            </p:cNvSpPr>
            <p:nvPr/>
          </p:nvSpPr>
          <p:spPr bwMode="auto">
            <a:xfrm flipV="1">
              <a:off x="3224213" y="29146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Line 141"/>
            <p:cNvSpPr>
              <a:spLocks noChangeShapeType="1"/>
            </p:cNvSpPr>
            <p:nvPr/>
          </p:nvSpPr>
          <p:spPr bwMode="auto">
            <a:xfrm flipV="1">
              <a:off x="3224213" y="283368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42"/>
            <p:cNvSpPr>
              <a:spLocks noChangeShapeType="1"/>
            </p:cNvSpPr>
            <p:nvPr/>
          </p:nvSpPr>
          <p:spPr bwMode="auto">
            <a:xfrm flipV="1">
              <a:off x="3224213" y="27686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3"/>
            <p:cNvSpPr>
              <a:spLocks noChangeShapeType="1"/>
            </p:cNvSpPr>
            <p:nvPr/>
          </p:nvSpPr>
          <p:spPr bwMode="auto">
            <a:xfrm flipV="1">
              <a:off x="3224213" y="268605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4"/>
            <p:cNvSpPr>
              <a:spLocks noChangeShapeType="1"/>
            </p:cNvSpPr>
            <p:nvPr/>
          </p:nvSpPr>
          <p:spPr bwMode="auto">
            <a:xfrm flipV="1">
              <a:off x="3224213" y="26225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3224213" y="254000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Line 146"/>
            <p:cNvSpPr>
              <a:spLocks noChangeShapeType="1"/>
            </p:cNvSpPr>
            <p:nvPr/>
          </p:nvSpPr>
          <p:spPr bwMode="auto">
            <a:xfrm flipV="1">
              <a:off x="3224213" y="24765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Line 147"/>
            <p:cNvSpPr>
              <a:spLocks noChangeShapeType="1"/>
            </p:cNvSpPr>
            <p:nvPr/>
          </p:nvSpPr>
          <p:spPr bwMode="auto">
            <a:xfrm flipV="1">
              <a:off x="3224213" y="239395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Line 148"/>
            <p:cNvSpPr>
              <a:spLocks noChangeShapeType="1"/>
            </p:cNvSpPr>
            <p:nvPr/>
          </p:nvSpPr>
          <p:spPr bwMode="auto">
            <a:xfrm flipV="1">
              <a:off x="3224213" y="23304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Line 149"/>
            <p:cNvSpPr>
              <a:spLocks noChangeShapeType="1"/>
            </p:cNvSpPr>
            <p:nvPr/>
          </p:nvSpPr>
          <p:spPr bwMode="auto">
            <a:xfrm flipV="1">
              <a:off x="3224213" y="224790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Line 150"/>
            <p:cNvSpPr>
              <a:spLocks noChangeShapeType="1"/>
            </p:cNvSpPr>
            <p:nvPr/>
          </p:nvSpPr>
          <p:spPr bwMode="auto">
            <a:xfrm flipV="1">
              <a:off x="3224213" y="2182813"/>
              <a:ext cx="1587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 flipV="1">
              <a:off x="3224213" y="2135188"/>
              <a:ext cx="158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Line 152"/>
            <p:cNvSpPr>
              <a:spLocks noChangeShapeType="1"/>
            </p:cNvSpPr>
            <p:nvPr/>
          </p:nvSpPr>
          <p:spPr bwMode="auto">
            <a:xfrm flipV="1">
              <a:off x="3224213" y="2135188"/>
              <a:ext cx="158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3"/>
            <p:cNvSpPr>
              <a:spLocks noChangeShapeType="1"/>
            </p:cNvSpPr>
            <p:nvPr/>
          </p:nvSpPr>
          <p:spPr bwMode="auto">
            <a:xfrm flipV="1">
              <a:off x="3370263" y="33528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386138" y="3287713"/>
              <a:ext cx="31750" cy="49212"/>
            </a:xfrm>
            <a:custGeom>
              <a:avLst/>
              <a:gdLst>
                <a:gd name="T0" fmla="*/ 0 w 20"/>
                <a:gd name="T1" fmla="*/ 31 h 31"/>
                <a:gd name="T2" fmla="*/ 10 w 20"/>
                <a:gd name="T3" fmla="*/ 10 h 31"/>
                <a:gd name="T4" fmla="*/ 20 w 2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31">
                  <a:moveTo>
                    <a:pt x="0" y="31"/>
                  </a:moveTo>
                  <a:lnTo>
                    <a:pt x="10" y="1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35350" y="3254375"/>
              <a:ext cx="31750" cy="17463"/>
            </a:xfrm>
            <a:custGeom>
              <a:avLst/>
              <a:gdLst>
                <a:gd name="T0" fmla="*/ 0 w 20"/>
                <a:gd name="T1" fmla="*/ 11 h 11"/>
                <a:gd name="T2" fmla="*/ 10 w 20"/>
                <a:gd name="T3" fmla="*/ 0 h 11"/>
                <a:gd name="T4" fmla="*/ 20 w 2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1">
                  <a:moveTo>
                    <a:pt x="0" y="11"/>
                  </a:moveTo>
                  <a:lnTo>
                    <a:pt x="1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00438" y="3222625"/>
              <a:ext cx="31750" cy="15875"/>
            </a:xfrm>
            <a:custGeom>
              <a:avLst/>
              <a:gdLst>
                <a:gd name="T0" fmla="*/ 0 w 20"/>
                <a:gd name="T1" fmla="*/ 10 h 10"/>
                <a:gd name="T2" fmla="*/ 20 w 20"/>
                <a:gd name="T3" fmla="*/ 0 h 10"/>
                <a:gd name="T4" fmla="*/ 20 w 2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0" y="10"/>
                  </a:move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Line 157"/>
            <p:cNvSpPr>
              <a:spLocks noChangeShapeType="1"/>
            </p:cNvSpPr>
            <p:nvPr/>
          </p:nvSpPr>
          <p:spPr bwMode="auto">
            <a:xfrm flipV="1">
              <a:off x="3565525" y="3190875"/>
              <a:ext cx="47625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158"/>
            <p:cNvSpPr>
              <a:spLocks noChangeShapeType="1"/>
            </p:cNvSpPr>
            <p:nvPr/>
          </p:nvSpPr>
          <p:spPr bwMode="auto">
            <a:xfrm flipV="1">
              <a:off x="3629025" y="3173413"/>
              <a:ext cx="49213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Line 159"/>
            <p:cNvSpPr>
              <a:spLocks noChangeShapeType="1"/>
            </p:cNvSpPr>
            <p:nvPr/>
          </p:nvSpPr>
          <p:spPr bwMode="auto">
            <a:xfrm flipV="1">
              <a:off x="3711575" y="3157538"/>
              <a:ext cx="47625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775075" y="3157538"/>
              <a:ext cx="49213" cy="1587"/>
            </a:xfrm>
            <a:custGeom>
              <a:avLst/>
              <a:gdLst>
                <a:gd name="T0" fmla="*/ 0 w 31"/>
                <a:gd name="T1" fmla="*/ 21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21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Line 161"/>
            <p:cNvSpPr>
              <a:spLocks noChangeShapeType="1"/>
            </p:cNvSpPr>
            <p:nvPr/>
          </p:nvSpPr>
          <p:spPr bwMode="auto">
            <a:xfrm>
              <a:off x="3857625" y="3157538"/>
              <a:ext cx="476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Line 162"/>
            <p:cNvSpPr>
              <a:spLocks noChangeShapeType="1"/>
            </p:cNvSpPr>
            <p:nvPr/>
          </p:nvSpPr>
          <p:spPr bwMode="auto">
            <a:xfrm>
              <a:off x="3922713" y="3157538"/>
              <a:ext cx="476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4003675" y="3157538"/>
              <a:ext cx="47625" cy="1587"/>
            </a:xfrm>
            <a:custGeom>
              <a:avLst/>
              <a:gdLst>
                <a:gd name="T0" fmla="*/ 0 w 30"/>
                <a:gd name="T1" fmla="*/ 20 w 30"/>
                <a:gd name="T2" fmla="*/ 3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20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Line 164"/>
            <p:cNvSpPr>
              <a:spLocks noChangeShapeType="1"/>
            </p:cNvSpPr>
            <p:nvPr/>
          </p:nvSpPr>
          <p:spPr bwMode="auto">
            <a:xfrm>
              <a:off x="4068763" y="3157538"/>
              <a:ext cx="47625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Line 165"/>
            <p:cNvSpPr>
              <a:spLocks noChangeShapeType="1"/>
            </p:cNvSpPr>
            <p:nvPr/>
          </p:nvSpPr>
          <p:spPr bwMode="auto">
            <a:xfrm>
              <a:off x="4149725" y="3173413"/>
              <a:ext cx="31750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4214813" y="3190875"/>
              <a:ext cx="47625" cy="15875"/>
            </a:xfrm>
            <a:custGeom>
              <a:avLst/>
              <a:gdLst>
                <a:gd name="T0" fmla="*/ 0 w 30"/>
                <a:gd name="T1" fmla="*/ 0 h 10"/>
                <a:gd name="T2" fmla="*/ 1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10" y="0"/>
                  </a:lnTo>
                  <a:lnTo>
                    <a:pt x="3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4279900" y="3206750"/>
              <a:ext cx="47625" cy="15875"/>
            </a:xfrm>
            <a:custGeom>
              <a:avLst/>
              <a:gdLst>
                <a:gd name="T0" fmla="*/ 0 w 30"/>
                <a:gd name="T1" fmla="*/ 0 h 10"/>
                <a:gd name="T2" fmla="*/ 20 w 30"/>
                <a:gd name="T3" fmla="*/ 1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20" y="10"/>
                  </a:lnTo>
                  <a:lnTo>
                    <a:pt x="3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4343400" y="3238500"/>
              <a:ext cx="49213" cy="33338"/>
            </a:xfrm>
            <a:custGeom>
              <a:avLst/>
              <a:gdLst>
                <a:gd name="T0" fmla="*/ 0 w 31"/>
                <a:gd name="T1" fmla="*/ 0 h 21"/>
                <a:gd name="T2" fmla="*/ 31 w 31"/>
                <a:gd name="T3" fmla="*/ 10 h 21"/>
                <a:gd name="T4" fmla="*/ 31 w 3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1">
                  <a:moveTo>
                    <a:pt x="0" y="0"/>
                  </a:moveTo>
                  <a:lnTo>
                    <a:pt x="31" y="10"/>
                  </a:lnTo>
                  <a:lnTo>
                    <a:pt x="31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4408488" y="3287713"/>
              <a:ext cx="33337" cy="31750"/>
            </a:xfrm>
            <a:custGeom>
              <a:avLst/>
              <a:gdLst>
                <a:gd name="T0" fmla="*/ 0 w 21"/>
                <a:gd name="T1" fmla="*/ 0 h 20"/>
                <a:gd name="T2" fmla="*/ 21 w 21"/>
                <a:gd name="T3" fmla="*/ 10 h 20"/>
                <a:gd name="T4" fmla="*/ 21 w 2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0">
                  <a:moveTo>
                    <a:pt x="0" y="0"/>
                  </a:moveTo>
                  <a:lnTo>
                    <a:pt x="21" y="10"/>
                  </a:lnTo>
                  <a:lnTo>
                    <a:pt x="2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4457700" y="3336925"/>
              <a:ext cx="15875" cy="31750"/>
            </a:xfrm>
            <a:custGeom>
              <a:avLst/>
              <a:gdLst>
                <a:gd name="T0" fmla="*/ 0 w 10"/>
                <a:gd name="T1" fmla="*/ 0 h 20"/>
                <a:gd name="T2" fmla="*/ 10 w 10"/>
                <a:gd name="T3" fmla="*/ 10 h 20"/>
                <a:gd name="T4" fmla="*/ 10 w 1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0">
                  <a:moveTo>
                    <a:pt x="0" y="0"/>
                  </a:moveTo>
                  <a:lnTo>
                    <a:pt x="10" y="10"/>
                  </a:lnTo>
                  <a:lnTo>
                    <a:pt x="10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Line 171"/>
            <p:cNvSpPr>
              <a:spLocks noChangeShapeType="1"/>
            </p:cNvSpPr>
            <p:nvPr/>
          </p:nvSpPr>
          <p:spPr bwMode="auto">
            <a:xfrm flipV="1">
              <a:off x="4603750" y="3352800"/>
              <a:ext cx="1588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4619625" y="3287713"/>
              <a:ext cx="33338" cy="49212"/>
            </a:xfrm>
            <a:custGeom>
              <a:avLst/>
              <a:gdLst>
                <a:gd name="T0" fmla="*/ 0 w 21"/>
                <a:gd name="T1" fmla="*/ 31 h 31"/>
                <a:gd name="T2" fmla="*/ 11 w 21"/>
                <a:gd name="T3" fmla="*/ 10 h 31"/>
                <a:gd name="T4" fmla="*/ 21 w 2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1">
                  <a:moveTo>
                    <a:pt x="0" y="31"/>
                  </a:moveTo>
                  <a:lnTo>
                    <a:pt x="11" y="1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4668838" y="3254375"/>
              <a:ext cx="49212" cy="17463"/>
            </a:xfrm>
            <a:custGeom>
              <a:avLst/>
              <a:gdLst>
                <a:gd name="T0" fmla="*/ 0 w 31"/>
                <a:gd name="T1" fmla="*/ 11 h 11"/>
                <a:gd name="T2" fmla="*/ 21 w 31"/>
                <a:gd name="T3" fmla="*/ 0 h 11"/>
                <a:gd name="T4" fmla="*/ 31 w 3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1">
                  <a:moveTo>
                    <a:pt x="0" y="11"/>
                  </a:moveTo>
                  <a:lnTo>
                    <a:pt x="21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4733925" y="3222625"/>
              <a:ext cx="49213" cy="15875"/>
            </a:xfrm>
            <a:custGeom>
              <a:avLst/>
              <a:gdLst>
                <a:gd name="T0" fmla="*/ 0 w 31"/>
                <a:gd name="T1" fmla="*/ 10 h 10"/>
                <a:gd name="T2" fmla="*/ 20 w 31"/>
                <a:gd name="T3" fmla="*/ 0 h 10"/>
                <a:gd name="T4" fmla="*/ 31 w 3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10"/>
                  </a:moveTo>
                  <a:lnTo>
                    <a:pt x="2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5"/>
            <p:cNvSpPr>
              <a:spLocks noChangeShapeType="1"/>
            </p:cNvSpPr>
            <p:nvPr/>
          </p:nvSpPr>
          <p:spPr bwMode="auto">
            <a:xfrm flipV="1">
              <a:off x="4799013" y="3190875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Line 176"/>
            <p:cNvSpPr>
              <a:spLocks noChangeShapeType="1"/>
            </p:cNvSpPr>
            <p:nvPr/>
          </p:nvSpPr>
          <p:spPr bwMode="auto">
            <a:xfrm flipV="1">
              <a:off x="4879975" y="3173413"/>
              <a:ext cx="31750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Line 177"/>
            <p:cNvSpPr>
              <a:spLocks noChangeShapeType="1"/>
            </p:cNvSpPr>
            <p:nvPr/>
          </p:nvSpPr>
          <p:spPr bwMode="auto">
            <a:xfrm flipV="1">
              <a:off x="4945063" y="3157538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5010150" y="3157538"/>
              <a:ext cx="49213" cy="1587"/>
            </a:xfrm>
            <a:custGeom>
              <a:avLst/>
              <a:gdLst>
                <a:gd name="T0" fmla="*/ 0 w 31"/>
                <a:gd name="T1" fmla="*/ 20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2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Line 179"/>
            <p:cNvSpPr>
              <a:spLocks noChangeShapeType="1"/>
            </p:cNvSpPr>
            <p:nvPr/>
          </p:nvSpPr>
          <p:spPr bwMode="auto">
            <a:xfrm>
              <a:off x="5091113" y="3157538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Line 180"/>
            <p:cNvSpPr>
              <a:spLocks noChangeShapeType="1"/>
            </p:cNvSpPr>
            <p:nvPr/>
          </p:nvSpPr>
          <p:spPr bwMode="auto">
            <a:xfrm>
              <a:off x="5156200" y="3157538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5237163" y="3157538"/>
              <a:ext cx="49212" cy="1587"/>
            </a:xfrm>
            <a:custGeom>
              <a:avLst/>
              <a:gdLst>
                <a:gd name="T0" fmla="*/ 0 w 31"/>
                <a:gd name="T1" fmla="*/ 21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21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Line 182"/>
            <p:cNvSpPr>
              <a:spLocks noChangeShapeType="1"/>
            </p:cNvSpPr>
            <p:nvPr/>
          </p:nvSpPr>
          <p:spPr bwMode="auto">
            <a:xfrm>
              <a:off x="5302250" y="3157538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Line 183"/>
            <p:cNvSpPr>
              <a:spLocks noChangeShapeType="1"/>
            </p:cNvSpPr>
            <p:nvPr/>
          </p:nvSpPr>
          <p:spPr bwMode="auto">
            <a:xfrm>
              <a:off x="5383213" y="3173413"/>
              <a:ext cx="49212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5448300" y="3190875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10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10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5529263" y="3206750"/>
              <a:ext cx="33337" cy="15875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21 w 2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21" y="10"/>
                  </a:lnTo>
                  <a:lnTo>
                    <a:pt x="2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5594350" y="3238500"/>
              <a:ext cx="33338" cy="33338"/>
            </a:xfrm>
            <a:custGeom>
              <a:avLst/>
              <a:gdLst>
                <a:gd name="T0" fmla="*/ 0 w 21"/>
                <a:gd name="T1" fmla="*/ 0 h 21"/>
                <a:gd name="T2" fmla="*/ 21 w 21"/>
                <a:gd name="T3" fmla="*/ 10 h 21"/>
                <a:gd name="T4" fmla="*/ 21 w 2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21" y="10"/>
                  </a:lnTo>
                  <a:lnTo>
                    <a:pt x="21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5643563" y="3287713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20 w 20"/>
                <a:gd name="T3" fmla="*/ 10 h 20"/>
                <a:gd name="T4" fmla="*/ 2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20" y="10"/>
                  </a:lnTo>
                  <a:lnTo>
                    <a:pt x="20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5691188" y="3336925"/>
              <a:ext cx="17462" cy="31750"/>
            </a:xfrm>
            <a:custGeom>
              <a:avLst/>
              <a:gdLst>
                <a:gd name="T0" fmla="*/ 0 w 11"/>
                <a:gd name="T1" fmla="*/ 0 h 20"/>
                <a:gd name="T2" fmla="*/ 11 w 11"/>
                <a:gd name="T3" fmla="*/ 10 h 20"/>
                <a:gd name="T4" fmla="*/ 11 w 1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0">
                  <a:moveTo>
                    <a:pt x="0" y="0"/>
                  </a:move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Line 189"/>
            <p:cNvSpPr>
              <a:spLocks noChangeShapeType="1"/>
            </p:cNvSpPr>
            <p:nvPr/>
          </p:nvSpPr>
          <p:spPr bwMode="auto">
            <a:xfrm>
              <a:off x="4473575" y="3514725"/>
              <a:ext cx="1588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4425950" y="3856038"/>
              <a:ext cx="96838" cy="80962"/>
            </a:xfrm>
            <a:custGeom>
              <a:avLst/>
              <a:gdLst>
                <a:gd name="T0" fmla="*/ 61 w 61"/>
                <a:gd name="T1" fmla="*/ 0 h 51"/>
                <a:gd name="T2" fmla="*/ 30 w 61"/>
                <a:gd name="T3" fmla="*/ 51 h 51"/>
                <a:gd name="T4" fmla="*/ 0 w 61"/>
                <a:gd name="T5" fmla="*/ 0 h 51"/>
                <a:gd name="T6" fmla="*/ 61 w 61"/>
                <a:gd name="T7" fmla="*/ 0 h 51"/>
                <a:gd name="T8" fmla="*/ 30 w 61"/>
                <a:gd name="T9" fmla="*/ 51 h 51"/>
                <a:gd name="T10" fmla="*/ 61 w 6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61" y="0"/>
                  </a:moveTo>
                  <a:lnTo>
                    <a:pt x="30" y="51"/>
                  </a:lnTo>
                  <a:lnTo>
                    <a:pt x="0" y="0"/>
                  </a:lnTo>
                  <a:lnTo>
                    <a:pt x="61" y="0"/>
                  </a:lnTo>
                  <a:lnTo>
                    <a:pt x="30" y="5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Line 191"/>
            <p:cNvSpPr>
              <a:spLocks noChangeShapeType="1"/>
            </p:cNvSpPr>
            <p:nvPr/>
          </p:nvSpPr>
          <p:spPr bwMode="auto">
            <a:xfrm flipH="1">
              <a:off x="2070100" y="3514725"/>
              <a:ext cx="1136650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2070100" y="3871913"/>
              <a:ext cx="98425" cy="80962"/>
            </a:xfrm>
            <a:custGeom>
              <a:avLst/>
              <a:gdLst>
                <a:gd name="T0" fmla="*/ 62 w 62"/>
                <a:gd name="T1" fmla="*/ 51 h 51"/>
                <a:gd name="T2" fmla="*/ 0 w 62"/>
                <a:gd name="T3" fmla="*/ 41 h 51"/>
                <a:gd name="T4" fmla="*/ 41 w 62"/>
                <a:gd name="T5" fmla="*/ 0 h 51"/>
                <a:gd name="T6" fmla="*/ 62 w 62"/>
                <a:gd name="T7" fmla="*/ 51 h 51"/>
                <a:gd name="T8" fmla="*/ 0 w 62"/>
                <a:gd name="T9" fmla="*/ 41 h 51"/>
                <a:gd name="T10" fmla="*/ 62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62" y="51"/>
                  </a:moveTo>
                  <a:lnTo>
                    <a:pt x="0" y="41"/>
                  </a:lnTo>
                  <a:lnTo>
                    <a:pt x="41" y="0"/>
                  </a:lnTo>
                  <a:lnTo>
                    <a:pt x="62" y="51"/>
                  </a:lnTo>
                  <a:lnTo>
                    <a:pt x="0" y="41"/>
                  </a:lnTo>
                  <a:lnTo>
                    <a:pt x="62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Line 193"/>
            <p:cNvSpPr>
              <a:spLocks noChangeShapeType="1"/>
            </p:cNvSpPr>
            <p:nvPr/>
          </p:nvSpPr>
          <p:spPr bwMode="auto">
            <a:xfrm>
              <a:off x="5724525" y="3514725"/>
              <a:ext cx="1152525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6780213" y="3871913"/>
              <a:ext cx="96837" cy="80962"/>
            </a:xfrm>
            <a:custGeom>
              <a:avLst/>
              <a:gdLst>
                <a:gd name="T0" fmla="*/ 20 w 61"/>
                <a:gd name="T1" fmla="*/ 0 h 51"/>
                <a:gd name="T2" fmla="*/ 61 w 61"/>
                <a:gd name="T3" fmla="*/ 41 h 51"/>
                <a:gd name="T4" fmla="*/ 0 w 61"/>
                <a:gd name="T5" fmla="*/ 51 h 51"/>
                <a:gd name="T6" fmla="*/ 20 w 61"/>
                <a:gd name="T7" fmla="*/ 0 h 51"/>
                <a:gd name="T8" fmla="*/ 61 w 61"/>
                <a:gd name="T9" fmla="*/ 41 h 51"/>
                <a:gd name="T10" fmla="*/ 20 w 6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20" y="0"/>
                  </a:moveTo>
                  <a:lnTo>
                    <a:pt x="61" y="4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61" y="4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Line 195"/>
            <p:cNvSpPr>
              <a:spLocks noChangeShapeType="1"/>
            </p:cNvSpPr>
            <p:nvPr/>
          </p:nvSpPr>
          <p:spPr bwMode="auto">
            <a:xfrm>
              <a:off x="4603750" y="3514725"/>
              <a:ext cx="1588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4554538" y="3514725"/>
              <a:ext cx="98425" cy="80963"/>
            </a:xfrm>
            <a:custGeom>
              <a:avLst/>
              <a:gdLst>
                <a:gd name="T0" fmla="*/ 62 w 62"/>
                <a:gd name="T1" fmla="*/ 51 h 51"/>
                <a:gd name="T2" fmla="*/ 31 w 62"/>
                <a:gd name="T3" fmla="*/ 0 h 51"/>
                <a:gd name="T4" fmla="*/ 0 w 62"/>
                <a:gd name="T5" fmla="*/ 51 h 51"/>
                <a:gd name="T6" fmla="*/ 62 w 62"/>
                <a:gd name="T7" fmla="*/ 51 h 51"/>
                <a:gd name="T8" fmla="*/ 31 w 62"/>
                <a:gd name="T9" fmla="*/ 0 h 51"/>
                <a:gd name="T10" fmla="*/ 62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62" y="51"/>
                  </a:moveTo>
                  <a:lnTo>
                    <a:pt x="31" y="0"/>
                  </a:lnTo>
                  <a:lnTo>
                    <a:pt x="0" y="51"/>
                  </a:lnTo>
                  <a:lnTo>
                    <a:pt x="62" y="51"/>
                  </a:lnTo>
                  <a:lnTo>
                    <a:pt x="31" y="0"/>
                  </a:lnTo>
                  <a:lnTo>
                    <a:pt x="62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197"/>
            <p:cNvSpPr>
              <a:spLocks noChangeShapeType="1"/>
            </p:cNvSpPr>
            <p:nvPr/>
          </p:nvSpPr>
          <p:spPr bwMode="auto">
            <a:xfrm flipH="1">
              <a:off x="2217738" y="3514725"/>
              <a:ext cx="1136650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255963" y="3498850"/>
              <a:ext cx="98425" cy="80963"/>
            </a:xfrm>
            <a:custGeom>
              <a:avLst/>
              <a:gdLst>
                <a:gd name="T0" fmla="*/ 21 w 62"/>
                <a:gd name="T1" fmla="*/ 51 h 51"/>
                <a:gd name="T2" fmla="*/ 62 w 62"/>
                <a:gd name="T3" fmla="*/ 10 h 51"/>
                <a:gd name="T4" fmla="*/ 0 w 62"/>
                <a:gd name="T5" fmla="*/ 0 h 51"/>
                <a:gd name="T6" fmla="*/ 21 w 62"/>
                <a:gd name="T7" fmla="*/ 51 h 51"/>
                <a:gd name="T8" fmla="*/ 62 w 62"/>
                <a:gd name="T9" fmla="*/ 10 h 51"/>
                <a:gd name="T10" fmla="*/ 21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21" y="51"/>
                  </a:moveTo>
                  <a:lnTo>
                    <a:pt x="62" y="10"/>
                  </a:lnTo>
                  <a:lnTo>
                    <a:pt x="0" y="0"/>
                  </a:lnTo>
                  <a:lnTo>
                    <a:pt x="21" y="51"/>
                  </a:lnTo>
                  <a:lnTo>
                    <a:pt x="62" y="10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Line 199"/>
            <p:cNvSpPr>
              <a:spLocks noChangeShapeType="1"/>
            </p:cNvSpPr>
            <p:nvPr/>
          </p:nvSpPr>
          <p:spPr bwMode="auto">
            <a:xfrm>
              <a:off x="5870575" y="3514725"/>
              <a:ext cx="1152525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5870575" y="3498850"/>
              <a:ext cx="96838" cy="80963"/>
            </a:xfrm>
            <a:custGeom>
              <a:avLst/>
              <a:gdLst>
                <a:gd name="T0" fmla="*/ 61 w 61"/>
                <a:gd name="T1" fmla="*/ 0 h 51"/>
                <a:gd name="T2" fmla="*/ 0 w 61"/>
                <a:gd name="T3" fmla="*/ 10 h 51"/>
                <a:gd name="T4" fmla="*/ 41 w 61"/>
                <a:gd name="T5" fmla="*/ 51 h 51"/>
                <a:gd name="T6" fmla="*/ 61 w 61"/>
                <a:gd name="T7" fmla="*/ 0 h 51"/>
                <a:gd name="T8" fmla="*/ 0 w 61"/>
                <a:gd name="T9" fmla="*/ 10 h 51"/>
                <a:gd name="T10" fmla="*/ 61 w 6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61" y="0"/>
                  </a:moveTo>
                  <a:lnTo>
                    <a:pt x="0" y="10"/>
                  </a:lnTo>
                  <a:lnTo>
                    <a:pt x="41" y="51"/>
                  </a:lnTo>
                  <a:lnTo>
                    <a:pt x="61" y="0"/>
                  </a:lnTo>
                  <a:lnTo>
                    <a:pt x="0" y="1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6503988" y="1543050"/>
              <a:ext cx="341312" cy="665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6503988" y="1485900"/>
              <a:ext cx="341312" cy="6651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Line 203"/>
            <p:cNvSpPr>
              <a:spLocks noChangeShapeType="1"/>
            </p:cNvSpPr>
            <p:nvPr/>
          </p:nvSpPr>
          <p:spPr bwMode="auto">
            <a:xfrm>
              <a:off x="6600825" y="1550988"/>
              <a:ext cx="1588" cy="4857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Line 204"/>
            <p:cNvSpPr>
              <a:spLocks noChangeShapeType="1"/>
            </p:cNvSpPr>
            <p:nvPr/>
          </p:nvSpPr>
          <p:spPr bwMode="auto">
            <a:xfrm>
              <a:off x="6746875" y="1533525"/>
              <a:ext cx="1588" cy="520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4" name="Line 205"/>
            <p:cNvSpPr>
              <a:spLocks noChangeShapeType="1"/>
            </p:cNvSpPr>
            <p:nvPr/>
          </p:nvSpPr>
          <p:spPr bwMode="auto">
            <a:xfrm>
              <a:off x="7153275" y="1420813"/>
              <a:ext cx="1588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7121525" y="1452563"/>
              <a:ext cx="80963" cy="98425"/>
            </a:xfrm>
            <a:custGeom>
              <a:avLst/>
              <a:gdLst>
                <a:gd name="T0" fmla="*/ 51 w 51"/>
                <a:gd name="T1" fmla="*/ 0 h 62"/>
                <a:gd name="T2" fmla="*/ 20 w 51"/>
                <a:gd name="T3" fmla="*/ 62 h 62"/>
                <a:gd name="T4" fmla="*/ 0 w 51"/>
                <a:gd name="T5" fmla="*/ 0 h 62"/>
                <a:gd name="T6" fmla="*/ 51 w 51"/>
                <a:gd name="T7" fmla="*/ 0 h 62"/>
                <a:gd name="T8" fmla="*/ 20 w 51"/>
                <a:gd name="T9" fmla="*/ 62 h 62"/>
                <a:gd name="T10" fmla="*/ 51 w 5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62">
                  <a:moveTo>
                    <a:pt x="51" y="0"/>
                  </a:moveTo>
                  <a:lnTo>
                    <a:pt x="20" y="6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20" y="6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6" name="Freeform 208"/>
            <p:cNvSpPr>
              <a:spLocks/>
            </p:cNvSpPr>
            <p:nvPr/>
          </p:nvSpPr>
          <p:spPr bwMode="auto">
            <a:xfrm>
              <a:off x="6634163" y="803275"/>
              <a:ext cx="112712" cy="292100"/>
            </a:xfrm>
            <a:custGeom>
              <a:avLst/>
              <a:gdLst>
                <a:gd name="T0" fmla="*/ 0 w 7"/>
                <a:gd name="T1" fmla="*/ 13 h 18"/>
                <a:gd name="T2" fmla="*/ 7 w 7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8">
                  <a:moveTo>
                    <a:pt x="0" y="13"/>
                  </a:moveTo>
                  <a:cubicBezTo>
                    <a:pt x="0" y="0"/>
                    <a:pt x="7" y="0"/>
                    <a:pt x="7" y="18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7" name="Freeform 209"/>
            <p:cNvSpPr>
              <a:spLocks/>
            </p:cNvSpPr>
            <p:nvPr/>
          </p:nvSpPr>
          <p:spPr bwMode="auto">
            <a:xfrm>
              <a:off x="6584950" y="998538"/>
              <a:ext cx="96838" cy="96837"/>
            </a:xfrm>
            <a:custGeom>
              <a:avLst/>
              <a:gdLst>
                <a:gd name="T0" fmla="*/ 0 w 61"/>
                <a:gd name="T1" fmla="*/ 0 h 61"/>
                <a:gd name="T2" fmla="*/ 31 w 61"/>
                <a:gd name="T3" fmla="*/ 61 h 61"/>
                <a:gd name="T4" fmla="*/ 61 w 61"/>
                <a:gd name="T5" fmla="*/ 0 h 61"/>
                <a:gd name="T6" fmla="*/ 0 w 61"/>
                <a:gd name="T7" fmla="*/ 0 h 61"/>
                <a:gd name="T8" fmla="*/ 31 w 61"/>
                <a:gd name="T9" fmla="*/ 61 h 61"/>
                <a:gd name="T10" fmla="*/ 0 w 61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31" y="6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3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8" name="Rectangle 210"/>
            <p:cNvSpPr>
              <a:spLocks noChangeArrowheads="1"/>
            </p:cNvSpPr>
            <p:nvPr/>
          </p:nvSpPr>
          <p:spPr bwMode="auto">
            <a:xfrm>
              <a:off x="6978650" y="2471738"/>
              <a:ext cx="44242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 dirty="0">
                  <a:solidFill>
                    <a:srgbClr val="24211D"/>
                  </a:solidFill>
                </a:rPr>
                <a:t>Обрыв</a:t>
              </a:r>
              <a:endParaRPr lang="ru-RU" altLang="ru-RU" dirty="0"/>
            </a:p>
          </p:txBody>
        </p:sp>
        <p:sp>
          <p:nvSpPr>
            <p:cNvPr id="209" name="Rectangle 211"/>
            <p:cNvSpPr>
              <a:spLocks noChangeArrowheads="1"/>
            </p:cNvSpPr>
            <p:nvPr/>
          </p:nvSpPr>
          <p:spPr bwMode="auto">
            <a:xfrm>
              <a:off x="6978650" y="2633663"/>
              <a:ext cx="43486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кабеля</a:t>
              </a:r>
              <a:endParaRPr lang="ru-RU" altLang="ru-RU"/>
            </a:p>
          </p:txBody>
        </p:sp>
        <p:sp>
          <p:nvSpPr>
            <p:cNvPr id="210" name="Line 212"/>
            <p:cNvSpPr>
              <a:spLocks noChangeShapeType="1"/>
            </p:cNvSpPr>
            <p:nvPr/>
          </p:nvSpPr>
          <p:spPr bwMode="auto">
            <a:xfrm flipH="1" flipV="1">
              <a:off x="6845300" y="1939925"/>
              <a:ext cx="323850" cy="519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192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kumimoji="0" lang="ru-RU" altLang="ru-RU" b="1" kern="0" dirty="0" smtClean="0"/>
              <a:t>Кодирование</a:t>
            </a:r>
            <a:r>
              <a:rPr kumimoji="0" lang="en-US" altLang="ru-RU" b="1" kern="0" dirty="0" smtClean="0"/>
              <a:t> 4B5B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48391"/>
              </p:ext>
            </p:extLst>
          </p:nvPr>
        </p:nvGraphicFramePr>
        <p:xfrm>
          <a:off x="611560" y="260648"/>
          <a:ext cx="2358390" cy="629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3730"/>
                <a:gridCol w="913130"/>
                <a:gridCol w="8115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4B5B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01001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01010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10010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11010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11101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1" name="TextBox 210"/>
          <p:cNvSpPr txBox="1"/>
          <p:nvPr/>
        </p:nvSpPr>
        <p:spPr>
          <a:xfrm>
            <a:off x="3275856" y="1988840"/>
            <a:ext cx="576064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Самосинхронизирующийся</a:t>
            </a:r>
          </a:p>
          <a:p>
            <a:pPr lvl="1"/>
            <a:r>
              <a:rPr lang="ru-RU" sz="1800" dirty="0" smtClean="0"/>
              <a:t>Невозможны длинные последовательности 0 или 1</a:t>
            </a:r>
          </a:p>
          <a:p>
            <a:r>
              <a:rPr lang="ru-RU" sz="1800" dirty="0" smtClean="0"/>
              <a:t>Уменьшает скорость передачи</a:t>
            </a:r>
          </a:p>
          <a:p>
            <a:r>
              <a:rPr lang="ru-RU" sz="1800" dirty="0" smtClean="0"/>
              <a:t>Невозможные комбинации битов</a:t>
            </a:r>
          </a:p>
          <a:p>
            <a:pPr lvl="1"/>
            <a:r>
              <a:rPr lang="ru-RU" sz="1800" dirty="0" smtClean="0"/>
              <a:t>Проверка ошибок</a:t>
            </a:r>
          </a:p>
          <a:p>
            <a:pPr lvl="1"/>
            <a:r>
              <a:rPr lang="ru-RU" sz="1800" dirty="0" smtClean="0"/>
              <a:t>Служебная информация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53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FDDI Pro et Contra</a:t>
            </a:r>
            <a:endParaRPr kumimoji="0" lang="en-US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708720" y="1844824"/>
            <a:ext cx="8229600" cy="244827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400" u="sng" kern="0" dirty="0" smtClean="0">
                <a:solidFill>
                  <a:srgbClr val="100E0C"/>
                </a:solidFill>
              </a:rPr>
              <a:t>Достоинства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помехозащищенность</a:t>
            </a:r>
          </a:p>
          <a:p>
            <a:r>
              <a:rPr kumimoji="0" lang="ru-RU" altLang="ru-RU" sz="2400" kern="0" dirty="0">
                <a:solidFill>
                  <a:srgbClr val="100E0C"/>
                </a:solidFill>
              </a:rPr>
              <a:t>М</a:t>
            </a:r>
            <a:r>
              <a:rPr kumimoji="0" lang="ru-RU" altLang="ru-RU" sz="2400" kern="0" dirty="0" smtClean="0">
                <a:solidFill>
                  <a:srgbClr val="100E0C"/>
                </a:solidFill>
              </a:rPr>
              <a:t>аксимальная секретность передачи информации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скорость передачи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дальность передачи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708720" y="4653136"/>
            <a:ext cx="8229600" cy="151216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400" u="sng" kern="0" dirty="0" smtClean="0">
                <a:solidFill>
                  <a:srgbClr val="100E0C"/>
                </a:solidFill>
              </a:rPr>
              <a:t>Недостатки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стоимость оборудования</a:t>
            </a:r>
            <a:endParaRPr kumimoji="0" lang="ru-RU" altLang="ru-RU" sz="2400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100</a:t>
            </a:r>
            <a:r>
              <a:rPr kumimoji="0" lang="en-US" altLang="ru-RU" b="1" kern="0" dirty="0" smtClean="0"/>
              <a:t>VG-</a:t>
            </a:r>
            <a:r>
              <a:rPr kumimoji="0" lang="en-US" altLang="ru-RU" b="1" kern="0" dirty="0" err="1" smtClean="0"/>
              <a:t>AnyLAN</a:t>
            </a:r>
            <a:endParaRPr kumimoji="0" lang="en-US" altLang="ru-RU" b="1" kern="0" dirty="0" smtClean="0"/>
          </a:p>
        </p:txBody>
      </p:sp>
      <p:pic>
        <p:nvPicPr>
          <p:cNvPr id="7" name="Содержимое 3" descr="8_8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984" y="3379744"/>
            <a:ext cx="4509120" cy="3189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844824"/>
            <a:ext cx="37444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Альтернативный проект </a:t>
            </a:r>
            <a:r>
              <a:rPr lang="en-US" dirty="0" smtClean="0"/>
              <a:t>Fast Ethernet</a:t>
            </a:r>
          </a:p>
          <a:p>
            <a:r>
              <a:rPr lang="en-US" dirty="0" smtClean="0"/>
              <a:t>Hewlett-Packard, AT&amp;T</a:t>
            </a:r>
          </a:p>
          <a:p>
            <a:r>
              <a:rPr lang="en-US" dirty="0" smtClean="0"/>
              <a:t>100 </a:t>
            </a:r>
            <a:r>
              <a:rPr lang="ru-RU" dirty="0" smtClean="0"/>
              <a:t>Мбит/с</a:t>
            </a:r>
          </a:p>
          <a:p>
            <a:r>
              <a:rPr lang="en-US" dirty="0" smtClean="0"/>
              <a:t>Demand Priority </a:t>
            </a:r>
            <a:r>
              <a:rPr lang="ru-RU" dirty="0" smtClean="0"/>
              <a:t>(приоритетный доступ по требованию)</a:t>
            </a:r>
          </a:p>
          <a:p>
            <a:r>
              <a:rPr lang="ru-RU" dirty="0" smtClean="0"/>
              <a:t>Кадры </a:t>
            </a:r>
            <a:r>
              <a:rPr lang="en-US" dirty="0" smtClean="0"/>
              <a:t>Ethernet </a:t>
            </a:r>
            <a:r>
              <a:rPr lang="ru-RU" dirty="0" smtClean="0"/>
              <a:t>и </a:t>
            </a:r>
            <a:r>
              <a:rPr lang="en-US" dirty="0" smtClean="0"/>
              <a:t>Token Ring</a:t>
            </a:r>
          </a:p>
          <a:p>
            <a:pPr eaLnBrk="1" hangingPunct="1"/>
            <a:r>
              <a:rPr lang="ru-RU" altLang="ru-RU" dirty="0" smtClean="0"/>
              <a:t>Витая </a:t>
            </a:r>
            <a:r>
              <a:rPr lang="ru-RU" altLang="ru-RU" dirty="0"/>
              <a:t>пара категории 3, 4 или 5 (используются все 4 пары);</a:t>
            </a:r>
          </a:p>
          <a:p>
            <a:pPr eaLnBrk="1" hangingPunct="1"/>
            <a:r>
              <a:rPr lang="ru-RU" altLang="ru-RU" dirty="0" smtClean="0"/>
              <a:t>Максимальная </a:t>
            </a:r>
            <a:r>
              <a:rPr lang="ru-RU" altLang="ru-RU" dirty="0"/>
              <a:t>длина сегмента (для оборудо­вания </a:t>
            </a:r>
            <a:r>
              <a:rPr lang="en-US" altLang="ru-RU" dirty="0"/>
              <a:t>HP</a:t>
            </a:r>
            <a:r>
              <a:rPr lang="ru-RU" altLang="ru-RU" dirty="0"/>
              <a:t>) — 225 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1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kumimoji="0" lang="en-US" altLang="ru-RU" b="1" kern="0" dirty="0" smtClean="0"/>
              <a:t>Demand Priority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67593"/>
              </p:ext>
            </p:extLst>
          </p:nvPr>
        </p:nvGraphicFramePr>
        <p:xfrm>
          <a:off x="611560" y="908720"/>
          <a:ext cx="44831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CorelDRAW" r:id="rId3" imgW="2111350" imgH="2493874" progId="CorelDRAW.Graphic.11">
                  <p:embed/>
                </p:oleObj>
              </mc:Choice>
              <mc:Fallback>
                <p:oleObj name="CorelDRAW" r:id="rId3" imgW="2111350" imgH="2493874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08720"/>
                        <a:ext cx="4483100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088" y="1916832"/>
            <a:ext cx="3168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Концентратор опрашивает порты</a:t>
            </a:r>
          </a:p>
          <a:p>
            <a:r>
              <a:rPr lang="ru-RU" dirty="0" smtClean="0"/>
              <a:t>Приоритет кадра</a:t>
            </a:r>
          </a:p>
          <a:p>
            <a:r>
              <a:rPr lang="ru-RU" dirty="0" smtClean="0"/>
              <a:t>Решение принимается всеми концентраторами совместно</a:t>
            </a:r>
          </a:p>
          <a:p>
            <a:r>
              <a:rPr lang="ru-RU" dirty="0" smtClean="0"/>
              <a:t>Запрос </a:t>
            </a:r>
            <a:r>
              <a:rPr lang="en-US" dirty="0" smtClean="0"/>
              <a:t>MAC</a:t>
            </a:r>
            <a:r>
              <a:rPr lang="ru-RU" dirty="0" smtClean="0"/>
              <a:t>-адреса при подключении</a:t>
            </a:r>
          </a:p>
          <a:p>
            <a:r>
              <a:rPr lang="ru-RU" dirty="0" smtClean="0"/>
              <a:t>Отсутствие очереди в концентраторе</a:t>
            </a:r>
          </a:p>
          <a:p>
            <a:pPr lvl="1"/>
            <a:r>
              <a:rPr lang="ru-RU" dirty="0" smtClean="0"/>
              <a:t>Разделяемая среда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2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100</a:t>
            </a:r>
            <a:r>
              <a:rPr kumimoji="0" lang="en-US" altLang="ru-RU" b="1" kern="0" dirty="0" smtClean="0"/>
              <a:t>VG-</a:t>
            </a:r>
            <a:r>
              <a:rPr kumimoji="0" lang="en-US" altLang="ru-RU" b="1" kern="0" dirty="0" err="1" smtClean="0"/>
              <a:t>AnyLAN</a:t>
            </a:r>
            <a:endParaRPr kumimoji="0" lang="ru-RU" altLang="ru-RU" b="1" kern="0" dirty="0" smtClean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Pro et Contra</a:t>
            </a:r>
            <a:endParaRPr kumimoji="0" lang="en-US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860032" y="2276872"/>
            <a:ext cx="4104456" cy="42484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Достоинства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Б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ольшая скорость обмена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С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равнительно невысокая стоимость аппаратуры 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Ц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ентрализованный метод управления обменом без конфликтов, гарантирующее предельную величину времени доступа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С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овместимость на уровне форматов пакетов с сетями </a:t>
            </a:r>
            <a:r>
              <a:rPr kumimoji="0" lang="ru-RU" altLang="ru-RU" sz="2000" kern="0" dirty="0" err="1" smtClean="0">
                <a:solidFill>
                  <a:srgbClr val="100E0C"/>
                </a:solidFill>
              </a:rPr>
              <a:t>Ethernet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 и </a:t>
            </a:r>
            <a:r>
              <a:rPr kumimoji="0" lang="ru-RU" altLang="ru-RU" sz="2000" kern="0" dirty="0" err="1" smtClean="0">
                <a:solidFill>
                  <a:srgbClr val="100E0C"/>
                </a:solidFill>
              </a:rPr>
              <a:t>Token-Ring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. </a:t>
            </a: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2276873"/>
            <a:ext cx="4032448" cy="4248472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Недостатки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Сложность установки и настройки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Высокая стоимость оборудования</a:t>
            </a:r>
          </a:p>
          <a:p>
            <a:pPr lvl="1">
              <a:buFont typeface="Arial" pitchFamily="34" charset="0"/>
              <a:buNone/>
            </a:pP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Fast Ethernet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700808"/>
            <a:ext cx="46085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Ethernet Alliance (</a:t>
            </a:r>
            <a:r>
              <a:rPr lang="en-US" strike="sngStrike" dirty="0" smtClean="0"/>
              <a:t>3COM</a:t>
            </a:r>
            <a:r>
              <a:rPr lang="en-US" dirty="0" smtClean="0"/>
              <a:t>), 1992</a:t>
            </a:r>
          </a:p>
          <a:p>
            <a:r>
              <a:rPr lang="en-US" dirty="0" smtClean="0"/>
              <a:t>IEEE 802.3u, 1995</a:t>
            </a:r>
          </a:p>
          <a:p>
            <a:r>
              <a:rPr lang="en-US" dirty="0" smtClean="0"/>
              <a:t>100 </a:t>
            </a:r>
            <a:r>
              <a:rPr lang="ru-RU" dirty="0" smtClean="0"/>
              <a:t>Мбит</a:t>
            </a:r>
            <a:r>
              <a:rPr lang="en-US" dirty="0" smtClean="0"/>
              <a:t>/c</a:t>
            </a:r>
          </a:p>
          <a:p>
            <a:pPr lvl="1"/>
            <a:r>
              <a:rPr lang="ru-RU" strike="sngStrike" dirty="0" smtClean="0"/>
              <a:t>Коаксиал</a:t>
            </a:r>
          </a:p>
          <a:p>
            <a:pPr lvl="1"/>
            <a:r>
              <a:rPr lang="ru-RU" dirty="0" smtClean="0"/>
              <a:t>Витая пара 3, 5 категории</a:t>
            </a:r>
          </a:p>
          <a:p>
            <a:pPr lvl="1"/>
            <a:r>
              <a:rPr lang="ru-RU" dirty="0" smtClean="0"/>
              <a:t>Оптика</a:t>
            </a:r>
            <a:endParaRPr lang="en-US" dirty="0" smtClean="0"/>
          </a:p>
          <a:p>
            <a:r>
              <a:rPr lang="ru-RU" dirty="0" smtClean="0"/>
              <a:t>Метод доступа </a:t>
            </a:r>
            <a:r>
              <a:rPr lang="en-US" b="1" dirty="0" smtClean="0"/>
              <a:t>CSMA/CD</a:t>
            </a:r>
          </a:p>
          <a:p>
            <a:r>
              <a:rPr lang="ru-RU" dirty="0" smtClean="0"/>
              <a:t>Различия только на физическом уровне</a:t>
            </a:r>
          </a:p>
          <a:p>
            <a:pPr lvl="1"/>
            <a:r>
              <a:rPr lang="ru-RU" dirty="0" smtClean="0"/>
              <a:t>Уровень согласования</a:t>
            </a:r>
            <a:endParaRPr lang="en-US" dirty="0" smtClean="0"/>
          </a:p>
          <a:p>
            <a:r>
              <a:rPr lang="ru-RU" dirty="0" smtClean="0"/>
              <a:t>Диаметр сети </a:t>
            </a:r>
            <a:r>
              <a:rPr lang="en-US" dirty="0" smtClean="0"/>
              <a:t>&lt; 200</a:t>
            </a:r>
            <a:r>
              <a:rPr lang="ru-RU" dirty="0" smtClean="0"/>
              <a:t> 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 вниз 4"/>
          <p:cNvSpPr/>
          <p:nvPr/>
        </p:nvSpPr>
        <p:spPr bwMode="auto">
          <a:xfrm>
            <a:off x="7165876" y="3957364"/>
            <a:ext cx="504056" cy="280831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Ethernet vs </a:t>
            </a:r>
            <a:r>
              <a:rPr kumimoji="0" lang="en-US" altLang="ru-RU" b="1" kern="0" dirty="0" smtClean="0"/>
              <a:t>Fast Ethernet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7918"/>
              </p:ext>
            </p:extLst>
          </p:nvPr>
        </p:nvGraphicFramePr>
        <p:xfrm>
          <a:off x="1854585" y="1451397"/>
          <a:ext cx="5328592" cy="514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2" name="CorelDRAW" r:id="rId3" imgW="3125419" imgH="3018130" progId="CorelDRAW.Graphic.11">
                  <p:embed/>
                </p:oleObj>
              </mc:Choice>
              <mc:Fallback>
                <p:oleObj name="CorelDRAW" r:id="rId3" imgW="3125419" imgH="3018130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585" y="1451397"/>
                        <a:ext cx="5328592" cy="5143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55185" y="4965476"/>
            <a:ext cx="1862733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00E0C"/>
                </a:solidFill>
              </a:rPr>
              <a:t>10Base-T</a:t>
            </a:r>
          </a:p>
          <a:p>
            <a:r>
              <a:rPr lang="en-US" sz="1400" dirty="0" smtClean="0">
                <a:solidFill>
                  <a:srgbClr val="100E0C"/>
                </a:solidFill>
              </a:rPr>
              <a:t>10BaseT-Duplex</a:t>
            </a:r>
          </a:p>
          <a:p>
            <a:r>
              <a:rPr lang="en-US" sz="1400" dirty="0" smtClean="0">
                <a:solidFill>
                  <a:srgbClr val="100E0C"/>
                </a:solidFill>
              </a:rPr>
              <a:t>100Base-TX</a:t>
            </a:r>
          </a:p>
          <a:p>
            <a:r>
              <a:rPr lang="en-US" sz="1400" dirty="0" smtClean="0">
                <a:solidFill>
                  <a:srgbClr val="100E0C"/>
                </a:solidFill>
              </a:rPr>
              <a:t>100Base-T4</a:t>
            </a:r>
          </a:p>
          <a:p>
            <a:r>
              <a:rPr lang="en-US" sz="1400" dirty="0" smtClean="0">
                <a:solidFill>
                  <a:srgbClr val="100E0C"/>
                </a:solidFill>
              </a:rPr>
              <a:t>100Base-TX Duplex</a:t>
            </a:r>
            <a:endParaRPr lang="ru-RU" sz="14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Ethernet vs </a:t>
            </a:r>
            <a:r>
              <a:rPr kumimoji="0" lang="en-US" altLang="ru-RU" b="1" kern="0" dirty="0" smtClean="0"/>
              <a:t>Fast Ethernet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526034"/>
            <a:ext cx="8316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Clr>
                <a:schemeClr val="tx2"/>
              </a:buClr>
            </a:pPr>
            <a:r>
              <a:rPr lang="ru-RU" altLang="ru-RU" sz="1400" dirty="0">
                <a:solidFill>
                  <a:srgbClr val="100E0C"/>
                </a:solidFill>
              </a:rPr>
              <a:t>Форматы кадров технологии </a:t>
            </a:r>
            <a:r>
              <a:rPr lang="ru-RU" altLang="ru-RU" sz="1400" dirty="0" err="1">
                <a:solidFill>
                  <a:srgbClr val="100E0C"/>
                </a:solidFill>
              </a:rPr>
              <a:t>Fast</a:t>
            </a:r>
            <a:r>
              <a:rPr lang="ru-RU" altLang="ru-RU" sz="1400" dirty="0">
                <a:solidFill>
                  <a:srgbClr val="100E0C"/>
                </a:solidFill>
              </a:rPr>
              <a:t> </a:t>
            </a:r>
            <a:r>
              <a:rPr lang="ru-RU" altLang="ru-RU" sz="1400" dirty="0" err="1">
                <a:solidFill>
                  <a:srgbClr val="100E0C"/>
                </a:solidFill>
              </a:rPr>
              <a:t>Ethernet</a:t>
            </a:r>
            <a:r>
              <a:rPr lang="ru-RU" altLang="ru-RU" sz="1400" dirty="0">
                <a:solidFill>
                  <a:srgbClr val="100E0C"/>
                </a:solidFill>
              </a:rPr>
              <a:t> не отличаются от форматов кадров технологий 10-Мегабитного </a:t>
            </a:r>
            <a:r>
              <a:rPr lang="ru-RU" altLang="ru-RU" sz="1400" dirty="0" err="1">
                <a:solidFill>
                  <a:srgbClr val="100E0C"/>
                </a:solidFill>
              </a:rPr>
              <a:t>Ethernet'a</a:t>
            </a:r>
            <a:r>
              <a:rPr lang="ru-RU" altLang="ru-RU" sz="1400" dirty="0">
                <a:solidFill>
                  <a:srgbClr val="100E0C"/>
                </a:solidFill>
              </a:rPr>
              <a:t>.</a:t>
            </a:r>
          </a:p>
          <a:p>
            <a:pPr marL="285750" indent="-285750" algn="just">
              <a:spcBef>
                <a:spcPct val="50000"/>
              </a:spcBef>
              <a:buClr>
                <a:schemeClr val="tx2"/>
              </a:buClr>
            </a:pPr>
            <a:r>
              <a:rPr lang="ru-RU" altLang="ru-RU" sz="1400" dirty="0" err="1">
                <a:solidFill>
                  <a:srgbClr val="100E0C"/>
                </a:solidFill>
              </a:rPr>
              <a:t>Межкадровый</a:t>
            </a:r>
            <a:r>
              <a:rPr lang="ru-RU" altLang="ru-RU" sz="1400" dirty="0">
                <a:solidFill>
                  <a:srgbClr val="100E0C"/>
                </a:solidFill>
              </a:rPr>
              <a:t> интервал </a:t>
            </a:r>
            <a:r>
              <a:rPr lang="en-US" altLang="ru-RU" sz="1400" dirty="0">
                <a:solidFill>
                  <a:srgbClr val="100E0C"/>
                </a:solidFill>
              </a:rPr>
              <a:t>IPG </a:t>
            </a:r>
            <a:r>
              <a:rPr lang="ru-RU" altLang="ru-RU" sz="1400" dirty="0">
                <a:solidFill>
                  <a:srgbClr val="100E0C"/>
                </a:solidFill>
              </a:rPr>
              <a:t>равен 0,96 </a:t>
            </a:r>
            <a:r>
              <a:rPr lang="ru-RU" altLang="ru-RU" sz="1400" dirty="0" err="1">
                <a:solidFill>
                  <a:srgbClr val="100E0C"/>
                </a:solidFill>
              </a:rPr>
              <a:t>мкс</a:t>
            </a:r>
            <a:r>
              <a:rPr lang="ru-RU" altLang="ru-RU" sz="1400" dirty="0">
                <a:solidFill>
                  <a:srgbClr val="100E0C"/>
                </a:solidFill>
              </a:rPr>
              <a:t>, а битовый интервал равен 10 </a:t>
            </a:r>
            <a:r>
              <a:rPr lang="ru-RU" altLang="ru-RU" sz="1400" dirty="0" err="1">
                <a:solidFill>
                  <a:srgbClr val="100E0C"/>
                </a:solidFill>
              </a:rPr>
              <a:t>нс</a:t>
            </a:r>
            <a:r>
              <a:rPr lang="ru-RU" altLang="ru-RU" sz="1400" dirty="0">
                <a:solidFill>
                  <a:srgbClr val="100E0C"/>
                </a:solidFill>
              </a:rPr>
              <a:t>.  </a:t>
            </a:r>
            <a:endParaRPr lang="en-US" altLang="ru-RU" sz="1400" dirty="0">
              <a:solidFill>
                <a:srgbClr val="100E0C"/>
              </a:solidFill>
            </a:endParaRPr>
          </a:p>
          <a:p>
            <a:pPr marL="285750" indent="-285750" algn="just">
              <a:spcBef>
                <a:spcPct val="50000"/>
              </a:spcBef>
              <a:buClr>
                <a:schemeClr val="tx2"/>
              </a:buClr>
            </a:pPr>
            <a:r>
              <a:rPr lang="ru-RU" altLang="ru-RU" sz="1400" dirty="0">
                <a:solidFill>
                  <a:srgbClr val="100E0C"/>
                </a:solidFill>
              </a:rPr>
              <a:t>Все временные параметры алгоритма доступа (интервал отсрочки, время передачи кадра минимальной длины и т.п.), измеренные в битовых интервалах, не изменились</a:t>
            </a:r>
            <a:endParaRPr lang="en-US" altLang="ru-RU" sz="1400" dirty="0">
              <a:solidFill>
                <a:srgbClr val="100E0C"/>
              </a:solidFill>
            </a:endParaRPr>
          </a:p>
          <a:p>
            <a:pPr marL="285750" indent="-285750" algn="just">
              <a:spcBef>
                <a:spcPct val="50000"/>
              </a:spcBef>
              <a:buClr>
                <a:schemeClr val="tx2"/>
              </a:buClr>
            </a:pPr>
            <a:r>
              <a:rPr lang="ru-RU" altLang="ru-RU" sz="1400" dirty="0">
                <a:solidFill>
                  <a:srgbClr val="100E0C"/>
                </a:solidFill>
              </a:rPr>
              <a:t>Признаком свободного состояния среды является передача по ней символа </a:t>
            </a:r>
            <a:r>
              <a:rPr lang="en-US" altLang="ru-RU" sz="1400" dirty="0">
                <a:solidFill>
                  <a:srgbClr val="100E0C"/>
                </a:solidFill>
              </a:rPr>
              <a:t>Idle</a:t>
            </a:r>
            <a:r>
              <a:rPr lang="ru-RU" altLang="ru-RU" sz="1400" dirty="0">
                <a:solidFill>
                  <a:srgbClr val="100E0C"/>
                </a:solidFill>
              </a:rPr>
              <a:t> </a:t>
            </a:r>
            <a:r>
              <a:rPr lang="en-US" altLang="ru-RU" sz="1400" dirty="0" smtClean="0">
                <a:solidFill>
                  <a:srgbClr val="100E0C"/>
                </a:solidFill>
              </a:rPr>
              <a:t>(11111) </a:t>
            </a:r>
            <a:r>
              <a:rPr lang="ru-RU" altLang="ru-RU" sz="1400" dirty="0" smtClean="0">
                <a:solidFill>
                  <a:srgbClr val="100E0C"/>
                </a:solidFill>
              </a:rPr>
              <a:t>избыточного </a:t>
            </a:r>
            <a:r>
              <a:rPr lang="ru-RU" altLang="ru-RU" sz="1400" dirty="0">
                <a:solidFill>
                  <a:srgbClr val="100E0C"/>
                </a:solidFill>
              </a:rPr>
              <a:t>кода </a:t>
            </a:r>
            <a:r>
              <a:rPr lang="ru-RU" altLang="ru-RU" sz="1400" dirty="0" smtClean="0">
                <a:solidFill>
                  <a:srgbClr val="100E0C"/>
                </a:solidFill>
              </a:rPr>
              <a:t>4</a:t>
            </a:r>
            <a:r>
              <a:rPr lang="en-US" altLang="ru-RU" sz="1400" dirty="0" smtClean="0">
                <a:solidFill>
                  <a:srgbClr val="100E0C"/>
                </a:solidFill>
              </a:rPr>
              <a:t>B5B </a:t>
            </a:r>
            <a:r>
              <a:rPr lang="ru-RU" altLang="ru-RU" sz="1400" dirty="0" smtClean="0">
                <a:solidFill>
                  <a:srgbClr val="100E0C"/>
                </a:solidFill>
              </a:rPr>
              <a:t>(а </a:t>
            </a:r>
            <a:r>
              <a:rPr lang="ru-RU" altLang="ru-RU" sz="1400" dirty="0">
                <a:solidFill>
                  <a:srgbClr val="100E0C"/>
                </a:solidFill>
              </a:rPr>
              <a:t>не отсутствие сигналов, как в стандартах </a:t>
            </a:r>
            <a:r>
              <a:rPr lang="ru-RU" altLang="ru-RU" sz="1400" dirty="0" err="1">
                <a:solidFill>
                  <a:srgbClr val="100E0C"/>
                </a:solidFill>
              </a:rPr>
              <a:t>Ethernet</a:t>
            </a:r>
            <a:r>
              <a:rPr lang="ru-RU" altLang="ru-RU" sz="1400" dirty="0">
                <a:solidFill>
                  <a:srgbClr val="100E0C"/>
                </a:solidFill>
              </a:rPr>
              <a:t> 10 Мбит/с).  </a:t>
            </a:r>
          </a:p>
          <a:p>
            <a:pPr marL="285750" indent="-285750">
              <a:spcBef>
                <a:spcPct val="50000"/>
              </a:spcBef>
            </a:pPr>
            <a:endParaRPr lang="ru-RU" altLang="ru-RU" sz="1400" dirty="0">
              <a:solidFill>
                <a:srgbClr val="100E0C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94856"/>
              </p:ext>
            </p:extLst>
          </p:nvPr>
        </p:nvGraphicFramePr>
        <p:xfrm>
          <a:off x="489297" y="3805942"/>
          <a:ext cx="4208463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2" name="CorelDRAW" r:id="rId3" imgW="2236013" imgH="1483766" progId="CorelDRAW.Graphic.11">
                  <p:embed/>
                </p:oleObj>
              </mc:Choice>
              <mc:Fallback>
                <p:oleObj name="CorelDRAW" r:id="rId3" imgW="2236013" imgH="1483766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97" y="3805942"/>
                        <a:ext cx="4208463" cy="27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66838"/>
              </p:ext>
            </p:extLst>
          </p:nvPr>
        </p:nvGraphicFramePr>
        <p:xfrm>
          <a:off x="3762772" y="3933056"/>
          <a:ext cx="5349949" cy="81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3" name="CorelDRAW" r:id="rId5" imgW="3673754" imgH="559308" progId="CorelDRAW.Graphic.11">
                  <p:embed/>
                </p:oleObj>
              </mc:Choice>
              <mc:Fallback>
                <p:oleObj name="CorelDRAW" r:id="rId5" imgW="3673754" imgH="559308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772" y="3933056"/>
                        <a:ext cx="5349949" cy="814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8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5" descr="TOKENR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8423" y="1700808"/>
            <a:ext cx="4285576" cy="4396482"/>
          </a:xfrm>
          <a:prstGeom prst="rect">
            <a:avLst/>
          </a:prstGeom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0017" y="1844824"/>
            <a:ext cx="48245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IBM, 1984</a:t>
            </a:r>
          </a:p>
          <a:p>
            <a:r>
              <a:rPr lang="ru-RU" dirty="0" smtClean="0"/>
              <a:t>Стандарт </a:t>
            </a:r>
            <a:r>
              <a:rPr lang="en-US" dirty="0" smtClean="0"/>
              <a:t>IEEE 802.5, 1985</a:t>
            </a:r>
          </a:p>
          <a:p>
            <a:r>
              <a:rPr lang="ru-RU" dirty="0" smtClean="0"/>
              <a:t>Скорости </a:t>
            </a:r>
            <a:r>
              <a:rPr lang="en-US" dirty="0" smtClean="0"/>
              <a:t>4 </a:t>
            </a:r>
            <a:r>
              <a:rPr lang="ru-RU" dirty="0" smtClean="0"/>
              <a:t>Мбит/с и 16 Мбит/с</a:t>
            </a:r>
          </a:p>
          <a:p>
            <a:r>
              <a:rPr lang="ru-RU" dirty="0" smtClean="0"/>
              <a:t>Отказоустойчивость</a:t>
            </a:r>
          </a:p>
          <a:p>
            <a:pPr lvl="1"/>
            <a:r>
              <a:rPr lang="ru-RU" dirty="0" smtClean="0"/>
              <a:t>Уведомление о доставке в кольце</a:t>
            </a:r>
          </a:p>
          <a:p>
            <a:pPr lvl="1"/>
            <a:r>
              <a:rPr lang="ru-RU" dirty="0" smtClean="0"/>
              <a:t>Активный монитор</a:t>
            </a:r>
          </a:p>
          <a:p>
            <a:r>
              <a:rPr lang="ru-RU" dirty="0" smtClean="0"/>
              <a:t>Доступ с передачей </a:t>
            </a:r>
            <a:r>
              <a:rPr lang="ru-RU" dirty="0" err="1" smtClean="0"/>
              <a:t>токена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660232" y="1340768"/>
            <a:ext cx="2483767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Кодирование </a:t>
            </a:r>
            <a:r>
              <a:rPr kumimoji="0" lang="en-US" altLang="ru-RU" b="1" kern="0" dirty="0" smtClean="0"/>
              <a:t>Fast Ethernet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1988840"/>
            <a:ext cx="3312368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4B5B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717032"/>
            <a:ext cx="3312368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MLT-3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3717032"/>
            <a:ext cx="3312368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NRZI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 flipH="1">
            <a:off x="2627784" y="2492896"/>
            <a:ext cx="1512168" cy="10801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4788024" y="2492896"/>
            <a:ext cx="1872208" cy="10801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4866" name="Picture 2" descr="https://upload.wikimedia.org/wikipedia/commons/thumb/b/b4/MLT3encoding.svg/360px-MLT3encod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0" y="4285752"/>
            <a:ext cx="4077072" cy="159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68" name="Picture 4" descr="https://upload.wikimedia.org/wikipedia/commons/e/e4/NRZI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4099"/>
            <a:ext cx="302433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48264" y="3212976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100Base-FX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3172906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100Base-TX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4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Gigabit Ethernet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700808"/>
            <a:ext cx="78488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00E0C"/>
                </a:solidFill>
              </a:rPr>
              <a:t>Перегруз магистралей клиентами </a:t>
            </a:r>
            <a:r>
              <a:rPr lang="en-US" dirty="0" smtClean="0">
                <a:solidFill>
                  <a:srgbClr val="100E0C"/>
                </a:solidFill>
              </a:rPr>
              <a:t>100 </a:t>
            </a:r>
            <a:r>
              <a:rPr lang="ru-RU" dirty="0" smtClean="0">
                <a:solidFill>
                  <a:srgbClr val="100E0C"/>
                </a:solidFill>
              </a:rPr>
              <a:t>Мбит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Группа </a:t>
            </a:r>
            <a:r>
              <a:rPr lang="en-US" dirty="0" smtClean="0">
                <a:solidFill>
                  <a:srgbClr val="100E0C"/>
                </a:solidFill>
              </a:rPr>
              <a:t>IEEE 802.3z, 1996</a:t>
            </a:r>
            <a:endParaRPr lang="ru-RU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Стандарт </a:t>
            </a:r>
            <a:r>
              <a:rPr lang="en-US" dirty="0" smtClean="0">
                <a:solidFill>
                  <a:srgbClr val="100E0C"/>
                </a:solidFill>
              </a:rPr>
              <a:t>IEEE 802.3z, 1998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Формат кадра сохранился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Два режима:</a:t>
            </a: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Полудуплекс (редко используется)</a:t>
            </a: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Дуплекс (основной)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Диаметр сети </a:t>
            </a:r>
            <a:r>
              <a:rPr lang="en-US" dirty="0" smtClean="0">
                <a:solidFill>
                  <a:srgbClr val="100E0C"/>
                </a:solidFill>
              </a:rPr>
              <a:t>&lt;</a:t>
            </a:r>
            <a:r>
              <a:rPr lang="ru-RU" dirty="0" smtClean="0">
                <a:solidFill>
                  <a:srgbClr val="100E0C"/>
                </a:solidFill>
              </a:rPr>
              <a:t> 200 м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Минимальный размер кадра увеличен до 512 байт</a:t>
            </a: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Заполнитель до 448 байт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Режим пульсаций</a:t>
            </a:r>
            <a:r>
              <a:rPr lang="en-US" dirty="0" smtClean="0">
                <a:solidFill>
                  <a:srgbClr val="100E0C"/>
                </a:solidFill>
              </a:rPr>
              <a:t> (Burst mode)</a:t>
            </a:r>
            <a:r>
              <a:rPr lang="ru-RU" dirty="0" smtClean="0">
                <a:solidFill>
                  <a:srgbClr val="100E0C"/>
                </a:solidFill>
              </a:rPr>
              <a:t>: несколько кадров до 8192 байт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Автоматическая конфигурация </a:t>
            </a:r>
            <a:r>
              <a:rPr lang="en-US" dirty="0" smtClean="0">
                <a:solidFill>
                  <a:srgbClr val="100E0C"/>
                </a:solidFill>
              </a:rPr>
              <a:t>MDI / MDI-X</a:t>
            </a:r>
            <a:endParaRPr lang="ru-RU" dirty="0">
              <a:solidFill>
                <a:srgbClr val="100E0C"/>
              </a:solidFill>
            </a:endParaRPr>
          </a:p>
        </p:txBody>
      </p:sp>
      <p:pic>
        <p:nvPicPr>
          <p:cNvPr id="178178" name="Picture 2" descr="https://upload.wikimedia.org/wikipedia/commons/thumb/3/3b/Supermicro_AOC-SGP-I2_Gigabit_Ethernet_NIC%2C_PCI-Express_x4_card.jpg/220px-Supermicro_AOC-SGP-I2_Gigabit_Ethernet_NIC%2C_PCI-Express_x4_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7" y="2204864"/>
            <a:ext cx="3168352" cy="20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Дуплексный режим</a:t>
            </a:r>
            <a:endParaRPr kumimoji="0" lang="en-US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3747"/>
              </p:ext>
            </p:extLst>
          </p:nvPr>
        </p:nvGraphicFramePr>
        <p:xfrm>
          <a:off x="899592" y="1412776"/>
          <a:ext cx="7089775" cy="52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1" name="CorelDRAW" r:id="rId3" imgW="2946502" imgH="2169566" progId="CorelDRAW.Graphic.11">
                  <p:embed/>
                </p:oleObj>
              </mc:Choice>
              <mc:Fallback>
                <p:oleObj name="CorelDRAW" r:id="rId3" imgW="2946502" imgH="2169566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7089775" cy="522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9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Картинки по запросу pam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44" y="3316213"/>
            <a:ext cx="500706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Кодирование </a:t>
            </a:r>
            <a:r>
              <a:rPr kumimoji="0" lang="en-US" altLang="ru-RU" b="1" kern="0" dirty="0" smtClean="0"/>
              <a:t>PAM-5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47609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Amplitude Modulation</a:t>
            </a:r>
          </a:p>
          <a:p>
            <a:r>
              <a:rPr lang="en-US" dirty="0" smtClean="0"/>
              <a:t>5 </a:t>
            </a:r>
            <a:r>
              <a:rPr lang="ru-RU" dirty="0" smtClean="0"/>
              <a:t>уровней сигнала</a:t>
            </a:r>
          </a:p>
          <a:p>
            <a:r>
              <a:rPr lang="en-US" dirty="0"/>
              <a:t>l</a:t>
            </a:r>
            <a:r>
              <a:rPr lang="en-US" dirty="0" smtClean="0"/>
              <a:t>og</a:t>
            </a:r>
            <a:r>
              <a:rPr lang="en-US" baseline="-25000" dirty="0" smtClean="0"/>
              <a:t>2</a:t>
            </a:r>
            <a:r>
              <a:rPr lang="en-US" dirty="0" smtClean="0"/>
              <a:t>5 = </a:t>
            </a:r>
            <a:r>
              <a:rPr lang="ru-RU" dirty="0" smtClean="0"/>
              <a:t>2.322 бита / такт</a:t>
            </a:r>
          </a:p>
          <a:p>
            <a:r>
              <a:rPr lang="ru-RU" dirty="0" smtClean="0"/>
              <a:t>Тактовая частота 125 МГц</a:t>
            </a:r>
          </a:p>
          <a:p>
            <a:r>
              <a:rPr lang="ru-RU" dirty="0" smtClean="0"/>
              <a:t>Используются не все комбинации </a:t>
            </a:r>
            <a:r>
              <a:rPr lang="en-US" dirty="0" smtClean="0"/>
              <a:t>PAM5</a:t>
            </a:r>
          </a:p>
          <a:p>
            <a:pPr lvl="1"/>
            <a:r>
              <a:rPr lang="en-US" dirty="0" smtClean="0"/>
              <a:t>8 </a:t>
            </a:r>
            <a:r>
              <a:rPr lang="ru-RU" dirty="0" smtClean="0"/>
              <a:t>бит из 2.322 * 4 = 9.288</a:t>
            </a:r>
            <a:endParaRPr lang="en-US" dirty="0" smtClean="0"/>
          </a:p>
          <a:p>
            <a:pPr lvl="1"/>
            <a:r>
              <a:rPr lang="ru-RU" dirty="0" smtClean="0"/>
              <a:t>Контроль и управление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5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b="1" dirty="0">
                <a:latin typeface="Arial" pitchFamily="34" charset="0"/>
              </a:rPr>
              <a:t>Семейство </a:t>
            </a:r>
            <a:r>
              <a:rPr lang="en-US" altLang="ru-RU" b="1" dirty="0">
                <a:latin typeface="Arial" pitchFamily="34" charset="0"/>
              </a:rPr>
              <a:t>Ethernet </a:t>
            </a:r>
            <a:endParaRPr lang="ru-RU" altLang="ru-RU" b="1" dirty="0">
              <a:latin typeface="Arial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2950" y="2047875"/>
            <a:ext cx="8077200" cy="3876713"/>
            <a:chOff x="-2047875" y="2033588"/>
            <a:chExt cx="8077200" cy="3876713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-1590675" y="2033588"/>
              <a:ext cx="6781800" cy="4022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dirty="0">
                  <a:latin typeface="Arial" pitchFamily="34" charset="0"/>
                </a:rPr>
                <a:t>Метод доступа </a:t>
              </a:r>
              <a:r>
                <a:rPr lang="en-US" altLang="ru-RU" dirty="0">
                  <a:latin typeface="Arial" pitchFamily="34" charset="0"/>
                </a:rPr>
                <a:t>CDMA/CD </a:t>
              </a:r>
              <a:r>
                <a:rPr lang="ru-RU" altLang="ru-RU" dirty="0">
                  <a:latin typeface="Arial" pitchFamily="34" charset="0"/>
                </a:rPr>
                <a:t>или </a:t>
              </a:r>
              <a:r>
                <a:rPr lang="en-US" altLang="ru-RU" dirty="0">
                  <a:latin typeface="Arial" pitchFamily="34" charset="0"/>
                </a:rPr>
                <a:t>Full Duplex</a:t>
              </a:r>
              <a:endParaRPr lang="ru-RU" altLang="ru-RU" dirty="0">
                <a:latin typeface="Arial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-1438275" y="3190876"/>
              <a:ext cx="1219200" cy="37151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10Base-5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-66675" y="3206751"/>
              <a:ext cx="1219200" cy="37151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10Base-2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81125" y="3228976"/>
              <a:ext cx="1219200" cy="371513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10Base-T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905125" y="3228976"/>
              <a:ext cx="1371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10Base-FL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429125" y="3228976"/>
              <a:ext cx="1371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10Base-FB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-2047875" y="2719388"/>
              <a:ext cx="807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-1209675" y="4371976"/>
              <a:ext cx="1524000" cy="371513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Base-TX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00125" y="2795588"/>
              <a:ext cx="2438400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b="1">
                  <a:solidFill>
                    <a:srgbClr val="800000"/>
                  </a:solidFill>
                </a:rPr>
                <a:t>E t h e r n e t</a:t>
              </a:r>
              <a:endParaRPr lang="ru-RU" altLang="ru-RU" sz="1800" b="1">
                <a:solidFill>
                  <a:srgbClr val="800000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71525" y="3800476"/>
              <a:ext cx="2438400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b="1">
                  <a:solidFill>
                    <a:srgbClr val="800000"/>
                  </a:solidFill>
                </a:rPr>
                <a:t>F a s t      E t h e r n e t</a:t>
              </a:r>
              <a:endParaRPr lang="ru-RU" altLang="ru-RU" sz="1800" b="1">
                <a:solidFill>
                  <a:srgbClr val="800000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19125" y="4371976"/>
              <a:ext cx="1524000" cy="3715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Base-T4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676525" y="4352926"/>
              <a:ext cx="15240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Base-FX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-1514475" y="5514976"/>
              <a:ext cx="1752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0Base-SX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847725" y="5538788"/>
              <a:ext cx="1752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0Base-LX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057525" y="5538788"/>
              <a:ext cx="1752600" cy="371513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0Base-TX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19125" y="4929188"/>
              <a:ext cx="3048000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b="1">
                  <a:solidFill>
                    <a:srgbClr val="800000"/>
                  </a:solidFill>
                </a:rPr>
                <a:t>G i g a b i t     E t h e r n e t</a:t>
              </a:r>
              <a:endParaRPr lang="ru-RU" altLang="ru-RU" sz="1800" b="1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1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Доступ с передачей </a:t>
            </a:r>
            <a:r>
              <a:rPr kumimoji="0" lang="ru-RU" altLang="ru-RU" b="1" kern="0" dirty="0" err="1"/>
              <a:t>токена</a:t>
            </a:r>
            <a:r>
              <a:rPr kumimoji="0" lang="ru-RU" altLang="ru-RU" b="1" kern="0" dirty="0"/>
              <a:t> </a:t>
            </a:r>
            <a:endParaRPr kumimoji="0" lang="en-US" altLang="ru-RU" b="1" kern="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1447006" y="1618084"/>
            <a:ext cx="6249988" cy="5030787"/>
            <a:chOff x="974725" y="576263"/>
            <a:chExt cx="6249988" cy="5030787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974725" y="576263"/>
              <a:ext cx="6249988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79525" y="4578350"/>
              <a:ext cx="257175" cy="176213"/>
            </a:xfrm>
            <a:prstGeom prst="rect">
              <a:avLst/>
            </a:prstGeom>
            <a:solidFill>
              <a:srgbClr val="716F6E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67213" y="4578350"/>
              <a:ext cx="257175" cy="17621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65250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t1</a:t>
              </a:r>
              <a:endParaRPr lang="ru-RU" altLang="ru-RU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71663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t2</a:t>
              </a:r>
              <a:endParaRPr lang="ru-RU" altLang="ru-R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6013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t3</a:t>
              </a:r>
              <a:endParaRPr lang="ru-RU" altLang="ru-RU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00363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t4</a:t>
              </a:r>
              <a:endParaRPr lang="ru-RU" altLang="ru-RU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1312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t5</a:t>
              </a:r>
              <a:endParaRPr lang="ru-RU" altLang="ru-RU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2747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t6</a:t>
              </a:r>
              <a:endParaRPr lang="ru-RU" altLang="ru-RU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4182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t7</a:t>
              </a:r>
              <a:endParaRPr lang="ru-RU" altLang="ru-RU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5617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t8</a:t>
              </a:r>
              <a:endParaRPr lang="ru-RU" altLang="ru-RU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7052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t9</a:t>
              </a:r>
              <a:endParaRPr lang="ru-RU" altLang="ru-R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19188" y="2295525"/>
              <a:ext cx="15875" cy="2459038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223963" y="2174875"/>
              <a:ext cx="45845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Номера</a:t>
              </a:r>
              <a:endParaRPr lang="ru-RU" altLang="ru-R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223963" y="2335213"/>
              <a:ext cx="48731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станций</a:t>
              </a:r>
              <a:endParaRPr lang="ru-RU" altLang="ru-RU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93775" y="462597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993775" y="4265613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993775" y="3895725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993775" y="355282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4</a:t>
              </a:r>
              <a:endParaRPr lang="ru-RU" altLang="ru-RU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993775" y="32067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5</a:t>
              </a:r>
              <a:endParaRPr lang="ru-RU" altLang="ru-RU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993775" y="2844800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6</a:t>
              </a:r>
              <a:endParaRPr lang="ru-RU" altLang="ru-RU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0938" y="4738688"/>
              <a:ext cx="5964237" cy="33337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7099300" y="4706938"/>
              <a:ext cx="96838" cy="96837"/>
            </a:xfrm>
            <a:custGeom>
              <a:avLst/>
              <a:gdLst>
                <a:gd name="T0" fmla="*/ 0 w 61"/>
                <a:gd name="T1" fmla="*/ 0 h 61"/>
                <a:gd name="T2" fmla="*/ 61 w 61"/>
                <a:gd name="T3" fmla="*/ 30 h 61"/>
                <a:gd name="T4" fmla="*/ 0 w 61"/>
                <a:gd name="T5" fmla="*/ 61 h 61"/>
                <a:gd name="T6" fmla="*/ 0 w 61"/>
                <a:gd name="T7" fmla="*/ 0 h 61"/>
                <a:gd name="T8" fmla="*/ 61 w 61"/>
                <a:gd name="T9" fmla="*/ 30 h 61"/>
                <a:gd name="T10" fmla="*/ 0 w 61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61" y="30"/>
                  </a:lnTo>
                  <a:lnTo>
                    <a:pt x="0" y="61"/>
                  </a:lnTo>
                  <a:lnTo>
                    <a:pt x="0" y="0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881563" y="4224338"/>
              <a:ext cx="257175" cy="177800"/>
            </a:xfrm>
            <a:prstGeom prst="rect">
              <a:avLst/>
            </a:prstGeom>
            <a:solidFill>
              <a:srgbClr val="716F6E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93875" y="4224338"/>
              <a:ext cx="257175" cy="177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308225" y="3854450"/>
              <a:ext cx="257175" cy="177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22575" y="3502025"/>
              <a:ext cx="258763" cy="17621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338513" y="3163888"/>
              <a:ext cx="257175" cy="1603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852863" y="2809875"/>
              <a:ext cx="257175" cy="1619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395913" y="3854450"/>
              <a:ext cx="257175" cy="177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910263" y="3502025"/>
              <a:ext cx="257175" cy="17621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879600" y="4060825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393950" y="36909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06713" y="33480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421063" y="30051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935413" y="2646363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449763" y="4425950"/>
              <a:ext cx="11060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927350" y="35115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441700" y="31702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956050" y="2811463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470400" y="45910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481638" y="3689350"/>
              <a:ext cx="9457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</a:t>
              </a:r>
              <a:endParaRPr lang="ru-RU" altLang="ru-RU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065213" y="4986338"/>
              <a:ext cx="61395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Станция 1</a:t>
              </a:r>
              <a:endParaRPr lang="ru-RU" altLang="ru-RU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096963" y="5130800"/>
              <a:ext cx="56586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получила</a:t>
              </a:r>
              <a:endParaRPr lang="ru-RU" altLang="ru-RU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77925" y="5259388"/>
              <a:ext cx="33823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токен</a:t>
              </a:r>
              <a:endParaRPr lang="ru-RU" altLang="ru-RU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878013" y="4984750"/>
              <a:ext cx="136575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Копирование пакета А</a:t>
              </a:r>
              <a:endParaRPr lang="ru-RU" altLang="ru-RU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990725" y="5129213"/>
              <a:ext cx="113332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 буфер станции 3.</a:t>
              </a:r>
              <a:endParaRPr lang="ru-RU" altLang="ru-RU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054225" y="5273675"/>
              <a:ext cx="105157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Отметки в пакете</a:t>
              </a:r>
              <a:endParaRPr lang="ru-RU" altLang="ru-RU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214563" y="5418138"/>
              <a:ext cx="75180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о получении</a:t>
              </a:r>
              <a:endParaRPr lang="ru-RU" altLang="ru-RU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205288" y="4984750"/>
              <a:ext cx="49532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Изъятие</a:t>
              </a:r>
              <a:endParaRPr lang="ru-RU" altLang="ru-RU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05288" y="5129213"/>
              <a:ext cx="53059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пакета А</a:t>
              </a:r>
              <a:endParaRPr lang="ru-RU" altLang="ru-RU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173538" y="5257800"/>
              <a:ext cx="57868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из кольца</a:t>
              </a:r>
              <a:endParaRPr lang="ru-RU" altLang="ru-RU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5060950" y="4984750"/>
              <a:ext cx="36388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Токен</a:t>
              </a:r>
              <a:endParaRPr lang="ru-RU" altLang="ru-RU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5011738" y="5145088"/>
              <a:ext cx="5434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получает</a:t>
              </a:r>
              <a:endParaRPr lang="ru-RU" altLang="ru-RU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979988" y="5305425"/>
              <a:ext cx="58189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станция 2</a:t>
              </a:r>
              <a:endParaRPr lang="ru-RU" altLang="ru-RU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2855913" y="1250950"/>
              <a:ext cx="1173162" cy="75565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948113" y="1476375"/>
              <a:ext cx="80962" cy="80963"/>
            </a:xfrm>
            <a:custGeom>
              <a:avLst/>
              <a:gdLst>
                <a:gd name="T0" fmla="*/ 5 w 5"/>
                <a:gd name="T1" fmla="*/ 5 h 5"/>
                <a:gd name="T2" fmla="*/ 2 w 5"/>
                <a:gd name="T3" fmla="*/ 3 h 5"/>
                <a:gd name="T4" fmla="*/ 0 w 5"/>
                <a:gd name="T5" fmla="*/ 2 h 5"/>
                <a:gd name="T6" fmla="*/ 3 w 5"/>
                <a:gd name="T7" fmla="*/ 1 h 5"/>
                <a:gd name="T8" fmla="*/ 5 w 5"/>
                <a:gd name="T9" fmla="*/ 0 h 5"/>
                <a:gd name="T10" fmla="*/ 5 w 5"/>
                <a:gd name="T11" fmla="*/ 2 h 5"/>
                <a:gd name="T12" fmla="*/ 5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211D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2436813" y="914400"/>
              <a:ext cx="2025650" cy="1414463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2163763" y="639763"/>
              <a:ext cx="1109662" cy="723900"/>
            </a:xfrm>
            <a:custGeom>
              <a:avLst/>
              <a:gdLst>
                <a:gd name="T0" fmla="*/ 0 w 69"/>
                <a:gd name="T1" fmla="*/ 45 h 45"/>
                <a:gd name="T2" fmla="*/ 69 w 69"/>
                <a:gd name="T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" h="45">
                  <a:moveTo>
                    <a:pt x="0" y="45"/>
                  </a:moveTo>
                  <a:cubicBezTo>
                    <a:pt x="6" y="18"/>
                    <a:pt x="43" y="1"/>
                    <a:pt x="69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257550" y="592138"/>
              <a:ext cx="96838" cy="96837"/>
            </a:xfrm>
            <a:custGeom>
              <a:avLst/>
              <a:gdLst>
                <a:gd name="T0" fmla="*/ 0 w 61"/>
                <a:gd name="T1" fmla="*/ 0 h 61"/>
                <a:gd name="T2" fmla="*/ 61 w 61"/>
                <a:gd name="T3" fmla="*/ 30 h 61"/>
                <a:gd name="T4" fmla="*/ 10 w 61"/>
                <a:gd name="T5" fmla="*/ 61 h 61"/>
                <a:gd name="T6" fmla="*/ 0 w 61"/>
                <a:gd name="T7" fmla="*/ 0 h 61"/>
                <a:gd name="T8" fmla="*/ 61 w 61"/>
                <a:gd name="T9" fmla="*/ 30 h 61"/>
                <a:gd name="T10" fmla="*/ 0 w 61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61" y="30"/>
                  </a:lnTo>
                  <a:lnTo>
                    <a:pt x="10" y="61"/>
                  </a:lnTo>
                  <a:lnTo>
                    <a:pt x="0" y="0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035175" y="1316038"/>
              <a:ext cx="257175" cy="176212"/>
            </a:xfrm>
            <a:prstGeom prst="rect">
              <a:avLst/>
            </a:prstGeom>
            <a:solidFill>
              <a:srgbClr val="716F6E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2373313" y="1235075"/>
              <a:ext cx="273050" cy="273050"/>
            </a:xfrm>
            <a:prstGeom prst="ellipse">
              <a:avLst/>
            </a:prstGeom>
            <a:solidFill>
              <a:srgbClr val="828180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4189413" y="1154113"/>
              <a:ext cx="288925" cy="274637"/>
            </a:xfrm>
            <a:prstGeom prst="ellipse">
              <a:avLst/>
            </a:prstGeom>
            <a:solidFill>
              <a:srgbClr val="828180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3241675" y="801688"/>
              <a:ext cx="273050" cy="27305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2549525" y="1909763"/>
              <a:ext cx="273050" cy="29051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3273425" y="2182813"/>
              <a:ext cx="273050" cy="27463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4141788" y="1862138"/>
              <a:ext cx="273050" cy="2889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178175" y="1552575"/>
              <a:ext cx="51276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Пакет А</a:t>
              </a:r>
              <a:endParaRPr lang="ru-RU" altLang="ru-RU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2492375" y="1058863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513138" y="7064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560888" y="12192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462463" y="19494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4</a:t>
              </a:r>
              <a:endParaRPr lang="ru-RU" altLang="ru-RU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3609975" y="2327275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5</a:t>
              </a:r>
              <a:endParaRPr lang="ru-RU" altLang="ru-RU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2441575" y="19177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6</a:t>
              </a:r>
              <a:endParaRPr lang="ru-RU" altLang="ru-RU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1150938" y="4402138"/>
              <a:ext cx="57721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1150938" y="4032250"/>
              <a:ext cx="57721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1150938" y="3678238"/>
              <a:ext cx="57721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1150938" y="3324225"/>
              <a:ext cx="57721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1150938" y="2971800"/>
              <a:ext cx="57721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1665288" y="2633663"/>
              <a:ext cx="1587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2179638" y="2633663"/>
              <a:ext cx="1587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2693988" y="2633663"/>
              <a:ext cx="1587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32099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72427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42386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52673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578167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62960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735513" y="2633663"/>
              <a:ext cx="33337" cy="2120900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533231" y="1730796"/>
            <a:ext cx="3143225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Время удержания </a:t>
            </a:r>
            <a:r>
              <a:rPr lang="ru-RU" sz="1800" dirty="0" err="1" smtClean="0"/>
              <a:t>токена</a:t>
            </a:r>
            <a:endParaRPr lang="ru-RU" sz="1800" dirty="0" smtClean="0"/>
          </a:p>
          <a:p>
            <a:r>
              <a:rPr lang="ru-RU" sz="1800" dirty="0" smtClean="0"/>
              <a:t>Несколько пакетов</a:t>
            </a:r>
          </a:p>
          <a:p>
            <a:r>
              <a:rPr lang="ru-RU" sz="1800" dirty="0" smtClean="0"/>
              <a:t>Раннее освобождение </a:t>
            </a:r>
            <a:r>
              <a:rPr lang="ru-RU" sz="1800" dirty="0" err="1" smtClean="0"/>
              <a:t>токена</a:t>
            </a:r>
            <a:endParaRPr lang="ru-RU" sz="1800" dirty="0" smtClean="0"/>
          </a:p>
          <a:p>
            <a:r>
              <a:rPr lang="ru-RU" sz="1800" dirty="0" smtClean="0"/>
              <a:t>Признак приёма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489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44066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Основные параметры </a:t>
            </a:r>
            <a:endParaRPr kumimoji="0" lang="en-US" altLang="ru-RU" b="1" kern="0" dirty="0" smtClean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  <a:endParaRPr kumimoji="0" lang="en-US" altLang="ru-RU" b="1" kern="0" dirty="0" smtClean="0"/>
          </a:p>
        </p:txBody>
      </p:sp>
      <p:sp>
        <p:nvSpPr>
          <p:cNvPr id="97" name="Содержимое 2"/>
          <p:cNvSpPr txBox="1">
            <a:spLocks/>
          </p:cNvSpPr>
          <p:nvPr/>
        </p:nvSpPr>
        <p:spPr>
          <a:xfrm>
            <a:off x="539552" y="1772816"/>
            <a:ext cx="8229600" cy="4829175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ru-RU" altLang="ru-RU" sz="1800" kern="0" dirty="0" smtClean="0"/>
              <a:t>физическая топология — «звезда»;</a:t>
            </a:r>
          </a:p>
          <a:p>
            <a:r>
              <a:rPr kumimoji="0" lang="ru-RU" altLang="ru-RU" sz="1800" kern="0" dirty="0" smtClean="0"/>
              <a:t>логическая топология — «кольцо»;</a:t>
            </a:r>
          </a:p>
          <a:p>
            <a:r>
              <a:rPr kumimoji="0" lang="ru-RU" altLang="ru-RU" sz="1800" kern="0" dirty="0" smtClean="0"/>
              <a:t>метод доступа — передача маркера;</a:t>
            </a:r>
          </a:p>
          <a:p>
            <a:r>
              <a:rPr kumimoji="0" lang="ru-RU" altLang="ru-RU" sz="1800" kern="0" dirty="0" smtClean="0"/>
              <a:t>скорость передачи данных — 4 или 16 Мбит/с;</a:t>
            </a:r>
          </a:p>
          <a:p>
            <a:r>
              <a:rPr kumimoji="0" lang="ru-RU" altLang="ru-RU" sz="1800" kern="0" dirty="0" smtClean="0"/>
              <a:t>максимальный размер кадра — до 16 Кбайт;</a:t>
            </a:r>
          </a:p>
          <a:p>
            <a:r>
              <a:rPr kumimoji="0" lang="ru-RU" altLang="ru-RU" sz="1800" kern="0" dirty="0" smtClean="0"/>
              <a:t>среда передачи — неэкранированная или экранированная витая пара (используется 2 пары),</a:t>
            </a:r>
            <a:r>
              <a:rPr kumimoji="0" lang="en-US" altLang="ru-RU" sz="1800" kern="0" dirty="0" smtClean="0"/>
              <a:t> </a:t>
            </a:r>
            <a:r>
              <a:rPr kumimoji="0" lang="ru-RU" altLang="ru-RU" sz="1800" kern="0" dirty="0" smtClean="0"/>
              <a:t>возможно и применение оптоволокна; </a:t>
            </a:r>
          </a:p>
          <a:p>
            <a:r>
              <a:rPr kumimoji="0" lang="ru-RU" altLang="ru-RU" sz="1800" i="1" kern="0" dirty="0" smtClean="0"/>
              <a:t>концентраторы </a:t>
            </a:r>
            <a:r>
              <a:rPr kumimoji="0" lang="en-US" altLang="ru-RU" sz="1800" i="1" kern="0" dirty="0" smtClean="0"/>
              <a:t>MSAU </a:t>
            </a:r>
            <a:r>
              <a:rPr kumimoji="0" lang="ru-RU" altLang="ru-RU" sz="1800" kern="0" dirty="0" smtClean="0"/>
              <a:t>(</a:t>
            </a:r>
            <a:r>
              <a:rPr kumimoji="0" lang="en-US" altLang="ru-RU" sz="1800" kern="0" dirty="0" smtClean="0"/>
              <a:t>Multi</a:t>
            </a:r>
            <a:r>
              <a:rPr kumimoji="0" lang="ru-RU" altLang="ru-RU" sz="1800" kern="0" dirty="0" smtClean="0"/>
              <a:t>-</a:t>
            </a:r>
            <a:r>
              <a:rPr kumimoji="0" lang="en-US" altLang="ru-RU" sz="1800" kern="0" dirty="0" smtClean="0"/>
              <a:t>Station Access Unit</a:t>
            </a:r>
            <a:r>
              <a:rPr kumimoji="0" lang="ru-RU" altLang="ru-RU" sz="1800" kern="0" dirty="0" smtClean="0"/>
              <a:t>), специализированные соединители фирмы </a:t>
            </a:r>
            <a:r>
              <a:rPr kumimoji="0" lang="en-US" altLang="ru-RU" sz="1800" kern="0" dirty="0" smtClean="0"/>
              <a:t>IBM</a:t>
            </a:r>
            <a:r>
              <a:rPr kumimoji="0" lang="ru-RU" altLang="ru-RU" sz="1800" kern="0" dirty="0" smtClean="0"/>
              <a:t> или </a:t>
            </a:r>
            <a:r>
              <a:rPr kumimoji="0" lang="en-US" altLang="ru-RU" sz="1800" kern="0" dirty="0" smtClean="0"/>
              <a:t>RJ</a:t>
            </a:r>
            <a:r>
              <a:rPr kumimoji="0" lang="ru-RU" altLang="ru-RU" sz="1800" kern="0" dirty="0" smtClean="0"/>
              <a:t>-45.</a:t>
            </a:r>
          </a:p>
          <a:p>
            <a:r>
              <a:rPr kumimoji="0" lang="ru-RU" altLang="ru-RU" sz="1800" kern="0" dirty="0" smtClean="0"/>
              <a:t>максимальная длина сегмента:</a:t>
            </a:r>
          </a:p>
          <a:p>
            <a:pPr lvl="1"/>
            <a:r>
              <a:rPr kumimoji="0" lang="en-US" altLang="ru-RU" sz="1800" kern="0" dirty="0" smtClean="0"/>
              <a:t>UTP</a:t>
            </a:r>
            <a:r>
              <a:rPr kumimoji="0" lang="ru-RU" altLang="ru-RU" sz="1800" kern="0" dirty="0" smtClean="0"/>
              <a:t> — 150 м (для 4 Мбит/с) или 60 м (для 16 Мбит/с),</a:t>
            </a:r>
          </a:p>
          <a:p>
            <a:pPr lvl="1"/>
            <a:r>
              <a:rPr kumimoji="0" lang="en-US" altLang="ru-RU" sz="1800" kern="0" dirty="0" smtClean="0"/>
              <a:t>STP</a:t>
            </a:r>
            <a:r>
              <a:rPr kumimoji="0" lang="ru-RU" altLang="ru-RU" sz="1800" kern="0" dirty="0" smtClean="0"/>
              <a:t> — 300 м (для 4 Мбит/с) или 100 м (для 16 Мбит/с);</a:t>
            </a:r>
          </a:p>
          <a:p>
            <a:r>
              <a:rPr kumimoji="0" lang="ru-RU" altLang="ru-RU" sz="1800" kern="0" dirty="0" smtClean="0"/>
              <a:t>максимальная длина сегмента с репитерами:</a:t>
            </a:r>
          </a:p>
          <a:p>
            <a:pPr lvl="1"/>
            <a:r>
              <a:rPr kumimoji="0" lang="en-US" altLang="ru-RU" sz="1800" kern="0" dirty="0" smtClean="0"/>
              <a:t>UTP </a:t>
            </a:r>
            <a:r>
              <a:rPr kumimoji="0" lang="ru-RU" altLang="ru-RU" sz="1800" kern="0" dirty="0" smtClean="0"/>
              <a:t>— 365 м,</a:t>
            </a:r>
          </a:p>
          <a:p>
            <a:pPr lvl="1"/>
            <a:r>
              <a:rPr kumimoji="0" lang="en-US" altLang="ru-RU" sz="1800" kern="0" dirty="0" smtClean="0"/>
              <a:t>STP </a:t>
            </a:r>
            <a:r>
              <a:rPr kumimoji="0" lang="ru-RU" altLang="ru-RU" sz="1800" kern="0" dirty="0" smtClean="0"/>
              <a:t>— 730 м;</a:t>
            </a:r>
            <a:endParaRPr kumimoji="0" lang="ru-RU" altLang="ru-RU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1589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4" descr="L1117194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13176"/>
            <a:ext cx="2987824" cy="298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Содержимое 3" descr="ibm_token-ring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2040" y="2038490"/>
            <a:ext cx="3131960" cy="2348969"/>
          </a:xfrm>
          <a:prstGeom prst="rect">
            <a:avLst/>
          </a:prstGeom>
        </p:spPr>
      </p:pic>
      <p:pic>
        <p:nvPicPr>
          <p:cNvPr id="7" name="Рисунок 5" descr="IBM_8228_Token-ring_Hu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5472608" cy="11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  <a:endParaRPr kumimoji="0" lang="en-US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44270"/>
              </p:ext>
            </p:extLst>
          </p:nvPr>
        </p:nvGraphicFramePr>
        <p:xfrm>
          <a:off x="611560" y="1928918"/>
          <a:ext cx="5193729" cy="329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0" name="CorelDRAW" r:id="rId6" imgW="2811475" imgH="1781861" progId="CorelDRAW.Graphic.11">
                  <p:embed/>
                </p:oleObj>
              </mc:Choice>
              <mc:Fallback>
                <p:oleObj name="CorelDRAW" r:id="rId6" imgW="2811475" imgH="1781861" progId="CorelDRAW.Graphic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28918"/>
                        <a:ext cx="5193729" cy="329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Pro et Contra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541912" y="2332038"/>
            <a:ext cx="4114800" cy="439878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Достоинства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Высокая дальность передачи (до 730 м)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Предсказуемая задержка при передаче информации между любыми двумя устройствами (детерминированный метод доступа)</a:t>
            </a: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539552" y="2332038"/>
            <a:ext cx="3960440" cy="4398790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Недостатки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Д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овольно высокая стоимость 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Н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изкая совместимость оборудо­вания </a:t>
            </a:r>
          </a:p>
          <a:p>
            <a:pPr lvl="1"/>
            <a:r>
              <a:rPr kumimoji="0" lang="ru-RU" altLang="ru-RU" sz="1600" kern="0" dirty="0" smtClean="0">
                <a:solidFill>
                  <a:srgbClr val="100E0C"/>
                </a:solidFill>
              </a:rPr>
              <a:t>В 16-мегабитных сетях </a:t>
            </a:r>
            <a:r>
              <a:rPr kumimoji="0" lang="en-US" altLang="ru-RU" sz="1600" kern="0" dirty="0" smtClean="0">
                <a:solidFill>
                  <a:srgbClr val="100E0C"/>
                </a:solidFill>
              </a:rPr>
              <a:t>Token Ring</a:t>
            </a:r>
            <a:r>
              <a:rPr kumimoji="0" lang="ru-RU" altLang="ru-RU" sz="1600" kern="0" dirty="0" smtClean="0">
                <a:solidFill>
                  <a:srgbClr val="100E0C"/>
                </a:solidFill>
              </a:rPr>
              <a:t> нельзя использовать 4-мегабитные устройства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Малая (по современным меркам) скорость передачи данных.</a:t>
            </a: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FDDI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772816"/>
            <a:ext cx="64807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Fiber Distributed Data Interface</a:t>
            </a:r>
          </a:p>
          <a:p>
            <a:r>
              <a:rPr lang="en-US" dirty="0" smtClean="0"/>
              <a:t>1986-1988 ANSI</a:t>
            </a:r>
            <a:endParaRPr lang="ru-RU" dirty="0" smtClean="0"/>
          </a:p>
          <a:p>
            <a:r>
              <a:rPr lang="ru-RU" dirty="0" smtClean="0"/>
              <a:t>Первая технология </a:t>
            </a:r>
            <a:r>
              <a:rPr lang="en-US" dirty="0" smtClean="0"/>
              <a:t>LAN </a:t>
            </a:r>
            <a:r>
              <a:rPr lang="ru-RU" dirty="0" smtClean="0"/>
              <a:t>на оптоволокне</a:t>
            </a:r>
          </a:p>
          <a:p>
            <a:r>
              <a:rPr lang="ru-RU" dirty="0" smtClean="0"/>
              <a:t>Основана на </a:t>
            </a:r>
            <a:r>
              <a:rPr lang="en-US" dirty="0" smtClean="0"/>
              <a:t>Token Ring</a:t>
            </a:r>
            <a:endParaRPr lang="ru-RU" dirty="0"/>
          </a:p>
        </p:txBody>
      </p:sp>
      <p:pic>
        <p:nvPicPr>
          <p:cNvPr id="6" name="Содержимое 3" descr="8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808" y="3573016"/>
            <a:ext cx="6160690" cy="31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Основные характеристики</a:t>
            </a:r>
            <a:endParaRPr kumimoji="0" lang="en-US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614863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Топология «кольцо»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Максимальное количество абонентов сети – 1000.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Максимальная протяженность кольца сети – 20 километров.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Максимальное расстояние между абонентами сети – 2 километра.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Среда передачи – </a:t>
            </a:r>
            <a:r>
              <a:rPr kumimoji="0" lang="ru-RU" altLang="ru-RU" sz="2400" kern="0" dirty="0" err="1" smtClean="0">
                <a:solidFill>
                  <a:srgbClr val="100E0C"/>
                </a:solidFill>
              </a:rPr>
              <a:t>многомодовый</a:t>
            </a:r>
            <a:r>
              <a:rPr kumimoji="0" lang="ru-RU" altLang="ru-RU" sz="2400" kern="0" dirty="0" smtClean="0">
                <a:solidFill>
                  <a:srgbClr val="100E0C"/>
                </a:solidFill>
              </a:rPr>
              <a:t> оптоволоконный кабель (возможно применение витой пары).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Метод доступа – маркерный.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Скорость передачи информации – 100 Мбит/с (200 Мбит/с для дуплексного режима передачи).</a:t>
            </a:r>
          </a:p>
          <a:p>
            <a:endParaRPr kumimoji="0" lang="ru-RU" altLang="ru-RU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pmc-fddi_a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128" y="3899658"/>
            <a:ext cx="3403104" cy="2839465"/>
          </a:xfrm>
          <a:prstGeom prst="rect">
            <a:avLst/>
          </a:prstGeom>
        </p:spPr>
      </p:pic>
      <p:pic>
        <p:nvPicPr>
          <p:cNvPr id="8" name="Рисунок 5" descr="3994503735_5d7e5952e7_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16" y="1412479"/>
            <a:ext cx="3316239" cy="248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Отказоустойчивость </a:t>
            </a:r>
            <a:r>
              <a:rPr kumimoji="0" lang="en-US" altLang="ru-RU" b="1" kern="0" dirty="0" smtClean="0"/>
              <a:t>FDDI</a:t>
            </a:r>
            <a:endParaRPr kumimoji="0" lang="en-US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81856"/>
              </p:ext>
            </p:extLst>
          </p:nvPr>
        </p:nvGraphicFramePr>
        <p:xfrm>
          <a:off x="539552" y="1556792"/>
          <a:ext cx="4951512" cy="248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3" name="CorelDRAW" r:id="rId5" imgW="2612746" imgH="1310945" progId="CorelDRAW.Graphic.11">
                  <p:embed/>
                </p:oleObj>
              </mc:Choice>
              <mc:Fallback>
                <p:oleObj name="CorelDRAW" r:id="rId5" imgW="2612746" imgH="1310945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4951512" cy="2485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4077072"/>
            <a:ext cx="5770984" cy="2780928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ru-RU" altLang="ru-RU" sz="2000" kern="0" dirty="0" smtClean="0"/>
              <a:t>Концентраторы и Адаптеры бывают</a:t>
            </a:r>
            <a:r>
              <a:rPr kumimoji="0" lang="en-US" altLang="ru-RU" sz="2000" kern="0" dirty="0"/>
              <a:t>:</a:t>
            </a:r>
            <a:endParaRPr kumimoji="0" lang="ru-RU" altLang="ru-RU" sz="2000" kern="0" dirty="0" smtClean="0"/>
          </a:p>
          <a:p>
            <a:r>
              <a:rPr kumimoji="0" lang="ru-RU" altLang="ru-RU" sz="2000" kern="0" dirty="0" smtClean="0"/>
              <a:t> </a:t>
            </a:r>
            <a:r>
              <a:rPr kumimoji="0" lang="ru-RU" altLang="ru-RU" sz="2000" b="1" kern="0" dirty="0" smtClean="0"/>
              <a:t>двойного подключения </a:t>
            </a:r>
            <a:r>
              <a:rPr kumimoji="0" lang="ru-RU" altLang="ru-RU" sz="2000" kern="0" dirty="0" smtClean="0"/>
              <a:t>(</a:t>
            </a:r>
            <a:r>
              <a:rPr kumimoji="0" lang="en-US" altLang="ru-RU" sz="2000" kern="0" dirty="0" smtClean="0"/>
              <a:t>DAC – Dual-Attachment Concentrator) </a:t>
            </a:r>
            <a:r>
              <a:rPr kumimoji="0" lang="ru-RU" altLang="ru-RU" sz="2000" kern="0" dirty="0" smtClean="0"/>
              <a:t>, т.е. подключаются к обоим (внутреннему и внешнему) кольцам сети</a:t>
            </a:r>
          </a:p>
          <a:p>
            <a:r>
              <a:rPr kumimoji="0" lang="ru-RU" altLang="ru-RU" sz="2000" b="1" kern="0" dirty="0" smtClean="0"/>
              <a:t>одинарного подключения </a:t>
            </a:r>
            <a:r>
              <a:rPr kumimoji="0" lang="ru-RU" altLang="ru-RU" sz="2000" kern="0" dirty="0" smtClean="0"/>
              <a:t>(</a:t>
            </a:r>
            <a:r>
              <a:rPr kumimoji="0" lang="en-US" altLang="ru-RU" sz="2000" kern="0" dirty="0" smtClean="0"/>
              <a:t>SAC – Single-Attachment Concentrator)</a:t>
            </a:r>
            <a:r>
              <a:rPr kumimoji="0" lang="ru-RU" altLang="ru-RU" sz="2000" kern="0" dirty="0" smtClean="0"/>
              <a:t>, подключаются только к одному (внешнему) кольцу сети.</a:t>
            </a:r>
            <a:endParaRPr kumimoji="0" lang="en-US" altLang="ru-RU" sz="2000" kern="0" dirty="0" smtClean="0"/>
          </a:p>
          <a:p>
            <a:endParaRPr kumimoji="0" lang="ru-RU" altLang="ru-RU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499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5416</TotalTime>
  <Words>954</Words>
  <Application>Microsoft Office PowerPoint</Application>
  <PresentationFormat>Экран (4:3)</PresentationFormat>
  <Paragraphs>274</Paragraphs>
  <Slides>24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Природа</vt:lpstr>
      <vt:lpstr>CorelDRAW 11.0 Graphic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269</cp:revision>
  <dcterms:created xsi:type="dcterms:W3CDTF">1601-01-01T00:00:00Z</dcterms:created>
  <dcterms:modified xsi:type="dcterms:W3CDTF">2017-10-17T10:21:47Z</dcterms:modified>
</cp:coreProperties>
</file>