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9"/>
  </p:notesMasterIdLst>
  <p:sldIdLst>
    <p:sldId id="312" r:id="rId2"/>
    <p:sldId id="313"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Lst>
  <p:sldSz cx="9144000" cy="6858000" type="screen4x3"/>
  <p:notesSz cx="6858000" cy="9144000"/>
  <p:defaultTextStyle>
    <a:defPPr>
      <a:defRPr lang="en-US"/>
    </a:defPPr>
    <a:lvl1pPr algn="l" rtl="0" fontAlgn="base">
      <a:spcBef>
        <a:spcPct val="20000"/>
      </a:spcBef>
      <a:spcAft>
        <a:spcPct val="0"/>
      </a:spcAft>
      <a:buClr>
        <a:srgbClr val="A50021"/>
      </a:buClr>
      <a:buSzPct val="75000"/>
      <a:buFont typeface="Wingdings" pitchFamily="2" charset="2"/>
      <a:buChar char="n"/>
      <a:defRPr kumimoji="1" sz="2000" kern="1200">
        <a:solidFill>
          <a:schemeClr val="tx1"/>
        </a:solidFill>
        <a:latin typeface="Times New Roman" pitchFamily="18" charset="0"/>
        <a:ea typeface="+mn-ea"/>
        <a:cs typeface="Times New Roman" pitchFamily="18" charset="0"/>
      </a:defRPr>
    </a:lvl1pPr>
    <a:lvl2pPr marL="457200" algn="l" rtl="0" fontAlgn="base">
      <a:spcBef>
        <a:spcPct val="20000"/>
      </a:spcBef>
      <a:spcAft>
        <a:spcPct val="0"/>
      </a:spcAft>
      <a:buClr>
        <a:srgbClr val="A50021"/>
      </a:buClr>
      <a:buSzPct val="75000"/>
      <a:buFont typeface="Wingdings" pitchFamily="2" charset="2"/>
      <a:buChar char="n"/>
      <a:defRPr kumimoji="1" sz="2000" kern="1200">
        <a:solidFill>
          <a:schemeClr val="tx1"/>
        </a:solidFill>
        <a:latin typeface="Times New Roman" pitchFamily="18" charset="0"/>
        <a:ea typeface="+mn-ea"/>
        <a:cs typeface="Times New Roman" pitchFamily="18" charset="0"/>
      </a:defRPr>
    </a:lvl2pPr>
    <a:lvl3pPr marL="914400" algn="l" rtl="0" fontAlgn="base">
      <a:spcBef>
        <a:spcPct val="20000"/>
      </a:spcBef>
      <a:spcAft>
        <a:spcPct val="0"/>
      </a:spcAft>
      <a:buClr>
        <a:srgbClr val="A50021"/>
      </a:buClr>
      <a:buSzPct val="75000"/>
      <a:buFont typeface="Wingdings" pitchFamily="2" charset="2"/>
      <a:buChar char="n"/>
      <a:defRPr kumimoji="1" sz="2000" kern="1200">
        <a:solidFill>
          <a:schemeClr val="tx1"/>
        </a:solidFill>
        <a:latin typeface="Times New Roman" pitchFamily="18" charset="0"/>
        <a:ea typeface="+mn-ea"/>
        <a:cs typeface="Times New Roman" pitchFamily="18" charset="0"/>
      </a:defRPr>
    </a:lvl3pPr>
    <a:lvl4pPr marL="1371600" algn="l" rtl="0" fontAlgn="base">
      <a:spcBef>
        <a:spcPct val="20000"/>
      </a:spcBef>
      <a:spcAft>
        <a:spcPct val="0"/>
      </a:spcAft>
      <a:buClr>
        <a:srgbClr val="A50021"/>
      </a:buClr>
      <a:buSzPct val="75000"/>
      <a:buFont typeface="Wingdings" pitchFamily="2" charset="2"/>
      <a:buChar char="n"/>
      <a:defRPr kumimoji="1" sz="2000" kern="1200">
        <a:solidFill>
          <a:schemeClr val="tx1"/>
        </a:solidFill>
        <a:latin typeface="Times New Roman" pitchFamily="18" charset="0"/>
        <a:ea typeface="+mn-ea"/>
        <a:cs typeface="Times New Roman" pitchFamily="18" charset="0"/>
      </a:defRPr>
    </a:lvl4pPr>
    <a:lvl5pPr marL="1828800" algn="l" rtl="0" fontAlgn="base">
      <a:spcBef>
        <a:spcPct val="20000"/>
      </a:spcBef>
      <a:spcAft>
        <a:spcPct val="0"/>
      </a:spcAft>
      <a:buClr>
        <a:srgbClr val="A50021"/>
      </a:buClr>
      <a:buSzPct val="75000"/>
      <a:buFont typeface="Wingdings" pitchFamily="2" charset="2"/>
      <a:buChar char="n"/>
      <a:defRPr kumimoji="1" sz="20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kumimoji="1" sz="20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kumimoji="1" sz="20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kumimoji="1" sz="20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kumimoji="1" sz="2000"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0426"/>
    <a:srgbClr val="F8D4DC"/>
    <a:srgbClr val="100E0C"/>
    <a:srgbClr val="F8EE90"/>
    <a:srgbClr val="F76778"/>
    <a:srgbClr val="D6EB0D"/>
    <a:srgbClr val="E9D40F"/>
    <a:srgbClr val="FCF7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Светлый стиль 3 - акцент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113A9D2-9D6B-4929-AA2D-F23B5EE8CBE7}" styleName="Стиль из темы 2 - акцент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Стиль из темы 1 - акцент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AF606853-7671-496A-8E4F-DF71F8EC918B}" styleName="Темный стиль 1 — акцент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1828" autoAdjust="0"/>
    <p:restoredTop sz="99385" autoAdjust="0"/>
  </p:normalViewPr>
  <p:slideViewPr>
    <p:cSldViewPr>
      <p:cViewPr varScale="1">
        <p:scale>
          <a:sx n="111" d="100"/>
          <a:sy n="111" d="100"/>
        </p:scale>
        <p:origin x="522"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6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86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kumimoji="0" sz="1200"/>
            </a:lvl1pPr>
          </a:lstStyle>
          <a:p>
            <a:endParaRPr lang="ru-RU" altLang="ru-RU"/>
          </a:p>
        </p:txBody>
      </p:sp>
      <p:sp>
        <p:nvSpPr>
          <p:cNvPr id="1986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kumimoji="0" sz="1200"/>
            </a:lvl1pPr>
          </a:lstStyle>
          <a:p>
            <a:endParaRPr lang="ru-RU" altLang="ru-RU"/>
          </a:p>
        </p:txBody>
      </p:sp>
      <p:sp>
        <p:nvSpPr>
          <p:cNvPr id="198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86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Click to edit Master text styles</a:t>
            </a:r>
          </a:p>
          <a:p>
            <a:pPr lvl="1"/>
            <a:r>
              <a:rPr lang="ru-RU" altLang="ru-RU" smtClean="0"/>
              <a:t>Second level</a:t>
            </a:r>
          </a:p>
          <a:p>
            <a:pPr lvl="2"/>
            <a:r>
              <a:rPr lang="ru-RU" altLang="ru-RU" smtClean="0"/>
              <a:t>Third level</a:t>
            </a:r>
          </a:p>
          <a:p>
            <a:pPr lvl="3"/>
            <a:r>
              <a:rPr lang="ru-RU" altLang="ru-RU" smtClean="0"/>
              <a:t>Fourth level</a:t>
            </a:r>
          </a:p>
          <a:p>
            <a:pPr lvl="4"/>
            <a:r>
              <a:rPr lang="ru-RU" altLang="ru-RU" smtClean="0"/>
              <a:t>Fifth level</a:t>
            </a:r>
          </a:p>
        </p:txBody>
      </p:sp>
      <p:sp>
        <p:nvSpPr>
          <p:cNvPr id="1986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kumimoji="0" sz="1200"/>
            </a:lvl1pPr>
          </a:lstStyle>
          <a:p>
            <a:endParaRPr lang="ru-RU" altLang="ru-RU"/>
          </a:p>
        </p:txBody>
      </p:sp>
      <p:sp>
        <p:nvSpPr>
          <p:cNvPr id="1986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kumimoji="0" sz="1200"/>
            </a:lvl1pPr>
          </a:lstStyle>
          <a:p>
            <a:fld id="{79E2989F-E908-4574-A120-3D07ADD75B20}" type="slidenum">
              <a:rPr lang="ru-RU" altLang="ru-RU"/>
              <a:pPr/>
              <a:t>‹#›</a:t>
            </a:fld>
            <a:endParaRPr lang="ru-RU" altLang="ru-RU"/>
          </a:p>
        </p:txBody>
      </p:sp>
    </p:spTree>
    <p:extLst>
      <p:ext uri="{BB962C8B-B14F-4D97-AF65-F5344CB8AC3E}">
        <p14:creationId xmlns:p14="http://schemas.microsoft.com/office/powerpoint/2010/main" val="9302063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170" name="Rectangle 2"/>
          <p:cNvSpPr>
            <a:spLocks noChangeArrowheads="1"/>
          </p:cNvSpPr>
          <p:nvPr/>
        </p:nvSpPr>
        <p:spPr bwMode="hidden">
          <a:xfrm>
            <a:off x="228600" y="3200400"/>
            <a:ext cx="8763000" cy="1341438"/>
          </a:xfrm>
          <a:prstGeom prst="rect">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ru-RU" altLang="ru-RU" sz="2400"/>
          </a:p>
        </p:txBody>
      </p:sp>
      <p:pic>
        <p:nvPicPr>
          <p:cNvPr id="7171" name="Picture 3" descr="ANABNR2"/>
          <p:cNvPicPr>
            <a:picLocks noChangeAspect="1" noChangeArrowheads="1"/>
          </p:cNvPicPr>
          <p:nvPr/>
        </p:nvPicPr>
        <p:blipFill>
          <a:blip r:embed="rId2">
            <a:extLst>
              <a:ext uri="{28A0092B-C50C-407E-A947-70E740481C1C}">
                <a14:useLocalDpi xmlns:a14="http://schemas.microsoft.com/office/drawing/2010/main" val="0"/>
              </a:ext>
            </a:extLst>
          </a:blip>
          <a:srcRect l="-900" t="-1314" r="-2" b="-36961"/>
          <a:stretch>
            <a:fillRect/>
          </a:stretch>
        </p:blipFill>
        <p:spPr bwMode="auto">
          <a:xfrm>
            <a:off x="533400" y="3200400"/>
            <a:ext cx="8458200" cy="1158875"/>
          </a:xfrm>
          <a:prstGeom prst="rect">
            <a:avLst/>
          </a:prstGeom>
          <a:noFill/>
          <a:extLst>
            <a:ext uri="{909E8E84-426E-40DD-AFC4-6F175D3DCCD1}">
              <a14:hiddenFill xmlns:a14="http://schemas.microsoft.com/office/drawing/2010/main">
                <a:solidFill>
                  <a:srgbClr val="FFFFFF"/>
                </a:solidFill>
              </a14:hiddenFill>
            </a:ext>
          </a:extLst>
        </p:spPr>
      </p:pic>
      <p:sp>
        <p:nvSpPr>
          <p:cNvPr id="7172" name="Rectangle 4"/>
          <p:cNvSpPr>
            <a:spLocks noChangeArrowheads="1"/>
          </p:cNvSpPr>
          <p:nvPr/>
        </p:nvSpPr>
        <p:spPr bwMode="hidden">
          <a:xfrm>
            <a:off x="795338" y="2895600"/>
            <a:ext cx="304800" cy="990600"/>
          </a:xfrm>
          <a:prstGeom prst="rect">
            <a:avLst/>
          </a:prstGeom>
          <a:solidFill>
            <a:schemeClr val="accent2">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ru-RU" altLang="ru-RU" sz="2400"/>
          </a:p>
        </p:txBody>
      </p:sp>
      <p:sp>
        <p:nvSpPr>
          <p:cNvPr id="7173" name="Rectangle 5"/>
          <p:cNvSpPr>
            <a:spLocks noGrp="1" noChangeArrowheads="1"/>
          </p:cNvSpPr>
          <p:nvPr>
            <p:ph type="ctrTitle"/>
          </p:nvPr>
        </p:nvSpPr>
        <p:spPr>
          <a:xfrm>
            <a:off x="1143000" y="1981200"/>
            <a:ext cx="7772400" cy="1143000"/>
          </a:xfrm>
        </p:spPr>
        <p:txBody>
          <a:bodyPr/>
          <a:lstStyle>
            <a:lvl1pPr>
              <a:defRPr/>
            </a:lvl1pPr>
          </a:lstStyle>
          <a:p>
            <a:pPr lvl="0"/>
            <a:r>
              <a:rPr lang="ru-RU" altLang="ru-RU" noProof="0" smtClean="0"/>
              <a:t>Образец заголовка</a:t>
            </a:r>
          </a:p>
        </p:txBody>
      </p:sp>
      <p:sp>
        <p:nvSpPr>
          <p:cNvPr id="7174"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pPr lvl="0"/>
            <a:r>
              <a:rPr lang="ru-RU" altLang="ru-RU" noProof="0" smtClean="0"/>
              <a:t>Образец подзаголовка</a:t>
            </a:r>
          </a:p>
        </p:txBody>
      </p:sp>
      <p:sp>
        <p:nvSpPr>
          <p:cNvPr id="7175" name="Rectangle 7"/>
          <p:cNvSpPr>
            <a:spLocks noGrp="1" noChangeArrowheads="1"/>
          </p:cNvSpPr>
          <p:nvPr>
            <p:ph type="dt" sz="half" idx="2"/>
          </p:nvPr>
        </p:nvSpPr>
        <p:spPr>
          <a:xfrm>
            <a:off x="685800" y="6324600"/>
            <a:ext cx="1905000" cy="457200"/>
          </a:xfrm>
        </p:spPr>
        <p:txBody>
          <a:bodyPr/>
          <a:lstStyle>
            <a:lvl1pPr>
              <a:defRPr/>
            </a:lvl1pPr>
          </a:lstStyle>
          <a:p>
            <a:endParaRPr lang="ru-RU" altLang="ru-RU"/>
          </a:p>
        </p:txBody>
      </p:sp>
      <p:sp>
        <p:nvSpPr>
          <p:cNvPr id="7176" name="Rectangle 8"/>
          <p:cNvSpPr>
            <a:spLocks noGrp="1" noChangeArrowheads="1"/>
          </p:cNvSpPr>
          <p:nvPr>
            <p:ph type="ftr" sz="quarter" idx="3"/>
          </p:nvPr>
        </p:nvSpPr>
        <p:spPr>
          <a:xfrm>
            <a:off x="3124200" y="6324600"/>
            <a:ext cx="2895600" cy="457200"/>
          </a:xfrm>
        </p:spPr>
        <p:txBody>
          <a:bodyPr/>
          <a:lstStyle>
            <a:lvl1pPr>
              <a:defRPr/>
            </a:lvl1pPr>
          </a:lstStyle>
          <a:p>
            <a:endParaRPr lang="ru-RU" altLang="ru-RU"/>
          </a:p>
        </p:txBody>
      </p:sp>
      <p:sp>
        <p:nvSpPr>
          <p:cNvPr id="7177" name="Rectangle 9"/>
          <p:cNvSpPr>
            <a:spLocks noGrp="1" noChangeArrowheads="1"/>
          </p:cNvSpPr>
          <p:nvPr>
            <p:ph type="sldNum" sz="quarter" idx="4"/>
          </p:nvPr>
        </p:nvSpPr>
        <p:spPr>
          <a:xfrm>
            <a:off x="6553200" y="6324600"/>
            <a:ext cx="1905000" cy="457200"/>
          </a:xfrm>
        </p:spPr>
        <p:txBody>
          <a:bodyPr/>
          <a:lstStyle>
            <a:lvl1pPr>
              <a:defRPr sz="1400"/>
            </a:lvl1pPr>
          </a:lstStyle>
          <a:p>
            <a:fld id="{81EFC4B3-51EB-4ADC-8F6C-7313D2AC0A08}" type="slidenum">
              <a:rPr lang="ru-RU" altLang="ru-RU"/>
              <a:pPr/>
              <a:t>‹#›</a:t>
            </a:fld>
            <a:endParaRPr lang="ru-RU" alt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19CAB378-D130-421A-B08E-FD9A2F0A8266}" type="slidenum">
              <a:rPr lang="ru-RU" altLang="ru-RU"/>
              <a:pPr/>
              <a:t>‹#›</a:t>
            </a:fld>
            <a:endParaRPr lang="ru-RU" altLang="ru-RU" sz="1400"/>
          </a:p>
        </p:txBody>
      </p:sp>
    </p:spTree>
    <p:extLst>
      <p:ext uri="{BB962C8B-B14F-4D97-AF65-F5344CB8AC3E}">
        <p14:creationId xmlns:p14="http://schemas.microsoft.com/office/powerpoint/2010/main" val="960777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96100" y="838200"/>
            <a:ext cx="1943100" cy="537845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066800" y="838200"/>
            <a:ext cx="5676900" cy="5378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3E17935F-0DAA-439F-8736-4CCBED1FC21E}" type="slidenum">
              <a:rPr lang="ru-RU" altLang="ru-RU"/>
              <a:pPr/>
              <a:t>‹#›</a:t>
            </a:fld>
            <a:endParaRPr lang="ru-RU" altLang="ru-RU" sz="1400"/>
          </a:p>
        </p:txBody>
      </p:sp>
    </p:spTree>
    <p:extLst>
      <p:ext uri="{BB962C8B-B14F-4D97-AF65-F5344CB8AC3E}">
        <p14:creationId xmlns:p14="http://schemas.microsoft.com/office/powerpoint/2010/main" val="3534033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6800" y="838200"/>
            <a:ext cx="7772400" cy="1143000"/>
          </a:xfrm>
        </p:spPr>
        <p:txBody>
          <a:bodyPr/>
          <a:lstStyle/>
          <a:p>
            <a:r>
              <a:rPr lang="ru-RU" smtClean="0"/>
              <a:t>Образец заголовка</a:t>
            </a:r>
            <a:endParaRPr lang="ru-RU"/>
          </a:p>
        </p:txBody>
      </p:sp>
      <p:sp>
        <p:nvSpPr>
          <p:cNvPr id="3" name="Таблица 2"/>
          <p:cNvSpPr>
            <a:spLocks noGrp="1"/>
          </p:cNvSpPr>
          <p:nvPr>
            <p:ph type="tbl" idx="1"/>
          </p:nvPr>
        </p:nvSpPr>
        <p:spPr>
          <a:xfrm>
            <a:off x="1066800" y="2101850"/>
            <a:ext cx="7772400" cy="4114800"/>
          </a:xfrm>
        </p:spPr>
        <p:txBody>
          <a:bodyPr/>
          <a:lstStyle/>
          <a:p>
            <a:endParaRPr lang="ru-RU"/>
          </a:p>
        </p:txBody>
      </p:sp>
      <p:sp>
        <p:nvSpPr>
          <p:cNvPr id="4" name="Дата 3"/>
          <p:cNvSpPr>
            <a:spLocks noGrp="1"/>
          </p:cNvSpPr>
          <p:nvPr>
            <p:ph type="dt" sz="half" idx="10"/>
          </p:nvPr>
        </p:nvSpPr>
        <p:spPr>
          <a:xfrm>
            <a:off x="1066800" y="6413500"/>
            <a:ext cx="1905000" cy="457200"/>
          </a:xfrm>
        </p:spPr>
        <p:txBody>
          <a:bodyPr/>
          <a:lstStyle>
            <a:lvl1pPr>
              <a:defRPr/>
            </a:lvl1pPr>
          </a:lstStyle>
          <a:p>
            <a:endParaRPr lang="ru-RU" altLang="ru-RU"/>
          </a:p>
        </p:txBody>
      </p:sp>
      <p:sp>
        <p:nvSpPr>
          <p:cNvPr id="5" name="Нижний колонтитул 4"/>
          <p:cNvSpPr>
            <a:spLocks noGrp="1"/>
          </p:cNvSpPr>
          <p:nvPr>
            <p:ph type="ftr" sz="quarter" idx="11"/>
          </p:nvPr>
        </p:nvSpPr>
        <p:spPr>
          <a:xfrm>
            <a:off x="3429000" y="6413500"/>
            <a:ext cx="2895600" cy="457200"/>
          </a:xfrm>
        </p:spPr>
        <p:txBody>
          <a:bodyPr/>
          <a:lstStyle>
            <a:lvl1pPr>
              <a:defRPr/>
            </a:lvl1pPr>
          </a:lstStyle>
          <a:p>
            <a:endParaRPr lang="ru-RU" altLang="ru-RU"/>
          </a:p>
        </p:txBody>
      </p:sp>
      <p:sp>
        <p:nvSpPr>
          <p:cNvPr id="6" name="Номер слайда 5"/>
          <p:cNvSpPr>
            <a:spLocks noGrp="1"/>
          </p:cNvSpPr>
          <p:nvPr>
            <p:ph type="sldNum" sz="quarter" idx="12"/>
          </p:nvPr>
        </p:nvSpPr>
        <p:spPr>
          <a:xfrm>
            <a:off x="8229600" y="6413500"/>
            <a:ext cx="914400" cy="457200"/>
          </a:xfrm>
        </p:spPr>
        <p:txBody>
          <a:bodyPr/>
          <a:lstStyle>
            <a:lvl1pPr>
              <a:defRPr/>
            </a:lvl1pPr>
          </a:lstStyle>
          <a:p>
            <a:fld id="{6E4C3F08-28A2-4451-B512-48480F9D1F99}" type="slidenum">
              <a:rPr lang="ru-RU" altLang="ru-RU"/>
              <a:pPr/>
              <a:t>‹#›</a:t>
            </a:fld>
            <a:endParaRPr lang="ru-RU" altLang="ru-RU" sz="1400"/>
          </a:p>
        </p:txBody>
      </p:sp>
    </p:spTree>
    <p:extLst>
      <p:ext uri="{BB962C8B-B14F-4D97-AF65-F5344CB8AC3E}">
        <p14:creationId xmlns:p14="http://schemas.microsoft.com/office/powerpoint/2010/main" val="2906162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Заголовок, текст и картинк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6800" y="838200"/>
            <a:ext cx="7772400" cy="11430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1066800" y="2101850"/>
            <a:ext cx="3810000" cy="411480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Картинка 3"/>
          <p:cNvSpPr>
            <a:spLocks noGrp="1"/>
          </p:cNvSpPr>
          <p:nvPr>
            <p:ph type="clipArt" sz="half" idx="2"/>
          </p:nvPr>
        </p:nvSpPr>
        <p:spPr>
          <a:xfrm>
            <a:off x="5029200" y="2101850"/>
            <a:ext cx="3810000" cy="4114800"/>
          </a:xfrm>
        </p:spPr>
        <p:txBody>
          <a:bodyPr/>
          <a:lstStyle/>
          <a:p>
            <a:endParaRPr lang="ru-RU"/>
          </a:p>
        </p:txBody>
      </p:sp>
      <p:sp>
        <p:nvSpPr>
          <p:cNvPr id="5" name="Дата 4"/>
          <p:cNvSpPr>
            <a:spLocks noGrp="1"/>
          </p:cNvSpPr>
          <p:nvPr>
            <p:ph type="dt" sz="half" idx="10"/>
          </p:nvPr>
        </p:nvSpPr>
        <p:spPr>
          <a:xfrm>
            <a:off x="1066800" y="6413500"/>
            <a:ext cx="1905000" cy="457200"/>
          </a:xfrm>
        </p:spPr>
        <p:txBody>
          <a:bodyPr/>
          <a:lstStyle>
            <a:lvl1pPr>
              <a:defRPr/>
            </a:lvl1pPr>
          </a:lstStyle>
          <a:p>
            <a:endParaRPr lang="ru-RU" altLang="ru-RU"/>
          </a:p>
        </p:txBody>
      </p:sp>
      <p:sp>
        <p:nvSpPr>
          <p:cNvPr id="6" name="Нижний колонтитул 5"/>
          <p:cNvSpPr>
            <a:spLocks noGrp="1"/>
          </p:cNvSpPr>
          <p:nvPr>
            <p:ph type="ftr" sz="quarter" idx="11"/>
          </p:nvPr>
        </p:nvSpPr>
        <p:spPr>
          <a:xfrm>
            <a:off x="3429000" y="6413500"/>
            <a:ext cx="2895600" cy="457200"/>
          </a:xfrm>
        </p:spPr>
        <p:txBody>
          <a:bodyPr/>
          <a:lstStyle>
            <a:lvl1pPr>
              <a:defRPr/>
            </a:lvl1pPr>
          </a:lstStyle>
          <a:p>
            <a:endParaRPr lang="ru-RU" altLang="ru-RU"/>
          </a:p>
        </p:txBody>
      </p:sp>
      <p:sp>
        <p:nvSpPr>
          <p:cNvPr id="7" name="Номер слайда 6"/>
          <p:cNvSpPr>
            <a:spLocks noGrp="1"/>
          </p:cNvSpPr>
          <p:nvPr>
            <p:ph type="sldNum" sz="quarter" idx="12"/>
          </p:nvPr>
        </p:nvSpPr>
        <p:spPr>
          <a:xfrm>
            <a:off x="8229600" y="6413500"/>
            <a:ext cx="914400" cy="457200"/>
          </a:xfrm>
        </p:spPr>
        <p:txBody>
          <a:bodyPr/>
          <a:lstStyle>
            <a:lvl1pPr>
              <a:defRPr/>
            </a:lvl1pPr>
          </a:lstStyle>
          <a:p>
            <a:fld id="{83A1A078-FA03-4EBD-94A7-A2364655993F}" type="slidenum">
              <a:rPr lang="ru-RU" altLang="ru-RU"/>
              <a:pPr/>
              <a:t>‹#›</a:t>
            </a:fld>
            <a:endParaRPr lang="ru-RU" altLang="ru-RU" sz="1400"/>
          </a:p>
        </p:txBody>
      </p:sp>
    </p:spTree>
    <p:extLst>
      <p:ext uri="{BB962C8B-B14F-4D97-AF65-F5344CB8AC3E}">
        <p14:creationId xmlns:p14="http://schemas.microsoft.com/office/powerpoint/2010/main" val="2290559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370FBF71-61D7-4F2E-8A56-D13E3E3504C4}" type="slidenum">
              <a:rPr lang="ru-RU" altLang="ru-RU"/>
              <a:pPr/>
              <a:t>‹#›</a:t>
            </a:fld>
            <a:endParaRPr lang="ru-RU" altLang="ru-RU" sz="1400"/>
          </a:p>
        </p:txBody>
      </p:sp>
    </p:spTree>
    <p:extLst>
      <p:ext uri="{BB962C8B-B14F-4D97-AF65-F5344CB8AC3E}">
        <p14:creationId xmlns:p14="http://schemas.microsoft.com/office/powerpoint/2010/main" val="215461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39EDABBB-6512-4067-A20B-C722DFA0E484}" type="slidenum">
              <a:rPr lang="ru-RU" altLang="ru-RU"/>
              <a:pPr/>
              <a:t>‹#›</a:t>
            </a:fld>
            <a:endParaRPr lang="ru-RU" altLang="ru-RU" sz="1400"/>
          </a:p>
        </p:txBody>
      </p:sp>
    </p:spTree>
    <p:extLst>
      <p:ext uri="{BB962C8B-B14F-4D97-AF65-F5344CB8AC3E}">
        <p14:creationId xmlns:p14="http://schemas.microsoft.com/office/powerpoint/2010/main" val="3976912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10668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50292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05EF5C6F-19C6-4571-8201-80946B40DA49}" type="slidenum">
              <a:rPr lang="ru-RU" altLang="ru-RU"/>
              <a:pPr/>
              <a:t>‹#›</a:t>
            </a:fld>
            <a:endParaRPr lang="ru-RU" altLang="ru-RU" sz="1400"/>
          </a:p>
        </p:txBody>
      </p:sp>
    </p:spTree>
    <p:extLst>
      <p:ext uri="{BB962C8B-B14F-4D97-AF65-F5344CB8AC3E}">
        <p14:creationId xmlns:p14="http://schemas.microsoft.com/office/powerpoint/2010/main" val="2713521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ltLang="ru-RU"/>
          </a:p>
        </p:txBody>
      </p:sp>
      <p:sp>
        <p:nvSpPr>
          <p:cNvPr id="8" name="Нижний колонтитул 7"/>
          <p:cNvSpPr>
            <a:spLocks noGrp="1"/>
          </p:cNvSpPr>
          <p:nvPr>
            <p:ph type="ftr" sz="quarter" idx="11"/>
          </p:nvPr>
        </p:nvSpPr>
        <p:spPr/>
        <p:txBody>
          <a:bodyPr/>
          <a:lstStyle>
            <a:lvl1pPr>
              <a:defRPr/>
            </a:lvl1pPr>
          </a:lstStyle>
          <a:p>
            <a:endParaRPr lang="ru-RU" altLang="ru-RU"/>
          </a:p>
        </p:txBody>
      </p:sp>
      <p:sp>
        <p:nvSpPr>
          <p:cNvPr id="9" name="Номер слайда 8"/>
          <p:cNvSpPr>
            <a:spLocks noGrp="1"/>
          </p:cNvSpPr>
          <p:nvPr>
            <p:ph type="sldNum" sz="quarter" idx="12"/>
          </p:nvPr>
        </p:nvSpPr>
        <p:spPr/>
        <p:txBody>
          <a:bodyPr/>
          <a:lstStyle>
            <a:lvl1pPr>
              <a:defRPr/>
            </a:lvl1pPr>
          </a:lstStyle>
          <a:p>
            <a:fld id="{D4FD4689-B876-4EF3-A7F2-0BA07A5E4713}" type="slidenum">
              <a:rPr lang="ru-RU" altLang="ru-RU"/>
              <a:pPr/>
              <a:t>‹#›</a:t>
            </a:fld>
            <a:endParaRPr lang="ru-RU" altLang="ru-RU" sz="1400"/>
          </a:p>
        </p:txBody>
      </p:sp>
    </p:spTree>
    <p:extLst>
      <p:ext uri="{BB962C8B-B14F-4D97-AF65-F5344CB8AC3E}">
        <p14:creationId xmlns:p14="http://schemas.microsoft.com/office/powerpoint/2010/main" val="2758971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ltLang="ru-RU"/>
          </a:p>
        </p:txBody>
      </p:sp>
      <p:sp>
        <p:nvSpPr>
          <p:cNvPr id="4" name="Нижний колонтитул 3"/>
          <p:cNvSpPr>
            <a:spLocks noGrp="1"/>
          </p:cNvSpPr>
          <p:nvPr>
            <p:ph type="ftr" sz="quarter" idx="11"/>
          </p:nvPr>
        </p:nvSpPr>
        <p:spPr/>
        <p:txBody>
          <a:bodyPr/>
          <a:lstStyle>
            <a:lvl1pPr>
              <a:defRPr/>
            </a:lvl1pPr>
          </a:lstStyle>
          <a:p>
            <a:endParaRPr lang="ru-RU" altLang="ru-RU"/>
          </a:p>
        </p:txBody>
      </p:sp>
      <p:sp>
        <p:nvSpPr>
          <p:cNvPr id="5" name="Номер слайда 4"/>
          <p:cNvSpPr>
            <a:spLocks noGrp="1"/>
          </p:cNvSpPr>
          <p:nvPr>
            <p:ph type="sldNum" sz="quarter" idx="12"/>
          </p:nvPr>
        </p:nvSpPr>
        <p:spPr/>
        <p:txBody>
          <a:bodyPr/>
          <a:lstStyle>
            <a:lvl1pPr>
              <a:defRPr/>
            </a:lvl1pPr>
          </a:lstStyle>
          <a:p>
            <a:fld id="{BD859764-1438-4F2B-B807-66AFC6C3EC0B}" type="slidenum">
              <a:rPr lang="ru-RU" altLang="ru-RU"/>
              <a:pPr/>
              <a:t>‹#›</a:t>
            </a:fld>
            <a:endParaRPr lang="ru-RU" altLang="ru-RU" sz="1400"/>
          </a:p>
        </p:txBody>
      </p:sp>
    </p:spTree>
    <p:extLst>
      <p:ext uri="{BB962C8B-B14F-4D97-AF65-F5344CB8AC3E}">
        <p14:creationId xmlns:p14="http://schemas.microsoft.com/office/powerpoint/2010/main" val="4177598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ltLang="ru-RU"/>
          </a:p>
        </p:txBody>
      </p:sp>
      <p:sp>
        <p:nvSpPr>
          <p:cNvPr id="3" name="Нижний колонтитул 2"/>
          <p:cNvSpPr>
            <a:spLocks noGrp="1"/>
          </p:cNvSpPr>
          <p:nvPr>
            <p:ph type="ftr" sz="quarter" idx="11"/>
          </p:nvPr>
        </p:nvSpPr>
        <p:spPr/>
        <p:txBody>
          <a:bodyPr/>
          <a:lstStyle>
            <a:lvl1pPr>
              <a:defRPr/>
            </a:lvl1pPr>
          </a:lstStyle>
          <a:p>
            <a:endParaRPr lang="ru-RU" altLang="ru-RU"/>
          </a:p>
        </p:txBody>
      </p:sp>
      <p:sp>
        <p:nvSpPr>
          <p:cNvPr id="4" name="Номер слайда 3"/>
          <p:cNvSpPr>
            <a:spLocks noGrp="1"/>
          </p:cNvSpPr>
          <p:nvPr>
            <p:ph type="sldNum" sz="quarter" idx="12"/>
          </p:nvPr>
        </p:nvSpPr>
        <p:spPr/>
        <p:txBody>
          <a:bodyPr/>
          <a:lstStyle>
            <a:lvl1pPr>
              <a:defRPr/>
            </a:lvl1pPr>
          </a:lstStyle>
          <a:p>
            <a:fld id="{A8DBBD24-55A3-467E-84D5-8BC7F1958B95}" type="slidenum">
              <a:rPr lang="ru-RU" altLang="ru-RU"/>
              <a:pPr/>
              <a:t>‹#›</a:t>
            </a:fld>
            <a:endParaRPr lang="ru-RU" altLang="ru-RU" sz="1400"/>
          </a:p>
        </p:txBody>
      </p:sp>
    </p:spTree>
    <p:extLst>
      <p:ext uri="{BB962C8B-B14F-4D97-AF65-F5344CB8AC3E}">
        <p14:creationId xmlns:p14="http://schemas.microsoft.com/office/powerpoint/2010/main" val="906417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C9340019-A25B-405D-A870-9A5B7813597E}" type="slidenum">
              <a:rPr lang="ru-RU" altLang="ru-RU"/>
              <a:pPr/>
              <a:t>‹#›</a:t>
            </a:fld>
            <a:endParaRPr lang="ru-RU" altLang="ru-RU" sz="1400"/>
          </a:p>
        </p:txBody>
      </p:sp>
    </p:spTree>
    <p:extLst>
      <p:ext uri="{BB962C8B-B14F-4D97-AF65-F5344CB8AC3E}">
        <p14:creationId xmlns:p14="http://schemas.microsoft.com/office/powerpoint/2010/main" val="2871666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1AABBEC4-8F11-4C89-9225-D25B13CABA83}" type="slidenum">
              <a:rPr lang="ru-RU" altLang="ru-RU"/>
              <a:pPr/>
              <a:t>‹#›</a:t>
            </a:fld>
            <a:endParaRPr lang="ru-RU" altLang="ru-RU" sz="1400"/>
          </a:p>
        </p:txBody>
      </p:sp>
    </p:spTree>
    <p:extLst>
      <p:ext uri="{BB962C8B-B14F-4D97-AF65-F5344CB8AC3E}">
        <p14:creationId xmlns:p14="http://schemas.microsoft.com/office/powerpoint/2010/main" val="1334020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hidden">
          <a:xfrm>
            <a:off x="152400" y="0"/>
            <a:ext cx="1447800" cy="685800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ru-RU" altLang="ru-RU" sz="2400"/>
          </a:p>
        </p:txBody>
      </p:sp>
      <p:sp>
        <p:nvSpPr>
          <p:cNvPr id="6147" name="Rectangle 3"/>
          <p:cNvSpPr>
            <a:spLocks noChangeArrowheads="1"/>
          </p:cNvSpPr>
          <p:nvPr/>
        </p:nvSpPr>
        <p:spPr bwMode="hidden">
          <a:xfrm>
            <a:off x="1676400" y="0"/>
            <a:ext cx="7467600" cy="1219200"/>
          </a:xfrm>
          <a:prstGeom prst="rect">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ru-RU" altLang="ru-RU" sz="2400"/>
          </a:p>
        </p:txBody>
      </p:sp>
      <p:sp>
        <p:nvSpPr>
          <p:cNvPr id="6148" name="Rectangle 4" descr="Stationery"/>
          <p:cNvSpPr>
            <a:spLocks noChangeArrowheads="1"/>
          </p:cNvSpPr>
          <p:nvPr/>
        </p:nvSpPr>
        <p:spPr bwMode="auto">
          <a:xfrm>
            <a:off x="457200" y="0"/>
            <a:ext cx="1219200" cy="762000"/>
          </a:xfrm>
          <a:prstGeom prst="rect">
            <a:avLst/>
          </a:prstGeom>
          <a:blipFill dpi="0" rotWithShape="0">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ru-RU" altLang="ru-RU" sz="2400"/>
          </a:p>
        </p:txBody>
      </p:sp>
      <p:sp>
        <p:nvSpPr>
          <p:cNvPr id="6149" name="Rectangle 5" descr="Stationery"/>
          <p:cNvSpPr>
            <a:spLocks noChangeArrowheads="1"/>
          </p:cNvSpPr>
          <p:nvPr/>
        </p:nvSpPr>
        <p:spPr bwMode="auto">
          <a:xfrm>
            <a:off x="0" y="0"/>
            <a:ext cx="457200" cy="6858000"/>
          </a:xfrm>
          <a:prstGeom prst="rect">
            <a:avLst/>
          </a:prstGeom>
          <a:blipFill dpi="0" rotWithShape="0">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ru-RU" altLang="ru-RU" sz="2400"/>
          </a:p>
        </p:txBody>
      </p:sp>
      <p:sp>
        <p:nvSpPr>
          <p:cNvPr id="6150" name="Rectangle 6"/>
          <p:cNvSpPr>
            <a:spLocks noGrp="1" noChangeArrowheads="1"/>
          </p:cNvSpPr>
          <p:nvPr>
            <p:ph type="title"/>
          </p:nvPr>
        </p:nvSpPr>
        <p:spPr bwMode="auto">
          <a:xfrm>
            <a:off x="1066800" y="838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ru-RU" altLang="ru-RU" smtClean="0"/>
              <a:t>Образец заголовка</a:t>
            </a:r>
          </a:p>
        </p:txBody>
      </p:sp>
      <p:sp>
        <p:nvSpPr>
          <p:cNvPr id="6151" name="Rectangle 7"/>
          <p:cNvSpPr>
            <a:spLocks noGrp="1" noChangeArrowheads="1"/>
          </p:cNvSpPr>
          <p:nvPr>
            <p:ph type="dt" sz="half" idx="2"/>
          </p:nvPr>
        </p:nvSpPr>
        <p:spPr bwMode="auto">
          <a:xfrm>
            <a:off x="1066800" y="64135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kumimoji="0" sz="1400">
                <a:solidFill>
                  <a:schemeClr val="tx2"/>
                </a:solidFill>
              </a:defRPr>
            </a:lvl1pPr>
          </a:lstStyle>
          <a:p>
            <a:endParaRPr lang="ru-RU" altLang="ru-RU"/>
          </a:p>
        </p:txBody>
      </p:sp>
      <p:sp>
        <p:nvSpPr>
          <p:cNvPr id="6152" name="Rectangle 8"/>
          <p:cNvSpPr>
            <a:spLocks noGrp="1" noChangeArrowheads="1"/>
          </p:cNvSpPr>
          <p:nvPr>
            <p:ph type="ftr" sz="quarter" idx="3"/>
          </p:nvPr>
        </p:nvSpPr>
        <p:spPr bwMode="auto">
          <a:xfrm>
            <a:off x="3429000" y="64135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kumimoji="0" sz="1400">
                <a:solidFill>
                  <a:schemeClr val="tx2"/>
                </a:solidFill>
              </a:defRPr>
            </a:lvl1pPr>
          </a:lstStyle>
          <a:p>
            <a:endParaRPr lang="ru-RU" altLang="ru-RU"/>
          </a:p>
        </p:txBody>
      </p:sp>
      <p:pic>
        <p:nvPicPr>
          <p:cNvPr id="6153" name="Picture 9" descr="anabnr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28725" y="0"/>
            <a:ext cx="7915275" cy="754063"/>
          </a:xfrm>
          <a:prstGeom prst="rect">
            <a:avLst/>
          </a:prstGeom>
          <a:noFill/>
          <a:extLst>
            <a:ext uri="{909E8E84-426E-40DD-AFC4-6F175D3DCCD1}">
              <a14:hiddenFill xmlns:a14="http://schemas.microsoft.com/office/drawing/2010/main">
                <a:solidFill>
                  <a:srgbClr val="FFFFFF"/>
                </a:solidFill>
              </a14:hiddenFill>
            </a:ext>
          </a:extLst>
        </p:spPr>
      </p:pic>
      <p:sp>
        <p:nvSpPr>
          <p:cNvPr id="6154" name="Rectangle 10"/>
          <p:cNvSpPr>
            <a:spLocks noChangeArrowheads="1"/>
          </p:cNvSpPr>
          <p:nvPr/>
        </p:nvSpPr>
        <p:spPr bwMode="auto">
          <a:xfrm>
            <a:off x="304800" y="457200"/>
            <a:ext cx="2514600" cy="304800"/>
          </a:xfrm>
          <a:prstGeom prst="rect">
            <a:avLst/>
          </a:prstGeom>
          <a:solidFill>
            <a:schemeClr val="accent2">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SzTx/>
              <a:buFontTx/>
              <a:buNone/>
            </a:pPr>
            <a:endParaRPr lang="ru-RU" altLang="ru-RU" sz="2400"/>
          </a:p>
        </p:txBody>
      </p:sp>
      <p:sp>
        <p:nvSpPr>
          <p:cNvPr id="6155" name="Rectangle 11"/>
          <p:cNvSpPr>
            <a:spLocks noGrp="1" noChangeArrowheads="1"/>
          </p:cNvSpPr>
          <p:nvPr>
            <p:ph type="sldNum" sz="quarter" idx="4"/>
          </p:nvPr>
        </p:nvSpPr>
        <p:spPr bwMode="auto">
          <a:xfrm>
            <a:off x="8229600" y="64135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kumimoji="0" sz="2400">
                <a:solidFill>
                  <a:schemeClr val="tx2"/>
                </a:solidFill>
              </a:defRPr>
            </a:lvl1pPr>
          </a:lstStyle>
          <a:p>
            <a:fld id="{69C74184-92F9-4419-BB70-C6087659E60B}" type="slidenum">
              <a:rPr lang="ru-RU" altLang="ru-RU"/>
              <a:pPr/>
              <a:t>‹#›</a:t>
            </a:fld>
            <a:endParaRPr lang="ru-RU" altLang="ru-RU" sz="1400"/>
          </a:p>
        </p:txBody>
      </p:sp>
      <p:sp>
        <p:nvSpPr>
          <p:cNvPr id="6156" name="Rectangle 12"/>
          <p:cNvSpPr>
            <a:spLocks noGrp="1" noChangeArrowheads="1"/>
          </p:cNvSpPr>
          <p:nvPr>
            <p:ph type="body" idx="1"/>
          </p:nvPr>
        </p:nvSpPr>
        <p:spPr bwMode="auto">
          <a:xfrm>
            <a:off x="1066800" y="21018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457200" indent="-457200" algn="l" rtl="0" fontAlgn="base">
        <a:spcBef>
          <a:spcPct val="20000"/>
        </a:spcBef>
        <a:spcAft>
          <a:spcPct val="0"/>
        </a:spcAft>
        <a:buClr>
          <a:srgbClr val="A50021"/>
        </a:buClr>
        <a:buSzPct val="75000"/>
        <a:buFont typeface="Wingdings" pitchFamily="2" charset="2"/>
        <a:buChar char="n"/>
        <a:defRPr sz="3200">
          <a:solidFill>
            <a:schemeClr val="tx1"/>
          </a:solidFill>
          <a:latin typeface="+mn-lt"/>
          <a:ea typeface="+mn-ea"/>
          <a:cs typeface="+mn-cs"/>
        </a:defRPr>
      </a:lvl1pPr>
      <a:lvl2pPr marL="1027113" indent="-455613" algn="l" rtl="0" fontAlgn="base">
        <a:spcBef>
          <a:spcPct val="20000"/>
        </a:spcBef>
        <a:spcAft>
          <a:spcPct val="0"/>
        </a:spcAft>
        <a:buClr>
          <a:schemeClr val="accent2"/>
        </a:buClr>
        <a:buSzPct val="75000"/>
        <a:buFont typeface="Wingdings" pitchFamily="2" charset="2"/>
        <a:buChar char="n"/>
        <a:defRPr sz="2800">
          <a:solidFill>
            <a:schemeClr val="tx1"/>
          </a:solidFill>
          <a:latin typeface="+mn-lt"/>
        </a:defRPr>
      </a:lvl2pPr>
      <a:lvl3pPr marL="1370013" indent="-228600" algn="l" rtl="0" fontAlgn="base">
        <a:spcBef>
          <a:spcPct val="20000"/>
        </a:spcBef>
        <a:spcAft>
          <a:spcPct val="0"/>
        </a:spcAft>
        <a:buClr>
          <a:srgbClr val="666699"/>
        </a:buClr>
        <a:buSzPct val="70000"/>
        <a:buFont typeface="Wingdings" pitchFamily="2" charset="2"/>
        <a:buChar char="n"/>
        <a:defRPr sz="2400">
          <a:solidFill>
            <a:schemeClr val="tx1"/>
          </a:solidFill>
          <a:latin typeface="+mn-lt"/>
        </a:defRPr>
      </a:lvl3pPr>
      <a:lvl4pPr marL="1712913" indent="-228600" algn="l" rtl="0" fontAlgn="base">
        <a:spcBef>
          <a:spcPct val="20000"/>
        </a:spcBef>
        <a:spcAft>
          <a:spcPct val="0"/>
        </a:spcAft>
        <a:buSzPct val="60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en-US" altLang="ru-RU" b="1" kern="0" dirty="0" smtClean="0"/>
              <a:t>NAT: </a:t>
            </a:r>
            <a:r>
              <a:rPr kumimoji="0" lang="ru-RU" altLang="ru-RU" b="1" kern="0" dirty="0" smtClean="0"/>
              <a:t>Трансляция сетевых адресов</a:t>
            </a:r>
            <a:endParaRPr kumimoji="0" lang="en-US" altLang="ru-RU" b="1" kern="0" dirty="0" smtClean="0"/>
          </a:p>
        </p:txBody>
      </p:sp>
      <p:pic>
        <p:nvPicPr>
          <p:cNvPr id="7170" name="Picture 2" descr="Как работает NAT (Network Address Translation)? | Сеть без пробле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697861"/>
            <a:ext cx="7620000"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760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en-US" altLang="ru-RU" b="1" kern="0" dirty="0" smtClean="0"/>
              <a:t>PNAT (Port + NAT)</a:t>
            </a:r>
          </a:p>
        </p:txBody>
      </p:sp>
      <p:sp>
        <p:nvSpPr>
          <p:cNvPr id="2" name="AutoShape 4" descr="Router | Cisco Network Topology Icons 301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6" descr="Router | Cisco Network Topology Icons 301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16" descr="Internet Cloud icon PNG and SVG Vector Free Download"/>
          <p:cNvSpPr>
            <a:spLocks noChangeAspect="1" noChangeArrowheads="1"/>
          </p:cNvSpPr>
          <p:nvPr/>
        </p:nvSpPr>
        <p:spPr bwMode="auto">
          <a:xfrm>
            <a:off x="155575" y="-822325"/>
            <a:ext cx="19431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4" descr="Достаточно одной таблетки», или фармакология конца света"/>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4" name="TextBox 13"/>
          <p:cNvSpPr txBox="1"/>
          <p:nvPr/>
        </p:nvSpPr>
        <p:spPr>
          <a:xfrm>
            <a:off x="3419872" y="1375106"/>
            <a:ext cx="1698285" cy="338554"/>
          </a:xfrm>
          <a:prstGeom prst="rect">
            <a:avLst/>
          </a:prstGeom>
          <a:noFill/>
        </p:spPr>
        <p:txBody>
          <a:bodyPr wrap="none" rtlCol="0">
            <a:spAutoFit/>
          </a:bodyPr>
          <a:lstStyle/>
          <a:p>
            <a:pPr>
              <a:buNone/>
            </a:pPr>
            <a:r>
              <a:rPr lang="en-US" sz="1600" dirty="0" smtClean="0"/>
              <a:t>Socket = IP + Port</a:t>
            </a:r>
            <a:endParaRPr lang="ru-RU" sz="1600" dirty="0"/>
          </a:p>
        </p:txBody>
      </p:sp>
      <p:graphicFrame>
        <p:nvGraphicFramePr>
          <p:cNvPr id="4" name="Таблица 3"/>
          <p:cNvGraphicFramePr>
            <a:graphicFrameLocks noGrp="1"/>
          </p:cNvGraphicFramePr>
          <p:nvPr>
            <p:extLst>
              <p:ext uri="{D42A27DB-BD31-4B8C-83A1-F6EECF244321}">
                <p14:modId xmlns:p14="http://schemas.microsoft.com/office/powerpoint/2010/main" val="120697849"/>
              </p:ext>
            </p:extLst>
          </p:nvPr>
        </p:nvGraphicFramePr>
        <p:xfrm>
          <a:off x="1115051" y="2708920"/>
          <a:ext cx="7677573" cy="2123440"/>
        </p:xfrm>
        <a:graphic>
          <a:graphicData uri="http://schemas.openxmlformats.org/drawingml/2006/table">
            <a:tbl>
              <a:tblPr firstRow="1" bandRow="1">
                <a:tableStyleId>{073A0DAA-6AF3-43AB-8588-CEC1D06C72B9}</a:tableStyleId>
              </a:tblPr>
              <a:tblGrid>
                <a:gridCol w="1325880">
                  <a:extLst>
                    <a:ext uri="{9D8B030D-6E8A-4147-A177-3AD203B41FA5}">
                      <a16:colId xmlns:a16="http://schemas.microsoft.com/office/drawing/2014/main" val="554582378"/>
                    </a:ext>
                  </a:extLst>
                </a:gridCol>
                <a:gridCol w="811530">
                  <a:extLst>
                    <a:ext uri="{9D8B030D-6E8A-4147-A177-3AD203B41FA5}">
                      <a16:colId xmlns:a16="http://schemas.microsoft.com/office/drawing/2014/main" val="4278251217"/>
                    </a:ext>
                  </a:extLst>
                </a:gridCol>
                <a:gridCol w="881380">
                  <a:extLst>
                    <a:ext uri="{9D8B030D-6E8A-4147-A177-3AD203B41FA5}">
                      <a16:colId xmlns:a16="http://schemas.microsoft.com/office/drawing/2014/main" val="1037434188"/>
                    </a:ext>
                  </a:extLst>
                </a:gridCol>
                <a:gridCol w="671830">
                  <a:extLst>
                    <a:ext uri="{9D8B030D-6E8A-4147-A177-3AD203B41FA5}">
                      <a16:colId xmlns:a16="http://schemas.microsoft.com/office/drawing/2014/main" val="3641121446"/>
                    </a:ext>
                  </a:extLst>
                </a:gridCol>
                <a:gridCol w="868680">
                  <a:extLst>
                    <a:ext uri="{9D8B030D-6E8A-4147-A177-3AD203B41FA5}">
                      <a16:colId xmlns:a16="http://schemas.microsoft.com/office/drawing/2014/main" val="740739280"/>
                    </a:ext>
                  </a:extLst>
                </a:gridCol>
                <a:gridCol w="811530">
                  <a:extLst>
                    <a:ext uri="{9D8B030D-6E8A-4147-A177-3AD203B41FA5}">
                      <a16:colId xmlns:a16="http://schemas.microsoft.com/office/drawing/2014/main" val="654793084"/>
                    </a:ext>
                  </a:extLst>
                </a:gridCol>
                <a:gridCol w="881380">
                  <a:extLst>
                    <a:ext uri="{9D8B030D-6E8A-4147-A177-3AD203B41FA5}">
                      <a16:colId xmlns:a16="http://schemas.microsoft.com/office/drawing/2014/main" val="2092950617"/>
                    </a:ext>
                  </a:extLst>
                </a:gridCol>
                <a:gridCol w="748030">
                  <a:extLst>
                    <a:ext uri="{9D8B030D-6E8A-4147-A177-3AD203B41FA5}">
                      <a16:colId xmlns:a16="http://schemas.microsoft.com/office/drawing/2014/main" val="3675539144"/>
                    </a:ext>
                  </a:extLst>
                </a:gridCol>
                <a:gridCol w="677333">
                  <a:extLst>
                    <a:ext uri="{9D8B030D-6E8A-4147-A177-3AD203B41FA5}">
                      <a16:colId xmlns:a16="http://schemas.microsoft.com/office/drawing/2014/main" val="3955364397"/>
                    </a:ext>
                  </a:extLst>
                </a:gridCol>
              </a:tblGrid>
              <a:tr h="370840">
                <a:tc>
                  <a:txBody>
                    <a:bodyPr/>
                    <a:lstStyle/>
                    <a:p>
                      <a:pPr algn="ctr"/>
                      <a:r>
                        <a:rPr lang="en-US" dirty="0" err="1" smtClean="0"/>
                        <a:t>Src</a:t>
                      </a:r>
                      <a:r>
                        <a:rPr lang="en-US" dirty="0" smtClean="0"/>
                        <a:t/>
                      </a:r>
                      <a:br>
                        <a:rPr lang="en-US" dirty="0" smtClean="0"/>
                      </a:br>
                      <a:r>
                        <a:rPr lang="en-US" dirty="0" smtClean="0"/>
                        <a:t>IP</a:t>
                      </a:r>
                      <a:endParaRPr lang="ru-RU" dirty="0"/>
                    </a:p>
                  </a:txBody>
                  <a:tcPr/>
                </a:tc>
                <a:tc>
                  <a:txBody>
                    <a:bodyPr/>
                    <a:lstStyle/>
                    <a:p>
                      <a:pPr algn="ctr"/>
                      <a:r>
                        <a:rPr lang="en-US" dirty="0" err="1" smtClean="0"/>
                        <a:t>Src</a:t>
                      </a:r>
                      <a:r>
                        <a:rPr lang="en-US" dirty="0" smtClean="0"/>
                        <a:t/>
                      </a:r>
                      <a:br>
                        <a:rPr lang="en-US" dirty="0" smtClean="0"/>
                      </a:br>
                      <a:r>
                        <a:rPr lang="en-US" dirty="0" smtClean="0"/>
                        <a:t>Port</a:t>
                      </a:r>
                      <a:endParaRPr lang="ru-RU" dirty="0"/>
                    </a:p>
                  </a:txBody>
                  <a:tcPr/>
                </a:tc>
                <a:tc>
                  <a:txBody>
                    <a:bodyPr/>
                    <a:lstStyle/>
                    <a:p>
                      <a:pPr algn="ctr"/>
                      <a:r>
                        <a:rPr lang="en-US" dirty="0" err="1" smtClean="0"/>
                        <a:t>Dst</a:t>
                      </a:r>
                      <a:r>
                        <a:rPr lang="en-US" baseline="0" dirty="0" smtClean="0"/>
                        <a:t/>
                      </a:r>
                      <a:br>
                        <a:rPr lang="en-US" baseline="0" dirty="0" smtClean="0"/>
                      </a:br>
                      <a:r>
                        <a:rPr lang="en-US" baseline="0" dirty="0" smtClean="0"/>
                        <a:t>IP</a:t>
                      </a:r>
                      <a:endParaRPr lang="ru-RU" dirty="0"/>
                    </a:p>
                  </a:txBody>
                  <a:tcPr/>
                </a:tc>
                <a:tc>
                  <a:txBody>
                    <a:bodyPr/>
                    <a:lstStyle/>
                    <a:p>
                      <a:pPr algn="ctr"/>
                      <a:r>
                        <a:rPr lang="en-US" dirty="0" err="1" smtClean="0"/>
                        <a:t>Dst</a:t>
                      </a:r>
                      <a:r>
                        <a:rPr lang="en-US" dirty="0" smtClean="0"/>
                        <a:t/>
                      </a:r>
                      <a:br>
                        <a:rPr lang="en-US" dirty="0" smtClean="0"/>
                      </a:br>
                      <a:r>
                        <a:rPr lang="en-US" dirty="0" smtClean="0"/>
                        <a:t>Port</a:t>
                      </a:r>
                      <a:endParaRPr lang="ru-RU" dirty="0"/>
                    </a:p>
                  </a:txBody>
                  <a:tcPr/>
                </a:tc>
                <a:tc>
                  <a:txBody>
                    <a:bodyPr/>
                    <a:lstStyle/>
                    <a:p>
                      <a:pPr algn="ctr"/>
                      <a:r>
                        <a:rPr lang="en-US" dirty="0" err="1" smtClean="0"/>
                        <a:t>Src</a:t>
                      </a:r>
                      <a:endParaRPr lang="en-US" dirty="0" smtClean="0"/>
                    </a:p>
                    <a:p>
                      <a:pPr algn="ctr"/>
                      <a:r>
                        <a:rPr lang="en-US" dirty="0" smtClean="0"/>
                        <a:t>IP’</a:t>
                      </a:r>
                      <a:endParaRPr lang="ru-RU" dirty="0"/>
                    </a:p>
                  </a:txBody>
                  <a:tcPr/>
                </a:tc>
                <a:tc>
                  <a:txBody>
                    <a:bodyPr/>
                    <a:lstStyle/>
                    <a:p>
                      <a:pPr algn="ctr"/>
                      <a:r>
                        <a:rPr lang="en-US" dirty="0" err="1" smtClean="0"/>
                        <a:t>Src</a:t>
                      </a:r>
                      <a:endParaRPr lang="en-US" dirty="0" smtClean="0"/>
                    </a:p>
                    <a:p>
                      <a:pPr algn="ctr"/>
                      <a:r>
                        <a:rPr lang="en-US" dirty="0" smtClean="0"/>
                        <a:t>Port’</a:t>
                      </a:r>
                      <a:endParaRPr lang="ru-RU" dirty="0"/>
                    </a:p>
                  </a:txBody>
                  <a:tcPr/>
                </a:tc>
                <a:tc>
                  <a:txBody>
                    <a:bodyPr/>
                    <a:lstStyle/>
                    <a:p>
                      <a:pPr algn="ctr"/>
                      <a:r>
                        <a:rPr lang="en-US" dirty="0" err="1" smtClean="0"/>
                        <a:t>Dst</a:t>
                      </a:r>
                      <a:endParaRPr lang="en-US" dirty="0" smtClean="0"/>
                    </a:p>
                    <a:p>
                      <a:pPr algn="ctr"/>
                      <a:r>
                        <a:rPr lang="en-US" dirty="0" smtClean="0"/>
                        <a:t>IP’</a:t>
                      </a:r>
                      <a:endParaRPr lang="ru-RU" dirty="0"/>
                    </a:p>
                  </a:txBody>
                  <a:tcPr/>
                </a:tc>
                <a:tc>
                  <a:txBody>
                    <a:bodyPr/>
                    <a:lstStyle/>
                    <a:p>
                      <a:pPr algn="ctr"/>
                      <a:r>
                        <a:rPr lang="en-US" dirty="0" err="1" smtClean="0"/>
                        <a:t>Dst</a:t>
                      </a:r>
                      <a:r>
                        <a:rPr lang="en-US" dirty="0" smtClean="0"/>
                        <a:t/>
                      </a:r>
                      <a:br>
                        <a:rPr lang="en-US" dirty="0" smtClean="0"/>
                      </a:br>
                      <a:r>
                        <a:rPr lang="en-US" dirty="0" smtClean="0"/>
                        <a:t>Port’</a:t>
                      </a:r>
                      <a:endParaRPr lang="ru-RU" dirty="0"/>
                    </a:p>
                  </a:txBody>
                  <a:tcPr/>
                </a:tc>
                <a:tc>
                  <a:txBody>
                    <a:bodyPr/>
                    <a:lstStyle/>
                    <a:p>
                      <a:r>
                        <a:rPr lang="en-US" dirty="0" smtClean="0"/>
                        <a:t>TTL</a:t>
                      </a:r>
                      <a:endParaRPr lang="ru-RU" dirty="0"/>
                    </a:p>
                  </a:txBody>
                  <a:tcPr/>
                </a:tc>
                <a:extLst>
                  <a:ext uri="{0D108BD9-81ED-4DB2-BD59-A6C34878D82A}">
                    <a16:rowId xmlns:a16="http://schemas.microsoft.com/office/drawing/2014/main" val="378008609"/>
                  </a:ext>
                </a:extLst>
              </a:tr>
              <a:tr h="370840">
                <a:tc>
                  <a:txBody>
                    <a:bodyPr/>
                    <a:lstStyle/>
                    <a:p>
                      <a:r>
                        <a:rPr lang="en-US" dirty="0" smtClean="0"/>
                        <a:t>192.168.1.5</a:t>
                      </a:r>
                      <a:endParaRPr lang="ru-RU" dirty="0"/>
                    </a:p>
                  </a:txBody>
                  <a:tcPr/>
                </a:tc>
                <a:tc>
                  <a:txBody>
                    <a:bodyPr/>
                    <a:lstStyle/>
                    <a:p>
                      <a:r>
                        <a:rPr lang="en-US" dirty="0" smtClean="0"/>
                        <a:t>56401</a:t>
                      </a:r>
                      <a:endParaRPr lang="ru-RU" dirty="0"/>
                    </a:p>
                  </a:txBody>
                  <a:tcPr/>
                </a:tc>
                <a:tc>
                  <a:txBody>
                    <a:bodyPr/>
                    <a:lstStyle/>
                    <a:p>
                      <a:r>
                        <a:rPr lang="en-US" dirty="0" smtClean="0"/>
                        <a:t>e1.ru</a:t>
                      </a:r>
                      <a:endParaRPr lang="ru-RU" dirty="0"/>
                    </a:p>
                  </a:txBody>
                  <a:tcPr/>
                </a:tc>
                <a:tc>
                  <a:txBody>
                    <a:bodyPr/>
                    <a:lstStyle/>
                    <a:p>
                      <a:r>
                        <a:rPr lang="en-US" dirty="0" smtClean="0"/>
                        <a:t>80</a:t>
                      </a:r>
                      <a:endParaRPr lang="ru-RU" dirty="0"/>
                    </a:p>
                  </a:txBody>
                  <a:tcPr/>
                </a:tc>
                <a:tc>
                  <a:txBody>
                    <a:bodyPr/>
                    <a:lstStyle/>
                    <a:p>
                      <a:r>
                        <a:rPr lang="en-US" dirty="0" smtClean="0"/>
                        <a:t>7.8.0.1</a:t>
                      </a:r>
                      <a:endParaRPr lang="ru-RU" dirty="0"/>
                    </a:p>
                  </a:txBody>
                  <a:tcPr/>
                </a:tc>
                <a:tc>
                  <a:txBody>
                    <a:bodyPr/>
                    <a:lstStyle/>
                    <a:p>
                      <a:r>
                        <a:rPr lang="en-US" dirty="0" smtClean="0"/>
                        <a:t>37453</a:t>
                      </a:r>
                      <a:endParaRPr lang="ru-RU" dirty="0"/>
                    </a:p>
                  </a:txBody>
                  <a:tcPr/>
                </a:tc>
                <a:tc>
                  <a:txBody>
                    <a:bodyPr/>
                    <a:lstStyle/>
                    <a:p>
                      <a:r>
                        <a:rPr lang="en-US" dirty="0" smtClean="0"/>
                        <a:t>e1.ru</a:t>
                      </a:r>
                      <a:endParaRPr lang="ru-RU" dirty="0"/>
                    </a:p>
                  </a:txBody>
                  <a:tcPr/>
                </a:tc>
                <a:tc>
                  <a:txBody>
                    <a:bodyPr/>
                    <a:lstStyle/>
                    <a:p>
                      <a:r>
                        <a:rPr lang="en-US" dirty="0" smtClean="0"/>
                        <a:t>80</a:t>
                      </a:r>
                      <a:endParaRPr lang="ru-RU" dirty="0"/>
                    </a:p>
                  </a:txBody>
                  <a:tcPr/>
                </a:tc>
                <a:tc>
                  <a:txBody>
                    <a:bodyPr/>
                    <a:lstStyle/>
                    <a:p>
                      <a:r>
                        <a:rPr lang="en-US" dirty="0" smtClean="0"/>
                        <a:t>60</a:t>
                      </a:r>
                      <a:endParaRPr lang="ru-RU" dirty="0"/>
                    </a:p>
                  </a:txBody>
                  <a:tcPr/>
                </a:tc>
                <a:extLst>
                  <a:ext uri="{0D108BD9-81ED-4DB2-BD59-A6C34878D82A}">
                    <a16:rowId xmlns:a16="http://schemas.microsoft.com/office/drawing/2014/main" val="915896166"/>
                  </a:ext>
                </a:extLst>
              </a:tr>
              <a:tr h="370840">
                <a:tc>
                  <a:txBody>
                    <a:bodyPr/>
                    <a:lstStyle/>
                    <a:p>
                      <a:r>
                        <a:rPr lang="en-US" dirty="0" smtClean="0"/>
                        <a:t>192.168.1.9</a:t>
                      </a:r>
                      <a:endParaRPr lang="ru-RU" dirty="0"/>
                    </a:p>
                  </a:txBody>
                  <a:tcPr/>
                </a:tc>
                <a:tc>
                  <a:txBody>
                    <a:bodyPr/>
                    <a:lstStyle/>
                    <a:p>
                      <a:r>
                        <a:rPr lang="en-US" dirty="0" smtClean="0"/>
                        <a:t>46804</a:t>
                      </a:r>
                      <a:endParaRPr lang="ru-RU" dirty="0"/>
                    </a:p>
                  </a:txBody>
                  <a:tcPr/>
                </a:tc>
                <a:tc>
                  <a:txBody>
                    <a:bodyPr/>
                    <a:lstStyle/>
                    <a:p>
                      <a:r>
                        <a:rPr lang="en-US" dirty="0" smtClean="0"/>
                        <a:t>fb.com</a:t>
                      </a:r>
                      <a:endParaRPr lang="ru-RU" dirty="0"/>
                    </a:p>
                  </a:txBody>
                  <a:tcPr/>
                </a:tc>
                <a:tc>
                  <a:txBody>
                    <a:bodyPr/>
                    <a:lstStyle/>
                    <a:p>
                      <a:r>
                        <a:rPr lang="en-US" dirty="0" smtClean="0"/>
                        <a:t>443</a:t>
                      </a:r>
                      <a:endParaRPr lang="ru-RU" dirty="0"/>
                    </a:p>
                  </a:txBody>
                  <a:tcPr/>
                </a:tc>
                <a:tc>
                  <a:txBody>
                    <a:bodyPr/>
                    <a:lstStyle/>
                    <a:p>
                      <a:r>
                        <a:rPr lang="en-US" dirty="0" smtClean="0"/>
                        <a:t>7.8.0.1</a:t>
                      </a:r>
                      <a:endParaRPr lang="ru-RU" dirty="0"/>
                    </a:p>
                  </a:txBody>
                  <a:tcPr/>
                </a:tc>
                <a:tc>
                  <a:txBody>
                    <a:bodyPr/>
                    <a:lstStyle/>
                    <a:p>
                      <a:r>
                        <a:rPr lang="en-US" dirty="0" smtClean="0"/>
                        <a:t>37454</a:t>
                      </a:r>
                      <a:endParaRPr lang="ru-RU" dirty="0"/>
                    </a:p>
                  </a:txBody>
                  <a:tcPr/>
                </a:tc>
                <a:tc>
                  <a:txBody>
                    <a:bodyPr/>
                    <a:lstStyle/>
                    <a:p>
                      <a:r>
                        <a:rPr lang="en-US" dirty="0" smtClean="0"/>
                        <a:t>fb.com</a:t>
                      </a:r>
                      <a:endParaRPr lang="ru-RU" dirty="0"/>
                    </a:p>
                  </a:txBody>
                  <a:tcPr/>
                </a:tc>
                <a:tc>
                  <a:txBody>
                    <a:bodyPr/>
                    <a:lstStyle/>
                    <a:p>
                      <a:r>
                        <a:rPr lang="en-US" dirty="0" smtClean="0"/>
                        <a:t>443</a:t>
                      </a:r>
                      <a:endParaRPr lang="ru-RU" dirty="0"/>
                    </a:p>
                  </a:txBody>
                  <a:tcPr/>
                </a:tc>
                <a:tc>
                  <a:txBody>
                    <a:bodyPr/>
                    <a:lstStyle/>
                    <a:p>
                      <a:r>
                        <a:rPr lang="en-US" dirty="0" smtClean="0"/>
                        <a:t>58</a:t>
                      </a:r>
                      <a:endParaRPr lang="ru-RU" dirty="0"/>
                    </a:p>
                  </a:txBody>
                  <a:tcPr/>
                </a:tc>
                <a:extLst>
                  <a:ext uri="{0D108BD9-81ED-4DB2-BD59-A6C34878D82A}">
                    <a16:rowId xmlns:a16="http://schemas.microsoft.com/office/drawing/2014/main" val="3219675515"/>
                  </a:ext>
                </a:extLst>
              </a:tr>
              <a:tr h="370840">
                <a:tc>
                  <a:txBody>
                    <a:bodyPr/>
                    <a:lstStyle/>
                    <a:p>
                      <a:r>
                        <a:rPr lang="en-US" dirty="0" smtClean="0"/>
                        <a:t>192.168.1.5</a:t>
                      </a:r>
                      <a:endParaRPr lang="ru-RU" dirty="0"/>
                    </a:p>
                  </a:txBody>
                  <a:tcPr/>
                </a:tc>
                <a:tc>
                  <a:txBody>
                    <a:bodyPr/>
                    <a:lstStyle/>
                    <a:p>
                      <a:r>
                        <a:rPr lang="en-US" dirty="0" smtClean="0"/>
                        <a:t>56402</a:t>
                      </a:r>
                      <a:endParaRPr lang="ru-RU" dirty="0"/>
                    </a:p>
                  </a:txBody>
                  <a:tcPr/>
                </a:tc>
                <a:tc>
                  <a:txBody>
                    <a:bodyPr/>
                    <a:lstStyle/>
                    <a:p>
                      <a:r>
                        <a:rPr lang="en-US" dirty="0" smtClean="0"/>
                        <a:t>e1.ru</a:t>
                      </a:r>
                      <a:endParaRPr lang="ru-RU" dirty="0"/>
                    </a:p>
                  </a:txBody>
                  <a:tcPr/>
                </a:tc>
                <a:tc>
                  <a:txBody>
                    <a:bodyPr/>
                    <a:lstStyle/>
                    <a:p>
                      <a:r>
                        <a:rPr lang="en-US" dirty="0" smtClean="0"/>
                        <a:t>80</a:t>
                      </a:r>
                      <a:endParaRPr lang="ru-RU" dirty="0"/>
                    </a:p>
                  </a:txBody>
                  <a:tcPr/>
                </a:tc>
                <a:tc>
                  <a:txBody>
                    <a:bodyPr/>
                    <a:lstStyle/>
                    <a:p>
                      <a:r>
                        <a:rPr lang="en-US" dirty="0" smtClean="0"/>
                        <a:t>7.8.0.1</a:t>
                      </a:r>
                      <a:endParaRPr lang="ru-RU" dirty="0"/>
                    </a:p>
                  </a:txBody>
                  <a:tcPr/>
                </a:tc>
                <a:tc>
                  <a:txBody>
                    <a:bodyPr/>
                    <a:lstStyle/>
                    <a:p>
                      <a:r>
                        <a:rPr lang="en-US" dirty="0" smtClean="0"/>
                        <a:t>37455</a:t>
                      </a:r>
                      <a:endParaRPr lang="ru-RU" dirty="0"/>
                    </a:p>
                  </a:txBody>
                  <a:tcPr/>
                </a:tc>
                <a:tc>
                  <a:txBody>
                    <a:bodyPr/>
                    <a:lstStyle/>
                    <a:p>
                      <a:r>
                        <a:rPr lang="en-US" dirty="0" smtClean="0"/>
                        <a:t>e1.ru</a:t>
                      </a:r>
                      <a:endParaRPr lang="ru-RU" dirty="0"/>
                    </a:p>
                  </a:txBody>
                  <a:tcPr/>
                </a:tc>
                <a:tc>
                  <a:txBody>
                    <a:bodyPr/>
                    <a:lstStyle/>
                    <a:p>
                      <a:r>
                        <a:rPr lang="en-US" dirty="0" smtClean="0"/>
                        <a:t>80</a:t>
                      </a:r>
                      <a:endParaRPr lang="ru-RU" dirty="0"/>
                    </a:p>
                  </a:txBody>
                  <a:tcPr/>
                </a:tc>
                <a:tc>
                  <a:txBody>
                    <a:bodyPr/>
                    <a:lstStyle/>
                    <a:p>
                      <a:r>
                        <a:rPr lang="en-US" dirty="0" smtClean="0"/>
                        <a:t>53</a:t>
                      </a:r>
                      <a:endParaRPr lang="ru-RU" dirty="0"/>
                    </a:p>
                  </a:txBody>
                  <a:tcPr/>
                </a:tc>
                <a:extLst>
                  <a:ext uri="{0D108BD9-81ED-4DB2-BD59-A6C34878D82A}">
                    <a16:rowId xmlns:a16="http://schemas.microsoft.com/office/drawing/2014/main" val="1316994205"/>
                  </a:ext>
                </a:extLst>
              </a:tr>
              <a:tr h="370840">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extLst>
                  <a:ext uri="{0D108BD9-81ED-4DB2-BD59-A6C34878D82A}">
                    <a16:rowId xmlns:a16="http://schemas.microsoft.com/office/drawing/2014/main" val="268427842"/>
                  </a:ext>
                </a:extLst>
              </a:tr>
            </a:tbl>
          </a:graphicData>
        </a:graphic>
      </p:graphicFrame>
      <p:sp>
        <p:nvSpPr>
          <p:cNvPr id="11" name="Выгнутая вниз стрелка 10"/>
          <p:cNvSpPr/>
          <p:nvPr/>
        </p:nvSpPr>
        <p:spPr bwMode="auto">
          <a:xfrm flipV="1">
            <a:off x="1835696" y="2175614"/>
            <a:ext cx="3456384" cy="481520"/>
          </a:xfrm>
          <a:prstGeom prst="curvedUpArrow">
            <a:avLst/>
          </a:prstGeom>
          <a:noFill/>
          <a:ln w="1905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2" name="Левая фигурная скобка 11"/>
          <p:cNvSpPr/>
          <p:nvPr/>
        </p:nvSpPr>
        <p:spPr bwMode="auto">
          <a:xfrm rot="16200000">
            <a:off x="6294526" y="3325861"/>
            <a:ext cx="299370" cy="3312368"/>
          </a:xfrm>
          <a:prstGeom prst="leftBrace">
            <a:avLst>
              <a:gd name="adj1" fmla="val 8333"/>
              <a:gd name="adj2" fmla="val 48859"/>
            </a:avLst>
          </a:prstGeom>
          <a:noFill/>
          <a:ln w="127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3" name="Выгнутая вниз стрелка 12"/>
          <p:cNvSpPr/>
          <p:nvPr/>
        </p:nvSpPr>
        <p:spPr bwMode="auto">
          <a:xfrm flipH="1">
            <a:off x="1547664" y="5229200"/>
            <a:ext cx="4896544" cy="316424"/>
          </a:xfrm>
          <a:prstGeom prst="curvedUpArrow">
            <a:avLst>
              <a:gd name="adj1" fmla="val 25000"/>
              <a:gd name="adj2" fmla="val 99465"/>
              <a:gd name="adj3" fmla="val 25000"/>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4196053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en-US" altLang="ru-RU" b="1" kern="0" dirty="0" smtClean="0"/>
              <a:t>NAT </a:t>
            </a:r>
            <a:r>
              <a:rPr kumimoji="0" lang="en-US" altLang="ru-RU" b="1" kern="0" dirty="0" err="1" smtClean="0"/>
              <a:t>Flavours</a:t>
            </a:r>
            <a:endParaRPr kumimoji="0" lang="en-US" altLang="ru-RU" b="1" kern="0" dirty="0" smtClean="0"/>
          </a:p>
        </p:txBody>
      </p:sp>
      <p:sp>
        <p:nvSpPr>
          <p:cNvPr id="2" name="AutoShape 4" descr="Router | Cisco Network Topology Icons 301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6" descr="Router | Cisco Network Topology Icons 301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16" descr="Internet Cloud icon PNG and SVG Vector Free Download"/>
          <p:cNvSpPr>
            <a:spLocks noChangeAspect="1" noChangeArrowheads="1"/>
          </p:cNvSpPr>
          <p:nvPr/>
        </p:nvSpPr>
        <p:spPr bwMode="auto">
          <a:xfrm>
            <a:off x="155575" y="-822325"/>
            <a:ext cx="19431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4" descr="Достаточно одной таблетки», или фармакология конца света"/>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TextBox 5"/>
          <p:cNvSpPr txBox="1"/>
          <p:nvPr/>
        </p:nvSpPr>
        <p:spPr>
          <a:xfrm>
            <a:off x="539552" y="1459338"/>
            <a:ext cx="8496944" cy="830997"/>
          </a:xfrm>
          <a:prstGeom prst="rect">
            <a:avLst/>
          </a:prstGeom>
          <a:noFill/>
        </p:spPr>
        <p:txBody>
          <a:bodyPr wrap="square" rtlCol="0">
            <a:spAutoFit/>
          </a:bodyPr>
          <a:lstStyle/>
          <a:p>
            <a:pPr algn="just">
              <a:buNone/>
            </a:pPr>
            <a:r>
              <a:rPr lang="en-US" sz="1600" dirty="0"/>
              <a:t>NAT (</a:t>
            </a:r>
            <a:r>
              <a:rPr lang="ru-RU" sz="1600" dirty="0"/>
              <a:t>от англ. </a:t>
            </a:r>
            <a:r>
              <a:rPr lang="en-US" sz="1600" dirty="0"/>
              <a:t>Network Address Translation — «</a:t>
            </a:r>
            <a:r>
              <a:rPr lang="ru-RU" sz="1600" dirty="0"/>
              <a:t>преобразование сетевых адресов») — это механизм в сетях </a:t>
            </a:r>
            <a:r>
              <a:rPr lang="en-US" sz="1600" dirty="0"/>
              <a:t>TCP/IP, </a:t>
            </a:r>
            <a:r>
              <a:rPr lang="ru-RU" sz="1600" dirty="0"/>
              <a:t>позволяющий преобразовывать </a:t>
            </a:r>
            <a:r>
              <a:rPr lang="en-US" sz="1600" dirty="0"/>
              <a:t>IP-</a:t>
            </a:r>
            <a:r>
              <a:rPr lang="ru-RU" sz="1600" dirty="0"/>
              <a:t>адреса транзитных пакетов. Также имеет названия </a:t>
            </a:r>
            <a:r>
              <a:rPr lang="en-US" sz="1600" dirty="0"/>
              <a:t>IP Masquerading, Network Masquerading </a:t>
            </a:r>
            <a:r>
              <a:rPr lang="ru-RU" sz="1600" dirty="0"/>
              <a:t>и </a:t>
            </a:r>
            <a:r>
              <a:rPr lang="en-US" sz="1600" dirty="0"/>
              <a:t>Native Address Translation.</a:t>
            </a:r>
            <a:endParaRPr lang="ru-RU" sz="1600" dirty="0"/>
          </a:p>
        </p:txBody>
      </p:sp>
      <p:graphicFrame>
        <p:nvGraphicFramePr>
          <p:cNvPr id="7" name="Таблица 6"/>
          <p:cNvGraphicFramePr>
            <a:graphicFrameLocks noGrp="1"/>
          </p:cNvGraphicFramePr>
          <p:nvPr>
            <p:extLst>
              <p:ext uri="{D42A27DB-BD31-4B8C-83A1-F6EECF244321}">
                <p14:modId xmlns:p14="http://schemas.microsoft.com/office/powerpoint/2010/main" val="3685539408"/>
              </p:ext>
            </p:extLst>
          </p:nvPr>
        </p:nvGraphicFramePr>
        <p:xfrm>
          <a:off x="2627784" y="3789040"/>
          <a:ext cx="4507230" cy="1188720"/>
        </p:xfrm>
        <a:graphic>
          <a:graphicData uri="http://schemas.openxmlformats.org/drawingml/2006/table">
            <a:tbl>
              <a:tblPr bandRow="1">
                <a:tableStyleId>{AF606853-7671-496A-8E4F-DF71F8EC918B}</a:tableStyleId>
              </a:tblPr>
              <a:tblGrid>
                <a:gridCol w="2032000">
                  <a:extLst>
                    <a:ext uri="{9D8B030D-6E8A-4147-A177-3AD203B41FA5}">
                      <a16:colId xmlns:a16="http://schemas.microsoft.com/office/drawing/2014/main" val="407044065"/>
                    </a:ext>
                  </a:extLst>
                </a:gridCol>
                <a:gridCol w="443230">
                  <a:extLst>
                    <a:ext uri="{9D8B030D-6E8A-4147-A177-3AD203B41FA5}">
                      <a16:colId xmlns:a16="http://schemas.microsoft.com/office/drawing/2014/main" val="8838960"/>
                    </a:ext>
                  </a:extLst>
                </a:gridCol>
                <a:gridCol w="2032000">
                  <a:extLst>
                    <a:ext uri="{9D8B030D-6E8A-4147-A177-3AD203B41FA5}">
                      <a16:colId xmlns:a16="http://schemas.microsoft.com/office/drawing/2014/main" val="378405755"/>
                    </a:ext>
                  </a:extLst>
                </a:gridCol>
              </a:tblGrid>
              <a:tr h="370840">
                <a:tc>
                  <a:txBody>
                    <a:bodyPr/>
                    <a:lstStyle/>
                    <a:p>
                      <a:pPr algn="r"/>
                      <a:r>
                        <a:rPr lang="en-US" sz="2000" u="sng" dirty="0" smtClean="0"/>
                        <a:t>S</a:t>
                      </a:r>
                      <a:r>
                        <a:rPr lang="en-US" sz="2000" dirty="0" smtClean="0"/>
                        <a:t>ymmetric</a:t>
                      </a:r>
                      <a:endParaRPr lang="ru-RU" sz="2000" dirty="0"/>
                    </a:p>
                  </a:txBody>
                  <a:tcPr/>
                </a:tc>
                <a:tc>
                  <a:txBody>
                    <a:bodyPr/>
                    <a:lstStyle/>
                    <a:p>
                      <a:pPr algn="ctr"/>
                      <a:r>
                        <a:rPr lang="en-US" sz="2000" dirty="0" smtClean="0"/>
                        <a:t>vs</a:t>
                      </a:r>
                      <a:endParaRPr lang="ru-RU" sz="2000" dirty="0"/>
                    </a:p>
                  </a:txBody>
                  <a:tcPr/>
                </a:tc>
                <a:tc>
                  <a:txBody>
                    <a:bodyPr/>
                    <a:lstStyle/>
                    <a:p>
                      <a:r>
                        <a:rPr lang="en-US" sz="2000" u="sng" dirty="0" smtClean="0"/>
                        <a:t>D</a:t>
                      </a:r>
                      <a:r>
                        <a:rPr lang="en-US" sz="2000" dirty="0" smtClean="0"/>
                        <a:t>irected</a:t>
                      </a:r>
                      <a:endParaRPr lang="ru-RU" sz="2000" dirty="0"/>
                    </a:p>
                  </a:txBody>
                  <a:tcPr/>
                </a:tc>
                <a:extLst>
                  <a:ext uri="{0D108BD9-81ED-4DB2-BD59-A6C34878D82A}">
                    <a16:rowId xmlns:a16="http://schemas.microsoft.com/office/drawing/2014/main" val="3702299775"/>
                  </a:ext>
                </a:extLst>
              </a:tr>
              <a:tr h="370840">
                <a:tc>
                  <a:txBody>
                    <a:bodyPr/>
                    <a:lstStyle/>
                    <a:p>
                      <a:pPr algn="r"/>
                      <a:r>
                        <a:rPr lang="en-US" sz="2000" u="sng" dirty="0" smtClean="0"/>
                        <a:t>S</a:t>
                      </a:r>
                      <a:r>
                        <a:rPr lang="en-US" sz="2000" dirty="0" smtClean="0"/>
                        <a:t>ource</a:t>
                      </a:r>
                      <a:endParaRPr lang="ru-RU" sz="2000" dirty="0"/>
                    </a:p>
                  </a:txBody>
                  <a:tcPr/>
                </a:tc>
                <a:tc>
                  <a:txBody>
                    <a:bodyPr/>
                    <a:lstStyle/>
                    <a:p>
                      <a:pPr algn="ctr"/>
                      <a:r>
                        <a:rPr lang="en-US" sz="2000" dirty="0" smtClean="0"/>
                        <a:t>vs</a:t>
                      </a:r>
                      <a:endParaRPr lang="ru-RU" sz="2000" dirty="0"/>
                    </a:p>
                  </a:txBody>
                  <a:tcPr/>
                </a:tc>
                <a:tc>
                  <a:txBody>
                    <a:bodyPr/>
                    <a:lstStyle/>
                    <a:p>
                      <a:r>
                        <a:rPr lang="en-US" sz="2000" u="sng" dirty="0" smtClean="0"/>
                        <a:t>D</a:t>
                      </a:r>
                      <a:r>
                        <a:rPr lang="en-US" sz="2000" dirty="0" smtClean="0"/>
                        <a:t>estination</a:t>
                      </a:r>
                      <a:endParaRPr lang="ru-RU" sz="2000" dirty="0"/>
                    </a:p>
                  </a:txBody>
                  <a:tcPr/>
                </a:tc>
                <a:extLst>
                  <a:ext uri="{0D108BD9-81ED-4DB2-BD59-A6C34878D82A}">
                    <a16:rowId xmlns:a16="http://schemas.microsoft.com/office/drawing/2014/main" val="1379097494"/>
                  </a:ext>
                </a:extLst>
              </a:tr>
              <a:tr h="370840">
                <a:tc>
                  <a:txBody>
                    <a:bodyPr/>
                    <a:lstStyle/>
                    <a:p>
                      <a:pPr algn="r"/>
                      <a:r>
                        <a:rPr lang="en-US" sz="2000" u="sng" dirty="0" smtClean="0"/>
                        <a:t>S</a:t>
                      </a:r>
                      <a:r>
                        <a:rPr lang="en-US" sz="2000" dirty="0" smtClean="0"/>
                        <a:t>tatic</a:t>
                      </a:r>
                      <a:endParaRPr lang="ru-RU" sz="2000" dirty="0"/>
                    </a:p>
                  </a:txBody>
                  <a:tcPr/>
                </a:tc>
                <a:tc>
                  <a:txBody>
                    <a:bodyPr/>
                    <a:lstStyle/>
                    <a:p>
                      <a:pPr algn="ctr"/>
                      <a:r>
                        <a:rPr lang="en-US" sz="2000" dirty="0" smtClean="0"/>
                        <a:t>vs</a:t>
                      </a:r>
                      <a:endParaRPr lang="ru-RU" sz="2000" dirty="0"/>
                    </a:p>
                  </a:txBody>
                  <a:tcPr/>
                </a:tc>
                <a:tc>
                  <a:txBody>
                    <a:bodyPr/>
                    <a:lstStyle/>
                    <a:p>
                      <a:r>
                        <a:rPr lang="en-US" sz="2000" u="sng" dirty="0" smtClean="0"/>
                        <a:t>D</a:t>
                      </a:r>
                      <a:r>
                        <a:rPr lang="en-US" sz="2000" dirty="0" smtClean="0"/>
                        <a:t>ynamic</a:t>
                      </a:r>
                      <a:endParaRPr lang="ru-RU" sz="2000" dirty="0"/>
                    </a:p>
                  </a:txBody>
                  <a:tcPr/>
                </a:tc>
                <a:extLst>
                  <a:ext uri="{0D108BD9-81ED-4DB2-BD59-A6C34878D82A}">
                    <a16:rowId xmlns:a16="http://schemas.microsoft.com/office/drawing/2014/main" val="1373108550"/>
                  </a:ext>
                </a:extLst>
              </a:tr>
            </a:tbl>
          </a:graphicData>
        </a:graphic>
      </p:graphicFrame>
    </p:spTree>
    <p:extLst>
      <p:ext uri="{BB962C8B-B14F-4D97-AF65-F5344CB8AC3E}">
        <p14:creationId xmlns:p14="http://schemas.microsoft.com/office/powerpoint/2010/main" val="28880875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en-US" altLang="ru-RU" b="1" kern="0" dirty="0" smtClean="0"/>
              <a:t>DNAT</a:t>
            </a:r>
            <a:endParaRPr kumimoji="0" lang="en-US" altLang="ru-RU" b="1" kern="0" dirty="0" smtClean="0"/>
          </a:p>
        </p:txBody>
      </p:sp>
      <p:sp>
        <p:nvSpPr>
          <p:cNvPr id="2" name="AutoShape 4" descr="Router | Cisco Network Topology Icons 301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6" descr="Router | Cisco Network Topology Icons 301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16" descr="Internet Cloud icon PNG and SVG Vector Free Download"/>
          <p:cNvSpPr>
            <a:spLocks noChangeAspect="1" noChangeArrowheads="1"/>
          </p:cNvSpPr>
          <p:nvPr/>
        </p:nvSpPr>
        <p:spPr bwMode="auto">
          <a:xfrm>
            <a:off x="155575" y="-822325"/>
            <a:ext cx="19431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4" descr="Достаточно одной таблетки», или фармакология конца света"/>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 name="TextBox 3"/>
          <p:cNvSpPr txBox="1"/>
          <p:nvPr/>
        </p:nvSpPr>
        <p:spPr>
          <a:xfrm>
            <a:off x="899592" y="1433711"/>
            <a:ext cx="5921044" cy="1698927"/>
          </a:xfrm>
          <a:prstGeom prst="rect">
            <a:avLst/>
          </a:prstGeom>
          <a:noFill/>
        </p:spPr>
        <p:txBody>
          <a:bodyPr wrap="none" rtlCol="0">
            <a:spAutoFit/>
          </a:bodyPr>
          <a:lstStyle/>
          <a:p>
            <a:r>
              <a:rPr lang="en-US" sz="1800" dirty="0" smtClean="0"/>
              <a:t>SNAT (Source) – </a:t>
            </a:r>
            <a:r>
              <a:rPr lang="ru-RU" sz="1800" dirty="0" smtClean="0"/>
              <a:t>изнутри наружу (многие-ко-многим)</a:t>
            </a:r>
          </a:p>
          <a:p>
            <a:pPr lvl="1"/>
            <a:r>
              <a:rPr lang="ru-RU" sz="1800" dirty="0" smtClean="0"/>
              <a:t>Доступ в Интернет</a:t>
            </a:r>
          </a:p>
          <a:p>
            <a:r>
              <a:rPr lang="en-US" sz="1800" dirty="0" smtClean="0"/>
              <a:t>DNAT (Destination) – </a:t>
            </a:r>
            <a:r>
              <a:rPr lang="ru-RU" sz="1800" dirty="0" smtClean="0"/>
              <a:t>снаружи внутри (многие-к-одному)</a:t>
            </a:r>
          </a:p>
          <a:p>
            <a:pPr lvl="1"/>
            <a:r>
              <a:rPr lang="ru-RU" sz="1800" dirty="0" smtClean="0"/>
              <a:t>Доступ к сетевым службам</a:t>
            </a:r>
          </a:p>
          <a:p>
            <a:pPr lvl="1"/>
            <a:r>
              <a:rPr lang="ru-RU" sz="1800" dirty="0" smtClean="0"/>
              <a:t>«Прокол»</a:t>
            </a:r>
            <a:endParaRPr lang="ru-RU" sz="1800" dirty="0"/>
          </a:p>
        </p:txBody>
      </p:sp>
      <p:pic>
        <p:nvPicPr>
          <p:cNvPr id="11" name="Picture 14" descr="Router Icon Transparent #396425 - Free Icons Libra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9582" y="5373216"/>
            <a:ext cx="1764196" cy="116216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0" descr="Internet Cloud Icons - Free SVG &amp; PNG Internet Cloud Images - Nou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5955" y="2370814"/>
            <a:ext cx="2606720" cy="260672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erver Icon, Transparent Server.PNG Images &amp; Vector - FreeIcon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75" y="3234185"/>
            <a:ext cx="2315425" cy="2315426"/>
          </a:xfrm>
          <a:prstGeom prst="rect">
            <a:avLst/>
          </a:prstGeom>
          <a:noFill/>
          <a:extLst>
            <a:ext uri="{909E8E84-426E-40DD-AFC4-6F175D3DCCD1}">
              <a14:hiddenFill xmlns:a14="http://schemas.microsoft.com/office/drawing/2010/main">
                <a:solidFill>
                  <a:srgbClr val="FFFFFF"/>
                </a:solidFill>
              </a14:hiddenFill>
            </a:ext>
          </a:extLst>
        </p:spPr>
      </p:pic>
      <p:cxnSp>
        <p:nvCxnSpPr>
          <p:cNvPr id="9" name="Прямая соединительная линия 8"/>
          <p:cNvCxnSpPr/>
          <p:nvPr/>
        </p:nvCxnSpPr>
        <p:spPr bwMode="auto">
          <a:xfrm>
            <a:off x="4697174" y="2852936"/>
            <a:ext cx="0" cy="2390696"/>
          </a:xfrm>
          <a:prstGeom prst="line">
            <a:avLst/>
          </a:prstGeom>
          <a:noFill/>
          <a:ln w="28575" cap="flat" cmpd="sng" algn="ctr">
            <a:solidFill>
              <a:srgbClr val="F40426"/>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Стрелка вправо 12"/>
          <p:cNvSpPr/>
          <p:nvPr/>
        </p:nvSpPr>
        <p:spPr bwMode="auto">
          <a:xfrm rot="8317713">
            <a:off x="5585839" y="4891094"/>
            <a:ext cx="1368152" cy="432048"/>
          </a:xfrm>
          <a:prstGeom prst="rightArrow">
            <a:avLst/>
          </a:prstGeom>
          <a:noFill/>
          <a:ln w="28575" cap="flat" cmpd="sng" algn="ctr">
            <a:solidFill>
              <a:srgbClr val="92D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6" name="Стрелка вправо 15"/>
          <p:cNvSpPr/>
          <p:nvPr/>
        </p:nvSpPr>
        <p:spPr bwMode="auto">
          <a:xfrm rot="12621397">
            <a:off x="2628616" y="4817881"/>
            <a:ext cx="1368152" cy="432048"/>
          </a:xfrm>
          <a:prstGeom prst="rightArrow">
            <a:avLst/>
          </a:prstGeom>
          <a:noFill/>
          <a:ln w="28575" cap="flat" cmpd="sng" algn="ctr">
            <a:solidFill>
              <a:srgbClr val="92D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 name="TextBox 13"/>
          <p:cNvSpPr txBox="1"/>
          <p:nvPr/>
        </p:nvSpPr>
        <p:spPr>
          <a:xfrm>
            <a:off x="2926721" y="3854355"/>
            <a:ext cx="3569632" cy="634020"/>
          </a:xfrm>
          <a:prstGeom prst="rect">
            <a:avLst/>
          </a:prstGeom>
          <a:solidFill>
            <a:schemeClr val="bg1"/>
          </a:solidFill>
          <a:ln>
            <a:solidFill>
              <a:srgbClr val="7030A0"/>
            </a:solidFill>
          </a:ln>
          <a:effectLst>
            <a:outerShdw blurRad="50800" dist="38100" dir="2700000" algn="tl" rotWithShape="0">
              <a:prstClr val="black">
                <a:alpha val="40000"/>
              </a:prstClr>
            </a:outerShdw>
          </a:effectLst>
        </p:spPr>
        <p:txBody>
          <a:bodyPr wrap="none" rtlCol="0">
            <a:spAutoFit/>
          </a:bodyPr>
          <a:lstStyle/>
          <a:p>
            <a:r>
              <a:rPr lang="ru-RU" sz="1600" dirty="0" smtClean="0"/>
              <a:t>Правило</a:t>
            </a:r>
            <a:r>
              <a:rPr lang="en-US" sz="1600" dirty="0" smtClean="0"/>
              <a:t> NAT</a:t>
            </a:r>
            <a:r>
              <a:rPr lang="ru-RU" sz="1600" dirty="0" smtClean="0"/>
              <a:t>:</a:t>
            </a:r>
          </a:p>
          <a:p>
            <a:pPr>
              <a:buNone/>
            </a:pPr>
            <a:r>
              <a:rPr lang="en-US" sz="1600" dirty="0" smtClean="0"/>
              <a:t>&lt;My IP&gt;:&lt;</a:t>
            </a:r>
            <a:r>
              <a:rPr lang="ru-RU" sz="1600" dirty="0" smtClean="0"/>
              <a:t>Порт</a:t>
            </a:r>
            <a:r>
              <a:rPr lang="en-US" sz="1600" dirty="0" smtClean="0"/>
              <a:t>&gt;</a:t>
            </a:r>
            <a:r>
              <a:rPr lang="ru-RU" sz="1600" dirty="0" smtClean="0"/>
              <a:t> </a:t>
            </a:r>
            <a:r>
              <a:rPr lang="ru-RU" sz="1600" dirty="0" smtClean="0">
                <a:sym typeface="Wingdings" panose="05000000000000000000" pitchFamily="2" charset="2"/>
              </a:rPr>
              <a:t></a:t>
            </a:r>
            <a:r>
              <a:rPr lang="en-US" sz="1600" dirty="0" smtClean="0">
                <a:sym typeface="Wingdings" panose="05000000000000000000" pitchFamily="2" charset="2"/>
              </a:rPr>
              <a:t>&lt;Local IP&gt;&lt;</a:t>
            </a:r>
            <a:r>
              <a:rPr lang="ru-RU" sz="1600" dirty="0" smtClean="0">
                <a:sym typeface="Wingdings" panose="05000000000000000000" pitchFamily="2" charset="2"/>
              </a:rPr>
              <a:t>Порт</a:t>
            </a:r>
            <a:r>
              <a:rPr lang="en-US" sz="1600" dirty="0" smtClean="0">
                <a:sym typeface="Wingdings" panose="05000000000000000000" pitchFamily="2" charset="2"/>
              </a:rPr>
              <a:t>’&gt;</a:t>
            </a:r>
            <a:endParaRPr lang="ru-RU" sz="1600" dirty="0"/>
          </a:p>
        </p:txBody>
      </p:sp>
    </p:spTree>
    <p:extLst>
      <p:ext uri="{BB962C8B-B14F-4D97-AF65-F5344CB8AC3E}">
        <p14:creationId xmlns:p14="http://schemas.microsoft.com/office/powerpoint/2010/main" val="3954329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ru-RU" altLang="ru-RU" b="1" kern="0" dirty="0" smtClean="0"/>
              <a:t>Соединения </a:t>
            </a:r>
            <a:r>
              <a:rPr kumimoji="0" lang="en-US" altLang="ru-RU" b="1" kern="0" dirty="0" smtClean="0"/>
              <a:t>DNAT</a:t>
            </a:r>
            <a:endParaRPr kumimoji="0" lang="en-US" altLang="ru-RU" b="1" kern="0" dirty="0" smtClean="0"/>
          </a:p>
        </p:txBody>
      </p:sp>
      <p:sp>
        <p:nvSpPr>
          <p:cNvPr id="2" name="AutoShape 4" descr="Router | Cisco Network Topology Icons 301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6" descr="Router | Cisco Network Topology Icons 301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16" descr="Internet Cloud icon PNG and SVG Vector Free Download"/>
          <p:cNvSpPr>
            <a:spLocks noChangeAspect="1" noChangeArrowheads="1"/>
          </p:cNvSpPr>
          <p:nvPr/>
        </p:nvSpPr>
        <p:spPr bwMode="auto">
          <a:xfrm>
            <a:off x="155575" y="-822325"/>
            <a:ext cx="19431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4" descr="Достаточно одной таблетки», или фармакология конца света"/>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aphicFrame>
        <p:nvGraphicFramePr>
          <p:cNvPr id="4" name="Таблица 3"/>
          <p:cNvGraphicFramePr>
            <a:graphicFrameLocks noGrp="1"/>
          </p:cNvGraphicFramePr>
          <p:nvPr>
            <p:extLst>
              <p:ext uri="{D42A27DB-BD31-4B8C-83A1-F6EECF244321}">
                <p14:modId xmlns:p14="http://schemas.microsoft.com/office/powerpoint/2010/main" val="3790047218"/>
              </p:ext>
            </p:extLst>
          </p:nvPr>
        </p:nvGraphicFramePr>
        <p:xfrm>
          <a:off x="799229" y="2708919"/>
          <a:ext cx="8122073" cy="2123440"/>
        </p:xfrm>
        <a:graphic>
          <a:graphicData uri="http://schemas.openxmlformats.org/drawingml/2006/table">
            <a:tbl>
              <a:tblPr firstRow="1" bandRow="1">
                <a:tableStyleId>{073A0DAA-6AF3-43AB-8588-CEC1D06C72B9}</a:tableStyleId>
              </a:tblPr>
              <a:tblGrid>
                <a:gridCol w="1325880">
                  <a:extLst>
                    <a:ext uri="{9D8B030D-6E8A-4147-A177-3AD203B41FA5}">
                      <a16:colId xmlns:a16="http://schemas.microsoft.com/office/drawing/2014/main" val="554582378"/>
                    </a:ext>
                  </a:extLst>
                </a:gridCol>
                <a:gridCol w="811530">
                  <a:extLst>
                    <a:ext uri="{9D8B030D-6E8A-4147-A177-3AD203B41FA5}">
                      <a16:colId xmlns:a16="http://schemas.microsoft.com/office/drawing/2014/main" val="4278251217"/>
                    </a:ext>
                  </a:extLst>
                </a:gridCol>
                <a:gridCol w="881380">
                  <a:extLst>
                    <a:ext uri="{9D8B030D-6E8A-4147-A177-3AD203B41FA5}">
                      <a16:colId xmlns:a16="http://schemas.microsoft.com/office/drawing/2014/main" val="1037434188"/>
                    </a:ext>
                  </a:extLst>
                </a:gridCol>
                <a:gridCol w="671830">
                  <a:extLst>
                    <a:ext uri="{9D8B030D-6E8A-4147-A177-3AD203B41FA5}">
                      <a16:colId xmlns:a16="http://schemas.microsoft.com/office/drawing/2014/main" val="3641121446"/>
                    </a:ext>
                  </a:extLst>
                </a:gridCol>
                <a:gridCol w="868680">
                  <a:extLst>
                    <a:ext uri="{9D8B030D-6E8A-4147-A177-3AD203B41FA5}">
                      <a16:colId xmlns:a16="http://schemas.microsoft.com/office/drawing/2014/main" val="740739280"/>
                    </a:ext>
                  </a:extLst>
                </a:gridCol>
                <a:gridCol w="811530">
                  <a:extLst>
                    <a:ext uri="{9D8B030D-6E8A-4147-A177-3AD203B41FA5}">
                      <a16:colId xmlns:a16="http://schemas.microsoft.com/office/drawing/2014/main" val="654793084"/>
                    </a:ext>
                  </a:extLst>
                </a:gridCol>
                <a:gridCol w="1325880">
                  <a:extLst>
                    <a:ext uri="{9D8B030D-6E8A-4147-A177-3AD203B41FA5}">
                      <a16:colId xmlns:a16="http://schemas.microsoft.com/office/drawing/2014/main" val="2092950617"/>
                    </a:ext>
                  </a:extLst>
                </a:gridCol>
                <a:gridCol w="748030">
                  <a:extLst>
                    <a:ext uri="{9D8B030D-6E8A-4147-A177-3AD203B41FA5}">
                      <a16:colId xmlns:a16="http://schemas.microsoft.com/office/drawing/2014/main" val="3675539144"/>
                    </a:ext>
                  </a:extLst>
                </a:gridCol>
                <a:gridCol w="677333">
                  <a:extLst>
                    <a:ext uri="{9D8B030D-6E8A-4147-A177-3AD203B41FA5}">
                      <a16:colId xmlns:a16="http://schemas.microsoft.com/office/drawing/2014/main" val="3955364397"/>
                    </a:ext>
                  </a:extLst>
                </a:gridCol>
              </a:tblGrid>
              <a:tr h="370840">
                <a:tc>
                  <a:txBody>
                    <a:bodyPr/>
                    <a:lstStyle/>
                    <a:p>
                      <a:pPr algn="ctr"/>
                      <a:r>
                        <a:rPr lang="en-US" dirty="0" err="1" smtClean="0"/>
                        <a:t>Src</a:t>
                      </a:r>
                      <a:r>
                        <a:rPr lang="en-US" dirty="0" smtClean="0"/>
                        <a:t/>
                      </a:r>
                      <a:br>
                        <a:rPr lang="en-US" dirty="0" smtClean="0"/>
                      </a:br>
                      <a:r>
                        <a:rPr lang="en-US" dirty="0" smtClean="0"/>
                        <a:t>IP</a:t>
                      </a:r>
                      <a:endParaRPr lang="ru-RU" dirty="0"/>
                    </a:p>
                  </a:txBody>
                  <a:tcPr/>
                </a:tc>
                <a:tc>
                  <a:txBody>
                    <a:bodyPr/>
                    <a:lstStyle/>
                    <a:p>
                      <a:pPr algn="ctr"/>
                      <a:r>
                        <a:rPr lang="en-US" dirty="0" err="1" smtClean="0"/>
                        <a:t>Src</a:t>
                      </a:r>
                      <a:r>
                        <a:rPr lang="en-US" dirty="0" smtClean="0"/>
                        <a:t/>
                      </a:r>
                      <a:br>
                        <a:rPr lang="en-US" dirty="0" smtClean="0"/>
                      </a:br>
                      <a:r>
                        <a:rPr lang="en-US" dirty="0" smtClean="0"/>
                        <a:t>Port</a:t>
                      </a:r>
                      <a:endParaRPr lang="ru-RU" dirty="0"/>
                    </a:p>
                  </a:txBody>
                  <a:tcPr/>
                </a:tc>
                <a:tc>
                  <a:txBody>
                    <a:bodyPr/>
                    <a:lstStyle/>
                    <a:p>
                      <a:pPr algn="ctr"/>
                      <a:r>
                        <a:rPr lang="en-US" dirty="0" err="1" smtClean="0"/>
                        <a:t>Dst</a:t>
                      </a:r>
                      <a:r>
                        <a:rPr lang="en-US" baseline="0" dirty="0" smtClean="0"/>
                        <a:t/>
                      </a:r>
                      <a:br>
                        <a:rPr lang="en-US" baseline="0" dirty="0" smtClean="0"/>
                      </a:br>
                      <a:r>
                        <a:rPr lang="en-US" baseline="0" dirty="0" smtClean="0"/>
                        <a:t>IP</a:t>
                      </a:r>
                      <a:endParaRPr lang="ru-RU" dirty="0"/>
                    </a:p>
                  </a:txBody>
                  <a:tcPr/>
                </a:tc>
                <a:tc>
                  <a:txBody>
                    <a:bodyPr/>
                    <a:lstStyle/>
                    <a:p>
                      <a:pPr algn="ctr"/>
                      <a:r>
                        <a:rPr lang="en-US" dirty="0" err="1" smtClean="0"/>
                        <a:t>Dst</a:t>
                      </a:r>
                      <a:r>
                        <a:rPr lang="en-US" dirty="0" smtClean="0"/>
                        <a:t/>
                      </a:r>
                      <a:br>
                        <a:rPr lang="en-US" dirty="0" smtClean="0"/>
                      </a:br>
                      <a:r>
                        <a:rPr lang="en-US" dirty="0" smtClean="0"/>
                        <a:t>Port</a:t>
                      </a:r>
                      <a:endParaRPr lang="ru-RU" dirty="0"/>
                    </a:p>
                  </a:txBody>
                  <a:tcPr/>
                </a:tc>
                <a:tc>
                  <a:txBody>
                    <a:bodyPr/>
                    <a:lstStyle/>
                    <a:p>
                      <a:pPr algn="ctr"/>
                      <a:r>
                        <a:rPr lang="en-US" dirty="0" err="1" smtClean="0"/>
                        <a:t>Src</a:t>
                      </a:r>
                      <a:endParaRPr lang="en-US" dirty="0" smtClean="0"/>
                    </a:p>
                    <a:p>
                      <a:pPr algn="ctr"/>
                      <a:r>
                        <a:rPr lang="en-US" dirty="0" smtClean="0"/>
                        <a:t>IP’</a:t>
                      </a:r>
                      <a:endParaRPr lang="ru-RU" dirty="0"/>
                    </a:p>
                  </a:txBody>
                  <a:tcPr/>
                </a:tc>
                <a:tc>
                  <a:txBody>
                    <a:bodyPr/>
                    <a:lstStyle/>
                    <a:p>
                      <a:pPr algn="ctr"/>
                      <a:r>
                        <a:rPr lang="en-US" dirty="0" err="1" smtClean="0"/>
                        <a:t>Src</a:t>
                      </a:r>
                      <a:endParaRPr lang="en-US" dirty="0" smtClean="0"/>
                    </a:p>
                    <a:p>
                      <a:pPr algn="ctr"/>
                      <a:r>
                        <a:rPr lang="en-US" dirty="0" smtClean="0"/>
                        <a:t>Port’</a:t>
                      </a:r>
                      <a:endParaRPr lang="ru-RU" dirty="0"/>
                    </a:p>
                  </a:txBody>
                  <a:tcPr/>
                </a:tc>
                <a:tc>
                  <a:txBody>
                    <a:bodyPr/>
                    <a:lstStyle/>
                    <a:p>
                      <a:pPr algn="ctr"/>
                      <a:r>
                        <a:rPr lang="en-US" dirty="0" err="1" smtClean="0"/>
                        <a:t>Dst</a:t>
                      </a:r>
                      <a:endParaRPr lang="en-US" dirty="0" smtClean="0"/>
                    </a:p>
                    <a:p>
                      <a:pPr algn="ctr"/>
                      <a:r>
                        <a:rPr lang="en-US" dirty="0" smtClean="0"/>
                        <a:t>IP’</a:t>
                      </a:r>
                      <a:endParaRPr lang="ru-RU" dirty="0"/>
                    </a:p>
                  </a:txBody>
                  <a:tcPr/>
                </a:tc>
                <a:tc>
                  <a:txBody>
                    <a:bodyPr/>
                    <a:lstStyle/>
                    <a:p>
                      <a:pPr algn="ctr"/>
                      <a:r>
                        <a:rPr lang="en-US" dirty="0" err="1" smtClean="0"/>
                        <a:t>Dst</a:t>
                      </a:r>
                      <a:r>
                        <a:rPr lang="en-US" dirty="0" smtClean="0"/>
                        <a:t/>
                      </a:r>
                      <a:br>
                        <a:rPr lang="en-US" dirty="0" smtClean="0"/>
                      </a:br>
                      <a:r>
                        <a:rPr lang="en-US" dirty="0" smtClean="0"/>
                        <a:t>Port’</a:t>
                      </a:r>
                      <a:endParaRPr lang="ru-RU" dirty="0"/>
                    </a:p>
                  </a:txBody>
                  <a:tcPr/>
                </a:tc>
                <a:tc>
                  <a:txBody>
                    <a:bodyPr/>
                    <a:lstStyle/>
                    <a:p>
                      <a:r>
                        <a:rPr lang="en-US" dirty="0" smtClean="0"/>
                        <a:t>TTL</a:t>
                      </a:r>
                      <a:endParaRPr lang="ru-RU" dirty="0"/>
                    </a:p>
                  </a:txBody>
                  <a:tcPr/>
                </a:tc>
                <a:extLst>
                  <a:ext uri="{0D108BD9-81ED-4DB2-BD59-A6C34878D82A}">
                    <a16:rowId xmlns:a16="http://schemas.microsoft.com/office/drawing/2014/main" val="378008609"/>
                  </a:ext>
                </a:extLst>
              </a:tr>
              <a:tr h="370840">
                <a:tc>
                  <a:txBody>
                    <a:bodyPr/>
                    <a:lstStyle/>
                    <a:p>
                      <a:r>
                        <a:rPr lang="en-US" dirty="0" smtClean="0"/>
                        <a:t>1.2.3.4</a:t>
                      </a:r>
                      <a:endParaRPr lang="ru-RU" dirty="0"/>
                    </a:p>
                  </a:txBody>
                  <a:tcPr/>
                </a:tc>
                <a:tc>
                  <a:txBody>
                    <a:bodyPr/>
                    <a:lstStyle/>
                    <a:p>
                      <a:r>
                        <a:rPr lang="en-US" dirty="0" smtClean="0"/>
                        <a:t>56401</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7.8.0.1</a:t>
                      </a:r>
                      <a:endParaRPr lang="ru-RU" dirty="0" smtClean="0"/>
                    </a:p>
                  </a:txBody>
                  <a:tcPr/>
                </a:tc>
                <a:tc>
                  <a:txBody>
                    <a:bodyPr/>
                    <a:lstStyle/>
                    <a:p>
                      <a:r>
                        <a:rPr lang="en-US" dirty="0" smtClean="0"/>
                        <a:t>80</a:t>
                      </a:r>
                      <a:endParaRPr lang="ru-RU" dirty="0"/>
                    </a:p>
                  </a:txBody>
                  <a:tcPr/>
                </a:tc>
                <a:tc>
                  <a:txBody>
                    <a:bodyPr/>
                    <a:lstStyle/>
                    <a:p>
                      <a:r>
                        <a:rPr lang="en-US" dirty="0" smtClean="0"/>
                        <a:t>1.2.3.4</a:t>
                      </a:r>
                      <a:endParaRPr lang="ru-RU" dirty="0"/>
                    </a:p>
                  </a:txBody>
                  <a:tcPr/>
                </a:tc>
                <a:tc>
                  <a:txBody>
                    <a:bodyPr/>
                    <a:lstStyle/>
                    <a:p>
                      <a:r>
                        <a:rPr lang="en-US" dirty="0" smtClean="0"/>
                        <a:t>37453</a:t>
                      </a:r>
                      <a:endParaRPr lang="ru-RU" dirty="0"/>
                    </a:p>
                  </a:txBody>
                  <a:tcPr/>
                </a:tc>
                <a:tc>
                  <a:txBody>
                    <a:bodyPr/>
                    <a:lstStyle/>
                    <a:p>
                      <a:r>
                        <a:rPr lang="en-US" dirty="0" smtClean="0"/>
                        <a:t>192.168.1.5</a:t>
                      </a:r>
                      <a:endParaRPr lang="ru-RU" dirty="0"/>
                    </a:p>
                  </a:txBody>
                  <a:tcPr/>
                </a:tc>
                <a:tc>
                  <a:txBody>
                    <a:bodyPr/>
                    <a:lstStyle/>
                    <a:p>
                      <a:r>
                        <a:rPr lang="en-US" dirty="0" smtClean="0"/>
                        <a:t>80</a:t>
                      </a:r>
                      <a:endParaRPr lang="ru-RU" dirty="0"/>
                    </a:p>
                  </a:txBody>
                  <a:tcPr/>
                </a:tc>
                <a:tc>
                  <a:txBody>
                    <a:bodyPr/>
                    <a:lstStyle/>
                    <a:p>
                      <a:r>
                        <a:rPr lang="en-US" dirty="0" smtClean="0"/>
                        <a:t>60</a:t>
                      </a:r>
                      <a:endParaRPr lang="ru-RU" dirty="0"/>
                    </a:p>
                  </a:txBody>
                  <a:tcPr/>
                </a:tc>
                <a:extLst>
                  <a:ext uri="{0D108BD9-81ED-4DB2-BD59-A6C34878D82A}">
                    <a16:rowId xmlns:a16="http://schemas.microsoft.com/office/drawing/2014/main" val="915896166"/>
                  </a:ext>
                </a:extLst>
              </a:tr>
              <a:tr h="370840">
                <a:tc>
                  <a:txBody>
                    <a:bodyPr/>
                    <a:lstStyle/>
                    <a:p>
                      <a:r>
                        <a:rPr lang="en-US" dirty="0" smtClean="0"/>
                        <a:t>8.7.6.5</a:t>
                      </a:r>
                      <a:endParaRPr lang="ru-RU" dirty="0"/>
                    </a:p>
                  </a:txBody>
                  <a:tcPr/>
                </a:tc>
                <a:tc>
                  <a:txBody>
                    <a:bodyPr/>
                    <a:lstStyle/>
                    <a:p>
                      <a:r>
                        <a:rPr lang="en-US" dirty="0" smtClean="0"/>
                        <a:t>46804</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7.8.0.1</a:t>
                      </a:r>
                      <a:endParaRPr lang="ru-RU" dirty="0" smtClean="0"/>
                    </a:p>
                  </a:txBody>
                  <a:tcPr/>
                </a:tc>
                <a:tc>
                  <a:txBody>
                    <a:bodyPr/>
                    <a:lstStyle/>
                    <a:p>
                      <a:r>
                        <a:rPr lang="en-US" dirty="0" smtClean="0"/>
                        <a:t>443</a:t>
                      </a:r>
                      <a:endParaRPr lang="ru-RU" dirty="0"/>
                    </a:p>
                  </a:txBody>
                  <a:tcPr/>
                </a:tc>
                <a:tc>
                  <a:txBody>
                    <a:bodyPr/>
                    <a:lstStyle/>
                    <a:p>
                      <a:r>
                        <a:rPr lang="en-US" dirty="0" smtClean="0"/>
                        <a:t>8.7.6.5</a:t>
                      </a:r>
                      <a:endParaRPr lang="ru-RU" dirty="0"/>
                    </a:p>
                  </a:txBody>
                  <a:tcPr/>
                </a:tc>
                <a:tc>
                  <a:txBody>
                    <a:bodyPr/>
                    <a:lstStyle/>
                    <a:p>
                      <a:r>
                        <a:rPr lang="en-US" dirty="0" smtClean="0"/>
                        <a:t>37454</a:t>
                      </a:r>
                      <a:endParaRPr lang="ru-RU" dirty="0"/>
                    </a:p>
                  </a:txBody>
                  <a:tcPr/>
                </a:tc>
                <a:tc>
                  <a:txBody>
                    <a:bodyPr/>
                    <a:lstStyle/>
                    <a:p>
                      <a:r>
                        <a:rPr lang="en-US" dirty="0" smtClean="0"/>
                        <a:t>192.168.1.5</a:t>
                      </a:r>
                      <a:endParaRPr lang="ru-RU" dirty="0"/>
                    </a:p>
                  </a:txBody>
                  <a:tcPr/>
                </a:tc>
                <a:tc>
                  <a:txBody>
                    <a:bodyPr/>
                    <a:lstStyle/>
                    <a:p>
                      <a:r>
                        <a:rPr lang="en-US" dirty="0" smtClean="0"/>
                        <a:t>443</a:t>
                      </a:r>
                      <a:endParaRPr lang="ru-RU" dirty="0"/>
                    </a:p>
                  </a:txBody>
                  <a:tcPr/>
                </a:tc>
                <a:tc>
                  <a:txBody>
                    <a:bodyPr/>
                    <a:lstStyle/>
                    <a:p>
                      <a:r>
                        <a:rPr lang="en-US" dirty="0" smtClean="0"/>
                        <a:t>58</a:t>
                      </a:r>
                      <a:endParaRPr lang="ru-RU" dirty="0"/>
                    </a:p>
                  </a:txBody>
                  <a:tcPr/>
                </a:tc>
                <a:extLst>
                  <a:ext uri="{0D108BD9-81ED-4DB2-BD59-A6C34878D82A}">
                    <a16:rowId xmlns:a16="http://schemas.microsoft.com/office/drawing/2014/main" val="3219675515"/>
                  </a:ext>
                </a:extLst>
              </a:tr>
              <a:tr h="370840">
                <a:tc>
                  <a:txBody>
                    <a:bodyPr/>
                    <a:lstStyle/>
                    <a:p>
                      <a:r>
                        <a:rPr lang="en-US" dirty="0" smtClean="0"/>
                        <a:t>1.2.3.4</a:t>
                      </a:r>
                      <a:endParaRPr lang="ru-RU" dirty="0"/>
                    </a:p>
                  </a:txBody>
                  <a:tcPr/>
                </a:tc>
                <a:tc>
                  <a:txBody>
                    <a:bodyPr/>
                    <a:lstStyle/>
                    <a:p>
                      <a:r>
                        <a:rPr lang="en-US" dirty="0" smtClean="0"/>
                        <a:t>56402</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7.8.0.1</a:t>
                      </a:r>
                      <a:endParaRPr lang="ru-RU" dirty="0" smtClean="0"/>
                    </a:p>
                  </a:txBody>
                  <a:tcPr/>
                </a:tc>
                <a:tc>
                  <a:txBody>
                    <a:bodyPr/>
                    <a:lstStyle/>
                    <a:p>
                      <a:r>
                        <a:rPr lang="en-US" dirty="0" smtClean="0"/>
                        <a:t>80</a:t>
                      </a:r>
                      <a:endParaRPr lang="ru-RU" dirty="0"/>
                    </a:p>
                  </a:txBody>
                  <a:tcPr/>
                </a:tc>
                <a:tc>
                  <a:txBody>
                    <a:bodyPr/>
                    <a:lstStyle/>
                    <a:p>
                      <a:r>
                        <a:rPr lang="en-US" dirty="0" smtClean="0"/>
                        <a:t>1.2.3.4</a:t>
                      </a:r>
                      <a:endParaRPr lang="ru-RU" dirty="0"/>
                    </a:p>
                  </a:txBody>
                  <a:tcPr/>
                </a:tc>
                <a:tc>
                  <a:txBody>
                    <a:bodyPr/>
                    <a:lstStyle/>
                    <a:p>
                      <a:r>
                        <a:rPr lang="en-US" dirty="0" smtClean="0"/>
                        <a:t>37455</a:t>
                      </a:r>
                      <a:endParaRPr lang="ru-RU" dirty="0"/>
                    </a:p>
                  </a:txBody>
                  <a:tcPr/>
                </a:tc>
                <a:tc>
                  <a:txBody>
                    <a:bodyPr/>
                    <a:lstStyle/>
                    <a:p>
                      <a:r>
                        <a:rPr lang="en-US" dirty="0" smtClean="0"/>
                        <a:t>192.168.1.5</a:t>
                      </a:r>
                      <a:endParaRPr lang="ru-RU" dirty="0"/>
                    </a:p>
                  </a:txBody>
                  <a:tcPr/>
                </a:tc>
                <a:tc>
                  <a:txBody>
                    <a:bodyPr/>
                    <a:lstStyle/>
                    <a:p>
                      <a:r>
                        <a:rPr lang="en-US" dirty="0" smtClean="0"/>
                        <a:t>80</a:t>
                      </a:r>
                      <a:endParaRPr lang="ru-RU" dirty="0"/>
                    </a:p>
                  </a:txBody>
                  <a:tcPr/>
                </a:tc>
                <a:tc>
                  <a:txBody>
                    <a:bodyPr/>
                    <a:lstStyle/>
                    <a:p>
                      <a:r>
                        <a:rPr lang="en-US" dirty="0" smtClean="0"/>
                        <a:t>53</a:t>
                      </a:r>
                      <a:endParaRPr lang="ru-RU" dirty="0"/>
                    </a:p>
                  </a:txBody>
                  <a:tcPr/>
                </a:tc>
                <a:extLst>
                  <a:ext uri="{0D108BD9-81ED-4DB2-BD59-A6C34878D82A}">
                    <a16:rowId xmlns:a16="http://schemas.microsoft.com/office/drawing/2014/main" val="1316994205"/>
                  </a:ext>
                </a:extLst>
              </a:tr>
              <a:tr h="370840">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extLst>
                  <a:ext uri="{0D108BD9-81ED-4DB2-BD59-A6C34878D82A}">
                    <a16:rowId xmlns:a16="http://schemas.microsoft.com/office/drawing/2014/main" val="268427842"/>
                  </a:ext>
                </a:extLst>
              </a:tr>
            </a:tbl>
          </a:graphicData>
        </a:graphic>
      </p:graphicFrame>
      <p:sp>
        <p:nvSpPr>
          <p:cNvPr id="11" name="Выгнутая вниз стрелка 10"/>
          <p:cNvSpPr/>
          <p:nvPr/>
        </p:nvSpPr>
        <p:spPr bwMode="auto">
          <a:xfrm flipV="1">
            <a:off x="3347864" y="2227399"/>
            <a:ext cx="3456384" cy="481520"/>
          </a:xfrm>
          <a:prstGeom prst="curvedUpArrow">
            <a:avLst/>
          </a:prstGeom>
          <a:noFill/>
          <a:ln w="1905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2" name="Левая фигурная скобка 11"/>
          <p:cNvSpPr/>
          <p:nvPr/>
        </p:nvSpPr>
        <p:spPr bwMode="auto">
          <a:xfrm rot="16200000">
            <a:off x="6294526" y="3325861"/>
            <a:ext cx="299370" cy="3312368"/>
          </a:xfrm>
          <a:prstGeom prst="leftBrace">
            <a:avLst>
              <a:gd name="adj1" fmla="val 8333"/>
              <a:gd name="adj2" fmla="val 48859"/>
            </a:avLst>
          </a:prstGeom>
          <a:noFill/>
          <a:ln w="127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3" name="Выгнутая вниз стрелка 12"/>
          <p:cNvSpPr/>
          <p:nvPr/>
        </p:nvSpPr>
        <p:spPr bwMode="auto">
          <a:xfrm flipH="1">
            <a:off x="3203848" y="5229200"/>
            <a:ext cx="3240360" cy="316424"/>
          </a:xfrm>
          <a:prstGeom prst="curvedUpArrow">
            <a:avLst>
              <a:gd name="adj1" fmla="val 25000"/>
              <a:gd name="adj2" fmla="val 99465"/>
              <a:gd name="adj3" fmla="val 25000"/>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6" name="TextBox 5"/>
          <p:cNvSpPr txBox="1"/>
          <p:nvPr/>
        </p:nvSpPr>
        <p:spPr>
          <a:xfrm>
            <a:off x="612774" y="5796473"/>
            <a:ext cx="8308527" cy="978729"/>
          </a:xfrm>
          <a:prstGeom prst="rect">
            <a:avLst/>
          </a:prstGeom>
          <a:noFill/>
        </p:spPr>
        <p:txBody>
          <a:bodyPr wrap="square" rtlCol="0">
            <a:spAutoFit/>
          </a:bodyPr>
          <a:lstStyle/>
          <a:p>
            <a:r>
              <a:rPr lang="ru-RU" sz="1800" dirty="0" smtClean="0"/>
              <a:t>Обычно отдельные таблицы </a:t>
            </a:r>
            <a:r>
              <a:rPr lang="en-US" sz="1800" dirty="0" smtClean="0"/>
              <a:t>SNAT </a:t>
            </a:r>
            <a:r>
              <a:rPr lang="ru-RU" sz="1800" dirty="0" smtClean="0"/>
              <a:t>и </a:t>
            </a:r>
            <a:r>
              <a:rPr lang="en-US" sz="1800" dirty="0" smtClean="0"/>
              <a:t>DNAT</a:t>
            </a:r>
            <a:r>
              <a:rPr lang="ru-RU" sz="1800" dirty="0" smtClean="0"/>
              <a:t> не выделяются, есть одна общая таблица соединений </a:t>
            </a:r>
            <a:r>
              <a:rPr lang="en-US" sz="1800" dirty="0" smtClean="0"/>
              <a:t>NAT</a:t>
            </a:r>
          </a:p>
          <a:p>
            <a:r>
              <a:rPr lang="ru-RU" sz="1800" dirty="0" smtClean="0"/>
              <a:t>Иногда используется «двойной» </a:t>
            </a:r>
            <a:r>
              <a:rPr lang="en-US" sz="1800" dirty="0" smtClean="0"/>
              <a:t>NAT – Source +  Destination</a:t>
            </a:r>
            <a:endParaRPr lang="ru-RU" sz="1800" dirty="0"/>
          </a:p>
        </p:txBody>
      </p:sp>
    </p:spTree>
    <p:extLst>
      <p:ext uri="{BB962C8B-B14F-4D97-AF65-F5344CB8AC3E}">
        <p14:creationId xmlns:p14="http://schemas.microsoft.com/office/powerpoint/2010/main" val="11179146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ru-RU" altLang="ru-RU" b="1" kern="0" dirty="0" smtClean="0"/>
              <a:t>Недостатки </a:t>
            </a:r>
            <a:r>
              <a:rPr kumimoji="0" lang="en-US" altLang="ru-RU" b="1" kern="0" dirty="0" smtClean="0"/>
              <a:t>NAT</a:t>
            </a:r>
            <a:endParaRPr kumimoji="0" lang="en-US" altLang="ru-RU" b="1" kern="0" dirty="0" smtClean="0"/>
          </a:p>
        </p:txBody>
      </p:sp>
      <p:sp>
        <p:nvSpPr>
          <p:cNvPr id="2" name="AutoShape 4" descr="Router | Cisco Network Topology Icons 301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6" descr="Router | Cisco Network Topology Icons 301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16" descr="Internet Cloud icon PNG and SVG Vector Free Download"/>
          <p:cNvSpPr>
            <a:spLocks noChangeAspect="1" noChangeArrowheads="1"/>
          </p:cNvSpPr>
          <p:nvPr/>
        </p:nvSpPr>
        <p:spPr bwMode="auto">
          <a:xfrm>
            <a:off x="155575" y="-822325"/>
            <a:ext cx="19431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4" descr="Достаточно одной таблетки», или фармакология конца света"/>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TextBox 6"/>
          <p:cNvSpPr txBox="1"/>
          <p:nvPr/>
        </p:nvSpPr>
        <p:spPr>
          <a:xfrm>
            <a:off x="467735" y="1399882"/>
            <a:ext cx="8540349" cy="5509200"/>
          </a:xfrm>
          <a:prstGeom prst="rect">
            <a:avLst/>
          </a:prstGeom>
          <a:noFill/>
        </p:spPr>
        <p:txBody>
          <a:bodyPr wrap="square" rtlCol="0">
            <a:spAutoFit/>
          </a:bodyPr>
          <a:lstStyle/>
          <a:p>
            <a:r>
              <a:rPr lang="ru-RU" sz="1600" b="1" dirty="0" smtClean="0"/>
              <a:t>Сложность</a:t>
            </a:r>
            <a:r>
              <a:rPr lang="ru-RU" sz="1600" dirty="0" smtClean="0"/>
              <a:t>:</a:t>
            </a:r>
          </a:p>
          <a:p>
            <a:pPr lvl="1"/>
            <a:r>
              <a:rPr lang="ru-RU" sz="1600" dirty="0" smtClean="0"/>
              <a:t>Много возможностей</a:t>
            </a:r>
          </a:p>
          <a:p>
            <a:pPr lvl="1"/>
            <a:r>
              <a:rPr lang="ru-RU" sz="1600" dirty="0" smtClean="0"/>
              <a:t>Много понятий</a:t>
            </a:r>
          </a:p>
          <a:p>
            <a:pPr lvl="1"/>
            <a:r>
              <a:rPr lang="ru-RU" sz="1600" dirty="0" smtClean="0"/>
              <a:t>Много языков и средств конфигурирования</a:t>
            </a:r>
          </a:p>
          <a:p>
            <a:r>
              <a:rPr lang="ru-RU" sz="1600" b="1" dirty="0" smtClean="0"/>
              <a:t>Старые протоколы</a:t>
            </a:r>
          </a:p>
          <a:p>
            <a:pPr lvl="1" algn="just">
              <a:buNone/>
            </a:pPr>
            <a:r>
              <a:rPr lang="ru-RU" sz="1600" dirty="0"/>
              <a:t>Протоколы, разработанные до массового внедрения NAT, не в состоянии работать, если на пути между взаимодействующими хостами есть трансляция адресов. Некоторые межсетевые экраны, осуществляющие трансляцию IP-адресов, могут исправить этот недостаток, соответствующим образом заменяя IP-адреса не только в заголовках IP, но и на более высоких уровнях (например, в командах протокола FTP</a:t>
            </a:r>
            <a:r>
              <a:rPr lang="ru-RU" sz="1600" dirty="0" smtClean="0"/>
              <a:t>).</a:t>
            </a:r>
          </a:p>
          <a:p>
            <a:r>
              <a:rPr lang="ru-RU" sz="1600" b="1" dirty="0"/>
              <a:t>Идентификация пользователей</a:t>
            </a:r>
            <a:r>
              <a:rPr lang="ru-RU" sz="1600" dirty="0"/>
              <a:t>. </a:t>
            </a:r>
            <a:endParaRPr lang="ru-RU" sz="1600" dirty="0" smtClean="0"/>
          </a:p>
          <a:p>
            <a:pPr lvl="1" algn="just">
              <a:buNone/>
            </a:pPr>
            <a:r>
              <a:rPr lang="ru-RU" sz="1600" dirty="0" smtClean="0"/>
              <a:t>Из-за </a:t>
            </a:r>
            <a:r>
              <a:rPr lang="ru-RU" sz="1600" dirty="0"/>
              <a:t>трансляции адресов «много в один» появляются дополнительные сложности с идентификацией пользователей и необходимость хранить полные </a:t>
            </a:r>
            <a:r>
              <a:rPr lang="ru-RU" sz="1600" dirty="0" err="1"/>
              <a:t>логи</a:t>
            </a:r>
            <a:r>
              <a:rPr lang="ru-RU" sz="1600" dirty="0"/>
              <a:t> трансляций</a:t>
            </a:r>
            <a:r>
              <a:rPr lang="ru-RU" sz="1600" dirty="0" smtClean="0"/>
              <a:t>.</a:t>
            </a:r>
          </a:p>
          <a:p>
            <a:r>
              <a:rPr lang="ru-RU" sz="1600" dirty="0" smtClean="0"/>
              <a:t>Иллюзия </a:t>
            </a:r>
            <a:r>
              <a:rPr lang="en-US" sz="1600" b="1" dirty="0" err="1"/>
              <a:t>DoS</a:t>
            </a:r>
            <a:r>
              <a:rPr lang="en-US" sz="1600" b="1" dirty="0"/>
              <a:t>-</a:t>
            </a:r>
            <a:r>
              <a:rPr lang="ru-RU" sz="1600" dirty="0" smtClean="0"/>
              <a:t>атаки</a:t>
            </a:r>
          </a:p>
          <a:p>
            <a:r>
              <a:rPr lang="en-US" sz="1600" b="1" dirty="0" smtClean="0"/>
              <a:t>NAT Traversal</a:t>
            </a:r>
          </a:p>
          <a:p>
            <a:pPr lvl="1" algn="just">
              <a:buNone/>
            </a:pPr>
            <a:r>
              <a:rPr lang="ru-RU" sz="1600" dirty="0"/>
              <a:t>В NAT-устройствах, не поддерживающих технологию </a:t>
            </a:r>
            <a:r>
              <a:rPr lang="ru-RU" sz="1600" dirty="0" err="1"/>
              <a:t>Universal</a:t>
            </a:r>
            <a:r>
              <a:rPr lang="ru-RU" sz="1600" dirty="0"/>
              <a:t> </a:t>
            </a:r>
            <a:r>
              <a:rPr lang="ru-RU" sz="1600" dirty="0" err="1"/>
              <a:t>Plug</a:t>
            </a:r>
            <a:r>
              <a:rPr lang="ru-RU" sz="1600" dirty="0"/>
              <a:t> &amp; </a:t>
            </a:r>
            <a:r>
              <a:rPr lang="ru-RU" sz="1600" dirty="0" err="1"/>
              <a:t>Play</a:t>
            </a:r>
            <a:r>
              <a:rPr lang="ru-RU" sz="1600" dirty="0"/>
              <a:t>, в некоторых случаях, необходима дополнительная настройка </a:t>
            </a:r>
            <a:r>
              <a:rPr lang="ru-RU" sz="1600" dirty="0" smtClean="0"/>
              <a:t>при </a:t>
            </a:r>
            <a:r>
              <a:rPr lang="ru-RU" sz="1600" dirty="0"/>
              <a:t>работе с пиринговыми сетями и некоторыми другими программами, в которых необходимо не только инициировать исходящие соединения, но также принимать </a:t>
            </a:r>
            <a:r>
              <a:rPr lang="ru-RU" sz="1600" dirty="0" smtClean="0"/>
              <a:t>входящие</a:t>
            </a:r>
            <a:r>
              <a:rPr lang="en-US" sz="1600" dirty="0" smtClean="0"/>
              <a:t> (</a:t>
            </a:r>
            <a:r>
              <a:rPr lang="en-US" sz="1600" dirty="0" err="1" smtClean="0"/>
              <a:t>BitTorrent</a:t>
            </a:r>
            <a:r>
              <a:rPr lang="en-US" sz="1600" dirty="0" smtClean="0"/>
              <a:t>, Audio / Video Conference Call…)</a:t>
            </a:r>
            <a:endParaRPr lang="ru-RU" sz="1600" dirty="0"/>
          </a:p>
        </p:txBody>
      </p:sp>
    </p:spTree>
    <p:extLst>
      <p:ext uri="{BB962C8B-B14F-4D97-AF65-F5344CB8AC3E}">
        <p14:creationId xmlns:p14="http://schemas.microsoft.com/office/powerpoint/2010/main" val="6442131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Рисунок 30"/>
          <p:cNvPicPr>
            <a:picLocks noChangeAspect="1"/>
          </p:cNvPicPr>
          <p:nvPr/>
        </p:nvPicPr>
        <p:blipFill rotWithShape="1">
          <a:blip r:embed="rId2"/>
          <a:srcRect l="17118" t="30362" r="17280" b="31916"/>
          <a:stretch/>
        </p:blipFill>
        <p:spPr>
          <a:xfrm>
            <a:off x="3961686" y="2953016"/>
            <a:ext cx="1447355" cy="832230"/>
          </a:xfrm>
          <a:prstGeom prst="rect">
            <a:avLst/>
          </a:prstGeom>
        </p:spPr>
      </p:pic>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en-US" altLang="ru-RU" b="1" kern="0" dirty="0" smtClean="0"/>
              <a:t>NAT Traversal</a:t>
            </a:r>
            <a:endParaRPr kumimoji="0" lang="en-US" altLang="ru-RU" b="1" kern="0" dirty="0" smtClean="0"/>
          </a:p>
        </p:txBody>
      </p:sp>
      <p:sp>
        <p:nvSpPr>
          <p:cNvPr id="2" name="AutoShape 4" descr="Router | Cisco Network Topology Icons 301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6" descr="Router | Cisco Network Topology Icons 301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16" descr="Internet Cloud icon PNG and SVG Vector Free Download"/>
          <p:cNvSpPr>
            <a:spLocks noChangeAspect="1" noChangeArrowheads="1"/>
          </p:cNvSpPr>
          <p:nvPr/>
        </p:nvSpPr>
        <p:spPr bwMode="auto">
          <a:xfrm>
            <a:off x="155575" y="-822325"/>
            <a:ext cx="19431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4" descr="Достаточно одной таблетки», или фармакология конца света"/>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Рисунок 8"/>
          <p:cNvPicPr>
            <a:picLocks noChangeAspect="1"/>
          </p:cNvPicPr>
          <p:nvPr/>
        </p:nvPicPr>
        <p:blipFill rotWithShape="1">
          <a:blip r:embed="rId3"/>
          <a:srcRect l="12201" t="23001" r="12201" b="28400"/>
          <a:stretch/>
        </p:blipFill>
        <p:spPr>
          <a:xfrm>
            <a:off x="1162571" y="2290862"/>
            <a:ext cx="1033165" cy="715268"/>
          </a:xfrm>
          <a:prstGeom prst="rect">
            <a:avLst/>
          </a:prstGeom>
        </p:spPr>
      </p:pic>
      <p:pic>
        <p:nvPicPr>
          <p:cNvPr id="12" name="Рисунок 11"/>
          <p:cNvPicPr>
            <a:picLocks noChangeAspect="1"/>
          </p:cNvPicPr>
          <p:nvPr/>
        </p:nvPicPr>
        <p:blipFill rotWithShape="1">
          <a:blip r:embed="rId4"/>
          <a:srcRect l="9292" t="23000" r="9294" b="31100"/>
          <a:stretch/>
        </p:blipFill>
        <p:spPr>
          <a:xfrm>
            <a:off x="2627784" y="1829838"/>
            <a:ext cx="887052" cy="538567"/>
          </a:xfrm>
          <a:prstGeom prst="rect">
            <a:avLst/>
          </a:prstGeom>
        </p:spPr>
      </p:pic>
      <p:pic>
        <p:nvPicPr>
          <p:cNvPr id="14" name="Рисунок 13"/>
          <p:cNvPicPr>
            <a:picLocks noChangeAspect="1"/>
          </p:cNvPicPr>
          <p:nvPr/>
        </p:nvPicPr>
        <p:blipFill rotWithShape="1">
          <a:blip r:embed="rId4"/>
          <a:srcRect l="9292" t="23000" r="9294" b="31100"/>
          <a:stretch/>
        </p:blipFill>
        <p:spPr>
          <a:xfrm>
            <a:off x="2161463" y="3140968"/>
            <a:ext cx="887052" cy="538567"/>
          </a:xfrm>
          <a:prstGeom prst="rect">
            <a:avLst/>
          </a:prstGeom>
        </p:spPr>
      </p:pic>
      <p:sp>
        <p:nvSpPr>
          <p:cNvPr id="13" name="Овал 12"/>
          <p:cNvSpPr/>
          <p:nvPr/>
        </p:nvSpPr>
        <p:spPr bwMode="auto">
          <a:xfrm>
            <a:off x="2911833" y="4272209"/>
            <a:ext cx="3240360" cy="2585791"/>
          </a:xfrm>
          <a:prstGeom prst="ellipse">
            <a:avLst/>
          </a:prstGeom>
          <a:noFill/>
          <a:ln w="9525" cap="flat" cmpd="sng" algn="ctr">
            <a:solidFill>
              <a:srgbClr val="7030A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6" name="Овал 15"/>
          <p:cNvSpPr/>
          <p:nvPr/>
        </p:nvSpPr>
        <p:spPr bwMode="auto">
          <a:xfrm>
            <a:off x="5652120" y="1571849"/>
            <a:ext cx="3240360" cy="2585791"/>
          </a:xfrm>
          <a:prstGeom prst="ellipse">
            <a:avLst/>
          </a:prstGeom>
          <a:noFill/>
          <a:ln w="9525" cap="flat" cmpd="sng" algn="ctr">
            <a:solidFill>
              <a:srgbClr val="7030A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pic>
        <p:nvPicPr>
          <p:cNvPr id="17" name="Рисунок 16"/>
          <p:cNvPicPr>
            <a:picLocks noChangeAspect="1"/>
          </p:cNvPicPr>
          <p:nvPr/>
        </p:nvPicPr>
        <p:blipFill rotWithShape="1">
          <a:blip r:embed="rId4"/>
          <a:srcRect l="9292" t="23000" r="9294" b="31100"/>
          <a:stretch/>
        </p:blipFill>
        <p:spPr>
          <a:xfrm>
            <a:off x="3275856" y="4797152"/>
            <a:ext cx="887052" cy="538567"/>
          </a:xfrm>
          <a:prstGeom prst="rect">
            <a:avLst/>
          </a:prstGeom>
        </p:spPr>
      </p:pic>
      <p:pic>
        <p:nvPicPr>
          <p:cNvPr id="21" name="Рисунок 20"/>
          <p:cNvPicPr>
            <a:picLocks noChangeAspect="1"/>
          </p:cNvPicPr>
          <p:nvPr/>
        </p:nvPicPr>
        <p:blipFill rotWithShape="1">
          <a:blip r:embed="rId3"/>
          <a:srcRect l="12201" t="23001" r="12201" b="28400"/>
          <a:stretch/>
        </p:blipFill>
        <p:spPr>
          <a:xfrm>
            <a:off x="4355976" y="4612050"/>
            <a:ext cx="1033165" cy="715268"/>
          </a:xfrm>
          <a:prstGeom prst="rect">
            <a:avLst/>
          </a:prstGeom>
        </p:spPr>
      </p:pic>
      <p:pic>
        <p:nvPicPr>
          <p:cNvPr id="22" name="Рисунок 21"/>
          <p:cNvPicPr>
            <a:picLocks noChangeAspect="1"/>
          </p:cNvPicPr>
          <p:nvPr/>
        </p:nvPicPr>
        <p:blipFill rotWithShape="1">
          <a:blip r:embed="rId3"/>
          <a:srcRect l="12201" t="23001" r="12201" b="28400"/>
          <a:stretch/>
        </p:blipFill>
        <p:spPr>
          <a:xfrm>
            <a:off x="3494585" y="5676900"/>
            <a:ext cx="1033165" cy="715268"/>
          </a:xfrm>
          <a:prstGeom prst="rect">
            <a:avLst/>
          </a:prstGeom>
        </p:spPr>
      </p:pic>
      <p:pic>
        <p:nvPicPr>
          <p:cNvPr id="23" name="Рисунок 22"/>
          <p:cNvPicPr>
            <a:picLocks noChangeAspect="1"/>
          </p:cNvPicPr>
          <p:nvPr/>
        </p:nvPicPr>
        <p:blipFill rotWithShape="1">
          <a:blip r:embed="rId4"/>
          <a:srcRect l="9292" t="23000" r="9294" b="31100"/>
          <a:stretch/>
        </p:blipFill>
        <p:spPr>
          <a:xfrm>
            <a:off x="4916439" y="5623901"/>
            <a:ext cx="887052" cy="538567"/>
          </a:xfrm>
          <a:prstGeom prst="rect">
            <a:avLst/>
          </a:prstGeom>
        </p:spPr>
      </p:pic>
      <p:pic>
        <p:nvPicPr>
          <p:cNvPr id="24" name="Рисунок 23"/>
          <p:cNvPicPr>
            <a:picLocks noChangeAspect="1"/>
          </p:cNvPicPr>
          <p:nvPr/>
        </p:nvPicPr>
        <p:blipFill rotWithShape="1">
          <a:blip r:embed="rId4"/>
          <a:srcRect l="9292" t="23000" r="9294" b="31100"/>
          <a:stretch/>
        </p:blipFill>
        <p:spPr>
          <a:xfrm>
            <a:off x="6012160" y="2379212"/>
            <a:ext cx="887052" cy="538567"/>
          </a:xfrm>
          <a:prstGeom prst="rect">
            <a:avLst/>
          </a:prstGeom>
        </p:spPr>
      </p:pic>
      <p:pic>
        <p:nvPicPr>
          <p:cNvPr id="27" name="Рисунок 26"/>
          <p:cNvPicPr>
            <a:picLocks noChangeAspect="1"/>
          </p:cNvPicPr>
          <p:nvPr/>
        </p:nvPicPr>
        <p:blipFill rotWithShape="1">
          <a:blip r:embed="rId4"/>
          <a:srcRect l="9292" t="23000" r="9294" b="31100"/>
          <a:stretch/>
        </p:blipFill>
        <p:spPr>
          <a:xfrm>
            <a:off x="7164288" y="1763087"/>
            <a:ext cx="887052" cy="538567"/>
          </a:xfrm>
          <a:prstGeom prst="rect">
            <a:avLst/>
          </a:prstGeom>
        </p:spPr>
      </p:pic>
      <p:pic>
        <p:nvPicPr>
          <p:cNvPr id="28" name="Рисунок 27"/>
          <p:cNvPicPr>
            <a:picLocks noChangeAspect="1"/>
          </p:cNvPicPr>
          <p:nvPr/>
        </p:nvPicPr>
        <p:blipFill rotWithShape="1">
          <a:blip r:embed="rId4"/>
          <a:srcRect l="9292" t="23000" r="9294" b="31100"/>
          <a:stretch/>
        </p:blipFill>
        <p:spPr>
          <a:xfrm>
            <a:off x="7740352" y="2452530"/>
            <a:ext cx="887052" cy="538567"/>
          </a:xfrm>
          <a:prstGeom prst="rect">
            <a:avLst/>
          </a:prstGeom>
        </p:spPr>
      </p:pic>
      <p:pic>
        <p:nvPicPr>
          <p:cNvPr id="29" name="Рисунок 28"/>
          <p:cNvPicPr>
            <a:picLocks noChangeAspect="1"/>
          </p:cNvPicPr>
          <p:nvPr/>
        </p:nvPicPr>
        <p:blipFill rotWithShape="1">
          <a:blip r:embed="rId3"/>
          <a:srcRect l="12201" t="23001" r="12201" b="28400"/>
          <a:stretch/>
        </p:blipFill>
        <p:spPr>
          <a:xfrm>
            <a:off x="6755717" y="3140706"/>
            <a:ext cx="1033165" cy="715268"/>
          </a:xfrm>
          <a:prstGeom prst="rect">
            <a:avLst/>
          </a:prstGeom>
        </p:spPr>
      </p:pic>
      <p:sp>
        <p:nvSpPr>
          <p:cNvPr id="30" name="Овал 29"/>
          <p:cNvSpPr/>
          <p:nvPr/>
        </p:nvSpPr>
        <p:spPr bwMode="auto">
          <a:xfrm>
            <a:off x="840348" y="1511627"/>
            <a:ext cx="3240360" cy="2585791"/>
          </a:xfrm>
          <a:prstGeom prst="ellipse">
            <a:avLst/>
          </a:prstGeom>
          <a:noFill/>
          <a:ln w="9525" cap="flat" cmpd="sng" algn="ctr">
            <a:solidFill>
              <a:srgbClr val="7030A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pic>
        <p:nvPicPr>
          <p:cNvPr id="33" name="Picture 12" descr="Router | Cisco Network Topology Icons 30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05875" y="3815235"/>
            <a:ext cx="816025" cy="81602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Router | Cisco Network Topology Icons 3015"/>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4612" b="14794"/>
          <a:stretch/>
        </p:blipFill>
        <p:spPr bwMode="auto">
          <a:xfrm>
            <a:off x="3650809" y="2420889"/>
            <a:ext cx="816025" cy="57606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2" descr="Router | Cisco Network Topology Icons 3015"/>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3141" b="16265"/>
          <a:stretch/>
        </p:blipFill>
        <p:spPr bwMode="auto">
          <a:xfrm>
            <a:off x="5212160" y="2415033"/>
            <a:ext cx="816025" cy="576064"/>
          </a:xfrm>
          <a:prstGeom prst="rect">
            <a:avLst/>
          </a:prstGeom>
          <a:noFill/>
          <a:extLst>
            <a:ext uri="{909E8E84-426E-40DD-AFC4-6F175D3DCCD1}">
              <a14:hiddenFill xmlns:a14="http://schemas.microsoft.com/office/drawing/2010/main">
                <a:solidFill>
                  <a:srgbClr val="FFFFFF"/>
                </a:solidFill>
              </a14:hiddenFill>
            </a:ext>
          </a:extLst>
        </p:spPr>
      </p:pic>
      <p:sp>
        <p:nvSpPr>
          <p:cNvPr id="34" name="Стрелка углом вверх 33"/>
          <p:cNvSpPr/>
          <p:nvPr/>
        </p:nvSpPr>
        <p:spPr bwMode="auto">
          <a:xfrm flipV="1">
            <a:off x="4479460" y="2616579"/>
            <a:ext cx="534177" cy="426789"/>
          </a:xfrm>
          <a:prstGeom prst="bentUpArrow">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7" name="Стрелка углом вверх 36"/>
          <p:cNvSpPr/>
          <p:nvPr/>
        </p:nvSpPr>
        <p:spPr bwMode="auto">
          <a:xfrm rot="10800000" flipV="1">
            <a:off x="3954355" y="3785247"/>
            <a:ext cx="230630" cy="513936"/>
          </a:xfrm>
          <a:prstGeom prst="bentUpArrow">
            <a:avLst>
              <a:gd name="adj1" fmla="val 47442"/>
              <a:gd name="adj2" fmla="val 47442"/>
              <a:gd name="adj3" fmla="val 50000"/>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38" name="Стрелка углом вверх 37"/>
          <p:cNvSpPr/>
          <p:nvPr/>
        </p:nvSpPr>
        <p:spPr bwMode="auto">
          <a:xfrm rot="5400000" flipV="1">
            <a:off x="5168983" y="3236428"/>
            <a:ext cx="663267" cy="222951"/>
          </a:xfrm>
          <a:prstGeom prst="bentUpArrow">
            <a:avLst>
              <a:gd name="adj1" fmla="val 36608"/>
              <a:gd name="adj2" fmla="val 43218"/>
              <a:gd name="adj3" fmla="val 50000"/>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374033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en-US" altLang="ru-RU" b="1" kern="0" dirty="0" smtClean="0"/>
              <a:t>UPnP</a:t>
            </a:r>
            <a:endParaRPr kumimoji="0" lang="en-US" altLang="ru-RU" b="1" kern="0" dirty="0" smtClean="0"/>
          </a:p>
        </p:txBody>
      </p:sp>
      <p:sp>
        <p:nvSpPr>
          <p:cNvPr id="2" name="AutoShape 4" descr="Router | Cisco Network Topology Icons 301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6" descr="Router | Cisco Network Topology Icons 301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16" descr="Internet Cloud icon PNG and SVG Vector Free Download"/>
          <p:cNvSpPr>
            <a:spLocks noChangeAspect="1" noChangeArrowheads="1"/>
          </p:cNvSpPr>
          <p:nvPr/>
        </p:nvSpPr>
        <p:spPr bwMode="auto">
          <a:xfrm>
            <a:off x="155575" y="-822325"/>
            <a:ext cx="19431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4" descr="Достаточно одной таблетки», или фармакология конца света"/>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3074" name="Picture 2" descr="Включение функции UPNP на маршрутизаторе - ВсёПрост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4755456"/>
            <a:ext cx="3846117" cy="21025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6337" y="1447800"/>
            <a:ext cx="3903655" cy="5312223"/>
          </a:xfrm>
          <a:prstGeom prst="rect">
            <a:avLst/>
          </a:prstGeom>
          <a:noFill/>
        </p:spPr>
        <p:txBody>
          <a:bodyPr wrap="square" rtlCol="0">
            <a:spAutoFit/>
          </a:bodyPr>
          <a:lstStyle/>
          <a:p>
            <a:pPr algn="just">
              <a:buNone/>
            </a:pPr>
            <a:r>
              <a:rPr lang="ru-RU" sz="1600" dirty="0" err="1"/>
              <a:t>Universal</a:t>
            </a:r>
            <a:r>
              <a:rPr lang="ru-RU" sz="1600" dirty="0"/>
              <a:t> </a:t>
            </a:r>
            <a:r>
              <a:rPr lang="ru-RU" sz="1600" dirty="0" err="1"/>
              <a:t>Plug</a:t>
            </a:r>
            <a:r>
              <a:rPr lang="ru-RU" sz="1600" dirty="0"/>
              <a:t> </a:t>
            </a:r>
            <a:r>
              <a:rPr lang="ru-RU" sz="1600" dirty="0" err="1"/>
              <a:t>and</a:t>
            </a:r>
            <a:r>
              <a:rPr lang="ru-RU" sz="1600" dirty="0"/>
              <a:t> </a:t>
            </a:r>
            <a:r>
              <a:rPr lang="ru-RU" sz="1600" dirty="0" err="1"/>
              <a:t>Play</a:t>
            </a:r>
            <a:r>
              <a:rPr lang="ru-RU" sz="1600" dirty="0"/>
              <a:t> (</a:t>
            </a:r>
            <a:r>
              <a:rPr lang="ru-RU" sz="1600" dirty="0" err="1"/>
              <a:t>UPnP</a:t>
            </a:r>
            <a:r>
              <a:rPr lang="ru-RU" sz="1600" dirty="0"/>
              <a:t>) — архитектура многоуровневых соединений между хостами</a:t>
            </a:r>
            <a:r>
              <a:rPr lang="ru-RU" sz="1600" dirty="0" smtClean="0"/>
              <a:t>.</a:t>
            </a:r>
            <a:r>
              <a:rPr lang="en-US" sz="1600" dirty="0" smtClean="0"/>
              <a:t> </a:t>
            </a:r>
            <a:r>
              <a:rPr lang="ru-RU" sz="1600" dirty="0"/>
              <a:t>Технология </a:t>
            </a:r>
            <a:r>
              <a:rPr lang="ru-RU" sz="1600" dirty="0" err="1"/>
              <a:t>UPnP</a:t>
            </a:r>
            <a:r>
              <a:rPr lang="ru-RU" sz="1600" dirty="0"/>
              <a:t> ориентирована на домашние сети, сети малых предприятий и прочие сети компактных размеров. Она обеспечивает обмен данными между любыми двумя устройствами, находящимися под контролем какого-либо управляющего устройства сети. Технология </a:t>
            </a:r>
            <a:r>
              <a:rPr lang="ru-RU" sz="1600" dirty="0" err="1"/>
              <a:t>UPnP</a:t>
            </a:r>
            <a:r>
              <a:rPr lang="ru-RU" sz="1600" dirty="0"/>
              <a:t> действует независимо от используемой операционной системы, физической среды передачи данных или языка программирования.</a:t>
            </a:r>
            <a:r>
              <a:rPr lang="ru-RU" sz="1600" dirty="0" smtClean="0"/>
              <a:t> </a:t>
            </a:r>
            <a:endParaRPr lang="en-US" sz="1600" dirty="0" smtClean="0"/>
          </a:p>
          <a:p>
            <a:pPr algn="just">
              <a:buNone/>
            </a:pPr>
            <a:r>
              <a:rPr lang="ru-RU" sz="1600" b="1" dirty="0" err="1"/>
              <a:t>UPnP</a:t>
            </a:r>
            <a:r>
              <a:rPr lang="ru-RU" sz="1600" dirty="0"/>
              <a:t> - это расширение стандартов </a:t>
            </a:r>
            <a:r>
              <a:rPr lang="ru-RU" sz="1600" dirty="0" err="1"/>
              <a:t>Plug-and-Play</a:t>
            </a:r>
            <a:r>
              <a:rPr lang="ru-RU" sz="1600" dirty="0"/>
              <a:t> для упрощения управления устройствами в сети. В частности, программа на компьютере в локальной сети может обратиться к роутеру «на языке» </a:t>
            </a:r>
            <a:r>
              <a:rPr lang="ru-RU" sz="1600" dirty="0" err="1"/>
              <a:t>UPnP</a:t>
            </a:r>
            <a:r>
              <a:rPr lang="ru-RU" sz="1600" dirty="0"/>
              <a:t> и потребовать перенаправить на себя нужный порт.</a:t>
            </a:r>
            <a:endParaRPr lang="ru-RU" sz="1600" dirty="0"/>
          </a:p>
        </p:txBody>
      </p:sp>
      <p:pic>
        <p:nvPicPr>
          <p:cNvPr id="3076" name="Picture 4" descr="Настройка UPnP в MikroTik | IT Knowledge Bas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1205930"/>
            <a:ext cx="1369462" cy="136946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hat Is UPnP and Is It Safe to Enable? | A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62107" y="2732215"/>
            <a:ext cx="4451129" cy="2023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205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en-US" altLang="ru-RU" b="1" kern="0" dirty="0" smtClean="0"/>
              <a:t>STUN</a:t>
            </a:r>
            <a:endParaRPr kumimoji="0" lang="en-US" altLang="ru-RU" b="1" kern="0" dirty="0" smtClean="0"/>
          </a:p>
        </p:txBody>
      </p:sp>
      <p:sp>
        <p:nvSpPr>
          <p:cNvPr id="2" name="AutoShape 4" descr="Router | Cisco Network Topology Icons 301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6" descr="Router | Cisco Network Topology Icons 301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16" descr="Internet Cloud icon PNG and SVG Vector Free Download"/>
          <p:cNvSpPr>
            <a:spLocks noChangeAspect="1" noChangeArrowheads="1"/>
          </p:cNvSpPr>
          <p:nvPr/>
        </p:nvSpPr>
        <p:spPr bwMode="auto">
          <a:xfrm>
            <a:off x="155575" y="-822325"/>
            <a:ext cx="19431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4" descr="Достаточно одной таблетки», или фармакология конца света"/>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 name="TextBox 3"/>
          <p:cNvSpPr txBox="1"/>
          <p:nvPr/>
        </p:nvSpPr>
        <p:spPr>
          <a:xfrm>
            <a:off x="596337" y="1447800"/>
            <a:ext cx="8440159" cy="2653034"/>
          </a:xfrm>
          <a:prstGeom prst="rect">
            <a:avLst/>
          </a:prstGeom>
          <a:noFill/>
        </p:spPr>
        <p:txBody>
          <a:bodyPr wrap="square" rtlCol="0">
            <a:spAutoFit/>
          </a:bodyPr>
          <a:lstStyle/>
          <a:p>
            <a:pPr algn="just">
              <a:buNone/>
            </a:pPr>
            <a:r>
              <a:rPr lang="ru-RU" sz="1600" b="1" dirty="0"/>
              <a:t>STUN</a:t>
            </a:r>
            <a:r>
              <a:rPr lang="ru-RU" sz="1600" dirty="0"/>
              <a:t> (сокр. от англ. </a:t>
            </a:r>
            <a:r>
              <a:rPr lang="ru-RU" sz="1600" dirty="0" err="1"/>
              <a:t>Session</a:t>
            </a:r>
            <a:r>
              <a:rPr lang="ru-RU" sz="1600" dirty="0"/>
              <a:t> </a:t>
            </a:r>
            <a:r>
              <a:rPr lang="ru-RU" sz="1600" dirty="0" err="1"/>
              <a:t>Traversal</a:t>
            </a:r>
            <a:r>
              <a:rPr lang="ru-RU" sz="1600" dirty="0"/>
              <a:t> </a:t>
            </a:r>
            <a:r>
              <a:rPr lang="ru-RU" sz="1600" dirty="0" err="1"/>
              <a:t>Utilities</a:t>
            </a:r>
            <a:r>
              <a:rPr lang="ru-RU" sz="1600" dirty="0"/>
              <a:t> </a:t>
            </a:r>
            <a:r>
              <a:rPr lang="ru-RU" sz="1600" dirty="0" err="1"/>
              <a:t>for</a:t>
            </a:r>
            <a:r>
              <a:rPr lang="ru-RU" sz="1600" dirty="0"/>
              <a:t> NAT, Утилиты прохождения сессий для NAT, ранее англ. </a:t>
            </a:r>
            <a:r>
              <a:rPr lang="ru-RU" sz="1600" dirty="0" err="1"/>
              <a:t>Simple</a:t>
            </a:r>
            <a:r>
              <a:rPr lang="ru-RU" sz="1600" dirty="0"/>
              <a:t> </a:t>
            </a:r>
            <a:r>
              <a:rPr lang="ru-RU" sz="1600" dirty="0" err="1"/>
              <a:t>Traversal</a:t>
            </a:r>
            <a:r>
              <a:rPr lang="ru-RU" sz="1600" dirty="0"/>
              <a:t> </a:t>
            </a:r>
            <a:r>
              <a:rPr lang="ru-RU" sz="1600" dirty="0" err="1"/>
              <a:t>of</a:t>
            </a:r>
            <a:r>
              <a:rPr lang="ru-RU" sz="1600" dirty="0"/>
              <a:t> UDP </a:t>
            </a:r>
            <a:r>
              <a:rPr lang="ru-RU" sz="1600" dirty="0" err="1"/>
              <a:t>through</a:t>
            </a:r>
            <a:r>
              <a:rPr lang="ru-RU" sz="1600" dirty="0"/>
              <a:t> </a:t>
            </a:r>
            <a:r>
              <a:rPr lang="ru-RU" sz="1600" dirty="0" err="1"/>
              <a:t>NATs</a:t>
            </a:r>
            <a:r>
              <a:rPr lang="ru-RU" sz="1600" dirty="0"/>
              <a:t>, Простое прохождение UDP через серверы NAT) — это сетевой протокол, который позволяет клиенту, находящемуся за сервером трансляции адресов (или за несколькими такими серверами), определить свой внешний IP-адрес, способ трансляции адреса и порта во внешней сети, связанный с определённым внутренним номером порта. Эта информация используется для установления соединения UDP между двумя хостами в случае, если они оба находятся за маршрутизатором NAT. </a:t>
            </a:r>
            <a:endParaRPr lang="en-US" sz="1600" dirty="0" smtClean="0"/>
          </a:p>
          <a:p>
            <a:pPr algn="just">
              <a:buNone/>
            </a:pPr>
            <a:r>
              <a:rPr lang="ru-RU" sz="1600" dirty="0" smtClean="0"/>
              <a:t>Протокол </a:t>
            </a:r>
            <a:r>
              <a:rPr lang="ru-RU" sz="1600" dirty="0"/>
              <a:t>определён в рекомендации RFC 5389 (предыдущая версия — RFC 3489</a:t>
            </a:r>
            <a:r>
              <a:rPr lang="ru-RU" sz="1600" dirty="0" smtClean="0"/>
              <a:t>).</a:t>
            </a:r>
            <a:endParaRPr lang="en-US" sz="1600" dirty="0" smtClean="0"/>
          </a:p>
          <a:p>
            <a:pPr algn="just">
              <a:buNone/>
            </a:pPr>
            <a:r>
              <a:rPr lang="ru-RU" sz="1600" dirty="0"/>
              <a:t>Соединение с STUN-сервером устанавливается через </a:t>
            </a:r>
            <a:r>
              <a:rPr lang="ru-RU" sz="1600" b="1" dirty="0"/>
              <a:t>UDP-порт 3478</a:t>
            </a:r>
            <a:r>
              <a:rPr lang="ru-RU" sz="1600" dirty="0"/>
              <a:t>, однако сервер предлагает клиентам выполнить проверку также и альтернативного IP-адреса и номера порта</a:t>
            </a:r>
            <a:endParaRPr lang="ru-RU" sz="1600" dirty="0"/>
          </a:p>
        </p:txBody>
      </p:sp>
      <p:pic>
        <p:nvPicPr>
          <p:cNvPr id="4098" name="Picture 2" descr="How to manage NAT Traversal using cshar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4149080"/>
            <a:ext cx="57150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296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en-US" altLang="ru-RU" b="1" kern="0" dirty="0" smtClean="0"/>
              <a:t>NAT:</a:t>
            </a:r>
            <a:r>
              <a:rPr kumimoji="0" lang="ru-RU" altLang="ru-RU" b="1" kern="0" dirty="0" smtClean="0"/>
              <a:t> Преимущества</a:t>
            </a:r>
            <a:endParaRPr kumimoji="0" lang="en-US" altLang="ru-RU" b="1" kern="0" dirty="0" smtClean="0"/>
          </a:p>
        </p:txBody>
      </p:sp>
      <p:sp>
        <p:nvSpPr>
          <p:cNvPr id="4" name="Прямоугольник 3"/>
          <p:cNvSpPr/>
          <p:nvPr/>
        </p:nvSpPr>
        <p:spPr>
          <a:xfrm>
            <a:off x="647056" y="1484784"/>
            <a:ext cx="8496944" cy="5410712"/>
          </a:xfrm>
          <a:prstGeom prst="rect">
            <a:avLst/>
          </a:prstGeom>
        </p:spPr>
        <p:txBody>
          <a:bodyPr wrap="square">
            <a:spAutoFit/>
          </a:bodyPr>
          <a:lstStyle/>
          <a:p>
            <a:pPr algn="just"/>
            <a:r>
              <a:rPr lang="ru-RU" sz="1600" dirty="0"/>
              <a:t>Позволяет </a:t>
            </a:r>
            <a:r>
              <a:rPr lang="ru-RU" sz="1600" b="1" dirty="0"/>
              <a:t>сэкономить </a:t>
            </a:r>
            <a:r>
              <a:rPr lang="ru-RU" sz="1600" b="1" dirty="0" smtClean="0"/>
              <a:t>IP-адреса</a:t>
            </a:r>
            <a:r>
              <a:rPr lang="ru-RU" sz="1600" dirty="0" smtClean="0"/>
              <a:t>, </a:t>
            </a:r>
            <a:r>
              <a:rPr lang="ru-RU" sz="1600" dirty="0"/>
              <a:t>транслируя несколько внутренних IP-адресов в один внешний публичный IP-адрес (или в несколько, но меньшим количеством, чем внутренних). По такому принципу построено большинство сетей в мире: на небольшой район домашней сети местного провайдера или на офис выделяется 1 публичный (внешний) IP-адрес, за которым работают и получают доступ интерфейсы с приватными (внутренними) IP-адресами.</a:t>
            </a:r>
          </a:p>
          <a:p>
            <a:pPr algn="just"/>
            <a:r>
              <a:rPr lang="ru-RU" sz="1600" dirty="0"/>
              <a:t>Позволяет </a:t>
            </a:r>
            <a:r>
              <a:rPr lang="ru-RU" sz="1600" b="1" dirty="0"/>
              <a:t>предотвратить или ограничить обращение снаружи ко внутренним хостам</a:t>
            </a:r>
            <a:r>
              <a:rPr lang="ru-RU" sz="1600" dirty="0"/>
              <a:t>, оставляя возможность обращения изнутри наружу. При инициации соединения изнутри сети создаётся трансляция. Ответные пакеты, поступающие снаружи, соответствуют созданной трансляции и поэтому пропускаются. Если для пакетов, поступающих снаружи, соответствующей трансляции не существует (а она может быть созданной при инициации соединения или статической), они не пропускаются.</a:t>
            </a:r>
          </a:p>
          <a:p>
            <a:pPr algn="just"/>
            <a:r>
              <a:rPr lang="ru-RU" sz="1600" dirty="0"/>
              <a:t>Позволяет </a:t>
            </a:r>
            <a:r>
              <a:rPr lang="ru-RU" sz="1600" b="1" dirty="0"/>
              <a:t>скрыть определённые внутренние сервисы внутренних хостов/серверов</a:t>
            </a:r>
            <a:r>
              <a:rPr lang="ru-RU" sz="1600" dirty="0"/>
              <a:t>. По сути, выполняется та же указанная выше трансляция на определённый порт, но возможно подменить внутренний порт официально зарегистрированной службы (например, 80-й порт TCP (HTTP-сервер) на внешний 54055-й). Тем самым, снаружи, на внешнем IP-адресе после трансляции адресов на сайт (или форум) для осведомлённых посетителей можно будет попасть по адресу http://example.org:54055, но на внутреннем сервере, находящемся за NAT, он будет работать на обычном 80-м порту. Повышение безопасности и сокрытие «непубличных» ресурсов</a:t>
            </a:r>
            <a:r>
              <a:rPr lang="ru-RU" sz="1600" dirty="0" smtClean="0"/>
              <a:t>.</a:t>
            </a:r>
            <a:endParaRPr lang="en-US" sz="1600" dirty="0" smtClean="0"/>
          </a:p>
          <a:p>
            <a:pPr algn="just"/>
            <a:r>
              <a:rPr lang="ru-RU" sz="1600" dirty="0" smtClean="0"/>
              <a:t>Повышает </a:t>
            </a:r>
            <a:r>
              <a:rPr lang="ru-RU" sz="1600" b="1" dirty="0" smtClean="0"/>
              <a:t>управляемость</a:t>
            </a:r>
            <a:r>
              <a:rPr lang="ru-RU" sz="1600" dirty="0" smtClean="0"/>
              <a:t> </a:t>
            </a:r>
            <a:r>
              <a:rPr lang="ru-RU" sz="1600" b="1" dirty="0" smtClean="0"/>
              <a:t>сети</a:t>
            </a:r>
            <a:r>
              <a:rPr lang="ru-RU" sz="1600" dirty="0" smtClean="0"/>
              <a:t>: можно «на лету» добавлять, удалять и перемещать сетевые службы между хостами без изменения настроек клиентов</a:t>
            </a:r>
            <a:endParaRPr lang="ru-RU" sz="1600" dirty="0"/>
          </a:p>
        </p:txBody>
      </p:sp>
    </p:spTree>
    <p:extLst>
      <p:ext uri="{BB962C8B-B14F-4D97-AF65-F5344CB8AC3E}">
        <p14:creationId xmlns:p14="http://schemas.microsoft.com/office/powerpoint/2010/main" val="2883663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ru-RU" altLang="ru-RU" b="1" kern="0" dirty="0" smtClean="0"/>
              <a:t>Частные (серые) </a:t>
            </a:r>
            <a:r>
              <a:rPr kumimoji="0" lang="en-US" altLang="ru-RU" b="1" kern="0" dirty="0" smtClean="0"/>
              <a:t>IP</a:t>
            </a:r>
          </a:p>
        </p:txBody>
      </p:sp>
      <p:sp>
        <p:nvSpPr>
          <p:cNvPr id="4" name="Прямоугольник 3"/>
          <p:cNvSpPr/>
          <p:nvPr/>
        </p:nvSpPr>
        <p:spPr>
          <a:xfrm>
            <a:off x="539552" y="1484784"/>
            <a:ext cx="8496944" cy="338554"/>
          </a:xfrm>
          <a:prstGeom prst="rect">
            <a:avLst/>
          </a:prstGeom>
        </p:spPr>
        <p:txBody>
          <a:bodyPr wrap="square">
            <a:spAutoFit/>
          </a:bodyPr>
          <a:lstStyle/>
          <a:p>
            <a:pPr algn="just"/>
            <a:endParaRPr lang="ru-RU" sz="1600" dirty="0"/>
          </a:p>
        </p:txBody>
      </p:sp>
      <p:sp>
        <p:nvSpPr>
          <p:cNvPr id="5" name="Прямоугольник 4"/>
          <p:cNvSpPr/>
          <p:nvPr/>
        </p:nvSpPr>
        <p:spPr>
          <a:xfrm>
            <a:off x="539552" y="1484784"/>
            <a:ext cx="8496944" cy="4930581"/>
          </a:xfrm>
          <a:prstGeom prst="rect">
            <a:avLst/>
          </a:prstGeom>
        </p:spPr>
        <p:txBody>
          <a:bodyPr wrap="square">
            <a:spAutoFit/>
          </a:bodyPr>
          <a:lstStyle/>
          <a:p>
            <a:pPr algn="just">
              <a:buNone/>
            </a:pPr>
            <a:r>
              <a:rPr lang="en-US" sz="1800" b="1" dirty="0" smtClean="0"/>
              <a:t>IPv4:</a:t>
            </a:r>
          </a:p>
          <a:p>
            <a:pPr algn="just"/>
            <a:r>
              <a:rPr lang="ru-RU" sz="1800" dirty="0" smtClean="0"/>
              <a:t>10.0.0.0 — 10.255.255.255 (маска подсети: 255.0.0.0 или /8)</a:t>
            </a:r>
            <a:endParaRPr lang="en-US" sz="1800" dirty="0" smtClean="0"/>
          </a:p>
          <a:p>
            <a:pPr algn="just"/>
            <a:r>
              <a:rPr lang="ru-RU" sz="1800" dirty="0" smtClean="0"/>
              <a:t>172.16.0.0 — 172.31.255.255 (маска подсети: 255.240.0.0 или /12)</a:t>
            </a:r>
          </a:p>
          <a:p>
            <a:pPr algn="just"/>
            <a:r>
              <a:rPr lang="ru-RU" sz="1800" dirty="0" smtClean="0"/>
              <a:t>192.168.0.0 — 192.168.255.255 (маска подсети: 255.255.0.0 или /16)</a:t>
            </a:r>
            <a:endParaRPr lang="en-US" sz="1800" dirty="0" smtClean="0"/>
          </a:p>
          <a:p>
            <a:pPr algn="just"/>
            <a:r>
              <a:rPr lang="ru-RU" dirty="0" smtClean="0"/>
              <a:t>127.0.0.0 — 127.255.255.255 (маска подсети: 255.0.0.0 или /8)</a:t>
            </a:r>
            <a:r>
              <a:rPr lang="en-US" dirty="0" smtClean="0"/>
              <a:t> </a:t>
            </a:r>
            <a:r>
              <a:rPr lang="en-US" dirty="0" smtClean="0">
                <a:solidFill>
                  <a:srgbClr val="FF0000"/>
                </a:solidFill>
              </a:rPr>
              <a:t>loopback</a:t>
            </a:r>
            <a:endParaRPr lang="ru-RU" sz="1800" dirty="0" smtClean="0">
              <a:solidFill>
                <a:srgbClr val="FF0000"/>
              </a:solidFill>
            </a:endParaRPr>
          </a:p>
          <a:p>
            <a:pPr algn="just">
              <a:buNone/>
            </a:pPr>
            <a:r>
              <a:rPr lang="en-US" sz="1800" b="1" dirty="0" smtClean="0"/>
              <a:t>IPv6:</a:t>
            </a:r>
          </a:p>
          <a:p>
            <a:pPr algn="just"/>
            <a:r>
              <a:rPr lang="en-US" dirty="0" smtClean="0"/>
              <a:t>fc00::/7</a:t>
            </a:r>
            <a:endParaRPr lang="ru-RU" dirty="0" smtClean="0"/>
          </a:p>
          <a:p>
            <a:pPr algn="just">
              <a:buNone/>
            </a:pPr>
            <a:r>
              <a:rPr lang="ru-RU" sz="1800" dirty="0"/>
              <a:t>Пакеты, идущие с внутренних IP-адресов или на них, магистральные маршрутизаторы не пропускают. То есть внутрисетевые машины, если не принимать никаких мер, изолированы от Интернета. Тем не менее, есть ряд технологий, которые позволяют выходить таким машинам в Интернет</a:t>
            </a:r>
            <a:r>
              <a:rPr lang="ru-RU" sz="1800" dirty="0" smtClean="0"/>
              <a:t>.</a:t>
            </a:r>
          </a:p>
          <a:p>
            <a:pPr algn="ctr">
              <a:buNone/>
            </a:pPr>
            <a:r>
              <a:rPr lang="ru-RU" sz="1800" b="1" dirty="0" smtClean="0"/>
              <a:t>Методы выхода в Интернет для частных адресов</a:t>
            </a:r>
          </a:p>
          <a:p>
            <a:pPr marL="285750" indent="-285750" algn="just"/>
            <a:r>
              <a:rPr lang="ru-RU" sz="1800" dirty="0" smtClean="0"/>
              <a:t>Прокси-сервер </a:t>
            </a:r>
            <a:r>
              <a:rPr lang="en-US" sz="1800" dirty="0" smtClean="0"/>
              <a:t>(Proxy)</a:t>
            </a:r>
            <a:r>
              <a:rPr lang="ru-RU" sz="1800" dirty="0" smtClean="0"/>
              <a:t>, сервер-посредник</a:t>
            </a:r>
          </a:p>
          <a:p>
            <a:pPr marL="285750" indent="-285750" algn="just"/>
            <a:r>
              <a:rPr lang="en-US" sz="1800" dirty="0" smtClean="0"/>
              <a:t>NAT</a:t>
            </a:r>
          </a:p>
          <a:p>
            <a:pPr marL="285750" indent="-285750" algn="just"/>
            <a:r>
              <a:rPr lang="ru-RU" sz="1800" dirty="0" err="1" smtClean="0"/>
              <a:t>Туннелирование</a:t>
            </a:r>
            <a:endParaRPr lang="ru-RU" sz="1800" dirty="0"/>
          </a:p>
        </p:txBody>
      </p:sp>
    </p:spTree>
    <p:extLst>
      <p:ext uri="{BB962C8B-B14F-4D97-AF65-F5344CB8AC3E}">
        <p14:creationId xmlns:p14="http://schemas.microsoft.com/office/powerpoint/2010/main" val="64300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IconExperience » G-Collection » Server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484784"/>
            <a:ext cx="2304255" cy="2304256"/>
          </a:xfrm>
          <a:prstGeom prst="rect">
            <a:avLst/>
          </a:prstGeom>
          <a:noFill/>
          <a:extLst>
            <a:ext uri="{909E8E84-426E-40DD-AFC4-6F175D3DCCD1}">
              <a14:hiddenFill xmlns:a14="http://schemas.microsoft.com/office/drawing/2010/main">
                <a:solidFill>
                  <a:srgbClr val="FFFFFF"/>
                </a:solidFill>
              </a14:hiddenFill>
            </a:ext>
          </a:extLst>
        </p:spPr>
      </p:pic>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en-US" altLang="ru-RU" b="1" kern="0" dirty="0" smtClean="0"/>
              <a:t>Proxy</a:t>
            </a:r>
          </a:p>
        </p:txBody>
      </p:sp>
      <p:sp>
        <p:nvSpPr>
          <p:cNvPr id="4" name="Прямоугольник 3"/>
          <p:cNvSpPr/>
          <p:nvPr/>
        </p:nvSpPr>
        <p:spPr>
          <a:xfrm>
            <a:off x="578408" y="2507378"/>
            <a:ext cx="3129496" cy="1520416"/>
          </a:xfrm>
          <a:prstGeom prst="rect">
            <a:avLst/>
          </a:prstGeom>
          <a:solidFill>
            <a:schemeClr val="bg1"/>
          </a:solidFill>
          <a:ln>
            <a:solidFill>
              <a:srgbClr val="7030A0"/>
            </a:solidFill>
          </a:ln>
          <a:effectLst>
            <a:outerShdw blurRad="50800" dist="38100" dir="2700000" algn="tl" rotWithShape="0">
              <a:prstClr val="black">
                <a:alpha val="40000"/>
              </a:prstClr>
            </a:outerShdw>
          </a:effectLst>
        </p:spPr>
        <p:txBody>
          <a:bodyPr wrap="square">
            <a:spAutoFit/>
          </a:bodyPr>
          <a:lstStyle/>
          <a:p>
            <a:pPr algn="just"/>
            <a:r>
              <a:rPr lang="en-US" sz="1600" dirty="0" smtClean="0"/>
              <a:t>proxy.urfu.ru:3128</a:t>
            </a:r>
          </a:p>
          <a:p>
            <a:pPr algn="just">
              <a:buNone/>
            </a:pPr>
            <a:r>
              <a:rPr lang="en-US" sz="1600" dirty="0" smtClean="0"/>
              <a:t>GET e1.ru/about.html HTTP/1.1</a:t>
            </a:r>
          </a:p>
          <a:p>
            <a:pPr algn="just">
              <a:buNone/>
            </a:pPr>
            <a:r>
              <a:rPr lang="en-US" sz="1600" dirty="0" smtClean="0"/>
              <a:t>Host: e1.ru</a:t>
            </a:r>
          </a:p>
          <a:p>
            <a:pPr algn="just">
              <a:buNone/>
            </a:pPr>
            <a:r>
              <a:rPr lang="en-US" sz="1600" dirty="0" smtClean="0"/>
              <a:t>User-Agent: Mozilla/5.0…</a:t>
            </a:r>
          </a:p>
          <a:p>
            <a:pPr algn="just">
              <a:buNone/>
            </a:pPr>
            <a:r>
              <a:rPr lang="en-US" sz="1600" dirty="0" smtClean="0"/>
              <a:t>…</a:t>
            </a:r>
            <a:endParaRPr lang="ru-RU" sz="1600" dirty="0"/>
          </a:p>
        </p:txBody>
      </p:sp>
      <p:pic>
        <p:nvPicPr>
          <p:cNvPr id="8194" name="Picture 2" descr="Браузер (web browser) - программное обеспечение для просмотра веб-сайтов в  интернет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438" y="4581128"/>
            <a:ext cx="1929421" cy="192942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MAC OS] запустить встроенный WEB Server - Apache + PHP на Mac O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3933056"/>
            <a:ext cx="2252296" cy="2697360"/>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5600643" y="2045166"/>
            <a:ext cx="2880320" cy="1815882"/>
          </a:xfrm>
          <a:prstGeom prst="rect">
            <a:avLst/>
          </a:prstGeom>
          <a:solidFill>
            <a:schemeClr val="bg1"/>
          </a:solidFill>
          <a:ln>
            <a:solidFill>
              <a:srgbClr val="7030A0"/>
            </a:solidFill>
          </a:ln>
          <a:effectLst>
            <a:outerShdw blurRad="50800" dist="38100" dir="2700000" algn="tl" rotWithShape="0">
              <a:prstClr val="black">
                <a:alpha val="40000"/>
              </a:prstClr>
            </a:outerShdw>
          </a:effectLst>
        </p:spPr>
        <p:txBody>
          <a:bodyPr wrap="square">
            <a:spAutoFit/>
          </a:bodyPr>
          <a:lstStyle/>
          <a:p>
            <a:pPr algn="just"/>
            <a:r>
              <a:rPr lang="en-US" sz="1600" dirty="0" smtClean="0"/>
              <a:t>e1.ru:80</a:t>
            </a:r>
          </a:p>
          <a:p>
            <a:pPr algn="just">
              <a:buNone/>
            </a:pPr>
            <a:r>
              <a:rPr lang="en-US" sz="1600" dirty="0" smtClean="0"/>
              <a:t>GET /about.html HTTP/1.1</a:t>
            </a:r>
          </a:p>
          <a:p>
            <a:pPr algn="just">
              <a:buNone/>
            </a:pPr>
            <a:r>
              <a:rPr lang="en-US" sz="1600" dirty="0" smtClean="0"/>
              <a:t>Host: e1.ru</a:t>
            </a:r>
          </a:p>
          <a:p>
            <a:pPr algn="just">
              <a:buNone/>
            </a:pPr>
            <a:r>
              <a:rPr lang="en-US" sz="1600" dirty="0" smtClean="0"/>
              <a:t>X-Forwarded-For: 192.168.1.12</a:t>
            </a:r>
          </a:p>
          <a:p>
            <a:pPr algn="just">
              <a:buNone/>
            </a:pPr>
            <a:r>
              <a:rPr lang="en-US" sz="1600" dirty="0" smtClean="0"/>
              <a:t>User-Agent: Mozilla/5.0…</a:t>
            </a:r>
          </a:p>
          <a:p>
            <a:pPr algn="just">
              <a:buNone/>
            </a:pPr>
            <a:r>
              <a:rPr lang="en-US" sz="1600" dirty="0" smtClean="0"/>
              <a:t>…</a:t>
            </a:r>
            <a:endParaRPr lang="ru-RU" sz="1600" dirty="0"/>
          </a:p>
        </p:txBody>
      </p:sp>
      <p:sp>
        <p:nvSpPr>
          <p:cNvPr id="2" name="Стрелка вправо 1"/>
          <p:cNvSpPr/>
          <p:nvPr/>
        </p:nvSpPr>
        <p:spPr bwMode="auto">
          <a:xfrm rot="19508306">
            <a:off x="2441642" y="4329100"/>
            <a:ext cx="1956459" cy="504056"/>
          </a:xfrm>
          <a:prstGeom prs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0" name="Стрелка вправо 9"/>
          <p:cNvSpPr/>
          <p:nvPr/>
        </p:nvSpPr>
        <p:spPr bwMode="auto">
          <a:xfrm rot="1822821">
            <a:off x="4778089" y="4249161"/>
            <a:ext cx="1956459" cy="504056"/>
          </a:xfrm>
          <a:prstGeom prs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pic>
        <p:nvPicPr>
          <p:cNvPr id="8200" name="Picture 8" descr="IconExperience » I-Collection » Hard Drive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3852299" y="5096840"/>
            <a:ext cx="1390941" cy="139094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Прямая со стрелкой 5"/>
          <p:cNvCxnSpPr/>
          <p:nvPr/>
        </p:nvCxnSpPr>
        <p:spPr bwMode="auto">
          <a:xfrm>
            <a:off x="4571999" y="3861048"/>
            <a:ext cx="0" cy="1235792"/>
          </a:xfrm>
          <a:prstGeom prst="straightConnector1">
            <a:avLst/>
          </a:prstGeom>
          <a:noFill/>
          <a:ln w="9525" cap="flat" cmpd="sng" algn="ctr">
            <a:solidFill>
              <a:schemeClr val="tx1"/>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72065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ru-RU" altLang="ru-RU" b="1" kern="0" dirty="0" smtClean="0"/>
              <a:t>Использование прокси-серверов</a:t>
            </a:r>
            <a:endParaRPr kumimoji="0" lang="en-US" altLang="ru-RU" b="1" kern="0" dirty="0" smtClean="0"/>
          </a:p>
        </p:txBody>
      </p:sp>
      <p:sp>
        <p:nvSpPr>
          <p:cNvPr id="9" name="TextBox 8"/>
          <p:cNvSpPr txBox="1"/>
          <p:nvPr/>
        </p:nvSpPr>
        <p:spPr>
          <a:xfrm>
            <a:off x="683568" y="1484784"/>
            <a:ext cx="7920879" cy="5349157"/>
          </a:xfrm>
          <a:prstGeom prst="rect">
            <a:avLst/>
          </a:prstGeom>
          <a:noFill/>
        </p:spPr>
        <p:txBody>
          <a:bodyPr wrap="square" rtlCol="0">
            <a:spAutoFit/>
          </a:bodyPr>
          <a:lstStyle/>
          <a:p>
            <a:pPr algn="just"/>
            <a:r>
              <a:rPr lang="ru-RU" sz="1400" b="1" dirty="0"/>
              <a:t>обеспечение доступа </a:t>
            </a:r>
            <a:r>
              <a:rPr lang="ru-RU" sz="1400" dirty="0"/>
              <a:t>компьютеров локальной сети к сети Интернет;</a:t>
            </a:r>
          </a:p>
          <a:p>
            <a:pPr algn="just"/>
            <a:r>
              <a:rPr lang="ru-RU" sz="1400" b="1" dirty="0"/>
              <a:t>кэширование</a:t>
            </a:r>
            <a:r>
              <a:rPr lang="ru-RU" sz="1400" dirty="0"/>
              <a:t> данных: если часто происходят обращения к одним и тем же внешним ресурсам для снижения нагрузки на канал во внешнюю сеть и ускорения получения клиентом запрошенной информации;</a:t>
            </a:r>
          </a:p>
          <a:p>
            <a:pPr algn="just"/>
            <a:r>
              <a:rPr lang="ru-RU" sz="1400" b="1" dirty="0"/>
              <a:t>сжатие</a:t>
            </a:r>
            <a:r>
              <a:rPr lang="ru-RU" sz="1400" dirty="0"/>
              <a:t> данных: прокси-сервер загружает информацию из Интернета и передаёт информацию конечному пользователю в сжатом виде для экономии внешнего сетевого трафика клиента или внутреннего — организации, в которой установлен прокси-сервер;</a:t>
            </a:r>
          </a:p>
          <a:p>
            <a:pPr algn="just"/>
            <a:r>
              <a:rPr lang="ru-RU" sz="1400" b="1" dirty="0"/>
              <a:t>защита локальной сети от внешнего доступа</a:t>
            </a:r>
            <a:r>
              <a:rPr lang="ru-RU" sz="1400" dirty="0"/>
              <a:t>: например, можно настроить прокси-сервер так, что локальные компьютеры будут обращаться к внешним ресурсам только через него, а внешние компьютеры не смогут обращаться к локальным вообще (они «видят» только прокси-сервер);</a:t>
            </a:r>
          </a:p>
          <a:p>
            <a:pPr algn="just"/>
            <a:r>
              <a:rPr lang="ru-RU" sz="1400" b="1" dirty="0"/>
              <a:t>ограничение доступа из локальной сети к внешней</a:t>
            </a:r>
            <a:r>
              <a:rPr lang="ru-RU" sz="1400" dirty="0"/>
              <a:t>: например, можно запрещать доступ к определённым веб-сайтам, ограничивать использование интернета каким-то локальным пользователям, устанавливать квоты на трафик или полосу пропускания, фильтровать рекламу и вирусы</a:t>
            </a:r>
            <a:r>
              <a:rPr lang="ru-RU" sz="1400" dirty="0" smtClean="0"/>
              <a:t>;</a:t>
            </a:r>
          </a:p>
          <a:p>
            <a:pPr algn="just"/>
            <a:r>
              <a:rPr lang="ru-RU" sz="1400" b="1" dirty="0"/>
              <a:t>у</a:t>
            </a:r>
            <a:r>
              <a:rPr lang="ru-RU" sz="1400" b="1" dirty="0" smtClean="0"/>
              <a:t>чёт и контроль</a:t>
            </a:r>
            <a:r>
              <a:rPr lang="ru-RU" sz="1400" dirty="0" smtClean="0"/>
              <a:t>: все обращения к прокси-серверу как правило </a:t>
            </a:r>
            <a:r>
              <a:rPr lang="ru-RU" sz="1400" dirty="0" err="1" smtClean="0"/>
              <a:t>журналируются</a:t>
            </a:r>
            <a:r>
              <a:rPr lang="ru-RU" sz="1400" dirty="0" smtClean="0"/>
              <a:t>, могут также делаться копии запросов и передаваемых данных для целей сетевой безопасности, например</a:t>
            </a:r>
            <a:endParaRPr lang="ru-RU" sz="1400" dirty="0"/>
          </a:p>
          <a:p>
            <a:pPr algn="just"/>
            <a:r>
              <a:rPr lang="ru-RU" sz="1400" b="1" dirty="0" err="1"/>
              <a:t>анонимизация</a:t>
            </a:r>
            <a:r>
              <a:rPr lang="ru-RU" sz="1400" dirty="0"/>
              <a:t> доступа к различным ресурсам: прокси-сервер может скрывать сведения об источнике запроса или пользователе. В таком случае целевой сервер видит лишь информацию о прокси-сервере, например IP-адрес, но не имеет возможности определить истинный источник запроса; существуют также искажающие прокси-серверы, которые передают целевому серверу ложную информацию об истинном пользователе;</a:t>
            </a:r>
          </a:p>
          <a:p>
            <a:pPr algn="just"/>
            <a:r>
              <a:rPr lang="ru-RU" sz="1400" b="1" dirty="0"/>
              <a:t>обход ограничений </a:t>
            </a:r>
            <a:r>
              <a:rPr lang="ru-RU" sz="1400" dirty="0"/>
              <a:t>доступа: используется, например, пользователями стран, где доступ к некоторым ресурсам ограничен законодательно и фильтруется</a:t>
            </a:r>
            <a:r>
              <a:rPr lang="ru-RU" sz="1400" dirty="0" smtClean="0"/>
              <a:t>.</a:t>
            </a:r>
            <a:endParaRPr lang="ru-RU" sz="1400" dirty="0"/>
          </a:p>
        </p:txBody>
      </p:sp>
    </p:spTree>
    <p:extLst>
      <p:ext uri="{BB962C8B-B14F-4D97-AF65-F5344CB8AC3E}">
        <p14:creationId xmlns:p14="http://schemas.microsoft.com/office/powerpoint/2010/main" val="3103451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ru-RU" altLang="ru-RU" b="1" kern="0" dirty="0" smtClean="0"/>
              <a:t>Недостатки прокси-доступа</a:t>
            </a:r>
            <a:endParaRPr kumimoji="0" lang="en-US" altLang="ru-RU" b="1" kern="0" dirty="0" smtClean="0"/>
          </a:p>
        </p:txBody>
      </p:sp>
      <p:sp>
        <p:nvSpPr>
          <p:cNvPr id="9" name="TextBox 8"/>
          <p:cNvSpPr txBox="1"/>
          <p:nvPr/>
        </p:nvSpPr>
        <p:spPr>
          <a:xfrm>
            <a:off x="683568" y="2276872"/>
            <a:ext cx="7920879" cy="3360920"/>
          </a:xfrm>
          <a:prstGeom prst="rect">
            <a:avLst/>
          </a:prstGeom>
          <a:noFill/>
        </p:spPr>
        <p:txBody>
          <a:bodyPr wrap="square" rtlCol="0">
            <a:spAutoFit/>
          </a:bodyPr>
          <a:lstStyle/>
          <a:p>
            <a:pPr algn="just"/>
            <a:r>
              <a:rPr lang="ru-RU" sz="1800" dirty="0" smtClean="0"/>
              <a:t>Свой прокси для каждого </a:t>
            </a:r>
            <a:r>
              <a:rPr lang="ru-RU" sz="1800" dirty="0" smtClean="0"/>
              <a:t>протокола</a:t>
            </a:r>
            <a:r>
              <a:rPr lang="en-US" sz="1800" dirty="0" smtClean="0"/>
              <a:t> (</a:t>
            </a:r>
            <a:r>
              <a:rPr lang="en-US" sz="1800" dirty="0" smtClean="0">
                <a:solidFill>
                  <a:srgbClr val="FF0000"/>
                </a:solidFill>
              </a:rPr>
              <a:t>L7</a:t>
            </a:r>
            <a:r>
              <a:rPr lang="en-US" sz="1800" dirty="0" smtClean="0"/>
              <a:t>!)</a:t>
            </a:r>
            <a:endParaRPr lang="ru-RU" sz="1800" dirty="0" smtClean="0"/>
          </a:p>
          <a:p>
            <a:pPr lvl="1" algn="just"/>
            <a:r>
              <a:rPr lang="ru-RU" sz="1800" dirty="0" smtClean="0"/>
              <a:t>Самый популярный </a:t>
            </a:r>
            <a:r>
              <a:rPr lang="en-US" sz="1800" dirty="0" smtClean="0"/>
              <a:t>HTTP/HTTPS</a:t>
            </a:r>
          </a:p>
          <a:p>
            <a:pPr lvl="1" algn="just"/>
            <a:r>
              <a:rPr lang="en-US" sz="1800" dirty="0" smtClean="0"/>
              <a:t>Socks-</a:t>
            </a:r>
            <a:r>
              <a:rPr lang="ru-RU" sz="1800" dirty="0" smtClean="0"/>
              <a:t>прокси для </a:t>
            </a:r>
            <a:r>
              <a:rPr lang="en-US" sz="1800" dirty="0" smtClean="0"/>
              <a:t>TCP</a:t>
            </a:r>
            <a:r>
              <a:rPr lang="ru-RU" sz="1800" dirty="0" smtClean="0"/>
              <a:t>-соединений</a:t>
            </a:r>
          </a:p>
          <a:p>
            <a:pPr algn="just"/>
            <a:r>
              <a:rPr lang="ru-RU" sz="1800" dirty="0" smtClean="0"/>
              <a:t>Требуется усложнение протокола / отдельный протокол</a:t>
            </a:r>
          </a:p>
          <a:p>
            <a:pPr lvl="1" algn="just"/>
            <a:r>
              <a:rPr lang="ru-RU" sz="1800" dirty="0" smtClean="0"/>
              <a:t>«</a:t>
            </a:r>
            <a:r>
              <a:rPr lang="ru-RU" sz="1800" dirty="0" err="1" smtClean="0"/>
              <a:t>Проксификация</a:t>
            </a:r>
            <a:r>
              <a:rPr lang="ru-RU" sz="1800" dirty="0" smtClean="0"/>
              <a:t>» приложений</a:t>
            </a:r>
          </a:p>
          <a:p>
            <a:pPr algn="just"/>
            <a:r>
              <a:rPr lang="ru-RU" sz="1800" dirty="0" smtClean="0"/>
              <a:t>Требуется настройка клиента</a:t>
            </a:r>
          </a:p>
          <a:p>
            <a:pPr lvl="1" algn="just"/>
            <a:r>
              <a:rPr lang="ru-RU" sz="1800" dirty="0" smtClean="0"/>
              <a:t>Как минимум </a:t>
            </a:r>
            <a:r>
              <a:rPr lang="ru-RU" sz="1800" dirty="0" err="1" smtClean="0"/>
              <a:t>хост+порт</a:t>
            </a:r>
            <a:endParaRPr lang="ru-RU" sz="1800" dirty="0" smtClean="0"/>
          </a:p>
          <a:p>
            <a:pPr lvl="1" algn="just"/>
            <a:r>
              <a:rPr lang="ru-RU" sz="1800" dirty="0" smtClean="0"/>
              <a:t>Авторизация доступа</a:t>
            </a:r>
          </a:p>
          <a:p>
            <a:pPr lvl="1" algn="just"/>
            <a:r>
              <a:rPr lang="ru-RU" sz="1800" dirty="0" smtClean="0"/>
              <a:t>Массовая настройка клиентов на прокси</a:t>
            </a:r>
          </a:p>
          <a:p>
            <a:pPr lvl="2" algn="just"/>
            <a:r>
              <a:rPr lang="en-US" sz="1800" dirty="0" err="1"/>
              <a:t>wpad</a:t>
            </a:r>
            <a:r>
              <a:rPr lang="en-US" sz="1800" dirty="0"/>
              <a:t>: Web Proxy </a:t>
            </a:r>
            <a:r>
              <a:rPr lang="en-US" sz="1800" dirty="0" err="1"/>
              <a:t>Autodiscovery</a:t>
            </a:r>
            <a:r>
              <a:rPr lang="en-US" sz="1800" dirty="0"/>
              <a:t> </a:t>
            </a:r>
            <a:r>
              <a:rPr lang="en-US" sz="1800" dirty="0" smtClean="0"/>
              <a:t>Protocol (DHCP + DNS)</a:t>
            </a:r>
            <a:endParaRPr lang="ru-RU" sz="1800" dirty="0"/>
          </a:p>
        </p:txBody>
      </p:sp>
    </p:spTree>
    <p:extLst>
      <p:ext uri="{BB962C8B-B14F-4D97-AF65-F5344CB8AC3E}">
        <p14:creationId xmlns:p14="http://schemas.microsoft.com/office/powerpoint/2010/main" val="3133700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en-US" altLang="ru-RU" b="1" kern="0" dirty="0" smtClean="0"/>
              <a:t>NAT: </a:t>
            </a:r>
            <a:r>
              <a:rPr kumimoji="0" lang="ru-RU" altLang="ru-RU" b="1" kern="0" dirty="0" smtClean="0"/>
              <a:t>базовая </a:t>
            </a:r>
            <a:r>
              <a:rPr kumimoji="0" lang="ru-RU" altLang="ru-RU" b="1" kern="0" dirty="0" smtClean="0"/>
              <a:t>трансляция</a:t>
            </a:r>
            <a:r>
              <a:rPr kumimoji="0" lang="en-US" altLang="ru-RU" b="1" kern="0" dirty="0" smtClean="0"/>
              <a:t> (</a:t>
            </a:r>
            <a:r>
              <a:rPr kumimoji="0" lang="en-US" altLang="ru-RU" b="1" kern="0" dirty="0" smtClean="0">
                <a:solidFill>
                  <a:srgbClr val="FF0000"/>
                </a:solidFill>
              </a:rPr>
              <a:t>L3</a:t>
            </a:r>
            <a:r>
              <a:rPr kumimoji="0" lang="en-US" altLang="ru-RU" b="1" kern="0" dirty="0" smtClean="0"/>
              <a:t>)</a:t>
            </a:r>
            <a:endParaRPr kumimoji="0" lang="en-US" altLang="ru-RU" b="1" kern="0" dirty="0" smtClean="0"/>
          </a:p>
        </p:txBody>
      </p:sp>
      <p:sp>
        <p:nvSpPr>
          <p:cNvPr id="2" name="AutoShape 4" descr="Router | Cisco Network Topology Icons 301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6" descr="Router | Cisco Network Topology Icons 301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38" name="Picture 14" descr="Router Icon Transparent #396425 - Free Icons Libra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83868" y="1710214"/>
            <a:ext cx="2376264" cy="1565364"/>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6" descr="Internet Cloud icon PNG and SVG Vector Free Download"/>
          <p:cNvSpPr>
            <a:spLocks noChangeAspect="1" noChangeArrowheads="1"/>
          </p:cNvSpPr>
          <p:nvPr/>
        </p:nvSpPr>
        <p:spPr bwMode="auto">
          <a:xfrm>
            <a:off x="155575" y="-822325"/>
            <a:ext cx="19431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44" name="Picture 20" descr="Internet Cloud Icons - Free SVG &amp; PNG Internet Cloud Images - Noun Pro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132" y="2560169"/>
            <a:ext cx="3347864" cy="33478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30930" y="1556792"/>
            <a:ext cx="2002343" cy="5201424"/>
          </a:xfrm>
          <a:prstGeom prst="rect">
            <a:avLst/>
          </a:prstGeom>
          <a:noFill/>
        </p:spPr>
        <p:txBody>
          <a:bodyPr wrap="none" rtlCol="0">
            <a:spAutoFit/>
          </a:bodyPr>
          <a:lstStyle/>
          <a:p>
            <a:r>
              <a:rPr lang="ru-RU" dirty="0" smtClean="0"/>
              <a:t>Локальная сеть</a:t>
            </a:r>
          </a:p>
          <a:p>
            <a:r>
              <a:rPr lang="ru-RU" dirty="0" smtClean="0"/>
              <a:t>192</a:t>
            </a:r>
            <a:r>
              <a:rPr lang="en-US" dirty="0" smtClean="0"/>
              <a:t>.168.1.1</a:t>
            </a:r>
          </a:p>
          <a:p>
            <a:r>
              <a:rPr lang="ru-RU" dirty="0" smtClean="0"/>
              <a:t>192</a:t>
            </a:r>
            <a:r>
              <a:rPr lang="en-US" dirty="0" smtClean="0"/>
              <a:t>.168.1.2</a:t>
            </a:r>
          </a:p>
          <a:p>
            <a:r>
              <a:rPr lang="ru-RU" u="sng" dirty="0"/>
              <a:t>192</a:t>
            </a:r>
            <a:r>
              <a:rPr lang="en-US" u="sng" dirty="0" smtClean="0"/>
              <a:t>.168.1.3</a:t>
            </a:r>
            <a:endParaRPr lang="en-US" u="sng" dirty="0"/>
          </a:p>
          <a:p>
            <a:r>
              <a:rPr lang="ru-RU" dirty="0"/>
              <a:t>192</a:t>
            </a:r>
            <a:r>
              <a:rPr lang="en-US" dirty="0" smtClean="0"/>
              <a:t>.168.1.4</a:t>
            </a:r>
            <a:endParaRPr lang="en-US" dirty="0"/>
          </a:p>
          <a:p>
            <a:r>
              <a:rPr lang="ru-RU" dirty="0"/>
              <a:t>192</a:t>
            </a:r>
            <a:r>
              <a:rPr lang="en-US" dirty="0" smtClean="0"/>
              <a:t>.168.1.5</a:t>
            </a:r>
            <a:endParaRPr lang="en-US" dirty="0"/>
          </a:p>
          <a:p>
            <a:r>
              <a:rPr lang="ru-RU" dirty="0"/>
              <a:t>192</a:t>
            </a:r>
            <a:r>
              <a:rPr lang="en-US" dirty="0" smtClean="0"/>
              <a:t>.168.1.6</a:t>
            </a:r>
            <a:endParaRPr lang="en-US" dirty="0"/>
          </a:p>
          <a:p>
            <a:r>
              <a:rPr lang="ru-RU" u="sng" dirty="0"/>
              <a:t>192</a:t>
            </a:r>
            <a:r>
              <a:rPr lang="en-US" u="sng" dirty="0" smtClean="0"/>
              <a:t>.168.1.7</a:t>
            </a:r>
          </a:p>
          <a:p>
            <a:r>
              <a:rPr lang="ru-RU" dirty="0"/>
              <a:t>192</a:t>
            </a:r>
            <a:r>
              <a:rPr lang="en-US" dirty="0" smtClean="0"/>
              <a:t>.168.1.8</a:t>
            </a:r>
            <a:endParaRPr lang="en-US" dirty="0"/>
          </a:p>
          <a:p>
            <a:r>
              <a:rPr lang="ru-RU" u="sng" dirty="0"/>
              <a:t>192</a:t>
            </a:r>
            <a:r>
              <a:rPr lang="en-US" u="sng" dirty="0" smtClean="0"/>
              <a:t>.168.1.9</a:t>
            </a:r>
          </a:p>
          <a:p>
            <a:r>
              <a:rPr lang="en-US" dirty="0" smtClean="0"/>
              <a:t>…</a:t>
            </a:r>
            <a:endParaRPr lang="en-US" dirty="0"/>
          </a:p>
          <a:p>
            <a:endParaRPr lang="en-US" dirty="0"/>
          </a:p>
          <a:p>
            <a:endParaRPr lang="en-US" dirty="0" smtClean="0"/>
          </a:p>
          <a:p>
            <a:endParaRPr lang="ru-RU" dirty="0"/>
          </a:p>
        </p:txBody>
      </p:sp>
      <p:graphicFrame>
        <p:nvGraphicFramePr>
          <p:cNvPr id="8" name="Таблица 7"/>
          <p:cNvGraphicFramePr>
            <a:graphicFrameLocks noGrp="1"/>
          </p:cNvGraphicFramePr>
          <p:nvPr>
            <p:extLst>
              <p:ext uri="{D42A27DB-BD31-4B8C-83A1-F6EECF244321}">
                <p14:modId xmlns:p14="http://schemas.microsoft.com/office/powerpoint/2010/main" val="1804644990"/>
              </p:ext>
            </p:extLst>
          </p:nvPr>
        </p:nvGraphicFramePr>
        <p:xfrm>
          <a:off x="3506680" y="3415824"/>
          <a:ext cx="2194560" cy="1483360"/>
        </p:xfrm>
        <a:graphic>
          <a:graphicData uri="http://schemas.openxmlformats.org/drawingml/2006/table">
            <a:tbl>
              <a:tblPr firstRow="1" bandRow="1">
                <a:tableStyleId>{21E4AEA4-8DFA-4A89-87EB-49C32662AFE0}</a:tableStyleId>
              </a:tblPr>
              <a:tblGrid>
                <a:gridCol w="1325880">
                  <a:extLst>
                    <a:ext uri="{9D8B030D-6E8A-4147-A177-3AD203B41FA5}">
                      <a16:colId xmlns:a16="http://schemas.microsoft.com/office/drawing/2014/main" val="3718834717"/>
                    </a:ext>
                  </a:extLst>
                </a:gridCol>
                <a:gridCol w="868680">
                  <a:extLst>
                    <a:ext uri="{9D8B030D-6E8A-4147-A177-3AD203B41FA5}">
                      <a16:colId xmlns:a16="http://schemas.microsoft.com/office/drawing/2014/main" val="3173595522"/>
                    </a:ext>
                  </a:extLst>
                </a:gridCol>
              </a:tblGrid>
              <a:tr h="370840">
                <a:tc>
                  <a:txBody>
                    <a:bodyPr/>
                    <a:lstStyle/>
                    <a:p>
                      <a:pPr algn="ctr"/>
                      <a:r>
                        <a:rPr lang="en-US" dirty="0" smtClean="0"/>
                        <a:t>Gray</a:t>
                      </a:r>
                      <a:r>
                        <a:rPr lang="en-US" baseline="0" dirty="0" smtClean="0"/>
                        <a:t> IP</a:t>
                      </a:r>
                      <a:endParaRPr lang="ru-RU" dirty="0"/>
                    </a:p>
                  </a:txBody>
                  <a:tcPr/>
                </a:tc>
                <a:tc>
                  <a:txBody>
                    <a:bodyPr/>
                    <a:lstStyle/>
                    <a:p>
                      <a:pPr algn="ctr"/>
                      <a:r>
                        <a:rPr lang="en-US" dirty="0" smtClean="0"/>
                        <a:t>IP</a:t>
                      </a:r>
                      <a:endParaRPr lang="ru-RU" dirty="0"/>
                    </a:p>
                  </a:txBody>
                  <a:tcPr/>
                </a:tc>
                <a:extLst>
                  <a:ext uri="{0D108BD9-81ED-4DB2-BD59-A6C34878D82A}">
                    <a16:rowId xmlns:a16="http://schemas.microsoft.com/office/drawing/2014/main" val="2250939760"/>
                  </a:ext>
                </a:extLst>
              </a:tr>
              <a:tr h="370840">
                <a:tc>
                  <a:txBody>
                    <a:bodyPr/>
                    <a:lstStyle/>
                    <a:p>
                      <a:r>
                        <a:rPr lang="ru-RU" dirty="0" smtClean="0"/>
                        <a:t>192</a:t>
                      </a:r>
                      <a:r>
                        <a:rPr lang="en-US" dirty="0" smtClean="0"/>
                        <a:t>.168.1.7</a:t>
                      </a:r>
                      <a:endParaRPr lang="ru-RU" dirty="0"/>
                    </a:p>
                  </a:txBody>
                  <a:tcPr/>
                </a:tc>
                <a:tc>
                  <a:txBody>
                    <a:bodyPr/>
                    <a:lstStyle/>
                    <a:p>
                      <a:r>
                        <a:rPr lang="en-US" dirty="0" smtClean="0"/>
                        <a:t>7.8.0.1</a:t>
                      </a:r>
                      <a:endParaRPr lang="ru-RU" dirty="0"/>
                    </a:p>
                  </a:txBody>
                  <a:tcPr/>
                </a:tc>
                <a:extLst>
                  <a:ext uri="{0D108BD9-81ED-4DB2-BD59-A6C34878D82A}">
                    <a16:rowId xmlns:a16="http://schemas.microsoft.com/office/drawing/2014/main" val="3648732210"/>
                  </a:ext>
                </a:extLst>
              </a:tr>
              <a:tr h="370840">
                <a:tc>
                  <a:txBody>
                    <a:bodyPr/>
                    <a:lstStyle/>
                    <a:p>
                      <a:r>
                        <a:rPr lang="en-US" dirty="0" smtClean="0"/>
                        <a:t>192.168.1.3</a:t>
                      </a:r>
                      <a:endParaRPr lang="ru-RU" dirty="0"/>
                    </a:p>
                  </a:txBody>
                  <a:tcPr/>
                </a:tc>
                <a:tc>
                  <a:txBody>
                    <a:bodyPr/>
                    <a:lstStyle/>
                    <a:p>
                      <a:r>
                        <a:rPr lang="en-US" dirty="0" smtClean="0"/>
                        <a:t>7.8.0.2</a:t>
                      </a:r>
                      <a:endParaRPr lang="ru-RU" dirty="0"/>
                    </a:p>
                  </a:txBody>
                  <a:tcPr/>
                </a:tc>
                <a:extLst>
                  <a:ext uri="{0D108BD9-81ED-4DB2-BD59-A6C34878D82A}">
                    <a16:rowId xmlns:a16="http://schemas.microsoft.com/office/drawing/2014/main" val="760539033"/>
                  </a:ext>
                </a:extLst>
              </a:tr>
              <a:tr h="370840">
                <a:tc>
                  <a:txBody>
                    <a:bodyPr/>
                    <a:lstStyle/>
                    <a:p>
                      <a:r>
                        <a:rPr lang="en-US" dirty="0" smtClean="0"/>
                        <a:t>192.168.1.9</a:t>
                      </a:r>
                      <a:endParaRPr lang="ru-RU" dirty="0"/>
                    </a:p>
                  </a:txBody>
                  <a:tcPr/>
                </a:tc>
                <a:tc>
                  <a:txBody>
                    <a:bodyPr/>
                    <a:lstStyle/>
                    <a:p>
                      <a:r>
                        <a:rPr lang="en-US" dirty="0" smtClean="0"/>
                        <a:t>7.8.0.3</a:t>
                      </a:r>
                      <a:endParaRPr lang="ru-RU" dirty="0"/>
                    </a:p>
                  </a:txBody>
                  <a:tcPr/>
                </a:tc>
                <a:extLst>
                  <a:ext uri="{0D108BD9-81ED-4DB2-BD59-A6C34878D82A}">
                    <a16:rowId xmlns:a16="http://schemas.microsoft.com/office/drawing/2014/main" val="2349535299"/>
                  </a:ext>
                </a:extLst>
              </a:tr>
            </a:tbl>
          </a:graphicData>
        </a:graphic>
      </p:graphicFrame>
      <p:sp>
        <p:nvSpPr>
          <p:cNvPr id="10" name="Двойная стрелка влево/вправо 9"/>
          <p:cNvSpPr/>
          <p:nvPr/>
        </p:nvSpPr>
        <p:spPr bwMode="auto">
          <a:xfrm rot="1532214">
            <a:off x="5805760" y="2532160"/>
            <a:ext cx="1008112" cy="360040"/>
          </a:xfrm>
          <a:prstGeom prst="lef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 name="Двойная стрелка влево/вправо 19"/>
          <p:cNvSpPr/>
          <p:nvPr/>
        </p:nvSpPr>
        <p:spPr bwMode="auto">
          <a:xfrm rot="20095579">
            <a:off x="2346967" y="2532160"/>
            <a:ext cx="1008112" cy="360040"/>
          </a:xfrm>
          <a:prstGeom prst="leftRightArrow">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1" name="TextBox 10"/>
          <p:cNvSpPr txBox="1"/>
          <p:nvPr/>
        </p:nvSpPr>
        <p:spPr>
          <a:xfrm>
            <a:off x="2405875" y="5269914"/>
            <a:ext cx="1955985" cy="1138773"/>
          </a:xfrm>
          <a:prstGeom prst="rect">
            <a:avLst/>
          </a:prstGeom>
          <a:noFill/>
        </p:spPr>
        <p:txBody>
          <a:bodyPr wrap="none" rtlCol="0">
            <a:spAutoFit/>
          </a:bodyPr>
          <a:lstStyle/>
          <a:p>
            <a:pPr algn="ctr">
              <a:buNone/>
            </a:pPr>
            <a:r>
              <a:rPr lang="ru-RU" b="1" dirty="0" smtClean="0"/>
              <a:t>Варианты</a:t>
            </a:r>
            <a:r>
              <a:rPr lang="ru-RU" dirty="0" smtClean="0"/>
              <a:t>:</a:t>
            </a:r>
          </a:p>
          <a:p>
            <a:r>
              <a:rPr lang="ru-RU" dirty="0" smtClean="0"/>
              <a:t>Статический</a:t>
            </a:r>
          </a:p>
          <a:p>
            <a:r>
              <a:rPr lang="ru-RU" dirty="0" smtClean="0"/>
              <a:t>Динамический</a:t>
            </a:r>
          </a:p>
        </p:txBody>
      </p:sp>
      <p:sp>
        <p:nvSpPr>
          <p:cNvPr id="21" name="TextBox 20"/>
          <p:cNvSpPr txBox="1"/>
          <p:nvPr/>
        </p:nvSpPr>
        <p:spPr>
          <a:xfrm>
            <a:off x="4561831" y="5269914"/>
            <a:ext cx="2072619" cy="1138773"/>
          </a:xfrm>
          <a:prstGeom prst="rect">
            <a:avLst/>
          </a:prstGeom>
          <a:noFill/>
        </p:spPr>
        <p:txBody>
          <a:bodyPr wrap="none" rtlCol="0">
            <a:spAutoFit/>
          </a:bodyPr>
          <a:lstStyle/>
          <a:p>
            <a:pPr algn="ctr">
              <a:buNone/>
            </a:pPr>
            <a:r>
              <a:rPr lang="ru-RU" b="1" dirty="0" smtClean="0"/>
              <a:t>Направление</a:t>
            </a:r>
            <a:r>
              <a:rPr lang="ru-RU" dirty="0" smtClean="0"/>
              <a:t>:</a:t>
            </a:r>
          </a:p>
          <a:p>
            <a:r>
              <a:rPr lang="ru-RU" dirty="0" smtClean="0"/>
              <a:t>Симметричный</a:t>
            </a:r>
          </a:p>
          <a:p>
            <a:r>
              <a:rPr lang="ru-RU" dirty="0" smtClean="0"/>
              <a:t>Односторонний</a:t>
            </a:r>
            <a:endParaRPr lang="ru-RU" dirty="0"/>
          </a:p>
        </p:txBody>
      </p:sp>
      <p:sp>
        <p:nvSpPr>
          <p:cNvPr id="12" name="TextBox 11"/>
          <p:cNvSpPr txBox="1"/>
          <p:nvPr/>
        </p:nvSpPr>
        <p:spPr>
          <a:xfrm flipH="1">
            <a:off x="5786299" y="1965800"/>
            <a:ext cx="2474561" cy="338554"/>
          </a:xfrm>
          <a:prstGeom prst="rect">
            <a:avLst/>
          </a:prstGeom>
          <a:noFill/>
        </p:spPr>
        <p:txBody>
          <a:bodyPr wrap="square" rtlCol="0">
            <a:spAutoFit/>
          </a:bodyPr>
          <a:lstStyle/>
          <a:p>
            <a:pPr>
              <a:buNone/>
            </a:pPr>
            <a:r>
              <a:rPr lang="en-US" sz="1600" dirty="0" smtClean="0"/>
              <a:t>7.8.0.{1-3}</a:t>
            </a:r>
            <a:endParaRPr lang="ru-RU" sz="1600" dirty="0"/>
          </a:p>
        </p:txBody>
      </p:sp>
    </p:spTree>
    <p:extLst>
      <p:ext uri="{BB962C8B-B14F-4D97-AF65-F5344CB8AC3E}">
        <p14:creationId xmlns:p14="http://schemas.microsoft.com/office/powerpoint/2010/main" val="171152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ru-RU" altLang="ru-RU" b="1" kern="0" dirty="0" smtClean="0"/>
              <a:t>Асимметричный </a:t>
            </a:r>
            <a:r>
              <a:rPr kumimoji="0" lang="en-US" altLang="ru-RU" b="1" kern="0" dirty="0" smtClean="0"/>
              <a:t>NAT</a:t>
            </a:r>
          </a:p>
        </p:txBody>
      </p:sp>
      <p:sp>
        <p:nvSpPr>
          <p:cNvPr id="2" name="AutoShape 4" descr="Router | Cisco Network Topology Icons 301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6" descr="Router | Cisco Network Topology Icons 301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16" descr="Internet Cloud icon PNG and SVG Vector Free Download"/>
          <p:cNvSpPr>
            <a:spLocks noChangeAspect="1" noChangeArrowheads="1"/>
          </p:cNvSpPr>
          <p:nvPr/>
        </p:nvSpPr>
        <p:spPr bwMode="auto">
          <a:xfrm>
            <a:off x="155575" y="-822325"/>
            <a:ext cx="19431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aphicFrame>
        <p:nvGraphicFramePr>
          <p:cNvPr id="8" name="Таблица 7"/>
          <p:cNvGraphicFramePr>
            <a:graphicFrameLocks noGrp="1"/>
          </p:cNvGraphicFramePr>
          <p:nvPr>
            <p:extLst>
              <p:ext uri="{D42A27DB-BD31-4B8C-83A1-F6EECF244321}">
                <p14:modId xmlns:p14="http://schemas.microsoft.com/office/powerpoint/2010/main" val="2673254237"/>
              </p:ext>
            </p:extLst>
          </p:nvPr>
        </p:nvGraphicFramePr>
        <p:xfrm>
          <a:off x="814668" y="3266123"/>
          <a:ext cx="2194560" cy="1483360"/>
        </p:xfrm>
        <a:graphic>
          <a:graphicData uri="http://schemas.openxmlformats.org/drawingml/2006/table">
            <a:tbl>
              <a:tblPr firstRow="1" bandRow="1">
                <a:tableStyleId>{21E4AEA4-8DFA-4A89-87EB-49C32662AFE0}</a:tableStyleId>
              </a:tblPr>
              <a:tblGrid>
                <a:gridCol w="1325880">
                  <a:extLst>
                    <a:ext uri="{9D8B030D-6E8A-4147-A177-3AD203B41FA5}">
                      <a16:colId xmlns:a16="http://schemas.microsoft.com/office/drawing/2014/main" val="3718834717"/>
                    </a:ext>
                  </a:extLst>
                </a:gridCol>
                <a:gridCol w="868680">
                  <a:extLst>
                    <a:ext uri="{9D8B030D-6E8A-4147-A177-3AD203B41FA5}">
                      <a16:colId xmlns:a16="http://schemas.microsoft.com/office/drawing/2014/main" val="3173595522"/>
                    </a:ext>
                  </a:extLst>
                </a:gridCol>
              </a:tblGrid>
              <a:tr h="370840">
                <a:tc>
                  <a:txBody>
                    <a:bodyPr/>
                    <a:lstStyle/>
                    <a:p>
                      <a:pPr algn="ctr"/>
                      <a:r>
                        <a:rPr lang="en-US" dirty="0" smtClean="0"/>
                        <a:t>Gray</a:t>
                      </a:r>
                      <a:r>
                        <a:rPr lang="en-US" baseline="0" dirty="0" smtClean="0"/>
                        <a:t> IP</a:t>
                      </a:r>
                      <a:endParaRPr lang="ru-RU" dirty="0"/>
                    </a:p>
                  </a:txBody>
                  <a:tcPr/>
                </a:tc>
                <a:tc>
                  <a:txBody>
                    <a:bodyPr/>
                    <a:lstStyle/>
                    <a:p>
                      <a:pPr algn="ctr"/>
                      <a:r>
                        <a:rPr lang="en-US" dirty="0" smtClean="0"/>
                        <a:t>IP</a:t>
                      </a:r>
                      <a:endParaRPr lang="ru-RU" dirty="0"/>
                    </a:p>
                  </a:txBody>
                  <a:tcPr/>
                </a:tc>
                <a:extLst>
                  <a:ext uri="{0D108BD9-81ED-4DB2-BD59-A6C34878D82A}">
                    <a16:rowId xmlns:a16="http://schemas.microsoft.com/office/drawing/2014/main" val="2250939760"/>
                  </a:ext>
                </a:extLst>
              </a:tr>
              <a:tr h="370840">
                <a:tc>
                  <a:txBody>
                    <a:bodyPr/>
                    <a:lstStyle/>
                    <a:p>
                      <a:r>
                        <a:rPr lang="ru-RU" dirty="0" smtClean="0"/>
                        <a:t>192</a:t>
                      </a:r>
                      <a:r>
                        <a:rPr lang="en-US" dirty="0" smtClean="0"/>
                        <a:t>.168.1.7</a:t>
                      </a:r>
                      <a:endParaRPr lang="ru-RU" dirty="0"/>
                    </a:p>
                  </a:txBody>
                  <a:tcPr/>
                </a:tc>
                <a:tc>
                  <a:txBody>
                    <a:bodyPr/>
                    <a:lstStyle/>
                    <a:p>
                      <a:r>
                        <a:rPr lang="en-US" dirty="0" smtClean="0"/>
                        <a:t>7.8.0.1</a:t>
                      </a:r>
                      <a:endParaRPr lang="ru-RU" dirty="0"/>
                    </a:p>
                  </a:txBody>
                  <a:tcPr/>
                </a:tc>
                <a:extLst>
                  <a:ext uri="{0D108BD9-81ED-4DB2-BD59-A6C34878D82A}">
                    <a16:rowId xmlns:a16="http://schemas.microsoft.com/office/drawing/2014/main" val="3648732210"/>
                  </a:ext>
                </a:extLst>
              </a:tr>
              <a:tr h="370840">
                <a:tc>
                  <a:txBody>
                    <a:bodyPr/>
                    <a:lstStyle/>
                    <a:p>
                      <a:r>
                        <a:rPr lang="en-US" dirty="0" smtClean="0"/>
                        <a:t>192.168.1.3</a:t>
                      </a:r>
                      <a:endParaRPr lang="ru-RU" dirty="0"/>
                    </a:p>
                  </a:txBody>
                  <a:tcPr/>
                </a:tc>
                <a:tc>
                  <a:txBody>
                    <a:bodyPr/>
                    <a:lstStyle/>
                    <a:p>
                      <a:r>
                        <a:rPr lang="en-US" dirty="0" smtClean="0"/>
                        <a:t>7.8.0.2</a:t>
                      </a:r>
                      <a:endParaRPr lang="ru-RU" dirty="0"/>
                    </a:p>
                  </a:txBody>
                  <a:tcPr/>
                </a:tc>
                <a:extLst>
                  <a:ext uri="{0D108BD9-81ED-4DB2-BD59-A6C34878D82A}">
                    <a16:rowId xmlns:a16="http://schemas.microsoft.com/office/drawing/2014/main" val="760539033"/>
                  </a:ext>
                </a:extLst>
              </a:tr>
              <a:tr h="370840">
                <a:tc>
                  <a:txBody>
                    <a:bodyPr/>
                    <a:lstStyle/>
                    <a:p>
                      <a:r>
                        <a:rPr lang="en-US" dirty="0" smtClean="0"/>
                        <a:t>192.168.1.9</a:t>
                      </a:r>
                      <a:endParaRPr lang="ru-RU" dirty="0"/>
                    </a:p>
                  </a:txBody>
                  <a:tcPr/>
                </a:tc>
                <a:tc>
                  <a:txBody>
                    <a:bodyPr/>
                    <a:lstStyle/>
                    <a:p>
                      <a:r>
                        <a:rPr lang="en-US" dirty="0" smtClean="0"/>
                        <a:t>7.8.0.3</a:t>
                      </a:r>
                      <a:endParaRPr lang="ru-RU" dirty="0"/>
                    </a:p>
                  </a:txBody>
                  <a:tcPr/>
                </a:tc>
                <a:extLst>
                  <a:ext uri="{0D108BD9-81ED-4DB2-BD59-A6C34878D82A}">
                    <a16:rowId xmlns:a16="http://schemas.microsoft.com/office/drawing/2014/main" val="2349535299"/>
                  </a:ext>
                </a:extLst>
              </a:tr>
            </a:tbl>
          </a:graphicData>
        </a:graphic>
      </p:graphicFrame>
      <p:sp>
        <p:nvSpPr>
          <p:cNvPr id="4" name="TextBox 3"/>
          <p:cNvSpPr txBox="1"/>
          <p:nvPr/>
        </p:nvSpPr>
        <p:spPr>
          <a:xfrm>
            <a:off x="699949" y="2847116"/>
            <a:ext cx="2423997" cy="400110"/>
          </a:xfrm>
          <a:prstGeom prst="rect">
            <a:avLst/>
          </a:prstGeom>
          <a:noFill/>
        </p:spPr>
        <p:txBody>
          <a:bodyPr wrap="none" rtlCol="0">
            <a:spAutoFit/>
          </a:bodyPr>
          <a:lstStyle/>
          <a:p>
            <a:pPr>
              <a:buNone/>
            </a:pPr>
            <a:r>
              <a:rPr lang="ru-RU" dirty="0" smtClean="0"/>
              <a:t>Таблица трансляции</a:t>
            </a:r>
            <a:endParaRPr lang="ru-RU" dirty="0"/>
          </a:p>
        </p:txBody>
      </p:sp>
      <p:sp>
        <p:nvSpPr>
          <p:cNvPr id="16" name="TextBox 15"/>
          <p:cNvSpPr txBox="1"/>
          <p:nvPr/>
        </p:nvSpPr>
        <p:spPr>
          <a:xfrm>
            <a:off x="4860032" y="2204864"/>
            <a:ext cx="2443041" cy="400110"/>
          </a:xfrm>
          <a:prstGeom prst="rect">
            <a:avLst/>
          </a:prstGeom>
          <a:noFill/>
        </p:spPr>
        <p:txBody>
          <a:bodyPr wrap="none" rtlCol="0">
            <a:spAutoFit/>
          </a:bodyPr>
          <a:lstStyle/>
          <a:p>
            <a:pPr>
              <a:buNone/>
            </a:pPr>
            <a:r>
              <a:rPr lang="ru-RU" dirty="0" smtClean="0"/>
              <a:t>Таблица соединений</a:t>
            </a:r>
            <a:endParaRPr lang="ru-RU" dirty="0"/>
          </a:p>
        </p:txBody>
      </p:sp>
      <p:sp>
        <p:nvSpPr>
          <p:cNvPr id="6" name="Стрелка вправо 5"/>
          <p:cNvSpPr/>
          <p:nvPr/>
        </p:nvSpPr>
        <p:spPr bwMode="auto">
          <a:xfrm>
            <a:off x="1318724" y="3678743"/>
            <a:ext cx="1275426" cy="957704"/>
          </a:xfrm>
          <a:prstGeom prst="rightArrow">
            <a:avLst/>
          </a:prstGeom>
          <a:noFill/>
          <a:ln w="38100" cap="flat" cmpd="sng" algn="ctr">
            <a:solidFill>
              <a:srgbClr val="92D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graphicFrame>
        <p:nvGraphicFramePr>
          <p:cNvPr id="9" name="Таблица 8"/>
          <p:cNvGraphicFramePr>
            <a:graphicFrameLocks noGrp="1"/>
          </p:cNvGraphicFramePr>
          <p:nvPr>
            <p:extLst>
              <p:ext uri="{D42A27DB-BD31-4B8C-83A1-F6EECF244321}">
                <p14:modId xmlns:p14="http://schemas.microsoft.com/office/powerpoint/2010/main" val="4150449774"/>
              </p:ext>
            </p:extLst>
          </p:nvPr>
        </p:nvGraphicFramePr>
        <p:xfrm>
          <a:off x="4175549" y="2819202"/>
          <a:ext cx="4502639" cy="2225040"/>
        </p:xfrm>
        <a:graphic>
          <a:graphicData uri="http://schemas.openxmlformats.org/drawingml/2006/table">
            <a:tbl>
              <a:tblPr firstRow="1" bandRow="1">
                <a:tableStyleId>{00A15C55-8517-42AA-B614-E9B94910E393}</a:tableStyleId>
              </a:tblPr>
              <a:tblGrid>
                <a:gridCol w="1325880">
                  <a:extLst>
                    <a:ext uri="{9D8B030D-6E8A-4147-A177-3AD203B41FA5}">
                      <a16:colId xmlns:a16="http://schemas.microsoft.com/office/drawing/2014/main" val="2794701182"/>
                    </a:ext>
                  </a:extLst>
                </a:gridCol>
                <a:gridCol w="1275144">
                  <a:extLst>
                    <a:ext uri="{9D8B030D-6E8A-4147-A177-3AD203B41FA5}">
                      <a16:colId xmlns:a16="http://schemas.microsoft.com/office/drawing/2014/main" val="3542052723"/>
                    </a:ext>
                  </a:extLst>
                </a:gridCol>
                <a:gridCol w="1071880">
                  <a:extLst>
                    <a:ext uri="{9D8B030D-6E8A-4147-A177-3AD203B41FA5}">
                      <a16:colId xmlns:a16="http://schemas.microsoft.com/office/drawing/2014/main" val="1040039281"/>
                    </a:ext>
                  </a:extLst>
                </a:gridCol>
                <a:gridCol w="829735">
                  <a:extLst>
                    <a:ext uri="{9D8B030D-6E8A-4147-A177-3AD203B41FA5}">
                      <a16:colId xmlns:a16="http://schemas.microsoft.com/office/drawing/2014/main" val="3806831564"/>
                    </a:ext>
                  </a:extLst>
                </a:gridCol>
              </a:tblGrid>
              <a:tr h="370840">
                <a:tc>
                  <a:txBody>
                    <a:bodyPr/>
                    <a:lstStyle/>
                    <a:p>
                      <a:r>
                        <a:rPr lang="en-US" dirty="0" err="1" smtClean="0"/>
                        <a:t>Src</a:t>
                      </a:r>
                      <a:r>
                        <a:rPr lang="en-US" baseline="0" dirty="0" smtClean="0"/>
                        <a:t> IP</a:t>
                      </a:r>
                      <a:endParaRPr lang="ru-RU" dirty="0"/>
                    </a:p>
                  </a:txBody>
                  <a:tcPr/>
                </a:tc>
                <a:tc>
                  <a:txBody>
                    <a:bodyPr/>
                    <a:lstStyle/>
                    <a:p>
                      <a:r>
                        <a:rPr lang="en-US" dirty="0" err="1" smtClean="0"/>
                        <a:t>Dst</a:t>
                      </a:r>
                      <a:r>
                        <a:rPr lang="en-US" dirty="0" smtClean="0"/>
                        <a:t> IP</a:t>
                      </a:r>
                      <a:endParaRPr lang="ru-RU" dirty="0"/>
                    </a:p>
                  </a:txBody>
                  <a:tcPr/>
                </a:tc>
                <a:tc>
                  <a:txBody>
                    <a:bodyPr/>
                    <a:lstStyle/>
                    <a:p>
                      <a:r>
                        <a:rPr lang="en-US" dirty="0" err="1" smtClean="0"/>
                        <a:t>Masq</a:t>
                      </a:r>
                      <a:r>
                        <a:rPr lang="en-US" baseline="0" dirty="0" smtClean="0"/>
                        <a:t> IP</a:t>
                      </a:r>
                      <a:endParaRPr lang="ru-RU" dirty="0"/>
                    </a:p>
                  </a:txBody>
                  <a:tcPr/>
                </a:tc>
                <a:tc>
                  <a:txBody>
                    <a:bodyPr/>
                    <a:lstStyle/>
                    <a:p>
                      <a:r>
                        <a:rPr lang="en-US" dirty="0" smtClean="0"/>
                        <a:t>TTL</a:t>
                      </a:r>
                      <a:endParaRPr lang="ru-RU" dirty="0"/>
                    </a:p>
                  </a:txBody>
                  <a:tcPr/>
                </a:tc>
                <a:extLst>
                  <a:ext uri="{0D108BD9-81ED-4DB2-BD59-A6C34878D82A}">
                    <a16:rowId xmlns:a16="http://schemas.microsoft.com/office/drawing/2014/main" val="2749137868"/>
                  </a:ext>
                </a:extLst>
              </a:tr>
              <a:tr h="370840">
                <a:tc>
                  <a:txBody>
                    <a:bodyPr/>
                    <a:lstStyle/>
                    <a:p>
                      <a:r>
                        <a:rPr lang="en-US" dirty="0" smtClean="0"/>
                        <a:t>192.168.1.3</a:t>
                      </a:r>
                      <a:endParaRPr lang="ru-RU" dirty="0"/>
                    </a:p>
                  </a:txBody>
                  <a:tcPr/>
                </a:tc>
                <a:tc>
                  <a:txBody>
                    <a:bodyPr/>
                    <a:lstStyle/>
                    <a:p>
                      <a:r>
                        <a:rPr lang="en-US" dirty="0" smtClean="0"/>
                        <a:t>e1.ru</a:t>
                      </a:r>
                      <a:endParaRPr lang="ru-RU" dirty="0"/>
                    </a:p>
                  </a:txBody>
                  <a:tcPr/>
                </a:tc>
                <a:tc>
                  <a:txBody>
                    <a:bodyPr/>
                    <a:lstStyle/>
                    <a:p>
                      <a:r>
                        <a:rPr lang="en-US" dirty="0" smtClean="0"/>
                        <a:t>7.8.0.2</a:t>
                      </a:r>
                      <a:endParaRPr lang="ru-RU" dirty="0"/>
                    </a:p>
                  </a:txBody>
                  <a:tcPr/>
                </a:tc>
                <a:tc>
                  <a:txBody>
                    <a:bodyPr/>
                    <a:lstStyle/>
                    <a:p>
                      <a:pPr algn="r"/>
                      <a:r>
                        <a:rPr lang="en-US" dirty="0" smtClean="0"/>
                        <a:t>1s</a:t>
                      </a:r>
                      <a:endParaRPr lang="ru-RU" dirty="0"/>
                    </a:p>
                  </a:txBody>
                  <a:tcPr/>
                </a:tc>
                <a:extLst>
                  <a:ext uri="{0D108BD9-81ED-4DB2-BD59-A6C34878D82A}">
                    <a16:rowId xmlns:a16="http://schemas.microsoft.com/office/drawing/2014/main" val="4084793327"/>
                  </a:ext>
                </a:extLst>
              </a:tr>
              <a:tr h="370840">
                <a:tc>
                  <a:txBody>
                    <a:bodyPr/>
                    <a:lstStyle/>
                    <a:p>
                      <a:r>
                        <a:rPr lang="en-US" dirty="0" smtClean="0"/>
                        <a:t>192.168.1.9</a:t>
                      </a:r>
                      <a:endParaRPr lang="ru-RU" dirty="0"/>
                    </a:p>
                  </a:txBody>
                  <a:tcPr/>
                </a:tc>
                <a:tc>
                  <a:txBody>
                    <a:bodyPr/>
                    <a:lstStyle/>
                    <a:p>
                      <a:r>
                        <a:rPr lang="en-US" dirty="0" smtClean="0"/>
                        <a:t>twitter.com</a:t>
                      </a:r>
                      <a:endParaRPr lang="ru-RU" dirty="0"/>
                    </a:p>
                  </a:txBody>
                  <a:tcPr/>
                </a:tc>
                <a:tc>
                  <a:txBody>
                    <a:bodyPr/>
                    <a:lstStyle/>
                    <a:p>
                      <a:r>
                        <a:rPr lang="en-US" dirty="0" smtClean="0"/>
                        <a:t>7.8.0.3</a:t>
                      </a:r>
                      <a:endParaRPr lang="ru-RU" dirty="0"/>
                    </a:p>
                  </a:txBody>
                  <a:tcPr/>
                </a:tc>
                <a:tc>
                  <a:txBody>
                    <a:bodyPr/>
                    <a:lstStyle/>
                    <a:p>
                      <a:pPr algn="r"/>
                      <a:r>
                        <a:rPr lang="en-US" dirty="0" smtClean="0"/>
                        <a:t>5s</a:t>
                      </a:r>
                      <a:endParaRPr lang="ru-RU" dirty="0"/>
                    </a:p>
                  </a:txBody>
                  <a:tcPr/>
                </a:tc>
                <a:extLst>
                  <a:ext uri="{0D108BD9-81ED-4DB2-BD59-A6C34878D82A}">
                    <a16:rowId xmlns:a16="http://schemas.microsoft.com/office/drawing/2014/main" val="1211731324"/>
                  </a:ext>
                </a:extLst>
              </a:tr>
              <a:tr h="370840">
                <a:tc>
                  <a:txBody>
                    <a:bodyPr/>
                    <a:lstStyle/>
                    <a:p>
                      <a:r>
                        <a:rPr lang="en-US" dirty="0" smtClean="0"/>
                        <a:t>192.168.1.3</a:t>
                      </a:r>
                      <a:endParaRPr lang="ru-RU" dirty="0"/>
                    </a:p>
                  </a:txBody>
                  <a:tcPr/>
                </a:tc>
                <a:tc>
                  <a:txBody>
                    <a:bodyPr/>
                    <a:lstStyle/>
                    <a:p>
                      <a:r>
                        <a:rPr lang="en-US" dirty="0" smtClean="0"/>
                        <a:t>fb.com</a:t>
                      </a:r>
                      <a:endParaRPr lang="ru-RU" dirty="0"/>
                    </a:p>
                  </a:txBody>
                  <a:tcPr/>
                </a:tc>
                <a:tc>
                  <a:txBody>
                    <a:bodyPr/>
                    <a:lstStyle/>
                    <a:p>
                      <a:r>
                        <a:rPr lang="en-US" dirty="0" smtClean="0"/>
                        <a:t>7.8.0.2</a:t>
                      </a:r>
                      <a:endParaRPr lang="ru-RU" dirty="0"/>
                    </a:p>
                  </a:txBody>
                  <a:tcPr/>
                </a:tc>
                <a:tc>
                  <a:txBody>
                    <a:bodyPr/>
                    <a:lstStyle/>
                    <a:p>
                      <a:pPr algn="r"/>
                      <a:r>
                        <a:rPr lang="en-US" dirty="0" smtClean="0"/>
                        <a:t>30s</a:t>
                      </a:r>
                      <a:endParaRPr lang="ru-RU" dirty="0"/>
                    </a:p>
                  </a:txBody>
                  <a:tcPr/>
                </a:tc>
                <a:extLst>
                  <a:ext uri="{0D108BD9-81ED-4DB2-BD59-A6C34878D82A}">
                    <a16:rowId xmlns:a16="http://schemas.microsoft.com/office/drawing/2014/main" val="3513920058"/>
                  </a:ext>
                </a:extLst>
              </a:tr>
              <a:tr h="370840">
                <a:tc>
                  <a:txBody>
                    <a:bodyPr/>
                    <a:lstStyle/>
                    <a:p>
                      <a:r>
                        <a:rPr lang="en-US" dirty="0" smtClean="0"/>
                        <a:t>192.168.1.3</a:t>
                      </a:r>
                      <a:endParaRPr lang="ru-RU" dirty="0"/>
                    </a:p>
                  </a:txBody>
                  <a:tcPr/>
                </a:tc>
                <a:tc>
                  <a:txBody>
                    <a:bodyPr/>
                    <a:lstStyle/>
                    <a:p>
                      <a:r>
                        <a:rPr lang="en-US" dirty="0" smtClean="0"/>
                        <a:t>urfu.ru</a:t>
                      </a:r>
                      <a:endParaRPr lang="ru-RU" dirty="0"/>
                    </a:p>
                  </a:txBody>
                  <a:tcPr/>
                </a:tc>
                <a:tc>
                  <a:txBody>
                    <a:bodyPr/>
                    <a:lstStyle/>
                    <a:p>
                      <a:r>
                        <a:rPr lang="en-US" dirty="0" smtClean="0"/>
                        <a:t>7.8.0.2</a:t>
                      </a:r>
                      <a:endParaRPr lang="ru-RU" dirty="0"/>
                    </a:p>
                  </a:txBody>
                  <a:tcPr/>
                </a:tc>
                <a:tc>
                  <a:txBody>
                    <a:bodyPr/>
                    <a:lstStyle/>
                    <a:p>
                      <a:pPr algn="r"/>
                      <a:r>
                        <a:rPr lang="en-US" dirty="0" smtClean="0"/>
                        <a:t>7s</a:t>
                      </a:r>
                      <a:endParaRPr lang="ru-RU" dirty="0"/>
                    </a:p>
                  </a:txBody>
                  <a:tcPr/>
                </a:tc>
                <a:extLst>
                  <a:ext uri="{0D108BD9-81ED-4DB2-BD59-A6C34878D82A}">
                    <a16:rowId xmlns:a16="http://schemas.microsoft.com/office/drawing/2014/main" val="4210708517"/>
                  </a:ext>
                </a:extLst>
              </a:tr>
              <a:tr h="370840">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tc>
                  <a:txBody>
                    <a:bodyPr/>
                    <a:lstStyle/>
                    <a:p>
                      <a:pPr algn="ctr"/>
                      <a:r>
                        <a:rPr lang="en-US" dirty="0" smtClean="0"/>
                        <a:t>…</a:t>
                      </a:r>
                      <a:endParaRPr lang="ru-RU" dirty="0"/>
                    </a:p>
                  </a:txBody>
                  <a:tcPr/>
                </a:tc>
                <a:extLst>
                  <a:ext uri="{0D108BD9-81ED-4DB2-BD59-A6C34878D82A}">
                    <a16:rowId xmlns:a16="http://schemas.microsoft.com/office/drawing/2014/main" val="1506503444"/>
                  </a:ext>
                </a:extLst>
              </a:tr>
            </a:tbl>
          </a:graphicData>
        </a:graphic>
      </p:graphicFrame>
      <p:sp>
        <p:nvSpPr>
          <p:cNvPr id="13" name="Выгнутая вниз стрелка 12"/>
          <p:cNvSpPr/>
          <p:nvPr/>
        </p:nvSpPr>
        <p:spPr bwMode="auto">
          <a:xfrm>
            <a:off x="4785408" y="3910520"/>
            <a:ext cx="2592288" cy="576064"/>
          </a:xfrm>
          <a:prstGeom prst="curvedUpArrow">
            <a:avLst/>
          </a:prstGeom>
          <a:noFill/>
          <a:ln w="1905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5" name="Левая фигурная скобка 14"/>
          <p:cNvSpPr/>
          <p:nvPr/>
        </p:nvSpPr>
        <p:spPr bwMode="auto">
          <a:xfrm rot="16200000">
            <a:off x="6528594" y="4053356"/>
            <a:ext cx="299370" cy="2340349"/>
          </a:xfrm>
          <a:prstGeom prst="leftBrace">
            <a:avLst>
              <a:gd name="adj1" fmla="val 8333"/>
              <a:gd name="adj2" fmla="val 48859"/>
            </a:avLst>
          </a:prstGeom>
          <a:noFill/>
          <a:ln w="127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2" name="Выгнутая вниз стрелка 21"/>
          <p:cNvSpPr/>
          <p:nvPr/>
        </p:nvSpPr>
        <p:spPr bwMode="auto">
          <a:xfrm flipH="1">
            <a:off x="4872295" y="5419690"/>
            <a:ext cx="1837353" cy="316424"/>
          </a:xfrm>
          <a:prstGeom prst="curvedUpArrow">
            <a:avLst>
              <a:gd name="adj1" fmla="val 25000"/>
              <a:gd name="adj2" fmla="val 99465"/>
              <a:gd name="adj3" fmla="val 25000"/>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rtlCol="0" anchor="t" anchorCtr="0" compatLnSpc="1">
            <a:prstTxWarp prst="textNoShape">
              <a:avLst/>
            </a:prstTxWarp>
          </a:bodyPr>
          <a:lstStyle/>
          <a:p>
            <a: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pPr>
            <a:endParaRPr kumimoji="1" lang="ru-RU" sz="20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14" name="TextBox 13"/>
          <p:cNvSpPr txBox="1"/>
          <p:nvPr/>
        </p:nvSpPr>
        <p:spPr>
          <a:xfrm>
            <a:off x="699949" y="4844187"/>
            <a:ext cx="2405467" cy="400110"/>
          </a:xfrm>
          <a:prstGeom prst="rect">
            <a:avLst/>
          </a:prstGeom>
          <a:noFill/>
        </p:spPr>
        <p:txBody>
          <a:bodyPr wrap="none" rtlCol="0">
            <a:spAutoFit/>
          </a:bodyPr>
          <a:lstStyle/>
          <a:p>
            <a:pPr>
              <a:buNone/>
            </a:pPr>
            <a:r>
              <a:rPr lang="ru-RU" i="1" dirty="0" smtClean="0"/>
              <a:t>Правила </a:t>
            </a:r>
            <a:r>
              <a:rPr lang="en-US" i="1" dirty="0" smtClean="0"/>
              <a:t>NAT (rules)</a:t>
            </a:r>
            <a:endParaRPr lang="ru-RU" i="1" dirty="0"/>
          </a:p>
        </p:txBody>
      </p:sp>
    </p:spTree>
    <p:extLst>
      <p:ext uri="{BB962C8B-B14F-4D97-AF65-F5344CB8AC3E}">
        <p14:creationId xmlns:p14="http://schemas.microsoft.com/office/powerpoint/2010/main" val="4057042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Заголовок 1"/>
          <p:cNvSpPr txBox="1">
            <a:spLocks/>
          </p:cNvSpPr>
          <p:nvPr/>
        </p:nvSpPr>
        <p:spPr>
          <a:xfrm>
            <a:off x="0" y="701874"/>
            <a:ext cx="9144000" cy="1008112"/>
          </a:xfrm>
          <a:prstGeom prst="rect">
            <a:avLst/>
          </a:prstGeom>
        </p:spPr>
        <p:txBody>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a:buClrTx/>
              <a:buSzTx/>
              <a:buFontTx/>
              <a:buNone/>
            </a:pPr>
            <a:r>
              <a:rPr kumimoji="0" lang="en-US" altLang="ru-RU" b="1" kern="0" dirty="0" smtClean="0"/>
              <a:t>PNAT (Port + </a:t>
            </a:r>
            <a:r>
              <a:rPr kumimoji="0" lang="en-US" altLang="ru-RU" b="1" kern="0" dirty="0" smtClean="0"/>
              <a:t>NAT; </a:t>
            </a:r>
            <a:r>
              <a:rPr kumimoji="0" lang="en-US" altLang="ru-RU" b="1" kern="0" dirty="0" smtClean="0">
                <a:solidFill>
                  <a:srgbClr val="FF0000"/>
                </a:solidFill>
              </a:rPr>
              <a:t>L4</a:t>
            </a:r>
            <a:r>
              <a:rPr kumimoji="0" lang="en-US" altLang="ru-RU" b="1" kern="0" dirty="0" smtClean="0"/>
              <a:t>)</a:t>
            </a:r>
            <a:endParaRPr kumimoji="0" lang="en-US" altLang="ru-RU" b="1" kern="0" dirty="0" smtClean="0"/>
          </a:p>
        </p:txBody>
      </p:sp>
      <p:sp>
        <p:nvSpPr>
          <p:cNvPr id="2" name="AutoShape 4" descr="Router | Cisco Network Topology Icons 301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 name="AutoShape 6" descr="Router | Cisco Network Topology Icons 301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16" descr="Internet Cloud icon PNG and SVG Vector Free Download"/>
          <p:cNvSpPr>
            <a:spLocks noChangeAspect="1" noChangeArrowheads="1"/>
          </p:cNvSpPr>
          <p:nvPr/>
        </p:nvSpPr>
        <p:spPr bwMode="auto">
          <a:xfrm>
            <a:off x="155575" y="-822325"/>
            <a:ext cx="19431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AutoShape 4" descr="Достаточно одной таблетки», или фармакология конца света"/>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056" name="Picture 8" descr="Фото в бортжурнале BMW X5 (E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75" y="1916617"/>
            <a:ext cx="7958540" cy="481535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174292" y="1364532"/>
            <a:ext cx="4795415" cy="338554"/>
          </a:xfrm>
          <a:prstGeom prst="rect">
            <a:avLst/>
          </a:prstGeom>
          <a:noFill/>
        </p:spPr>
        <p:txBody>
          <a:bodyPr wrap="none" rtlCol="0">
            <a:spAutoFit/>
          </a:bodyPr>
          <a:lstStyle/>
          <a:p>
            <a:pPr>
              <a:buNone/>
            </a:pPr>
            <a:r>
              <a:rPr lang="ru-RU" sz="1600" dirty="0" smtClean="0"/>
              <a:t>Он же: </a:t>
            </a:r>
            <a:r>
              <a:rPr lang="en-US" sz="1600" dirty="0" smtClean="0"/>
              <a:t>NAPT, PAT, NAT overload, PAT, Masquerade…</a:t>
            </a:r>
            <a:endParaRPr lang="ru-RU" sz="1600" dirty="0"/>
          </a:p>
        </p:txBody>
      </p:sp>
    </p:spTree>
    <p:extLst>
      <p:ext uri="{BB962C8B-B14F-4D97-AF65-F5344CB8AC3E}">
        <p14:creationId xmlns:p14="http://schemas.microsoft.com/office/powerpoint/2010/main" val="3220814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Природа">
  <a:themeElements>
    <a:clrScheme name="Природа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fontScheme name="Природа">
      <a:majorFont>
        <a:latin typeface="Times New Roman"/>
        <a:ea typeface=""/>
        <a:cs typeface=""/>
      </a:majorFont>
      <a:minorFont>
        <a:latin typeface="Times New Roman"/>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0" numCol="1" anchor="t" anchorCtr="0" compatLnSpc="1">
        <a:prstTxWarp prst="textNoShape">
          <a:avLst/>
        </a:prstTxWarp>
      </a:bodyPr>
      <a:lstStyle>
        <a:def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defRPr kumimoji="1" lang="en-US" altLang="ru-RU" sz="2000" b="0"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0" numCol="1" anchor="t" anchorCtr="0" compatLnSpc="1">
        <a:prstTxWarp prst="textNoShape">
          <a:avLst/>
        </a:prstTxWarp>
      </a:bodyPr>
      <a:lstStyle>
        <a:defPPr marL="457200" marR="0" indent="-457200" algn="l" defTabSz="914400" rtl="0" eaLnBrk="1" fontAlgn="base" latinLnBrk="0" hangingPunct="1">
          <a:lnSpc>
            <a:spcPct val="100000"/>
          </a:lnSpc>
          <a:spcBef>
            <a:spcPct val="20000"/>
          </a:spcBef>
          <a:spcAft>
            <a:spcPct val="0"/>
          </a:spcAft>
          <a:buClr>
            <a:srgbClr val="A50021"/>
          </a:buClr>
          <a:buSzPct val="75000"/>
          <a:buFont typeface="Wingdings" pitchFamily="2" charset="2"/>
          <a:buChar char="n"/>
          <a:tabLst/>
          <a:defRPr kumimoji="1" lang="en-US" altLang="ru-RU" sz="2000" b="0"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Природа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Природа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Природа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Природа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Природа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Designs\Природа.pot</Template>
  <TotalTime>6344</TotalTime>
  <Words>1310</Words>
  <Application>Microsoft Office PowerPoint</Application>
  <PresentationFormat>Экран (4:3)</PresentationFormat>
  <Paragraphs>257</Paragraphs>
  <Slides>17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17</vt:i4>
      </vt:variant>
    </vt:vector>
  </HeadingPairs>
  <TitlesOfParts>
    <vt:vector size="21" baseType="lpstr">
      <vt:lpstr>Arial</vt:lpstr>
      <vt:lpstr>Times New Roman</vt:lpstr>
      <vt:lpstr>Wingdings</vt:lpstr>
      <vt:lpstr>Природа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stas</dc:creator>
  <cp:lastModifiedBy>Уколов Станислав Сергеевич</cp:lastModifiedBy>
  <cp:revision>464</cp:revision>
  <dcterms:created xsi:type="dcterms:W3CDTF">1601-01-01T00:00:00Z</dcterms:created>
  <dcterms:modified xsi:type="dcterms:W3CDTF">2023-04-18T11:13:49Z</dcterms:modified>
</cp:coreProperties>
</file>