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3768D-1A54-4CDB-B0A1-E7493BD7D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AF798D-F281-4675-B4F1-A1DBD7DF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3C049-FA5A-464C-8345-8DB4F0DE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547F7-66EA-4F58-86A0-218AE37F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4409C-5AB2-4BA7-BD2F-74D2B7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0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E0133-6E46-4BF8-8E7C-F973198F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B3787A-30A1-49B6-8CCC-7E2A5C56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CF0CA-11AA-47C1-A6F4-FBC53AC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3CE29-4430-4ABE-B65C-B4D6F386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6AEA3-C387-4D81-8599-3373F8A9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2E244E-A37D-439D-9FA1-4BBE4EA77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28143-34E9-4EEF-8067-D06441E26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887FB-F1C9-4F85-8176-56C266F0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2D311-0D70-4B67-AEBE-408767B2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40497-65B6-42F6-B17C-D5983EFE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5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66443-9083-4D32-A196-517E7AB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36545-BFF4-4400-BD3B-E73BF50A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99C51-2357-43BE-BCE2-4C3372C5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7AAAD-6A52-439A-B138-73BC2E98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D7D07-A9C4-417A-947E-D4FB34A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EC335-C569-4DBC-BB24-562EC1B0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05DDA-F460-4660-8D39-C681D36F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C3AD-39E7-43D9-BDED-E3FD38BA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0F63A-6631-4F9F-BC0E-2738E5A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4B99C-D7E4-46FB-9D3D-2292CC39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8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71841-AC0C-49D2-8855-977C6D38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C9950-DFD4-4AF8-8CDD-B10D3D908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491EF-5F3A-48AD-B237-3096D4D5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70F24-A8C4-43E3-8D61-5181BA45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C98014-EA79-43D6-AD08-CF7711F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771D1D-EF45-4BD5-BA41-BB3510E9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A5F2C-356E-4F42-BBC1-B9C9C786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1F732-663E-42EC-8A97-7074EB46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FBE98-95FD-4A69-BB44-0BDE2D2D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4B9ACF-4824-4715-9FB5-D75225E9E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EAD94B-9D4F-4DFD-A744-5C316504E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4E55B7-FAA0-40ED-B633-3AD1EDF8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A3DB9E-DBA4-4032-8D59-6156621B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3AECBB-AAEA-44A7-9AC0-40B35349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190C-33AD-40F9-8421-5FDB54FB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AF7918-D582-4D38-92E5-C9C07F3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80FE2E-9F3E-4A34-9657-98792883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B848CB-5115-4BB1-A9D4-2FFD0027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8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023780-7B89-452C-8ECB-89A1D08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99D62E-6B9B-4649-BD7F-CFEAD65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0ACF58-4EFB-405D-BF70-5BEF0263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B9C6B-8E39-4C8D-A676-3A9B7D7D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8B830-60C8-48BF-B78D-D7E2B53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0D49B-CD0A-4DF5-82AA-279D790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06311E-E9C5-4A41-8CF7-DEBC5F9F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0B5F3-A384-42F9-9A4A-74F008ED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DD625-62BD-4952-B0EC-2E530B48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6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93016-3C64-4F5C-B428-F12052AA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A798B0-12F0-42A6-8384-A8800E77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1BEFB6-1CEB-4955-BE5A-7678D70E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72BDE3-43F6-41CB-9883-2A07BF5C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8D00E-AC6D-4937-BB63-C0E94729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9D6536-52BD-4FF8-8958-3CB3EB8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E8D88-3801-421E-971F-495B199B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35594-6882-42C1-9AC3-1F1DF601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A0427-9D52-4530-92C3-20835C29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CF3E51-E378-4FB2-88D9-69B000F1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CBED8-8F66-4A5F-A73D-85D91663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EB11E-804D-4BCA-855B-74042792FC4E}"/>
              </a:ext>
            </a:extLst>
          </p:cNvPr>
          <p:cNvSpPr txBox="1"/>
          <p:nvPr/>
        </p:nvSpPr>
        <p:spPr>
          <a:xfrm>
            <a:off x="10209402" y="285226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PCGTSP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EC09060-51E4-43BC-BC21-347331C26E00}"/>
              </a:ext>
            </a:extLst>
          </p:cNvPr>
          <p:cNvSpPr/>
          <p:nvPr/>
        </p:nvSpPr>
        <p:spPr>
          <a:xfrm>
            <a:off x="637563" y="679508"/>
            <a:ext cx="3870492" cy="23992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E69DC7-284E-480A-8C09-B76B148B5B10}"/>
              </a:ext>
            </a:extLst>
          </p:cNvPr>
          <p:cNvSpPr/>
          <p:nvPr/>
        </p:nvSpPr>
        <p:spPr>
          <a:xfrm>
            <a:off x="906011" y="989901"/>
            <a:ext cx="1573094" cy="1573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везда: 5 точек 6">
            <a:extLst>
              <a:ext uri="{FF2B5EF4-FFF2-40B4-BE49-F238E27FC236}">
                <a16:creationId xmlns:a16="http://schemas.microsoft.com/office/drawing/2014/main" id="{D1BA5890-267D-445C-B29F-A7D3ED145CDE}"/>
              </a:ext>
            </a:extLst>
          </p:cNvPr>
          <p:cNvSpPr/>
          <p:nvPr/>
        </p:nvSpPr>
        <p:spPr>
          <a:xfrm>
            <a:off x="846852" y="3309219"/>
            <a:ext cx="2944536" cy="294453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49478CA1-0B33-45BA-9403-9F29333F9FE2}"/>
              </a:ext>
            </a:extLst>
          </p:cNvPr>
          <p:cNvSpPr/>
          <p:nvPr/>
        </p:nvSpPr>
        <p:spPr>
          <a:xfrm>
            <a:off x="1537361" y="83470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0C0C7D41-20AB-4B8E-A8E5-FB562E9F82A4}"/>
              </a:ext>
            </a:extLst>
          </p:cNvPr>
          <p:cNvSpPr/>
          <p:nvPr/>
        </p:nvSpPr>
        <p:spPr>
          <a:xfrm>
            <a:off x="2319121" y="15687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BF9E4FE9-42A4-47BF-B6D9-0708340DC15D}"/>
              </a:ext>
            </a:extLst>
          </p:cNvPr>
          <p:cNvSpPr/>
          <p:nvPr/>
        </p:nvSpPr>
        <p:spPr>
          <a:xfrm>
            <a:off x="1537360" y="240578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24E22F7E-C04F-466D-BF52-801FBF8C8D77}"/>
              </a:ext>
            </a:extLst>
          </p:cNvPr>
          <p:cNvSpPr/>
          <p:nvPr/>
        </p:nvSpPr>
        <p:spPr>
          <a:xfrm>
            <a:off x="755602" y="17124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154B0595-76BE-4E4E-88D8-0436A8CC61C2}"/>
              </a:ext>
            </a:extLst>
          </p:cNvPr>
          <p:cNvSpPr/>
          <p:nvPr/>
        </p:nvSpPr>
        <p:spPr>
          <a:xfrm>
            <a:off x="621873" y="60190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EE177C8-16B3-4F66-8F2B-1EF93AB11E23}"/>
              </a:ext>
            </a:extLst>
          </p:cNvPr>
          <p:cNvSpPr/>
          <p:nvPr/>
        </p:nvSpPr>
        <p:spPr>
          <a:xfrm>
            <a:off x="2578091" y="5400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CBBAFA86-7DF2-4878-BC0A-344547C15FCD}"/>
              </a:ext>
            </a:extLst>
          </p:cNvPr>
          <p:cNvSpPr/>
          <p:nvPr/>
        </p:nvSpPr>
        <p:spPr>
          <a:xfrm>
            <a:off x="4213352" y="6283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омб 15">
            <a:extLst>
              <a:ext uri="{FF2B5EF4-FFF2-40B4-BE49-F238E27FC236}">
                <a16:creationId xmlns:a16="http://schemas.microsoft.com/office/drawing/2014/main" id="{FD607971-A2A0-4644-B7E6-E599DA6BA708}"/>
              </a:ext>
            </a:extLst>
          </p:cNvPr>
          <p:cNvSpPr/>
          <p:nvPr/>
        </p:nvSpPr>
        <p:spPr>
          <a:xfrm>
            <a:off x="4345955" y="209730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омб 16">
            <a:extLst>
              <a:ext uri="{FF2B5EF4-FFF2-40B4-BE49-F238E27FC236}">
                <a16:creationId xmlns:a16="http://schemas.microsoft.com/office/drawing/2014/main" id="{A0151E27-270F-45D4-8507-89E173911F58}"/>
              </a:ext>
            </a:extLst>
          </p:cNvPr>
          <p:cNvSpPr/>
          <p:nvPr/>
        </p:nvSpPr>
        <p:spPr>
          <a:xfrm>
            <a:off x="4213352" y="276836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омб 17">
            <a:extLst>
              <a:ext uri="{FF2B5EF4-FFF2-40B4-BE49-F238E27FC236}">
                <a16:creationId xmlns:a16="http://schemas.microsoft.com/office/drawing/2014/main" id="{61B506C3-7084-4C99-89CB-AF484CB0D0C9}"/>
              </a:ext>
            </a:extLst>
          </p:cNvPr>
          <p:cNvSpPr/>
          <p:nvPr/>
        </p:nvSpPr>
        <p:spPr>
          <a:xfrm>
            <a:off x="2474317" y="292356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омб 18">
            <a:extLst>
              <a:ext uri="{FF2B5EF4-FFF2-40B4-BE49-F238E27FC236}">
                <a16:creationId xmlns:a16="http://schemas.microsoft.com/office/drawing/2014/main" id="{3EA8D626-1329-4FD0-81C0-6B4BDFD16178}"/>
              </a:ext>
            </a:extLst>
          </p:cNvPr>
          <p:cNvSpPr/>
          <p:nvPr/>
        </p:nvSpPr>
        <p:spPr>
          <a:xfrm>
            <a:off x="595618" y="279345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омб 19">
            <a:extLst>
              <a:ext uri="{FF2B5EF4-FFF2-40B4-BE49-F238E27FC236}">
                <a16:creationId xmlns:a16="http://schemas.microsoft.com/office/drawing/2014/main" id="{C2EC635C-D14D-4DB5-BF7A-FDBA615405D6}"/>
              </a:ext>
            </a:extLst>
          </p:cNvPr>
          <p:cNvSpPr/>
          <p:nvPr/>
        </p:nvSpPr>
        <p:spPr>
          <a:xfrm>
            <a:off x="489270" y="133231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омб 20">
            <a:extLst>
              <a:ext uri="{FF2B5EF4-FFF2-40B4-BE49-F238E27FC236}">
                <a16:creationId xmlns:a16="http://schemas.microsoft.com/office/drawing/2014/main" id="{163C16B3-0012-4640-A46A-1FB8B581C1D2}"/>
              </a:ext>
            </a:extLst>
          </p:cNvPr>
          <p:cNvSpPr/>
          <p:nvPr/>
        </p:nvSpPr>
        <p:spPr>
          <a:xfrm>
            <a:off x="489270" y="217817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омб 21">
            <a:extLst>
              <a:ext uri="{FF2B5EF4-FFF2-40B4-BE49-F238E27FC236}">
                <a16:creationId xmlns:a16="http://schemas.microsoft.com/office/drawing/2014/main" id="{0BDC7392-FA14-44C4-B978-FEA977B7B919}"/>
              </a:ext>
            </a:extLst>
          </p:cNvPr>
          <p:cNvSpPr/>
          <p:nvPr/>
        </p:nvSpPr>
        <p:spPr>
          <a:xfrm>
            <a:off x="4340733" y="136282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id="{7BA34489-A568-4371-86FA-F4288B73ACF8}"/>
              </a:ext>
            </a:extLst>
          </p:cNvPr>
          <p:cNvSpPr/>
          <p:nvPr/>
        </p:nvSpPr>
        <p:spPr>
          <a:xfrm>
            <a:off x="2163924" y="318144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омб 23">
            <a:extLst>
              <a:ext uri="{FF2B5EF4-FFF2-40B4-BE49-F238E27FC236}">
                <a16:creationId xmlns:a16="http://schemas.microsoft.com/office/drawing/2014/main" id="{878DDFE9-8D09-40DD-A2B9-D8BAE1993A6B}"/>
              </a:ext>
            </a:extLst>
          </p:cNvPr>
          <p:cNvSpPr/>
          <p:nvPr/>
        </p:nvSpPr>
        <p:spPr>
          <a:xfrm>
            <a:off x="2521325" y="426224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омб 24">
            <a:extLst>
              <a:ext uri="{FF2B5EF4-FFF2-40B4-BE49-F238E27FC236}">
                <a16:creationId xmlns:a16="http://schemas.microsoft.com/office/drawing/2014/main" id="{3EAA3C79-873E-4964-A8C3-074481F29B59}"/>
              </a:ext>
            </a:extLst>
          </p:cNvPr>
          <p:cNvSpPr/>
          <p:nvPr/>
        </p:nvSpPr>
        <p:spPr>
          <a:xfrm>
            <a:off x="3636191" y="427838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омб 25">
            <a:extLst>
              <a:ext uri="{FF2B5EF4-FFF2-40B4-BE49-F238E27FC236}">
                <a16:creationId xmlns:a16="http://schemas.microsoft.com/office/drawing/2014/main" id="{DD67097C-450B-420D-B917-7BF5C1A6395E}"/>
              </a:ext>
            </a:extLst>
          </p:cNvPr>
          <p:cNvSpPr/>
          <p:nvPr/>
        </p:nvSpPr>
        <p:spPr>
          <a:xfrm>
            <a:off x="2733287" y="499249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3BD397A8-BFCD-4B4A-807F-F84245AB072A}"/>
              </a:ext>
            </a:extLst>
          </p:cNvPr>
          <p:cNvSpPr/>
          <p:nvPr/>
        </p:nvSpPr>
        <p:spPr>
          <a:xfrm>
            <a:off x="3043680" y="603225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AC6DA644-AAD7-4102-8665-169238E9AF16}"/>
              </a:ext>
            </a:extLst>
          </p:cNvPr>
          <p:cNvSpPr/>
          <p:nvPr/>
        </p:nvSpPr>
        <p:spPr>
          <a:xfrm>
            <a:off x="2163923" y="540274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BF4E9A83-B244-44AC-BF09-D8FE5432ABDF}"/>
              </a:ext>
            </a:extLst>
          </p:cNvPr>
          <p:cNvSpPr/>
          <p:nvPr/>
        </p:nvSpPr>
        <p:spPr>
          <a:xfrm>
            <a:off x="1226967" y="607113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AAAB3834-2B89-4B99-8C8B-132C9266F6CC}"/>
              </a:ext>
            </a:extLst>
          </p:cNvPr>
          <p:cNvSpPr/>
          <p:nvPr/>
        </p:nvSpPr>
        <p:spPr>
          <a:xfrm>
            <a:off x="1570994" y="500484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A647BC7B-A724-4D50-869B-F57B92E6920F}"/>
              </a:ext>
            </a:extLst>
          </p:cNvPr>
          <p:cNvSpPr/>
          <p:nvPr/>
        </p:nvSpPr>
        <p:spPr>
          <a:xfrm>
            <a:off x="691655" y="429847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омб 31">
            <a:extLst>
              <a:ext uri="{FF2B5EF4-FFF2-40B4-BE49-F238E27FC236}">
                <a16:creationId xmlns:a16="http://schemas.microsoft.com/office/drawing/2014/main" id="{47323BBD-95FF-459C-8EB5-E46984587A17}"/>
              </a:ext>
            </a:extLst>
          </p:cNvPr>
          <p:cNvSpPr/>
          <p:nvPr/>
        </p:nvSpPr>
        <p:spPr>
          <a:xfrm>
            <a:off x="1808695" y="425660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5D9FE06-5BEA-4A6C-9830-279AB60A0A38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692558" y="2560976"/>
            <a:ext cx="271334" cy="16956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FEF30C1-51DB-455F-895F-BB7A8DD2C6B8}"/>
              </a:ext>
            </a:extLst>
          </p:cNvPr>
          <p:cNvCxnSpPr>
            <a:cxnSpLocks/>
          </p:cNvCxnSpPr>
          <p:nvPr/>
        </p:nvCxnSpPr>
        <p:spPr>
          <a:xfrm>
            <a:off x="1856498" y="2574239"/>
            <a:ext cx="2484235" cy="3493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0604BA0-5E57-4961-8B24-AC4EED88CD82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2119088" y="2945534"/>
            <a:ext cx="2221645" cy="14662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/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blipFill>
                <a:blip r:embed="rId2"/>
                <a:stretch>
                  <a:fillRect t="-4615" b="-2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/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blipFill>
                <a:blip r:embed="rId3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/>
              <p:nvPr/>
            </p:nvSpPr>
            <p:spPr>
              <a:xfrm>
                <a:off x="3946584" y="3735564"/>
                <a:ext cx="1908932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Тур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3735564"/>
                <a:ext cx="1908932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blipFill>
                <a:blip r:embed="rId4"/>
                <a:stretch>
                  <a:fillRect r="-237" b="-191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AD2B651B-18DC-4FB6-B14A-341FB8BB3831}"/>
              </a:ext>
            </a:extLst>
          </p:cNvPr>
          <p:cNvSpPr/>
          <p:nvPr/>
        </p:nvSpPr>
        <p:spPr>
          <a:xfrm rot="513390">
            <a:off x="2464167" y="2220279"/>
            <a:ext cx="1917047" cy="292714"/>
          </a:xfrm>
          <a:prstGeom prst="rightArrow">
            <a:avLst>
              <a:gd name="adj1" fmla="val 50000"/>
              <a:gd name="adj2" fmla="val 153174"/>
            </a:avLst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/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Частичный порядок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blipFill>
                <a:blip r:embed="rId5"/>
                <a:stretch>
                  <a:fillRect t="-7619" r="-331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/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sz="2000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000" dirty="0"/>
                  <a:t> – разбиение на кластеры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орграф частичного порядка (</a:t>
                </a:r>
                <a:r>
                  <a:rPr lang="ru-RU" sz="2000" i="1" dirty="0"/>
                  <a:t>ограничение предшествования</a:t>
                </a:r>
                <a:r>
                  <a:rPr lang="ru-RU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000" dirty="0"/>
                  <a:t> – транзитивно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blipFill>
                <a:blip r:embed="rId6"/>
                <a:stretch>
                  <a:fillRect l="-898" t="-771" b="-2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48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4D650-BC29-4272-BE4A-CCBF40CCB5BA}"/>
              </a:ext>
            </a:extLst>
          </p:cNvPr>
          <p:cNvSpPr txBox="1"/>
          <p:nvPr/>
        </p:nvSpPr>
        <p:spPr>
          <a:xfrm flipH="1">
            <a:off x="8774885" y="83890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Допустимое решение </a:t>
            </a:r>
            <a:r>
              <a:rPr lang="en-US" dirty="0"/>
              <a:t>PCGTSP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/>
              <p:nvPr/>
            </p:nvSpPr>
            <p:spPr>
              <a:xfrm>
                <a:off x="864066" y="872455"/>
                <a:ext cx="8438016" cy="2585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Допустимый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400" dirty="0"/>
                  <a:t>-тур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посещает все кластеры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замкнут</a:t>
                </a:r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 - начинается и заканчивается в первом кластере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Посещает каждый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ru-RU" sz="2400" dirty="0"/>
                  <a:t> ровно в одной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Каждое ребро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66" y="872455"/>
                <a:ext cx="8438016" cy="2585644"/>
              </a:xfrm>
              <a:prstGeom prst="rect">
                <a:avLst/>
              </a:prstGeom>
              <a:blipFill>
                <a:blip r:embed="rId2"/>
                <a:stretch>
                  <a:fillRect l="-1156" t="-1887" b="-1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/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400" b="1" dirty="0"/>
                  <a:t>Стоимость (вес) тура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)→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blipFill>
                <a:blip r:embed="rId3"/>
                <a:stretch>
                  <a:fillRect t="-2606" b="-3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8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B61BB-C743-4A71-8761-DBBAA51E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E61AD-CAC5-409F-9C74-703D3BDC02AF}"/>
              </a:ext>
            </a:extLst>
          </p:cNvPr>
          <p:cNvSpPr txBox="1"/>
          <p:nvPr/>
        </p:nvSpPr>
        <p:spPr>
          <a:xfrm>
            <a:off x="7800392" y="5169160"/>
            <a:ext cx="4142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решения задачи </a:t>
            </a:r>
            <a:r>
              <a:rPr lang="en-US" dirty="0"/>
              <a:t>PCGTSP</a:t>
            </a:r>
            <a:r>
              <a:rPr lang="en-US" baseline="30000" dirty="0"/>
              <a:t>1</a:t>
            </a:r>
            <a:r>
              <a:rPr lang="en-US" dirty="0"/>
              <a:t>,</a:t>
            </a:r>
          </a:p>
          <a:p>
            <a:r>
              <a:rPr lang="ru-RU" dirty="0"/>
              <a:t>найденный эвристикой </a:t>
            </a:r>
            <a:r>
              <a:rPr lang="en-US" dirty="0"/>
              <a:t>PCGLNS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EC94D-1F33-4FEA-A87F-D32CF9AAFF48}"/>
              </a:ext>
            </a:extLst>
          </p:cNvPr>
          <p:cNvSpPr txBox="1"/>
          <p:nvPr/>
        </p:nvSpPr>
        <p:spPr>
          <a:xfrm>
            <a:off x="0" y="6369489"/>
            <a:ext cx="1210391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1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Kudriavtsev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A., Petunin A. PCGLNS: A Heuristic Solver for the Precedence Constrained Generalized Traveling Salesman Problem // Optimization and Applications. Т. 12422 /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Olenev,Y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Evtushenko, M. Khachay, V.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— Cham : Springer International Publishing, 2020. — С. 196—208. — (Lecture Notes in Computer Science). — ISBN 978-3-030-62867-3. — DOI:10.1007/978-3-030-62867-3_15.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165378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5CA3A-2AFA-4D9D-8537-CF97947D0471}"/>
              </a:ext>
            </a:extLst>
          </p:cNvPr>
          <p:cNvSpPr txBox="1"/>
          <p:nvPr/>
        </p:nvSpPr>
        <p:spPr>
          <a:xfrm>
            <a:off x="9899009" y="109057"/>
            <a:ext cx="14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Общие идеи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/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поиска нижних оценок</a:t>
                </a:r>
              </a:p>
              <a:p>
                <a:pPr algn="ctr"/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Построение вспомогательной задачи </a:t>
                </a:r>
                <a:r>
                  <a:rPr lang="en-US" dirty="0"/>
                  <a:t>PCGTSP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 err="1"/>
                  <a:t>Нун</a:t>
                </a:r>
                <a:r>
                  <a:rPr lang="ru-RU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:r>
                  <a:rPr lang="en-US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/>
                      <m:t>𝐿𝐵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MSAP: </a:t>
                </a:r>
                <a:r>
                  <a:rPr lang="ru-RU" dirty="0" err="1"/>
                  <a:t>остовное</a:t>
                </a:r>
                <a:r>
                  <a:rPr lang="ru-RU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AP: </a:t>
                </a:r>
                <a:r>
                  <a:rPr lang="ru-RU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Gurobi</a:t>
                </a:r>
                <a:r>
                  <a:rPr lang="en-US" dirty="0"/>
                  <a:t> + </a:t>
                </a:r>
                <a:r>
                  <a:rPr lang="en-US" dirty="0" err="1"/>
                  <a:t>ATSPxy</a:t>
                </a:r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/>
              <p:nvPr/>
            </p:nvSpPr>
            <p:spPr>
              <a:xfrm>
                <a:off x="6165908" y="1098958"/>
                <a:ext cx="5847126" cy="20313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отсечения</a:t>
                </a:r>
              </a:p>
              <a:p>
                <a:pPr algn="ctr"/>
                <a:endParaRPr lang="ru-RU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Получается эвристикой </a:t>
                </a:r>
                <a:r>
                  <a:rPr lang="en-US" dirty="0"/>
                  <a:t>PCGLNS</a:t>
                </a:r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1098958"/>
                <a:ext cx="5847126" cy="2031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/>
              <p:nvPr/>
            </p:nvSpPr>
            <p:spPr>
              <a:xfrm>
                <a:off x="6165908" y="3196205"/>
                <a:ext cx="5847126" cy="3020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ветвления</a:t>
                </a:r>
              </a:p>
              <a:p>
                <a:pPr algn="ctr"/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ru-RU" i="1"/>
                              <m:t>𝑉</m:t>
                            </m:r>
                          </m:e>
                          <m:sup>
                            <m:r>
                              <a:rPr lang="ru-RU" i="1"/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ограничения предшествования: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i="1"/>
                            </m:ctrlPr>
                          </m:accPr>
                          <m:e>
                            <m:r>
                              <a:rPr lang="ru-RU" i="1"/>
                              <m:t>𝑉</m:t>
                            </m:r>
                          </m:e>
                        </m:acc>
                        <m:r>
                          <a:rPr lang="ru-RU" i="1"/>
                          <m:t>,</m:t>
                        </m:r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ru-RU" i="1"/>
                              <m:t>𝑉</m:t>
                            </m:r>
                          </m:e>
                          <m:sup>
                            <m:r>
                              <a:rPr lang="ru-RU" i="1"/>
                              <m:t>+</m:t>
                            </m:r>
                          </m:sup>
                        </m:sSup>
                      </m:e>
                    </m:d>
                    <m:r>
                      <a:rPr lang="ru-RU" i="1"/>
                      <m:t>∈</m:t>
                    </m:r>
                    <m:r>
                      <a:rPr lang="ru-RU" i="1"/>
                      <m:t>𝐴</m:t>
                    </m:r>
                    <m:r>
                      <a:rPr lang="ru-RU" i="1"/>
                      <m:t>⇒</m:t>
                    </m:r>
                    <m:acc>
                      <m:accPr>
                        <m:chr m:val="̃"/>
                        <m:ctrlPr>
                          <a:rPr lang="ru-RU" i="1"/>
                        </m:ctrlPr>
                      </m:accPr>
                      <m:e>
                        <m:r>
                          <a:rPr lang="ru-RU" i="1"/>
                          <m:t>𝑉</m:t>
                        </m:r>
                      </m:e>
                    </m:acc>
                    <m:r>
                      <a:rPr lang="ru-RU" i="1"/>
                      <m:t>∈</m:t>
                    </m:r>
                    <m:r>
                      <a:rPr lang="ru-RU" i="1"/>
                      <m:t>𝜎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Сокращение размера дерева поиска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3196205"/>
                <a:ext cx="5847126" cy="3020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6178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432</Words>
  <Application>Microsoft Office PowerPoint</Application>
  <PresentationFormat>Широкоэкранный</PresentationFormat>
  <Paragraphs>63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Уколов Станислав Сергеевич</dc:creator>
  <cp:lastModifiedBy>Уколов Станислав Сергеевич</cp:lastModifiedBy>
  <cp:revision>13</cp:revision>
  <dcterms:created xsi:type="dcterms:W3CDTF">2021-09-18T13:17:47Z</dcterms:created>
  <dcterms:modified xsi:type="dcterms:W3CDTF">2021-09-20T06:18:37Z</dcterms:modified>
</cp:coreProperties>
</file>