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0" r:id="rId3"/>
    <p:sldId id="278" r:id="rId4"/>
    <p:sldId id="281" r:id="rId5"/>
    <p:sldId id="282" r:id="rId6"/>
    <p:sldId id="283" r:id="rId7"/>
    <p:sldId id="284" r:id="rId8"/>
    <p:sldId id="260" r:id="rId9"/>
    <p:sldId id="262" r:id="rId10"/>
    <p:sldId id="277" r:id="rId11"/>
    <p:sldId id="261" r:id="rId12"/>
    <p:sldId id="285" r:id="rId13"/>
    <p:sldId id="279" r:id="rId14"/>
    <p:sldId id="288" r:id="rId15"/>
    <p:sldId id="289" r:id="rId16"/>
    <p:sldId id="290" r:id="rId17"/>
    <p:sldId id="294" r:id="rId18"/>
    <p:sldId id="295" r:id="rId19"/>
    <p:sldId id="292" r:id="rId20"/>
    <p:sldId id="296" r:id="rId21"/>
    <p:sldId id="297" r:id="rId22"/>
    <p:sldId id="298" r:id="rId23"/>
    <p:sldId id="263" r:id="rId24"/>
    <p:sldId id="264" r:id="rId25"/>
    <p:sldId id="267" r:id="rId26"/>
    <p:sldId id="266" r:id="rId27"/>
    <p:sldId id="268" r:id="rId28"/>
    <p:sldId id="269" r:id="rId29"/>
    <p:sldId id="274" r:id="rId30"/>
    <p:sldId id="299" r:id="rId31"/>
    <p:sldId id="300" r:id="rId32"/>
    <p:sldId id="276" r:id="rId33"/>
    <p:sldId id="259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191E25FD-C230-42DC-BF24-D7D8E5C72A9A}">
          <p14:sldIdLst>
            <p14:sldId id="256"/>
          </p14:sldIdLst>
        </p14:section>
        <p14:section name="Введение" id="{42A24036-E2F8-4FAA-ADA3-54EB313B4E10}">
          <p14:sldIdLst>
            <p14:sldId id="280"/>
            <p14:sldId id="278"/>
            <p14:sldId id="281"/>
            <p14:sldId id="282"/>
            <p14:sldId id="283"/>
            <p14:sldId id="284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85"/>
          </p14:sldIdLst>
        </p14:section>
        <p14:section name="PCGTSP" id="{32B9A93A-A2E6-4F08-ABC3-F440752BE138}">
          <p14:sldIdLst>
            <p14:sldId id="279"/>
            <p14:sldId id="288"/>
            <p14:sldId id="289"/>
            <p14:sldId id="290"/>
            <p14:sldId id="294"/>
            <p14:sldId id="295"/>
            <p14:sldId id="292"/>
            <p14:sldId id="296"/>
            <p14:sldId id="297"/>
            <p14:sldId id="298"/>
          </p14:sldIdLst>
        </p14:section>
        <p14:section name="CCP" id="{A47E005D-9892-48CD-A80A-4199D40EC298}">
          <p14:sldIdLst>
            <p14:sldId id="263"/>
            <p14:sldId id="264"/>
            <p14:sldId id="267"/>
            <p14:sldId id="266"/>
            <p14:sldId id="268"/>
            <p14:sldId id="269"/>
            <p14:sldId id="274"/>
          </p14:sldIdLst>
        </p14:section>
        <p14:section name="Открытые форматы" id="{B7C0DC93-7803-4D83-A9D8-5B0992AB89A8}">
          <p14:sldIdLst>
            <p14:sldId id="299"/>
            <p14:sldId id="300"/>
          </p14:sldIdLst>
        </p14:section>
        <p14:section name="Заключение" id="{CDFB5058-9B97-4E81-A290-20D8FE6A5C24}">
          <p14:sldIdLst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0" autoAdjust="0"/>
    <p:restoredTop sz="93800" autoAdjust="0"/>
  </p:normalViewPr>
  <p:slideViewPr>
    <p:cSldViewPr>
      <p:cViewPr varScale="1">
        <p:scale>
          <a:sx n="107" d="100"/>
          <a:sy n="107" d="100"/>
        </p:scale>
        <p:origin x="14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7BD9D-07AB-4E5B-9D07-30E1E8AEB8B4}"/>
              </a:ext>
            </a:extLst>
          </p:cNvPr>
          <p:cNvSpPr txBox="1"/>
          <p:nvPr/>
        </p:nvSpPr>
        <p:spPr>
          <a:xfrm>
            <a:off x="107504" y="1835594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алгоритмов оптимальной маршрутизации инструмента для САПР управляющих программ машин листовой резки с ЧПУ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98FE8-336C-4919-A53C-17E0895BF14D}"/>
              </a:ext>
            </a:extLst>
          </p:cNvPr>
          <p:cNvSpPr txBox="1"/>
          <p:nvPr/>
        </p:nvSpPr>
        <p:spPr>
          <a:xfrm>
            <a:off x="0" y="4205473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Специальность 05.13.12—</a:t>
            </a:r>
          </a:p>
          <a:p>
            <a:pPr algn="ctr"/>
            <a:r>
              <a:rPr lang="ru-RU" sz="2000" dirty="0"/>
              <a:t>Системы автоматизации проектирования (промышленность)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28703-8642-4FFB-983A-45E310AB76C9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B0C3-6684-427B-893D-56C2921B4F90}"/>
              </a:ext>
            </a:extLst>
          </p:cNvPr>
          <p:cNvSpPr txBox="1"/>
          <p:nvPr/>
        </p:nvSpPr>
        <p:spPr>
          <a:xfrm>
            <a:off x="489684" y="105229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Уколов Станислав Сергеевич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1D63-A22E-470E-9F31-15BD1DAA9939}"/>
              </a:ext>
            </a:extLst>
          </p:cNvPr>
          <p:cNvSpPr txBox="1"/>
          <p:nvPr/>
        </p:nvSpPr>
        <p:spPr>
          <a:xfrm>
            <a:off x="-13864" y="4974709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Диссертация на соискание учёной степени</a:t>
            </a:r>
          </a:p>
          <a:p>
            <a:pPr algn="ctr"/>
            <a:r>
              <a:rPr lang="ru-RU" sz="2400" dirty="0"/>
              <a:t>кандидата технических наук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Детали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Контуры деталей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Раскрой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Эквидистанты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Сегменты 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выключения </a:t>
                </a:r>
                <a:br>
                  <a:rPr lang="ru-RU" sz="2000" dirty="0"/>
                </a:br>
                <a:r>
                  <a:rPr lang="ru-RU" sz="2000" dirty="0"/>
                  <a:t>инструмента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Базовые сегменты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Порядок обхода сегментов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blipFill>
                <a:blip r:embed="rId2"/>
                <a:stretch>
                  <a:fillRect l="-1088" t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sz="200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583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6F284-1862-4800-9617-B1A7EDC01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84" y="2133092"/>
            <a:ext cx="8460432" cy="46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827497" y="-115774"/>
            <a:ext cx="8316503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PCGTSP: GTSP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ограничения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предшествования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EF47CB9-F6BD-421D-BA88-7D057F9A3655}"/>
              </a:ext>
            </a:extLst>
          </p:cNvPr>
          <p:cNvGrpSpPr/>
          <p:nvPr/>
        </p:nvGrpSpPr>
        <p:grpSpPr>
          <a:xfrm>
            <a:off x="252000" y="1269000"/>
            <a:ext cx="5370392" cy="4752528"/>
            <a:chOff x="489270" y="540041"/>
            <a:chExt cx="6600924" cy="5841487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74A21A6E-7B27-4283-B5BF-AE890267525B}"/>
                </a:ext>
              </a:extLst>
            </p:cNvPr>
            <p:cNvSpPr/>
            <p:nvPr/>
          </p:nvSpPr>
          <p:spPr>
            <a:xfrm>
              <a:off x="637563" y="679508"/>
              <a:ext cx="3870492" cy="239925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F4C5295-B528-41D9-9D5B-D6B8EABA0BB1}"/>
                </a:ext>
              </a:extLst>
            </p:cNvPr>
            <p:cNvSpPr/>
            <p:nvPr/>
          </p:nvSpPr>
          <p:spPr>
            <a:xfrm>
              <a:off x="906011" y="989901"/>
              <a:ext cx="1573094" cy="1573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Звезда: 5 точек 4">
              <a:extLst>
                <a:ext uri="{FF2B5EF4-FFF2-40B4-BE49-F238E27FC236}">
                  <a16:creationId xmlns:a16="http://schemas.microsoft.com/office/drawing/2014/main" id="{574E6C64-ADD7-43D2-9904-A230AE732129}"/>
                </a:ext>
              </a:extLst>
            </p:cNvPr>
            <p:cNvSpPr/>
            <p:nvPr/>
          </p:nvSpPr>
          <p:spPr>
            <a:xfrm>
              <a:off x="846852" y="3309219"/>
              <a:ext cx="2944536" cy="294453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9716F4DE-3C3A-4BE3-86C7-0D9595E55580}"/>
                </a:ext>
              </a:extLst>
            </p:cNvPr>
            <p:cNvSpPr/>
            <p:nvPr/>
          </p:nvSpPr>
          <p:spPr>
            <a:xfrm>
              <a:off x="1537361" y="83470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C26232-5BFF-45EC-868E-F4F699E432CC}"/>
                </a:ext>
              </a:extLst>
            </p:cNvPr>
            <p:cNvSpPr/>
            <p:nvPr/>
          </p:nvSpPr>
          <p:spPr>
            <a:xfrm>
              <a:off x="2319121" y="15687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53438CC-7093-470E-9634-7FDD6697FA2F}"/>
                </a:ext>
              </a:extLst>
            </p:cNvPr>
            <p:cNvSpPr/>
            <p:nvPr/>
          </p:nvSpPr>
          <p:spPr>
            <a:xfrm>
              <a:off x="1537360" y="240578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C935FB8-CEA4-4A89-BF48-60F5B3FB5299}"/>
                </a:ext>
              </a:extLst>
            </p:cNvPr>
            <p:cNvSpPr/>
            <p:nvPr/>
          </p:nvSpPr>
          <p:spPr>
            <a:xfrm>
              <a:off x="755602" y="17124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B3877C20-5832-4C2C-AD39-0B7BBA9D4C3A}"/>
                </a:ext>
              </a:extLst>
            </p:cNvPr>
            <p:cNvSpPr/>
            <p:nvPr/>
          </p:nvSpPr>
          <p:spPr>
            <a:xfrm>
              <a:off x="621873" y="6019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464D1FB0-D878-4C5E-986B-5D4BF408C09F}"/>
                </a:ext>
              </a:extLst>
            </p:cNvPr>
            <p:cNvSpPr/>
            <p:nvPr/>
          </p:nvSpPr>
          <p:spPr>
            <a:xfrm>
              <a:off x="2578091" y="5400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68FD1E3-2E06-4399-B3A1-90DD10A5F147}"/>
                </a:ext>
              </a:extLst>
            </p:cNvPr>
            <p:cNvSpPr/>
            <p:nvPr/>
          </p:nvSpPr>
          <p:spPr>
            <a:xfrm>
              <a:off x="4213352" y="6283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FE060BDE-6FB7-47C6-A8C8-F9376E1C306F}"/>
                </a:ext>
              </a:extLst>
            </p:cNvPr>
            <p:cNvSpPr/>
            <p:nvPr/>
          </p:nvSpPr>
          <p:spPr>
            <a:xfrm>
              <a:off x="4345955" y="209730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9D5C08-0B00-41E1-B2AC-7A206D3F8468}"/>
                </a:ext>
              </a:extLst>
            </p:cNvPr>
            <p:cNvSpPr/>
            <p:nvPr/>
          </p:nvSpPr>
          <p:spPr>
            <a:xfrm>
              <a:off x="4213352" y="276836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76A34E-EFAA-4E62-A96E-95ED562A219E}"/>
                </a:ext>
              </a:extLst>
            </p:cNvPr>
            <p:cNvSpPr/>
            <p:nvPr/>
          </p:nvSpPr>
          <p:spPr>
            <a:xfrm>
              <a:off x="2474317" y="292356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CEB0796-4B4C-4EE0-82F8-7393C174E568}"/>
                </a:ext>
              </a:extLst>
            </p:cNvPr>
            <p:cNvSpPr/>
            <p:nvPr/>
          </p:nvSpPr>
          <p:spPr>
            <a:xfrm>
              <a:off x="595618" y="279345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17796F1F-C234-4CEC-8449-7F603846EA93}"/>
                </a:ext>
              </a:extLst>
            </p:cNvPr>
            <p:cNvSpPr/>
            <p:nvPr/>
          </p:nvSpPr>
          <p:spPr>
            <a:xfrm>
              <a:off x="489270" y="133231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E22404E-7844-489E-BDB8-916CBD873538}"/>
                </a:ext>
              </a:extLst>
            </p:cNvPr>
            <p:cNvSpPr/>
            <p:nvPr/>
          </p:nvSpPr>
          <p:spPr>
            <a:xfrm>
              <a:off x="489270" y="217817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C7177F18-F51A-416C-84DC-897304288BA3}"/>
                </a:ext>
              </a:extLst>
            </p:cNvPr>
            <p:cNvSpPr/>
            <p:nvPr/>
          </p:nvSpPr>
          <p:spPr>
            <a:xfrm>
              <a:off x="4340733" y="136282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4D8C3639-052C-4DA4-8A18-C3C858011296}"/>
                </a:ext>
              </a:extLst>
            </p:cNvPr>
            <p:cNvSpPr/>
            <p:nvPr/>
          </p:nvSpPr>
          <p:spPr>
            <a:xfrm>
              <a:off x="2163924" y="318144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901D913A-0F1C-41F2-A445-97514A057C74}"/>
                </a:ext>
              </a:extLst>
            </p:cNvPr>
            <p:cNvSpPr/>
            <p:nvPr/>
          </p:nvSpPr>
          <p:spPr>
            <a:xfrm>
              <a:off x="2521325" y="426224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212E151D-AC44-44D3-A443-D4B9374D85DB}"/>
                </a:ext>
              </a:extLst>
            </p:cNvPr>
            <p:cNvSpPr/>
            <p:nvPr/>
          </p:nvSpPr>
          <p:spPr>
            <a:xfrm>
              <a:off x="3636191" y="427838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E9D2AD2A-37FD-485E-A492-A64D0008A8F4}"/>
                </a:ext>
              </a:extLst>
            </p:cNvPr>
            <p:cNvSpPr/>
            <p:nvPr/>
          </p:nvSpPr>
          <p:spPr>
            <a:xfrm>
              <a:off x="2733287" y="499249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E8ABD43F-2E32-49F2-8954-776E869614B4}"/>
                </a:ext>
              </a:extLst>
            </p:cNvPr>
            <p:cNvSpPr/>
            <p:nvPr/>
          </p:nvSpPr>
          <p:spPr>
            <a:xfrm>
              <a:off x="3043680" y="603225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80DB33D1-BFDD-4CCA-89C4-A8B8117A54F7}"/>
                </a:ext>
              </a:extLst>
            </p:cNvPr>
            <p:cNvSpPr/>
            <p:nvPr/>
          </p:nvSpPr>
          <p:spPr>
            <a:xfrm>
              <a:off x="2163923" y="540274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9364E01-7F77-43DD-A8EF-B01E2EA834A0}"/>
                </a:ext>
              </a:extLst>
            </p:cNvPr>
            <p:cNvSpPr/>
            <p:nvPr/>
          </p:nvSpPr>
          <p:spPr>
            <a:xfrm>
              <a:off x="1226967" y="607113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0BAA7B92-1CF2-4CF7-85E4-B22BB333D2B6}"/>
                </a:ext>
              </a:extLst>
            </p:cNvPr>
            <p:cNvSpPr/>
            <p:nvPr/>
          </p:nvSpPr>
          <p:spPr>
            <a:xfrm>
              <a:off x="1570994" y="500484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CCF5FFD8-8A10-477E-8E0B-CCD809374B34}"/>
                </a:ext>
              </a:extLst>
            </p:cNvPr>
            <p:cNvSpPr/>
            <p:nvPr/>
          </p:nvSpPr>
          <p:spPr>
            <a:xfrm>
              <a:off x="691655" y="429847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83BE5F01-9587-4D9A-9E41-7B1C20DBF05A}"/>
                </a:ext>
              </a:extLst>
            </p:cNvPr>
            <p:cNvSpPr/>
            <p:nvPr/>
          </p:nvSpPr>
          <p:spPr>
            <a:xfrm>
              <a:off x="1808695" y="425660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C9351D-BDD5-4E7B-9768-B8B8132E362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692558" y="2560976"/>
              <a:ext cx="271334" cy="16956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B5C9EA3-0827-48B0-A4D2-81780E87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498" y="2574239"/>
              <a:ext cx="2484235" cy="3493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F375115A-D89B-427F-93DB-7E3769D8FD7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119088" y="2945534"/>
              <a:ext cx="2221645" cy="146626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/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Кластер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blipFill>
                  <a:blip r:embed="rId2"/>
                  <a:stretch>
                    <a:fillRect t="-185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/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Вершина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blipFill>
                  <a:blip r:embed="rId3"/>
                  <a:stretch>
                    <a:fillRect b="-86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/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Тур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blipFill>
                  <a:blip r:embed="rId4"/>
                  <a:stretch>
                    <a:fillRect b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id="{674F0E40-B38D-4DF1-9F38-7B176EE88772}"/>
                </a:ext>
              </a:extLst>
            </p:cNvPr>
            <p:cNvSpPr/>
            <p:nvPr/>
          </p:nvSpPr>
          <p:spPr>
            <a:xfrm rot="513390">
              <a:off x="2464167" y="2220279"/>
              <a:ext cx="1917047" cy="292714"/>
            </a:xfrm>
            <a:prstGeom prst="rightArrow">
              <a:avLst>
                <a:gd name="adj1" fmla="val 50000"/>
                <a:gd name="adj2" fmla="val 15317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/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Частичный порядок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blipFill>
                  <a:blip r:embed="rId5"/>
                  <a:stretch>
                    <a:fillRect t="-4651" b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/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 разбиение на кластеры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орграф частичного порядка (</a:t>
                </a:r>
                <a:r>
                  <a:rPr lang="ru-RU" i="1" dirty="0"/>
                  <a:t>ограничение предшествования</a:t>
                </a:r>
                <a:r>
                  <a:rPr lang="ru-RU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транзитивно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blipFill>
                <a:blip r:embed="rId6"/>
                <a:stretch>
                  <a:fillRect l="-975" t="-164" b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C856D-0713-41E0-8419-C2A33F03F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1269000"/>
            <a:ext cx="8817979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 решения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D3897-5EC7-4D41-BC75-938463ED294B}"/>
              </a:ext>
            </a:extLst>
          </p:cNvPr>
          <p:cNvSpPr txBox="1"/>
          <p:nvPr/>
        </p:nvSpPr>
        <p:spPr>
          <a:xfrm>
            <a:off x="6727171" y="5108671"/>
            <a:ext cx="234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  <a:r>
              <a:rPr lang="en-US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ECF19-CB91-49CD-ACD2-EBF6DF027CA2}"/>
              </a:ext>
            </a:extLst>
          </p:cNvPr>
          <p:cNvSpPr txBox="1"/>
          <p:nvPr/>
        </p:nvSpPr>
        <p:spPr>
          <a:xfrm>
            <a:off x="-73807" y="645789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P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 196—208. — (Lecture Notes in Computer Science).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1166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Общие идеи алгоритма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/>
              <p:nvPr/>
            </p:nvSpPr>
            <p:spPr>
              <a:xfrm>
                <a:off x="251999" y="1269000"/>
                <a:ext cx="396178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поиска нижних оценок</a:t>
                </a:r>
              </a:p>
              <a:p>
                <a:pPr algn="ctr"/>
                <a:endParaRPr lang="ru-RU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Построение вспомогательной задачи </a:t>
                </a:r>
                <a:r>
                  <a:rPr lang="en-US" sz="1600" dirty="0"/>
                  <a:t>PCGTSP </a:t>
                </a:r>
                <a:r>
                  <a:rPr lang="en-US" sz="1600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sz="1600" dirty="0">
                    <a:effectLst/>
                    <a:ea typeface="Calibri" panose="020F0502020204030204" pitchFamily="34" charset="0"/>
                    <a:cs typeface="F"/>
                  </a:rPr>
                  <a:t> меньшего размера</a:t>
                </a:r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sz="1600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 err="1"/>
                  <a:t>Нун</a:t>
                </a:r>
                <a:r>
                  <a:rPr lang="ru-RU" sz="1600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:r>
                  <a:rPr lang="en-US" sz="1600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MSAP: </a:t>
                </a:r>
                <a:r>
                  <a:rPr lang="ru-RU" sz="1600" dirty="0" err="1"/>
                  <a:t>остовное</a:t>
                </a:r>
                <a:r>
                  <a:rPr lang="ru-RU" sz="1600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AP: </a:t>
                </a:r>
                <a:r>
                  <a:rPr lang="ru-RU" sz="1600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Gurobi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ATSPxy</a:t>
                </a:r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en-US" sz="1600" dirty="0"/>
                  <a:t>)</a:t>
                </a:r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269000"/>
                <a:ext cx="3961781" cy="4524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/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отсечения</a:t>
                </a:r>
              </a:p>
              <a:p>
                <a:pPr algn="ctr"/>
                <a:endParaRPr lang="ru-RU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sz="1600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Получается эвристикой </a:t>
                </a:r>
                <a:r>
                  <a:rPr lang="en-US" sz="1600" dirty="0"/>
                  <a:t>PCGLNS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/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ветвления</a:t>
                </a:r>
              </a:p>
              <a:p>
                <a:pPr algn="ctr"/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Префикс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Используем ограничения предшествования: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Сокращение размера дерева поиска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5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вспомогательной задачи 𝒫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/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blipFill>
                <a:blip r:embed="rId3"/>
                <a:stretch>
                  <a:fillRect l="-503" t="-1008" r="-251" b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78B7310A-8096-4A30-BA4D-2721C9C74AA5}"/>
              </a:ext>
            </a:extLst>
          </p:cNvPr>
          <p:cNvGrpSpPr/>
          <p:nvPr/>
        </p:nvGrpSpPr>
        <p:grpSpPr>
          <a:xfrm>
            <a:off x="612000" y="1207227"/>
            <a:ext cx="8280000" cy="3846796"/>
            <a:chOff x="1644786" y="894009"/>
            <a:chExt cx="9236900" cy="4291361"/>
          </a:xfrm>
        </p:grpSpPr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F0414141-AA4B-4021-B742-C97678FE9F50}"/>
                </a:ext>
              </a:extLst>
            </p:cNvPr>
            <p:cNvGrpSpPr/>
            <p:nvPr/>
          </p:nvGrpSpPr>
          <p:grpSpPr>
            <a:xfrm>
              <a:off x="1644786" y="2507299"/>
              <a:ext cx="535808" cy="921701"/>
              <a:chOff x="1359560" y="1678342"/>
              <a:chExt cx="535808" cy="92170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2A4609F7-D3C2-412C-BB22-AAF893D9B3D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Ромб 162">
                <a:extLst>
                  <a:ext uri="{FF2B5EF4-FFF2-40B4-BE49-F238E27FC236}">
                    <a16:creationId xmlns:a16="http://schemas.microsoft.com/office/drawing/2014/main" id="{454EFF86-FEC7-4C9D-BB3E-D8318569A82C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Ромб 163">
                <a:extLst>
                  <a:ext uri="{FF2B5EF4-FFF2-40B4-BE49-F238E27FC236}">
                    <a16:creationId xmlns:a16="http://schemas.microsoft.com/office/drawing/2014/main" id="{370E94BC-C585-49DF-B032-A9E2C13A52EA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Ромб 164">
                <a:extLst>
                  <a:ext uri="{FF2B5EF4-FFF2-40B4-BE49-F238E27FC236}">
                    <a16:creationId xmlns:a16="http://schemas.microsoft.com/office/drawing/2014/main" id="{D872FA5F-4CBC-423D-80A1-CD4AB774A1E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Ромб 165">
                <a:extLst>
                  <a:ext uri="{FF2B5EF4-FFF2-40B4-BE49-F238E27FC236}">
                    <a16:creationId xmlns:a16="http://schemas.microsoft.com/office/drawing/2014/main" id="{B2D449A5-2CBA-4146-A317-CB9B58C0042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CBC2FA3-DB21-4087-9A28-988BF0588CE8}"/>
                </a:ext>
              </a:extLst>
            </p:cNvPr>
            <p:cNvGrpSpPr/>
            <p:nvPr/>
          </p:nvGrpSpPr>
          <p:grpSpPr>
            <a:xfrm>
              <a:off x="2534019" y="2507299"/>
              <a:ext cx="535808" cy="921701"/>
              <a:chOff x="1359560" y="1678342"/>
              <a:chExt cx="535808" cy="921701"/>
            </a:xfrm>
          </p:grpSpPr>
          <p:sp>
            <p:nvSpPr>
              <p:cNvPr id="157" name="Овал 156">
                <a:extLst>
                  <a:ext uri="{FF2B5EF4-FFF2-40B4-BE49-F238E27FC236}">
                    <a16:creationId xmlns:a16="http://schemas.microsoft.com/office/drawing/2014/main" id="{26D78F11-0DBE-4994-A545-0702F6F67BF1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Ромб 157">
                <a:extLst>
                  <a:ext uri="{FF2B5EF4-FFF2-40B4-BE49-F238E27FC236}">
                    <a16:creationId xmlns:a16="http://schemas.microsoft.com/office/drawing/2014/main" id="{CD921C14-4065-4345-A34D-2D9ECB498B85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Ромб 158">
                <a:extLst>
                  <a:ext uri="{FF2B5EF4-FFF2-40B4-BE49-F238E27FC236}">
                    <a16:creationId xmlns:a16="http://schemas.microsoft.com/office/drawing/2014/main" id="{264E5F49-56B4-464E-8F03-60B0CDF86FF9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Ромб 159">
                <a:extLst>
                  <a:ext uri="{FF2B5EF4-FFF2-40B4-BE49-F238E27FC236}">
                    <a16:creationId xmlns:a16="http://schemas.microsoft.com/office/drawing/2014/main" id="{7BF04149-4548-4E81-98E8-F3F02FDFAAED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Ромб 160">
                <a:extLst>
                  <a:ext uri="{FF2B5EF4-FFF2-40B4-BE49-F238E27FC236}">
                    <a16:creationId xmlns:a16="http://schemas.microsoft.com/office/drawing/2014/main" id="{C2F0D86C-3E02-403E-B7A4-5E25BE09F3AA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826AEDF3-0949-4827-BCB9-D7AE05925310}"/>
                </a:ext>
              </a:extLst>
            </p:cNvPr>
            <p:cNvGrpSpPr/>
            <p:nvPr/>
          </p:nvGrpSpPr>
          <p:grpSpPr>
            <a:xfrm>
              <a:off x="4874547" y="2590643"/>
              <a:ext cx="535808" cy="921701"/>
              <a:chOff x="1359560" y="1678342"/>
              <a:chExt cx="535808" cy="92170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F7B3256D-B32D-4B96-9841-56443A734AD9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Ромб 152">
                <a:extLst>
                  <a:ext uri="{FF2B5EF4-FFF2-40B4-BE49-F238E27FC236}">
                    <a16:creationId xmlns:a16="http://schemas.microsoft.com/office/drawing/2014/main" id="{CB84D4A7-2FA0-4E85-B2AE-AD5B16188F04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Ромб 153">
                <a:extLst>
                  <a:ext uri="{FF2B5EF4-FFF2-40B4-BE49-F238E27FC236}">
                    <a16:creationId xmlns:a16="http://schemas.microsoft.com/office/drawing/2014/main" id="{862AF3FC-5FDF-4455-837C-7DEDD4C7F531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Ромб 154">
                <a:extLst>
                  <a:ext uri="{FF2B5EF4-FFF2-40B4-BE49-F238E27FC236}">
                    <a16:creationId xmlns:a16="http://schemas.microsoft.com/office/drawing/2014/main" id="{3FE08DC2-D652-4683-A54C-60D23AE090E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Ромб 155">
                <a:extLst>
                  <a:ext uri="{FF2B5EF4-FFF2-40B4-BE49-F238E27FC236}">
                    <a16:creationId xmlns:a16="http://schemas.microsoft.com/office/drawing/2014/main" id="{CE8AB9FE-3491-49AC-8461-7757CB572C1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E0D6A6C-47D7-458B-B42B-9AC06F4F6F4C}"/>
                </a:ext>
              </a:extLst>
            </p:cNvPr>
            <p:cNvGrpSpPr/>
            <p:nvPr/>
          </p:nvGrpSpPr>
          <p:grpSpPr>
            <a:xfrm>
              <a:off x="5828096" y="2590643"/>
              <a:ext cx="535808" cy="921701"/>
              <a:chOff x="1359560" y="1678342"/>
              <a:chExt cx="535808" cy="921701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134C4C6E-8AE9-4423-AA8D-E713C851BDA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Ромб 147">
                <a:extLst>
                  <a:ext uri="{FF2B5EF4-FFF2-40B4-BE49-F238E27FC236}">
                    <a16:creationId xmlns:a16="http://schemas.microsoft.com/office/drawing/2014/main" id="{623DA705-F417-44A2-9CDE-6FC2C4ABC38B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Ромб 148">
                <a:extLst>
                  <a:ext uri="{FF2B5EF4-FFF2-40B4-BE49-F238E27FC236}">
                    <a16:creationId xmlns:a16="http://schemas.microsoft.com/office/drawing/2014/main" id="{731DADE0-12EE-4610-98B9-E6FB632A029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Ромб 149">
                <a:extLst>
                  <a:ext uri="{FF2B5EF4-FFF2-40B4-BE49-F238E27FC236}">
                    <a16:creationId xmlns:a16="http://schemas.microsoft.com/office/drawing/2014/main" id="{57372504-0C53-439A-B87F-16253F2A8B0A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Ромб 150">
                <a:extLst>
                  <a:ext uri="{FF2B5EF4-FFF2-40B4-BE49-F238E27FC236}">
                    <a16:creationId xmlns:a16="http://schemas.microsoft.com/office/drawing/2014/main" id="{932C0DFC-23A5-4BB5-A867-721C59C6BC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57509915-5BEB-490C-BA38-84B6A5B5BD5D}"/>
                </a:ext>
              </a:extLst>
            </p:cNvPr>
            <p:cNvGrpSpPr/>
            <p:nvPr/>
          </p:nvGrpSpPr>
          <p:grpSpPr>
            <a:xfrm>
              <a:off x="7271003" y="1287130"/>
              <a:ext cx="535808" cy="921701"/>
              <a:chOff x="1359560" y="1678342"/>
              <a:chExt cx="535808" cy="921701"/>
            </a:xfrm>
          </p:grpSpPr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A7E28641-96AD-426E-8143-6AE360DEAB32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Ромб 142">
                <a:extLst>
                  <a:ext uri="{FF2B5EF4-FFF2-40B4-BE49-F238E27FC236}">
                    <a16:creationId xmlns:a16="http://schemas.microsoft.com/office/drawing/2014/main" id="{9F3F9CC8-A013-4BCF-B8A8-DE4A7A6DFBA6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Ромб 143">
                <a:extLst>
                  <a:ext uri="{FF2B5EF4-FFF2-40B4-BE49-F238E27FC236}">
                    <a16:creationId xmlns:a16="http://schemas.microsoft.com/office/drawing/2014/main" id="{F9123C26-B792-422E-A75D-995BFD5E0F3B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Ромб 144">
                <a:extLst>
                  <a:ext uri="{FF2B5EF4-FFF2-40B4-BE49-F238E27FC236}">
                    <a16:creationId xmlns:a16="http://schemas.microsoft.com/office/drawing/2014/main" id="{7CEB6095-DF0D-4468-BF67-905B323DC0D8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Ромб 145">
                <a:extLst>
                  <a:ext uri="{FF2B5EF4-FFF2-40B4-BE49-F238E27FC236}">
                    <a16:creationId xmlns:a16="http://schemas.microsoft.com/office/drawing/2014/main" id="{D3A58961-007E-4449-BA12-C9A646F847E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A00CAD3-ED9A-4879-8D89-5D9014A45887}"/>
                </a:ext>
              </a:extLst>
            </p:cNvPr>
            <p:cNvGrpSpPr/>
            <p:nvPr/>
          </p:nvGrpSpPr>
          <p:grpSpPr>
            <a:xfrm>
              <a:off x="9133359" y="894009"/>
              <a:ext cx="535808" cy="921701"/>
              <a:chOff x="1359560" y="1678342"/>
              <a:chExt cx="535808" cy="921701"/>
            </a:xfrm>
          </p:grpSpPr>
          <p:sp>
            <p:nvSpPr>
              <p:cNvPr id="137" name="Овал 136">
                <a:extLst>
                  <a:ext uri="{FF2B5EF4-FFF2-40B4-BE49-F238E27FC236}">
                    <a16:creationId xmlns:a16="http://schemas.microsoft.com/office/drawing/2014/main" id="{E506BB39-48BF-475D-A8A7-971D3B466D15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Ромб 137">
                <a:extLst>
                  <a:ext uri="{FF2B5EF4-FFF2-40B4-BE49-F238E27FC236}">
                    <a16:creationId xmlns:a16="http://schemas.microsoft.com/office/drawing/2014/main" id="{2E9F132D-C4F1-495C-8F5B-997EE8DA3F42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омб 138">
                <a:extLst>
                  <a:ext uri="{FF2B5EF4-FFF2-40B4-BE49-F238E27FC236}">
                    <a16:creationId xmlns:a16="http://schemas.microsoft.com/office/drawing/2014/main" id="{10C0CBE2-577A-4D6A-BCDA-E431D9E0C0E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Ромб 139">
                <a:extLst>
                  <a:ext uri="{FF2B5EF4-FFF2-40B4-BE49-F238E27FC236}">
                    <a16:creationId xmlns:a16="http://schemas.microsoft.com/office/drawing/2014/main" id="{BC246A44-8642-4C48-B45A-FCCA0C6CEBB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Ромб 140">
                <a:extLst>
                  <a:ext uri="{FF2B5EF4-FFF2-40B4-BE49-F238E27FC236}">
                    <a16:creationId xmlns:a16="http://schemas.microsoft.com/office/drawing/2014/main" id="{741C54E5-4E1C-4055-8A13-AFDB45D26860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7BEEEFA7-8838-4082-BF6B-04A3637BAD31}"/>
                </a:ext>
              </a:extLst>
            </p:cNvPr>
            <p:cNvGrpSpPr/>
            <p:nvPr/>
          </p:nvGrpSpPr>
          <p:grpSpPr>
            <a:xfrm>
              <a:off x="10345878" y="2485203"/>
              <a:ext cx="535808" cy="921701"/>
              <a:chOff x="1359560" y="1678342"/>
              <a:chExt cx="535808" cy="921701"/>
            </a:xfrm>
          </p:grpSpPr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78C9FE4C-8F38-40D8-98F3-8F7C7181A458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Ромб 132">
                <a:extLst>
                  <a:ext uri="{FF2B5EF4-FFF2-40B4-BE49-F238E27FC236}">
                    <a16:creationId xmlns:a16="http://schemas.microsoft.com/office/drawing/2014/main" id="{BEAB5C31-F9DA-49D3-AAD5-CEC013FE9BF0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Ромб 133">
                <a:extLst>
                  <a:ext uri="{FF2B5EF4-FFF2-40B4-BE49-F238E27FC236}">
                    <a16:creationId xmlns:a16="http://schemas.microsoft.com/office/drawing/2014/main" id="{8C5AE572-269B-4914-8926-D31799C5AF93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Ромб 134">
                <a:extLst>
                  <a:ext uri="{FF2B5EF4-FFF2-40B4-BE49-F238E27FC236}">
                    <a16:creationId xmlns:a16="http://schemas.microsoft.com/office/drawing/2014/main" id="{123E9A1D-F8B2-4525-BD36-146BC1FD63B6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Ромб 135">
                <a:extLst>
                  <a:ext uri="{FF2B5EF4-FFF2-40B4-BE49-F238E27FC236}">
                    <a16:creationId xmlns:a16="http://schemas.microsoft.com/office/drawing/2014/main" id="{F84BCED7-37F9-4C08-B815-33E2169F4F1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35E939CE-AACF-4BB5-A62B-3C5255497B1A}"/>
                </a:ext>
              </a:extLst>
            </p:cNvPr>
            <p:cNvGrpSpPr/>
            <p:nvPr/>
          </p:nvGrpSpPr>
          <p:grpSpPr>
            <a:xfrm>
              <a:off x="9669167" y="4263669"/>
              <a:ext cx="535808" cy="921701"/>
              <a:chOff x="1359560" y="1678342"/>
              <a:chExt cx="535808" cy="921701"/>
            </a:xfrm>
          </p:grpSpPr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741FE354-0207-4928-B833-B19ABD037CE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Ромб 127">
                <a:extLst>
                  <a:ext uri="{FF2B5EF4-FFF2-40B4-BE49-F238E27FC236}">
                    <a16:creationId xmlns:a16="http://schemas.microsoft.com/office/drawing/2014/main" id="{E56E93C4-FD8E-4482-BB92-975F18938029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Ромб 128">
                <a:extLst>
                  <a:ext uri="{FF2B5EF4-FFF2-40B4-BE49-F238E27FC236}">
                    <a16:creationId xmlns:a16="http://schemas.microsoft.com/office/drawing/2014/main" id="{DDDBCF3C-F947-4B14-8DDA-1FC7AFBD5FEE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Ромб 129">
                <a:extLst>
                  <a:ext uri="{FF2B5EF4-FFF2-40B4-BE49-F238E27FC236}">
                    <a16:creationId xmlns:a16="http://schemas.microsoft.com/office/drawing/2014/main" id="{F2D33239-F9FD-4522-B2A6-F2F125706E0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Ромб 130">
                <a:extLst>
                  <a:ext uri="{FF2B5EF4-FFF2-40B4-BE49-F238E27FC236}">
                    <a16:creationId xmlns:a16="http://schemas.microsoft.com/office/drawing/2014/main" id="{F423B01A-96C0-43AE-A493-AE16F784B6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92DF0BE9-A86F-408E-B5CE-585EC2236F08}"/>
                </a:ext>
              </a:extLst>
            </p:cNvPr>
            <p:cNvGrpSpPr/>
            <p:nvPr/>
          </p:nvGrpSpPr>
          <p:grpSpPr>
            <a:xfrm>
              <a:off x="7873923" y="3584161"/>
              <a:ext cx="535808" cy="921701"/>
              <a:chOff x="1359560" y="1678342"/>
              <a:chExt cx="535808" cy="921701"/>
            </a:xfrm>
          </p:grpSpPr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16072AC1-365C-42FE-B559-4FB9DAE7ABF0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Ромб 122">
                <a:extLst>
                  <a:ext uri="{FF2B5EF4-FFF2-40B4-BE49-F238E27FC236}">
                    <a16:creationId xmlns:a16="http://schemas.microsoft.com/office/drawing/2014/main" id="{3E57E124-FB82-4539-8963-E22DC5CE57EE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Ромб 123">
                <a:extLst>
                  <a:ext uri="{FF2B5EF4-FFF2-40B4-BE49-F238E27FC236}">
                    <a16:creationId xmlns:a16="http://schemas.microsoft.com/office/drawing/2014/main" id="{D5936361-4B66-4226-9169-319E9DE9F6E4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Ромб 124">
                <a:extLst>
                  <a:ext uri="{FF2B5EF4-FFF2-40B4-BE49-F238E27FC236}">
                    <a16:creationId xmlns:a16="http://schemas.microsoft.com/office/drawing/2014/main" id="{2C2E419D-ADFA-4B2B-89DA-BD2AD4833A1C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6" name="Ромб 125">
                <a:extLst>
                  <a:ext uri="{FF2B5EF4-FFF2-40B4-BE49-F238E27FC236}">
                    <a16:creationId xmlns:a16="http://schemas.microsoft.com/office/drawing/2014/main" id="{D764A959-1A00-4714-887C-6B6457747FC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38C28CBD-267F-48A6-AD29-DF776A43809F}"/>
                </a:ext>
              </a:extLst>
            </p:cNvPr>
            <p:cNvGrpSpPr/>
            <p:nvPr/>
          </p:nvGrpSpPr>
          <p:grpSpPr>
            <a:xfrm>
              <a:off x="8453849" y="2262928"/>
              <a:ext cx="535808" cy="921701"/>
              <a:chOff x="1359560" y="1678342"/>
              <a:chExt cx="535808" cy="921701"/>
            </a:xfrm>
          </p:grpSpPr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0683DD0E-AF2E-49D3-8C6F-24DE82C6AF3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Ромб 117">
                <a:extLst>
                  <a:ext uri="{FF2B5EF4-FFF2-40B4-BE49-F238E27FC236}">
                    <a16:creationId xmlns:a16="http://schemas.microsoft.com/office/drawing/2014/main" id="{E64A7429-8247-41AF-B8CE-450F448E03C3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Ромб 118">
                <a:extLst>
                  <a:ext uri="{FF2B5EF4-FFF2-40B4-BE49-F238E27FC236}">
                    <a16:creationId xmlns:a16="http://schemas.microsoft.com/office/drawing/2014/main" id="{CD9BB71B-FDDE-446E-80D9-22DAD7418F1D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Ромб 119">
                <a:extLst>
                  <a:ext uri="{FF2B5EF4-FFF2-40B4-BE49-F238E27FC236}">
                    <a16:creationId xmlns:a16="http://schemas.microsoft.com/office/drawing/2014/main" id="{9D08915C-D1D4-42E2-B90E-67ABA76D93A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Ромб 120">
                <a:extLst>
                  <a:ext uri="{FF2B5EF4-FFF2-40B4-BE49-F238E27FC236}">
                    <a16:creationId xmlns:a16="http://schemas.microsoft.com/office/drawing/2014/main" id="{EC1CB9D6-388D-4826-B534-D23D07D16BB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A25752FC-0F08-4863-8A01-192BC2955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301" y="2879485"/>
              <a:ext cx="897622" cy="9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>
              <a:extLst>
                <a:ext uri="{FF2B5EF4-FFF2-40B4-BE49-F238E27FC236}">
                  <a16:creationId xmlns:a16="http://schemas.microsoft.com/office/drawing/2014/main" id="{B1D653AB-429B-448A-9FC0-62BFC20CF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8491" y="2879485"/>
              <a:ext cx="889777" cy="105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95EAAE06-26B8-4D67-80A2-04CEA252B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717" y="2928010"/>
              <a:ext cx="925858" cy="84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356847D4-10DB-426E-A0BF-7697E31032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19" y="2936066"/>
              <a:ext cx="884805" cy="488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90F90B09-C66B-4EA1-9667-B323E491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568" y="1831325"/>
              <a:ext cx="1317614" cy="1104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E2D11A73-B9DF-42CF-B46D-2D271F6ED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475" y="1193836"/>
              <a:ext cx="1862356" cy="390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4B0DAFE6-A852-4944-AECF-9EF40626D21B}"/>
                </a:ext>
              </a:extLst>
            </p:cNvPr>
            <p:cNvCxnSpPr>
              <a:cxnSpLocks/>
            </p:cNvCxnSpPr>
            <p:nvPr/>
          </p:nvCxnSpPr>
          <p:spPr>
            <a:xfrm>
              <a:off x="9401263" y="1467808"/>
              <a:ext cx="1145951" cy="1359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713B91A2-4A6A-42BD-9D9B-2C03C9287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495" y="1518013"/>
              <a:ext cx="567382" cy="1175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92A645A6-FAD5-48A9-AAC9-63E08D2C5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750" y="3209582"/>
              <a:ext cx="1977821" cy="745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704B7FD7-502C-452F-AA7F-42947385175E}"/>
                </a:ext>
              </a:extLst>
            </p:cNvPr>
            <p:cNvCxnSpPr>
              <a:cxnSpLocks/>
            </p:cNvCxnSpPr>
            <p:nvPr/>
          </p:nvCxnSpPr>
          <p:spPr>
            <a:xfrm>
              <a:off x="8208395" y="4191147"/>
              <a:ext cx="1662108" cy="394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62E021B4-8187-446B-AF14-97A30E25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238" y="3095966"/>
              <a:ext cx="572976" cy="142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3782E7-E1D2-44E5-B6B1-11607F71A0B1}"/>
                </a:ext>
              </a:extLst>
            </p:cNvPr>
            <p:cNvCxnSpPr>
              <a:cxnSpLocks/>
            </p:cNvCxnSpPr>
            <p:nvPr/>
          </p:nvCxnSpPr>
          <p:spPr>
            <a:xfrm>
              <a:off x="8788321" y="2902483"/>
              <a:ext cx="1129991" cy="161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/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/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/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/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blipFill>
                  <a:blip r:embed="rId7"/>
                  <a:stretch>
                    <a:fillRect r="-22078"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/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AABB557-02C1-42E5-9115-70FA8FDB10A1}"/>
                </a:ext>
              </a:extLst>
            </p:cNvPr>
            <p:cNvSpPr txBox="1"/>
            <p:nvPr/>
          </p:nvSpPr>
          <p:spPr>
            <a:xfrm>
              <a:off x="3766657" y="27836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7D81D54-9377-4469-9F79-1542D0580A0C}"/>
                </a:ext>
              </a:extLst>
            </p:cNvPr>
            <p:cNvSpPr txBox="1"/>
            <p:nvPr/>
          </p:nvSpPr>
          <p:spPr>
            <a:xfrm>
              <a:off x="3751101" y="21400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6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нижних оценок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6179" t="-1333" r="-1800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1710" t="-1333" r="-64684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72353" t="-1333" r="-2353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859346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/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6522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empty queue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.empty()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then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all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do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.</a:t>
                          </a:r>
                          <a:r>
                            <a:rPr lang="en-US" sz="1100">
                              <a:effectLst/>
                            </a:rPr>
                            <a:t>push</a:t>
                          </a:r>
                          <a:r>
                            <a:rPr lang="ru-RU" sz="11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)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2123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00000" r="-414" b="-15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05556" r="-414" b="-1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94595" r="-414" b="-12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446341" r="-414" b="-10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622222" r="-414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702703" r="-414" b="-9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825000" r="-414" b="-84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900000" r="-414" b="-7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194595" r="-414" b="-4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330556" r="-414" b="-3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430556" r="-414"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/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Значение </a:t>
                </a:r>
                <a:r>
                  <a:rPr lang="en-US" sz="1400" dirty="0"/>
                  <a:t>UB</a:t>
                </a:r>
                <a:r>
                  <a:rPr lang="ru-RU" sz="1400" dirty="0"/>
                  <a:t> получается при помощи эвристики </a:t>
                </a:r>
                <a:r>
                  <a:rPr lang="en-US" sz="1400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Начиная с корня, префикса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каждом префиксе считаем </a:t>
                </a:r>
                <a:r>
                  <a:rPr lang="en-US" sz="1400" dirty="0"/>
                  <a:t>LB </a:t>
                </a:r>
                <a:r>
                  <a:rPr lang="ru-RU" sz="1400" dirty="0"/>
                  <a:t>методами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</a:t>
                </a:r>
                <a:r>
                  <a:rPr lang="ru-RU" sz="1400" dirty="0"/>
                  <a:t>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2</a:t>
                </a:r>
                <a:r>
                  <a:rPr lang="ru-RU" sz="1400" dirty="0"/>
                  <a:t> и выбираем </a:t>
                </a:r>
                <a:r>
                  <a:rPr lang="en-US" sz="1400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Если </a:t>
                </a:r>
                <a:r>
                  <a:rPr lang="en-US" sz="1400" dirty="0"/>
                  <a:t>LB &gt; UB</a:t>
                </a:r>
                <a:r>
                  <a:rPr lang="ru-RU" sz="1400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Каждый префикс длины </a:t>
                </a:r>
                <a:r>
                  <a:rPr lang="en-US" sz="1400" dirty="0"/>
                  <a:t>m </a:t>
                </a:r>
                <a:r>
                  <a:rPr lang="ru-RU" sz="1400" dirty="0"/>
                  <a:t>даёт решение исходной задачи </a:t>
                </a:r>
                <a:r>
                  <a:rPr lang="en-US" sz="1400" dirty="0"/>
                  <a:t>PCGTSP</a:t>
                </a:r>
                <a:r>
                  <a:rPr lang="ru-RU" sz="1400" dirty="0"/>
                  <a:t>, выбираем из них наилучший (минимального веса)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blipFill>
                <a:blip r:embed="rId4"/>
                <a:stretch>
                  <a:fillRect l="-66" t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1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12A21-D21A-42E9-A8DF-1A6AB9B81956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/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Общая </a:t>
                </a:r>
                <a:r>
                  <a:rPr lang="ru-RU" dirty="0" err="1"/>
                  <a:t>кеш</a:t>
                </a:r>
                <a:r>
                  <a:rPr lang="ru-RU" dirty="0"/>
                  <a:t>-таблица затрудняет параллельное выполнение алгоритма</a:t>
                </a:r>
              </a:p>
              <a:p>
                <a:endParaRPr lang="ru-RU" dirty="0"/>
              </a:p>
              <a:p>
                <a:r>
                  <a:rPr lang="ru-RU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вдоль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dirty="0"/>
                  <a:t> также оказывается слишком грубым приближением.</a:t>
                </a:r>
              </a:p>
              <a:p>
                <a:endParaRPr lang="ru-RU" dirty="0"/>
              </a:p>
              <a:p>
                <a:r>
                  <a:rPr lang="ru-RU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dirty="0"/>
                  <a:t>(DP)</a:t>
                </a:r>
                <a:r>
                  <a:rPr lang="ru-RU" dirty="0"/>
                  <a:t>, схему </a:t>
                </a:r>
                <a:r>
                  <a:rPr lang="ru-RU" dirty="0" err="1"/>
                  <a:t>Хелда</a:t>
                </a:r>
                <a:r>
                  <a:rPr lang="ru-RU" dirty="0"/>
                  <a:t> и Карпа</a:t>
                </a:r>
                <a:r>
                  <a:rPr lang="ru-RU" baseline="30000" dirty="0"/>
                  <a:t>1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blipFill>
                <a:blip r:embed="rId3"/>
                <a:stretch>
                  <a:fillRect l="-568" t="-641" b="-1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AD833-94D2-40C9-AE90-F2722FB177FF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Vol. 10, No 1. — P.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395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524" y="126900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Необходимость разработки новых алгоритмов оптимальной маршрутизации инструмента машин листовой резки с ЧПУ и создания подсистемы САПР для автоматического проектирования управляющих программ вызвана следующими факторами: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Отсутствием эффективных оценок точности получаемых приближенных решений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расширении классов решаемых задач, как использующих дискретные модели, так и задач, использующих непрерывные модели оптимизации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эффективном решении задач маршрутизации большой размерности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сокращении сроков проектирования УП в </a:t>
            </a:r>
            <a:r>
              <a:rPr lang="en-US" sz="2400" dirty="0"/>
              <a:t>CAM </a:t>
            </a:r>
            <a:r>
              <a:rPr lang="ru-RU" sz="2400" dirty="0"/>
              <a:t>системах.  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/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blipFill>
                <a:blip r:embed="rId3"/>
                <a:stretch>
                  <a:fillRect l="-629" t="-635" r="-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8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A259E-1DCF-4C4E-9ECE-7DEF57722E5D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130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846" r="-303" b="-15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78846" r="-303" b="-1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371795" r="-303" b="-18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460000" r="-303" b="-17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60000" r="-303" b="-1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76923" r="-303" b="-15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82692" r="-303" b="-10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82692" r="-303" b="-9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2692" r="-303" b="-8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882692" r="-303" b="-7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964151" r="-303" b="-6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446154" r="-303" b="-7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159615" r="-303" b="-4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21325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7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Сравнение решений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B7C7753-D2C8-459B-99C2-921AD5F1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7197"/>
              </p:ext>
            </p:extLst>
          </p:nvPr>
        </p:nvGraphicFramePr>
        <p:xfrm>
          <a:off x="68289" y="919208"/>
          <a:ext cx="5083076" cy="5568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Задача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 err="1">
                          <a:effectLst/>
                        </a:rPr>
                        <a:t>Gurobi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Ветвей и границ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DP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m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UB</a:t>
                      </a:r>
                      <a:r>
                        <a:rPr lang="en-US" sz="800" baseline="-25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Время, с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br17.12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60.69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0.52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14872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1278.45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14630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14594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14594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28.27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4839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28.27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54.55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5465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54.55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20635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35865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2225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11290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31521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5.36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33486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31787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32775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44497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41160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38989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41640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6.86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33320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27869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27943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29983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41340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30669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62818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36.46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38137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22545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2954.88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2761.04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22841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21357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6.94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2949.53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2504.45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23122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15884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2474.83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906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2452.1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47.92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333.02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66846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51.63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rbg048a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24.22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3.68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rbg050c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rbg109a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rbg150a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rbg174a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4.85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rbg253a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1.42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rbg323a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4.04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3.59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rbg341a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2101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rbg358a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17807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rbg378a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32205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13135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11965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13802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12065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10912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16540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13085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11732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40.98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22084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14001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25043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3.73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/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Использована общедоступная библиотека </a:t>
                </a:r>
                <a:r>
                  <a:rPr lang="en-US" sz="1400" dirty="0"/>
                  <a:t>PCGTSPLIB</a:t>
                </a:r>
                <a:r>
                  <a:rPr lang="en-US" sz="1400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16-ядерный </a:t>
                </a:r>
                <a:r>
                  <a:rPr lang="ru-RU" sz="1400" dirty="0" err="1"/>
                  <a:t>Intel</a:t>
                </a:r>
                <a:r>
                  <a:rPr lang="ru-RU" sz="1400" dirty="0"/>
                  <a:t> </a:t>
                </a:r>
                <a:r>
                  <a:rPr lang="ru-RU" sz="1400" dirty="0" err="1"/>
                  <a:t>Xeon</a:t>
                </a:r>
                <a:r>
                  <a:rPr lang="ru-RU" sz="1400" dirty="0"/>
                  <a:t>, 128G RAM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Сравниваем с решением, </a:t>
                </a:r>
                <a:r>
                  <a:rPr lang="ru-RU" sz="1400" dirty="0" err="1"/>
                  <a:t>найденым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солвером</a:t>
                </a:r>
                <a:r>
                  <a:rPr lang="ru-RU" sz="1400" dirty="0"/>
                  <a:t> </a:t>
                </a:r>
                <a:r>
                  <a:rPr lang="en-US" sz="1400" dirty="0" err="1"/>
                  <a:t>Gurobi</a:t>
                </a:r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 (</a:t>
                </a:r>
                <a:r>
                  <a:rPr lang="ru-RU" sz="1400" i="1" dirty="0"/>
                  <a:t>p43.1</a:t>
                </a:r>
                <a:r>
                  <a:rPr lang="ru-RU" sz="1400" dirty="0"/>
                  <a:t>, </a:t>
                </a:r>
                <a:r>
                  <a:rPr lang="ru-RU" sz="1400" i="1" dirty="0"/>
                  <a:t>p43.2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p43.3</a:t>
                </a:r>
                <a:r>
                  <a:rPr lang="ru-RU" sz="1400" dirty="0"/>
                  <a:t>) сильно уступают </a:t>
                </a:r>
                <a:r>
                  <a:rPr lang="en-US" sz="1400" dirty="0" err="1"/>
                  <a:t>Gurobi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</a:t>
                </a:r>
                <a:r>
                  <a:rPr lang="en-US" sz="1400" dirty="0"/>
                  <a:t> (</a:t>
                </a:r>
                <a:r>
                  <a:rPr lang="ru-RU" sz="1400" i="1" dirty="0"/>
                  <a:t>p43.4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ry48p.4</a:t>
                </a:r>
                <a:r>
                  <a:rPr lang="en-US" sz="1400" dirty="0"/>
                  <a:t>) </a:t>
                </a:r>
                <a:r>
                  <a:rPr lang="ru-RU" sz="1400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blipFill>
                <a:blip r:embed="rId3"/>
                <a:stretch>
                  <a:fillRect l="-326" t="-266" r="-163" b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3D622-0331-4CFE-A5BF-39BA13BD9666}"/>
              </a:ext>
            </a:extLst>
          </p:cNvPr>
          <p:cNvSpPr/>
          <p:nvPr/>
        </p:nvSpPr>
        <p:spPr>
          <a:xfrm>
            <a:off x="0" y="6507650"/>
            <a:ext cx="911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Salman R., </a:t>
            </a:r>
            <a:r>
              <a:rPr lang="en-US" sz="800" dirty="0" err="1"/>
              <a:t>Ekstedt</a:t>
            </a:r>
            <a:r>
              <a:rPr lang="en-US" sz="800" dirty="0"/>
              <a:t> F., </a:t>
            </a:r>
            <a:r>
              <a:rPr lang="en-US" sz="800" dirty="0" err="1"/>
              <a:t>Damaschke</a:t>
            </a:r>
            <a:r>
              <a:rPr lang="en-US" sz="800" dirty="0"/>
              <a:t> P. Branch-and-bound for the Precedence Constrained Generalized Traveling Salesman Problem // Operations Research Letters. — 2020. — Vol. 48, No 2. — P. 163—166. </a:t>
            </a:r>
          </a:p>
        </p:txBody>
      </p:sp>
    </p:spTree>
    <p:extLst>
      <p:ext uri="{BB962C8B-B14F-4D97-AF65-F5344CB8AC3E}">
        <p14:creationId xmlns:p14="http://schemas.microsoft.com/office/powerpoint/2010/main" val="181260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Поиск позиций точек врезки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Порядок вырезания контуров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P.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6983294" y="1914418"/>
            <a:ext cx="204291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071"/>
              <a:gd name="adj6" fmla="val -174498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Оптимизация позиций точек врезки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81" y="1145965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Разработка алгоритмов решения задачи оптимальной маршрутизации режущего инструмента и методик применения данных алгоритмов в САПР УП для машин фигурной листовой резки с ЧПУ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89278-0309-486C-BCDD-A88211390237}"/>
              </a:ext>
            </a:extLst>
          </p:cNvPr>
          <p:cNvSpPr txBox="1"/>
          <p:nvPr/>
        </p:nvSpPr>
        <p:spPr>
          <a:xfrm>
            <a:off x="263767" y="3438174"/>
            <a:ext cx="86400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точный алгоритм решения обобщённой задачи коммивояжера с ограничениями предшествования (</a:t>
            </a:r>
            <a:r>
              <a:rPr lang="en-US" dirty="0"/>
              <a:t>PCGTSP)</a:t>
            </a:r>
            <a:r>
              <a:rPr lang="ru-RU" dirty="0"/>
              <a:t>, позволяющий оценить качество решений на основе вычисления нижней оценки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эвристики поиска оптимального положения точек врезки в контура деталей и последовательности обхода контуров в процессе решения задач непрерывной резки </a:t>
            </a:r>
            <a:r>
              <a:rPr lang="en-US" dirty="0"/>
              <a:t>(CCP, SCCP)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программное обеспечение, реализующие эти алгоритмы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схемы информационного обмена и методику использования алгоритмов оптимальной маршрутизации режущего инструмента в </a:t>
            </a:r>
            <a:r>
              <a:rPr lang="en-US" dirty="0"/>
              <a:t>CAD/CAM-</a:t>
            </a:r>
            <a:r>
              <a:rPr lang="ru-RU" dirty="0"/>
              <a:t>системах при автоматическом проектировании управляющих программ машин листовой резки с ЧПУ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4BCF-96A6-43B3-ADB9-CFC6695C12F6}"/>
              </a:ext>
            </a:extLst>
          </p:cNvPr>
          <p:cNvSpPr txBox="1"/>
          <p:nvPr/>
        </p:nvSpPr>
        <p:spPr>
          <a:xfrm>
            <a:off x="3119753" y="2643925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7617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1382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Применение открытых форматов файлов данных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2523C9-72E0-45D9-BA91-49573CA33774}"/>
              </a:ext>
            </a:extLst>
          </p:cNvPr>
          <p:cNvSpPr/>
          <p:nvPr/>
        </p:nvSpPr>
        <p:spPr>
          <a:xfrm>
            <a:off x="2778464" y="1483457"/>
            <a:ext cx="1511900" cy="3139321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[{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"LIST",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[0, 0, 0],</a:t>
            </a:r>
          </a:p>
          <a:p>
            <a:r>
              <a:rPr lang="ru-RU" sz="900" dirty="0"/>
              <a:t>  [0, 500, 0],</a:t>
            </a:r>
          </a:p>
          <a:p>
            <a:r>
              <a:rPr lang="ru-RU" sz="900" dirty="0"/>
              <a:t>  [700, 500, 0],</a:t>
            </a:r>
          </a:p>
          <a:p>
            <a:r>
              <a:rPr lang="ru-RU" sz="900" dirty="0"/>
              <a:t>  [700, 0, 0],</a:t>
            </a:r>
          </a:p>
          <a:p>
            <a:r>
              <a:rPr lang="ru-RU" sz="900" dirty="0"/>
              <a:t>  [0, 0, 0]]</a:t>
            </a:r>
          </a:p>
          <a:p>
            <a:r>
              <a:rPr lang="ru-RU" sz="900" dirty="0"/>
              <a:t>]},</a:t>
            </a:r>
          </a:p>
          <a:p>
            <a:r>
              <a:rPr lang="ru-RU" sz="900" dirty="0"/>
              <a:t>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"RING",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405, -1],</a:t>
            </a:r>
          </a:p>
          <a:p>
            <a:r>
              <a:rPr lang="ru-RU" sz="900" dirty="0"/>
              <a:t>  [205, 5, -1],</a:t>
            </a:r>
          </a:p>
          <a:p>
            <a:r>
              <a:rPr lang="ru-RU" sz="900" dirty="0"/>
              <a:t>  [205, 405, 0]],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305, 1],</a:t>
            </a:r>
          </a:p>
          <a:p>
            <a:r>
              <a:rPr lang="ru-RU" sz="900" dirty="0"/>
              <a:t>  [205, 105, 1],</a:t>
            </a:r>
          </a:p>
          <a:p>
            <a:r>
              <a:rPr lang="ru-RU" sz="900" dirty="0"/>
              <a:t>  [205, 305, 0]]</a:t>
            </a:r>
          </a:p>
          <a:p>
            <a:r>
              <a:rPr lang="ru-RU" sz="900" dirty="0"/>
              <a:t>]}]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A706CCB-E422-48D8-8EF5-2BC9F9FD4506}"/>
              </a:ext>
            </a:extLst>
          </p:cNvPr>
          <p:cNvSpPr/>
          <p:nvPr/>
        </p:nvSpPr>
        <p:spPr>
          <a:xfrm>
            <a:off x="5358459" y="1867619"/>
            <a:ext cx="3600000" cy="230832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&lt;?</a:t>
            </a:r>
            <a:r>
              <a:rPr lang="ru-RU" sz="900" dirty="0" err="1"/>
              <a:t>xml</a:t>
            </a:r>
            <a:r>
              <a:rPr lang="ru-RU" sz="900" dirty="0"/>
              <a:t> </a:t>
            </a:r>
            <a:r>
              <a:rPr lang="ru-RU" sz="900" dirty="0" err="1"/>
              <a:t>version</a:t>
            </a:r>
            <a:r>
              <a:rPr lang="ru-RU" sz="900" dirty="0"/>
              <a:t>="1.0" </a:t>
            </a:r>
            <a:r>
              <a:rPr lang="ru-RU" sz="900" dirty="0" err="1"/>
              <a:t>encoding</a:t>
            </a:r>
            <a:r>
              <a:rPr lang="ru-RU" sz="900" dirty="0"/>
              <a:t>="UTF-8" </a:t>
            </a:r>
            <a:r>
              <a:rPr lang="ru-RU" sz="900" dirty="0" err="1"/>
              <a:t>standalone</a:t>
            </a:r>
            <a:r>
              <a:rPr lang="ru-RU" sz="900" dirty="0"/>
              <a:t>="</a:t>
            </a:r>
            <a:r>
              <a:rPr lang="ru-RU" sz="900" dirty="0" err="1"/>
              <a:t>no</a:t>
            </a:r>
            <a:r>
              <a:rPr lang="ru-RU" sz="900" dirty="0"/>
              <a:t>"?&gt;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svg</a:t>
            </a:r>
            <a:endParaRPr lang="ru-RU" sz="900" dirty="0"/>
          </a:p>
          <a:p>
            <a:r>
              <a:rPr lang="ru-RU" sz="900" dirty="0"/>
              <a:t>  </a:t>
            </a:r>
            <a:r>
              <a:rPr lang="ru-RU" sz="900" dirty="0" err="1"/>
              <a:t>xmlns</a:t>
            </a:r>
            <a:r>
              <a:rPr lang="ru-RU" sz="900" dirty="0"/>
              <a:t>="http://www.w3.org/2000/svg"</a:t>
            </a:r>
          </a:p>
          <a:p>
            <a:r>
              <a:rPr lang="ru-RU" sz="900" dirty="0"/>
              <a:t>&gt;&lt;g&gt;&lt;g </a:t>
            </a:r>
            <a:r>
              <a:rPr lang="ru-RU" sz="900" dirty="0" err="1"/>
              <a:t>transform</a:t>
            </a:r>
            <a:r>
              <a:rPr lang="ru-RU" sz="900" dirty="0"/>
              <a:t> = "</a:t>
            </a:r>
            <a:r>
              <a:rPr lang="ru-RU" sz="900" dirty="0" err="1"/>
              <a:t>scale</a:t>
            </a:r>
            <a:r>
              <a:rPr lang="ru-RU" sz="900" dirty="0"/>
              <a:t>(1, -1)"&gt;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="LIST" d="M 0 0</a:t>
            </a:r>
          </a:p>
          <a:p>
            <a:r>
              <a:rPr lang="ru-RU" sz="900" dirty="0"/>
              <a:t>V 500</a:t>
            </a:r>
          </a:p>
          <a:p>
            <a:r>
              <a:rPr lang="ru-RU" sz="900" dirty="0"/>
              <a:t>H 700</a:t>
            </a:r>
          </a:p>
          <a:p>
            <a:r>
              <a:rPr lang="ru-RU" sz="900" dirty="0"/>
              <a:t>V 0</a:t>
            </a:r>
          </a:p>
          <a:p>
            <a:r>
              <a:rPr lang="ru-RU" sz="900" dirty="0"/>
              <a:t>H 0 Z"/&gt;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="RING" d="M 205 405</a:t>
            </a:r>
          </a:p>
          <a:p>
            <a:r>
              <a:rPr lang="ru-RU" sz="900" dirty="0"/>
              <a:t>A 200 200 0 0 0 405 205 A 200 200 0 0 0 205 5</a:t>
            </a:r>
          </a:p>
          <a:p>
            <a:r>
              <a:rPr lang="ru-RU" sz="900" dirty="0"/>
              <a:t>A 200 200 0 0 0 5 205 A 200 200 0 0 0 205 405 Z</a:t>
            </a:r>
          </a:p>
          <a:p>
            <a:r>
              <a:rPr lang="ru-RU" sz="900" dirty="0"/>
              <a:t>M 205 305</a:t>
            </a:r>
          </a:p>
          <a:p>
            <a:r>
              <a:rPr lang="ru-RU" sz="900" dirty="0"/>
              <a:t>A 100 100 0 0 1 105 205 A 100 100 0 0 1 205 105</a:t>
            </a:r>
          </a:p>
          <a:p>
            <a:r>
              <a:rPr lang="ru-RU" sz="900" dirty="0"/>
              <a:t>A 100 100 0 0 1 305 205 A 100 100 0 0 1 205 305 Z"/&gt;</a:t>
            </a:r>
          </a:p>
          <a:p>
            <a:r>
              <a:rPr lang="ru-RU" sz="900" dirty="0"/>
              <a:t>&lt;/g&gt;&lt;/g&gt;&lt;/</a:t>
            </a:r>
            <a:r>
              <a:rPr lang="ru-RU" sz="900" dirty="0" err="1"/>
              <a:t>svg</a:t>
            </a:r>
            <a:r>
              <a:rPr lang="ru-RU" sz="900" dirty="0"/>
              <a:t>&gt;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2602A18-3887-4481-9467-0BA5A7A13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4622778"/>
            <a:ext cx="2772000" cy="1989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6EE02E-6CAF-4DEE-AE84-2FB927C3E47C}"/>
              </a:ext>
            </a:extLst>
          </p:cNvPr>
          <p:cNvSpPr txBox="1"/>
          <p:nvPr/>
        </p:nvSpPr>
        <p:spPr>
          <a:xfrm>
            <a:off x="439765" y="5063439"/>
            <a:ext cx="1511900" cy="11079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100" dirty="0"/>
              <a:t>Унаследованные форматы файлов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DXF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…</a:t>
            </a:r>
            <a:endParaRPr lang="ru-R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0DF04-6E2C-41DF-899D-A49978CE2382}"/>
              </a:ext>
            </a:extLst>
          </p:cNvPr>
          <p:cNvSpPr txBox="1"/>
          <p:nvPr/>
        </p:nvSpPr>
        <p:spPr>
          <a:xfrm>
            <a:off x="395799" y="2495252"/>
            <a:ext cx="1800000" cy="10156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JSON-</a:t>
            </a:r>
            <a:r>
              <a:rPr lang="ru-RU" sz="1200" dirty="0"/>
              <a:t>схемы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Геометрия деталей / раскроя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Задание на резку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Результат резки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439EA556-9ACD-4244-AA2D-7291F4811EFD}"/>
              </a:ext>
            </a:extLst>
          </p:cNvPr>
          <p:cNvSpPr/>
          <p:nvPr/>
        </p:nvSpPr>
        <p:spPr>
          <a:xfrm rot="16953725">
            <a:off x="667902" y="4110825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4FB0655A-5A50-4C3A-8A04-0134A151A324}"/>
              </a:ext>
            </a:extLst>
          </p:cNvPr>
          <p:cNvSpPr/>
          <p:nvPr/>
        </p:nvSpPr>
        <p:spPr>
          <a:xfrm rot="20805928">
            <a:off x="1655799" y="2062138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71F08ACE-6F90-467A-A2BB-F7C7989D1164}"/>
              </a:ext>
            </a:extLst>
          </p:cNvPr>
          <p:cNvSpPr/>
          <p:nvPr/>
        </p:nvSpPr>
        <p:spPr>
          <a:xfrm rot="1549030">
            <a:off x="4313638" y="199310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2EC50-5F03-49F4-9B01-B3C69384372C}"/>
              </a:ext>
            </a:extLst>
          </p:cNvPr>
          <p:cNvSpPr txBox="1"/>
          <p:nvPr/>
        </p:nvSpPr>
        <p:spPr>
          <a:xfrm>
            <a:off x="3679475" y="4918027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Каскадные таблицы стилей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EA95DB25-6277-44A2-B3F4-7C749D6271B5}"/>
              </a:ext>
            </a:extLst>
          </p:cNvPr>
          <p:cNvSpPr/>
          <p:nvPr/>
        </p:nvSpPr>
        <p:spPr>
          <a:xfrm rot="6592013">
            <a:off x="4491262" y="4186580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27906C6B-0514-4498-97E3-188FAAA1AB18}"/>
              </a:ext>
            </a:extLst>
          </p:cNvPr>
          <p:cNvSpPr/>
          <p:nvPr/>
        </p:nvSpPr>
        <p:spPr>
          <a:xfrm rot="749973">
            <a:off x="4853605" y="5501816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9F7E68-0E0F-4E24-ADED-AF6DA2D0BB41}"/>
              </a:ext>
            </a:extLst>
          </p:cNvPr>
          <p:cNvSpPr txBox="1"/>
          <p:nvPr/>
        </p:nvSpPr>
        <p:spPr>
          <a:xfrm>
            <a:off x="3935940" y="3009768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C6713-D1DC-4617-ABFF-5A00D55F2117}"/>
              </a:ext>
            </a:extLst>
          </p:cNvPr>
          <p:cNvSpPr txBox="1"/>
          <p:nvPr/>
        </p:nvSpPr>
        <p:spPr>
          <a:xfrm>
            <a:off x="8393777" y="2310586"/>
            <a:ext cx="58702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A8FBD2-44B7-4526-AB00-9758BDB24886}"/>
              </a:ext>
            </a:extLst>
          </p:cNvPr>
          <p:cNvSpPr txBox="1"/>
          <p:nvPr/>
        </p:nvSpPr>
        <p:spPr>
          <a:xfrm>
            <a:off x="3262544" y="4823619"/>
            <a:ext cx="543739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A8055-DAC8-4463-A5DA-DFA0B0A4FFC5}"/>
              </a:ext>
            </a:extLst>
          </p:cNvPr>
          <p:cNvSpPr txBox="1"/>
          <p:nvPr/>
        </p:nvSpPr>
        <p:spPr>
          <a:xfrm>
            <a:off x="1915239" y="3379100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4EC97B-2768-4DC8-AE40-5B36D6ED7249}"/>
              </a:ext>
            </a:extLst>
          </p:cNvPr>
          <p:cNvSpPr txBox="1"/>
          <p:nvPr/>
        </p:nvSpPr>
        <p:spPr>
          <a:xfrm>
            <a:off x="3459181" y="6045042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Взаимодействие с пользователем</a:t>
            </a: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B1E818F8-A874-42C7-B62B-437D0D0E072F}"/>
              </a:ext>
            </a:extLst>
          </p:cNvPr>
          <p:cNvSpPr/>
          <p:nvPr/>
        </p:nvSpPr>
        <p:spPr>
          <a:xfrm rot="20983541">
            <a:off x="4885817" y="610006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04895-0BFA-41A5-947F-FBC1E6520AF6}"/>
              </a:ext>
            </a:extLst>
          </p:cNvPr>
          <p:cNvSpPr txBox="1"/>
          <p:nvPr/>
        </p:nvSpPr>
        <p:spPr>
          <a:xfrm>
            <a:off x="3150036" y="5792333"/>
            <a:ext cx="40588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2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890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Конвертеры форматов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E39068-F711-45ED-B2BF-2C8EEA3598D6}"/>
              </a:ext>
            </a:extLst>
          </p:cNvPr>
          <p:cNvSpPr/>
          <p:nvPr/>
        </p:nvSpPr>
        <p:spPr>
          <a:xfrm>
            <a:off x="252000" y="1081893"/>
            <a:ext cx="8640000" cy="558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JSON с геометрической информацией о деталях и раскройной карте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Двоичный файл геометрии DBS, экспорт и импорт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Текстовый файл DXF, используемый для обмена графической информацией между CAD-системами. Обеспечивается экспорт и импорт.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геометрической информации в 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автоматического раскроя в САПР «Сириус» с выбором параметров раскроя.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автоматической резки в САПР «Сириус» при помощи </a:t>
            </a:r>
            <a:r>
              <a:rPr lang="ru-RU" sz="1600" dirty="0" err="1"/>
              <a:t>RoutingManager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задания и импорт результатов в систему фигурного раскроя T-</a:t>
            </a:r>
            <a:r>
              <a:rPr lang="ru-RU" sz="1600" dirty="0" err="1"/>
              <a:t>Flex</a:t>
            </a:r>
            <a:r>
              <a:rPr lang="ru-RU" sz="1600" dirty="0"/>
              <a:t> Раскрой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и импорт в форматы файлов системы автоматического раскроя </a:t>
            </a:r>
            <a:r>
              <a:rPr lang="ru-RU" sz="1600" dirty="0" err="1"/>
              <a:t>Nesting</a:t>
            </a:r>
            <a:r>
              <a:rPr lang="ru-RU" sz="1600" dirty="0"/>
              <a:t> </a:t>
            </a:r>
            <a:r>
              <a:rPr lang="ru-RU" sz="1600" dirty="0" err="1"/>
              <a:t>Factory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Algomate</a:t>
            </a:r>
            <a:r>
              <a:rPr lang="en-US" sz="1600" dirty="0"/>
              <a:t>)</a:t>
            </a:r>
            <a:r>
              <a:rPr lang="ru-RU" sz="1600" dirty="0"/>
              <a:t>. Обеспечивается также автоматический запуск раскроя и последующий автоматический импорт его результатов.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графа для поиска Эйлерова цикла в рамках решения задачи маршрутизации режущего инструмента.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HTML-страницы, содержащей SVG для визуализации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4016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0" y="101910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автоматические алгоритмы оптимальной маршрутизации режущего инструмента для машин фигурной резки с ЧПУ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ветвей и границ для решения дискретной задачи </a:t>
            </a:r>
            <a:r>
              <a:rPr lang="en-US" sz="2400" dirty="0"/>
              <a:t>PCGTSP</a:t>
            </a:r>
            <a:r>
              <a:rPr lang="ru-RU" sz="2400" dirty="0"/>
              <a:t>, дающий также оценки решений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Эвристика решения задачи </a:t>
            </a:r>
            <a:r>
              <a:rPr lang="en-US" sz="2400" dirty="0"/>
              <a:t>CCP </a:t>
            </a:r>
            <a:r>
              <a:rPr lang="ru-RU" sz="2400" dirty="0"/>
              <a:t>для непрерывной геометрической модели контуров деталей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Повышен размер задач маршрутизации, для которых могут быть найдены решения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Разработано программное обеспечение, реализующее данные алгоритмы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обмена данными позволяет использовать разработанные программные модули в составе САПР управляющих программ для машин листовой резки с ЧПУ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Picture 16" descr="Oxyfuel">
            <a:extLst>
              <a:ext uri="{FF2B5EF4-FFF2-40B4-BE49-F238E27FC236}">
                <a16:creationId xmlns:a16="http://schemas.microsoft.com/office/drawing/2014/main" id="{3BCEA1DB-A505-4C47-A453-97A414A2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4612" y="0"/>
            <a:ext cx="2529388" cy="264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38FF6-3E4D-4E65-9038-E1A744AC8A44}"/>
              </a:ext>
            </a:extLst>
          </p:cNvPr>
          <p:cNvSpPr txBox="1"/>
          <p:nvPr/>
        </p:nvSpPr>
        <p:spPr>
          <a:xfrm>
            <a:off x="1043608" y="287981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84F83-9BA6-4E21-BE20-41503B1AFBA5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Научная новизна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00" y="935522"/>
            <a:ext cx="8640480" cy="58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Впервые разработан алгоритм ветвей и границ для обобщенной задачи коммивояжера с ограничениями предшествования PCGTSP, позволяющий строить нижние оценки для решений указанной задачи. Этот алгоритм способен находить точные решения для задач значительно большей размерности, чем известные алгоритмы (до ≈ 150 кластеров в зависимости от уровня вложенности), а также оценивать точность получаемых приближенных решений;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алгоритм поиска точек врезки в контуры, не использующий механизм дискретизации контуров, а также алгоритм выбора последовательности резки контуров на основе метода переменных окрестностей, совместно решающие задачи непрерывной резки CCP (</a:t>
            </a:r>
            <a:r>
              <a:rPr lang="en-US" sz="1400" dirty="0">
                <a:effectLst/>
                <a:ea typeface="Calibri" panose="020F0502020204030204" pitchFamily="34" charset="0"/>
              </a:rPr>
              <a:t>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 и SCCP (</a:t>
            </a:r>
            <a:r>
              <a:rPr lang="en-US" sz="1400" dirty="0">
                <a:effectLst/>
                <a:ea typeface="Calibri" panose="020F0502020204030204" pitchFamily="34" charset="0"/>
              </a:rPr>
              <a:t>Segment 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новые способы использования ограничений предшествования для уменьшения вычислительной сложности алгоритмов оптимальной маршрутизации, как в моделях дискретной, так и непрерывной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Разработанные вычислительные оптимизационные алгоритмы вместе с другими алгоритмами и математическими моделями, применяемыми в созданной подсистеме САПР для автоматического проектирования инструмента машин листовой резки, адаптированы при решении различных классов задач оптимальной маршрутизации, включая задачи обобщенной сегментной резки (</a:t>
            </a:r>
            <a:r>
              <a:rPr lang="en-US" sz="1400" dirty="0">
                <a:effectLst/>
                <a:ea typeface="Calibri" panose="020F0502020204030204" pitchFamily="34" charset="0"/>
              </a:rPr>
              <a:t>Generalized SCCP</a:t>
            </a:r>
            <a:r>
              <a:rPr lang="ru-RU" sz="1400" dirty="0">
                <a:effectLst/>
                <a:ea typeface="Calibri" panose="020F0502020204030204" pitchFamily="34" charset="0"/>
              </a:rPr>
              <a:t>) и интегрированную задачу раскроя и маршрутизации (</a:t>
            </a:r>
            <a:r>
              <a:rPr lang="en-US" sz="1400" dirty="0">
                <a:effectLst/>
                <a:ea typeface="Calibri" panose="020F0502020204030204" pitchFamily="34" charset="0"/>
              </a:rPr>
              <a:t>Integrated Nesting and Routing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Значимость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935522"/>
            <a:ext cx="8640480" cy="548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алгоритмы могут применяться для проектирования маршрута инструмента машин листовой резки с ЧПУ в автоматическом режиме, в том числе и при применении нестандартных техник резки;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Совместное использование дискретных и непрерывных моделей оптимизации позволяет уменьшить временные и стоимостные параметры маршрута инструмента (в некоторых случаях — до 10%) по сравнению с чисто дискретными моделями;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a typeface="Calibri" panose="020F0502020204030204" pitchFamily="34" charset="0"/>
              </a:rPr>
              <a:t>Разработанное программное обеспечение позволяет эффективно решать задачи большой размерности;</a:t>
            </a:r>
            <a:endParaRPr lang="ru-RU" sz="16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схемы информационного обмена, форматы файлов и методика использования алгоритмов оптимальной маршрутизации инструмента позволяют интегрировать разработанное программное обеспечение в существующие российские САПР «Сириус» и «T-Flex», а также обеспечивают эффективное тестирование новых оптимизационных алгоритмов.</a:t>
            </a: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Результаты исследований используются в образовательном процессе ФГАОУ ВО «Уральский федеральный университет имени первого Президента России Б. Н. Ельцина».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000" y="219759"/>
            <a:ext cx="648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Участие в конференциях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Applications of Mathematics in Engineering and Economics (AMEE’16), </a:t>
            </a:r>
            <a:r>
              <a:rPr lang="ru-RU" sz="1600" dirty="0" err="1"/>
              <a:t>Созополь</a:t>
            </a:r>
            <a:r>
              <a:rPr lang="ru-RU" sz="1600" dirty="0"/>
              <a:t>, Болгария, 08.06.2016 – 13.06.2016.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Manufacturing, Modelling, Management &amp; Control, (8th </a:t>
            </a:r>
            <a:r>
              <a:rPr lang="en-US" sz="1600" dirty="0" err="1"/>
              <a:t>MiM</a:t>
            </a:r>
            <a:r>
              <a:rPr lang="en-US" sz="1600" dirty="0"/>
              <a:t> 2016) </a:t>
            </a:r>
            <a:r>
              <a:rPr lang="ru-RU" sz="1600" dirty="0"/>
              <a:t>Труа, Франция, 28.06.2016 – 30.06.2016.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ASRTU 2017 International Conference on Intellectual Manufacturing, </a:t>
            </a:r>
            <a:r>
              <a:rPr lang="ru-RU" sz="1600" dirty="0"/>
              <a:t>Харбин, Китайская Народная Республика, 15.06.2017 – 18.06.2017.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Mathematical Optimization Theory And Operations Research (MOTOR 2019), </a:t>
            </a:r>
            <a:r>
              <a:rPr lang="ru-RU" sz="1600" dirty="0"/>
              <a:t>Екатеринбург, Россия, 08.07.2019 – 12.07.2019.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 Modelling, Management and Control, (9th </a:t>
            </a:r>
            <a:r>
              <a:rPr lang="en-US" sz="1600" dirty="0" err="1"/>
              <a:t>MiM</a:t>
            </a:r>
            <a:r>
              <a:rPr lang="en-US" sz="1600" dirty="0"/>
              <a:t> 2019) </a:t>
            </a:r>
            <a:r>
              <a:rPr lang="ru-RU" sz="1600" dirty="0"/>
              <a:t>Берлин, Германия, 28.08.2019 – 30.08.2019.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XVI </a:t>
            </a:r>
            <a:r>
              <a:rPr lang="ru-RU" sz="1600" dirty="0"/>
              <a:t>Всероссийская научно-практическая конференция «Перспективные системы и задачи управления», Домбай, Россия, 05.04.2021 – 09.04.2021.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XII International Conference Optimization and Applications (OPTIMA2021), </a:t>
            </a:r>
            <a:r>
              <a:rPr lang="en-US" sz="1600" dirty="0" err="1"/>
              <a:t>Petrovac</a:t>
            </a:r>
            <a:r>
              <a:rPr lang="en-US" sz="1600" dirty="0"/>
              <a:t>, </a:t>
            </a:r>
            <a:r>
              <a:rPr lang="ru-RU" sz="1600" dirty="0"/>
              <a:t>Черногория, 27.09.2021 – 01.10.2021.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XIV-</a:t>
            </a:r>
            <a:r>
              <a:rPr lang="ru-RU" sz="1600" dirty="0"/>
              <a:t>я Всероссийская </a:t>
            </a:r>
            <a:r>
              <a:rPr lang="ru-RU" sz="1600" dirty="0" err="1"/>
              <a:t>Мультиконференция</a:t>
            </a:r>
            <a:r>
              <a:rPr lang="ru-RU" sz="1600" dirty="0"/>
              <a:t> по проблемам управления, с. </a:t>
            </a:r>
            <a:r>
              <a:rPr lang="ru-RU" sz="1600" dirty="0" err="1"/>
              <a:t>Дивноморское</a:t>
            </a:r>
            <a:r>
              <a:rPr lang="ru-RU" sz="1600" dirty="0"/>
              <a:t>, Геленджик, Россия, 27.09.2021 – 02.10.2021.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7373" y="68671"/>
            <a:ext cx="684048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Публикации в рецензируемых журналах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269000"/>
            <a:ext cx="864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Петунин А. А. Новый алгоритм построения кратчайшего пути обхода конечного множества непересекающихся контуров на плоскости / А. А. Петунин, Е. Г. Полищук, </a:t>
            </a:r>
            <a:r>
              <a:rPr lang="ru-RU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С. С. Уколов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Известия ЮФУ. Технические науки. — 2021. — № 1. — С. 149—164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Khachay M. Problem-Specific Branch-and-Bound Algorithms for the Precedence Constrained Generalized Traveling Salesman Problem / M. Khachay,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</a:t>
            </a: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 // Optimization and Applications. Т. 13078 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под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ред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N.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Olenev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[и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др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.]. — Springer Nature Switzerland AG, 2021. — P. 136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148. — (Lecture Notes in Computer Science)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Library of Sample Image Instances for the Cutting Path Problem / A. Petunin,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Khalyavka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M. Khachay, A.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Kudriavtsev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Chentsov, E.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Pattern Recognition. ICPR International Workshops and Challenges, 2021, Proceedings. — Berlin, Germany : Springer, 2021. — P. 227—233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 Novel Algorithm for Construction of the Shortest Path Between a Finite Set of Nonintersecting Contours on the Plane / A. Petunin, E.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Advances in Optimization and Applications. — Cham, Switzerland : Springer, 2021. — P. 70—83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Optimum routing algorithms for control programs design in the CAM systems for CNC sheet cutting machines / A. A. Petunin, P. A. Chentsov, E. G.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V.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Martynov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Proceedings of the X All-Russian Conference «Actual Problems of Applied Mathematics and Mechanics» with International Participation, Dedicated to the Memory of Academician A.F.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Sidorov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and 100th Anniversary of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UrFU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AFSID-2020. — American Institute of Physics Inc., 2020. — P. 020005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On the new Algorithm for Solving Continuous Cutting Problem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IFACPapersOnLine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— 2019. — V. 52, № 13. — P. 2320—2325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The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termal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deformation reducing in sheet metal at manufacturing parts by CNC cutting machines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Polyshuk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I.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IOP Publishing. — 2019. — V. 613. — P. 012041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A. A Cost Minimizing at Laser Cutting of Sheet Parts on CNC Machines /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Mathematical Optimization Theory and Operations Research. — Cham, Switzerland : Springer, 2019. — P. 422—437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About some types of constraints in problems of routing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G. Chentsov, P. 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AIP Conference Proceedings. — 2016. — V. 1789, № 1. — P. 060002</a:t>
            </a:r>
            <a:endParaRPr lang="ru-RU" sz="12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79355" y="6176994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831632" y="616457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" y="4053100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30" y="3977663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Геометрическое моделирование деталей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Маршрут резки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6AFC22F-D9C6-4245-87EE-49A0B704F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30" y="1269000"/>
            <a:ext cx="8454139" cy="47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1808</TotalTime>
  <Words>4435</Words>
  <Application>Microsoft Office PowerPoint</Application>
  <PresentationFormat>Экран (4:3)</PresentationFormat>
  <Paragraphs>1063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282</cp:revision>
  <dcterms:created xsi:type="dcterms:W3CDTF">2016-05-25T08:56:41Z</dcterms:created>
  <dcterms:modified xsi:type="dcterms:W3CDTF">2022-02-21T16:35:43Z</dcterms:modified>
</cp:coreProperties>
</file>