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80" r:id="rId5"/>
    <p:sldId id="281" r:id="rId6"/>
    <p:sldId id="282" r:id="rId7"/>
    <p:sldId id="283" r:id="rId8"/>
    <p:sldId id="284" r:id="rId9"/>
    <p:sldId id="260" r:id="rId10"/>
    <p:sldId id="262" r:id="rId11"/>
    <p:sldId id="277" r:id="rId12"/>
    <p:sldId id="261" r:id="rId13"/>
    <p:sldId id="285" r:id="rId14"/>
    <p:sldId id="279" r:id="rId15"/>
    <p:sldId id="286" r:id="rId16"/>
    <p:sldId id="288" r:id="rId17"/>
    <p:sldId id="289" r:id="rId18"/>
    <p:sldId id="290" r:id="rId19"/>
    <p:sldId id="291" r:id="rId20"/>
    <p:sldId id="293" r:id="rId21"/>
    <p:sldId id="294" r:id="rId22"/>
    <p:sldId id="295" r:id="rId23"/>
    <p:sldId id="292" r:id="rId24"/>
    <p:sldId id="296" r:id="rId25"/>
    <p:sldId id="297" r:id="rId26"/>
    <p:sldId id="298" r:id="rId27"/>
    <p:sldId id="263" r:id="rId28"/>
    <p:sldId id="265" r:id="rId29"/>
    <p:sldId id="264" r:id="rId30"/>
    <p:sldId id="267" r:id="rId31"/>
    <p:sldId id="266" r:id="rId32"/>
    <p:sldId id="268" r:id="rId33"/>
    <p:sldId id="269" r:id="rId34"/>
    <p:sldId id="274" r:id="rId35"/>
    <p:sldId id="299" r:id="rId36"/>
    <p:sldId id="300" r:id="rId37"/>
    <p:sldId id="276" r:id="rId38"/>
    <p:sldId id="259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5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6"/>
            <p14:sldId id="288"/>
            <p14:sldId id="289"/>
            <p14:sldId id="290"/>
            <p14:sldId id="291"/>
            <p14:sldId id="293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5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 autoAdjust="0"/>
    <p:restoredTop sz="93800" autoAdjust="0"/>
  </p:normalViewPr>
  <p:slideViewPr>
    <p:cSldViewPr>
      <p:cViewPr varScale="1">
        <p:scale>
          <a:sx n="108" d="100"/>
          <a:sy n="108" d="100"/>
        </p:scale>
        <p:origin x="8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«Системы автоматизации проектирования (промышленность)»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Допустимое решение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458114-B109-4677-97EF-2222A9A4A821}"/>
                  </a:ext>
                </a:extLst>
              </p:cNvPr>
              <p:cNvSpPr txBox="1"/>
              <p:nvPr/>
            </p:nvSpPr>
            <p:spPr>
              <a:xfrm>
                <a:off x="612000" y="1095657"/>
                <a:ext cx="7920000" cy="296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i="1" dirty="0"/>
                  <a:t>Соответствует </a:t>
                </a:r>
                <a:r>
                  <a:rPr lang="ru-RU" sz="2000" dirty="0"/>
                  <a:t>ограничениям предшествования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любой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000" dirty="0"/>
                  <a:t> посещается маршрутом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 только </a:t>
                </a:r>
                <a:r>
                  <a:rPr lang="ru-RU" sz="2000" i="1" dirty="0"/>
                  <a:t>после</a:t>
                </a:r>
                <a:r>
                  <a:rPr lang="ru-RU" sz="2000" dirty="0"/>
                  <a:t> всех кластеров, предшествующих ему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𝛱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458114-B109-4677-97EF-2222A9A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1095657"/>
                <a:ext cx="7920000" cy="2964017"/>
              </a:xfrm>
              <a:prstGeom prst="rect">
                <a:avLst/>
              </a:prstGeom>
              <a:blipFill>
                <a:blip r:embed="rId3"/>
                <a:stretch>
                  <a:fillRect l="-769" t="-1440" b="-2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7B583B-B77E-4C4A-95BE-7CF3721A049A}"/>
                  </a:ext>
                </a:extLst>
              </p:cNvPr>
              <p:cNvSpPr txBox="1"/>
              <p:nvPr/>
            </p:nvSpPr>
            <p:spPr>
              <a:xfrm>
                <a:off x="2052000" y="4509000"/>
                <a:ext cx="5505827" cy="18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7B583B-B77E-4C4A-95BE-7CF3721A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4509000"/>
                <a:ext cx="5505827" cy="1868525"/>
              </a:xfrm>
              <a:prstGeom prst="rect">
                <a:avLst/>
              </a:prstGeom>
              <a:blipFill>
                <a:blip r:embed="rId4"/>
                <a:stretch>
                  <a:fillRect t="-2614" b="-42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7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A4363A-AC25-409D-9072-8358568F8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" y="1269000"/>
            <a:ext cx="8960001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Релаксация 𝒫 в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C8A0ABA-759D-4586-85AF-E2C4C32E71F4}"/>
              </a:ext>
            </a:extLst>
          </p:cNvPr>
          <p:cNvGrpSpPr/>
          <p:nvPr/>
        </p:nvGrpSpPr>
        <p:grpSpPr>
          <a:xfrm>
            <a:off x="211155" y="2030414"/>
            <a:ext cx="2653810" cy="2212966"/>
            <a:chOff x="175393" y="1275153"/>
            <a:chExt cx="3431873" cy="2861779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3D7F7778-370D-42D2-83D0-3D0403B46E23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3390D2DC-A450-40FA-8A6A-54BC6A69A62D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FFC6C437-9BEC-4F89-BF98-B6FD768CA228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1D058D2-AC9B-4BD3-BEF3-8F79F1848B2F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E17BA6E0-CBA0-46B3-BED3-4C201F677498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8C498A0-9DD1-46D3-BCA1-3E34F5347FB1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BAA3E340-58AB-430B-BCE7-3C7C8BF94BD3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0D348E7F-69D8-481F-BF2F-AF7180EC8867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Ромб 16">
                <a:extLst>
                  <a:ext uri="{FF2B5EF4-FFF2-40B4-BE49-F238E27FC236}">
                    <a16:creationId xmlns:a16="http://schemas.microsoft.com/office/drawing/2014/main" id="{B8C222EA-EA4D-4702-A6DB-A6D7B47D5C46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D3953DB1-F23D-40F7-9F98-34BB3812E5F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4D11CDEE-ACAF-40B6-8FD1-C098F95EF6E9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CFD15605-E63B-47EF-B81C-C8066BB19851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CC2C618C-04E0-435F-A99A-5911A7C40262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55B9E61A-5B27-4324-B56C-44630C030999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омб 11">
                <a:extLst>
                  <a:ext uri="{FF2B5EF4-FFF2-40B4-BE49-F238E27FC236}">
                    <a16:creationId xmlns:a16="http://schemas.microsoft.com/office/drawing/2014/main" id="{4BC9137E-62DA-4E66-B86B-8BCE19ED44EA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Ромб 12">
                <a:extLst>
                  <a:ext uri="{FF2B5EF4-FFF2-40B4-BE49-F238E27FC236}">
                    <a16:creationId xmlns:a16="http://schemas.microsoft.com/office/drawing/2014/main" id="{1CABB8C2-4377-46EF-811A-D6D6E90CA97D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омб 13">
                <a:extLst>
                  <a:ext uri="{FF2B5EF4-FFF2-40B4-BE49-F238E27FC236}">
                    <a16:creationId xmlns:a16="http://schemas.microsoft.com/office/drawing/2014/main" id="{6D801F81-4DE5-4AF8-BE85-C26BFACC1B83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омб 14">
                <a:extLst>
                  <a:ext uri="{FF2B5EF4-FFF2-40B4-BE49-F238E27FC236}">
                    <a16:creationId xmlns:a16="http://schemas.microsoft.com/office/drawing/2014/main" id="{71826EEC-7FA2-4640-9ECD-8473126059E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83D7942B-D6EB-4024-8CD8-41EB8FBE36F7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F8DA92A-D053-48C8-94EE-CEC79081B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0C8F784-8A5C-49A0-9B80-C0B3B2BDC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1F0B898-23C7-4B1F-B87C-3FA6F348C0B7}"/>
              </a:ext>
            </a:extLst>
          </p:cNvPr>
          <p:cNvGrpSpPr/>
          <p:nvPr/>
        </p:nvGrpSpPr>
        <p:grpSpPr>
          <a:xfrm>
            <a:off x="1184815" y="3981163"/>
            <a:ext cx="3654859" cy="2484768"/>
            <a:chOff x="346773" y="4378736"/>
            <a:chExt cx="2330092" cy="1584121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1A6CABA9-7A7B-4439-B831-24FC274A4FC8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FB724823-C331-4D0B-8161-29B0A0C67C86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Овал 50">
                <a:extLst>
                  <a:ext uri="{FF2B5EF4-FFF2-40B4-BE49-F238E27FC236}">
                    <a16:creationId xmlns:a16="http://schemas.microsoft.com/office/drawing/2014/main" id="{694F356E-0AB3-4C30-BD69-B49CDC9C7AB4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9FDADAE9-1A0D-48AB-B13C-C15BE248256A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D5F93DBC-77CD-43F0-BF89-80AE4E08965B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351C37DD-2810-4B70-93CF-B59605BA5DC7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AD6FDDF3-25A4-4F44-9C5A-86581EF354A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7C4DC647-77BC-4E38-8B86-F3276AA7A117}"/>
                  </a:ext>
                </a:extLst>
              </p:cNvPr>
              <p:cNvCxnSpPr>
                <a:cxnSpLocks/>
                <a:stCxn id="51" idx="3"/>
                <a:endCxn id="53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>
                <a:extLst>
                  <a:ext uri="{FF2B5EF4-FFF2-40B4-BE49-F238E27FC236}">
                    <a16:creationId xmlns:a16="http://schemas.microsoft.com/office/drawing/2014/main" id="{593E25D0-1C6F-4E89-815D-7515D4CD996B}"/>
                  </a:ext>
                </a:extLst>
              </p:cNvPr>
              <p:cNvCxnSpPr>
                <a:cxnSpLocks/>
                <a:endCxn id="52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78D4BB83-3487-4F96-8367-2083B8A3F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2796F9F1-09A2-4DAE-9597-18A3B2712FB6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D2287E28-6507-4E7F-BA13-A58D2B1D31F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544DB9B7-2F33-40A2-B891-AAF47B3EE99E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A903223C-D11F-4726-BF86-E125234D9DBA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7A6AF8CB-D541-4835-B7E0-295DDA3A91F7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AA735114-2C64-482F-A0E6-4C3246F9ED45}"/>
                  </a:ext>
                </a:extLst>
              </p:cNvPr>
              <p:cNvCxnSpPr>
                <a:cxnSpLocks/>
                <a:endCxn id="41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>
                <a:extLst>
                  <a:ext uri="{FF2B5EF4-FFF2-40B4-BE49-F238E27FC236}">
                    <a16:creationId xmlns:a16="http://schemas.microsoft.com/office/drawing/2014/main" id="{0C846240-7082-47DE-B42A-A3CCBF396D64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 стрелкой 47">
                <a:extLst>
                  <a:ext uri="{FF2B5EF4-FFF2-40B4-BE49-F238E27FC236}">
                    <a16:creationId xmlns:a16="http://schemas.microsoft.com/office/drawing/2014/main" id="{DB7C07C3-5FE5-4BAD-8775-05B15923A078}"/>
                  </a:ext>
                </a:extLst>
              </p:cNvPr>
              <p:cNvCxnSpPr>
                <a:cxnSpLocks/>
                <a:stCxn id="43" idx="3"/>
                <a:endCxn id="45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60C26496-CAE1-4139-88C5-4DAD22D88566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F87A508C-B64F-46C2-B7F7-B50CACF3D15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03827CEE-B9AC-43EC-B29E-B622AEE00709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C6E326FE-D1C8-45CF-A762-3D76B49834B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CCF20D4-67F7-4526-9F73-F4ADDEB83CD4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8639C97E-1E72-455D-A61C-EC8C0A8F0511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C86CFD2F-8CD9-4AFB-AE8E-53DF90379317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2C23164A-44FE-4A92-99E9-7789BD73809D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5B99D900-61D3-4FD8-BD12-6DED8A54F62E}"/>
                  </a:ext>
                </a:extLst>
              </p:cNvPr>
              <p:cNvCxnSpPr>
                <a:cxnSpLocks/>
                <a:stCxn id="34" idx="3"/>
                <a:endCxn id="36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655DD8C8-4591-4286-80C4-E1BF81F2E49C}"/>
                  </a:ext>
                </a:extLst>
              </p:cNvPr>
              <p:cNvCxnSpPr>
                <a:cxnSpLocks/>
                <a:endCxn id="35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25448975-801C-42AA-B9F9-820517F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6393D98-C9FB-4BA5-9B62-44A155C64CF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Стрелка: вниз 57">
            <a:extLst>
              <a:ext uri="{FF2B5EF4-FFF2-40B4-BE49-F238E27FC236}">
                <a16:creationId xmlns:a16="http://schemas.microsoft.com/office/drawing/2014/main" id="{9F955EAE-141E-4CEB-87CE-90760316A797}"/>
              </a:ext>
            </a:extLst>
          </p:cNvPr>
          <p:cNvSpPr/>
          <p:nvPr/>
        </p:nvSpPr>
        <p:spPr>
          <a:xfrm rot="19679320">
            <a:off x="2380359" y="3369536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B064F-9D8F-4C1C-B4AD-7CE80B206886}"/>
              </a:ext>
            </a:extLst>
          </p:cNvPr>
          <p:cNvSpPr txBox="1"/>
          <p:nvPr/>
        </p:nvSpPr>
        <p:spPr>
          <a:xfrm>
            <a:off x="-23181" y="645176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16C411-9F85-4667-AEF4-009FE09D0B29}"/>
              </a:ext>
            </a:extLst>
          </p:cNvPr>
          <p:cNvSpPr txBox="1"/>
          <p:nvPr/>
        </p:nvSpPr>
        <p:spPr>
          <a:xfrm flipH="1">
            <a:off x="85801" y="1094892"/>
            <a:ext cx="4988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Преобразование </a:t>
            </a:r>
            <a:r>
              <a:rPr lang="ru-RU" sz="1600" dirty="0" err="1"/>
              <a:t>Нуна</a:t>
            </a:r>
            <a:r>
              <a:rPr lang="ru-RU" sz="1600" dirty="0"/>
              <a:t> и Бина</a:t>
            </a:r>
            <a:r>
              <a:rPr lang="ru-RU" sz="1600" baseline="30000" dirty="0"/>
              <a:t>1</a:t>
            </a:r>
            <a:r>
              <a:rPr lang="en-US" sz="1600" dirty="0"/>
              <a:t>: </a:t>
            </a:r>
            <a:r>
              <a:rPr lang="ru-RU" sz="1600" dirty="0"/>
              <a:t> </a:t>
            </a:r>
            <a:r>
              <a:rPr lang="en-US" sz="1600" dirty="0"/>
              <a:t>GTSP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ATSP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Кластера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ru-RU" sz="1600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57767D-CA3E-454F-B5A0-FE3DD15892F7}"/>
                  </a:ext>
                </a:extLst>
              </p:cNvPr>
              <p:cNvSpPr txBox="1"/>
              <p:nvPr/>
            </p:nvSpPr>
            <p:spPr>
              <a:xfrm flipH="1">
                <a:off x="4583464" y="1363672"/>
                <a:ext cx="4474042" cy="366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: </a:t>
                </a:r>
                <a:r>
                  <a:rPr lang="ru-RU" sz="1600" dirty="0"/>
                  <a:t>веса индуцированы весами исходного графа </a:t>
                </a:r>
                <a:r>
                  <a:rPr lang="en-US" sz="1600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:</a:t>
                </a:r>
                <a:r>
                  <a:rPr lang="ru-RU" sz="1600" dirty="0"/>
                  <a:t> веса индуцированы весами путей длины 2 в исходном графе </a:t>
                </a:r>
                <a:r>
                  <a:rPr lang="en-US" sz="1600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600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3+</a:t>
                </a:r>
                <a:r>
                  <a:rPr lang="en-US" sz="1600" dirty="0"/>
                  <a:t>:</a:t>
                </a:r>
                <a:r>
                  <a:rPr lang="ru-RU" sz="1600" dirty="0"/>
                  <a:t> веса индуцированы весами путей длины 3</a:t>
                </a:r>
                <a:r>
                  <a:rPr lang="en-US" sz="1600" dirty="0"/>
                  <a:t> (</a:t>
                </a:r>
                <a:r>
                  <a:rPr lang="ru-RU" sz="1600" dirty="0"/>
                  <a:t>и более) в исходном графе </a:t>
                </a:r>
                <a:r>
                  <a:rPr lang="en-US" sz="1600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57767D-CA3E-454F-B5A0-FE3DD1589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3464" y="1363672"/>
                <a:ext cx="4474042" cy="3660297"/>
              </a:xfrm>
              <a:prstGeom prst="rect">
                <a:avLst/>
              </a:prstGeom>
              <a:blipFill>
                <a:blip r:embed="rId3"/>
                <a:stretch>
                  <a:fillRect l="-817" t="-667" b="-1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073769"/>
            <a:ext cx="8568952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Введение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Задача оптимальной маршрутизации режущего инструмента для проектирования УП машин листовой резки с ЧПУ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дискретных оптимизационных моделей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непрерывно-дискретных оптимизационных моделей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для взаимодействия программных подсистем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Заключение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Релаксация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ATSP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FC604-07D9-4AD7-991E-AE9E8171FAA8}"/>
              </a:ext>
            </a:extLst>
          </p:cNvPr>
          <p:cNvSpPr txBox="1"/>
          <p:nvPr/>
        </p:nvSpPr>
        <p:spPr>
          <a:xfrm flipH="1">
            <a:off x="221885" y="1207960"/>
            <a:ext cx="3630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(Вместо цикла ищем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7F61D-D299-4792-AB27-A369FE5D4C53}"/>
              </a:ext>
            </a:extLst>
          </p:cNvPr>
          <p:cNvSpPr txBox="1"/>
          <p:nvPr/>
        </p:nvSpPr>
        <p:spPr>
          <a:xfrm flipH="1">
            <a:off x="4394940" y="1254126"/>
            <a:ext cx="4137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1333B-FB43-4D6C-AEFF-8896EEAA33C9}"/>
              </a:ext>
            </a:extLst>
          </p:cNvPr>
          <p:cNvSpPr txBox="1"/>
          <p:nvPr/>
        </p:nvSpPr>
        <p:spPr>
          <a:xfrm flipH="1">
            <a:off x="629757" y="4998128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68E0F-1172-49B3-9112-C0911BBC8942}"/>
              </a:ext>
            </a:extLst>
          </p:cNvPr>
          <p:cNvSpPr txBox="1"/>
          <p:nvPr/>
        </p:nvSpPr>
        <p:spPr>
          <a:xfrm>
            <a:off x="70885" y="6312716"/>
            <a:ext cx="90731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6FB595B-E2AB-4454-A759-A40CD05DF363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084ABAC-5883-4CA1-8968-074D8BED61AD}"/>
                </a:ext>
              </a:extLst>
            </p:cNvPr>
            <p:cNvCxnSpPr>
              <a:cxnSpLocks/>
              <a:stCxn id="17" idx="3"/>
              <a:endCxn id="16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A5A9CAF-9AA8-4A1A-A636-8CD4F210DC9C}"/>
                </a:ext>
              </a:extLst>
            </p:cNvPr>
            <p:cNvCxnSpPr>
              <a:cxnSpLocks/>
              <a:stCxn id="17" idx="2"/>
              <a:endCxn id="18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5E1FE92C-DA19-4FD0-BC58-6F97C72AFB2E}"/>
                </a:ext>
              </a:extLst>
            </p:cNvPr>
            <p:cNvCxnSpPr>
              <a:stCxn id="15" idx="4"/>
              <a:endCxn id="17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Дуга 11">
              <a:extLst>
                <a:ext uri="{FF2B5EF4-FFF2-40B4-BE49-F238E27FC236}">
                  <a16:creationId xmlns:a16="http://schemas.microsoft.com/office/drawing/2014/main" id="{E7B5F609-E56A-44BE-870A-CC410B044B60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3006D63B-51F8-46E2-860E-FB41721788C3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FBC4B264-5264-4359-B9C6-C351050BC5C1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42B50D2-85F4-481D-B859-215C89381CDB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38D0949-81B2-4C4D-8DC9-2C3FE2E2526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6004AA4-A048-4884-A347-855440156AE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20DEE69-20AD-454E-898B-8FABD53A53C8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4117579-712B-4AF6-8DEB-734EAAAFF9B1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96D00BD4-1743-4EF8-874F-3AF2197C5212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76957A3A-6338-408A-A31A-507BAA12A3FC}"/>
                </a:ext>
              </a:extLst>
            </p:cNvPr>
            <p:cNvCxnSpPr>
              <a:cxnSpLocks/>
              <a:stCxn id="28" idx="2"/>
              <a:endCxn id="29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054750A-AACB-4E13-8D5D-3C2EF3C5ADFB}"/>
                </a:ext>
              </a:extLst>
            </p:cNvPr>
            <p:cNvCxnSpPr>
              <a:stCxn id="26" idx="4"/>
              <a:endCxn id="28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Дуга 22">
              <a:extLst>
                <a:ext uri="{FF2B5EF4-FFF2-40B4-BE49-F238E27FC236}">
                  <a16:creationId xmlns:a16="http://schemas.microsoft.com/office/drawing/2014/main" id="{8F64887A-C76F-4FD6-970C-D8369C96B086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6A6A64C8-DC07-45E9-9DDB-5CECF98EBC2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Дуга 24">
              <a:extLst>
                <a:ext uri="{FF2B5EF4-FFF2-40B4-BE49-F238E27FC236}">
                  <a16:creationId xmlns:a16="http://schemas.microsoft.com/office/drawing/2014/main" id="{D7489D31-2A54-40E2-8605-69A45740EA08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B6E5FAC-3D42-4908-8EFF-4933E5A9986F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312A97-2569-4BB2-8420-BE9659463129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A39D78E-7509-488E-B77D-CA4C734B7E3F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69E2F1C-CD2E-4132-A7FD-F5E31A808D2B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Стрелка: изогнутая вниз 29">
            <a:extLst>
              <a:ext uri="{FF2B5EF4-FFF2-40B4-BE49-F238E27FC236}">
                <a16:creationId xmlns:a16="http://schemas.microsoft.com/office/drawing/2014/main" id="{4CD3DB43-E5BF-4CBB-8D2D-617441436046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C2AB780-1D19-4E9C-B96E-474E86ABDFB8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3A132EB-44DD-4FF7-89EE-0FBE31C8FA6B}"/>
                </a:ext>
              </a:extLst>
            </p:cNvPr>
            <p:cNvCxnSpPr>
              <a:cxnSpLocks/>
              <a:stCxn id="47" idx="2"/>
              <a:endCxn id="40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336F79D-6097-47A0-B01C-F4ACC991F11F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53FC5953-86D3-4CDE-AB28-A2ACCA26ECD9}"/>
                </a:ext>
              </a:extLst>
            </p:cNvPr>
            <p:cNvCxnSpPr>
              <a:cxnSpLocks/>
              <a:stCxn id="45" idx="0"/>
              <a:endCxn id="38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6305256D-8F4E-47AF-B888-CEE603DC6BF8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01CF43EB-6716-445B-9CC7-E8AECCE574D1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787563D-2EBE-4EF9-8BA2-405E77B4137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B066E848-5F80-47C4-AEC4-13EC6390AB41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47112C08-9FC5-4E76-AC04-C74181CD04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13E67F5-F07F-40C1-91BA-2A3809F7C8B7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1DA9AEC9-6DDC-4F70-8987-8AAEB8FDEF1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Дуга 42">
              <a:extLst>
                <a:ext uri="{FF2B5EF4-FFF2-40B4-BE49-F238E27FC236}">
                  <a16:creationId xmlns:a16="http://schemas.microsoft.com/office/drawing/2014/main" id="{F14A6D34-D131-4B8C-8980-5A0A8D04791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Дуга 43">
              <a:extLst>
                <a:ext uri="{FF2B5EF4-FFF2-40B4-BE49-F238E27FC236}">
                  <a16:creationId xmlns:a16="http://schemas.microsoft.com/office/drawing/2014/main" id="{69D3AE63-CF49-4213-8023-38E64AFE2A92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8B488CE-67C4-4F39-A75B-C96F405D8F4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07F42FEC-FEEC-4BCB-9DF1-9BEA8D480A6D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54F59E82-D925-4D51-9D85-28D1356C23F0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9992D16-5B53-41EA-813D-DC31F9D0A7DD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80A96162-D654-49EF-924D-54222A6EC3FA}"/>
                </a:ext>
              </a:extLst>
            </p:cNvPr>
            <p:cNvCxnSpPr>
              <a:cxnSpLocks/>
              <a:stCxn id="63" idx="2"/>
              <a:endCxn id="57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1120BFE2-AFBE-4F5C-9C8A-6DB846CD4539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4019443D-D52A-42F9-925B-D03A348005C7}"/>
                </a:ext>
              </a:extLst>
            </p:cNvPr>
            <p:cNvCxnSpPr>
              <a:cxnSpLocks/>
              <a:stCxn id="61" idx="0"/>
              <a:endCxn id="55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Дуга 51">
              <a:extLst>
                <a:ext uri="{FF2B5EF4-FFF2-40B4-BE49-F238E27FC236}">
                  <a16:creationId xmlns:a16="http://schemas.microsoft.com/office/drawing/2014/main" id="{97694F71-19CC-44D3-B9E7-ABAEEDAA5E27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Дуга 52">
              <a:extLst>
                <a:ext uri="{FF2B5EF4-FFF2-40B4-BE49-F238E27FC236}">
                  <a16:creationId xmlns:a16="http://schemas.microsoft.com/office/drawing/2014/main" id="{A1198743-EB26-409D-8AF3-1DB2BC0003BD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Дуга 53">
              <a:extLst>
                <a:ext uri="{FF2B5EF4-FFF2-40B4-BE49-F238E27FC236}">
                  <a16:creationId xmlns:a16="http://schemas.microsoft.com/office/drawing/2014/main" id="{8251150F-0925-430F-A56A-5C949A3B97DF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A3C01284-682E-49B7-965A-BD0C09AA1425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1F885717-6452-49DD-9CB8-F4B37C27A36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F21EC67F-67A3-4665-BB5A-1BBCA0856589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>
              <a:extLst>
                <a:ext uri="{FF2B5EF4-FFF2-40B4-BE49-F238E27FC236}">
                  <a16:creationId xmlns:a16="http://schemas.microsoft.com/office/drawing/2014/main" id="{32C07FE6-6CCF-4631-A447-B9F1030B2B5F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Дуга 58">
              <a:extLst>
                <a:ext uri="{FF2B5EF4-FFF2-40B4-BE49-F238E27FC236}">
                  <a16:creationId xmlns:a16="http://schemas.microsoft.com/office/drawing/2014/main" id="{DF36EB5E-875E-4569-911B-8BA3FF38AF0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A5295EE4-3784-4840-A373-EB749147D02A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4F077E16-B979-473A-B5F9-3872FF33B335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2AC2803F-C58B-4578-A1B1-4D81596EB7BB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41389D3-C2DC-4CDE-ADDB-B8A3E9C13042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4" name="Стрелка: изогнутая вниз 63">
            <a:extLst>
              <a:ext uri="{FF2B5EF4-FFF2-40B4-BE49-F238E27FC236}">
                <a16:creationId xmlns:a16="http://schemas.microsoft.com/office/drawing/2014/main" id="{A69F5C60-F3D1-4AA9-A703-C6278E797B87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3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Ограничение предшествования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dirty="0"/>
              <a:t>Существуют и другие технологические ограничения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B2B31E1-A373-4B41-8C54-432C137C2C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алгоритмического обеспечения САПР управляющих программ для машин фигурной листовой резки с ЧПУ для решения задачи оптимальной маршрутизации режущего инструмента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323528" y="342900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алгоритм ветвей и границ для поиска оценок решения дискретной задачи маршрутизации режущего инструмента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эвристику поиска оптимального положения точек врезки без использования механизма дискретизации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схемы учёта ограничений предшествования для уменьшения вычислительной сложности алгоритмов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программные модули,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методику интеграции алгоритмов оптимальной маршрутизации в САПР УП для машин листовой резки с ЧПУ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4718" y="137526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оценки решений, в том числе, полученных другими алгоритмами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00" y="909000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2021</a:t>
            </a:r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89000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повышения уровня автоматизации проектирования и технологической подготовки производства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современного оборудования фигурной резки с ЧПУ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нестандартных типов резки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алгоритмов решения более сложных классов задач маршрутизации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2400" dirty="0"/>
              <a:t>1.	Разработан алгоритм ветвей и границ для обобщенной задачи коммивояжера с ограничениями предшествования </a:t>
            </a:r>
            <a:r>
              <a:rPr lang="en-US" sz="2400" dirty="0"/>
              <a:t>PCGTSP</a:t>
            </a:r>
            <a:r>
              <a:rPr lang="ru-RU" sz="2400" dirty="0"/>
              <a:t>, позволяющий строить нижние оценки для решений указанной задачи, в том числе, полученных другими алгоритмами и эвристиками</a:t>
            </a:r>
          </a:p>
          <a:p>
            <a:pPr lvl="0" algn="just"/>
            <a:r>
              <a:rPr lang="ru-RU" sz="2400" dirty="0"/>
              <a:t>2.	Разработан алгоритм поиска точек врезки в контуры, не использующий механизм дискретизации, дающий при сочетании с известными схемами комбинаторной оптимизации, решение задачи непрерывной резки </a:t>
            </a:r>
            <a:r>
              <a:rPr lang="en-US" sz="2400" dirty="0"/>
              <a:t>CCP</a:t>
            </a:r>
            <a:endParaRPr lang="ru-RU" sz="2400" dirty="0"/>
          </a:p>
          <a:p>
            <a:pPr lvl="0" algn="just"/>
            <a:r>
              <a:rPr lang="ru-RU" sz="2400" dirty="0"/>
              <a:t>3.	Сформулированы схемы использования ограничений предшествования для уменьшения вычислительной сложности алгоритмов оптимальной маршрутизации.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Разработанные алгоритмы могут применяться для автоматического проектирования УП машин листовой резки с ЧПУ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Алгоритмы способны давать оценку качества получаемых маршрутов, в том числе и полученных сторонними алгоритмами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Алгоритмы могут применяться для решения задач маршрутизации резки более широких классов, например сегментной (</a:t>
            </a:r>
            <a:r>
              <a:rPr lang="en-US" sz="2400" dirty="0"/>
              <a:t>SCCP)</a:t>
            </a:r>
            <a:r>
              <a:rPr lang="ru-RU" sz="2400" dirty="0"/>
              <a:t> и обобщённой сегментной </a:t>
            </a:r>
            <a:r>
              <a:rPr lang="en-US" sz="2400" dirty="0"/>
              <a:t>(GSCCP)</a:t>
            </a:r>
            <a:r>
              <a:rPr lang="ru-RU" sz="2400" dirty="0"/>
              <a:t> резки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Результаты исследований используются в учебном процессе ФГАОУ ВО «Уральский федеральный университет имени первого Президента России Б. Н. Ельцина»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629000"/>
            <a:ext cx="864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ru-RU" sz="1200" dirty="0"/>
              <a:t>Петунин А. А. Новый алгоритм построения кратчайшего пути обхода конечного множества непересекающихся контуров на плоскости / А. А. Петунин, Е. Г. Полищук, </a:t>
            </a:r>
            <a:r>
              <a:rPr lang="ru-RU" sz="1200" b="1" dirty="0"/>
              <a:t>С. С. Уколов </a:t>
            </a:r>
            <a:r>
              <a:rPr lang="ru-RU" sz="1200" dirty="0"/>
              <a:t>// Известия ЮФУ. Технические науки. — 2021. — № 1. — С. 149—164.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Khachay M. Problem-Specific Branch-and-Bound Algorithms for the Precedence Constrained Generalized Traveling Salesman Problem / M. Khachay,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dirty="0"/>
              <a:t>, A. Petunin // Optimization and Applications. </a:t>
            </a:r>
            <a:r>
              <a:rPr lang="ru-RU" sz="1200" dirty="0"/>
              <a:t>Т. 13078 / под ред. </a:t>
            </a:r>
            <a:r>
              <a:rPr lang="en-US" sz="1200" dirty="0"/>
              <a:t>N. </a:t>
            </a:r>
            <a:r>
              <a:rPr lang="en-US" sz="1200" dirty="0" err="1"/>
              <a:t>Olenev</a:t>
            </a:r>
            <a:r>
              <a:rPr lang="en-US" sz="1200" dirty="0"/>
              <a:t> [</a:t>
            </a:r>
            <a:r>
              <a:rPr lang="ru-RU" sz="1200" dirty="0"/>
              <a:t>и др.]. — </a:t>
            </a:r>
            <a:r>
              <a:rPr lang="en-US" sz="1200" dirty="0"/>
              <a:t>Springer Nature Switzerland AG, 2021. — (Lecture Notes in Computer Science). </a:t>
            </a:r>
            <a:endParaRPr lang="ru-RU" sz="1200" dirty="0"/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Optimum routing algorithms for control programs design in the CAM systems for CNC sheet cutting machines / A. A. Petunin, P. A. </a:t>
            </a:r>
            <a:r>
              <a:rPr lang="en-US" sz="1200" dirty="0" err="1"/>
              <a:t>Chentsov</a:t>
            </a:r>
            <a:r>
              <a:rPr lang="en-US" sz="1200" dirty="0"/>
              <a:t>, E. G.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dirty="0"/>
              <a:t>, V. V. </a:t>
            </a:r>
            <a:r>
              <a:rPr lang="en-US" sz="1200" dirty="0" err="1"/>
              <a:t>Martynov</a:t>
            </a:r>
            <a:r>
              <a:rPr lang="en-US" sz="1200" dirty="0"/>
              <a:t> // Proceedings of the X All-Russian Conference «Actual Problems of Applied Mathematics and Mechanics» with International Participation, Dedicated to the Memory of Academician A.F. </a:t>
            </a:r>
            <a:r>
              <a:rPr lang="en-US" sz="1200" dirty="0" err="1"/>
              <a:t>Sidorov</a:t>
            </a:r>
            <a:r>
              <a:rPr lang="en-US" sz="1200" dirty="0"/>
              <a:t> and 100th Anniversary of </a:t>
            </a:r>
            <a:r>
              <a:rPr lang="en-US" sz="1200" dirty="0" err="1"/>
              <a:t>UrFU</a:t>
            </a:r>
            <a:r>
              <a:rPr lang="en-US" sz="1200" dirty="0"/>
              <a:t>: AFSID-2020. — American Institute of Physics Inc., 2020. — </a:t>
            </a:r>
            <a:r>
              <a:rPr lang="ru-RU" sz="1200" dirty="0"/>
              <a:t>С. 020005.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On the new Algorithm for Solving Continuous Cutting Problem / A. A. Petunin, E. G.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dirty="0"/>
              <a:t> // </a:t>
            </a:r>
            <a:r>
              <a:rPr lang="en-US" sz="1200" dirty="0" err="1"/>
              <a:t>IFACPapersOnLine</a:t>
            </a:r>
            <a:r>
              <a:rPr lang="en-US" sz="1200" dirty="0"/>
              <a:t>. — 2019. — </a:t>
            </a:r>
            <a:r>
              <a:rPr lang="ru-RU" sz="1200" dirty="0"/>
              <a:t>Т. 52, № 13. — С. 2320—2325.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About some types of constraints in problems of routing / A. A. Petunin, E. G. </a:t>
            </a:r>
            <a:r>
              <a:rPr lang="en-US" sz="1200" dirty="0" err="1"/>
              <a:t>Polishuk</a:t>
            </a:r>
            <a:r>
              <a:rPr lang="en-US" sz="1200" dirty="0"/>
              <a:t>, A. G. </a:t>
            </a:r>
            <a:r>
              <a:rPr lang="en-US" sz="1200" dirty="0" err="1"/>
              <a:t>Chentsov</a:t>
            </a:r>
            <a:r>
              <a:rPr lang="en-US" sz="1200" dirty="0"/>
              <a:t>, P. A.</a:t>
            </a:r>
            <a:r>
              <a:rPr lang="ru-RU" sz="1200" dirty="0"/>
              <a:t> </a:t>
            </a:r>
            <a:r>
              <a:rPr lang="en-US" sz="1200" dirty="0" err="1"/>
              <a:t>Chentsov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b="1" dirty="0"/>
              <a:t> </a:t>
            </a:r>
            <a:r>
              <a:rPr lang="en-US" sz="1200" dirty="0"/>
              <a:t>// AIP Conference Proceedings. — 2016. — </a:t>
            </a:r>
            <a:r>
              <a:rPr lang="ru-RU" sz="1200" dirty="0"/>
              <a:t>Т. 1789, № 1. — С. 060002.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The </a:t>
            </a:r>
            <a:r>
              <a:rPr lang="en-US" sz="1200" dirty="0" err="1"/>
              <a:t>termal</a:t>
            </a:r>
            <a:r>
              <a:rPr lang="en-US" sz="1200" dirty="0"/>
              <a:t> deformation reducing in sheet metal at manufacturing parts by CNC cutting machines / A. A. Petunin, E. G. </a:t>
            </a:r>
            <a:r>
              <a:rPr lang="en-US" sz="1200" dirty="0" err="1"/>
              <a:t>Polyshuk</a:t>
            </a:r>
            <a:r>
              <a:rPr lang="en-US" sz="1200" dirty="0"/>
              <a:t>, P. A. </a:t>
            </a:r>
            <a:r>
              <a:rPr lang="en-US" sz="1200" dirty="0" err="1"/>
              <a:t>Chentsov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dirty="0"/>
              <a:t>, V. I. </a:t>
            </a:r>
            <a:r>
              <a:rPr lang="en-US" sz="1200" dirty="0" err="1"/>
              <a:t>Krotov</a:t>
            </a:r>
            <a:r>
              <a:rPr lang="en-US" sz="1200" dirty="0"/>
              <a:t> // IOP Publishing. — 2020. — </a:t>
            </a:r>
            <a:r>
              <a:rPr lang="ru-RU" sz="1200" dirty="0"/>
              <a:t>Т. 613. — С. 012041.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Library of Sample Image Instances for the Cutting Path Problem / A. Petunin, A. </a:t>
            </a:r>
            <a:r>
              <a:rPr lang="en-US" sz="1200" dirty="0" err="1"/>
              <a:t>Khalyavka</a:t>
            </a:r>
            <a:r>
              <a:rPr lang="en-US" sz="1200" dirty="0"/>
              <a:t>, M. Khachay, A. </a:t>
            </a:r>
            <a:r>
              <a:rPr lang="en-US" sz="1200" dirty="0" err="1"/>
              <a:t>Kudriavtsev</a:t>
            </a:r>
            <a:r>
              <a:rPr lang="en-US" sz="1200" dirty="0"/>
              <a:t>, P. </a:t>
            </a:r>
            <a:r>
              <a:rPr lang="en-US" sz="1200" dirty="0" err="1"/>
              <a:t>Chentsov</a:t>
            </a:r>
            <a:r>
              <a:rPr lang="en-US" sz="1200" dirty="0"/>
              <a:t>, E.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b="1" dirty="0"/>
              <a:t> </a:t>
            </a:r>
            <a:r>
              <a:rPr lang="en-US" sz="1200" dirty="0"/>
              <a:t>// Pattern Recognition. ICPR International Workshops and Challenges, 2021, Proceedings. — Berlin, Germany : Springer, 2021. — </a:t>
            </a:r>
            <a:r>
              <a:rPr lang="ru-RU" sz="1200" dirty="0"/>
              <a:t>С. 227—233.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 Novel Algorithm for Construction of the Shortest Path Between a Finite Set of Nonintersecting Contours on the Plane / A. Petunin, E.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b="1" dirty="0"/>
              <a:t> </a:t>
            </a:r>
            <a:r>
              <a:rPr lang="en-US" sz="1200" dirty="0"/>
              <a:t>// Advances in Optimization and Applications. — Cham, Switzerland : Springer, 2021. — </a:t>
            </a:r>
            <a:r>
              <a:rPr lang="ru-RU" sz="1200" dirty="0"/>
              <a:t>С. 70—83. </a:t>
            </a:r>
          </a:p>
          <a:p>
            <a:pPr marL="342900" lvl="0" indent="-342900" algn="just">
              <a:buAutoNum type="arabicPeriod"/>
            </a:pPr>
            <a:r>
              <a:rPr lang="en-US" sz="1200" dirty="0" err="1"/>
              <a:t>Tavaeva</a:t>
            </a:r>
            <a:r>
              <a:rPr lang="en-US" sz="1200" dirty="0"/>
              <a:t> A. A Cost Minimizing at Laser Cutting of Sheet Parts on CNC Machines / A. </a:t>
            </a:r>
            <a:r>
              <a:rPr lang="en-US" sz="1200" dirty="0" err="1"/>
              <a:t>Tavaeva</a:t>
            </a:r>
            <a:r>
              <a:rPr lang="en-US" sz="1200" dirty="0"/>
              <a:t>, A. Petunin,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dirty="0"/>
              <a:t>, V. </a:t>
            </a:r>
            <a:r>
              <a:rPr lang="en-US" sz="1200" dirty="0" err="1"/>
              <a:t>Krotov</a:t>
            </a:r>
            <a:r>
              <a:rPr lang="en-US" sz="1200" dirty="0"/>
              <a:t> // Mathematical Optimization Theory and Operations Research. — Cham, Switzerland : Springer, 2019. — </a:t>
            </a:r>
            <a:r>
              <a:rPr lang="ru-RU" sz="1200" dirty="0"/>
              <a:t>С. 422—437.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1728</TotalTime>
  <Words>4575</Words>
  <Application>Microsoft Office PowerPoint</Application>
  <PresentationFormat>Экран (4:3)</PresentationFormat>
  <Paragraphs>1112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261</cp:revision>
  <dcterms:created xsi:type="dcterms:W3CDTF">2016-05-25T08:56:41Z</dcterms:created>
  <dcterms:modified xsi:type="dcterms:W3CDTF">2021-10-27T08:21:27Z</dcterms:modified>
</cp:coreProperties>
</file>