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10209402" y="285226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PCGTSP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r="-237"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8774885" y="83890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Допустимое решение </a:t>
            </a:r>
            <a:r>
              <a:rPr lang="en-US" dirty="0"/>
              <a:t>PCGTSP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-тур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4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blipFill>
                <a:blip r:embed="rId2"/>
                <a:stretch>
                  <a:fillRect l="-1156" t="-1887" b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решения задачи </a:t>
            </a:r>
            <a:r>
              <a:rPr lang="en-US" dirty="0"/>
              <a:t>PCGTSP</a:t>
            </a:r>
            <a:r>
              <a:rPr lang="en-US" baseline="30000" dirty="0"/>
              <a:t>1</a:t>
            </a:r>
            <a:r>
              <a:rPr lang="en-US" dirty="0"/>
              <a:t>,</a:t>
            </a:r>
          </a:p>
          <a:p>
            <a:r>
              <a:rPr lang="ru-RU" dirty="0"/>
              <a:t>найденный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EC94D-1F33-4FEA-A87F-D32CF9AAFF48}"/>
              </a:ext>
            </a:extLst>
          </p:cNvPr>
          <p:cNvSpPr txBox="1"/>
          <p:nvPr/>
        </p:nvSpPr>
        <p:spPr>
          <a:xfrm>
            <a:off x="0" y="6369489"/>
            <a:ext cx="121039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Kudriavtsev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A., Petunin A. PCGLNS: A Heuristic Solver for the Precedence Constrained Generalized Traveling Salesman Problem // Optimization and Applications. Т. 12422 /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Olenev,Y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Evtushenko, M. Khachay, V.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— Cham : Springer International Publishing, 2020. — С. 196—208. — (Lecture Notes in Computer Science). — ISBN 978-3-030-62867-3. — DOI:10.1007/978-3-030-62867-3_15.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9899009" y="109057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Общие идеи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/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𝑉</m:t>
                            </m:r>
                          </m:e>
                          <m:sup>
                            <m:r>
                              <a:rPr lang="ru-RU" i="1"/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ru-RU" i="1"/>
                              <m:t>𝑉</m:t>
                            </m:r>
                          </m:e>
                        </m:acc>
                        <m:r>
                          <a:rPr lang="ru-RU" i="1"/>
                          <m:t>,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𝑉</m:t>
                            </m:r>
                          </m:e>
                          <m:sup>
                            <m:r>
                              <a:rPr lang="ru-RU" i="1"/>
                              <m:t>+</m:t>
                            </m:r>
                          </m:sup>
                        </m:sSup>
                      </m:e>
                    </m:d>
                    <m:r>
                      <a:rPr lang="ru-RU" i="1"/>
                      <m:t>∈</m:t>
                    </m:r>
                    <m:r>
                      <a:rPr lang="ru-RU" i="1"/>
                      <m:t>𝐴</m:t>
                    </m:r>
                    <m:r>
                      <a:rPr lang="ru-RU" i="1"/>
                      <m:t>⇒</m:t>
                    </m:r>
                    <m:acc>
                      <m:accPr>
                        <m:chr m:val="̃"/>
                        <m:ctrlPr>
                          <a:rPr lang="ru-RU" i="1"/>
                        </m:ctrlPr>
                      </m:accPr>
                      <m:e>
                        <m:r>
                          <a:rPr lang="ru-RU" i="1"/>
                          <m:t>𝑉</m:t>
                        </m:r>
                      </m:e>
                    </m:acc>
                    <m:r>
                      <a:rPr lang="ru-RU" i="1"/>
                      <m:t>∈</m:t>
                    </m:r>
                    <m:r>
                      <a:rPr lang="ru-RU" i="1"/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8019874" y="159390"/>
                <a:ext cx="408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74" y="159390"/>
                <a:ext cx="4089517" cy="369332"/>
              </a:xfrm>
              <a:prstGeom prst="rect">
                <a:avLst/>
              </a:prstGeom>
              <a:blipFill>
                <a:blip r:embed="rId2"/>
                <a:stretch>
                  <a:fillRect l="-134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80228" y="545284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Первая релаксация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63831" y="914616"/>
            <a:ext cx="469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baseline="300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2DF10E7-D8A6-4A54-A45B-A5B7FA5A41DB}"/>
              </a:ext>
            </a:extLst>
          </p:cNvPr>
          <p:cNvGrpSpPr/>
          <p:nvPr/>
        </p:nvGrpSpPr>
        <p:grpSpPr>
          <a:xfrm>
            <a:off x="2055303" y="1485738"/>
            <a:ext cx="1551963" cy="1547287"/>
            <a:chOff x="2055303" y="1485738"/>
            <a:chExt cx="1551963" cy="154728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98EBE7F-5455-43E6-AADD-9D688B1CD070}"/>
                </a:ext>
              </a:extLst>
            </p:cNvPr>
            <p:cNvSpPr/>
            <p:nvPr/>
          </p:nvSpPr>
          <p:spPr>
            <a:xfrm>
              <a:off x="2210499" y="1640935"/>
              <a:ext cx="1241571" cy="124157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1B9CCAC0-4824-4CE9-BB78-A1B237765300}"/>
                </a:ext>
              </a:extLst>
            </p:cNvPr>
            <p:cNvSpPr/>
            <p:nvPr/>
          </p:nvSpPr>
          <p:spPr>
            <a:xfrm>
              <a:off x="2676087" y="1485738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2061C62A-ADBB-421F-B9E4-03457A44A9B9}"/>
                </a:ext>
              </a:extLst>
            </p:cNvPr>
            <p:cNvSpPr/>
            <p:nvPr/>
          </p:nvSpPr>
          <p:spPr>
            <a:xfrm>
              <a:off x="2664281" y="272263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47D5B5AE-D75D-460F-99E7-E2C4F966EB8A}"/>
                </a:ext>
              </a:extLst>
            </p:cNvPr>
            <p:cNvSpPr/>
            <p:nvPr/>
          </p:nvSpPr>
          <p:spPr>
            <a:xfrm>
              <a:off x="3296873" y="20961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6250EE28-50BB-4C73-87ED-6465CF2859D4}"/>
                </a:ext>
              </a:extLst>
            </p:cNvPr>
            <p:cNvSpPr/>
            <p:nvPr/>
          </p:nvSpPr>
          <p:spPr>
            <a:xfrm>
              <a:off x="2055303" y="214270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EC56620-D17F-43AE-AB8F-A2F1A360CDAA}"/>
              </a:ext>
            </a:extLst>
          </p:cNvPr>
          <p:cNvGrpSpPr/>
          <p:nvPr/>
        </p:nvGrpSpPr>
        <p:grpSpPr>
          <a:xfrm>
            <a:off x="813733" y="2589645"/>
            <a:ext cx="1551963" cy="1547287"/>
            <a:chOff x="2055303" y="1485738"/>
            <a:chExt cx="1551963" cy="154728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37EA6124-62DB-4B11-917D-71F9670D87EB}"/>
                </a:ext>
              </a:extLst>
            </p:cNvPr>
            <p:cNvSpPr/>
            <p:nvPr/>
          </p:nvSpPr>
          <p:spPr>
            <a:xfrm>
              <a:off x="2210499" y="1640935"/>
              <a:ext cx="1241571" cy="124157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C88685B1-81C1-4747-8FEE-3218ABB468A3}"/>
                </a:ext>
              </a:extLst>
            </p:cNvPr>
            <p:cNvSpPr/>
            <p:nvPr/>
          </p:nvSpPr>
          <p:spPr>
            <a:xfrm>
              <a:off x="2676087" y="1485738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BEED0D18-338C-40CB-B979-1CFF957D7ED7}"/>
                </a:ext>
              </a:extLst>
            </p:cNvPr>
            <p:cNvSpPr/>
            <p:nvPr/>
          </p:nvSpPr>
          <p:spPr>
            <a:xfrm>
              <a:off x="2664281" y="272263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7FB6E7AC-EEB9-498B-9768-E32FCE73C91E}"/>
                </a:ext>
              </a:extLst>
            </p:cNvPr>
            <p:cNvSpPr/>
            <p:nvPr/>
          </p:nvSpPr>
          <p:spPr>
            <a:xfrm>
              <a:off x="3296873" y="20961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0023A7EF-42D9-4694-8E60-BFC13258D1B2}"/>
                </a:ext>
              </a:extLst>
            </p:cNvPr>
            <p:cNvSpPr/>
            <p:nvPr/>
          </p:nvSpPr>
          <p:spPr>
            <a:xfrm>
              <a:off x="2055303" y="214270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281840F-B10C-417B-B180-FF9A5F5C631A}"/>
              </a:ext>
            </a:extLst>
          </p:cNvPr>
          <p:cNvGrpSpPr/>
          <p:nvPr/>
        </p:nvGrpSpPr>
        <p:grpSpPr>
          <a:xfrm>
            <a:off x="175393" y="1275153"/>
            <a:ext cx="1551963" cy="1547287"/>
            <a:chOff x="2055303" y="1485738"/>
            <a:chExt cx="1551963" cy="1547287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E02697C-48AE-4287-A09B-F1064B157A78}"/>
                </a:ext>
              </a:extLst>
            </p:cNvPr>
            <p:cNvSpPr/>
            <p:nvPr/>
          </p:nvSpPr>
          <p:spPr>
            <a:xfrm>
              <a:off x="2210499" y="1640935"/>
              <a:ext cx="1241571" cy="124157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BEFBEAE9-3E68-40C7-9255-8881724A2F04}"/>
                </a:ext>
              </a:extLst>
            </p:cNvPr>
            <p:cNvSpPr/>
            <p:nvPr/>
          </p:nvSpPr>
          <p:spPr>
            <a:xfrm>
              <a:off x="2676087" y="1485738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1C041A95-5518-4036-A3BA-11B9842FD904}"/>
                </a:ext>
              </a:extLst>
            </p:cNvPr>
            <p:cNvSpPr/>
            <p:nvPr/>
          </p:nvSpPr>
          <p:spPr>
            <a:xfrm>
              <a:off x="2664281" y="272263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6224E67E-37E9-4E49-88BD-BD9F1371C0E2}"/>
                </a:ext>
              </a:extLst>
            </p:cNvPr>
            <p:cNvSpPr/>
            <p:nvPr/>
          </p:nvSpPr>
          <p:spPr>
            <a:xfrm>
              <a:off x="3296873" y="20961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FEB19099-A866-4016-A042-B750455305E4}"/>
                </a:ext>
              </a:extLst>
            </p:cNvPr>
            <p:cNvSpPr/>
            <p:nvPr/>
          </p:nvSpPr>
          <p:spPr>
            <a:xfrm>
              <a:off x="2055303" y="214270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6880C0-7FFE-4C76-86F0-34D171D59BDB}"/>
              </a:ext>
            </a:extLst>
          </p:cNvPr>
          <p:cNvCxnSpPr/>
          <p:nvPr/>
        </p:nvCxnSpPr>
        <p:spPr>
          <a:xfrm flipV="1">
            <a:off x="2365696" y="3033025"/>
            <a:ext cx="298585" cy="213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591DB86-33F9-4F1E-8777-F87A8B846130}"/>
              </a:ext>
            </a:extLst>
          </p:cNvPr>
          <p:cNvCxnSpPr>
            <a:cxnSpLocks/>
          </p:cNvCxnSpPr>
          <p:nvPr/>
        </p:nvCxnSpPr>
        <p:spPr>
          <a:xfrm flipH="1">
            <a:off x="796177" y="2818323"/>
            <a:ext cx="88204" cy="501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C433912-091C-430F-9ED8-353507B542CB}"/>
              </a:ext>
            </a:extLst>
          </p:cNvPr>
          <p:cNvCxnSpPr>
            <a:cxnSpLocks/>
          </p:cNvCxnSpPr>
          <p:nvPr/>
        </p:nvCxnSpPr>
        <p:spPr>
          <a:xfrm flipH="1">
            <a:off x="1727356" y="1640934"/>
            <a:ext cx="853346" cy="24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C2CCEB62-DDE6-4D5E-932C-D6BB4FEBF1E2}"/>
              </a:ext>
            </a:extLst>
          </p:cNvPr>
          <p:cNvGrpSpPr/>
          <p:nvPr/>
        </p:nvGrpSpPr>
        <p:grpSpPr>
          <a:xfrm>
            <a:off x="346773" y="4378736"/>
            <a:ext cx="777353" cy="785536"/>
            <a:chOff x="806383" y="4857226"/>
            <a:chExt cx="777353" cy="785536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4F63433E-5EB5-41DC-907A-354913B06993}"/>
                </a:ext>
              </a:extLst>
            </p:cNvPr>
            <p:cNvSpPr/>
            <p:nvPr/>
          </p:nvSpPr>
          <p:spPr>
            <a:xfrm>
              <a:off x="1124126" y="485722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322756E-19FB-4B95-AA24-2E9C9D710F25}"/>
                </a:ext>
              </a:extLst>
            </p:cNvPr>
            <p:cNvSpPr/>
            <p:nvPr/>
          </p:nvSpPr>
          <p:spPr>
            <a:xfrm>
              <a:off x="1427741" y="5172693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D50528A-6A3E-4D61-ADBB-6620021826D8}"/>
                </a:ext>
              </a:extLst>
            </p:cNvPr>
            <p:cNvSpPr/>
            <p:nvPr/>
          </p:nvSpPr>
          <p:spPr>
            <a:xfrm>
              <a:off x="806383" y="516133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1CE78DF2-74CF-45B0-A530-5355FD2EDCA6}"/>
                </a:ext>
              </a:extLst>
            </p:cNvPr>
            <p:cNvSpPr/>
            <p:nvPr/>
          </p:nvSpPr>
          <p:spPr>
            <a:xfrm>
              <a:off x="1124126" y="5486767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9B1C5111-AA8E-4776-AA3C-411A7CD4E226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V="1">
              <a:off x="945471" y="4990376"/>
              <a:ext cx="201500" cy="1768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730FDB35-6EC0-43F6-9C42-2A9EFE4DE712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1280121" y="5013221"/>
              <a:ext cx="170465" cy="1823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BF1B5942-69F5-40B1-A984-99027D2466BF}"/>
                </a:ext>
              </a:extLst>
            </p:cNvPr>
            <p:cNvCxnSpPr>
              <a:cxnSpLocks/>
              <a:stCxn id="47" idx="3"/>
              <a:endCxn id="49" idx="7"/>
            </p:cNvCxnSpPr>
            <p:nvPr/>
          </p:nvCxnSpPr>
          <p:spPr>
            <a:xfrm flipH="1">
              <a:off x="1257276" y="5305843"/>
              <a:ext cx="193310" cy="2037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D56A162B-AC42-4613-8D71-FB481BF1C7B9}"/>
                </a:ext>
              </a:extLst>
            </p:cNvPr>
            <p:cNvCxnSpPr>
              <a:cxnSpLocks/>
              <a:endCxn id="48" idx="4"/>
            </p:cNvCxnSpPr>
            <p:nvPr/>
          </p:nvCxnSpPr>
          <p:spPr>
            <a:xfrm flipH="1" flipV="1">
              <a:off x="884381" y="5317331"/>
              <a:ext cx="222190" cy="1694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9DA9A48-9AE5-408A-934C-4CD1F4CB0478}"/>
              </a:ext>
            </a:extLst>
          </p:cNvPr>
          <p:cNvCxnSpPr>
            <a:cxnSpLocks/>
          </p:cNvCxnSpPr>
          <p:nvPr/>
        </p:nvCxnSpPr>
        <p:spPr>
          <a:xfrm flipH="1" flipV="1">
            <a:off x="1161441" y="4791330"/>
            <a:ext cx="661068" cy="475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71AD311B-21CE-4F78-989C-AA330C403BB0}"/>
              </a:ext>
            </a:extLst>
          </p:cNvPr>
          <p:cNvGrpSpPr/>
          <p:nvPr/>
        </p:nvGrpSpPr>
        <p:grpSpPr>
          <a:xfrm>
            <a:off x="1899512" y="4464112"/>
            <a:ext cx="777353" cy="785536"/>
            <a:chOff x="806383" y="4857226"/>
            <a:chExt cx="777353" cy="785536"/>
          </a:xfrm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7E6223E5-F224-4336-8FD1-9D9F9E13CAB8}"/>
                </a:ext>
              </a:extLst>
            </p:cNvPr>
            <p:cNvSpPr/>
            <p:nvPr/>
          </p:nvSpPr>
          <p:spPr>
            <a:xfrm>
              <a:off x="1124126" y="485722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56180C98-7575-44FE-B439-D8C64324B820}"/>
                </a:ext>
              </a:extLst>
            </p:cNvPr>
            <p:cNvSpPr/>
            <p:nvPr/>
          </p:nvSpPr>
          <p:spPr>
            <a:xfrm>
              <a:off x="1427741" y="5172693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2AEA1891-F2BB-4EAC-B2F7-220CCDE897A9}"/>
                </a:ext>
              </a:extLst>
            </p:cNvPr>
            <p:cNvSpPr/>
            <p:nvPr/>
          </p:nvSpPr>
          <p:spPr>
            <a:xfrm>
              <a:off x="806383" y="516133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7B14BB1-DCDB-46AC-85AE-8BA4CB1EAE5F}"/>
                </a:ext>
              </a:extLst>
            </p:cNvPr>
            <p:cNvSpPr/>
            <p:nvPr/>
          </p:nvSpPr>
          <p:spPr>
            <a:xfrm>
              <a:off x="1124126" y="5486767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F4AD6B76-8AC7-4F21-A5B0-41862F0439EB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V="1">
              <a:off x="945471" y="4990376"/>
              <a:ext cx="201500" cy="1768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>
              <a:extLst>
                <a:ext uri="{FF2B5EF4-FFF2-40B4-BE49-F238E27FC236}">
                  <a16:creationId xmlns:a16="http://schemas.microsoft.com/office/drawing/2014/main" id="{C643B8CB-48E9-40AC-940C-AF73629940E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80121" y="5013221"/>
              <a:ext cx="170465" cy="1823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2144175E-959D-40F6-B362-85A087057B3D}"/>
                </a:ext>
              </a:extLst>
            </p:cNvPr>
            <p:cNvCxnSpPr>
              <a:cxnSpLocks/>
              <a:stCxn id="68" idx="3"/>
              <a:endCxn id="70" idx="7"/>
            </p:cNvCxnSpPr>
            <p:nvPr/>
          </p:nvCxnSpPr>
          <p:spPr>
            <a:xfrm flipH="1">
              <a:off x="1257276" y="5305843"/>
              <a:ext cx="193310" cy="2037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9FB2C22A-A653-49A6-9935-0B1EAB5376D7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H="1" flipV="1">
              <a:off x="884381" y="5317331"/>
              <a:ext cx="222190" cy="1694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8FE0FB1C-B801-46EE-B86E-B8BE29F1CEA6}"/>
              </a:ext>
            </a:extLst>
          </p:cNvPr>
          <p:cNvGrpSpPr/>
          <p:nvPr/>
        </p:nvGrpSpPr>
        <p:grpSpPr>
          <a:xfrm>
            <a:off x="967557" y="5177321"/>
            <a:ext cx="777353" cy="785536"/>
            <a:chOff x="806383" y="4857226"/>
            <a:chExt cx="777353" cy="785536"/>
          </a:xfrm>
        </p:grpSpPr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986A8942-2F9C-457F-A19A-33D758130AF2}"/>
                </a:ext>
              </a:extLst>
            </p:cNvPr>
            <p:cNvSpPr/>
            <p:nvPr/>
          </p:nvSpPr>
          <p:spPr>
            <a:xfrm>
              <a:off x="1124126" y="485722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7C69E77C-F9DB-43B0-AC82-A5F487C40190}"/>
                </a:ext>
              </a:extLst>
            </p:cNvPr>
            <p:cNvSpPr/>
            <p:nvPr/>
          </p:nvSpPr>
          <p:spPr>
            <a:xfrm>
              <a:off x="1427741" y="5172693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2B2676AB-88F2-456A-9EDD-68F5A64A4EF1}"/>
                </a:ext>
              </a:extLst>
            </p:cNvPr>
            <p:cNvSpPr/>
            <p:nvPr/>
          </p:nvSpPr>
          <p:spPr>
            <a:xfrm>
              <a:off x="806383" y="5161336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2289B252-EC79-441D-8E59-6A5653BE49EA}"/>
                </a:ext>
              </a:extLst>
            </p:cNvPr>
            <p:cNvSpPr/>
            <p:nvPr/>
          </p:nvSpPr>
          <p:spPr>
            <a:xfrm>
              <a:off x="1124126" y="5486767"/>
              <a:ext cx="155995" cy="1559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61BB9BA7-01BE-4388-9D80-414DC7306657}"/>
                </a:ext>
              </a:extLst>
            </p:cNvPr>
            <p:cNvCxnSpPr>
              <a:cxnSpLocks/>
              <a:endCxn id="76" idx="3"/>
            </p:cNvCxnSpPr>
            <p:nvPr/>
          </p:nvCxnSpPr>
          <p:spPr>
            <a:xfrm flipV="1">
              <a:off x="945471" y="4990376"/>
              <a:ext cx="201500" cy="1768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E17B478D-9CE6-473B-8E98-BCDBA73126AD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1280121" y="5013221"/>
              <a:ext cx="170465" cy="1823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57FC083A-0A7C-44E8-A570-40AF3737441E}"/>
                </a:ext>
              </a:extLst>
            </p:cNvPr>
            <p:cNvCxnSpPr>
              <a:cxnSpLocks/>
              <a:stCxn id="77" idx="3"/>
              <a:endCxn id="79" idx="7"/>
            </p:cNvCxnSpPr>
            <p:nvPr/>
          </p:nvCxnSpPr>
          <p:spPr>
            <a:xfrm flipH="1">
              <a:off x="1257276" y="5305843"/>
              <a:ext cx="193310" cy="2037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20F4A9E7-0708-4639-BC68-E1B3CB498600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H="1" flipV="1">
              <a:off x="884381" y="5317331"/>
              <a:ext cx="222190" cy="1694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825F95FA-4387-4147-BF44-2D8B4895C58F}"/>
              </a:ext>
            </a:extLst>
          </p:cNvPr>
          <p:cNvCxnSpPr>
            <a:cxnSpLocks/>
          </p:cNvCxnSpPr>
          <p:nvPr/>
        </p:nvCxnSpPr>
        <p:spPr>
          <a:xfrm>
            <a:off x="1515105" y="5192303"/>
            <a:ext cx="638924" cy="78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27904F6-88CA-44DA-B57B-1396D581636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045555" y="4887461"/>
            <a:ext cx="23420" cy="5939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Стрелка: изогнутая влево 95">
            <a:extLst>
              <a:ext uri="{FF2B5EF4-FFF2-40B4-BE49-F238E27FC236}">
                <a16:creationId xmlns:a16="http://schemas.microsoft.com/office/drawing/2014/main" id="{52ED553C-7C5D-4046-A796-F2FE60AB8319}"/>
              </a:ext>
            </a:extLst>
          </p:cNvPr>
          <p:cNvSpPr/>
          <p:nvPr/>
        </p:nvSpPr>
        <p:spPr>
          <a:xfrm>
            <a:off x="3019497" y="3105840"/>
            <a:ext cx="872456" cy="192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80228" y="545284"/>
            <a:ext cx="204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66047" y="1207960"/>
            <a:ext cx="3511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Задача о назначениях</a:t>
            </a:r>
          </a:p>
          <a:p>
            <a:r>
              <a:rPr lang="ru-RU" dirty="0"/>
              <a:t>Построение циклового покрытия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07960"/>
            <a:ext cx="351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663</Words>
  <Application>Microsoft Office PowerPoint</Application>
  <PresentationFormat>Широкоэкранный</PresentationFormat>
  <Paragraphs>93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21</cp:revision>
  <dcterms:created xsi:type="dcterms:W3CDTF">2021-09-18T13:17:47Z</dcterms:created>
  <dcterms:modified xsi:type="dcterms:W3CDTF">2021-09-20T07:13:10Z</dcterms:modified>
</cp:coreProperties>
</file>