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1" r:id="rId14"/>
    <p:sldId id="270" r:id="rId15"/>
    <p:sldId id="272" r:id="rId16"/>
    <p:sldId id="264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24.09.2021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824E2-D283-4A26-BF3A-45A5ED75EB05}"/>
              </a:ext>
            </a:extLst>
          </p:cNvPr>
          <p:cNvSpPr/>
          <p:nvPr/>
        </p:nvSpPr>
        <p:spPr>
          <a:xfrm>
            <a:off x="1970638" y="2644170"/>
            <a:ext cx="8250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Алгоритм ветвей и границ</a:t>
            </a:r>
            <a:br>
              <a:rPr lang="ru-RU" sz="3200" dirty="0"/>
            </a:br>
            <a:r>
              <a:rPr lang="ru-RU" sz="3200" dirty="0"/>
              <a:t>для обобщённой задачи коммивояжера</a:t>
            </a:r>
            <a:br>
              <a:rPr lang="ru-RU" sz="3200" dirty="0"/>
            </a:br>
            <a:r>
              <a:rPr lang="ru-RU" sz="3200" dirty="0"/>
              <a:t>с ограничениями предшествования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9603-9A51-4B87-8995-28DF43C2D1F3}"/>
              </a:ext>
            </a:extLst>
          </p:cNvPr>
          <p:cNvSpPr txBox="1"/>
          <p:nvPr/>
        </p:nvSpPr>
        <p:spPr>
          <a:xfrm>
            <a:off x="3529624" y="1968044"/>
            <a:ext cx="513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А.А. Петунин, С.С. Уколов, М.Ю. </a:t>
            </a:r>
            <a:r>
              <a:rPr lang="ru-RU" sz="2400" dirty="0" err="1"/>
              <a:t>Хачай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713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29219" y="0"/>
            <a:ext cx="266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(Заменяем цикл на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94941" y="1254126"/>
            <a:ext cx="351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26066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A3AA986-5414-4014-8037-F85DC4053452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B6EDCB2-7DED-4D37-8AAA-4CAEE07303EE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B36CB14-FDC0-422A-AEA1-B13D96BB1EDE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7E1E53-EE30-4BE9-9D34-0C5E4C5EB8AB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95CCFD36-A0A1-4029-8CDD-BFC6DDBEBD1E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E1D26AD4-0471-4F3D-A644-DB02198A99B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D13020CA-D002-4ACE-B676-F25D4BA1DFF9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93F5E9-0929-458A-9D0D-2FCAA10F0C46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76CD758-18C7-4E44-95C9-E24285B55D60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EE886D0-884D-4F16-A400-CFF002635C9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654C837-A9B7-4D72-A3A0-2008CCBF901F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0CDE61-7C45-4017-9DC4-038E3495402F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CF0CF54-3106-4721-AB3D-7FCDFE7C7D46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16BD5D6-125A-4FE9-B335-F44DE8E8B1D7}"/>
                </a:ext>
              </a:extLst>
            </p:cNvPr>
            <p:cNvCxnSpPr>
              <a:cxnSpLocks/>
              <a:stCxn id="41" idx="2"/>
              <a:endCxn id="42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97C3330-8B4D-4C52-8B9D-F95F9E742DA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729BDEEE-5A0B-4C0C-A772-7346C76CA1A5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59434B8-1B48-4704-87EE-C561515F634F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Дуга 37">
              <a:extLst>
                <a:ext uri="{FF2B5EF4-FFF2-40B4-BE49-F238E27FC236}">
                  <a16:creationId xmlns:a16="http://schemas.microsoft.com/office/drawing/2014/main" id="{72CCEA72-61ED-454F-92AA-33290C18D730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AAD909D-76CA-4248-9411-4D0FFD2F6119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B612687-920F-48C6-AAE3-0FD5389CA8D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BF41E1B-4BFE-4CB3-9CEB-E0096BB0A996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BA37AA-8FD9-4C91-A6D5-9BEB88F37081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A887D17A-EE2C-47A3-902E-0C00F0E26182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7724107-117E-4786-80B5-B522AC537CAA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D1891593-CE8E-41EB-9F50-D04F0DD8E882}"/>
                </a:ext>
              </a:extLst>
            </p:cNvPr>
            <p:cNvCxnSpPr>
              <a:cxnSpLocks/>
              <a:stCxn id="65" idx="2"/>
              <a:endCxn id="54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AF4903-C36B-4CEA-8548-EC1ECD6C5C5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F98C8-CE72-4114-A426-15B004F426B4}"/>
                </a:ext>
              </a:extLst>
            </p:cNvPr>
            <p:cNvCxnSpPr>
              <a:cxnSpLocks/>
              <a:stCxn id="63" idx="0"/>
              <a:endCxn id="51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08FF68F9-EBC6-4ED6-86C6-BFAF0DDB8C24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675401C-E6F7-494E-A0E6-3AB1DA2CB9EE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751B5124-6111-4A16-818E-65215D05F4C5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CF3A07C-9C05-4DF1-BD17-5A4374201D5A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706608B-8583-4C92-82BB-03F06D8440BF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CA133AF-17BE-4FB5-9A8A-6E1A10034DD0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5817DCB4-8541-4391-9D3D-427710D6C22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BB61C785-AEEB-4713-8152-C20CF3B2309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74217782-39CF-46BC-9E90-015714271B24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F006BD-7197-4F99-8479-98CF98EA10D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2155934D-1E75-4B31-A525-590235B2E0F7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48FC0F26-8BE5-47F9-A188-BB56C78FE6F7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847532C-C2B5-4997-905A-91779662ED30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4056A45B-90C3-43AA-8115-D1345856F001}"/>
                </a:ext>
              </a:extLst>
            </p:cNvPr>
            <p:cNvCxnSpPr>
              <a:cxnSpLocks/>
              <a:stCxn id="94" idx="2"/>
              <a:endCxn id="88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A51A762-1B18-4666-B37C-457EB66187E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FEA2B9F-C6DB-4642-80FF-17C0E28EBAB0}"/>
                </a:ext>
              </a:extLst>
            </p:cNvPr>
            <p:cNvCxnSpPr>
              <a:cxnSpLocks/>
              <a:stCxn id="92" idx="0"/>
              <a:endCxn id="86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Дуга 82">
              <a:extLst>
                <a:ext uri="{FF2B5EF4-FFF2-40B4-BE49-F238E27FC236}">
                  <a16:creationId xmlns:a16="http://schemas.microsoft.com/office/drawing/2014/main" id="{5E5381D0-5C36-4416-A2E3-E28E0B1EEF8E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Дуга 83">
              <a:extLst>
                <a:ext uri="{FF2B5EF4-FFF2-40B4-BE49-F238E27FC236}">
                  <a16:creationId xmlns:a16="http://schemas.microsoft.com/office/drawing/2014/main" id="{62DDE195-3045-40BA-8FB6-6CF5FEE6EE2A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17E1BC25-BCA8-436E-B69C-39283286CFF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50CF18C3-E422-4FFC-9FF2-272F6442DB0B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839C3C4-B931-4566-BB31-E70AFB9A3B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1CFEA67-A2EB-4DF7-BECE-080899A483B8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Дуга 88">
              <a:extLst>
                <a:ext uri="{FF2B5EF4-FFF2-40B4-BE49-F238E27FC236}">
                  <a16:creationId xmlns:a16="http://schemas.microsoft.com/office/drawing/2014/main" id="{F1A35A88-2D09-498E-885C-82B9386BB065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Дуга 89">
              <a:extLst>
                <a:ext uri="{FF2B5EF4-FFF2-40B4-BE49-F238E27FC236}">
                  <a16:creationId xmlns:a16="http://schemas.microsoft.com/office/drawing/2014/main" id="{DCA37CAD-990B-4960-9F55-5D7E7566011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7B942D5-9482-40A3-B5E0-BC06B3948E2E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EC8C0A8D-CF64-43AD-9CA5-214B217F6954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04C85F0-53D6-4596-8B91-6F349E01AC24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BF626B45-3F7C-4A17-9AD1-75B088F41673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Стрелка: изогнутая вниз 94">
            <a:extLst>
              <a:ext uri="{FF2B5EF4-FFF2-40B4-BE49-F238E27FC236}">
                <a16:creationId xmlns:a16="http://schemas.microsoft.com/office/drawing/2014/main" id="{9F2DAC77-390B-4B54-AEBF-8255840BA199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085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7057" t="-952" r="-1201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L3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5329416" y="0"/>
            <a:ext cx="68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Используемые / неиспользуемые нижние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600756"/>
                  </p:ext>
                </p:extLst>
              </p:nvPr>
            </p:nvGraphicFramePr>
            <p:xfrm>
              <a:off x="335260" y="623453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empty queue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.empty()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then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all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do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.</a:t>
                          </a:r>
                          <a:r>
                            <a:rPr lang="en-US" sz="1400">
                              <a:effectLst/>
                            </a:rPr>
                            <a:t>push</a:t>
                          </a:r>
                          <a:r>
                            <a:rPr lang="ru-RU" sz="14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)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600756"/>
                  </p:ext>
                </p:extLst>
              </p:nvPr>
            </p:nvGraphicFramePr>
            <p:xfrm>
              <a:off x="335260" y="623453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8581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02128" r="-376" b="-15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302128" r="-376" b="-13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402128" r="-376" b="-12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453846" r="-376" b="-10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612766" r="-376" b="-10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712766" r="-376" b="-9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812766" r="-376" b="-8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912766" r="-376" b="-7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210638" r="-376" b="-4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310638" r="-376" b="-3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410638" r="-376" b="-2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E73DCB-831F-41AC-BCEE-29B5B99DFF4D}"/>
                  </a:ext>
                </a:extLst>
              </p:cNvPr>
              <p:cNvSpPr txBox="1"/>
              <p:nvPr/>
            </p:nvSpPr>
            <p:spPr>
              <a:xfrm>
                <a:off x="7822194" y="623453"/>
                <a:ext cx="421891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Значение </a:t>
                </a:r>
                <a:r>
                  <a:rPr lang="en-US" dirty="0"/>
                  <a:t>UB</a:t>
                </a:r>
                <a:r>
                  <a:rPr lang="ru-RU" dirty="0"/>
                  <a:t> получается при помощи эвристики </a:t>
                </a:r>
                <a:r>
                  <a:rPr lang="en-US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Начиная с корня, префикса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каждом префиксе считаем </a:t>
                </a:r>
                <a:r>
                  <a:rPr lang="en-US" dirty="0"/>
                  <a:t>LB </a:t>
                </a:r>
                <a:r>
                  <a:rPr lang="ru-RU" dirty="0"/>
                  <a:t>методами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ru-RU" dirty="0"/>
                  <a:t> и выбираем </a:t>
                </a:r>
                <a:r>
                  <a:rPr lang="en-US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Если </a:t>
                </a:r>
                <a:r>
                  <a:rPr lang="en-US" dirty="0"/>
                  <a:t>LB &gt; UB</a:t>
                </a:r>
                <a:r>
                  <a:rPr lang="ru-RU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Каждый префикс длины </a:t>
                </a:r>
                <a:r>
                  <a:rPr lang="en-US" dirty="0"/>
                  <a:t>m </a:t>
                </a:r>
                <a:r>
                  <a:rPr lang="ru-RU" dirty="0"/>
                  <a:t>даёт решение исходной задачи </a:t>
                </a:r>
                <a:r>
                  <a:rPr lang="en-US" dirty="0"/>
                  <a:t>PCGTSP</a:t>
                </a:r>
                <a:r>
                  <a:rPr lang="ru-RU" dirty="0"/>
                  <a:t>, выбираем из них наилучший (минимального веса)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E73DCB-831F-41AC-BCEE-29B5B99D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194" y="623453"/>
                <a:ext cx="4218915" cy="5078313"/>
              </a:xfrm>
              <a:prstGeom prst="rect">
                <a:avLst/>
              </a:prstGeom>
              <a:blipFill>
                <a:blip r:embed="rId3"/>
                <a:stretch>
                  <a:fillRect l="-867" t="-600" r="-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8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9C02-16BD-4072-B9C8-BE02E5AF87B0}"/>
                  </a:ext>
                </a:extLst>
              </p:cNvPr>
              <p:cNvSpPr txBox="1"/>
              <p:nvPr/>
            </p:nvSpPr>
            <p:spPr>
              <a:xfrm>
                <a:off x="307817" y="898089"/>
                <a:ext cx="9967865" cy="2963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/>
                  <a:t>) приводят к одинаковому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sz="2000" dirty="0"/>
                  <a:t> и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sz="2000" dirty="0"/>
                  <a:t>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Требуется кэшировать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sz="2000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sz="2000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Общая </a:t>
                </a:r>
                <a:r>
                  <a:rPr lang="ru-RU" sz="2000" dirty="0" err="1"/>
                  <a:t>кеш</a:t>
                </a:r>
                <a:r>
                  <a:rPr lang="ru-RU" sz="2000" dirty="0"/>
                  <a:t>-таблица затрудняет параллельное выполнение алгоритма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Для решения этой проблемы была создана другая версия этого алгоритма, использующая динамическое программирование </a:t>
                </a:r>
                <a:r>
                  <a:rPr lang="en-US" sz="2000" dirty="0"/>
                  <a:t>(DP)</a:t>
                </a:r>
                <a:r>
                  <a:rPr lang="ru-RU" sz="2000" dirty="0"/>
                  <a:t>, схему </a:t>
                </a:r>
                <a:r>
                  <a:rPr lang="ru-RU" sz="2000" dirty="0" err="1"/>
                  <a:t>Хелда</a:t>
                </a:r>
                <a:r>
                  <a:rPr lang="ru-RU" sz="2000" dirty="0"/>
                  <a:t> и Карпа</a:t>
                </a:r>
                <a:r>
                  <a:rPr lang="ru-RU" sz="2000" baseline="30000" dirty="0"/>
                  <a:t>1</a:t>
                </a:r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9C02-16BD-4072-B9C8-BE02E5AF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7" y="898089"/>
                <a:ext cx="9967865" cy="2963696"/>
              </a:xfrm>
              <a:prstGeom prst="rect">
                <a:avLst/>
              </a:prstGeom>
              <a:blipFill>
                <a:blip r:embed="rId2"/>
                <a:stretch>
                  <a:fillRect l="-611" t="-206" r="-306" b="-2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93B38E-F696-4077-A4D9-12D32DABFFD1}"/>
              </a:ext>
            </a:extLst>
          </p:cNvPr>
          <p:cNvSpPr/>
          <p:nvPr/>
        </p:nvSpPr>
        <p:spPr>
          <a:xfrm>
            <a:off x="0" y="6611779"/>
            <a:ext cx="121225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1819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23B1E-5CEC-42FC-9E04-7042CA57E0E5}"/>
                  </a:ext>
                </a:extLst>
              </p:cNvPr>
              <p:cNvSpPr txBox="1"/>
              <p:nvPr/>
            </p:nvSpPr>
            <p:spPr>
              <a:xfrm>
                <a:off x="293615" y="663333"/>
                <a:ext cx="11442583" cy="532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sz="2000" dirty="0"/>
              </a:p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800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sz="2000" dirty="0"/>
              </a:p>
              <a:p>
                <a:pPr indent="180340" algn="just"/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23B1E-5CEC-42FC-9E04-7042CA57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15" y="663333"/>
                <a:ext cx="11442583" cy="5324535"/>
              </a:xfrm>
              <a:prstGeom prst="rect">
                <a:avLst/>
              </a:prstGeom>
              <a:blipFill>
                <a:blip r:embed="rId2"/>
                <a:stretch>
                  <a:fillRect l="-533" t="-687" r="-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70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1231" y="667000"/>
              <a:ext cx="8831287" cy="5475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1231" y="667000"/>
              <a:ext cx="8831287" cy="5475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5047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8846" r="-303" b="-15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78846" r="-303" b="-14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353659" r="-303" b="-17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465000" r="-303" b="-17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65000" r="-303" b="-16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665000" r="-303" b="-1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88462" r="-303" b="-10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688462" r="-303" b="-9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88462" r="-303" b="-8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888462" r="-303" b="-7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988462" r="-303" b="-6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380488" r="-303" b="-75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167308" r="-303" b="-4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21500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269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Результаты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/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Использована общедоступная библиотека </a:t>
                </a:r>
                <a:r>
                  <a:rPr lang="en-US" dirty="0"/>
                  <a:t>PCGTSPLIB</a:t>
                </a:r>
                <a:r>
                  <a:rPr lang="en-US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16-ядерный </a:t>
                </a:r>
                <a:r>
                  <a:rPr lang="ru-RU" dirty="0" err="1"/>
                  <a:t>Intel</a:t>
                </a:r>
                <a:r>
                  <a:rPr lang="ru-RU" dirty="0"/>
                  <a:t> </a:t>
                </a:r>
                <a:r>
                  <a:rPr lang="ru-RU" dirty="0" err="1"/>
                  <a:t>Xeon</a:t>
                </a:r>
                <a:r>
                  <a:rPr lang="ru-RU" dirty="0"/>
                  <a:t>, 128G RAM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Сравнение с решением, </a:t>
                </a:r>
                <a:r>
                  <a:rPr lang="ru-RU" dirty="0" err="1"/>
                  <a:t>найденым</a:t>
                </a:r>
                <a:r>
                  <a:rPr lang="ru-RU" dirty="0"/>
                  <a:t> </a:t>
                </a:r>
                <a:r>
                  <a:rPr lang="ru-RU" dirty="0" err="1"/>
                  <a:t>солвером</a:t>
                </a:r>
                <a:r>
                  <a:rPr lang="ru-RU" dirty="0"/>
                  <a:t> </a:t>
                </a:r>
                <a:r>
                  <a:rPr lang="en-US" dirty="0" err="1"/>
                  <a:t>Gurobi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 (</a:t>
                </a:r>
                <a:r>
                  <a:rPr lang="ru-RU" i="1" dirty="0"/>
                  <a:t>p43.1</a:t>
                </a:r>
                <a:r>
                  <a:rPr lang="ru-RU" dirty="0"/>
                  <a:t>, </a:t>
                </a:r>
                <a:r>
                  <a:rPr lang="ru-RU" i="1" dirty="0"/>
                  <a:t>p43.2</a:t>
                </a:r>
                <a:r>
                  <a:rPr lang="ru-RU" dirty="0"/>
                  <a:t> и </a:t>
                </a:r>
                <a:r>
                  <a:rPr lang="ru-RU" i="1" dirty="0"/>
                  <a:t>p43.3</a:t>
                </a:r>
                <a:r>
                  <a:rPr lang="ru-RU" dirty="0"/>
                  <a:t>) сильно уступают </a:t>
                </a:r>
                <a:r>
                  <a:rPr lang="en-US" dirty="0" err="1"/>
                  <a:t>Gurobi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</a:t>
                </a:r>
                <a:r>
                  <a:rPr lang="en-US" dirty="0"/>
                  <a:t> (</a:t>
                </a:r>
                <a:r>
                  <a:rPr lang="ru-RU" i="1" dirty="0"/>
                  <a:t>p43.4</a:t>
                </a:r>
                <a:r>
                  <a:rPr lang="ru-RU" dirty="0"/>
                  <a:t> и </a:t>
                </a:r>
                <a:r>
                  <a:rPr lang="ru-RU" i="1" dirty="0"/>
                  <a:t>ry48p.4</a:t>
                </a:r>
                <a:r>
                  <a:rPr lang="en-US" dirty="0"/>
                  <a:t>) </a:t>
                </a:r>
                <a:r>
                  <a:rPr lang="ru-RU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blipFill>
                <a:blip r:embed="rId2"/>
                <a:stretch>
                  <a:fillRect l="-550" t="-930" b="-1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F9FAA6-215A-4B12-A7D7-60E301B3A7CF}"/>
              </a:ext>
            </a:extLst>
          </p:cNvPr>
          <p:cNvSpPr/>
          <p:nvPr/>
        </p:nvSpPr>
        <p:spPr>
          <a:xfrm>
            <a:off x="-84500" y="6611872"/>
            <a:ext cx="12276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Salman R., </a:t>
            </a:r>
            <a:r>
              <a:rPr lang="en-US" sz="1000" dirty="0" err="1"/>
              <a:t>Ekstedt</a:t>
            </a:r>
            <a:r>
              <a:rPr lang="en-US" sz="1000" dirty="0"/>
              <a:t> F., </a:t>
            </a:r>
            <a:r>
              <a:rPr lang="en-US" sz="1000" dirty="0" err="1"/>
              <a:t>Damaschke</a:t>
            </a:r>
            <a:r>
              <a:rPr lang="en-US" sz="10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81ABC-1797-4F82-BAE7-9D42F60688CF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6A687-83AC-479B-BD68-3F6E2FCA650F}"/>
              </a:ext>
            </a:extLst>
          </p:cNvPr>
          <p:cNvSpPr txBox="1"/>
          <p:nvPr/>
        </p:nvSpPr>
        <p:spPr>
          <a:xfrm>
            <a:off x="199176" y="851024"/>
            <a:ext cx="1199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 первый специализированный алгоритм ветвей и границ для обобщенной задачи коммивояжера с ограничениями предшествования </a:t>
            </a:r>
            <a:r>
              <a:rPr lang="en-US" dirty="0"/>
              <a:t>(PCGTSP)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две версии алгоритма: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Классический метод ветвей и границ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Динамическое программирование (схема </a:t>
            </a:r>
            <a:r>
              <a:rPr lang="ru-RU" dirty="0" err="1"/>
              <a:t>Хелда</a:t>
            </a:r>
            <a:r>
              <a:rPr lang="ru-RU" dirty="0"/>
              <a:t> и Карпа) демонстрирующее лучшую производительность, в том числе за счёт параллельных вычислений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ru-RU" dirty="0" err="1"/>
              <a:t>кросплатформенна</a:t>
            </a:r>
            <a:r>
              <a:rPr lang="ru-RU" dirty="0"/>
              <a:t> за счет использования языка </a:t>
            </a:r>
            <a:r>
              <a:rPr lang="en-US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оценки производительности алгоритмов проведены численные эксперименты, в которых для сравнения использовался передовой коммерческий </a:t>
            </a:r>
            <a:r>
              <a:rPr lang="ru-RU" dirty="0" err="1"/>
              <a:t>солвер</a:t>
            </a:r>
            <a:r>
              <a:rPr lang="ru-RU" dirty="0"/>
              <a:t> </a:t>
            </a:r>
            <a:r>
              <a:rPr lang="ru-RU" dirty="0" err="1"/>
              <a:t>Gurobi</a:t>
            </a:r>
            <a:r>
              <a:rPr lang="ru-RU" dirty="0"/>
              <a:t>, и которые продемонстрировали конкурентоспособность предложенных алгоритмов</a:t>
            </a:r>
          </a:p>
          <a:p>
            <a:endParaRPr lang="ru-RU" dirty="0"/>
          </a:p>
          <a:p>
            <a:pPr algn="ctr"/>
            <a:r>
              <a:rPr lang="ru-RU" b="1" dirty="0"/>
              <a:t>Направление дальнейших исследований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более точных нижних оценок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и распараллеливание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автоматизированного проектирования СИРИУС, предназначенной для оптимизации раскроя листового материала на фигурные заготовки и подготовки управляющих программ для машин листовой резки с ЧПУ</a:t>
            </a:r>
          </a:p>
        </p:txBody>
      </p:sp>
    </p:spTree>
    <p:extLst>
      <p:ext uri="{BB962C8B-B14F-4D97-AF65-F5344CB8AC3E}">
        <p14:creationId xmlns:p14="http://schemas.microsoft.com/office/powerpoint/2010/main" val="40357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B5AAA5-44F3-4036-BF83-3BF0E47F499A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2400" dirty="0">
                <a:ln w="0"/>
                <a:solidFill>
                  <a:schemeClr val="tx1"/>
                </a:solidFill>
              </a:rPr>
              <a:t>Содержание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FDAA7-FF77-442E-A93C-229E89D4A260}"/>
              </a:ext>
            </a:extLst>
          </p:cNvPr>
          <p:cNvSpPr txBox="1"/>
          <p:nvPr/>
        </p:nvSpPr>
        <p:spPr>
          <a:xfrm>
            <a:off x="851026" y="869133"/>
            <a:ext cx="9711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Обобщенная задача коммивояжера с ограничениями предшествования </a:t>
            </a:r>
            <a:r>
              <a:rPr lang="en-US" sz="2000" dirty="0"/>
              <a:t>(PCGTSP)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Общие идеи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Получение нижних оценок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Отсечение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Ветвление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Используемые нижние оценки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Варианты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Ветвей и границ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Динамическое программирование (схема </a:t>
            </a:r>
            <a:r>
              <a:rPr lang="ru-RU" sz="2000" dirty="0" err="1"/>
              <a:t>Хелда</a:t>
            </a:r>
            <a:r>
              <a:rPr lang="ru-RU" sz="2000" dirty="0"/>
              <a:t> и Карпа)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Численные эксперименты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Заключение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89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1"/>
                </a:solidFill>
              </a:rPr>
              <a:t>PCGTSP: GTSP </a:t>
            </a:r>
            <a:r>
              <a:rPr lang="ru-RU" sz="2400" dirty="0">
                <a:ln w="0"/>
                <a:solidFill>
                  <a:schemeClr val="tx1"/>
                </a:solidFill>
              </a:rPr>
              <a:t>с ограничениями предшествования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AC24C3-B35D-4AA9-A014-C662934542B5}"/>
              </a:ext>
            </a:extLst>
          </p:cNvPr>
          <p:cNvSpPr txBox="1"/>
          <p:nvPr/>
        </p:nvSpPr>
        <p:spPr>
          <a:xfrm>
            <a:off x="7164694" y="531966"/>
            <a:ext cx="485673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Практические применения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оптимизации траектории инструмента для станков с числовым программным управлением (ЧПУ)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минимизации времени </a:t>
            </a:r>
            <a:r>
              <a:rPr lang="ru-RU" sz="1600" i="1" dirty="0"/>
              <a:t>холостого хода </a:t>
            </a:r>
            <a:r>
              <a:rPr lang="ru-RU" sz="1600" dirty="0"/>
              <a:t>в процессе раскроя листового металла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настройки координатно-измерительного оборудования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оптимизации траектории при множественном сверлении отверстий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7994763" y="0"/>
            <a:ext cx="419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Допустимое решение </a:t>
            </a:r>
            <a:r>
              <a:rPr lang="en-US" sz="2400" dirty="0"/>
              <a:t>PCGTSP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-тур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0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удовлетворяет ограничениям предшествования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blipFill>
                <a:blip r:embed="rId2"/>
                <a:stretch>
                  <a:fillRect l="-601" t="-1404" b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59629-085F-49A4-B19C-9D126F09E860}"/>
              </a:ext>
            </a:extLst>
          </p:cNvPr>
          <p:cNvSpPr txBox="1"/>
          <p:nvPr/>
        </p:nvSpPr>
        <p:spPr>
          <a:xfrm flipH="1">
            <a:off x="640080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Известные подходы к решению </a:t>
            </a:r>
            <a:r>
              <a:rPr lang="en-US" sz="2400" dirty="0"/>
              <a:t>PCGTSP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E715-E5B9-43D7-994A-88E04FAA2856}"/>
              </a:ext>
            </a:extLst>
          </p:cNvPr>
          <p:cNvSpPr txBox="1"/>
          <p:nvPr/>
        </p:nvSpPr>
        <p:spPr>
          <a:xfrm>
            <a:off x="443619" y="778598"/>
            <a:ext cx="7559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отличие от обобщенной задачи коммивояжера </a:t>
            </a:r>
            <a:r>
              <a:rPr lang="en-US" sz="2000" dirty="0"/>
              <a:t>(GTSP)</a:t>
            </a:r>
            <a:r>
              <a:rPr lang="ru-RU" sz="2000" dirty="0"/>
              <a:t>, которая хорошо исследована, подходы к решению </a:t>
            </a:r>
            <a:r>
              <a:rPr lang="en-US" sz="2000" dirty="0"/>
              <a:t>PCGTSP </a:t>
            </a:r>
            <a:r>
              <a:rPr lang="ru-RU" sz="2000" dirty="0"/>
              <a:t>исчерпываются следующими: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Эффективные алгоритмы для специальных ограничений предшествования типа Баласа</a:t>
            </a:r>
            <a:r>
              <a:rPr lang="ru-RU" sz="2000" baseline="30000" dirty="0"/>
              <a:t>1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Общий подход к выводу нижних оценок в методе ветвей и границ</a:t>
            </a:r>
            <a:r>
              <a:rPr lang="ru-RU" sz="2000" baseline="30000" dirty="0"/>
              <a:t>2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Метаэвристический</a:t>
            </a:r>
            <a:r>
              <a:rPr lang="ru-RU" sz="2000" dirty="0"/>
              <a:t> </a:t>
            </a:r>
            <a:r>
              <a:rPr lang="ru-RU" sz="2000" dirty="0" err="1"/>
              <a:t>солвер</a:t>
            </a:r>
            <a:r>
              <a:rPr lang="ru-RU" sz="2000" dirty="0"/>
              <a:t> PCGLNS</a:t>
            </a:r>
            <a:r>
              <a:rPr lang="ru-RU" sz="2000" baseline="30000" dirty="0"/>
              <a:t>3</a:t>
            </a:r>
            <a:r>
              <a:rPr lang="ru-RU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574F1-3CCE-4F89-B6B2-280BBB998EBD}"/>
              </a:ext>
            </a:extLst>
          </p:cNvPr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613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F0E85-FC86-4530-97FB-1EAEE59B5F3A}"/>
              </a:ext>
            </a:extLst>
          </p:cNvPr>
          <p:cNvSpPr/>
          <p:nvPr/>
        </p:nvSpPr>
        <p:spPr>
          <a:xfrm>
            <a:off x="7716928" y="-2865"/>
            <a:ext cx="447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/>
              <a:t>Пример решения задачи </a:t>
            </a:r>
            <a:r>
              <a:rPr lang="en-US" sz="2400" dirty="0"/>
              <a:t>PCGTSP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8924759" y="0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Общие идеи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blipFill>
                <a:blip r:embed="rId2"/>
                <a:stretch>
                  <a:fillRect l="-181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8622112" y="0"/>
            <a:ext cx="356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Первая релаксация </a:t>
            </a:r>
            <a:r>
              <a:rPr lang="en-US" sz="2400" dirty="0"/>
              <a:t>(ATSP)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98634" y="924831"/>
            <a:ext cx="49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Кластера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ru-RU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D855775-4940-4F6A-B9CF-883D4A1C15D6}"/>
              </a:ext>
            </a:extLst>
          </p:cNvPr>
          <p:cNvGrpSpPr/>
          <p:nvPr/>
        </p:nvGrpSpPr>
        <p:grpSpPr>
          <a:xfrm>
            <a:off x="21655" y="4032860"/>
            <a:ext cx="3027001" cy="2524163"/>
            <a:chOff x="175393" y="1275153"/>
            <a:chExt cx="3431873" cy="2861779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2DF10E7-D8A6-4A54-A45B-A5B7FA5A41DB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198EBE7F-5455-43E6-AADD-9D688B1CD070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1B9CCAC0-4824-4CE9-BB78-A1B237765300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061C62A-ADBB-421F-B9E4-03457A44A9B9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7D5B5AE-D75D-460F-99E7-E2C4F966EB8A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250EE28-50BB-4C73-87ED-6465CF2859D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EC56620-D17F-43AE-AB8F-A2F1A360CDAA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7EA6124-62DB-4B11-917D-71F9670D87EB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88685B1-81C1-4747-8FEE-3218ABB468A3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EED0D18-338C-40CB-B979-1CFF957D7ED7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7FB6E7AC-EEB9-498B-9768-E32FCE73C91E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023A7EF-42D9-4694-8E60-BFC13258D1B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281840F-B10C-417B-B180-FF9A5F5C631A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BE02697C-48AE-4287-A09B-F1064B157A78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EFBEAE9-3E68-40C7-9255-8881724A2F04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C041A95-5518-4036-A3BA-11B9842FD90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224E67E-37E9-4E49-88BD-BD9F1371C0E2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FEB19099-A866-4016-A042-B750455305E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DF6880C0-7FFE-4C76-86F0-34D171D59BDB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591DB86-33F9-4F1E-8777-F87A8B846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433912-091C-430F-9ED8-353507B5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A1A9DF9-6FFA-426A-BC47-8EC3354B4BE8}"/>
              </a:ext>
            </a:extLst>
          </p:cNvPr>
          <p:cNvGrpSpPr/>
          <p:nvPr/>
        </p:nvGrpSpPr>
        <p:grpSpPr>
          <a:xfrm>
            <a:off x="1664764" y="1961964"/>
            <a:ext cx="3654859" cy="2484768"/>
            <a:chOff x="346773" y="4378736"/>
            <a:chExt cx="2330092" cy="1584121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C2CCEB62-DDE6-4D5E-932C-D6BB4FEBF1E2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F63433E-5EB5-41DC-907A-354913B0699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E322756E-19FB-4B95-AA24-2E9C9D710F25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2D50528A-6A3E-4D61-ADBB-6620021826D8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1CE78DF2-74CF-45B0-A530-5355FD2EDCA6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9B1C5111-AA8E-4776-AA3C-411A7CD4E226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730FDB35-6EC0-43F6-9C42-2A9EFE4DE71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BF1B5942-69F5-40B1-A984-99027D2466BF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D56A162B-AC42-4613-8D71-FB481BF1C7B9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59DA9A48-9AE5-408A-934C-4CD1F4CB0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1AD311B-21CE-4F78-989C-AA330C403BB0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E6223E5-F224-4336-8FD1-9D9F9E13CAB8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6180C98-7575-44FE-B439-D8C64324B82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AEA1891-F2BB-4EAC-B2F7-220CCDE897A9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7B14BB1-DCDB-46AC-85AE-8BA4CB1EAE5F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F4AD6B76-8AC7-4F21-A5B0-41862F0439EB}"/>
                  </a:ext>
                </a:extLst>
              </p:cNvPr>
              <p:cNvCxnSpPr>
                <a:cxnSpLocks/>
                <a:endCxn id="67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C643B8CB-48E9-40AC-940C-AF73629940E8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2144175E-959D-40F6-B362-85A087057B3D}"/>
                  </a:ext>
                </a:extLst>
              </p:cNvPr>
              <p:cNvCxnSpPr>
                <a:cxnSpLocks/>
                <a:stCxn id="68" idx="3"/>
                <a:endCxn id="70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>
                <a:extLst>
                  <a:ext uri="{FF2B5EF4-FFF2-40B4-BE49-F238E27FC236}">
                    <a16:creationId xmlns:a16="http://schemas.microsoft.com/office/drawing/2014/main" id="{9FB2C22A-A653-49A6-9935-0B1EAB5376D7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8FE0FB1C-B801-46EE-B86E-B8BE29F1CEA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986A8942-2F9C-457F-A19A-33D758130AF2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7C69E77C-F9DB-43B0-AC82-A5F487C4019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B2676AB-88F2-456A-9EDD-68F5A64A4EF1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2289B252-EC79-441D-8E59-6A5653BE49EA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1BB9BA7-01BE-4388-9D80-414DC7306657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E17B478D-9CE6-473B-8E98-BCDBA73126AD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57FC083A-0A7C-44E8-A570-40AF3737441E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20F4A9E7-0708-4639-BC68-E1B3CB498600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25F95FA-4387-4147-BF44-2D8B4895C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D27904F6-88CA-44DA-B57B-1396D581636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7F81575B-7B99-4E71-9C87-86344B39DFA7}"/>
              </a:ext>
            </a:extLst>
          </p:cNvPr>
          <p:cNvSpPr/>
          <p:nvPr/>
        </p:nvSpPr>
        <p:spPr>
          <a:xfrm rot="13277234">
            <a:off x="1526460" y="3176175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/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ru-RU" dirty="0"/>
                  <a:t>веса индуцированы весами исходного графа </a:t>
                </a:r>
                <a:r>
                  <a:rPr lang="en-US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2 в исходном графе </a:t>
                </a:r>
                <a:r>
                  <a:rPr lang="en-US" dirty="0"/>
                  <a:t>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3+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3</a:t>
                </a:r>
                <a:r>
                  <a:rPr lang="en-US" dirty="0"/>
                  <a:t> (</a:t>
                </a:r>
                <a:r>
                  <a:rPr lang="ru-RU" dirty="0"/>
                  <a:t>и более) в исходном графе </a:t>
                </a:r>
                <a:r>
                  <a:rPr lang="en-US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Сложны в практической реализации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blipFill>
                <a:blip r:embed="rId2"/>
                <a:stretch>
                  <a:fillRect l="-928" t="-952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2761</Words>
  <Application>Microsoft Office PowerPoint</Application>
  <PresentationFormat>Широкоэкранный</PresentationFormat>
  <Paragraphs>856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50</cp:revision>
  <dcterms:created xsi:type="dcterms:W3CDTF">2021-09-18T13:17:47Z</dcterms:created>
  <dcterms:modified xsi:type="dcterms:W3CDTF">2021-09-24T06:02:12Z</dcterms:modified>
</cp:coreProperties>
</file>