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56" r:id="rId4"/>
    <p:sldId id="257" r:id="rId5"/>
    <p:sldId id="265" r:id="rId6"/>
    <p:sldId id="258" r:id="rId7"/>
    <p:sldId id="259" r:id="rId8"/>
    <p:sldId id="260" r:id="rId9"/>
    <p:sldId id="261" r:id="rId10"/>
    <p:sldId id="262" r:id="rId11"/>
    <p:sldId id="263" r:id="rId12"/>
    <p:sldId id="269" r:id="rId13"/>
    <p:sldId id="271" r:id="rId14"/>
    <p:sldId id="270" r:id="rId15"/>
    <p:sldId id="272" r:id="rId16"/>
    <p:sldId id="264" r:id="rId17"/>
    <p:sldId id="266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3768D-1A54-4CDB-B0A1-E7493BD7D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AF798D-F281-4675-B4F1-A1DBD7DF5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43C049-FA5A-464C-8345-8DB4F0DE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A547F7-66EA-4F58-86A0-218AE37F9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04409C-5AB2-4BA7-BD2F-74D2B70C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20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EE0133-6E46-4BF8-8E7C-F973198F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B3787A-30A1-49B6-8CCC-7E2A5C563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3CF0CA-11AA-47C1-A6F4-FBC53ACA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E3CE29-4430-4ABE-B65C-B4D6F386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56AEA3-C387-4D81-8599-3373F8A9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1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2E244E-A37D-439D-9FA1-4BBE4EA77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B28143-34E9-4EEF-8067-D06441E26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9887FB-F1C9-4F85-8176-56C266F0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12D311-0D70-4B67-AEBE-408767B2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640497-65B6-42F6-B17C-D5983EFE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95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66443-9083-4D32-A196-517E7AB9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936545-BFF4-4400-BD3B-E73BF50A7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99C51-2357-43BE-BCE2-4C3372C5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37AAAD-6A52-439A-B138-73BC2E98D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5D7D07-A9C4-417A-947E-D4FB34AF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1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3EC335-C569-4DBC-BB24-562EC1B08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605DDA-F460-4660-8D39-C681D36F7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60C3AD-39E7-43D9-BDED-E3FD38BA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00F63A-6631-4F9F-BC0E-2738E5AB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D4B99C-D7E4-46FB-9D3D-2292CC39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8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71841-AC0C-49D2-8855-977C6D38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AC9950-DFD4-4AF8-8CDD-B10D3D908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0491EF-5F3A-48AD-B237-3096D4D5F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270F24-A8C4-43E3-8D61-5181BA45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C98014-EA79-43D6-AD08-CF7711F2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771D1D-EF45-4BD5-BA41-BB3510E9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61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A5F2C-356E-4F42-BBC1-B9C9C7866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A1F732-663E-42EC-8A97-7074EB460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CFBE98-95FD-4A69-BB44-0BDE2D2DA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84B9ACF-4824-4715-9FB5-D75225E9E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8EAD94B-9D4F-4DFD-A744-5C316504E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4E55B7-FAA0-40ED-B633-3AD1EDF83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A3DB9E-DBA4-4032-8D59-6156621B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3AECBB-AAEA-44A7-9AC0-40B35349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83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F190C-33AD-40F9-8421-5FDB54FB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AF7918-D582-4D38-92E5-C9C07F34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80FE2E-9F3E-4A34-9657-98792883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B848CB-5115-4BB1-A9D4-2FFD0027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87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B023780-7B89-452C-8ECB-89A1D087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99D62E-6B9B-4649-BD7F-CFEAD651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0ACF58-4EFB-405D-BF70-5BEF0263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19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5B9C6B-8E39-4C8D-A676-3A9B7D7D3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D8B830-60C8-48BF-B78D-D7E2B5374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00D49B-CD0A-4DF5-82AA-279D790C9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06311E-E9C5-4A41-8CF7-DEBC5F9F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60B5F3-A384-42F9-9A4A-74F008ED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CDD625-62BD-4952-B0EC-2E530B48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06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93016-3C64-4F5C-B428-F12052AA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A798B0-12F0-42A6-8384-A8800E773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1BEFB6-1CEB-4955-BE5A-7678D70E5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72BDE3-43F6-41CB-9883-2A07BF5C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B8D00E-AC6D-4937-BB63-C0E94729A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9D6536-52BD-4FF8-8958-3CB3EB8C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8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2E8D88-3801-421E-971F-495B199B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835594-6882-42C1-9AC3-1F1DF6015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0A0427-9D52-4530-92C3-20835C29C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85C88-418E-4F5A-8CF4-5781FE3E76C1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CF3E51-E378-4FB2-88D9-69B000F10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CCBED8-8F66-4A5F-A73D-85D916630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21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F4824E2-D283-4A26-BF3A-45A5ED75EB05}"/>
              </a:ext>
            </a:extLst>
          </p:cNvPr>
          <p:cNvSpPr/>
          <p:nvPr/>
        </p:nvSpPr>
        <p:spPr>
          <a:xfrm>
            <a:off x="1970638" y="2644170"/>
            <a:ext cx="82507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Алгоритм ветвей и границ</a:t>
            </a:r>
            <a:br>
              <a:rPr lang="ru-RU" sz="3200" dirty="0"/>
            </a:br>
            <a:r>
              <a:rPr lang="ru-RU" sz="3200" dirty="0"/>
              <a:t>для обобщённой задачи коммивояжера</a:t>
            </a:r>
            <a:br>
              <a:rPr lang="ru-RU" sz="3200" dirty="0"/>
            </a:br>
            <a:r>
              <a:rPr lang="ru-RU" sz="3200" dirty="0"/>
              <a:t>с ограничениями предшествования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E9603-9A51-4B87-8995-28DF43C2D1F3}"/>
              </a:ext>
            </a:extLst>
          </p:cNvPr>
          <p:cNvSpPr txBox="1"/>
          <p:nvPr/>
        </p:nvSpPr>
        <p:spPr>
          <a:xfrm>
            <a:off x="3529624" y="1968044"/>
            <a:ext cx="513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А.А. Петунин, С.С. Уколов, М.Ю. </a:t>
            </a:r>
            <a:r>
              <a:rPr lang="ru-RU" sz="2400" dirty="0" err="1"/>
              <a:t>Хачай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87138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782867-3D65-49FC-929A-789A3ABB5240}"/>
              </a:ext>
            </a:extLst>
          </p:cNvPr>
          <p:cNvSpPr txBox="1"/>
          <p:nvPr/>
        </p:nvSpPr>
        <p:spPr>
          <a:xfrm>
            <a:off x="9529219" y="0"/>
            <a:ext cx="2662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Вторая релаксация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1CEE46-F2E5-407C-B06F-4E6F6BB1FB64}"/>
              </a:ext>
            </a:extLst>
          </p:cNvPr>
          <p:cNvSpPr txBox="1"/>
          <p:nvPr/>
        </p:nvSpPr>
        <p:spPr>
          <a:xfrm flipH="1">
            <a:off x="221886" y="1207960"/>
            <a:ext cx="33014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MSAP</a:t>
            </a:r>
          </a:p>
          <a:p>
            <a:r>
              <a:rPr lang="en-US" dirty="0"/>
              <a:t>Minimal Spanning Arborescence</a:t>
            </a:r>
          </a:p>
          <a:p>
            <a:r>
              <a:rPr lang="ru-RU" dirty="0"/>
              <a:t>Минимальное </a:t>
            </a:r>
            <a:r>
              <a:rPr lang="ru-RU" dirty="0" err="1"/>
              <a:t>остовное</a:t>
            </a:r>
            <a:r>
              <a:rPr lang="ru-RU" dirty="0"/>
              <a:t> дерево</a:t>
            </a:r>
          </a:p>
          <a:p>
            <a:pPr algn="ctr"/>
            <a:r>
              <a:rPr lang="ru-RU" sz="1200" i="1" dirty="0"/>
              <a:t>(Вместо цикла ищем дерево)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E601D-6D00-4EF2-B155-9696B021A48E}"/>
              </a:ext>
            </a:extLst>
          </p:cNvPr>
          <p:cNvSpPr txBox="1"/>
          <p:nvPr/>
        </p:nvSpPr>
        <p:spPr>
          <a:xfrm flipH="1">
            <a:off x="4394941" y="1254126"/>
            <a:ext cx="35112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</a:t>
            </a:r>
          </a:p>
          <a:p>
            <a:r>
              <a:rPr lang="en-US" dirty="0"/>
              <a:t>Assignment Problem</a:t>
            </a:r>
          </a:p>
          <a:p>
            <a:r>
              <a:rPr lang="ru-RU" dirty="0"/>
              <a:t>Построение циклового покрытия</a:t>
            </a:r>
          </a:p>
          <a:p>
            <a:r>
              <a:rPr lang="ru-RU" dirty="0"/>
              <a:t>(Задача о назначениях)</a:t>
            </a:r>
          </a:p>
          <a:p>
            <a:pPr algn="ctr"/>
            <a:r>
              <a:rPr lang="ru-RU" sz="1200" i="1" dirty="0"/>
              <a:t>(Решение не обязано содержать один цикл)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0BCE5-345C-4808-9AC0-4E711F87DA7B}"/>
              </a:ext>
            </a:extLst>
          </p:cNvPr>
          <p:cNvSpPr txBox="1"/>
          <p:nvPr/>
        </p:nvSpPr>
        <p:spPr>
          <a:xfrm flipH="1">
            <a:off x="8023647" y="1226066"/>
            <a:ext cx="3511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Gurobi</a:t>
            </a:r>
            <a:r>
              <a:rPr lang="en-US" dirty="0"/>
              <a:t> + ATSPxy</a:t>
            </a:r>
            <a:r>
              <a:rPr lang="en-US" baseline="30000" dirty="0"/>
              <a:t>1</a:t>
            </a:r>
          </a:p>
          <a:p>
            <a:r>
              <a:rPr lang="ru-RU" dirty="0"/>
              <a:t>Прямое решение задачи </a:t>
            </a:r>
            <a:r>
              <a:rPr lang="en-US" dirty="0"/>
              <a:t>ATSP</a:t>
            </a:r>
            <a:endParaRPr lang="ru-RU" dirty="0"/>
          </a:p>
          <a:p>
            <a:pPr algn="ctr"/>
            <a:r>
              <a:rPr lang="ru-RU" sz="1200" i="1" dirty="0"/>
              <a:t>(Для небольшого количества вершин)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5F42BE-32EA-494D-9074-E00C113E5F78}"/>
              </a:ext>
            </a:extLst>
          </p:cNvPr>
          <p:cNvSpPr txBox="1"/>
          <p:nvPr/>
        </p:nvSpPr>
        <p:spPr>
          <a:xfrm>
            <a:off x="70884" y="6312716"/>
            <a:ext cx="1175759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baseline="30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Sarin S. C., </a:t>
            </a:r>
            <a:r>
              <a:rPr lang="en-US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Sherali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H. D., </a:t>
            </a:r>
            <a:r>
              <a:rPr lang="en-US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Bhootra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A. New tighter polynomial length formulations for the asymmetric traveling salesman problem with and without precedence constraints //Operations research letters. – 2005. – Т. 33. – №. 1. – С. 62-70.</a:t>
            </a:r>
            <a:endParaRPr lang="ru-RU" sz="1050" dirty="0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0A3AA986-5414-4014-8037-F85DC4053452}"/>
              </a:ext>
            </a:extLst>
          </p:cNvPr>
          <p:cNvGrpSpPr/>
          <p:nvPr/>
        </p:nvGrpSpPr>
        <p:grpSpPr>
          <a:xfrm>
            <a:off x="344032" y="2949883"/>
            <a:ext cx="1192791" cy="1272119"/>
            <a:chOff x="2000816" y="3043720"/>
            <a:chExt cx="1192791" cy="1272119"/>
          </a:xfrm>
        </p:grpSpPr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5B6EDCB2-7DED-4D37-8AAA-4CAEE07303EE}"/>
                </a:ext>
              </a:extLst>
            </p:cNvPr>
            <p:cNvCxnSpPr>
              <a:cxnSpLocks/>
              <a:stCxn id="19" idx="3"/>
              <a:endCxn id="18" idx="7"/>
            </p:cNvCxnSpPr>
            <p:nvPr/>
          </p:nvCxnSpPr>
          <p:spPr>
            <a:xfrm flipH="1">
              <a:off x="2164237" y="3792707"/>
              <a:ext cx="359710" cy="210467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AB36CB14-FDC0-422A-AEA1-B13D96BB1EDE}"/>
                </a:ext>
              </a:extLst>
            </p:cNvPr>
            <p:cNvCxnSpPr>
              <a:cxnSpLocks/>
              <a:stCxn id="19" idx="2"/>
              <a:endCxn id="20" idx="2"/>
            </p:cNvCxnSpPr>
            <p:nvPr/>
          </p:nvCxnSpPr>
          <p:spPr>
            <a:xfrm>
              <a:off x="2498756" y="3731890"/>
              <a:ext cx="522835" cy="265606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D37E1E53-EE30-4BE9-9D34-0C5E4C5EB8AB}"/>
                </a:ext>
              </a:extLst>
            </p:cNvPr>
            <p:cNvCxnSpPr>
              <a:stCxn id="8" idx="4"/>
              <a:endCxn id="19" idx="0"/>
            </p:cNvCxnSpPr>
            <p:nvPr/>
          </p:nvCxnSpPr>
          <p:spPr>
            <a:xfrm>
              <a:off x="2584764" y="3215736"/>
              <a:ext cx="0" cy="430146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Дуга 14">
              <a:extLst>
                <a:ext uri="{FF2B5EF4-FFF2-40B4-BE49-F238E27FC236}">
                  <a16:creationId xmlns:a16="http://schemas.microsoft.com/office/drawing/2014/main" id="{95CCFD36-A0A1-4029-8CDD-BFC6DDBEBD1E}"/>
                </a:ext>
              </a:extLst>
            </p:cNvPr>
            <p:cNvSpPr/>
            <p:nvPr/>
          </p:nvSpPr>
          <p:spPr>
            <a:xfrm>
              <a:off x="2000816" y="3147942"/>
              <a:ext cx="1167897" cy="1167897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Дуга 15">
              <a:extLst>
                <a:ext uri="{FF2B5EF4-FFF2-40B4-BE49-F238E27FC236}">
                  <a16:creationId xmlns:a16="http://schemas.microsoft.com/office/drawing/2014/main" id="{E1D26AD4-0471-4F3D-A644-DB02198A99BC}"/>
                </a:ext>
              </a:extLst>
            </p:cNvPr>
            <p:cNvSpPr/>
            <p:nvPr/>
          </p:nvSpPr>
          <p:spPr>
            <a:xfrm>
              <a:off x="2009114" y="3126110"/>
              <a:ext cx="1167897" cy="1167897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Дуга 16">
              <a:extLst>
                <a:ext uri="{FF2B5EF4-FFF2-40B4-BE49-F238E27FC236}">
                  <a16:creationId xmlns:a16="http://schemas.microsoft.com/office/drawing/2014/main" id="{D13020CA-D002-4ACE-B676-F25D4BA1DFF9}"/>
                </a:ext>
              </a:extLst>
            </p:cNvPr>
            <p:cNvSpPr/>
            <p:nvPr/>
          </p:nvSpPr>
          <p:spPr>
            <a:xfrm>
              <a:off x="2017412" y="3126110"/>
              <a:ext cx="1167897" cy="1167897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A093F5E9-0929-458A-9D0D-2FCAA10F0C46}"/>
                </a:ext>
              </a:extLst>
            </p:cNvPr>
            <p:cNvSpPr/>
            <p:nvPr/>
          </p:nvSpPr>
          <p:spPr>
            <a:xfrm>
              <a:off x="2498756" y="3043720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76CD758-18C7-4E44-95C9-E24285B55D60}"/>
                </a:ext>
              </a:extLst>
            </p:cNvPr>
            <p:cNvSpPr/>
            <p:nvPr/>
          </p:nvSpPr>
          <p:spPr>
            <a:xfrm>
              <a:off x="2017412" y="3977983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1EE886D0-884D-4F16-A400-CFF002635C97}"/>
                </a:ext>
              </a:extLst>
            </p:cNvPr>
            <p:cNvSpPr/>
            <p:nvPr/>
          </p:nvSpPr>
          <p:spPr>
            <a:xfrm>
              <a:off x="2498756" y="364588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D654C837-A9B7-4D72-A3A0-2008CCBF901F}"/>
                </a:ext>
              </a:extLst>
            </p:cNvPr>
            <p:cNvSpPr/>
            <p:nvPr/>
          </p:nvSpPr>
          <p:spPr>
            <a:xfrm>
              <a:off x="3021591" y="391148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190CDE61-7C45-4017-9DC4-038E3495402F}"/>
              </a:ext>
            </a:extLst>
          </p:cNvPr>
          <p:cNvGrpSpPr/>
          <p:nvPr/>
        </p:nvGrpSpPr>
        <p:grpSpPr>
          <a:xfrm>
            <a:off x="2062674" y="2964233"/>
            <a:ext cx="1192791" cy="1272119"/>
            <a:chOff x="2000816" y="3043720"/>
            <a:chExt cx="1192791" cy="1272119"/>
          </a:xfrm>
        </p:grpSpPr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9CF0CF54-3106-4721-AB3D-7FCDFE7C7D46}"/>
                </a:ext>
              </a:extLst>
            </p:cNvPr>
            <p:cNvCxnSpPr>
              <a:cxnSpLocks/>
              <a:stCxn id="41" idx="3"/>
              <a:endCxn id="40" idx="7"/>
            </p:cNvCxnSpPr>
            <p:nvPr/>
          </p:nvCxnSpPr>
          <p:spPr>
            <a:xfrm flipH="1">
              <a:off x="2164237" y="3792707"/>
              <a:ext cx="359710" cy="210467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E16BD5D6-125A-4FE9-B335-F44DE8E8B1D7}"/>
                </a:ext>
              </a:extLst>
            </p:cNvPr>
            <p:cNvCxnSpPr>
              <a:cxnSpLocks/>
              <a:stCxn id="41" idx="2"/>
              <a:endCxn id="42" idx="2"/>
            </p:cNvCxnSpPr>
            <p:nvPr/>
          </p:nvCxnSpPr>
          <p:spPr>
            <a:xfrm>
              <a:off x="2498756" y="3731890"/>
              <a:ext cx="522835" cy="265606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797C3330-8B4D-4C52-8B9D-F95F9E742DA0}"/>
                </a:ext>
              </a:extLst>
            </p:cNvPr>
            <p:cNvCxnSpPr>
              <a:stCxn id="39" idx="4"/>
              <a:endCxn id="41" idx="0"/>
            </p:cNvCxnSpPr>
            <p:nvPr/>
          </p:nvCxnSpPr>
          <p:spPr>
            <a:xfrm>
              <a:off x="2584764" y="3215736"/>
              <a:ext cx="0" cy="430146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Дуга 35">
              <a:extLst>
                <a:ext uri="{FF2B5EF4-FFF2-40B4-BE49-F238E27FC236}">
                  <a16:creationId xmlns:a16="http://schemas.microsoft.com/office/drawing/2014/main" id="{729BDEEE-5A0B-4C0C-A772-7346C76CA1A5}"/>
                </a:ext>
              </a:extLst>
            </p:cNvPr>
            <p:cNvSpPr/>
            <p:nvPr/>
          </p:nvSpPr>
          <p:spPr>
            <a:xfrm>
              <a:off x="2000816" y="3147942"/>
              <a:ext cx="1167897" cy="1167897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Дуга 36">
              <a:extLst>
                <a:ext uri="{FF2B5EF4-FFF2-40B4-BE49-F238E27FC236}">
                  <a16:creationId xmlns:a16="http://schemas.microsoft.com/office/drawing/2014/main" id="{059434B8-1B48-4704-87EE-C561515F634F}"/>
                </a:ext>
              </a:extLst>
            </p:cNvPr>
            <p:cNvSpPr/>
            <p:nvPr/>
          </p:nvSpPr>
          <p:spPr>
            <a:xfrm>
              <a:off x="2009114" y="3126110"/>
              <a:ext cx="1167897" cy="1167897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Дуга 37">
              <a:extLst>
                <a:ext uri="{FF2B5EF4-FFF2-40B4-BE49-F238E27FC236}">
                  <a16:creationId xmlns:a16="http://schemas.microsoft.com/office/drawing/2014/main" id="{72CCEA72-61ED-454F-92AA-33290C18D730}"/>
                </a:ext>
              </a:extLst>
            </p:cNvPr>
            <p:cNvSpPr/>
            <p:nvPr/>
          </p:nvSpPr>
          <p:spPr>
            <a:xfrm>
              <a:off x="2017412" y="3126110"/>
              <a:ext cx="1167897" cy="1167897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BAAD909D-76CA-4248-9411-4D0FFD2F6119}"/>
                </a:ext>
              </a:extLst>
            </p:cNvPr>
            <p:cNvSpPr/>
            <p:nvPr/>
          </p:nvSpPr>
          <p:spPr>
            <a:xfrm>
              <a:off x="2498756" y="3043720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8B612687-920F-48C6-AAE3-0FD5389CA8D6}"/>
                </a:ext>
              </a:extLst>
            </p:cNvPr>
            <p:cNvSpPr/>
            <p:nvPr/>
          </p:nvSpPr>
          <p:spPr>
            <a:xfrm>
              <a:off x="2017412" y="3977983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EBF41E1B-4BFE-4CB3-9CEB-E0096BB0A996}"/>
                </a:ext>
              </a:extLst>
            </p:cNvPr>
            <p:cNvSpPr/>
            <p:nvPr/>
          </p:nvSpPr>
          <p:spPr>
            <a:xfrm>
              <a:off x="2498756" y="364588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F8BA37AA-8FD9-4C91-A6D5-9BEB88F37081}"/>
                </a:ext>
              </a:extLst>
            </p:cNvPr>
            <p:cNvSpPr/>
            <p:nvPr/>
          </p:nvSpPr>
          <p:spPr>
            <a:xfrm>
              <a:off x="3021591" y="391148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3" name="Стрелка: изогнутая вниз 42">
            <a:extLst>
              <a:ext uri="{FF2B5EF4-FFF2-40B4-BE49-F238E27FC236}">
                <a16:creationId xmlns:a16="http://schemas.microsoft.com/office/drawing/2014/main" id="{A887D17A-EE2C-47A3-902E-0C00F0E26182}"/>
              </a:ext>
            </a:extLst>
          </p:cNvPr>
          <p:cNvSpPr/>
          <p:nvPr/>
        </p:nvSpPr>
        <p:spPr>
          <a:xfrm>
            <a:off x="1122786" y="2435685"/>
            <a:ext cx="1294636" cy="447370"/>
          </a:xfrm>
          <a:prstGeom prst="curved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17724107-117E-4786-80B5-B522AC537CAA}"/>
              </a:ext>
            </a:extLst>
          </p:cNvPr>
          <p:cNvGrpSpPr/>
          <p:nvPr/>
        </p:nvGrpSpPr>
        <p:grpSpPr>
          <a:xfrm>
            <a:off x="4140971" y="2940686"/>
            <a:ext cx="1650758" cy="1727001"/>
            <a:chOff x="4470896" y="2988468"/>
            <a:chExt cx="1650758" cy="1727001"/>
          </a:xfrm>
        </p:grpSpPr>
        <p:cxnSp>
          <p:nvCxnSpPr>
            <p:cNvPr id="67" name="Прямая соединительная линия 66">
              <a:extLst>
                <a:ext uri="{FF2B5EF4-FFF2-40B4-BE49-F238E27FC236}">
                  <a16:creationId xmlns:a16="http://schemas.microsoft.com/office/drawing/2014/main" id="{D1891593-CE8E-41EB-9F50-D04F0DD8E882}"/>
                </a:ext>
              </a:extLst>
            </p:cNvPr>
            <p:cNvCxnSpPr>
              <a:cxnSpLocks/>
              <a:stCxn id="65" idx="2"/>
              <a:endCxn id="54" idx="5"/>
            </p:cNvCxnSpPr>
            <p:nvPr/>
          </p:nvCxnSpPr>
          <p:spPr>
            <a:xfrm>
              <a:off x="5622930" y="4156520"/>
              <a:ext cx="454017" cy="140649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C7AF4903-C36B-4CEA-8548-EC1ECD6C5C5E}"/>
                </a:ext>
              </a:extLst>
            </p:cNvPr>
            <p:cNvCxnSpPr/>
            <p:nvPr/>
          </p:nvCxnSpPr>
          <p:spPr>
            <a:xfrm>
              <a:off x="5298786" y="3032273"/>
              <a:ext cx="0" cy="430146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>
              <a:extLst>
                <a:ext uri="{FF2B5EF4-FFF2-40B4-BE49-F238E27FC236}">
                  <a16:creationId xmlns:a16="http://schemas.microsoft.com/office/drawing/2014/main" id="{ADAF98C8-CE72-4114-A426-15B004F426B4}"/>
                </a:ext>
              </a:extLst>
            </p:cNvPr>
            <p:cNvCxnSpPr>
              <a:cxnSpLocks/>
              <a:stCxn id="63" idx="0"/>
              <a:endCxn id="51" idx="2"/>
            </p:cNvCxnSpPr>
            <p:nvPr/>
          </p:nvCxnSpPr>
          <p:spPr>
            <a:xfrm flipH="1">
              <a:off x="4539385" y="4097548"/>
              <a:ext cx="330128" cy="18863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Дуга 47">
              <a:extLst>
                <a:ext uri="{FF2B5EF4-FFF2-40B4-BE49-F238E27FC236}">
                  <a16:creationId xmlns:a16="http://schemas.microsoft.com/office/drawing/2014/main" id="{08FF68F9-EBC6-4ED6-86C6-BFAF0DDB8C24}"/>
                </a:ext>
              </a:extLst>
            </p:cNvPr>
            <p:cNvSpPr/>
            <p:nvPr/>
          </p:nvSpPr>
          <p:spPr>
            <a:xfrm>
              <a:off x="4470896" y="3087840"/>
              <a:ext cx="1627629" cy="1627629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Дуга 48">
              <a:extLst>
                <a:ext uri="{FF2B5EF4-FFF2-40B4-BE49-F238E27FC236}">
                  <a16:creationId xmlns:a16="http://schemas.microsoft.com/office/drawing/2014/main" id="{2675401C-E6F7-494E-A0E6-3AB1DA2CB9EE}"/>
                </a:ext>
              </a:extLst>
            </p:cNvPr>
            <p:cNvSpPr/>
            <p:nvPr/>
          </p:nvSpPr>
          <p:spPr>
            <a:xfrm>
              <a:off x="4482460" y="3057414"/>
              <a:ext cx="1627629" cy="1627629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Дуга 49">
              <a:extLst>
                <a:ext uri="{FF2B5EF4-FFF2-40B4-BE49-F238E27FC236}">
                  <a16:creationId xmlns:a16="http://schemas.microsoft.com/office/drawing/2014/main" id="{751B5124-6111-4A16-818E-65215D05F4C5}"/>
                </a:ext>
              </a:extLst>
            </p:cNvPr>
            <p:cNvSpPr/>
            <p:nvPr/>
          </p:nvSpPr>
          <p:spPr>
            <a:xfrm>
              <a:off x="4494025" y="3057414"/>
              <a:ext cx="1627629" cy="1627629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DCF3A07C-9C05-4DF1-BD17-5A4374201D5A}"/>
                </a:ext>
              </a:extLst>
            </p:cNvPr>
            <p:cNvSpPr/>
            <p:nvPr/>
          </p:nvSpPr>
          <p:spPr>
            <a:xfrm>
              <a:off x="4539385" y="4200170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E706608B-8583-4C92-82BB-03F06D8440BF}"/>
                </a:ext>
              </a:extLst>
            </p:cNvPr>
            <p:cNvSpPr/>
            <p:nvPr/>
          </p:nvSpPr>
          <p:spPr>
            <a:xfrm>
              <a:off x="5191476" y="298846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BCA133AF-17BE-4FB5-9A8A-6E1A10034DD0}"/>
                </a:ext>
              </a:extLst>
            </p:cNvPr>
            <p:cNvSpPr/>
            <p:nvPr/>
          </p:nvSpPr>
          <p:spPr>
            <a:xfrm>
              <a:off x="5930122" y="4150344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Дуга 59">
              <a:extLst>
                <a:ext uri="{FF2B5EF4-FFF2-40B4-BE49-F238E27FC236}">
                  <a16:creationId xmlns:a16="http://schemas.microsoft.com/office/drawing/2014/main" id="{5817DCB4-8541-4391-9D3D-427710D6C222}"/>
                </a:ext>
              </a:extLst>
            </p:cNvPr>
            <p:cNvSpPr/>
            <p:nvPr/>
          </p:nvSpPr>
          <p:spPr>
            <a:xfrm>
              <a:off x="4769055" y="3419084"/>
              <a:ext cx="1016859" cy="1016859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Дуга 60">
              <a:extLst>
                <a:ext uri="{FF2B5EF4-FFF2-40B4-BE49-F238E27FC236}">
                  <a16:creationId xmlns:a16="http://schemas.microsoft.com/office/drawing/2014/main" id="{BB61C785-AEEB-4713-8152-C20CF3B23098}"/>
                </a:ext>
              </a:extLst>
            </p:cNvPr>
            <p:cNvSpPr/>
            <p:nvPr/>
          </p:nvSpPr>
          <p:spPr>
            <a:xfrm>
              <a:off x="4776280" y="3400075"/>
              <a:ext cx="1016859" cy="1016859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Дуга 61">
              <a:extLst>
                <a:ext uri="{FF2B5EF4-FFF2-40B4-BE49-F238E27FC236}">
                  <a16:creationId xmlns:a16="http://schemas.microsoft.com/office/drawing/2014/main" id="{74217782-39CF-46BC-9E90-015714271B24}"/>
                </a:ext>
              </a:extLst>
            </p:cNvPr>
            <p:cNvSpPr/>
            <p:nvPr/>
          </p:nvSpPr>
          <p:spPr>
            <a:xfrm>
              <a:off x="4783505" y="3400075"/>
              <a:ext cx="1016859" cy="1016859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83F006BD-7197-4F99-8479-98CF98EA10D9}"/>
                </a:ext>
              </a:extLst>
            </p:cNvPr>
            <p:cNvSpPr/>
            <p:nvPr/>
          </p:nvSpPr>
          <p:spPr>
            <a:xfrm>
              <a:off x="4783505" y="409754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2155934D-1E75-4B31-A525-590235B2E0F7}"/>
                </a:ext>
              </a:extLst>
            </p:cNvPr>
            <p:cNvSpPr/>
            <p:nvPr/>
          </p:nvSpPr>
          <p:spPr>
            <a:xfrm>
              <a:off x="5221831" y="335132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48FC0F26-8BE5-47F9-A188-BB56C78FE6F7}"/>
                </a:ext>
              </a:extLst>
            </p:cNvPr>
            <p:cNvSpPr/>
            <p:nvPr/>
          </p:nvSpPr>
          <p:spPr>
            <a:xfrm>
              <a:off x="5622930" y="407051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A847532C-C2B5-4997-905A-91779662ED30}"/>
              </a:ext>
            </a:extLst>
          </p:cNvPr>
          <p:cNvGrpSpPr/>
          <p:nvPr/>
        </p:nvGrpSpPr>
        <p:grpSpPr>
          <a:xfrm>
            <a:off x="6372889" y="2940686"/>
            <a:ext cx="1650758" cy="1727001"/>
            <a:chOff x="4470896" y="2988468"/>
            <a:chExt cx="1650758" cy="1727001"/>
          </a:xfrm>
        </p:grpSpPr>
        <p:cxnSp>
          <p:nvCxnSpPr>
            <p:cNvPr id="80" name="Прямая соединительная линия 79">
              <a:extLst>
                <a:ext uri="{FF2B5EF4-FFF2-40B4-BE49-F238E27FC236}">
                  <a16:creationId xmlns:a16="http://schemas.microsoft.com/office/drawing/2014/main" id="{4056A45B-90C3-43AA-8115-D1345856F001}"/>
                </a:ext>
              </a:extLst>
            </p:cNvPr>
            <p:cNvCxnSpPr>
              <a:cxnSpLocks/>
              <a:stCxn id="94" idx="2"/>
              <a:endCxn id="88" idx="5"/>
            </p:cNvCxnSpPr>
            <p:nvPr/>
          </p:nvCxnSpPr>
          <p:spPr>
            <a:xfrm>
              <a:off x="5622930" y="4156520"/>
              <a:ext cx="454017" cy="140649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>
              <a:extLst>
                <a:ext uri="{FF2B5EF4-FFF2-40B4-BE49-F238E27FC236}">
                  <a16:creationId xmlns:a16="http://schemas.microsoft.com/office/drawing/2014/main" id="{AA51A762-1B18-4666-B37C-457EB66187EE}"/>
                </a:ext>
              </a:extLst>
            </p:cNvPr>
            <p:cNvCxnSpPr/>
            <p:nvPr/>
          </p:nvCxnSpPr>
          <p:spPr>
            <a:xfrm>
              <a:off x="5298786" y="3032273"/>
              <a:ext cx="0" cy="430146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>
              <a:extLst>
                <a:ext uri="{FF2B5EF4-FFF2-40B4-BE49-F238E27FC236}">
                  <a16:creationId xmlns:a16="http://schemas.microsoft.com/office/drawing/2014/main" id="{1FEA2B9F-C6DB-4642-80FF-17C0E28EBAB0}"/>
                </a:ext>
              </a:extLst>
            </p:cNvPr>
            <p:cNvCxnSpPr>
              <a:cxnSpLocks/>
              <a:stCxn id="92" idx="0"/>
              <a:endCxn id="86" idx="2"/>
            </p:cNvCxnSpPr>
            <p:nvPr/>
          </p:nvCxnSpPr>
          <p:spPr>
            <a:xfrm flipH="1">
              <a:off x="4539385" y="4097548"/>
              <a:ext cx="330128" cy="18863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Дуга 82">
              <a:extLst>
                <a:ext uri="{FF2B5EF4-FFF2-40B4-BE49-F238E27FC236}">
                  <a16:creationId xmlns:a16="http://schemas.microsoft.com/office/drawing/2014/main" id="{5E5381D0-5C36-4416-A2E3-E28E0B1EEF8E}"/>
                </a:ext>
              </a:extLst>
            </p:cNvPr>
            <p:cNvSpPr/>
            <p:nvPr/>
          </p:nvSpPr>
          <p:spPr>
            <a:xfrm>
              <a:off x="4470896" y="3087840"/>
              <a:ext cx="1627629" cy="1627629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4" name="Дуга 83">
              <a:extLst>
                <a:ext uri="{FF2B5EF4-FFF2-40B4-BE49-F238E27FC236}">
                  <a16:creationId xmlns:a16="http://schemas.microsoft.com/office/drawing/2014/main" id="{62DDE195-3045-40BA-8FB6-6CF5FEE6EE2A}"/>
                </a:ext>
              </a:extLst>
            </p:cNvPr>
            <p:cNvSpPr/>
            <p:nvPr/>
          </p:nvSpPr>
          <p:spPr>
            <a:xfrm>
              <a:off x="4482460" y="3057414"/>
              <a:ext cx="1627629" cy="1627629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5" name="Дуга 84">
              <a:extLst>
                <a:ext uri="{FF2B5EF4-FFF2-40B4-BE49-F238E27FC236}">
                  <a16:creationId xmlns:a16="http://schemas.microsoft.com/office/drawing/2014/main" id="{17E1BC25-BCA8-436E-B69C-39283286CFF9}"/>
                </a:ext>
              </a:extLst>
            </p:cNvPr>
            <p:cNvSpPr/>
            <p:nvPr/>
          </p:nvSpPr>
          <p:spPr>
            <a:xfrm>
              <a:off x="4494025" y="3057414"/>
              <a:ext cx="1627629" cy="1627629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6" name="Овал 85">
              <a:extLst>
                <a:ext uri="{FF2B5EF4-FFF2-40B4-BE49-F238E27FC236}">
                  <a16:creationId xmlns:a16="http://schemas.microsoft.com/office/drawing/2014/main" id="{50CF18C3-E422-4FFC-9FF2-272F6442DB0B}"/>
                </a:ext>
              </a:extLst>
            </p:cNvPr>
            <p:cNvSpPr/>
            <p:nvPr/>
          </p:nvSpPr>
          <p:spPr>
            <a:xfrm>
              <a:off x="4539385" y="4200170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7" name="Овал 86">
              <a:extLst>
                <a:ext uri="{FF2B5EF4-FFF2-40B4-BE49-F238E27FC236}">
                  <a16:creationId xmlns:a16="http://schemas.microsoft.com/office/drawing/2014/main" id="{4839C3C4-B931-4566-BB31-E70AFB9A3BC2}"/>
                </a:ext>
              </a:extLst>
            </p:cNvPr>
            <p:cNvSpPr/>
            <p:nvPr/>
          </p:nvSpPr>
          <p:spPr>
            <a:xfrm>
              <a:off x="5191476" y="298846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8" name="Овал 87">
              <a:extLst>
                <a:ext uri="{FF2B5EF4-FFF2-40B4-BE49-F238E27FC236}">
                  <a16:creationId xmlns:a16="http://schemas.microsoft.com/office/drawing/2014/main" id="{01CFEA67-A2EB-4DF7-BECE-080899A483B8}"/>
                </a:ext>
              </a:extLst>
            </p:cNvPr>
            <p:cNvSpPr/>
            <p:nvPr/>
          </p:nvSpPr>
          <p:spPr>
            <a:xfrm>
              <a:off x="5930122" y="4150344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9" name="Дуга 88">
              <a:extLst>
                <a:ext uri="{FF2B5EF4-FFF2-40B4-BE49-F238E27FC236}">
                  <a16:creationId xmlns:a16="http://schemas.microsoft.com/office/drawing/2014/main" id="{F1A35A88-2D09-498E-885C-82B9386BB065}"/>
                </a:ext>
              </a:extLst>
            </p:cNvPr>
            <p:cNvSpPr/>
            <p:nvPr/>
          </p:nvSpPr>
          <p:spPr>
            <a:xfrm>
              <a:off x="4769055" y="3419084"/>
              <a:ext cx="1016859" cy="1016859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0" name="Дуга 89">
              <a:extLst>
                <a:ext uri="{FF2B5EF4-FFF2-40B4-BE49-F238E27FC236}">
                  <a16:creationId xmlns:a16="http://schemas.microsoft.com/office/drawing/2014/main" id="{DCA37CAD-990B-4960-9F55-5D7E75660116}"/>
                </a:ext>
              </a:extLst>
            </p:cNvPr>
            <p:cNvSpPr/>
            <p:nvPr/>
          </p:nvSpPr>
          <p:spPr>
            <a:xfrm>
              <a:off x="4776280" y="3400075"/>
              <a:ext cx="1016859" cy="1016859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1" name="Дуга 90">
              <a:extLst>
                <a:ext uri="{FF2B5EF4-FFF2-40B4-BE49-F238E27FC236}">
                  <a16:creationId xmlns:a16="http://schemas.microsoft.com/office/drawing/2014/main" id="{37B942D5-9482-40A3-B5E0-BC06B3948E2E}"/>
                </a:ext>
              </a:extLst>
            </p:cNvPr>
            <p:cNvSpPr/>
            <p:nvPr/>
          </p:nvSpPr>
          <p:spPr>
            <a:xfrm>
              <a:off x="4783505" y="3400075"/>
              <a:ext cx="1016859" cy="1016859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Овал 91">
              <a:extLst>
                <a:ext uri="{FF2B5EF4-FFF2-40B4-BE49-F238E27FC236}">
                  <a16:creationId xmlns:a16="http://schemas.microsoft.com/office/drawing/2014/main" id="{EC8C0A8D-CF64-43AD-9CA5-214B217F6954}"/>
                </a:ext>
              </a:extLst>
            </p:cNvPr>
            <p:cNvSpPr/>
            <p:nvPr/>
          </p:nvSpPr>
          <p:spPr>
            <a:xfrm>
              <a:off x="4783505" y="409754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Овал 92">
              <a:extLst>
                <a:ext uri="{FF2B5EF4-FFF2-40B4-BE49-F238E27FC236}">
                  <a16:creationId xmlns:a16="http://schemas.microsoft.com/office/drawing/2014/main" id="{A04C85F0-53D6-4596-8B91-6F349E01AC24}"/>
                </a:ext>
              </a:extLst>
            </p:cNvPr>
            <p:cNvSpPr/>
            <p:nvPr/>
          </p:nvSpPr>
          <p:spPr>
            <a:xfrm>
              <a:off x="5221831" y="335132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Овал 93">
              <a:extLst>
                <a:ext uri="{FF2B5EF4-FFF2-40B4-BE49-F238E27FC236}">
                  <a16:creationId xmlns:a16="http://schemas.microsoft.com/office/drawing/2014/main" id="{BF626B45-3F7C-4A17-9AD1-75B088F41673}"/>
                </a:ext>
              </a:extLst>
            </p:cNvPr>
            <p:cNvSpPr/>
            <p:nvPr/>
          </p:nvSpPr>
          <p:spPr>
            <a:xfrm>
              <a:off x="5622930" y="407051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5" name="Стрелка: изогнутая вниз 94">
            <a:extLst>
              <a:ext uri="{FF2B5EF4-FFF2-40B4-BE49-F238E27FC236}">
                <a16:creationId xmlns:a16="http://schemas.microsoft.com/office/drawing/2014/main" id="{9F2DAC77-390B-4B54-AEBF-8255840BA199}"/>
              </a:ext>
            </a:extLst>
          </p:cNvPr>
          <p:cNvSpPr/>
          <p:nvPr/>
        </p:nvSpPr>
        <p:spPr>
          <a:xfrm flipV="1">
            <a:off x="5123604" y="4763362"/>
            <a:ext cx="2000220" cy="462958"/>
          </a:xfrm>
          <a:prstGeom prst="curved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546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7F14A2A1-F454-4DA5-9257-44DB70D9AB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239916"/>
                  </p:ext>
                </p:extLst>
              </p:nvPr>
            </p:nvGraphicFramePr>
            <p:xfrm>
              <a:off x="2652147" y="530908"/>
              <a:ext cx="7239444" cy="4275201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414907">
                      <a:extLst>
                        <a:ext uri="{9D8B030D-6E8A-4147-A177-3AD203B41FA5}">
                          <a16:colId xmlns:a16="http://schemas.microsoft.com/office/drawing/2014/main" val="1048932553"/>
                        </a:ext>
                      </a:extLst>
                    </a:gridCol>
                    <a:gridCol w="1941512">
                      <a:extLst>
                        <a:ext uri="{9D8B030D-6E8A-4147-A177-3AD203B41FA5}">
                          <a16:colId xmlns:a16="http://schemas.microsoft.com/office/drawing/2014/main" val="3784223047"/>
                        </a:ext>
                      </a:extLst>
                    </a:gridCol>
                    <a:gridCol w="1851025">
                      <a:extLst>
                        <a:ext uri="{9D8B030D-6E8A-4147-A177-3AD203B41FA5}">
                          <a16:colId xmlns:a16="http://schemas.microsoft.com/office/drawing/2014/main" val="379079358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1377013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 err="1">
                              <a:effectLst/>
                            </a:rPr>
                            <a:t>Нун</a:t>
                          </a:r>
                          <a:r>
                            <a:rPr lang="ru-RU" sz="2800" dirty="0">
                              <a:effectLst/>
                            </a:rPr>
                            <a:t> и Бин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596982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AP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1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0.48±0.03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1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0.91±0.02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2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0.97±0.02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201082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>
                              <a:effectLst/>
                            </a:rPr>
                            <a:t>MSAP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2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3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4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0.60±0.002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804677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>
                              <a:effectLst/>
                            </a:rPr>
                            <a:t>Gurobi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5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3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1.00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6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5205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7F14A2A1-F454-4DA5-9257-44DB70D9AB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239916"/>
                  </p:ext>
                </p:extLst>
              </p:nvPr>
            </p:nvGraphicFramePr>
            <p:xfrm>
              <a:off x="2652147" y="530908"/>
              <a:ext cx="7239444" cy="4275201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414907">
                      <a:extLst>
                        <a:ext uri="{9D8B030D-6E8A-4147-A177-3AD203B41FA5}">
                          <a16:colId xmlns:a16="http://schemas.microsoft.com/office/drawing/2014/main" val="1048932553"/>
                        </a:ext>
                      </a:extLst>
                    </a:gridCol>
                    <a:gridCol w="1941512">
                      <a:extLst>
                        <a:ext uri="{9D8B030D-6E8A-4147-A177-3AD203B41FA5}">
                          <a16:colId xmlns:a16="http://schemas.microsoft.com/office/drawing/2014/main" val="3784223047"/>
                        </a:ext>
                      </a:extLst>
                    </a:gridCol>
                    <a:gridCol w="1851025">
                      <a:extLst>
                        <a:ext uri="{9D8B030D-6E8A-4147-A177-3AD203B41FA5}">
                          <a16:colId xmlns:a16="http://schemas.microsoft.com/office/drawing/2014/main" val="379079358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13770139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 err="1">
                              <a:effectLst/>
                            </a:rPr>
                            <a:t>Нун</a:t>
                          </a:r>
                          <a:r>
                            <a:rPr lang="ru-RU" sz="2800" dirty="0">
                              <a:effectLst/>
                            </a:rPr>
                            <a:t> и Бин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81579" t="-952" r="-110855" b="-6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57057" t="-952" r="-1201" b="-6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9698201"/>
                      </a:ext>
                    </a:extLst>
                  </a:tr>
                  <a:tr h="1211707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AP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1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0.48±0.03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1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0.91±0.02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2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0.97±0.02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20108201"/>
                      </a:ext>
                    </a:extLst>
                  </a:tr>
                  <a:tr h="1211707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>
                              <a:effectLst/>
                            </a:rPr>
                            <a:t>MSAP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2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3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4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0.60±0.002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80467713"/>
                      </a:ext>
                    </a:extLst>
                  </a:tr>
                  <a:tr h="1211707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>
                              <a:effectLst/>
                            </a:rPr>
                            <a:t>Gurobi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5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3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1.00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6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5205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A29CB2-BB2D-4BCC-9A42-B48365D0469F}"/>
                  </a:ext>
                </a:extLst>
              </p:cNvPr>
              <p:cNvSpPr txBox="1"/>
              <p:nvPr/>
            </p:nvSpPr>
            <p:spPr>
              <a:xfrm>
                <a:off x="2652148" y="4875352"/>
                <a:ext cx="7239444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sepChr m:val=",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Используем оценки </a:t>
                </a:r>
                <a:r>
                  <a:rPr lang="en-US" dirty="0"/>
                  <a:t>L</a:t>
                </a:r>
                <a:r>
                  <a:rPr lang="en-US" baseline="-25000" dirty="0"/>
                  <a:t>1</a:t>
                </a:r>
                <a:r>
                  <a:rPr lang="en-US" dirty="0"/>
                  <a:t>, L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dirty="0"/>
                  <a:t>L</a:t>
                </a:r>
                <a:r>
                  <a:rPr lang="en-US" baseline="-25000" dirty="0"/>
                  <a:t>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Оценки </a:t>
                </a:r>
                <a:r>
                  <a:rPr lang="en-US" dirty="0"/>
                  <a:t>E</a:t>
                </a:r>
                <a:r>
                  <a:rPr lang="en-US" baseline="-25000" dirty="0"/>
                  <a:t>1</a:t>
                </a:r>
                <a:r>
                  <a:rPr lang="en-US" dirty="0"/>
                  <a:t> – E</a:t>
                </a:r>
                <a:r>
                  <a:rPr lang="en-US" baseline="-25000" dirty="0"/>
                  <a:t>4</a:t>
                </a:r>
                <a:r>
                  <a:rPr lang="ru-RU" dirty="0"/>
                  <a:t> менее точные</a:t>
                </a:r>
                <a:r>
                  <a:rPr lang="en-US" dirty="0"/>
                  <a:t> </a:t>
                </a: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Оценки </a:t>
                </a:r>
                <a:r>
                  <a:rPr lang="en-US" dirty="0"/>
                  <a:t>E</a:t>
                </a:r>
                <a:r>
                  <a:rPr lang="en-US" baseline="-25000" dirty="0"/>
                  <a:t>5</a:t>
                </a:r>
                <a:r>
                  <a:rPr lang="en-US" dirty="0"/>
                  <a:t> </a:t>
                </a:r>
                <a:r>
                  <a:rPr lang="ru-RU" dirty="0"/>
                  <a:t>и</a:t>
                </a:r>
                <a:r>
                  <a:rPr lang="en-US" dirty="0"/>
                  <a:t> E</a:t>
                </a:r>
                <a:r>
                  <a:rPr lang="en-US" baseline="-25000" dirty="0"/>
                  <a:t>6</a:t>
                </a:r>
                <a:r>
                  <a:rPr lang="en-US" dirty="0"/>
                  <a:t> </a:t>
                </a:r>
                <a:r>
                  <a:rPr lang="ru-RU" dirty="0"/>
                  <a:t>требуют много времени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Оценка </a:t>
                </a:r>
                <a:r>
                  <a:rPr lang="en-US" dirty="0"/>
                  <a:t>L3 </a:t>
                </a:r>
                <a:r>
                  <a:rPr lang="ru-RU" dirty="0"/>
                  <a:t>применяется в малом (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≈1</m:t>
                    </m:r>
                    <m:r>
                      <a:rPr lang="ru-RU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ru-RU" dirty="0"/>
                  <a:t>) количестве случаев с наименьшими оценками </a:t>
                </a:r>
                <a:r>
                  <a:rPr lang="en-US" dirty="0"/>
                  <a:t>L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dirty="0"/>
                  <a:t>L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</a:p>
              <a:p>
                <a:endParaRPr lang="ru-RU" baseline="-25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A29CB2-BB2D-4BCC-9A42-B48365D04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148" y="4875352"/>
                <a:ext cx="7239444" cy="1938992"/>
              </a:xfrm>
              <a:prstGeom prst="rect">
                <a:avLst/>
              </a:prstGeom>
              <a:blipFill>
                <a:blip r:embed="rId3"/>
                <a:stretch>
                  <a:fillRect l="-5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D1205F5-7673-4257-87DE-8E8883161FAA}"/>
              </a:ext>
            </a:extLst>
          </p:cNvPr>
          <p:cNvSpPr txBox="1"/>
          <p:nvPr/>
        </p:nvSpPr>
        <p:spPr>
          <a:xfrm>
            <a:off x="5329416" y="0"/>
            <a:ext cx="686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Используемые / неиспользуемые нижние границы</a:t>
            </a:r>
          </a:p>
        </p:txBody>
      </p:sp>
      <p:sp>
        <p:nvSpPr>
          <p:cNvPr id="2" name="Выноска: линия 1">
            <a:extLst>
              <a:ext uri="{FF2B5EF4-FFF2-40B4-BE49-F238E27FC236}">
                <a16:creationId xmlns:a16="http://schemas.microsoft.com/office/drawing/2014/main" id="{6F633724-588F-47D9-9C12-8A7E942F05A8}"/>
              </a:ext>
            </a:extLst>
          </p:cNvPr>
          <p:cNvSpPr/>
          <p:nvPr/>
        </p:nvSpPr>
        <p:spPr>
          <a:xfrm>
            <a:off x="10436875" y="1275397"/>
            <a:ext cx="1559381" cy="586959"/>
          </a:xfrm>
          <a:prstGeom prst="borderCallout1">
            <a:avLst>
              <a:gd name="adj1" fmla="val 18750"/>
              <a:gd name="adj2" fmla="val -8333"/>
              <a:gd name="adj3" fmla="val -74254"/>
              <a:gd name="adj4" fmla="val -345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Первая релаксация</a:t>
            </a:r>
          </a:p>
        </p:txBody>
      </p:sp>
      <p:sp>
        <p:nvSpPr>
          <p:cNvPr id="6" name="Выноска: линия 5">
            <a:extLst>
              <a:ext uri="{FF2B5EF4-FFF2-40B4-BE49-F238E27FC236}">
                <a16:creationId xmlns:a16="http://schemas.microsoft.com/office/drawing/2014/main" id="{C2ED67DA-FD70-4092-A185-2618D03F7435}"/>
              </a:ext>
            </a:extLst>
          </p:cNvPr>
          <p:cNvSpPr/>
          <p:nvPr/>
        </p:nvSpPr>
        <p:spPr>
          <a:xfrm>
            <a:off x="237688" y="5033665"/>
            <a:ext cx="1559381" cy="586959"/>
          </a:xfrm>
          <a:prstGeom prst="borderCallout1">
            <a:avLst>
              <a:gd name="adj1" fmla="val 45905"/>
              <a:gd name="adj2" fmla="val 101951"/>
              <a:gd name="adj3" fmla="val -35665"/>
              <a:gd name="adj4" fmla="val 19837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Вторая релаксация</a:t>
            </a:r>
          </a:p>
        </p:txBody>
      </p:sp>
    </p:spTree>
    <p:extLst>
      <p:ext uri="{BB962C8B-B14F-4D97-AF65-F5344CB8AC3E}">
        <p14:creationId xmlns:p14="http://schemas.microsoft.com/office/powerpoint/2010/main" val="2094779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C11A21-C410-48BC-A174-CC5AF41D23E1}"/>
              </a:ext>
            </a:extLst>
          </p:cNvPr>
          <p:cNvSpPr txBox="1"/>
          <p:nvPr/>
        </p:nvSpPr>
        <p:spPr>
          <a:xfrm>
            <a:off x="8977722" y="0"/>
            <a:ext cx="321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Метод ветвей и границ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BC1DB471-CD71-4286-A5EB-D37A4E9763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4600756"/>
                  </p:ext>
                </p:extLst>
              </p:nvPr>
            </p:nvGraphicFramePr>
            <p:xfrm>
              <a:off x="335260" y="623453"/>
              <a:ext cx="7378292" cy="489306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96936">
                      <a:extLst>
                        <a:ext uri="{9D8B030D-6E8A-4147-A177-3AD203B41FA5}">
                          <a16:colId xmlns:a16="http://schemas.microsoft.com/office/drawing/2014/main" val="3394523577"/>
                        </a:ext>
                      </a:extLst>
                    </a:gridCol>
                    <a:gridCol w="6481356">
                      <a:extLst>
                        <a:ext uri="{9D8B030D-6E8A-4147-A177-3AD203B41FA5}">
                          <a16:colId xmlns:a16="http://schemas.microsoft.com/office/drawing/2014/main" val="3748859221"/>
                        </a:ext>
                      </a:extLst>
                    </a:gridCol>
                  </a:tblGrid>
                  <a:tr h="0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Метод ветвей и границ :: Главная процедура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924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Вход: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орграф </a:t>
                          </a:r>
                          <a14:m>
                            <m:oMath xmlns:m="http://schemas.openxmlformats.org/officeDocument/2006/math"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, кластеры </a:t>
                          </a:r>
                          <a14:m>
                            <m:oMath xmlns:m="http://schemas.openxmlformats.org/officeDocument/2006/math"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, частичный порядок </a:t>
                          </a:r>
                          <a14:m>
                            <m:oMath xmlns:m="http://schemas.openxmlformats.org/officeDocument/2006/math"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𝛱</m:t>
                              </m:r>
                            </m:oMath>
                          </a14:m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, верхняя граница 𝑈𝐵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5461482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Выход: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маршрут и его стоимость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290159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Инициализация </a:t>
                          </a:r>
                          <a14:m>
                            <m:oMath xmlns:m="http://schemas.openxmlformats.org/officeDocument/2006/math"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empty queue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476590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2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Начинаем с </a:t>
                          </a:r>
                          <a14:m>
                            <m:oMath xmlns:m="http://schemas.openxmlformats.org/officeDocument/2006/math"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𝑅𝑜𝑜𝑡</m:t>
                              </m:r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831668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3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ru-RU" sz="14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𝑝𝑢𝑠h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sz="1400">
                                    <a:effectLst/>
                                    <a:latin typeface="Cambria Math" panose="02040503050406030204" pitchFamily="18" charset="0"/>
                                  </a:rPr>
                                  <m:t>𝑅𝑜𝑜𝑡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77980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4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1" dirty="0">
                              <a:effectLst/>
                            </a:rPr>
                            <a:t>while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not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.empty()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1987038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5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	Берем следующий префикс для обработки </a:t>
                          </a:r>
                          <a14:m>
                            <m:oMath xmlns:m="http://schemas.openxmlformats.org/officeDocument/2006/math"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𝑝𝑜𝑝</m:t>
                              </m:r>
                              <m:d>
                                <m:d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/>
                              </m:d>
                            </m:oMath>
                          </a14:m>
                          <a:endParaRPr lang="ru-RU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1438547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6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	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𝑝𝑟𝑜𝑐𝑒𝑠𝑠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𝐵𝑜𝑢𝑛𝑑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ru-RU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578955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7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	</a:t>
                          </a:r>
                          <a:r>
                            <a:rPr lang="en-US" sz="1400" b="1" dirty="0">
                              <a:effectLst/>
                            </a:rPr>
                            <a:t>if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not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𝑝𝑟𝑜𝑐𝑒𝑠𝑠</m:t>
                              </m:r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then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6921918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8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		</a:t>
                          </a:r>
                          <a:r>
                            <a:rPr lang="ru-RU" sz="1400">
                              <a:effectLst/>
                            </a:rPr>
                            <a:t>Префикс отсекается</a:t>
                          </a:r>
                          <a:r>
                            <a:rPr lang="en-US" sz="1400">
                              <a:effectLst/>
                            </a:rPr>
                            <a:t>; continue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129446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9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	</a:t>
                          </a:r>
                          <a:r>
                            <a:rPr lang="en-US" sz="1400" b="1" dirty="0">
                              <a:effectLst/>
                            </a:rPr>
                            <a:t>end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if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798343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10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	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𝑈𝑝𝑑𝑎𝑡𝑒𝐿𝑜𝑤𝑒𝑟𝐵𝑜𝑢𝑛𝑑</m:t>
                              </m:r>
                              <m:d>
                                <m:d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oMath>
                          </a14:m>
                          <a:endParaRPr lang="ru-RU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7812272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11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	</a:t>
                          </a:r>
                          <a:r>
                            <a:rPr lang="en-US" sz="1400" b="1" dirty="0">
                              <a:effectLst/>
                            </a:rPr>
                            <a:t>for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all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𝑐h𝑖𝑙𝑑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𝐵𝑟𝑎𝑛𝑐h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do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528852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12 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		</a:t>
                          </a:r>
                          <a:r>
                            <a:rPr lang="ru-RU" sz="1400">
                              <a:effectLst/>
                            </a:rPr>
                            <a:t>Помещаем префикс в очередь на обработку </a:t>
                          </a:r>
                          <a14:m>
                            <m:oMath xmlns:m="http://schemas.openxmlformats.org/officeDocument/2006/math"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.</a:t>
                          </a:r>
                          <a:r>
                            <a:rPr lang="en-US" sz="1400">
                              <a:effectLst/>
                            </a:rPr>
                            <a:t>push</a:t>
                          </a:r>
                          <a:r>
                            <a:rPr lang="ru-RU" sz="140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𝑖𝑙𝑑</m:t>
                              </m:r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)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6324018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13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	</a:t>
                          </a:r>
                          <a:r>
                            <a:rPr lang="en-US" sz="1400" b="1" dirty="0">
                              <a:effectLst/>
                            </a:rPr>
                            <a:t>end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for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456884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14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1" dirty="0">
                              <a:effectLst/>
                            </a:rPr>
                            <a:t>end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while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746744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BC1DB471-CD71-4286-A5EB-D37A4E9763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4600756"/>
                  </p:ext>
                </p:extLst>
              </p:nvPr>
            </p:nvGraphicFramePr>
            <p:xfrm>
              <a:off x="335260" y="623453"/>
              <a:ext cx="7378292" cy="489306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96936">
                      <a:extLst>
                        <a:ext uri="{9D8B030D-6E8A-4147-A177-3AD203B41FA5}">
                          <a16:colId xmlns:a16="http://schemas.microsoft.com/office/drawing/2014/main" val="3394523577"/>
                        </a:ext>
                      </a:extLst>
                    </a:gridCol>
                    <a:gridCol w="6481356">
                      <a:extLst>
                        <a:ext uri="{9D8B030D-6E8A-4147-A177-3AD203B41FA5}">
                          <a16:colId xmlns:a16="http://schemas.microsoft.com/office/drawing/2014/main" val="3748859221"/>
                        </a:ext>
                      </a:extLst>
                    </a:gridCol>
                  </a:tblGrid>
                  <a:tr h="285814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Метод ветвей и границ :: Главная процедура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92422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Вход: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7" t="-102128" r="-376" b="-15468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4614826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Выход: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маршрут и его стоимость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29015952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7" t="-302128" r="-376" b="-13468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7659049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2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7" t="-402128" r="-376" b="-12468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3166810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3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7" t="-453846" r="-376" b="-102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7980006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4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7" t="-612766" r="-376" b="-10361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9870380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5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7" t="-712766" r="-376" b="-9361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385472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6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7" t="-812766" r="-376" b="-8361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7895569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7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7" t="-912766" r="-376" b="-7361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219187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8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		</a:t>
                          </a:r>
                          <a:r>
                            <a:rPr lang="ru-RU" sz="1400">
                              <a:effectLst/>
                            </a:rPr>
                            <a:t>Префикс отсекается</a:t>
                          </a:r>
                          <a:r>
                            <a:rPr lang="en-US" sz="1400">
                              <a:effectLst/>
                            </a:rPr>
                            <a:t>; continue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12944662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9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	</a:t>
                          </a:r>
                          <a:r>
                            <a:rPr lang="en-US" sz="1400" b="1" dirty="0">
                              <a:effectLst/>
                            </a:rPr>
                            <a:t>end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if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7983431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10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7" t="-1210638" r="-376" b="-4382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122721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11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7" t="-1310638" r="-376" b="-3382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885238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12 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7" t="-1410638" r="-376" b="-2382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3240187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13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	</a:t>
                          </a:r>
                          <a:r>
                            <a:rPr lang="en-US" sz="1400" b="1" dirty="0">
                              <a:effectLst/>
                            </a:rPr>
                            <a:t>end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for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45688468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14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1" dirty="0">
                              <a:effectLst/>
                            </a:rPr>
                            <a:t>end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while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746744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E73DCB-831F-41AC-BCEE-29B5B99DFF4D}"/>
                  </a:ext>
                </a:extLst>
              </p:cNvPr>
              <p:cNvSpPr txBox="1"/>
              <p:nvPr/>
            </p:nvSpPr>
            <p:spPr>
              <a:xfrm>
                <a:off x="7822194" y="623453"/>
                <a:ext cx="4218915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Значение </a:t>
                </a:r>
                <a:r>
                  <a:rPr lang="en-US" dirty="0"/>
                  <a:t>UB</a:t>
                </a:r>
                <a:r>
                  <a:rPr lang="ru-RU" dirty="0"/>
                  <a:t> получается при помощи эвристики </a:t>
                </a:r>
                <a:r>
                  <a:rPr lang="en-US" dirty="0"/>
                  <a:t>PCGLNS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Выполняем обход дерева поиска в ширину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Начиная с корня, префикса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В каждом префиксе считаем </a:t>
                </a:r>
                <a:r>
                  <a:rPr lang="en-US" dirty="0"/>
                  <a:t>LB </a:t>
                </a:r>
                <a:r>
                  <a:rPr lang="ru-RU" dirty="0"/>
                  <a:t>методами </a:t>
                </a:r>
                <a:r>
                  <a:rPr lang="en-US" dirty="0"/>
                  <a:t>L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dirty="0"/>
                  <a:t>L</a:t>
                </a:r>
                <a:r>
                  <a:rPr lang="en-US" baseline="-25000" dirty="0"/>
                  <a:t>2</a:t>
                </a:r>
                <a:r>
                  <a:rPr lang="ru-RU" dirty="0"/>
                  <a:t> и выбираем </a:t>
                </a:r>
                <a:r>
                  <a:rPr lang="en-US" dirty="0"/>
                  <a:t>max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Если </a:t>
                </a:r>
                <a:r>
                  <a:rPr lang="en-US" dirty="0"/>
                  <a:t>LB &gt; UB</a:t>
                </a:r>
                <a:r>
                  <a:rPr lang="ru-RU" dirty="0"/>
                  <a:t>, префикс отсекается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Иначе находим его потомков (префиксы длины большей на 1, с учётом ограничений предшествования) и переходим к их обработке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Каждый префикс длины </a:t>
                </a:r>
                <a:r>
                  <a:rPr lang="en-US" dirty="0"/>
                  <a:t>m </a:t>
                </a:r>
                <a:r>
                  <a:rPr lang="ru-RU" dirty="0"/>
                  <a:t>даёт решение исходной задачи </a:t>
                </a:r>
                <a:r>
                  <a:rPr lang="en-US" dirty="0"/>
                  <a:t>PCGTSP</a:t>
                </a:r>
                <a:r>
                  <a:rPr lang="ru-RU" dirty="0"/>
                  <a:t>, выбираем из них наилучший (минимального веса)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E73DCB-831F-41AC-BCEE-29B5B99DF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2194" y="623453"/>
                <a:ext cx="4218915" cy="5078313"/>
              </a:xfrm>
              <a:prstGeom prst="rect">
                <a:avLst/>
              </a:prstGeom>
              <a:blipFill>
                <a:blip r:embed="rId3"/>
                <a:stretch>
                  <a:fillRect l="-867" t="-600" r="-2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837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C11A21-C410-48BC-A174-CC5AF41D23E1}"/>
              </a:ext>
            </a:extLst>
          </p:cNvPr>
          <p:cNvSpPr txBox="1"/>
          <p:nvPr/>
        </p:nvSpPr>
        <p:spPr>
          <a:xfrm>
            <a:off x="8977722" y="0"/>
            <a:ext cx="321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Метод ветвей и границ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BA9C02-16BD-4072-B9C8-BE02E5AF87B0}"/>
                  </a:ext>
                </a:extLst>
              </p:cNvPr>
              <p:cNvSpPr txBox="1"/>
              <p:nvPr/>
            </p:nvSpPr>
            <p:spPr>
              <a:xfrm>
                <a:off x="307817" y="898089"/>
                <a:ext cx="9967865" cy="3913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Все префиксы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ru-RU" sz="2000" dirty="0"/>
                  <a:t>, отличающиеся только порядком посещения кластеров (и общим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sz="2000" dirty="0"/>
                  <a:t>) приводят к одной и той же вспомогательной задаче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r>
                  <a:rPr lang="ru-RU" sz="2000" dirty="0"/>
                  <a:t> (по построению), поэтому: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Требуется кэшировать значения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000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OPT</m:t>
                    </m:r>
                    <m:r>
                      <a:rPr lang="ru-RU" sz="2000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 sz="2000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r>
                  <a:rPr lang="ru-RU" sz="2000" dirty="0">
                    <a:ea typeface="Calibri" panose="020F0502020204030204" pitchFamily="34" charset="0"/>
                    <a:cs typeface="F"/>
                  </a:rPr>
                  <a:t> по ключу</a:t>
                </a:r>
                <a:r>
                  <a:rPr lang="en-US" sz="2000" dirty="0">
                    <a:ea typeface="Calibri" panose="020F0502020204030204" pitchFamily="34" charset="0"/>
                    <a:cs typeface="F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𝒯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)=({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},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Для этого требуется значительная память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Общая </a:t>
                </a:r>
                <a:r>
                  <a:rPr lang="ru-RU" sz="2000" dirty="0" err="1"/>
                  <a:t>кеш</a:t>
                </a:r>
                <a:r>
                  <a:rPr lang="ru-RU" sz="2000" dirty="0"/>
                  <a:t>-таблица затрудняет параллельное выполнение алгоритма</a:t>
                </a:r>
              </a:p>
              <a:p>
                <a:endParaRPr lang="ru-RU" sz="2000" dirty="0"/>
              </a:p>
              <a:p>
                <a:r>
                  <a:rPr lang="ru-RU" sz="2000" dirty="0"/>
                  <a:t>Замена всех возможных путей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sz="2000" dirty="0"/>
                  <a:t>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sz="2000" dirty="0"/>
                  <a:t> вдоль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на одно 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2000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</m:oMath>
                </a14:m>
                <a:r>
                  <a:rPr lang="ru-RU" sz="2000" dirty="0"/>
                  <a:t> также оказывается слишком грубым приближением.</a:t>
                </a:r>
              </a:p>
              <a:p>
                <a:endParaRPr lang="ru-RU" sz="2000" dirty="0"/>
              </a:p>
              <a:p>
                <a:r>
                  <a:rPr lang="ru-RU" sz="2000" dirty="0"/>
                  <a:t>Для решения этих проблем была создана другая версия этого алгоритма, использующая динамическое программирование </a:t>
                </a:r>
                <a:r>
                  <a:rPr lang="en-US" sz="2000" dirty="0"/>
                  <a:t>(DP)</a:t>
                </a:r>
                <a:r>
                  <a:rPr lang="ru-RU" sz="2000" dirty="0"/>
                  <a:t>, схему </a:t>
                </a:r>
                <a:r>
                  <a:rPr lang="ru-RU" sz="2000" dirty="0" err="1"/>
                  <a:t>Хелда</a:t>
                </a:r>
                <a:r>
                  <a:rPr lang="ru-RU" sz="2000" dirty="0"/>
                  <a:t> и Карпа</a:t>
                </a:r>
                <a:r>
                  <a:rPr lang="ru-RU" sz="2000" baseline="30000" dirty="0"/>
                  <a:t>1</a:t>
                </a:r>
                <a:r>
                  <a:rPr lang="ru-RU" sz="2000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BA9C02-16BD-4072-B9C8-BE02E5AF8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17" y="898089"/>
                <a:ext cx="9967865" cy="3913444"/>
              </a:xfrm>
              <a:prstGeom prst="rect">
                <a:avLst/>
              </a:prstGeom>
              <a:blipFill>
                <a:blip r:embed="rId2"/>
                <a:stretch>
                  <a:fillRect l="-611" t="-156" b="-18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D93B38E-F696-4077-A4D9-12D32DABFFD1}"/>
              </a:ext>
            </a:extLst>
          </p:cNvPr>
          <p:cNvSpPr/>
          <p:nvPr/>
        </p:nvSpPr>
        <p:spPr>
          <a:xfrm>
            <a:off x="0" y="6611779"/>
            <a:ext cx="121225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baseline="30000" dirty="0"/>
              <a:t>1</a:t>
            </a:r>
            <a:r>
              <a:rPr lang="en-US" sz="1000" dirty="0"/>
              <a:t>Held M., Karp R. M. A Dynamic Programming Approach to Sequencing Problems // Journal of the Society for Industrial and Applied Mathematics. — 1962. — Т. 10, No 1. — С. 196—210. 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218196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391988-D82B-409C-9C90-14E4DA189BA8}"/>
              </a:ext>
            </a:extLst>
          </p:cNvPr>
          <p:cNvSpPr txBox="1"/>
          <p:nvPr/>
        </p:nvSpPr>
        <p:spPr>
          <a:xfrm>
            <a:off x="7415884" y="0"/>
            <a:ext cx="4776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Динамическое программирование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23B1E-5CEC-42FC-9E04-7042CA57E0E5}"/>
                  </a:ext>
                </a:extLst>
              </p:cNvPr>
              <p:cNvSpPr txBox="1"/>
              <p:nvPr/>
            </p:nvSpPr>
            <p:spPr>
              <a:xfrm>
                <a:off x="293615" y="663333"/>
                <a:ext cx="11442583" cy="53245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180340" algn="just"/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Каждое состояние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DP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(ячейка таблицы динамического программирования) соответствует частичному</a:t>
                </a:r>
                <a:r>
                  <a:rPr lang="ru-RU" sz="2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v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-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u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-пути и индексируется кортежем 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𝑙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𝑢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где</a:t>
                </a:r>
              </a:p>
              <a:p>
                <a:pPr marL="342900" lvl="0" indent="-342900" algn="just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⊂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представляет собой </a:t>
                </a:r>
                <a:r>
                  <a:rPr lang="ru-RU" sz="20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идеал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частично упорядоченного множества кластеров</a:t>
                </a:r>
                <a:r>
                  <a:rPr lang="ru-RU" sz="2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то есть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 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∀(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𝑉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∈</m:t>
                    </m:r>
                    <m:sSup>
                      <m:sSup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sSup>
                      <m:sSup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p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∈</m:t>
                    </m:r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,(</m:t>
                    </m:r>
                    <m:sSup>
                      <m:sSup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p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𝑉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)∈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𝐴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)⇒</m:t>
                    </m:r>
                    <m:d>
                      <m:d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</m:ctrlPr>
                          </m:sSup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p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′</m:t>
                            </m:r>
                          </m:sup>
                        </m:sSup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∈</m:t>
                        </m:r>
                        <m:sSup>
                          <m:sSup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</m:ctrlPr>
                          </m:sSup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𝒞</m:t>
                            </m:r>
                          </m:e>
                          <m:sup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 Очевидно, в наших условиях,</a:t>
                </a:r>
                <a:r>
                  <a:rPr lang="ru-RU" sz="2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принадлежит произвольному идеалу</a:t>
                </a:r>
                <a:r>
                  <a:rPr lang="ru-RU" sz="2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⊂</m:t>
                    </m:r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</m:oMath>
                </a14:m>
                <a:endParaRPr lang="ru-RU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marL="457200" lvl="0" indent="-457200" algn="just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𝑙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⊂</m:t>
                    </m:r>
                    <m:sSup>
                      <m:sSup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для которого нет 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𝑉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𝒞</m:t>
                        </m:r>
                      </m:e>
                      <m:sup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такого, что 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𝑙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𝑉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)∈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𝐴</m:t>
                    </m:r>
                  </m:oMath>
                </a14:m>
                <a:endParaRPr lang="ru-RU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marL="342900" lvl="0" indent="-342900" algn="just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∈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F"/>
                    <a:cs typeface="F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F"/>
                      </a:rPr>
                      <m:t>𝑢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F"/>
                      </a:rPr>
                      <m:t>∈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F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F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</a:t>
                </a:r>
              </a:p>
              <a:p>
                <a:pPr indent="180340" algn="just"/>
                <a:endParaRPr lang="en-US" sz="2000" dirty="0"/>
              </a:p>
              <a:p>
                <a:pPr indent="180340" algn="just"/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Значение каждой ячейки DP 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𝑆</m:t>
                    </m:r>
                  </m:oMath>
                </a14:m>
                <a:r>
                  <a:rPr lang="ru-RU" sz="2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содержит: </a:t>
                </a:r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ссылку</a:t>
                </a:r>
                <a:r>
                  <a:rPr lang="ru-RU" sz="2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[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𝑝𝑟𝑒𝑑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000" dirty="0">
                    <a:effectLst/>
                    <a:latin typeface="Cambria Math" panose="02040503050406030204" pitchFamily="18" charset="0"/>
                    <a:ea typeface="F"/>
                    <a:cs typeface="Cambria Math" panose="02040503050406030204" pitchFamily="18" charset="0"/>
                  </a:rPr>
                  <a:t> </a:t>
                </a:r>
                <a:r>
                  <a:rPr lang="ru-RU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на предшествующее состояние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F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локальное значение нижней оценки</a:t>
                </a:r>
                <a:r>
                  <a:rPr lang="ru-RU" sz="2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𝑆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[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]</m:t>
                    </m:r>
                  </m:oMath>
                </a14:m>
                <a:r>
                  <a:rPr lang="ru-RU" sz="2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Cambria Math" panose="020405030504060302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Стоимость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[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𝑐𝑜𝑠𝑡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1800" dirty="0">
                    <a:effectLst/>
                    <a:latin typeface="Cambria Math" panose="02040503050406030204" pitchFamily="18" charset="0"/>
                    <a:ea typeface="F"/>
                    <a:cs typeface="Cambria Math" panose="02040503050406030204" pitchFamily="18" charset="0"/>
                  </a:rPr>
                  <a:t> </a:t>
                </a: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соответствующего частичного</a:t>
                </a:r>
                <a:r>
                  <a:rPr lang="ru-RU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en-US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v</a:t>
                </a: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-</a:t>
                </a:r>
                <a:r>
                  <a:rPr lang="en-US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u</a:t>
                </a: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-пути.</a:t>
                </a:r>
                <a:endParaRPr lang="ru-RU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indent="180340" algn="just"/>
                <a:endParaRPr lang="en-US" sz="2000" dirty="0"/>
              </a:p>
              <a:p>
                <a:pPr indent="180340" algn="just"/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ℑ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– подмножество идеалов размера 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𝑘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∈{1,…,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𝑚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 Очевидно,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ℑ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={{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}}</m:t>
                    </m:r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поэтому первый слой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ℒ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таблицы динамического программирования строится тривиально. Индуктивное построение остальных слоев описано </a:t>
                </a:r>
                <a:r>
                  <a:rPr lang="ru-RU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далее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</a:t>
                </a:r>
              </a:p>
              <a:p>
                <a:pPr indent="180340" algn="just"/>
                <a:endParaRPr lang="ru-RU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23B1E-5CEC-42FC-9E04-7042CA57E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15" y="663333"/>
                <a:ext cx="11442583" cy="5324535"/>
              </a:xfrm>
              <a:prstGeom prst="rect">
                <a:avLst/>
              </a:prstGeom>
              <a:blipFill>
                <a:blip r:embed="rId2"/>
                <a:stretch>
                  <a:fillRect l="-533" t="-687" r="-5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707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391988-D82B-409C-9C90-14E4DA189BA8}"/>
              </a:ext>
            </a:extLst>
          </p:cNvPr>
          <p:cNvSpPr txBox="1"/>
          <p:nvPr/>
        </p:nvSpPr>
        <p:spPr>
          <a:xfrm>
            <a:off x="7415884" y="0"/>
            <a:ext cx="4776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Динамическое программирование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C0DAAFE9-24C7-44A4-A8B3-6A8E51D3C0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1231" y="667000"/>
              <a:ext cx="8831287" cy="547586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00108">
                      <a:extLst>
                        <a:ext uri="{9D8B030D-6E8A-4147-A177-3AD203B41FA5}">
                          <a16:colId xmlns:a16="http://schemas.microsoft.com/office/drawing/2014/main" val="938134955"/>
                        </a:ext>
                      </a:extLst>
                    </a:gridCol>
                    <a:gridCol w="8031179">
                      <a:extLst>
                        <a:ext uri="{9D8B030D-6E8A-4147-A177-3AD203B41FA5}">
                          <a16:colId xmlns:a16="http://schemas.microsoft.com/office/drawing/2014/main" val="4280214753"/>
                        </a:ext>
                      </a:extLst>
                    </a:gridCol>
                  </a:tblGrid>
                  <a:tr h="163208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DP :: индуктивное построение таблицы динамического программирования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0071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орграф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, частичный порядок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, слой таблицы  </a:t>
                          </a:r>
                          <a:r>
                            <a:rPr lang="en-US" sz="1200" dirty="0">
                              <a:effectLst/>
                            </a:rPr>
                            <a:t>DP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, верхняя граница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𝑈𝐵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275281189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Выход: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oMath>
                          </a14:m>
                          <a:r>
                            <a:rPr lang="ru-RU" sz="1200">
                              <a:effectLst/>
                            </a:rPr>
                            <a:t>-ый слой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198089446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Инициализация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=∅</m:t>
                              </m:r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705704735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for all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ℑ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do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717351842"/>
                      </a:ext>
                    </a:extLst>
                  </a:tr>
                  <a:tr h="158761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r>
                            <a:rPr lang="en-US" sz="1200" dirty="0">
                              <a:effectLst/>
                            </a:rPr>
                            <a:t> all </a:t>
                          </a:r>
                          <a:r>
                            <a:rPr lang="ru-RU" sz="1200" dirty="0">
                              <a:effectLst/>
                            </a:rPr>
                            <a:t>кластер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∖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dirty="0" err="1">
                              <a:effectLst/>
                            </a:rPr>
                            <a:t>s.t.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∪{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}∈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ℑ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do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667408224"/>
                      </a:ext>
                    </a:extLst>
                  </a:tr>
                  <a:tr h="158761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all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и 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do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47482096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	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ru-RU" sz="1200" dirty="0">
                              <a:effectLst/>
                            </a:rPr>
                            <a:t>есть состояние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</a:t>
                          </a:r>
                          <a:r>
                            <a:rPr lang="en-US" sz="1200" dirty="0">
                              <a:effectLst/>
                            </a:rPr>
                            <a:t>s</a:t>
                          </a:r>
                          <a:r>
                            <a:rPr lang="ru-RU" sz="1200" dirty="0">
                              <a:effectLst/>
                            </a:rPr>
                            <a:t>.</a:t>
                          </a:r>
                          <a:r>
                            <a:rPr lang="en-US" sz="1200" dirty="0">
                              <a:effectLst/>
                            </a:rPr>
                            <a:t>t</a:t>
                          </a:r>
                          <a:r>
                            <a:rPr lang="ru-RU" sz="1200" dirty="0">
                              <a:effectLst/>
                            </a:rPr>
                            <a:t>.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then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88438177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6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создаем новое состояние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∪{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},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50362997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7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ru-RU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):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986655534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8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  <m:r>
                                <a:rPr lang="ru-RU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):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93451585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9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𝐿𝐵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ru-RU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176271983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10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𝐿𝐵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]⩽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𝑈𝐵</m:t>
                              </m:r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then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26279853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11 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					</a:t>
                          </a:r>
                          <a:r>
                            <a:rPr lang="ru-RU" sz="1200">
                              <a:effectLst/>
                            </a:rPr>
                            <a:t>Добавляем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200">
                              <a:effectLst/>
                            </a:rPr>
                            <a:t> к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964183891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598050393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842815023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272345385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429142162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16 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460518996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17 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return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2895412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C0DAAFE9-24C7-44A4-A8B3-6A8E51D3C0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1231" y="667000"/>
              <a:ext cx="8831287" cy="547586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00108">
                      <a:extLst>
                        <a:ext uri="{9D8B030D-6E8A-4147-A177-3AD203B41FA5}">
                          <a16:colId xmlns:a16="http://schemas.microsoft.com/office/drawing/2014/main" val="938134955"/>
                        </a:ext>
                      </a:extLst>
                    </a:gridCol>
                    <a:gridCol w="8031179">
                      <a:extLst>
                        <a:ext uri="{9D8B030D-6E8A-4147-A177-3AD203B41FA5}">
                          <a16:colId xmlns:a16="http://schemas.microsoft.com/office/drawing/2014/main" val="4280214753"/>
                        </a:ext>
                      </a:extLst>
                    </a:gridCol>
                  </a:tblGrid>
                  <a:tr h="245047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DP :: индуктивное построение таблицы динамического программирования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0071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78846" r="-303" b="-1582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5281189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Выход: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178846" r="-303" b="-1482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8089446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353659" r="-303" b="-17804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5704735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465000" r="-303" b="-17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7351842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565000" r="-303" b="-16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7408224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665000" r="-303" b="-15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482096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588462" r="-303" b="-107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438177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6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688462" r="-303" b="-97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62997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7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788462" r="-303" b="-87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6655534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8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888462" r="-303" b="-77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451585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9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988462" r="-303" b="-67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6271983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10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1380488" r="-303" b="-7536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279853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11 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1167308" r="-303" b="-494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183891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598050393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842815023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272345385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429142162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16 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460518996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17 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2150000" r="-303" b="-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5412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52693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F6D1359-5BFE-45A2-9744-C7F00F28D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07887"/>
              </p:ext>
            </p:extLst>
          </p:nvPr>
        </p:nvGraphicFramePr>
        <p:xfrm>
          <a:off x="277460" y="276038"/>
          <a:ext cx="5083076" cy="62978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680">
                  <a:extLst>
                    <a:ext uri="{9D8B030D-6E8A-4147-A177-3AD203B41FA5}">
                      <a16:colId xmlns:a16="http://schemas.microsoft.com/office/drawing/2014/main" val="4267128264"/>
                    </a:ext>
                  </a:extLst>
                </a:gridCol>
                <a:gridCol w="517518">
                  <a:extLst>
                    <a:ext uri="{9D8B030D-6E8A-4147-A177-3AD203B41FA5}">
                      <a16:colId xmlns:a16="http://schemas.microsoft.com/office/drawing/2014/main" val="2165402599"/>
                    </a:ext>
                  </a:extLst>
                </a:gridCol>
                <a:gridCol w="276218">
                  <a:extLst>
                    <a:ext uri="{9D8B030D-6E8A-4147-A177-3AD203B41FA5}">
                      <a16:colId xmlns:a16="http://schemas.microsoft.com/office/drawing/2014/main" val="2219754740"/>
                    </a:ext>
                  </a:extLst>
                </a:gridCol>
                <a:gridCol w="219068">
                  <a:extLst>
                    <a:ext uri="{9D8B030D-6E8A-4147-A177-3AD203B41FA5}">
                      <a16:colId xmlns:a16="http://schemas.microsoft.com/office/drawing/2014/main" val="2352979372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4249156982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3401625365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2890749004"/>
                    </a:ext>
                  </a:extLst>
                </a:gridCol>
                <a:gridCol w="350830">
                  <a:extLst>
                    <a:ext uri="{9D8B030D-6E8A-4147-A177-3AD203B41FA5}">
                      <a16:colId xmlns:a16="http://schemas.microsoft.com/office/drawing/2014/main" val="2606679823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873735688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2171357809"/>
                    </a:ext>
                  </a:extLst>
                </a:gridCol>
                <a:gridCol w="419093">
                  <a:extLst>
                    <a:ext uri="{9D8B030D-6E8A-4147-A177-3AD203B41FA5}">
                      <a16:colId xmlns:a16="http://schemas.microsoft.com/office/drawing/2014/main" val="3361774744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1913315660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877670736"/>
                    </a:ext>
                  </a:extLst>
                </a:gridCol>
                <a:gridCol w="419093">
                  <a:extLst>
                    <a:ext uri="{9D8B030D-6E8A-4147-A177-3AD203B41FA5}">
                      <a16:colId xmlns:a16="http://schemas.microsoft.com/office/drawing/2014/main" val="1604209545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Задача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 err="1">
                          <a:effectLst/>
                        </a:rPr>
                        <a:t>Gurobi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Ветвей и границ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DP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6399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№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>
                          <a:effectLst/>
                        </a:rPr>
                        <a:t>ID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n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>
                          <a:effectLst/>
                        </a:rPr>
                        <a:t>m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UB</a:t>
                      </a:r>
                      <a:r>
                        <a:rPr lang="en-US" sz="900" baseline="-250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Время, с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LB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>
                          <a:effectLst/>
                        </a:rPr>
                        <a:t>gap, %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Время, с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LB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>
                          <a:effectLst/>
                        </a:rPr>
                        <a:t>gap, %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Время, с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LB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>
                          <a:effectLst/>
                        </a:rPr>
                        <a:t>gap, %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extLst>
                  <a:ext uri="{0D108BD9-81ED-4DB2-BD59-A6C34878D82A}">
                    <a16:rowId xmlns:a16="http://schemas.microsoft.com/office/drawing/2014/main" val="54579588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br17.12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11.2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86409119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ESC07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1730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0.24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1730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1726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0.23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8.37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1730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8518577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1390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3.35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1390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0.36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14.99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1390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33599114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ESC25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1418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10.61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60.69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0184661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ESC47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1399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3773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1064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4.93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980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42.76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981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42.61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09895217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ESC63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25.35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0.52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6392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ESC78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414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14872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1278.45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14630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1.66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14594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1.63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14594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1.63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96993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ft53.1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6194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5479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13.04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4839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28.27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4839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28.27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2056660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ft53.2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6653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5511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20.7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4934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34.84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4940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34.68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11483725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ft53.3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8446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6354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32.92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5465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54.55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36000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5465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54.55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27321269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ft53.4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11822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20635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11259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35865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11274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4.86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2225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11290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4.71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00016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ft70.1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32848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83.7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31521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4.21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31153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5.44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31177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5.36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68024783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ft70.2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33486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31787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5.35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31268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7.09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36000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31273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7.08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03546223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ft70.3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35309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32775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7.73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32180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9.72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32180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9.72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6821130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ft70.4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44497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41160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8.11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38989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14.13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36000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41640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6.86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37294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kro124p.1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514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33320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29541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12.79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27869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19.56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27943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19.24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37124202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kro124p.2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524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35321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29983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17.8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28155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25.45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28155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25.45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84096175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kro124p.3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534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41340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30669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34.79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28406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45.53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28406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45.53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47251202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kro124p.4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526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62818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46033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36.46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38137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64.72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38511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63.12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2767578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p43.1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22545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4691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21677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738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2954.88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788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2761.04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11557250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p43.2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22841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21357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6.94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2949.53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877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2504.45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53309173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p43.3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23122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15884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45.57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898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2474.83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36000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906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2452.1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67988619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p43.4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66857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45198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47.92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4470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66846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333.02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66846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0822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prob.100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510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1474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805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83.1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133.23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133.23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55773029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prob.42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13310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4.86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55.7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51.63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55106980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rbg048a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24.22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3.68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0.25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272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3.68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46652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rbg050c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13.83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0.2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1.61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0.25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1.61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26624444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rbg109a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573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2407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809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09391561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rbg150a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871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1415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2.38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0.4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4.58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4.58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31575795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rbg174a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1644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1605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2.43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4.85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0.67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4.85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91926327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rbg253a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2376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2307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2.99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2269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4.72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1.42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2269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4074408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rbg323a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1825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2547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416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2490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2.29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4.04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3.59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4.04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76298459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rbg341a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2101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18470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4.97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1840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14.18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1840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14.18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2633950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rbg358a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1967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2080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17807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4.95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7.6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7.6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05241618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rbg378a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1973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2307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32205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2199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4.91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13.53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2031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13.59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84819762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ry48p.1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13135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11965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9.78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10739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22.31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10764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22.03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80284788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ry48p.2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13802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12065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14.39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10912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26.48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25.47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69948423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ry48p.3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16540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13085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26.4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11732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40.98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11822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39.91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98636316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ry48p.4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25977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22084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17.62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18677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25037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3.75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14001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25043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3.73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8863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6DFCAF4-3D39-42EB-94A9-ECF905B7BD02}"/>
              </a:ext>
            </a:extLst>
          </p:cNvPr>
          <p:cNvSpPr txBox="1"/>
          <p:nvPr/>
        </p:nvSpPr>
        <p:spPr>
          <a:xfrm>
            <a:off x="6346479" y="0"/>
            <a:ext cx="5845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Результаты экспериментов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E2C6A8-1FEB-4749-A76E-D2ECB3E0E9C5}"/>
                  </a:ext>
                </a:extLst>
              </p:cNvPr>
              <p:cNvSpPr txBox="1"/>
              <p:nvPr/>
            </p:nvSpPr>
            <p:spPr>
              <a:xfrm>
                <a:off x="5549774" y="633742"/>
                <a:ext cx="6642226" cy="3933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Использована общедоступная библиотека </a:t>
                </a:r>
                <a:r>
                  <a:rPr lang="en-US" dirty="0"/>
                  <a:t>PCGTSPLIB</a:t>
                </a:r>
                <a:r>
                  <a:rPr lang="en-US" baseline="30000" dirty="0"/>
                  <a:t>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16-ядерный </a:t>
                </a:r>
                <a:r>
                  <a:rPr lang="ru-RU" dirty="0" err="1"/>
                  <a:t>Intel</a:t>
                </a:r>
                <a:r>
                  <a:rPr lang="ru-RU" dirty="0"/>
                  <a:t> </a:t>
                </a:r>
                <a:r>
                  <a:rPr lang="ru-RU" dirty="0" err="1"/>
                  <a:t>Xeon</a:t>
                </a:r>
                <a:r>
                  <a:rPr lang="ru-RU" dirty="0"/>
                  <a:t>, 128G RAM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Суперкомпьютер «Уран» Института математики и механики им. Н. Н. Красовского Уральского отделения Российской академии наук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Время счёта 10 часов; Относительная погрешность 5%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𝑔𝑎𝑝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𝑈𝐵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𝐿𝐵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𝐿𝐵</m:t>
                          </m:r>
                        </m:den>
                      </m:f>
                    </m:oMath>
                  </m:oMathPara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Сравниваем с решением, </a:t>
                </a:r>
                <a:r>
                  <a:rPr lang="ru-RU" dirty="0" err="1"/>
                  <a:t>найденым</a:t>
                </a:r>
                <a:r>
                  <a:rPr lang="ru-RU" dirty="0"/>
                  <a:t> </a:t>
                </a:r>
                <a:r>
                  <a:rPr lang="ru-RU" dirty="0" err="1"/>
                  <a:t>солвером</a:t>
                </a:r>
                <a:r>
                  <a:rPr lang="ru-RU" dirty="0"/>
                  <a:t> </a:t>
                </a:r>
                <a:r>
                  <a:rPr lang="en-US" dirty="0" err="1"/>
                  <a:t>Gurobi</a:t>
                </a: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В 13 из 39 задач – лучшее решение (12 – по времени; 7 – по точности)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Оптимальное решение найдено в 6 случаях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Иногда (</a:t>
                </a:r>
                <a:r>
                  <a:rPr lang="ru-RU" i="1" dirty="0"/>
                  <a:t>p43.1</a:t>
                </a:r>
                <a:r>
                  <a:rPr lang="ru-RU" dirty="0"/>
                  <a:t>, </a:t>
                </a:r>
                <a:r>
                  <a:rPr lang="ru-RU" i="1" dirty="0"/>
                  <a:t>p43.2</a:t>
                </a:r>
                <a:r>
                  <a:rPr lang="ru-RU" dirty="0"/>
                  <a:t> и </a:t>
                </a:r>
                <a:r>
                  <a:rPr lang="ru-RU" i="1" dirty="0"/>
                  <a:t>p43.3</a:t>
                </a:r>
                <a:r>
                  <a:rPr lang="ru-RU" dirty="0"/>
                  <a:t>) сильно уступают </a:t>
                </a:r>
                <a:r>
                  <a:rPr lang="en-US" dirty="0" err="1"/>
                  <a:t>Gurobi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Иногда</a:t>
                </a:r>
                <a:r>
                  <a:rPr lang="en-US" dirty="0"/>
                  <a:t> (</a:t>
                </a:r>
                <a:r>
                  <a:rPr lang="ru-RU" i="1" dirty="0"/>
                  <a:t>p43.4</a:t>
                </a:r>
                <a:r>
                  <a:rPr lang="ru-RU" dirty="0"/>
                  <a:t> и </a:t>
                </a:r>
                <a:r>
                  <a:rPr lang="ru-RU" i="1" dirty="0"/>
                  <a:t>ry48p.4</a:t>
                </a:r>
                <a:r>
                  <a:rPr lang="en-US" dirty="0"/>
                  <a:t>) </a:t>
                </a:r>
                <a:r>
                  <a:rPr lang="ru-RU" dirty="0"/>
                  <a:t>наоборот сильно превосходят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E2C6A8-1FEB-4749-A76E-D2ECB3E0E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774" y="633742"/>
                <a:ext cx="6642226" cy="3933064"/>
              </a:xfrm>
              <a:prstGeom prst="rect">
                <a:avLst/>
              </a:prstGeom>
              <a:blipFill>
                <a:blip r:embed="rId2"/>
                <a:stretch>
                  <a:fillRect l="-550" t="-930" b="-15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AF9FAA6-215A-4B12-A7D7-60E301B3A7CF}"/>
              </a:ext>
            </a:extLst>
          </p:cNvPr>
          <p:cNvSpPr/>
          <p:nvPr/>
        </p:nvSpPr>
        <p:spPr>
          <a:xfrm>
            <a:off x="-84500" y="6611872"/>
            <a:ext cx="122765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aseline="30000" dirty="0"/>
              <a:t>1</a:t>
            </a:r>
            <a:r>
              <a:rPr lang="en-US" sz="1000" dirty="0"/>
              <a:t>Salman R., </a:t>
            </a:r>
            <a:r>
              <a:rPr lang="en-US" sz="1000" dirty="0" err="1"/>
              <a:t>Ekstedt</a:t>
            </a:r>
            <a:r>
              <a:rPr lang="en-US" sz="1000" dirty="0"/>
              <a:t> F., </a:t>
            </a:r>
            <a:r>
              <a:rPr lang="en-US" sz="1000" dirty="0" err="1"/>
              <a:t>Damaschke</a:t>
            </a:r>
            <a:r>
              <a:rPr lang="en-US" sz="1000" dirty="0"/>
              <a:t> P. Branch-and-bound for the Precedence Constrained Generalized Traveling Salesman Problem // Operations Research Letters. — 2020. — Т. 48, No 2. — С. 163—166. </a:t>
            </a:r>
          </a:p>
        </p:txBody>
      </p:sp>
    </p:spTree>
    <p:extLst>
      <p:ext uri="{BB962C8B-B14F-4D97-AF65-F5344CB8AC3E}">
        <p14:creationId xmlns:p14="http://schemas.microsoft.com/office/powerpoint/2010/main" val="46584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881ABC-1797-4F82-BAE7-9D42F60688CF}"/>
              </a:ext>
            </a:extLst>
          </p:cNvPr>
          <p:cNvSpPr txBox="1"/>
          <p:nvPr/>
        </p:nvSpPr>
        <p:spPr>
          <a:xfrm>
            <a:off x="6346479" y="0"/>
            <a:ext cx="5845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Заключение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B6A687-83AC-479B-BD68-3F6E2FCA650F}"/>
              </a:ext>
            </a:extLst>
          </p:cNvPr>
          <p:cNvSpPr txBox="1"/>
          <p:nvPr/>
        </p:nvSpPr>
        <p:spPr>
          <a:xfrm>
            <a:off x="199176" y="851024"/>
            <a:ext cx="119928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Разработан первый специализированный алгоритм ветвей и границ для обобщенной задачи коммивояжера с ограничениями предшествования </a:t>
            </a:r>
            <a:r>
              <a:rPr lang="en-US" dirty="0"/>
              <a:t>(PCGTSP)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Реализовано две версии алгоритма: 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Классический метод ветвей и границ 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Динамическое программирование (схема </a:t>
            </a:r>
            <a:r>
              <a:rPr lang="ru-RU" dirty="0" err="1"/>
              <a:t>Хелда</a:t>
            </a:r>
            <a:r>
              <a:rPr lang="ru-RU" dirty="0"/>
              <a:t> и Карпа) демонстрирующее лучшую производительность, в том числе за счёт параллельных вычислений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Реализация </a:t>
            </a:r>
            <a:r>
              <a:rPr lang="ru-RU" dirty="0" err="1"/>
              <a:t>кросплатформенна</a:t>
            </a:r>
            <a:r>
              <a:rPr lang="ru-RU" dirty="0"/>
              <a:t> за счет использования языка </a:t>
            </a:r>
            <a:r>
              <a:rPr lang="en-US" dirty="0"/>
              <a:t>Python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Для оценки производительности алгоритмов проведены численные эксперименты, в которых для сравнения использовался передовой коммерческий </a:t>
            </a:r>
            <a:r>
              <a:rPr lang="ru-RU" dirty="0" err="1"/>
              <a:t>солвер</a:t>
            </a:r>
            <a:r>
              <a:rPr lang="ru-RU" dirty="0"/>
              <a:t> </a:t>
            </a:r>
            <a:r>
              <a:rPr lang="ru-RU" dirty="0" err="1"/>
              <a:t>Gurobi</a:t>
            </a:r>
            <a:r>
              <a:rPr lang="ru-RU" dirty="0"/>
              <a:t>, и которые продемонстрировали конкурентоспособность предложенных алгоритмов</a:t>
            </a:r>
          </a:p>
          <a:p>
            <a:endParaRPr lang="ru-RU" dirty="0"/>
          </a:p>
          <a:p>
            <a:pPr algn="ctr"/>
            <a:r>
              <a:rPr lang="ru-RU" b="1" dirty="0"/>
              <a:t>Направление дальнейших исследований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Разработка более точных нижних оценок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Оптимизация и распараллеливание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Интеграция с системой автоматизированного проектирования СИРИУС, предназначенной для оптимизации раскроя листового материала на фигурные заготовки и подготовки управляющих программ для машин листовой резки с ЧПУ</a:t>
            </a:r>
          </a:p>
        </p:txBody>
      </p:sp>
    </p:spTree>
    <p:extLst>
      <p:ext uri="{BB962C8B-B14F-4D97-AF65-F5344CB8AC3E}">
        <p14:creationId xmlns:p14="http://schemas.microsoft.com/office/powerpoint/2010/main" val="403578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B5AAA5-44F3-4036-BF83-3BF0E47F499A}"/>
              </a:ext>
            </a:extLst>
          </p:cNvPr>
          <p:cNvSpPr txBox="1"/>
          <p:nvPr/>
        </p:nvSpPr>
        <p:spPr>
          <a:xfrm>
            <a:off x="5004649" y="0"/>
            <a:ext cx="7187351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2400" dirty="0">
                <a:ln w="0"/>
                <a:solidFill>
                  <a:schemeClr val="tx1"/>
                </a:solidFill>
              </a:rPr>
              <a:t>Содержание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FDAA7-FF77-442E-A93C-229E89D4A260}"/>
              </a:ext>
            </a:extLst>
          </p:cNvPr>
          <p:cNvSpPr txBox="1"/>
          <p:nvPr/>
        </p:nvSpPr>
        <p:spPr>
          <a:xfrm>
            <a:off x="851026" y="869133"/>
            <a:ext cx="97113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Обобщенная задача коммивояжера с ограничениями предшествования </a:t>
            </a:r>
            <a:r>
              <a:rPr lang="en-US" sz="2000" dirty="0"/>
              <a:t>(PCGTSP)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Общие идеи алгоритма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Получение нижних оценок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Отсечение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Ветвление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Используемые нижние оценки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Варианты алгоритма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Ветвей и границ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Динамическое программирование (схема </a:t>
            </a:r>
            <a:r>
              <a:rPr lang="ru-RU" sz="2000" dirty="0" err="1"/>
              <a:t>Хелда</a:t>
            </a:r>
            <a:r>
              <a:rPr lang="ru-RU" sz="2000" dirty="0"/>
              <a:t> и Карпа)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Численные эксперименты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Заключение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5894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4EB11E-804D-4BCA-855B-74042792FC4E}"/>
              </a:ext>
            </a:extLst>
          </p:cNvPr>
          <p:cNvSpPr txBox="1"/>
          <p:nvPr/>
        </p:nvSpPr>
        <p:spPr>
          <a:xfrm>
            <a:off x="5004649" y="0"/>
            <a:ext cx="7187351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>
                <a:ln w="0"/>
                <a:solidFill>
                  <a:schemeClr val="tx1"/>
                </a:solidFill>
              </a:rPr>
              <a:t>PCGTSP: GTSP </a:t>
            </a:r>
            <a:r>
              <a:rPr lang="ru-RU" sz="2400" dirty="0">
                <a:ln w="0"/>
                <a:solidFill>
                  <a:schemeClr val="tx1"/>
                </a:solidFill>
              </a:rPr>
              <a:t>с ограничениями предшествования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AEC09060-51E4-43BC-BC21-347331C26E00}"/>
              </a:ext>
            </a:extLst>
          </p:cNvPr>
          <p:cNvSpPr/>
          <p:nvPr/>
        </p:nvSpPr>
        <p:spPr>
          <a:xfrm>
            <a:off x="637563" y="679508"/>
            <a:ext cx="3870492" cy="239925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7E69DC7-284E-480A-8C09-B76B148B5B10}"/>
              </a:ext>
            </a:extLst>
          </p:cNvPr>
          <p:cNvSpPr/>
          <p:nvPr/>
        </p:nvSpPr>
        <p:spPr>
          <a:xfrm>
            <a:off x="906011" y="989901"/>
            <a:ext cx="1573094" cy="15730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везда: 5 точек 6">
            <a:extLst>
              <a:ext uri="{FF2B5EF4-FFF2-40B4-BE49-F238E27FC236}">
                <a16:creationId xmlns:a16="http://schemas.microsoft.com/office/drawing/2014/main" id="{D1BA5890-267D-445C-B29F-A7D3ED145CDE}"/>
              </a:ext>
            </a:extLst>
          </p:cNvPr>
          <p:cNvSpPr/>
          <p:nvPr/>
        </p:nvSpPr>
        <p:spPr>
          <a:xfrm>
            <a:off x="846852" y="3309219"/>
            <a:ext cx="2944536" cy="2944536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омб 8">
            <a:extLst>
              <a:ext uri="{FF2B5EF4-FFF2-40B4-BE49-F238E27FC236}">
                <a16:creationId xmlns:a16="http://schemas.microsoft.com/office/drawing/2014/main" id="{49478CA1-0B33-45BA-9403-9F29333F9FE2}"/>
              </a:ext>
            </a:extLst>
          </p:cNvPr>
          <p:cNvSpPr/>
          <p:nvPr/>
        </p:nvSpPr>
        <p:spPr>
          <a:xfrm>
            <a:off x="1537361" y="834704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0C0C7D41-20AB-4B8E-A8E5-FB562E9F82A4}"/>
              </a:ext>
            </a:extLst>
          </p:cNvPr>
          <p:cNvSpPr/>
          <p:nvPr/>
        </p:nvSpPr>
        <p:spPr>
          <a:xfrm>
            <a:off x="2319121" y="1568741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омб 10">
            <a:extLst>
              <a:ext uri="{FF2B5EF4-FFF2-40B4-BE49-F238E27FC236}">
                <a16:creationId xmlns:a16="http://schemas.microsoft.com/office/drawing/2014/main" id="{BF9E4FE9-42A4-47BF-B6D9-0708340DC15D}"/>
              </a:ext>
            </a:extLst>
          </p:cNvPr>
          <p:cNvSpPr/>
          <p:nvPr/>
        </p:nvSpPr>
        <p:spPr>
          <a:xfrm>
            <a:off x="1537360" y="2405780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Ромб 11">
            <a:extLst>
              <a:ext uri="{FF2B5EF4-FFF2-40B4-BE49-F238E27FC236}">
                <a16:creationId xmlns:a16="http://schemas.microsoft.com/office/drawing/2014/main" id="{24E22F7E-C04F-466D-BF52-801FBF8C8D77}"/>
              </a:ext>
            </a:extLst>
          </p:cNvPr>
          <p:cNvSpPr/>
          <p:nvPr/>
        </p:nvSpPr>
        <p:spPr>
          <a:xfrm>
            <a:off x="755602" y="1712442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омб 12">
            <a:extLst>
              <a:ext uri="{FF2B5EF4-FFF2-40B4-BE49-F238E27FC236}">
                <a16:creationId xmlns:a16="http://schemas.microsoft.com/office/drawing/2014/main" id="{154B0595-76BE-4E4E-88D8-0436A8CC61C2}"/>
              </a:ext>
            </a:extLst>
          </p:cNvPr>
          <p:cNvSpPr/>
          <p:nvPr/>
        </p:nvSpPr>
        <p:spPr>
          <a:xfrm>
            <a:off x="621873" y="601909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Ромб 13">
            <a:extLst>
              <a:ext uri="{FF2B5EF4-FFF2-40B4-BE49-F238E27FC236}">
                <a16:creationId xmlns:a16="http://schemas.microsoft.com/office/drawing/2014/main" id="{7EE177C8-16B3-4F66-8F2B-1EF93AB11E23}"/>
              </a:ext>
            </a:extLst>
          </p:cNvPr>
          <p:cNvSpPr/>
          <p:nvPr/>
        </p:nvSpPr>
        <p:spPr>
          <a:xfrm>
            <a:off x="2578091" y="540041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Ромб 14">
            <a:extLst>
              <a:ext uri="{FF2B5EF4-FFF2-40B4-BE49-F238E27FC236}">
                <a16:creationId xmlns:a16="http://schemas.microsoft.com/office/drawing/2014/main" id="{CBBAFA86-7DF2-4878-BC0A-344547C15FCD}"/>
              </a:ext>
            </a:extLst>
          </p:cNvPr>
          <p:cNvSpPr/>
          <p:nvPr/>
        </p:nvSpPr>
        <p:spPr>
          <a:xfrm>
            <a:off x="4213352" y="628342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Ромб 15">
            <a:extLst>
              <a:ext uri="{FF2B5EF4-FFF2-40B4-BE49-F238E27FC236}">
                <a16:creationId xmlns:a16="http://schemas.microsoft.com/office/drawing/2014/main" id="{FD607971-A2A0-4644-B7E6-E599DA6BA708}"/>
              </a:ext>
            </a:extLst>
          </p:cNvPr>
          <p:cNvSpPr/>
          <p:nvPr/>
        </p:nvSpPr>
        <p:spPr>
          <a:xfrm>
            <a:off x="4345955" y="209730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Ромб 16">
            <a:extLst>
              <a:ext uri="{FF2B5EF4-FFF2-40B4-BE49-F238E27FC236}">
                <a16:creationId xmlns:a16="http://schemas.microsoft.com/office/drawing/2014/main" id="{A0151E27-270F-45D4-8507-89E173911F58}"/>
              </a:ext>
            </a:extLst>
          </p:cNvPr>
          <p:cNvSpPr/>
          <p:nvPr/>
        </p:nvSpPr>
        <p:spPr>
          <a:xfrm>
            <a:off x="4213352" y="276836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Ромб 17">
            <a:extLst>
              <a:ext uri="{FF2B5EF4-FFF2-40B4-BE49-F238E27FC236}">
                <a16:creationId xmlns:a16="http://schemas.microsoft.com/office/drawing/2014/main" id="{61B506C3-7084-4C99-89CB-AF484CB0D0C9}"/>
              </a:ext>
            </a:extLst>
          </p:cNvPr>
          <p:cNvSpPr/>
          <p:nvPr/>
        </p:nvSpPr>
        <p:spPr>
          <a:xfrm>
            <a:off x="2474317" y="2923563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Ромб 18">
            <a:extLst>
              <a:ext uri="{FF2B5EF4-FFF2-40B4-BE49-F238E27FC236}">
                <a16:creationId xmlns:a16="http://schemas.microsoft.com/office/drawing/2014/main" id="{3EA8D626-1329-4FD0-81C0-6B4BDFD16178}"/>
              </a:ext>
            </a:extLst>
          </p:cNvPr>
          <p:cNvSpPr/>
          <p:nvPr/>
        </p:nvSpPr>
        <p:spPr>
          <a:xfrm>
            <a:off x="595618" y="2793454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Ромб 19">
            <a:extLst>
              <a:ext uri="{FF2B5EF4-FFF2-40B4-BE49-F238E27FC236}">
                <a16:creationId xmlns:a16="http://schemas.microsoft.com/office/drawing/2014/main" id="{C2EC635C-D14D-4DB5-BF7A-FDBA615405D6}"/>
              </a:ext>
            </a:extLst>
          </p:cNvPr>
          <p:cNvSpPr/>
          <p:nvPr/>
        </p:nvSpPr>
        <p:spPr>
          <a:xfrm>
            <a:off x="489270" y="1332315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Ромб 20">
            <a:extLst>
              <a:ext uri="{FF2B5EF4-FFF2-40B4-BE49-F238E27FC236}">
                <a16:creationId xmlns:a16="http://schemas.microsoft.com/office/drawing/2014/main" id="{163C16B3-0012-4640-A46A-1FB8B581C1D2}"/>
              </a:ext>
            </a:extLst>
          </p:cNvPr>
          <p:cNvSpPr/>
          <p:nvPr/>
        </p:nvSpPr>
        <p:spPr>
          <a:xfrm>
            <a:off x="489270" y="2178179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Ромб 21">
            <a:extLst>
              <a:ext uri="{FF2B5EF4-FFF2-40B4-BE49-F238E27FC236}">
                <a16:creationId xmlns:a16="http://schemas.microsoft.com/office/drawing/2014/main" id="{0BDC7392-FA14-44C4-B978-FEA977B7B919}"/>
              </a:ext>
            </a:extLst>
          </p:cNvPr>
          <p:cNvSpPr/>
          <p:nvPr/>
        </p:nvSpPr>
        <p:spPr>
          <a:xfrm>
            <a:off x="4340733" y="1362824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Ромб 22">
            <a:extLst>
              <a:ext uri="{FF2B5EF4-FFF2-40B4-BE49-F238E27FC236}">
                <a16:creationId xmlns:a16="http://schemas.microsoft.com/office/drawing/2014/main" id="{7BA34489-A568-4371-86FA-F4288B73ACF8}"/>
              </a:ext>
            </a:extLst>
          </p:cNvPr>
          <p:cNvSpPr/>
          <p:nvPr/>
        </p:nvSpPr>
        <p:spPr>
          <a:xfrm>
            <a:off x="2163924" y="3181446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Ромб 23">
            <a:extLst>
              <a:ext uri="{FF2B5EF4-FFF2-40B4-BE49-F238E27FC236}">
                <a16:creationId xmlns:a16="http://schemas.microsoft.com/office/drawing/2014/main" id="{878DDFE9-8D09-40DD-A2B9-D8BAE1993A6B}"/>
              </a:ext>
            </a:extLst>
          </p:cNvPr>
          <p:cNvSpPr/>
          <p:nvPr/>
        </p:nvSpPr>
        <p:spPr>
          <a:xfrm>
            <a:off x="2521325" y="4262249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Ромб 24">
            <a:extLst>
              <a:ext uri="{FF2B5EF4-FFF2-40B4-BE49-F238E27FC236}">
                <a16:creationId xmlns:a16="http://schemas.microsoft.com/office/drawing/2014/main" id="{3EAA3C79-873E-4964-A8C3-074481F29B59}"/>
              </a:ext>
            </a:extLst>
          </p:cNvPr>
          <p:cNvSpPr/>
          <p:nvPr/>
        </p:nvSpPr>
        <p:spPr>
          <a:xfrm>
            <a:off x="3636191" y="4278385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Ромб 25">
            <a:extLst>
              <a:ext uri="{FF2B5EF4-FFF2-40B4-BE49-F238E27FC236}">
                <a16:creationId xmlns:a16="http://schemas.microsoft.com/office/drawing/2014/main" id="{DD67097C-450B-420D-B917-7BF5C1A6395E}"/>
              </a:ext>
            </a:extLst>
          </p:cNvPr>
          <p:cNvSpPr/>
          <p:nvPr/>
        </p:nvSpPr>
        <p:spPr>
          <a:xfrm>
            <a:off x="2733287" y="499249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Ромб 26">
            <a:extLst>
              <a:ext uri="{FF2B5EF4-FFF2-40B4-BE49-F238E27FC236}">
                <a16:creationId xmlns:a16="http://schemas.microsoft.com/office/drawing/2014/main" id="{3BD397A8-BFCD-4B4A-807F-F84245AB072A}"/>
              </a:ext>
            </a:extLst>
          </p:cNvPr>
          <p:cNvSpPr/>
          <p:nvPr/>
        </p:nvSpPr>
        <p:spPr>
          <a:xfrm>
            <a:off x="3043680" y="6032256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Ромб 27">
            <a:extLst>
              <a:ext uri="{FF2B5EF4-FFF2-40B4-BE49-F238E27FC236}">
                <a16:creationId xmlns:a16="http://schemas.microsoft.com/office/drawing/2014/main" id="{AC6DA644-AAD7-4102-8665-169238E9AF16}"/>
              </a:ext>
            </a:extLst>
          </p:cNvPr>
          <p:cNvSpPr/>
          <p:nvPr/>
        </p:nvSpPr>
        <p:spPr>
          <a:xfrm>
            <a:off x="2163923" y="540274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Ромб 28">
            <a:extLst>
              <a:ext uri="{FF2B5EF4-FFF2-40B4-BE49-F238E27FC236}">
                <a16:creationId xmlns:a16="http://schemas.microsoft.com/office/drawing/2014/main" id="{BF4E9A83-B244-44AC-BF09-D8FE5432ABDF}"/>
              </a:ext>
            </a:extLst>
          </p:cNvPr>
          <p:cNvSpPr/>
          <p:nvPr/>
        </p:nvSpPr>
        <p:spPr>
          <a:xfrm>
            <a:off x="1226967" y="6071135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Ромб 29">
            <a:extLst>
              <a:ext uri="{FF2B5EF4-FFF2-40B4-BE49-F238E27FC236}">
                <a16:creationId xmlns:a16="http://schemas.microsoft.com/office/drawing/2014/main" id="{AAAB3834-2B89-4B99-8C8B-132C9266F6CC}"/>
              </a:ext>
            </a:extLst>
          </p:cNvPr>
          <p:cNvSpPr/>
          <p:nvPr/>
        </p:nvSpPr>
        <p:spPr>
          <a:xfrm>
            <a:off x="1570994" y="5004843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Ромб 30">
            <a:extLst>
              <a:ext uri="{FF2B5EF4-FFF2-40B4-BE49-F238E27FC236}">
                <a16:creationId xmlns:a16="http://schemas.microsoft.com/office/drawing/2014/main" id="{A647BC7B-A724-4D50-869B-F57B92E6920F}"/>
              </a:ext>
            </a:extLst>
          </p:cNvPr>
          <p:cNvSpPr/>
          <p:nvPr/>
        </p:nvSpPr>
        <p:spPr>
          <a:xfrm>
            <a:off x="691655" y="4298476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Ромб 31">
            <a:extLst>
              <a:ext uri="{FF2B5EF4-FFF2-40B4-BE49-F238E27FC236}">
                <a16:creationId xmlns:a16="http://schemas.microsoft.com/office/drawing/2014/main" id="{47323BBD-95FF-459C-8EB5-E46984587A17}"/>
              </a:ext>
            </a:extLst>
          </p:cNvPr>
          <p:cNvSpPr/>
          <p:nvPr/>
        </p:nvSpPr>
        <p:spPr>
          <a:xfrm>
            <a:off x="1808695" y="4256600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65D9FE06-5BEA-4A6C-9830-279AB60A0A38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1692558" y="2560976"/>
            <a:ext cx="271334" cy="169562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CFEF30C1-51DB-455F-895F-BB7A8DD2C6B8}"/>
              </a:ext>
            </a:extLst>
          </p:cNvPr>
          <p:cNvCxnSpPr>
            <a:cxnSpLocks/>
          </p:cNvCxnSpPr>
          <p:nvPr/>
        </p:nvCxnSpPr>
        <p:spPr>
          <a:xfrm>
            <a:off x="1856498" y="2574239"/>
            <a:ext cx="2484235" cy="34932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E0604BA0-5E57-4961-8B24-AC4EED88CD82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2119088" y="2945534"/>
            <a:ext cx="2221645" cy="146626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Выноска: изогнутая линия 41">
                <a:extLst>
                  <a:ext uri="{FF2B5EF4-FFF2-40B4-BE49-F238E27FC236}">
                    <a16:creationId xmlns:a16="http://schemas.microsoft.com/office/drawing/2014/main" id="{5ACC99A7-225B-4210-9BBE-694EBC4D3AC0}"/>
                  </a:ext>
                </a:extLst>
              </p:cNvPr>
              <p:cNvSpPr/>
              <p:nvPr/>
            </p:nvSpPr>
            <p:spPr>
              <a:xfrm>
                <a:off x="3946584" y="5366955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98997"/>
                  <a:gd name="adj6" fmla="val -5837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Кластер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Выноска: изогнутая линия 41">
                <a:extLst>
                  <a:ext uri="{FF2B5EF4-FFF2-40B4-BE49-F238E27FC236}">
                    <a16:creationId xmlns:a16="http://schemas.microsoft.com/office/drawing/2014/main" id="{5ACC99A7-225B-4210-9BBE-694EBC4D3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84" y="5366955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98997"/>
                  <a:gd name="adj6" fmla="val -58373"/>
                </a:avLst>
              </a:prstGeom>
              <a:blipFill>
                <a:blip r:embed="rId2"/>
                <a:stretch>
                  <a:fillRect t="-4615" b="-21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Выноска: изогнутая линия 42">
                <a:extLst>
                  <a:ext uri="{FF2B5EF4-FFF2-40B4-BE49-F238E27FC236}">
                    <a16:creationId xmlns:a16="http://schemas.microsoft.com/office/drawing/2014/main" id="{7E4A119D-FA36-4086-8447-0F4FAF7C11CF}"/>
                  </a:ext>
                </a:extLst>
              </p:cNvPr>
              <p:cNvSpPr/>
              <p:nvPr/>
            </p:nvSpPr>
            <p:spPr>
              <a:xfrm>
                <a:off x="3946584" y="4796266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54737"/>
                  <a:gd name="adj6" fmla="val -1068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Вершина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Выноска: изогнутая линия 42">
                <a:extLst>
                  <a:ext uri="{FF2B5EF4-FFF2-40B4-BE49-F238E27FC236}">
                    <a16:creationId xmlns:a16="http://schemas.microsoft.com/office/drawing/2014/main" id="{7E4A119D-FA36-4086-8447-0F4FAF7C1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84" y="4796266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54737"/>
                  <a:gd name="adj6" fmla="val -10684"/>
                </a:avLst>
              </a:prstGeom>
              <a:blipFill>
                <a:blip r:embed="rId3"/>
                <a:stretch>
                  <a:fillRect b="-1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Выноска: изогнутая линия 43">
                <a:extLst>
                  <a:ext uri="{FF2B5EF4-FFF2-40B4-BE49-F238E27FC236}">
                    <a16:creationId xmlns:a16="http://schemas.microsoft.com/office/drawing/2014/main" id="{BB09B66E-37E9-4C5B-9C77-B8688D5C6A66}"/>
                  </a:ext>
                </a:extLst>
              </p:cNvPr>
              <p:cNvSpPr/>
              <p:nvPr/>
            </p:nvSpPr>
            <p:spPr>
              <a:xfrm>
                <a:off x="3946584" y="3735564"/>
                <a:ext cx="1983436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13009"/>
                  <a:gd name="adj6" fmla="val -3370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Тур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Выноска: изогнутая линия 43">
                <a:extLst>
                  <a:ext uri="{FF2B5EF4-FFF2-40B4-BE49-F238E27FC236}">
                    <a16:creationId xmlns:a16="http://schemas.microsoft.com/office/drawing/2014/main" id="{BB09B66E-37E9-4C5B-9C77-B8688D5C6A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84" y="3735564"/>
                <a:ext cx="1983436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13009"/>
                  <a:gd name="adj6" fmla="val -33707"/>
                </a:avLst>
              </a:prstGeom>
              <a:blipFill>
                <a:blip r:embed="rId4"/>
                <a:stretch>
                  <a:fillRect b="-191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Стрелка: вправо 44">
            <a:extLst>
              <a:ext uri="{FF2B5EF4-FFF2-40B4-BE49-F238E27FC236}">
                <a16:creationId xmlns:a16="http://schemas.microsoft.com/office/drawing/2014/main" id="{AD2B651B-18DC-4FB6-B14A-341FB8BB3831}"/>
              </a:ext>
            </a:extLst>
          </p:cNvPr>
          <p:cNvSpPr/>
          <p:nvPr/>
        </p:nvSpPr>
        <p:spPr>
          <a:xfrm rot="513390">
            <a:off x="2464167" y="2220279"/>
            <a:ext cx="1917047" cy="292714"/>
          </a:xfrm>
          <a:prstGeom prst="rightArrow">
            <a:avLst>
              <a:gd name="adj1" fmla="val 50000"/>
              <a:gd name="adj2" fmla="val 153174"/>
            </a:avLst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Выноска: изогнутая линия 45">
                <a:extLst>
                  <a:ext uri="{FF2B5EF4-FFF2-40B4-BE49-F238E27FC236}">
                    <a16:creationId xmlns:a16="http://schemas.microsoft.com/office/drawing/2014/main" id="{194557EB-E61F-4DBD-BEC8-A810953781A8}"/>
                  </a:ext>
                </a:extLst>
              </p:cNvPr>
              <p:cNvSpPr/>
              <p:nvPr/>
            </p:nvSpPr>
            <p:spPr>
              <a:xfrm>
                <a:off x="4776503" y="1642707"/>
                <a:ext cx="2177970" cy="613931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101248"/>
                  <a:gd name="adj6" fmla="val -6898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Частичный порядок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Выноска: изогнутая линия 45">
                <a:extLst>
                  <a:ext uri="{FF2B5EF4-FFF2-40B4-BE49-F238E27FC236}">
                    <a16:creationId xmlns:a16="http://schemas.microsoft.com/office/drawing/2014/main" id="{194557EB-E61F-4DBD-BEC8-A81095378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503" y="1642707"/>
                <a:ext cx="2177970" cy="613931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101248"/>
                  <a:gd name="adj6" fmla="val -68982"/>
                </a:avLst>
              </a:prstGeom>
              <a:blipFill>
                <a:blip r:embed="rId5"/>
                <a:stretch>
                  <a:fillRect t="-7619" r="-331"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FE26B3A-213E-4273-84BB-451459FB80FD}"/>
                  </a:ext>
                </a:extLst>
              </p:cNvPr>
              <p:cNvSpPr txBox="1"/>
              <p:nvPr/>
            </p:nvSpPr>
            <p:spPr>
              <a:xfrm>
                <a:off x="6010712" y="3466592"/>
                <a:ext cx="6105323" cy="3168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𝑃𝐶𝐺𝑇𝑆𝑃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sepChr m:val=","/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e>
                        <m:r>
                          <a:rPr lang="ru-RU" sz="2000" i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ru-RU" sz="2000" i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𝐺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=(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𝑉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𝐸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– взвешенный орграф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𝑢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𝑣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– веса рёбер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𝒞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sz="2000" dirty="0"/>
                  <a:t> – разбиение на кластеры</a:t>
                </a: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):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)∈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0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Π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– орграф частичного порядка (</a:t>
                </a:r>
                <a:r>
                  <a:rPr lang="ru-RU" sz="2000" i="1" dirty="0"/>
                  <a:t>ограничение предшествования</a:t>
                </a:r>
                <a:r>
                  <a:rPr lang="ru-RU" sz="20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ru-RU" sz="2000" dirty="0"/>
                  <a:t> – транзитивно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),(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⇒(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sz="20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ru-RU" sz="2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количество вершин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ru-RU" sz="2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ru-RU" sz="2000" dirty="0"/>
                  <a:t> – количество кластеров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FE26B3A-213E-4273-84BB-451459FB8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712" y="3466592"/>
                <a:ext cx="6105323" cy="3168368"/>
              </a:xfrm>
              <a:prstGeom prst="rect">
                <a:avLst/>
              </a:prstGeom>
              <a:blipFill>
                <a:blip r:embed="rId6"/>
                <a:stretch>
                  <a:fillRect l="-898" t="-771" b="-26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6AC24C3-B35D-4AA9-A014-C662934542B5}"/>
              </a:ext>
            </a:extLst>
          </p:cNvPr>
          <p:cNvSpPr txBox="1"/>
          <p:nvPr/>
        </p:nvSpPr>
        <p:spPr>
          <a:xfrm>
            <a:off x="7164694" y="531966"/>
            <a:ext cx="4856730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/>
              <a:t>Практические применения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оптимизации траектории инструмента для станков с числовым программным управлением (ЧПУ)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минимизации времени </a:t>
            </a:r>
            <a:r>
              <a:rPr lang="ru-RU" sz="1600" i="1" dirty="0"/>
              <a:t>холостого хода </a:t>
            </a:r>
            <a:r>
              <a:rPr lang="ru-RU" sz="1600" dirty="0"/>
              <a:t>в процессе раскроя листового металла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настройки координатно-измерительного оборудования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оптимизации траектории при множественном сверлении отверстий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5548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84D650-BC29-4272-BE4A-CCBF40CCB5BA}"/>
              </a:ext>
            </a:extLst>
          </p:cNvPr>
          <p:cNvSpPr txBox="1"/>
          <p:nvPr/>
        </p:nvSpPr>
        <p:spPr>
          <a:xfrm flipH="1">
            <a:off x="7994763" y="0"/>
            <a:ext cx="4197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Допустимое решение </a:t>
            </a:r>
            <a:r>
              <a:rPr lang="en-US" sz="2400" dirty="0"/>
              <a:t>PCGTSP</a:t>
            </a:r>
            <a:endParaRPr lang="ru-R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70E94D-E471-45FA-8FDF-5952A0460730}"/>
                  </a:ext>
                </a:extLst>
              </p:cNvPr>
              <p:cNvSpPr txBox="1"/>
              <p:nvPr/>
            </p:nvSpPr>
            <p:spPr>
              <a:xfrm>
                <a:off x="428239" y="892604"/>
                <a:ext cx="11335521" cy="2324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Допустимый </a:t>
                </a: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ru-RU" sz="2000" dirty="0"/>
                  <a:t>-тур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0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ru-RU" sz="2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посещает все кластеры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замкнут</a:t>
                </a:r>
                <a:endParaRPr lang="ru-RU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)=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000" dirty="0"/>
                  <a:t> - начинается и заканчивается в первом кластере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Посещает каждый кластер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ru-RU" sz="2000" dirty="0"/>
                  <a:t> ровно в одной вершине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i="1" dirty="0"/>
                  <a:t>Соответствует </a:t>
                </a:r>
                <a:r>
                  <a:rPr lang="ru-RU" sz="2000" dirty="0"/>
                  <a:t>ограничениям предшествования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любой кластер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𝑉</m:t>
                        </m:r>
                      </m:e>
                      <m:sub>
                        <m:r>
                          <a:rPr lang="ru-RU" i="1"/>
                          <m:t>𝑞</m:t>
                        </m:r>
                      </m:sub>
                    </m:sSub>
                  </m:oMath>
                </a14:m>
                <a:r>
                  <a:rPr lang="ru-RU" sz="2000" dirty="0"/>
                  <a:t> посещается маршрутом </a:t>
                </a:r>
                <a14:m>
                  <m:oMath xmlns:m="http://schemas.openxmlformats.org/officeDocument/2006/math">
                    <m:r>
                      <a:rPr lang="ru-RU" i="1"/>
                      <m:t>𝑇</m:t>
                    </m:r>
                  </m:oMath>
                </a14:m>
                <a:r>
                  <a:rPr lang="ru-RU" sz="2000" dirty="0"/>
                  <a:t> только </a:t>
                </a:r>
                <a:r>
                  <a:rPr lang="ru-RU" sz="2000" i="1" dirty="0"/>
                  <a:t>после</a:t>
                </a:r>
                <a:r>
                  <a:rPr lang="ru-RU" sz="2000" dirty="0"/>
                  <a:t> всех кластеров, предшествующих ему в </a:t>
                </a:r>
                <a14:m>
                  <m:oMath xmlns:m="http://schemas.openxmlformats.org/officeDocument/2006/math">
                    <m:r>
                      <a:rPr lang="ru-RU" i="1"/>
                      <m:t>𝛱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70E94D-E471-45FA-8FDF-5952A0460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39" y="892604"/>
                <a:ext cx="11335521" cy="2324804"/>
              </a:xfrm>
              <a:prstGeom prst="rect">
                <a:avLst/>
              </a:prstGeom>
              <a:blipFill>
                <a:blip r:embed="rId2"/>
                <a:stretch>
                  <a:fillRect l="-538" t="-1309" b="-36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793CAD-235F-4B09-853B-C2314EFD2502}"/>
                  </a:ext>
                </a:extLst>
              </p:cNvPr>
              <p:cNvSpPr txBox="1"/>
              <p:nvPr/>
            </p:nvSpPr>
            <p:spPr>
              <a:xfrm>
                <a:off x="3888104" y="3877332"/>
                <a:ext cx="5133200" cy="1868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2400" b="1" dirty="0"/>
                  <a:t>Стоимость (вес) тура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</m:d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</m:t>
                      </m:r>
                      <m:d>
                        <m:d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𝑐𝑜𝑠𝑡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)→</m:t>
                      </m:r>
                      <m:r>
                        <m:rPr>
                          <m:sty m:val="p"/>
                        </m:rP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min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793CAD-235F-4B09-853B-C2314EFD2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104" y="3877332"/>
                <a:ext cx="5133200" cy="1868525"/>
              </a:xfrm>
              <a:prstGeom prst="rect">
                <a:avLst/>
              </a:prstGeom>
              <a:blipFill>
                <a:blip r:embed="rId3"/>
                <a:stretch>
                  <a:fillRect t="-2606" b="-35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18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C59629-085F-49A4-B19C-9D126F09E860}"/>
              </a:ext>
            </a:extLst>
          </p:cNvPr>
          <p:cNvSpPr txBox="1"/>
          <p:nvPr/>
        </p:nvSpPr>
        <p:spPr>
          <a:xfrm flipH="1">
            <a:off x="6400800" y="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Известные подходы к решению </a:t>
            </a:r>
            <a:r>
              <a:rPr lang="en-US" sz="2400" dirty="0"/>
              <a:t>PCGTSP</a:t>
            </a:r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87E715-E5B9-43D7-994A-88E04FAA2856}"/>
              </a:ext>
            </a:extLst>
          </p:cNvPr>
          <p:cNvSpPr txBox="1"/>
          <p:nvPr/>
        </p:nvSpPr>
        <p:spPr>
          <a:xfrm>
            <a:off x="443619" y="778598"/>
            <a:ext cx="75596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отличие от обобщенной задачи коммивояжера </a:t>
            </a:r>
            <a:r>
              <a:rPr lang="en-US" sz="2000" dirty="0"/>
              <a:t>(GTSP)</a:t>
            </a:r>
            <a:r>
              <a:rPr lang="ru-RU" sz="2000" dirty="0"/>
              <a:t>, которая хорошо исследована, подходы к решению </a:t>
            </a:r>
            <a:r>
              <a:rPr lang="en-US" sz="2000" dirty="0"/>
              <a:t>PCGTSP </a:t>
            </a:r>
            <a:r>
              <a:rPr lang="ru-RU" sz="2000" dirty="0"/>
              <a:t>исчерпываются следующими: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Эффективные алгоритмы для специальных ограничений предшествования типа Баласа</a:t>
            </a:r>
            <a:r>
              <a:rPr lang="ru-RU" sz="2000" baseline="30000" dirty="0"/>
              <a:t>1</a:t>
            </a:r>
            <a:r>
              <a:rPr lang="ru-RU" sz="20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Общий подход к выводу нижних оценок в методе ветвей и границ</a:t>
            </a:r>
            <a:r>
              <a:rPr lang="ru-RU" sz="2000" baseline="30000" dirty="0"/>
              <a:t>2</a:t>
            </a:r>
            <a:r>
              <a:rPr lang="ru-RU" sz="20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err="1"/>
              <a:t>Метаэвристический</a:t>
            </a:r>
            <a:r>
              <a:rPr lang="ru-RU" sz="2000" dirty="0"/>
              <a:t> </a:t>
            </a:r>
            <a:r>
              <a:rPr lang="ru-RU" sz="2000" dirty="0" err="1"/>
              <a:t>солвер</a:t>
            </a:r>
            <a:r>
              <a:rPr lang="ru-RU" sz="2000" dirty="0"/>
              <a:t> PCGLNS</a:t>
            </a:r>
            <a:r>
              <a:rPr lang="ru-RU" sz="2000" baseline="30000" dirty="0"/>
              <a:t>3</a:t>
            </a:r>
            <a:r>
              <a:rPr lang="ru-RU" sz="20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9574F1-3CCE-4F89-B6B2-280BBB998EBD}"/>
              </a:ext>
            </a:extLst>
          </p:cNvPr>
          <p:cNvSpPr txBox="1"/>
          <p:nvPr/>
        </p:nvSpPr>
        <p:spPr>
          <a:xfrm>
            <a:off x="0" y="5288340"/>
            <a:ext cx="1219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aseline="30000" dirty="0"/>
              <a:t>1</a:t>
            </a:r>
            <a:r>
              <a:rPr lang="en-US" sz="1200" dirty="0" err="1"/>
              <a:t>Balas</a:t>
            </a:r>
            <a:r>
              <a:rPr lang="en-US" sz="1200" dirty="0"/>
              <a:t> E., Simonetti N. Linear Time Dynamic-Programming Algorithms for New Classes of Restricted TSPs: A Computational Study // INFORMS J. on Computing. — Institute for Operations Research, the Management Sciences (INFORMS), Linthicum, Maryland, USA, 2001. — </a:t>
            </a:r>
            <a:r>
              <a:rPr lang="ru-RU" sz="1200" dirty="0"/>
              <a:t>Т. 13, </a:t>
            </a:r>
            <a:r>
              <a:rPr lang="en-US" sz="1200" dirty="0"/>
              <a:t>No 1. — </a:t>
            </a:r>
            <a:r>
              <a:rPr lang="ru-RU" sz="1200" dirty="0"/>
              <a:t>С. 56—75. </a:t>
            </a:r>
          </a:p>
          <a:p>
            <a:endParaRPr lang="ru-RU" sz="1200" dirty="0"/>
          </a:p>
          <a:p>
            <a:r>
              <a:rPr lang="ru-RU" sz="1200" baseline="30000" dirty="0"/>
              <a:t>2</a:t>
            </a:r>
            <a:r>
              <a:rPr lang="en-US" sz="1200" dirty="0"/>
              <a:t>Salman R., </a:t>
            </a:r>
            <a:r>
              <a:rPr lang="en-US" sz="1200" dirty="0" err="1"/>
              <a:t>Ekstedt</a:t>
            </a:r>
            <a:r>
              <a:rPr lang="en-US" sz="1200" dirty="0"/>
              <a:t> F., </a:t>
            </a:r>
            <a:r>
              <a:rPr lang="en-US" sz="1200" dirty="0" err="1"/>
              <a:t>Damaschke</a:t>
            </a:r>
            <a:r>
              <a:rPr lang="en-US" sz="1200" dirty="0"/>
              <a:t> P. Branch-and-bound for the Precedence Constrained Generalized Traveling Salesman Problem // Operations Research Letters. — 2020. — Т. 48, No 2. — С. 163—166. </a:t>
            </a:r>
            <a:endParaRPr lang="ru-RU" sz="1200" dirty="0"/>
          </a:p>
          <a:p>
            <a:endParaRPr lang="ru-RU" sz="1200" dirty="0"/>
          </a:p>
          <a:p>
            <a:r>
              <a:rPr lang="ru-RU" sz="12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3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Khachay M., A., Petunin A. PCGLNS: A Heuristic Solver for the Precedence Constrained Generalized Traveling Salesman Problem // Optimization and Applications. Т. 12422 /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под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ред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 N.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Olenev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,</a:t>
            </a: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Y. Evtushenko, M. Khachay, V.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Malkova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</a:t>
            </a: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—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Cham : Springer International Publishing, 2020. — С. 196—208. — (Lecture Notes in Computer Science).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661335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0B61BB-C743-4A71-8761-DBBAA51E2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0" y="643466"/>
            <a:ext cx="9904120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CE61AD-CAC5-409F-9C74-703D3BDC02AF}"/>
              </a:ext>
            </a:extLst>
          </p:cNvPr>
          <p:cNvSpPr txBox="1"/>
          <p:nvPr/>
        </p:nvSpPr>
        <p:spPr>
          <a:xfrm>
            <a:off x="7800392" y="5169160"/>
            <a:ext cx="4142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Решение найдено эвристикой </a:t>
            </a:r>
            <a:r>
              <a:rPr lang="en-US" dirty="0"/>
              <a:t>PCGLNS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n=272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m=34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87F0E85-FC86-4530-97FB-1EAEE59B5F3A}"/>
              </a:ext>
            </a:extLst>
          </p:cNvPr>
          <p:cNvSpPr/>
          <p:nvPr/>
        </p:nvSpPr>
        <p:spPr>
          <a:xfrm>
            <a:off x="7716928" y="-2865"/>
            <a:ext cx="4475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sz="2400" dirty="0"/>
              <a:t>Пример решения задачи </a:t>
            </a:r>
            <a:r>
              <a:rPr lang="en-US" sz="2400" dirty="0"/>
              <a:t>PCGTSP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53780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C5CA3A-2AFA-4D9D-8537-CF97947D0471}"/>
              </a:ext>
            </a:extLst>
          </p:cNvPr>
          <p:cNvSpPr txBox="1"/>
          <p:nvPr/>
        </p:nvSpPr>
        <p:spPr>
          <a:xfrm>
            <a:off x="8924759" y="0"/>
            <a:ext cx="3267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Общие идеи алгоритма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7035DC-3B0F-43AA-8041-0E7536B5DDB9}"/>
                  </a:ext>
                </a:extLst>
              </p:cNvPr>
              <p:cNvSpPr txBox="1"/>
              <p:nvPr/>
            </p:nvSpPr>
            <p:spPr>
              <a:xfrm>
                <a:off x="318782" y="1476462"/>
                <a:ext cx="5707311" cy="45243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Стратегия поиска нижних оценок</a:t>
                </a:r>
              </a:p>
              <a:p>
                <a:pPr algn="ctr"/>
                <a:endParaRPr lang="ru-RU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dirty="0"/>
                  <a:t>Построение вспомогательной задачи </a:t>
                </a:r>
                <a:r>
                  <a:rPr lang="en-US" dirty="0"/>
                  <a:t>PCGTSP </a:t>
                </a:r>
                <a:r>
                  <a:rPr lang="en-US" dirty="0"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𝐿𝐵</m:t>
                      </m:r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min</m:t>
                          </m:r>
                        </m:sub>
                      </m:sSub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+</m:t>
                      </m:r>
                      <m:r>
                        <m:rPr>
                          <m:sty m:val="p"/>
                        </m:rP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OPT</m:t>
                      </m:r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𝒫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𝑟𝑒𝑙</m:t>
                          </m:r>
                        </m:sub>
                      </m:sSub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)</m:t>
                      </m:r>
                    </m:oMath>
                  </m:oMathPara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ru-RU" dirty="0"/>
                  <a:t>Релаксация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  <m:r>
                      <m:rPr>
                        <m:nor/>
                      </m:rPr>
                      <a:rPr lang="en-US" dirty="0"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dirty="0"/>
                  <a:t> ATSP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 err="1"/>
                  <a:t>Нун</a:t>
                </a:r>
                <a:r>
                  <a:rPr lang="ru-RU" dirty="0"/>
                  <a:t> и Бин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Граф кластеров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Граф кластеров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…</a:t>
                </a:r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ru-RU" dirty="0"/>
                  <a:t>Релаксация </a:t>
                </a:r>
                <a:r>
                  <a:rPr lang="en-US" dirty="0"/>
                  <a:t>ATSP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𝐿𝐵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MSAP: </a:t>
                </a:r>
                <a:r>
                  <a:rPr lang="ru-RU" dirty="0" err="1"/>
                  <a:t>остовное</a:t>
                </a:r>
                <a:r>
                  <a:rPr lang="ru-RU" dirty="0"/>
                  <a:t> дерево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AP: </a:t>
                </a:r>
                <a:r>
                  <a:rPr lang="ru-RU" dirty="0"/>
                  <a:t>цикловое покрытие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 err="1"/>
                  <a:t>Gurobi</a:t>
                </a:r>
                <a:r>
                  <a:rPr lang="en-US" dirty="0"/>
                  <a:t> + </a:t>
                </a:r>
                <a:r>
                  <a:rPr lang="en-US" dirty="0" err="1"/>
                  <a:t>ATSPxy</a:t>
                </a:r>
                <a:endParaRPr lang="ru-RU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…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7035DC-3B0F-43AA-8041-0E7536B5D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" y="1476462"/>
                <a:ext cx="5707311" cy="45243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D7894A-BAE5-4F6E-9D9A-F4D5D3316F14}"/>
                  </a:ext>
                </a:extLst>
              </p:cNvPr>
              <p:cNvSpPr txBox="1"/>
              <p:nvPr/>
            </p:nvSpPr>
            <p:spPr>
              <a:xfrm>
                <a:off x="6165908" y="1098958"/>
                <a:ext cx="5847126" cy="2308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Стратегия отсечения</a:t>
                </a:r>
              </a:p>
              <a:p>
                <a:pPr algn="ctr"/>
                <a:endParaRPr lang="ru-RU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𝐿𝐵</m:t>
                      </m:r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&gt;</m:t>
                      </m:r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𝑈𝐵</m:t>
                      </m:r>
                    </m:oMath>
                  </m:oMathPara>
                </a14:m>
                <a:endParaRPr lang="ru-RU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нижняя оценка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𝑈𝐵</m:t>
                    </m:r>
                  </m:oMath>
                </a14:m>
                <a:r>
                  <a:rPr lang="ru-RU" dirty="0"/>
                  <a:t> – стоимость наилучшего найденного допустимого решения исходной задачи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Получается эвристикой </a:t>
                </a:r>
                <a:r>
                  <a:rPr lang="en-US" dirty="0"/>
                  <a:t>PCGLNS</a:t>
                </a: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Позволяет отсекать 50-90% узлов дерева поиска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D7894A-BAE5-4F6E-9D9A-F4D5D3316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908" y="1098958"/>
                <a:ext cx="5847126" cy="23083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D75914-E56B-423F-B860-A82574DF027F}"/>
                  </a:ext>
                </a:extLst>
              </p:cNvPr>
              <p:cNvSpPr txBox="1"/>
              <p:nvPr/>
            </p:nvSpPr>
            <p:spPr>
              <a:xfrm>
                <a:off x="6165908" y="3576450"/>
                <a:ext cx="5847126" cy="30203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Стратегия ветвления</a:t>
                </a:r>
              </a:p>
              <a:p>
                <a:pPr algn="ctr"/>
                <a:endParaRPr lang="ru-RU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Префикс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,…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Строим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𝜎</m:t>
                        </m:r>
                      </m:e>
                      <m:sup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Используем ограничения предшествования: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:(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Дополнительно: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̃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Сокращение размера дерева поиска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D75914-E56B-423F-B860-A82574DF0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908" y="3576450"/>
                <a:ext cx="5847126" cy="30203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617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5A0C2D-C4A2-40A3-8787-E73FAA7389FA}"/>
                  </a:ext>
                </a:extLst>
              </p:cNvPr>
              <p:cNvSpPr txBox="1"/>
              <p:nvPr/>
            </p:nvSpPr>
            <p:spPr>
              <a:xfrm>
                <a:off x="6813605" y="7341"/>
                <a:ext cx="53783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/>
                  <a:t>Построение вспомогательной задачи </a:t>
                </a:r>
                <a14:m>
                  <m:oMath xmlns:m="http://schemas.openxmlformats.org/officeDocument/2006/math"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5A0C2D-C4A2-40A3-8787-E73FAA738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605" y="7341"/>
                <a:ext cx="5378395" cy="461665"/>
              </a:xfrm>
              <a:prstGeom prst="rect">
                <a:avLst/>
              </a:prstGeom>
              <a:blipFill>
                <a:blip r:embed="rId2"/>
                <a:stretch>
                  <a:fillRect l="-1814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5E6E3B-3E98-4668-8118-6B9D2FC2DA80}"/>
                  </a:ext>
                </a:extLst>
              </p:cNvPr>
              <p:cNvSpPr txBox="1"/>
              <p:nvPr/>
            </p:nvSpPr>
            <p:spPr>
              <a:xfrm>
                <a:off x="597716" y="4191147"/>
                <a:ext cx="7276207" cy="27002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Префикс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ru-RU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min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⁡{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𝑐𝑜𝑠𝑡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ru-RU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,путь 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 в порядке 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Удаляем кластеры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,…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Назначаем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=0,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endParaRPr lang="ru-R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Удаляем рёбра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):(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))∈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Остальные веса сохраняем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ea typeface="Calibri" panose="020F0502020204030204" pitchFamily="34" charset="0"/>
                    <a:cs typeface="F"/>
                  </a:rPr>
                  <a:t>Релаксация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 (двухступенчатая)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min</m:t>
                        </m:r>
                      </m:sub>
                    </m:sSub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+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OPT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5E6E3B-3E98-4668-8118-6B9D2FC2D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16" y="4191147"/>
                <a:ext cx="7276207" cy="2700226"/>
              </a:xfrm>
              <a:prstGeom prst="rect">
                <a:avLst/>
              </a:prstGeom>
              <a:blipFill>
                <a:blip r:embed="rId3"/>
                <a:stretch>
                  <a:fillRect l="-503" t="-452" r="-2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4D04349-3760-40D1-AD07-7EA22534C4B4}"/>
              </a:ext>
            </a:extLst>
          </p:cNvPr>
          <p:cNvGrpSpPr/>
          <p:nvPr/>
        </p:nvGrpSpPr>
        <p:grpSpPr>
          <a:xfrm>
            <a:off x="1644786" y="2507299"/>
            <a:ext cx="535808" cy="921701"/>
            <a:chOff x="1359560" y="1678342"/>
            <a:chExt cx="535808" cy="921701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2A0522E1-CF3A-40A5-A392-6ABE378A7D17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Ромб 7">
              <a:extLst>
                <a:ext uri="{FF2B5EF4-FFF2-40B4-BE49-F238E27FC236}">
                  <a16:creationId xmlns:a16="http://schemas.microsoft.com/office/drawing/2014/main" id="{13A7C3CE-901F-44E3-A2B9-F9EB43D4932F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49AB0652-4DF7-4DD6-A74B-33C72CCBDC6E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9EC1A1B4-20AC-44A9-B28A-31CF6801BD6D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E719544F-4D1C-4828-9664-1D3519E76338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4425BE85-BF72-4BBA-AB8B-7F6E62BDB475}"/>
              </a:ext>
            </a:extLst>
          </p:cNvPr>
          <p:cNvGrpSpPr/>
          <p:nvPr/>
        </p:nvGrpSpPr>
        <p:grpSpPr>
          <a:xfrm>
            <a:off x="2534019" y="2507299"/>
            <a:ext cx="535808" cy="921701"/>
            <a:chOff x="1359560" y="1678342"/>
            <a:chExt cx="535808" cy="921701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85483E41-0402-4AE8-822B-B0365F03DD17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4D075E63-3F79-4302-9565-76E142ABC32C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F3AE848C-27BD-43EF-8CBB-62156029E9F7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624A02EA-22BB-4B6D-85F1-A2BF17CA0D45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7C76C524-6582-4C18-BEA2-5DEBE2B9367E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3704C8F7-13DA-49FC-A788-4360DD93F072}"/>
              </a:ext>
            </a:extLst>
          </p:cNvPr>
          <p:cNvGrpSpPr/>
          <p:nvPr/>
        </p:nvGrpSpPr>
        <p:grpSpPr>
          <a:xfrm>
            <a:off x="4874547" y="2590643"/>
            <a:ext cx="535808" cy="921701"/>
            <a:chOff x="1359560" y="1678342"/>
            <a:chExt cx="535808" cy="921701"/>
          </a:xfrm>
        </p:grpSpPr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C8544496-FE49-44E5-A12C-461DB7B9D30F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Ромб 20">
              <a:extLst>
                <a:ext uri="{FF2B5EF4-FFF2-40B4-BE49-F238E27FC236}">
                  <a16:creationId xmlns:a16="http://schemas.microsoft.com/office/drawing/2014/main" id="{D8AADCBB-6A2F-4967-97D6-297C47A5F6CE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Ромб 21">
              <a:extLst>
                <a:ext uri="{FF2B5EF4-FFF2-40B4-BE49-F238E27FC236}">
                  <a16:creationId xmlns:a16="http://schemas.microsoft.com/office/drawing/2014/main" id="{34DA5FC5-599E-4B28-9769-64C31CFEEC9E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Ромб 22">
              <a:extLst>
                <a:ext uri="{FF2B5EF4-FFF2-40B4-BE49-F238E27FC236}">
                  <a16:creationId xmlns:a16="http://schemas.microsoft.com/office/drawing/2014/main" id="{DBD34433-FD74-4570-88B0-E4578945D346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Ромб 23">
              <a:extLst>
                <a:ext uri="{FF2B5EF4-FFF2-40B4-BE49-F238E27FC236}">
                  <a16:creationId xmlns:a16="http://schemas.microsoft.com/office/drawing/2014/main" id="{8BFD60EA-82C8-4991-985D-9B2243F0D7CA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FE4F7593-64D0-4FC2-B6FA-B24538DDCB9B}"/>
              </a:ext>
            </a:extLst>
          </p:cNvPr>
          <p:cNvGrpSpPr/>
          <p:nvPr/>
        </p:nvGrpSpPr>
        <p:grpSpPr>
          <a:xfrm>
            <a:off x="5828096" y="2590643"/>
            <a:ext cx="535808" cy="921701"/>
            <a:chOff x="1359560" y="1678342"/>
            <a:chExt cx="535808" cy="921701"/>
          </a:xfrm>
        </p:grpSpPr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2CCC9B17-84FC-4105-9E5C-C8D09635FDA0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Ромб 26">
              <a:extLst>
                <a:ext uri="{FF2B5EF4-FFF2-40B4-BE49-F238E27FC236}">
                  <a16:creationId xmlns:a16="http://schemas.microsoft.com/office/drawing/2014/main" id="{F52CAD6D-B74C-4936-B3A4-890DA3FAE514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Ромб 27">
              <a:extLst>
                <a:ext uri="{FF2B5EF4-FFF2-40B4-BE49-F238E27FC236}">
                  <a16:creationId xmlns:a16="http://schemas.microsoft.com/office/drawing/2014/main" id="{AD0A60B9-7566-4B40-A2A2-046BDDF6BC46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Ромб 28">
              <a:extLst>
                <a:ext uri="{FF2B5EF4-FFF2-40B4-BE49-F238E27FC236}">
                  <a16:creationId xmlns:a16="http://schemas.microsoft.com/office/drawing/2014/main" id="{D288F7DD-9042-4FFA-9D46-BB2314C9C803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Ромб 29">
              <a:extLst>
                <a:ext uri="{FF2B5EF4-FFF2-40B4-BE49-F238E27FC236}">
                  <a16:creationId xmlns:a16="http://schemas.microsoft.com/office/drawing/2014/main" id="{8CFD002A-001A-44B3-83E0-EF5772F3CB20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81A4A64-36E6-464D-9E59-B750D30BA21A}"/>
              </a:ext>
            </a:extLst>
          </p:cNvPr>
          <p:cNvGrpSpPr/>
          <p:nvPr/>
        </p:nvGrpSpPr>
        <p:grpSpPr>
          <a:xfrm>
            <a:off x="7271003" y="1287130"/>
            <a:ext cx="535808" cy="921701"/>
            <a:chOff x="1359560" y="1678342"/>
            <a:chExt cx="535808" cy="921701"/>
          </a:xfrm>
        </p:grpSpPr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478CDE8E-B9B0-4B56-BE38-2E784104AA89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Ромб 32">
              <a:extLst>
                <a:ext uri="{FF2B5EF4-FFF2-40B4-BE49-F238E27FC236}">
                  <a16:creationId xmlns:a16="http://schemas.microsoft.com/office/drawing/2014/main" id="{04A9FD86-EE88-4085-BBE1-035B85F63C8E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Ромб 33">
              <a:extLst>
                <a:ext uri="{FF2B5EF4-FFF2-40B4-BE49-F238E27FC236}">
                  <a16:creationId xmlns:a16="http://schemas.microsoft.com/office/drawing/2014/main" id="{B57CA7B0-705A-49A0-A00E-3E0591269165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Ромб 34">
              <a:extLst>
                <a:ext uri="{FF2B5EF4-FFF2-40B4-BE49-F238E27FC236}">
                  <a16:creationId xmlns:a16="http://schemas.microsoft.com/office/drawing/2014/main" id="{F06875EE-24CA-4722-A13F-51AB41561D6E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Ромб 35">
              <a:extLst>
                <a:ext uri="{FF2B5EF4-FFF2-40B4-BE49-F238E27FC236}">
                  <a16:creationId xmlns:a16="http://schemas.microsoft.com/office/drawing/2014/main" id="{7051E94D-548D-4030-A971-439656D12D2F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ED575E71-90FC-4245-B377-DA41F29FBDDF}"/>
              </a:ext>
            </a:extLst>
          </p:cNvPr>
          <p:cNvGrpSpPr/>
          <p:nvPr/>
        </p:nvGrpSpPr>
        <p:grpSpPr>
          <a:xfrm>
            <a:off x="9133359" y="894009"/>
            <a:ext cx="535808" cy="921701"/>
            <a:chOff x="1359560" y="1678342"/>
            <a:chExt cx="535808" cy="921701"/>
          </a:xfrm>
        </p:grpSpPr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28908290-A11D-4D63-A5E0-D9D868497F32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Ромб 38">
              <a:extLst>
                <a:ext uri="{FF2B5EF4-FFF2-40B4-BE49-F238E27FC236}">
                  <a16:creationId xmlns:a16="http://schemas.microsoft.com/office/drawing/2014/main" id="{B413D829-1B25-4559-A816-6056606A1633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Ромб 39">
              <a:extLst>
                <a:ext uri="{FF2B5EF4-FFF2-40B4-BE49-F238E27FC236}">
                  <a16:creationId xmlns:a16="http://schemas.microsoft.com/office/drawing/2014/main" id="{6994DACC-9FB7-4570-B627-C3A7F4FAF3FC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Ромб 40">
              <a:extLst>
                <a:ext uri="{FF2B5EF4-FFF2-40B4-BE49-F238E27FC236}">
                  <a16:creationId xmlns:a16="http://schemas.microsoft.com/office/drawing/2014/main" id="{9C924DCA-D083-4913-B7C7-23F275944E60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Ромб 41">
              <a:extLst>
                <a:ext uri="{FF2B5EF4-FFF2-40B4-BE49-F238E27FC236}">
                  <a16:creationId xmlns:a16="http://schemas.microsoft.com/office/drawing/2014/main" id="{247125A6-464B-4559-B7E9-39CC79FA1E98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3A997067-8DB3-4C68-9A0A-DF8D33789AE5}"/>
              </a:ext>
            </a:extLst>
          </p:cNvPr>
          <p:cNvGrpSpPr/>
          <p:nvPr/>
        </p:nvGrpSpPr>
        <p:grpSpPr>
          <a:xfrm>
            <a:off x="10345878" y="2485203"/>
            <a:ext cx="535808" cy="921701"/>
            <a:chOff x="1359560" y="1678342"/>
            <a:chExt cx="535808" cy="921701"/>
          </a:xfrm>
        </p:grpSpPr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80FC5273-4FCC-4A6B-9767-94D3277D6286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Ромб 44">
              <a:extLst>
                <a:ext uri="{FF2B5EF4-FFF2-40B4-BE49-F238E27FC236}">
                  <a16:creationId xmlns:a16="http://schemas.microsoft.com/office/drawing/2014/main" id="{B6805162-393B-47E0-8F50-51A62D502E8E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Ромб 45">
              <a:extLst>
                <a:ext uri="{FF2B5EF4-FFF2-40B4-BE49-F238E27FC236}">
                  <a16:creationId xmlns:a16="http://schemas.microsoft.com/office/drawing/2014/main" id="{1443F0CE-A495-4810-8EDD-DE3DF12F795F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Ромб 46">
              <a:extLst>
                <a:ext uri="{FF2B5EF4-FFF2-40B4-BE49-F238E27FC236}">
                  <a16:creationId xmlns:a16="http://schemas.microsoft.com/office/drawing/2014/main" id="{A3B9B93D-8D33-4E83-AD15-F55184FA780D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Ромб 47">
              <a:extLst>
                <a:ext uri="{FF2B5EF4-FFF2-40B4-BE49-F238E27FC236}">
                  <a16:creationId xmlns:a16="http://schemas.microsoft.com/office/drawing/2014/main" id="{A0F281AE-2FA6-47BA-AAA8-A12F40129D60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5821DD39-E199-472B-9F54-AF082D88B262}"/>
              </a:ext>
            </a:extLst>
          </p:cNvPr>
          <p:cNvGrpSpPr/>
          <p:nvPr/>
        </p:nvGrpSpPr>
        <p:grpSpPr>
          <a:xfrm>
            <a:off x="9669167" y="4263669"/>
            <a:ext cx="535808" cy="921701"/>
            <a:chOff x="1359560" y="1678342"/>
            <a:chExt cx="535808" cy="921701"/>
          </a:xfrm>
        </p:grpSpPr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6271B8B1-CED0-4002-B83D-13AD3342B064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Ромб 50">
              <a:extLst>
                <a:ext uri="{FF2B5EF4-FFF2-40B4-BE49-F238E27FC236}">
                  <a16:creationId xmlns:a16="http://schemas.microsoft.com/office/drawing/2014/main" id="{9482423E-307E-47E4-A5B5-3FB3F263F588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Ромб 51">
              <a:extLst>
                <a:ext uri="{FF2B5EF4-FFF2-40B4-BE49-F238E27FC236}">
                  <a16:creationId xmlns:a16="http://schemas.microsoft.com/office/drawing/2014/main" id="{871EB857-3B2D-44A2-A09F-75DAEE0941E0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Ромб 52">
              <a:extLst>
                <a:ext uri="{FF2B5EF4-FFF2-40B4-BE49-F238E27FC236}">
                  <a16:creationId xmlns:a16="http://schemas.microsoft.com/office/drawing/2014/main" id="{6CE4EB5A-02B2-4F0E-8FC1-55709F263438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Ромб 53">
              <a:extLst>
                <a:ext uri="{FF2B5EF4-FFF2-40B4-BE49-F238E27FC236}">
                  <a16:creationId xmlns:a16="http://schemas.microsoft.com/office/drawing/2014/main" id="{A32B53FF-B788-45AD-9A4C-3B9AB9883532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F79DD638-77E9-4B1E-83CE-A118EDEBBA7C}"/>
              </a:ext>
            </a:extLst>
          </p:cNvPr>
          <p:cNvGrpSpPr/>
          <p:nvPr/>
        </p:nvGrpSpPr>
        <p:grpSpPr>
          <a:xfrm>
            <a:off x="7873923" y="3584161"/>
            <a:ext cx="535808" cy="921701"/>
            <a:chOff x="1359560" y="1678342"/>
            <a:chExt cx="535808" cy="921701"/>
          </a:xfrm>
        </p:grpSpPr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BC51FD90-1F22-4E5C-80B5-270437147A9B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Ромб 56">
              <a:extLst>
                <a:ext uri="{FF2B5EF4-FFF2-40B4-BE49-F238E27FC236}">
                  <a16:creationId xmlns:a16="http://schemas.microsoft.com/office/drawing/2014/main" id="{AF58AB03-24F7-4460-BCF8-F8FC33F806C1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Ромб 57">
              <a:extLst>
                <a:ext uri="{FF2B5EF4-FFF2-40B4-BE49-F238E27FC236}">
                  <a16:creationId xmlns:a16="http://schemas.microsoft.com/office/drawing/2014/main" id="{43FEF538-B1D4-4BD0-9E14-838209971917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Ромб 58">
              <a:extLst>
                <a:ext uri="{FF2B5EF4-FFF2-40B4-BE49-F238E27FC236}">
                  <a16:creationId xmlns:a16="http://schemas.microsoft.com/office/drawing/2014/main" id="{F662A9AD-8DBB-4FDC-B126-5BAC7E65FDFE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Ромб 59">
              <a:extLst>
                <a:ext uri="{FF2B5EF4-FFF2-40B4-BE49-F238E27FC236}">
                  <a16:creationId xmlns:a16="http://schemas.microsoft.com/office/drawing/2014/main" id="{216E01E7-D40C-4649-9D4A-DB5A4BD8980A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CB5A749D-EEA5-4988-9FC7-01D9A554F608}"/>
              </a:ext>
            </a:extLst>
          </p:cNvPr>
          <p:cNvGrpSpPr/>
          <p:nvPr/>
        </p:nvGrpSpPr>
        <p:grpSpPr>
          <a:xfrm>
            <a:off x="8453849" y="2262928"/>
            <a:ext cx="535808" cy="921701"/>
            <a:chOff x="1359560" y="1678342"/>
            <a:chExt cx="535808" cy="921701"/>
          </a:xfrm>
        </p:grpSpPr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98622964-62CC-4B68-BA56-A117C784F7B1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Ромб 62">
              <a:extLst>
                <a:ext uri="{FF2B5EF4-FFF2-40B4-BE49-F238E27FC236}">
                  <a16:creationId xmlns:a16="http://schemas.microsoft.com/office/drawing/2014/main" id="{C1EFFBD6-24DE-4E8D-98CA-DB7B3BB70D95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Ромб 63">
              <a:extLst>
                <a:ext uri="{FF2B5EF4-FFF2-40B4-BE49-F238E27FC236}">
                  <a16:creationId xmlns:a16="http://schemas.microsoft.com/office/drawing/2014/main" id="{AE4EC9EF-5B35-412D-B4B8-E3FA58795B84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Ромб 64">
              <a:extLst>
                <a:ext uri="{FF2B5EF4-FFF2-40B4-BE49-F238E27FC236}">
                  <a16:creationId xmlns:a16="http://schemas.microsoft.com/office/drawing/2014/main" id="{5077DF91-786C-44BC-B99E-E8395FAD355E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Ромб 65">
              <a:extLst>
                <a:ext uri="{FF2B5EF4-FFF2-40B4-BE49-F238E27FC236}">
                  <a16:creationId xmlns:a16="http://schemas.microsoft.com/office/drawing/2014/main" id="{4434546A-758A-4EB2-A6BB-FDFE15549636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85FE0247-D535-43F8-A1C7-0CEB18AE325C}"/>
              </a:ext>
            </a:extLst>
          </p:cNvPr>
          <p:cNvCxnSpPr>
            <a:cxnSpLocks/>
          </p:cNvCxnSpPr>
          <p:nvPr/>
        </p:nvCxnSpPr>
        <p:spPr>
          <a:xfrm flipV="1">
            <a:off x="1904301" y="2879485"/>
            <a:ext cx="897622" cy="970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031AFBDA-6308-4386-B1D4-D8A63FE65954}"/>
              </a:ext>
            </a:extLst>
          </p:cNvPr>
          <p:cNvCxnSpPr>
            <a:cxnSpLocks/>
          </p:cNvCxnSpPr>
          <p:nvPr/>
        </p:nvCxnSpPr>
        <p:spPr>
          <a:xfrm>
            <a:off x="2868491" y="2879485"/>
            <a:ext cx="889777" cy="1054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E0BA837C-3A11-4F16-9408-A75DAE051079}"/>
              </a:ext>
            </a:extLst>
          </p:cNvPr>
          <p:cNvCxnSpPr>
            <a:cxnSpLocks/>
          </p:cNvCxnSpPr>
          <p:nvPr/>
        </p:nvCxnSpPr>
        <p:spPr>
          <a:xfrm flipV="1">
            <a:off x="4177717" y="2928010"/>
            <a:ext cx="925858" cy="846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EE70474-8068-4D36-B899-ADAE3C2A7B7C}"/>
              </a:ext>
            </a:extLst>
          </p:cNvPr>
          <p:cNvCxnSpPr>
            <a:cxnSpLocks/>
          </p:cNvCxnSpPr>
          <p:nvPr/>
        </p:nvCxnSpPr>
        <p:spPr>
          <a:xfrm>
            <a:off x="5209019" y="2936066"/>
            <a:ext cx="884805" cy="488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92CF0413-B13C-4E39-9BB5-75BA728769F1}"/>
              </a:ext>
            </a:extLst>
          </p:cNvPr>
          <p:cNvCxnSpPr>
            <a:cxnSpLocks/>
          </p:cNvCxnSpPr>
          <p:nvPr/>
        </p:nvCxnSpPr>
        <p:spPr>
          <a:xfrm flipV="1">
            <a:off x="6162568" y="1831325"/>
            <a:ext cx="1317614" cy="11047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09879CE-21DC-46CB-8A25-8EAC7C720D7F}"/>
              </a:ext>
            </a:extLst>
          </p:cNvPr>
          <p:cNvCxnSpPr>
            <a:cxnSpLocks/>
          </p:cNvCxnSpPr>
          <p:nvPr/>
        </p:nvCxnSpPr>
        <p:spPr>
          <a:xfrm flipV="1">
            <a:off x="7605475" y="1193836"/>
            <a:ext cx="1862356" cy="390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701649D0-D8FC-4EF4-98CA-1D05035EA2DF}"/>
              </a:ext>
            </a:extLst>
          </p:cNvPr>
          <p:cNvCxnSpPr>
            <a:cxnSpLocks/>
          </p:cNvCxnSpPr>
          <p:nvPr/>
        </p:nvCxnSpPr>
        <p:spPr>
          <a:xfrm>
            <a:off x="9401263" y="1467808"/>
            <a:ext cx="1145951" cy="13598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B3DBBB8A-C9AC-401B-96F6-E6AF10659FFE}"/>
              </a:ext>
            </a:extLst>
          </p:cNvPr>
          <p:cNvCxnSpPr>
            <a:cxnSpLocks/>
          </p:cNvCxnSpPr>
          <p:nvPr/>
        </p:nvCxnSpPr>
        <p:spPr>
          <a:xfrm flipH="1">
            <a:off x="8754495" y="1518013"/>
            <a:ext cx="567382" cy="1175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7BB9379D-6D69-4146-9937-E43D42AA171F}"/>
              </a:ext>
            </a:extLst>
          </p:cNvPr>
          <p:cNvCxnSpPr>
            <a:cxnSpLocks/>
          </p:cNvCxnSpPr>
          <p:nvPr/>
        </p:nvCxnSpPr>
        <p:spPr>
          <a:xfrm>
            <a:off x="6149750" y="3209582"/>
            <a:ext cx="1977821" cy="745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id="{E2C83634-85A9-4C8F-8FCB-7F0175F6CB85}"/>
              </a:ext>
            </a:extLst>
          </p:cNvPr>
          <p:cNvCxnSpPr>
            <a:cxnSpLocks/>
          </p:cNvCxnSpPr>
          <p:nvPr/>
        </p:nvCxnSpPr>
        <p:spPr>
          <a:xfrm>
            <a:off x="8208395" y="4191147"/>
            <a:ext cx="1662108" cy="394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70F78117-C2D7-4031-B85F-4038F830505B}"/>
              </a:ext>
            </a:extLst>
          </p:cNvPr>
          <p:cNvCxnSpPr>
            <a:cxnSpLocks/>
          </p:cNvCxnSpPr>
          <p:nvPr/>
        </p:nvCxnSpPr>
        <p:spPr>
          <a:xfrm flipV="1">
            <a:off x="9974238" y="3095966"/>
            <a:ext cx="572976" cy="14228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525E9211-B4FA-44E7-8C54-BEFA1450329A}"/>
              </a:ext>
            </a:extLst>
          </p:cNvPr>
          <p:cNvCxnSpPr>
            <a:cxnSpLocks/>
          </p:cNvCxnSpPr>
          <p:nvPr/>
        </p:nvCxnSpPr>
        <p:spPr>
          <a:xfrm>
            <a:off x="8788321" y="2902483"/>
            <a:ext cx="1129991" cy="16163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512C781-6D5D-4040-9FBB-F7416B276375}"/>
                  </a:ext>
                </a:extLst>
              </p:cNvPr>
              <p:cNvSpPr txBox="1"/>
              <p:nvPr/>
            </p:nvSpPr>
            <p:spPr>
              <a:xfrm>
                <a:off x="1657798" y="2102177"/>
                <a:ext cx="528934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512C781-6D5D-4040-9FBB-F7416B276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798" y="2102177"/>
                <a:ext cx="528934" cy="3931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D18E820-CC10-46A2-A6A4-01D283E69382}"/>
                  </a:ext>
                </a:extLst>
              </p:cNvPr>
              <p:cNvSpPr txBox="1"/>
              <p:nvPr/>
            </p:nvSpPr>
            <p:spPr>
              <a:xfrm>
                <a:off x="2571303" y="2102177"/>
                <a:ext cx="528934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ru-RU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D18E820-CC10-46A2-A6A4-01D283E69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303" y="2102177"/>
                <a:ext cx="528934" cy="3931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BE905BC-FC1A-44B0-9DE4-6A810A2F62B3}"/>
                  </a:ext>
                </a:extLst>
              </p:cNvPr>
              <p:cNvSpPr txBox="1"/>
              <p:nvPr/>
            </p:nvSpPr>
            <p:spPr>
              <a:xfrm>
                <a:off x="5902507" y="2102177"/>
                <a:ext cx="528934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BE905BC-FC1A-44B0-9DE4-6A810A2F6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507" y="2102177"/>
                <a:ext cx="528934" cy="3931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E6755C9-3C5C-4458-B8CD-DFB7B28983B8}"/>
                  </a:ext>
                </a:extLst>
              </p:cNvPr>
              <p:cNvSpPr txBox="1"/>
              <p:nvPr/>
            </p:nvSpPr>
            <p:spPr>
              <a:xfrm>
                <a:off x="4903303" y="2102177"/>
                <a:ext cx="528934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𝑟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E6755C9-3C5C-4458-B8CD-DFB7B2898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303" y="2102177"/>
                <a:ext cx="528934" cy="393121"/>
              </a:xfrm>
              <a:prstGeom prst="rect">
                <a:avLst/>
              </a:prstGeom>
              <a:blipFill>
                <a:blip r:embed="rId7"/>
                <a:stretch>
                  <a:fillRect r="-80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Стрелка: вправо 103">
                <a:extLst>
                  <a:ext uri="{FF2B5EF4-FFF2-40B4-BE49-F238E27FC236}">
                    <a16:creationId xmlns:a16="http://schemas.microsoft.com/office/drawing/2014/main" id="{80408DF4-DB4E-45D1-81F0-1E521E5C9430}"/>
                  </a:ext>
                </a:extLst>
              </p:cNvPr>
              <p:cNvSpPr/>
              <p:nvPr/>
            </p:nvSpPr>
            <p:spPr>
              <a:xfrm>
                <a:off x="1846122" y="3503954"/>
                <a:ext cx="4247702" cy="663812"/>
              </a:xfrm>
              <a:prstGeom prst="right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18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Стрелка: вправо 103">
                <a:extLst>
                  <a:ext uri="{FF2B5EF4-FFF2-40B4-BE49-F238E27FC236}">
                    <a16:creationId xmlns:a16="http://schemas.microsoft.com/office/drawing/2014/main" id="{80408DF4-DB4E-45D1-81F0-1E521E5C9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122" y="3503954"/>
                <a:ext cx="4247702" cy="663812"/>
              </a:xfrm>
              <a:prstGeom prst="rightArrow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TextBox 109">
            <a:extLst>
              <a:ext uri="{FF2B5EF4-FFF2-40B4-BE49-F238E27FC236}">
                <a16:creationId xmlns:a16="http://schemas.microsoft.com/office/drawing/2014/main" id="{2BCFB642-1C03-481E-94F0-0A52EFF5DDF0}"/>
              </a:ext>
            </a:extLst>
          </p:cNvPr>
          <p:cNvSpPr txBox="1"/>
          <p:nvPr/>
        </p:nvSpPr>
        <p:spPr>
          <a:xfrm>
            <a:off x="3766657" y="278367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664078C-FFF4-4132-9C4E-87959D7A950C}"/>
              </a:ext>
            </a:extLst>
          </p:cNvPr>
          <p:cNvSpPr txBox="1"/>
          <p:nvPr/>
        </p:nvSpPr>
        <p:spPr>
          <a:xfrm>
            <a:off x="3751101" y="21400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2885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782867-3D65-49FC-929A-789A3ABB5240}"/>
              </a:ext>
            </a:extLst>
          </p:cNvPr>
          <p:cNvSpPr txBox="1"/>
          <p:nvPr/>
        </p:nvSpPr>
        <p:spPr>
          <a:xfrm>
            <a:off x="8622112" y="0"/>
            <a:ext cx="3569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Первая релаксация </a:t>
            </a:r>
            <a:r>
              <a:rPr lang="en-US" sz="2400" dirty="0"/>
              <a:t>(ATSP)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A34A2D-3902-4B9F-89BB-AFFAC7A7A88C}"/>
              </a:ext>
            </a:extLst>
          </p:cNvPr>
          <p:cNvSpPr txBox="1"/>
          <p:nvPr/>
        </p:nvSpPr>
        <p:spPr>
          <a:xfrm>
            <a:off x="0" y="6611779"/>
            <a:ext cx="119710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1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Noon C. E., Bean J. C. An Efficient Transformation Of The Generalized Traveling Salesman Problem //INFOR: Information Systems and Operational Research. — 1993. — Т. 31, No 1. — С. 39—44.</a:t>
            </a:r>
            <a:endParaRPr lang="ru-RU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50A08-0341-4D76-8BD6-CAEF078D004E}"/>
              </a:ext>
            </a:extLst>
          </p:cNvPr>
          <p:cNvSpPr txBox="1"/>
          <p:nvPr/>
        </p:nvSpPr>
        <p:spPr>
          <a:xfrm flipH="1">
            <a:off x="298634" y="924831"/>
            <a:ext cx="4988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Преобразование </a:t>
            </a:r>
            <a:r>
              <a:rPr lang="ru-RU" dirty="0" err="1"/>
              <a:t>Нуна</a:t>
            </a:r>
            <a:r>
              <a:rPr lang="ru-RU" dirty="0"/>
              <a:t> и Бина</a:t>
            </a:r>
            <a:r>
              <a:rPr lang="ru-RU" baseline="30000" dirty="0"/>
              <a:t>1</a:t>
            </a:r>
            <a:r>
              <a:rPr lang="en-US" dirty="0"/>
              <a:t>: </a:t>
            </a:r>
            <a:r>
              <a:rPr lang="ru-RU" dirty="0"/>
              <a:t> </a:t>
            </a:r>
            <a:r>
              <a:rPr lang="en-US" dirty="0"/>
              <a:t>GTSP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ATSP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Кластера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ru-RU" dirty="0">
                <a:sym typeface="Symbol" panose="05050102010706020507" pitchFamily="18" charset="2"/>
              </a:rPr>
              <a:t> Циклы веса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ym typeface="Symbol" panose="05050102010706020507" pitchFamily="18" charset="2"/>
              </a:rPr>
              <a:t>Веса сохраняются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D855775-4940-4F6A-B9CF-883D4A1C15D6}"/>
              </a:ext>
            </a:extLst>
          </p:cNvPr>
          <p:cNvGrpSpPr/>
          <p:nvPr/>
        </p:nvGrpSpPr>
        <p:grpSpPr>
          <a:xfrm>
            <a:off x="21655" y="4032860"/>
            <a:ext cx="3027001" cy="2524163"/>
            <a:chOff x="175393" y="1275153"/>
            <a:chExt cx="3431873" cy="2861779"/>
          </a:xfrm>
        </p:grpSpPr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E2DF10E7-D8A6-4A54-A45B-A5B7FA5A41DB}"/>
                </a:ext>
              </a:extLst>
            </p:cNvPr>
            <p:cNvGrpSpPr/>
            <p:nvPr/>
          </p:nvGrpSpPr>
          <p:grpSpPr>
            <a:xfrm>
              <a:off x="2055303" y="1485738"/>
              <a:ext cx="1551963" cy="1547287"/>
              <a:chOff x="2055303" y="1485738"/>
              <a:chExt cx="1551963" cy="1547287"/>
            </a:xfrm>
          </p:grpSpPr>
          <p:sp>
            <p:nvSpPr>
              <p:cNvPr id="19" name="Овал 18">
                <a:extLst>
                  <a:ext uri="{FF2B5EF4-FFF2-40B4-BE49-F238E27FC236}">
                    <a16:creationId xmlns:a16="http://schemas.microsoft.com/office/drawing/2014/main" id="{198EBE7F-5455-43E6-AADD-9D688B1CD070}"/>
                  </a:ext>
                </a:extLst>
              </p:cNvPr>
              <p:cNvSpPr/>
              <p:nvPr/>
            </p:nvSpPr>
            <p:spPr>
              <a:xfrm>
                <a:off x="2210499" y="1640935"/>
                <a:ext cx="1241571" cy="1241571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Ромб 19">
                <a:extLst>
                  <a:ext uri="{FF2B5EF4-FFF2-40B4-BE49-F238E27FC236}">
                    <a16:creationId xmlns:a16="http://schemas.microsoft.com/office/drawing/2014/main" id="{1B9CCAC0-4824-4CE9-BB78-A1B237765300}"/>
                  </a:ext>
                </a:extLst>
              </p:cNvPr>
              <p:cNvSpPr/>
              <p:nvPr/>
            </p:nvSpPr>
            <p:spPr>
              <a:xfrm>
                <a:off x="2676087" y="1485738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" name="Ромб 20">
                <a:extLst>
                  <a:ext uri="{FF2B5EF4-FFF2-40B4-BE49-F238E27FC236}">
                    <a16:creationId xmlns:a16="http://schemas.microsoft.com/office/drawing/2014/main" id="{2061C62A-ADBB-421F-B9E4-03457A44A9B9}"/>
                  </a:ext>
                </a:extLst>
              </p:cNvPr>
              <p:cNvSpPr/>
              <p:nvPr/>
            </p:nvSpPr>
            <p:spPr>
              <a:xfrm>
                <a:off x="2664281" y="2722632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47D5B5AE-D75D-460F-99E7-E2C4F966EB8A}"/>
                  </a:ext>
                </a:extLst>
              </p:cNvPr>
              <p:cNvSpPr/>
              <p:nvPr/>
            </p:nvSpPr>
            <p:spPr>
              <a:xfrm>
                <a:off x="3296873" y="2096109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6250EE28-50BB-4C73-87ED-6465CF2859D4}"/>
                  </a:ext>
                </a:extLst>
              </p:cNvPr>
              <p:cNvSpPr/>
              <p:nvPr/>
            </p:nvSpPr>
            <p:spPr>
              <a:xfrm>
                <a:off x="2055303" y="2142705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25" name="Группа 24">
              <a:extLst>
                <a:ext uri="{FF2B5EF4-FFF2-40B4-BE49-F238E27FC236}">
                  <a16:creationId xmlns:a16="http://schemas.microsoft.com/office/drawing/2014/main" id="{9EC56620-D17F-43AE-AB8F-A2F1A360CDAA}"/>
                </a:ext>
              </a:extLst>
            </p:cNvPr>
            <p:cNvGrpSpPr/>
            <p:nvPr/>
          </p:nvGrpSpPr>
          <p:grpSpPr>
            <a:xfrm>
              <a:off x="813733" y="2589645"/>
              <a:ext cx="1551963" cy="1547287"/>
              <a:chOff x="2055303" y="1485738"/>
              <a:chExt cx="1551963" cy="1547287"/>
            </a:xfrm>
          </p:grpSpPr>
          <p:sp>
            <p:nvSpPr>
              <p:cNvPr id="26" name="Овал 25">
                <a:extLst>
                  <a:ext uri="{FF2B5EF4-FFF2-40B4-BE49-F238E27FC236}">
                    <a16:creationId xmlns:a16="http://schemas.microsoft.com/office/drawing/2014/main" id="{37EA6124-62DB-4B11-917D-71F9670D87EB}"/>
                  </a:ext>
                </a:extLst>
              </p:cNvPr>
              <p:cNvSpPr/>
              <p:nvPr/>
            </p:nvSpPr>
            <p:spPr>
              <a:xfrm>
                <a:off x="2210499" y="1640935"/>
                <a:ext cx="1241571" cy="1241571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C88685B1-81C1-4747-8FEE-3218ABB468A3}"/>
                  </a:ext>
                </a:extLst>
              </p:cNvPr>
              <p:cNvSpPr/>
              <p:nvPr/>
            </p:nvSpPr>
            <p:spPr>
              <a:xfrm>
                <a:off x="2676087" y="1485738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BEED0D18-338C-40CB-B979-1CFF957D7ED7}"/>
                  </a:ext>
                </a:extLst>
              </p:cNvPr>
              <p:cNvSpPr/>
              <p:nvPr/>
            </p:nvSpPr>
            <p:spPr>
              <a:xfrm>
                <a:off x="2664281" y="2722632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7FB6E7AC-EEB9-498B-9768-E32FCE73C91E}"/>
                  </a:ext>
                </a:extLst>
              </p:cNvPr>
              <p:cNvSpPr/>
              <p:nvPr/>
            </p:nvSpPr>
            <p:spPr>
              <a:xfrm>
                <a:off x="3296873" y="2096109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0023A7EF-42D9-4694-8E60-BFC13258D1B2}"/>
                  </a:ext>
                </a:extLst>
              </p:cNvPr>
              <p:cNvSpPr/>
              <p:nvPr/>
            </p:nvSpPr>
            <p:spPr>
              <a:xfrm>
                <a:off x="2055303" y="2142705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1" name="Группа 30">
              <a:extLst>
                <a:ext uri="{FF2B5EF4-FFF2-40B4-BE49-F238E27FC236}">
                  <a16:creationId xmlns:a16="http://schemas.microsoft.com/office/drawing/2014/main" id="{E281840F-B10C-417B-B180-FF9A5F5C631A}"/>
                </a:ext>
              </a:extLst>
            </p:cNvPr>
            <p:cNvGrpSpPr/>
            <p:nvPr/>
          </p:nvGrpSpPr>
          <p:grpSpPr>
            <a:xfrm>
              <a:off x="175393" y="1275153"/>
              <a:ext cx="1551963" cy="1547287"/>
              <a:chOff x="2055303" y="1485738"/>
              <a:chExt cx="1551963" cy="1547287"/>
            </a:xfrm>
          </p:grpSpPr>
          <p:sp>
            <p:nvSpPr>
              <p:cNvPr id="32" name="Овал 31">
                <a:extLst>
                  <a:ext uri="{FF2B5EF4-FFF2-40B4-BE49-F238E27FC236}">
                    <a16:creationId xmlns:a16="http://schemas.microsoft.com/office/drawing/2014/main" id="{BE02697C-48AE-4287-A09B-F1064B157A78}"/>
                  </a:ext>
                </a:extLst>
              </p:cNvPr>
              <p:cNvSpPr/>
              <p:nvPr/>
            </p:nvSpPr>
            <p:spPr>
              <a:xfrm>
                <a:off x="2210499" y="1640935"/>
                <a:ext cx="1241571" cy="1241571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BEFBEAE9-3E68-40C7-9255-8881724A2F04}"/>
                  </a:ext>
                </a:extLst>
              </p:cNvPr>
              <p:cNvSpPr/>
              <p:nvPr/>
            </p:nvSpPr>
            <p:spPr>
              <a:xfrm>
                <a:off x="2676087" y="1485738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1C041A95-5518-4036-A3BA-11B9842FD904}"/>
                  </a:ext>
                </a:extLst>
              </p:cNvPr>
              <p:cNvSpPr/>
              <p:nvPr/>
            </p:nvSpPr>
            <p:spPr>
              <a:xfrm>
                <a:off x="2664281" y="2722632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6224E67E-37E9-4E49-88BD-BD9F1371C0E2}"/>
                  </a:ext>
                </a:extLst>
              </p:cNvPr>
              <p:cNvSpPr/>
              <p:nvPr/>
            </p:nvSpPr>
            <p:spPr>
              <a:xfrm>
                <a:off x="3296873" y="2096109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FEB19099-A866-4016-A042-B750455305E4}"/>
                  </a:ext>
                </a:extLst>
              </p:cNvPr>
              <p:cNvSpPr/>
              <p:nvPr/>
            </p:nvSpPr>
            <p:spPr>
              <a:xfrm>
                <a:off x="2055303" y="2142705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DF6880C0-7FFE-4C76-86F0-34D171D59BDB}"/>
                </a:ext>
              </a:extLst>
            </p:cNvPr>
            <p:cNvCxnSpPr/>
            <p:nvPr/>
          </p:nvCxnSpPr>
          <p:spPr>
            <a:xfrm flipV="1">
              <a:off x="2365696" y="3033025"/>
              <a:ext cx="298585" cy="2135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>
              <a:extLst>
                <a:ext uri="{FF2B5EF4-FFF2-40B4-BE49-F238E27FC236}">
                  <a16:creationId xmlns:a16="http://schemas.microsoft.com/office/drawing/2014/main" id="{3591DB86-33F9-4F1E-8777-F87A8B8461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177" y="2818323"/>
              <a:ext cx="88204" cy="5017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8C433912-091C-430F-9ED8-353507B542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7356" y="1640934"/>
              <a:ext cx="853346" cy="2445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4A1A9DF9-6FFA-426A-BC47-8EC3354B4BE8}"/>
              </a:ext>
            </a:extLst>
          </p:cNvPr>
          <p:cNvGrpSpPr/>
          <p:nvPr/>
        </p:nvGrpSpPr>
        <p:grpSpPr>
          <a:xfrm>
            <a:off x="1664764" y="1961964"/>
            <a:ext cx="3654859" cy="2484768"/>
            <a:chOff x="346773" y="4378736"/>
            <a:chExt cx="2330092" cy="1584121"/>
          </a:xfrm>
        </p:grpSpPr>
        <p:grpSp>
          <p:nvGrpSpPr>
            <p:cNvPr id="65" name="Группа 64">
              <a:extLst>
                <a:ext uri="{FF2B5EF4-FFF2-40B4-BE49-F238E27FC236}">
                  <a16:creationId xmlns:a16="http://schemas.microsoft.com/office/drawing/2014/main" id="{C2CCEB62-DDE6-4D5E-932C-D6BB4FEBF1E2}"/>
                </a:ext>
              </a:extLst>
            </p:cNvPr>
            <p:cNvGrpSpPr/>
            <p:nvPr/>
          </p:nvGrpSpPr>
          <p:grpSpPr>
            <a:xfrm>
              <a:off x="346773" y="4378736"/>
              <a:ext cx="777353" cy="785536"/>
              <a:chOff x="806383" y="4857226"/>
              <a:chExt cx="777353" cy="785536"/>
            </a:xfrm>
          </p:grpSpPr>
          <p:sp>
            <p:nvSpPr>
              <p:cNvPr id="46" name="Овал 45">
                <a:extLst>
                  <a:ext uri="{FF2B5EF4-FFF2-40B4-BE49-F238E27FC236}">
                    <a16:creationId xmlns:a16="http://schemas.microsoft.com/office/drawing/2014/main" id="{4F63433E-5EB5-41DC-907A-354913B06993}"/>
                  </a:ext>
                </a:extLst>
              </p:cNvPr>
              <p:cNvSpPr/>
              <p:nvPr/>
            </p:nvSpPr>
            <p:spPr>
              <a:xfrm>
                <a:off x="1124126" y="485722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" name="Овал 46">
                <a:extLst>
                  <a:ext uri="{FF2B5EF4-FFF2-40B4-BE49-F238E27FC236}">
                    <a16:creationId xmlns:a16="http://schemas.microsoft.com/office/drawing/2014/main" id="{E322756E-19FB-4B95-AA24-2E9C9D710F25}"/>
                  </a:ext>
                </a:extLst>
              </p:cNvPr>
              <p:cNvSpPr/>
              <p:nvPr/>
            </p:nvSpPr>
            <p:spPr>
              <a:xfrm>
                <a:off x="1427741" y="5172693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" name="Овал 47">
                <a:extLst>
                  <a:ext uri="{FF2B5EF4-FFF2-40B4-BE49-F238E27FC236}">
                    <a16:creationId xmlns:a16="http://schemas.microsoft.com/office/drawing/2014/main" id="{2D50528A-6A3E-4D61-ADBB-6620021826D8}"/>
                  </a:ext>
                </a:extLst>
              </p:cNvPr>
              <p:cNvSpPr/>
              <p:nvPr/>
            </p:nvSpPr>
            <p:spPr>
              <a:xfrm>
                <a:off x="806383" y="516133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" name="Овал 48">
                <a:extLst>
                  <a:ext uri="{FF2B5EF4-FFF2-40B4-BE49-F238E27FC236}">
                    <a16:creationId xmlns:a16="http://schemas.microsoft.com/office/drawing/2014/main" id="{1CE78DF2-74CF-45B0-A530-5355FD2EDCA6}"/>
                  </a:ext>
                </a:extLst>
              </p:cNvPr>
              <p:cNvSpPr/>
              <p:nvPr/>
            </p:nvSpPr>
            <p:spPr>
              <a:xfrm>
                <a:off x="1124126" y="5486767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51" name="Прямая со стрелкой 50">
                <a:extLst>
                  <a:ext uri="{FF2B5EF4-FFF2-40B4-BE49-F238E27FC236}">
                    <a16:creationId xmlns:a16="http://schemas.microsoft.com/office/drawing/2014/main" id="{9B1C5111-AA8E-4776-AA3C-411A7CD4E226}"/>
                  </a:ext>
                </a:extLst>
              </p:cNvPr>
              <p:cNvCxnSpPr>
                <a:cxnSpLocks/>
                <a:endCxn id="46" idx="3"/>
              </p:cNvCxnSpPr>
              <p:nvPr/>
            </p:nvCxnSpPr>
            <p:spPr>
              <a:xfrm flipV="1">
                <a:off x="945471" y="4990376"/>
                <a:ext cx="201500" cy="17682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 стрелкой 51">
                <a:extLst>
                  <a:ext uri="{FF2B5EF4-FFF2-40B4-BE49-F238E27FC236}">
                    <a16:creationId xmlns:a16="http://schemas.microsoft.com/office/drawing/2014/main" id="{730FDB35-6EC0-43F6-9C42-2A9EFE4DE712}"/>
                  </a:ext>
                </a:extLst>
              </p:cNvPr>
              <p:cNvCxnSpPr>
                <a:cxnSpLocks/>
                <a:endCxn id="47" idx="1"/>
              </p:cNvCxnSpPr>
              <p:nvPr/>
            </p:nvCxnSpPr>
            <p:spPr>
              <a:xfrm>
                <a:off x="1280121" y="5013221"/>
                <a:ext cx="170465" cy="18231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 стрелкой 52">
                <a:extLst>
                  <a:ext uri="{FF2B5EF4-FFF2-40B4-BE49-F238E27FC236}">
                    <a16:creationId xmlns:a16="http://schemas.microsoft.com/office/drawing/2014/main" id="{BF1B5942-69F5-40B1-A984-99027D2466BF}"/>
                  </a:ext>
                </a:extLst>
              </p:cNvPr>
              <p:cNvCxnSpPr>
                <a:cxnSpLocks/>
                <a:stCxn id="47" idx="3"/>
                <a:endCxn id="49" idx="7"/>
              </p:cNvCxnSpPr>
              <p:nvPr/>
            </p:nvCxnSpPr>
            <p:spPr>
              <a:xfrm flipH="1">
                <a:off x="1257276" y="5305843"/>
                <a:ext cx="193310" cy="20376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 стрелкой 53">
                <a:extLst>
                  <a:ext uri="{FF2B5EF4-FFF2-40B4-BE49-F238E27FC236}">
                    <a16:creationId xmlns:a16="http://schemas.microsoft.com/office/drawing/2014/main" id="{D56A162B-AC42-4613-8D71-FB481BF1C7B9}"/>
                  </a:ext>
                </a:extLst>
              </p:cNvPr>
              <p:cNvCxnSpPr>
                <a:cxnSpLocks/>
                <a:endCxn id="48" idx="4"/>
              </p:cNvCxnSpPr>
              <p:nvPr/>
            </p:nvCxnSpPr>
            <p:spPr>
              <a:xfrm flipH="1" flipV="1">
                <a:off x="884381" y="5317331"/>
                <a:ext cx="222190" cy="16943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Прямая со стрелкой 56">
              <a:extLst>
                <a:ext uri="{FF2B5EF4-FFF2-40B4-BE49-F238E27FC236}">
                  <a16:creationId xmlns:a16="http://schemas.microsoft.com/office/drawing/2014/main" id="{59DA9A48-9AE5-408A-934C-4CD1F4CB04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61441" y="4791330"/>
              <a:ext cx="661068" cy="47512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Группа 65">
              <a:extLst>
                <a:ext uri="{FF2B5EF4-FFF2-40B4-BE49-F238E27FC236}">
                  <a16:creationId xmlns:a16="http://schemas.microsoft.com/office/drawing/2014/main" id="{71AD311B-21CE-4F78-989C-AA330C403BB0}"/>
                </a:ext>
              </a:extLst>
            </p:cNvPr>
            <p:cNvGrpSpPr/>
            <p:nvPr/>
          </p:nvGrpSpPr>
          <p:grpSpPr>
            <a:xfrm>
              <a:off x="1899512" y="4464112"/>
              <a:ext cx="777353" cy="785536"/>
              <a:chOff x="806383" y="4857226"/>
              <a:chExt cx="777353" cy="785536"/>
            </a:xfrm>
          </p:grpSpPr>
          <p:sp>
            <p:nvSpPr>
              <p:cNvPr id="67" name="Овал 66">
                <a:extLst>
                  <a:ext uri="{FF2B5EF4-FFF2-40B4-BE49-F238E27FC236}">
                    <a16:creationId xmlns:a16="http://schemas.microsoft.com/office/drawing/2014/main" id="{7E6223E5-F224-4336-8FD1-9D9F9E13CAB8}"/>
                  </a:ext>
                </a:extLst>
              </p:cNvPr>
              <p:cNvSpPr/>
              <p:nvPr/>
            </p:nvSpPr>
            <p:spPr>
              <a:xfrm>
                <a:off x="1124126" y="485722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8" name="Овал 67">
                <a:extLst>
                  <a:ext uri="{FF2B5EF4-FFF2-40B4-BE49-F238E27FC236}">
                    <a16:creationId xmlns:a16="http://schemas.microsoft.com/office/drawing/2014/main" id="{56180C98-7575-44FE-B439-D8C64324B820}"/>
                  </a:ext>
                </a:extLst>
              </p:cNvPr>
              <p:cNvSpPr/>
              <p:nvPr/>
            </p:nvSpPr>
            <p:spPr>
              <a:xfrm>
                <a:off x="1427741" y="5172693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9" name="Овал 68">
                <a:extLst>
                  <a:ext uri="{FF2B5EF4-FFF2-40B4-BE49-F238E27FC236}">
                    <a16:creationId xmlns:a16="http://schemas.microsoft.com/office/drawing/2014/main" id="{2AEA1891-F2BB-4EAC-B2F7-220CCDE897A9}"/>
                  </a:ext>
                </a:extLst>
              </p:cNvPr>
              <p:cNvSpPr/>
              <p:nvPr/>
            </p:nvSpPr>
            <p:spPr>
              <a:xfrm>
                <a:off x="806383" y="516133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0" name="Овал 69">
                <a:extLst>
                  <a:ext uri="{FF2B5EF4-FFF2-40B4-BE49-F238E27FC236}">
                    <a16:creationId xmlns:a16="http://schemas.microsoft.com/office/drawing/2014/main" id="{77B14BB1-DCDB-46AC-85AE-8BA4CB1EAE5F}"/>
                  </a:ext>
                </a:extLst>
              </p:cNvPr>
              <p:cNvSpPr/>
              <p:nvPr/>
            </p:nvSpPr>
            <p:spPr>
              <a:xfrm>
                <a:off x="1124126" y="5486767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71" name="Прямая со стрелкой 70">
                <a:extLst>
                  <a:ext uri="{FF2B5EF4-FFF2-40B4-BE49-F238E27FC236}">
                    <a16:creationId xmlns:a16="http://schemas.microsoft.com/office/drawing/2014/main" id="{F4AD6B76-8AC7-4F21-A5B0-41862F0439EB}"/>
                  </a:ext>
                </a:extLst>
              </p:cNvPr>
              <p:cNvCxnSpPr>
                <a:cxnSpLocks/>
                <a:endCxn id="67" idx="3"/>
              </p:cNvCxnSpPr>
              <p:nvPr/>
            </p:nvCxnSpPr>
            <p:spPr>
              <a:xfrm flipV="1">
                <a:off x="945471" y="4990376"/>
                <a:ext cx="201500" cy="17682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Прямая со стрелкой 71">
                <a:extLst>
                  <a:ext uri="{FF2B5EF4-FFF2-40B4-BE49-F238E27FC236}">
                    <a16:creationId xmlns:a16="http://schemas.microsoft.com/office/drawing/2014/main" id="{C643B8CB-48E9-40AC-940C-AF73629940E8}"/>
                  </a:ext>
                </a:extLst>
              </p:cNvPr>
              <p:cNvCxnSpPr>
                <a:cxnSpLocks/>
                <a:endCxn id="68" idx="1"/>
              </p:cNvCxnSpPr>
              <p:nvPr/>
            </p:nvCxnSpPr>
            <p:spPr>
              <a:xfrm>
                <a:off x="1280121" y="5013221"/>
                <a:ext cx="170465" cy="18231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Прямая со стрелкой 72">
                <a:extLst>
                  <a:ext uri="{FF2B5EF4-FFF2-40B4-BE49-F238E27FC236}">
                    <a16:creationId xmlns:a16="http://schemas.microsoft.com/office/drawing/2014/main" id="{2144175E-959D-40F6-B362-85A087057B3D}"/>
                  </a:ext>
                </a:extLst>
              </p:cNvPr>
              <p:cNvCxnSpPr>
                <a:cxnSpLocks/>
                <a:stCxn id="68" idx="3"/>
                <a:endCxn id="70" idx="7"/>
              </p:cNvCxnSpPr>
              <p:nvPr/>
            </p:nvCxnSpPr>
            <p:spPr>
              <a:xfrm flipH="1">
                <a:off x="1257276" y="5305843"/>
                <a:ext cx="193310" cy="20376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Прямая со стрелкой 73">
                <a:extLst>
                  <a:ext uri="{FF2B5EF4-FFF2-40B4-BE49-F238E27FC236}">
                    <a16:creationId xmlns:a16="http://schemas.microsoft.com/office/drawing/2014/main" id="{9FB2C22A-A653-49A6-9935-0B1EAB5376D7}"/>
                  </a:ext>
                </a:extLst>
              </p:cNvPr>
              <p:cNvCxnSpPr>
                <a:cxnSpLocks/>
                <a:endCxn id="69" idx="4"/>
              </p:cNvCxnSpPr>
              <p:nvPr/>
            </p:nvCxnSpPr>
            <p:spPr>
              <a:xfrm flipH="1" flipV="1">
                <a:off x="884381" y="5317331"/>
                <a:ext cx="222190" cy="16943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Группа 74">
              <a:extLst>
                <a:ext uri="{FF2B5EF4-FFF2-40B4-BE49-F238E27FC236}">
                  <a16:creationId xmlns:a16="http://schemas.microsoft.com/office/drawing/2014/main" id="{8FE0FB1C-B801-46EE-B86E-B8BE29F1CEA6}"/>
                </a:ext>
              </a:extLst>
            </p:cNvPr>
            <p:cNvGrpSpPr/>
            <p:nvPr/>
          </p:nvGrpSpPr>
          <p:grpSpPr>
            <a:xfrm>
              <a:off x="967557" y="5177321"/>
              <a:ext cx="777353" cy="785536"/>
              <a:chOff x="806383" y="4857226"/>
              <a:chExt cx="777353" cy="785536"/>
            </a:xfrm>
          </p:grpSpPr>
          <p:sp>
            <p:nvSpPr>
              <p:cNvPr id="76" name="Овал 75">
                <a:extLst>
                  <a:ext uri="{FF2B5EF4-FFF2-40B4-BE49-F238E27FC236}">
                    <a16:creationId xmlns:a16="http://schemas.microsoft.com/office/drawing/2014/main" id="{986A8942-2F9C-457F-A19A-33D758130AF2}"/>
                  </a:ext>
                </a:extLst>
              </p:cNvPr>
              <p:cNvSpPr/>
              <p:nvPr/>
            </p:nvSpPr>
            <p:spPr>
              <a:xfrm>
                <a:off x="1124126" y="485722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7" name="Овал 76">
                <a:extLst>
                  <a:ext uri="{FF2B5EF4-FFF2-40B4-BE49-F238E27FC236}">
                    <a16:creationId xmlns:a16="http://schemas.microsoft.com/office/drawing/2014/main" id="{7C69E77C-F9DB-43B0-AC82-A5F487C40190}"/>
                  </a:ext>
                </a:extLst>
              </p:cNvPr>
              <p:cNvSpPr/>
              <p:nvPr/>
            </p:nvSpPr>
            <p:spPr>
              <a:xfrm>
                <a:off x="1427741" y="5172693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8" name="Овал 77">
                <a:extLst>
                  <a:ext uri="{FF2B5EF4-FFF2-40B4-BE49-F238E27FC236}">
                    <a16:creationId xmlns:a16="http://schemas.microsoft.com/office/drawing/2014/main" id="{2B2676AB-88F2-456A-9EDD-68F5A64A4EF1}"/>
                  </a:ext>
                </a:extLst>
              </p:cNvPr>
              <p:cNvSpPr/>
              <p:nvPr/>
            </p:nvSpPr>
            <p:spPr>
              <a:xfrm>
                <a:off x="806383" y="516133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9" name="Овал 78">
                <a:extLst>
                  <a:ext uri="{FF2B5EF4-FFF2-40B4-BE49-F238E27FC236}">
                    <a16:creationId xmlns:a16="http://schemas.microsoft.com/office/drawing/2014/main" id="{2289B252-EC79-441D-8E59-6A5653BE49EA}"/>
                  </a:ext>
                </a:extLst>
              </p:cNvPr>
              <p:cNvSpPr/>
              <p:nvPr/>
            </p:nvSpPr>
            <p:spPr>
              <a:xfrm>
                <a:off x="1124126" y="5486767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80" name="Прямая со стрелкой 79">
                <a:extLst>
                  <a:ext uri="{FF2B5EF4-FFF2-40B4-BE49-F238E27FC236}">
                    <a16:creationId xmlns:a16="http://schemas.microsoft.com/office/drawing/2014/main" id="{61BB9BA7-01BE-4388-9D80-414DC7306657}"/>
                  </a:ext>
                </a:extLst>
              </p:cNvPr>
              <p:cNvCxnSpPr>
                <a:cxnSpLocks/>
                <a:endCxn id="76" idx="3"/>
              </p:cNvCxnSpPr>
              <p:nvPr/>
            </p:nvCxnSpPr>
            <p:spPr>
              <a:xfrm flipV="1">
                <a:off x="945471" y="4990376"/>
                <a:ext cx="201500" cy="17682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Прямая со стрелкой 80">
                <a:extLst>
                  <a:ext uri="{FF2B5EF4-FFF2-40B4-BE49-F238E27FC236}">
                    <a16:creationId xmlns:a16="http://schemas.microsoft.com/office/drawing/2014/main" id="{E17B478D-9CE6-473B-8E98-BCDBA73126AD}"/>
                  </a:ext>
                </a:extLst>
              </p:cNvPr>
              <p:cNvCxnSpPr>
                <a:cxnSpLocks/>
                <a:endCxn id="77" idx="1"/>
              </p:cNvCxnSpPr>
              <p:nvPr/>
            </p:nvCxnSpPr>
            <p:spPr>
              <a:xfrm>
                <a:off x="1280121" y="5013221"/>
                <a:ext cx="170465" cy="18231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Прямая со стрелкой 81">
                <a:extLst>
                  <a:ext uri="{FF2B5EF4-FFF2-40B4-BE49-F238E27FC236}">
                    <a16:creationId xmlns:a16="http://schemas.microsoft.com/office/drawing/2014/main" id="{57FC083A-0A7C-44E8-A570-40AF3737441E}"/>
                  </a:ext>
                </a:extLst>
              </p:cNvPr>
              <p:cNvCxnSpPr>
                <a:cxnSpLocks/>
                <a:stCxn id="77" idx="3"/>
                <a:endCxn id="79" idx="7"/>
              </p:cNvCxnSpPr>
              <p:nvPr/>
            </p:nvCxnSpPr>
            <p:spPr>
              <a:xfrm flipH="1">
                <a:off x="1257276" y="5305843"/>
                <a:ext cx="193310" cy="20376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Прямая со стрелкой 82">
                <a:extLst>
                  <a:ext uri="{FF2B5EF4-FFF2-40B4-BE49-F238E27FC236}">
                    <a16:creationId xmlns:a16="http://schemas.microsoft.com/office/drawing/2014/main" id="{20F4A9E7-0708-4639-BC68-E1B3CB498600}"/>
                  </a:ext>
                </a:extLst>
              </p:cNvPr>
              <p:cNvCxnSpPr>
                <a:cxnSpLocks/>
                <a:endCxn id="78" idx="4"/>
              </p:cNvCxnSpPr>
              <p:nvPr/>
            </p:nvCxnSpPr>
            <p:spPr>
              <a:xfrm flipH="1" flipV="1">
                <a:off x="884381" y="5317331"/>
                <a:ext cx="222190" cy="16943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Прямая со стрелкой 83">
              <a:extLst>
                <a:ext uri="{FF2B5EF4-FFF2-40B4-BE49-F238E27FC236}">
                  <a16:creationId xmlns:a16="http://schemas.microsoft.com/office/drawing/2014/main" id="{825F95FA-4387-4147-BF44-2D8B4895C58F}"/>
                </a:ext>
              </a:extLst>
            </p:cNvPr>
            <p:cNvCxnSpPr>
              <a:cxnSpLocks/>
            </p:cNvCxnSpPr>
            <p:nvPr/>
          </p:nvCxnSpPr>
          <p:spPr>
            <a:xfrm>
              <a:off x="1515105" y="5192303"/>
              <a:ext cx="638924" cy="786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>
              <a:extLst>
                <a:ext uri="{FF2B5EF4-FFF2-40B4-BE49-F238E27FC236}">
                  <a16:creationId xmlns:a16="http://schemas.microsoft.com/office/drawing/2014/main" id="{D27904F6-88CA-44DA-B57B-1396D5816361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 flipH="1">
              <a:off x="1045555" y="4887461"/>
              <a:ext cx="23420" cy="59397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Стрелка: вниз 9">
            <a:extLst>
              <a:ext uri="{FF2B5EF4-FFF2-40B4-BE49-F238E27FC236}">
                <a16:creationId xmlns:a16="http://schemas.microsoft.com/office/drawing/2014/main" id="{7F81575B-7B99-4E71-9C87-86344B39DFA7}"/>
              </a:ext>
            </a:extLst>
          </p:cNvPr>
          <p:cNvSpPr/>
          <p:nvPr/>
        </p:nvSpPr>
        <p:spPr>
          <a:xfrm rot="13277234">
            <a:off x="1526460" y="3176175"/>
            <a:ext cx="757097" cy="1038382"/>
          </a:xfrm>
          <a:prstGeom prst="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74D7D32-3173-46A1-ACAB-B5047E561871}"/>
                  </a:ext>
                </a:extLst>
              </p:cNvPr>
              <p:cNvSpPr txBox="1"/>
              <p:nvPr/>
            </p:nvSpPr>
            <p:spPr>
              <a:xfrm flipH="1">
                <a:off x="5727694" y="924831"/>
                <a:ext cx="5915061" cy="3840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i="1" dirty="0"/>
                  <a:t>Граф кластеров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H</a:t>
                </a:r>
                <a:r>
                  <a:rPr lang="en-US" baseline="-25000" dirty="0"/>
                  <a:t>1</a:t>
                </a:r>
                <a:r>
                  <a:rPr lang="en-US" dirty="0"/>
                  <a:t>: </a:t>
                </a:r>
                <a:r>
                  <a:rPr lang="ru-RU" dirty="0"/>
                  <a:t>веса индуцированы весами исходного графа </a:t>
                </a:r>
                <a:r>
                  <a:rPr lang="en-US" dirty="0"/>
                  <a:t>G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lim>
                      </m:limLow>
                      <m:r>
                        <a:rPr lang="ru-RU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H</a:t>
                </a:r>
                <a:r>
                  <a:rPr lang="en-US" baseline="-25000" dirty="0"/>
                  <a:t>2</a:t>
                </a:r>
                <a:r>
                  <a:rPr lang="en-US" dirty="0"/>
                  <a:t>:</a:t>
                </a:r>
                <a:r>
                  <a:rPr lang="ru-RU" dirty="0"/>
                  <a:t> веса индуцированы весами путей длины 2 в исходном графе </a:t>
                </a:r>
                <a:r>
                  <a:rPr lang="en-US" dirty="0"/>
                  <a:t>G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eqArr>
                        </m:lim>
                      </m:limLow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Путь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/>
                  <a:t> удовлетворяет ограничениям предшествования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lang="ru-RU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H</a:t>
                </a:r>
                <a:r>
                  <a:rPr lang="en-US" baseline="-25000" dirty="0"/>
                  <a:t>3+</a:t>
                </a:r>
                <a:r>
                  <a:rPr lang="en-US" dirty="0"/>
                  <a:t>:</a:t>
                </a:r>
                <a:r>
                  <a:rPr lang="ru-RU" dirty="0"/>
                  <a:t> веса индуцированы весами путей длины 3</a:t>
                </a:r>
                <a:r>
                  <a:rPr lang="en-US" dirty="0"/>
                  <a:t> (</a:t>
                </a:r>
                <a:r>
                  <a:rPr lang="ru-RU" dirty="0"/>
                  <a:t>и более) в исходном графе </a:t>
                </a:r>
                <a:r>
                  <a:rPr lang="en-US" dirty="0"/>
                  <a:t>G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Сложны в практической реализации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74D7D32-3173-46A1-ACAB-B5047E561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27694" y="924831"/>
                <a:ext cx="5915061" cy="3840731"/>
              </a:xfrm>
              <a:prstGeom prst="rect">
                <a:avLst/>
              </a:prstGeom>
              <a:blipFill>
                <a:blip r:embed="rId2"/>
                <a:stretch>
                  <a:fillRect l="-928" t="-952" b="-15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248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2785</Words>
  <Application>Microsoft Office PowerPoint</Application>
  <PresentationFormat>Широкоэкранный</PresentationFormat>
  <Paragraphs>860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Уколов Станислав Сергеевич</dc:creator>
  <cp:lastModifiedBy>Уколов Станислав Сергеевич</cp:lastModifiedBy>
  <cp:revision>55</cp:revision>
  <dcterms:created xsi:type="dcterms:W3CDTF">2021-09-18T13:17:47Z</dcterms:created>
  <dcterms:modified xsi:type="dcterms:W3CDTF">2021-09-24T08:51:25Z</dcterms:modified>
</cp:coreProperties>
</file>