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0" r:id="rId5"/>
    <p:sldId id="281" r:id="rId6"/>
    <p:sldId id="282" r:id="rId7"/>
    <p:sldId id="283" r:id="rId8"/>
    <p:sldId id="284" r:id="rId9"/>
    <p:sldId id="260" r:id="rId10"/>
    <p:sldId id="262" r:id="rId11"/>
    <p:sldId id="277" r:id="rId12"/>
    <p:sldId id="261" r:id="rId13"/>
    <p:sldId id="285" r:id="rId14"/>
    <p:sldId id="279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2" r:id="rId25"/>
    <p:sldId id="296" r:id="rId26"/>
    <p:sldId id="297" r:id="rId27"/>
    <p:sldId id="298" r:id="rId28"/>
    <p:sldId id="263" r:id="rId29"/>
    <p:sldId id="265" r:id="rId30"/>
    <p:sldId id="264" r:id="rId31"/>
    <p:sldId id="267" r:id="rId32"/>
    <p:sldId id="266" r:id="rId33"/>
    <p:sldId id="268" r:id="rId34"/>
    <p:sldId id="269" r:id="rId35"/>
    <p:sldId id="270" r:id="rId36"/>
    <p:sldId id="275" r:id="rId37"/>
    <p:sldId id="272" r:id="rId38"/>
    <p:sldId id="273" r:id="rId39"/>
    <p:sldId id="274" r:id="rId40"/>
    <p:sldId id="299" r:id="rId41"/>
    <p:sldId id="300" r:id="rId42"/>
    <p:sldId id="276" r:id="rId43"/>
    <p:sldId id="25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191E25FD-C230-42DC-BF24-D7D8E5C72A9A}">
          <p14:sldIdLst>
            <p14:sldId id="256"/>
          </p14:sldIdLst>
        </p14:section>
        <p14:section name="Введение" id="{42A24036-E2F8-4FAA-ADA3-54EB313B4E10}">
          <p14:sldIdLst>
            <p14:sldId id="257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Основная часть" id="{93878CE5-A944-47CD-A435-4106DB216F18}">
          <p14:sldIdLst>
            <p14:sldId id="260"/>
            <p14:sldId id="262"/>
            <p14:sldId id="277"/>
            <p14:sldId id="261"/>
            <p14:sldId id="285"/>
          </p14:sldIdLst>
        </p14:section>
        <p14:section name="PCGTSP" id="{32B9A93A-A2E6-4F08-ABC3-F440752BE138}">
          <p14:sldIdLst>
            <p14:sldId id="279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2"/>
            <p14:sldId id="296"/>
            <p14:sldId id="297"/>
            <p14:sldId id="298"/>
          </p14:sldIdLst>
        </p14:section>
        <p14:section name="CCP" id="{A47E005D-9892-48CD-A80A-4199D40EC298}">
          <p14:sldIdLst>
            <p14:sldId id="263"/>
            <p14:sldId id="265"/>
            <p14:sldId id="264"/>
            <p14:sldId id="267"/>
            <p14:sldId id="266"/>
            <p14:sldId id="268"/>
            <p14:sldId id="269"/>
            <p14:sldId id="270"/>
            <p14:sldId id="275"/>
            <p14:sldId id="272"/>
            <p14:sldId id="273"/>
            <p14:sldId id="274"/>
          </p14:sldIdLst>
        </p14:section>
        <p14:section name="Открытые форматы" id="{B7C0DC93-7803-4D83-A9D8-5B0992AB89A8}">
          <p14:sldIdLst>
            <p14:sldId id="299"/>
            <p14:sldId id="300"/>
          </p14:sldIdLst>
        </p14:section>
        <p14:section name="Заключение" id="{CDFB5058-9B97-4E81-A290-20D8FE6A5C24}">
          <p14:sldIdLst>
            <p14:sldId id="276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 autoAdjust="0"/>
    <p:restoredTop sz="93800" autoAdjust="0"/>
  </p:normalViewPr>
  <p:slideViewPr>
    <p:cSldViewPr>
      <p:cViewPr varScale="1">
        <p:scale>
          <a:sx n="102" d="100"/>
          <a:sy n="102" d="100"/>
        </p:scale>
        <p:origin x="10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F8A126-CD92-433C-99B4-B1A3E0673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77BD9D-07AB-4E5B-9D07-30E1E8AEB8B4}"/>
              </a:ext>
            </a:extLst>
          </p:cNvPr>
          <p:cNvSpPr txBox="1"/>
          <p:nvPr/>
        </p:nvSpPr>
        <p:spPr>
          <a:xfrm>
            <a:off x="107504" y="1835594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Разработка алгоритмов оптимальной маршрутизации инструмента для САПР управляющих программ машин листовой резки с ЧПУ</a:t>
            </a:r>
            <a:endParaRPr 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98FE8-336C-4919-A53C-17E0895BF14D}"/>
              </a:ext>
            </a:extLst>
          </p:cNvPr>
          <p:cNvSpPr txBox="1"/>
          <p:nvPr/>
        </p:nvSpPr>
        <p:spPr>
          <a:xfrm>
            <a:off x="0" y="4205473"/>
            <a:ext cx="914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dirty="0"/>
              <a:t>Специальность 05.13.12—</a:t>
            </a:r>
          </a:p>
          <a:p>
            <a:pPr algn="ctr"/>
            <a:r>
              <a:rPr lang="ru-RU" sz="2000" dirty="0"/>
              <a:t>«Системы автоматизации проектирования (промышленность)»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28703-8642-4FFB-983A-45E310AB76C9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6B0C3-6684-427B-893D-56C2921B4F90}"/>
              </a:ext>
            </a:extLst>
          </p:cNvPr>
          <p:cNvSpPr txBox="1"/>
          <p:nvPr/>
        </p:nvSpPr>
        <p:spPr>
          <a:xfrm>
            <a:off x="489684" y="105229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u-RU" altLang="ja-JP" sz="2400" dirty="0">
                <a:ea typeface="新細明體" charset="-120"/>
              </a:rPr>
              <a:t>Уколов Станислав Сергеевич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1D63-A22E-470E-9F31-15BD1DAA9939}"/>
              </a:ext>
            </a:extLst>
          </p:cNvPr>
          <p:cNvSpPr txBox="1"/>
          <p:nvPr/>
        </p:nvSpPr>
        <p:spPr>
          <a:xfrm>
            <a:off x="-13864" y="4974709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/>
              <a:t>Диссертация на соискание учёной степени</a:t>
            </a:r>
          </a:p>
          <a:p>
            <a:pPr algn="ctr"/>
            <a:r>
              <a:rPr lang="ru-RU" sz="2400" dirty="0"/>
              <a:t>кандидата технических наук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Маршрут резки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6AFC22F-D9C6-4245-87EE-49A0B704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30" y="1269000"/>
            <a:ext cx="8454139" cy="47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маршрутизации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/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Детали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Контуры деталей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Раскрой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Эквидистанты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𝛿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Сегменты 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…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0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врезки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Точки выключения </a:t>
                </a:r>
                <a:br>
                  <a:rPr lang="ru-RU" sz="2000" dirty="0"/>
                </a:br>
                <a:r>
                  <a:rPr lang="ru-RU" sz="2000" dirty="0"/>
                  <a:t>инструмента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Базовые сегменты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b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ru-RU" sz="2000" i="1">
                          <a:latin typeface="Cambria Math"/>
                          <a:ea typeface="Cambria Math"/>
                        </a:rPr>
                        <m:t>⊆</m:t>
                      </m:r>
                      <m:nary>
                        <m:naryPr>
                          <m:chr m:val="⋃"/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Порядок обхода сегментов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008999-49B0-4032-A9B0-8EFFF514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" y="1425300"/>
                <a:ext cx="5040480" cy="5471626"/>
              </a:xfrm>
              <a:prstGeom prst="rect">
                <a:avLst/>
              </a:prstGeom>
              <a:blipFill>
                <a:blip r:embed="rId2"/>
                <a:stretch>
                  <a:fillRect l="-1088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/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ln w="41275" cmpd="dbl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Маршрут</m:t>
                      </m:r>
                      <m:r>
                        <a:rPr lang="en-US" sz="200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F6A66A89-91E5-4164-BE3B-5D3CE211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00" y="3429000"/>
                <a:ext cx="5652000" cy="87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1275" cmpd="dbl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084A2E5-7804-453E-B544-A7D9F9D15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9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Целевая функция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" y="1284053"/>
                <a:ext cx="6088911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dirty="0"/>
              <a:t>Где</a:t>
            </a:r>
            <a:r>
              <a:rPr lang="en-US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</a:t>
            </a:r>
            <a:r>
              <a:rPr lang="ru-RU" dirty="0"/>
              <a:t>длина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длина сегментов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стоимость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стоимость резки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pt</a:t>
            </a:r>
            <a:r>
              <a:rPr lang="en-US" dirty="0"/>
              <a:t> – </a:t>
            </a:r>
            <a:r>
              <a:rPr lang="ru-RU" dirty="0"/>
              <a:t>стоимость одной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</a:t>
            </a:r>
            <a:r>
              <a:rPr lang="ru-RU" dirty="0"/>
              <a:t>скорость холостого хода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</a:t>
            </a:r>
            <a:r>
              <a:rPr lang="ru-RU" dirty="0"/>
              <a:t>скорость 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количество точек врезки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</a:t>
            </a:r>
            <a:r>
              <a:rPr lang="ru-RU" dirty="0"/>
              <a:t>время одной врезки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33814" y="947092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Стоимость резки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𝑅𝑜𝑢𝑡𝑒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12" y="2193304"/>
                <a:ext cx="4849276" cy="898387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30053" y="1855976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Время резки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FD43BE4-91E9-422B-88CC-7DBF6297F0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583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Классификация задач маршрутизации режущего инструмента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ABFDCC-2899-4C74-AFE3-94FFEBF93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6F284-1862-4800-9617-B1A7EDC01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784" y="2133092"/>
            <a:ext cx="8460432" cy="46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827497" y="-115774"/>
            <a:ext cx="8316503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PCGTSP: GTSP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+ ограничения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предшествования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EF47CB9-F6BD-421D-BA88-7D057F9A3655}"/>
              </a:ext>
            </a:extLst>
          </p:cNvPr>
          <p:cNvGrpSpPr/>
          <p:nvPr/>
        </p:nvGrpSpPr>
        <p:grpSpPr>
          <a:xfrm>
            <a:off x="252000" y="1269000"/>
            <a:ext cx="5370392" cy="4752528"/>
            <a:chOff x="489270" y="540041"/>
            <a:chExt cx="6600924" cy="5841487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4A21A6E-7B27-4283-B5BF-AE890267525B}"/>
                </a:ext>
              </a:extLst>
            </p:cNvPr>
            <p:cNvSpPr/>
            <p:nvPr/>
          </p:nvSpPr>
          <p:spPr>
            <a:xfrm>
              <a:off x="637563" y="679508"/>
              <a:ext cx="3870492" cy="2399252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F4C5295-B528-41D9-9D5B-D6B8EABA0BB1}"/>
                </a:ext>
              </a:extLst>
            </p:cNvPr>
            <p:cNvSpPr/>
            <p:nvPr/>
          </p:nvSpPr>
          <p:spPr>
            <a:xfrm>
              <a:off x="906011" y="989901"/>
              <a:ext cx="1573094" cy="15730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Звезда: 5 точек 4">
              <a:extLst>
                <a:ext uri="{FF2B5EF4-FFF2-40B4-BE49-F238E27FC236}">
                  <a16:creationId xmlns:a16="http://schemas.microsoft.com/office/drawing/2014/main" id="{574E6C64-ADD7-43D2-9904-A230AE732129}"/>
                </a:ext>
              </a:extLst>
            </p:cNvPr>
            <p:cNvSpPr/>
            <p:nvPr/>
          </p:nvSpPr>
          <p:spPr>
            <a:xfrm>
              <a:off x="846852" y="3309219"/>
              <a:ext cx="2944536" cy="2944536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омб 5">
              <a:extLst>
                <a:ext uri="{FF2B5EF4-FFF2-40B4-BE49-F238E27FC236}">
                  <a16:creationId xmlns:a16="http://schemas.microsoft.com/office/drawing/2014/main" id="{9716F4DE-3C3A-4BE3-86C7-0D9595E55580}"/>
                </a:ext>
              </a:extLst>
            </p:cNvPr>
            <p:cNvSpPr/>
            <p:nvPr/>
          </p:nvSpPr>
          <p:spPr>
            <a:xfrm>
              <a:off x="1537361" y="83470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48C26232-5BFF-45EC-868E-F4F699E432CC}"/>
                </a:ext>
              </a:extLst>
            </p:cNvPr>
            <p:cNvSpPr/>
            <p:nvPr/>
          </p:nvSpPr>
          <p:spPr>
            <a:xfrm>
              <a:off x="2319121" y="15687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53438CC-7093-470E-9634-7FDD6697FA2F}"/>
                </a:ext>
              </a:extLst>
            </p:cNvPr>
            <p:cNvSpPr/>
            <p:nvPr/>
          </p:nvSpPr>
          <p:spPr>
            <a:xfrm>
              <a:off x="1537360" y="240578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C935FB8-CEA4-4A89-BF48-60F5B3FB5299}"/>
                </a:ext>
              </a:extLst>
            </p:cNvPr>
            <p:cNvSpPr/>
            <p:nvPr/>
          </p:nvSpPr>
          <p:spPr>
            <a:xfrm>
              <a:off x="755602" y="17124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B3877C20-5832-4C2C-AD39-0B7BBA9D4C3A}"/>
                </a:ext>
              </a:extLst>
            </p:cNvPr>
            <p:cNvSpPr/>
            <p:nvPr/>
          </p:nvSpPr>
          <p:spPr>
            <a:xfrm>
              <a:off x="621873" y="60190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464D1FB0-D878-4C5E-986B-5D4BF408C09F}"/>
                </a:ext>
              </a:extLst>
            </p:cNvPr>
            <p:cNvSpPr/>
            <p:nvPr/>
          </p:nvSpPr>
          <p:spPr>
            <a:xfrm>
              <a:off x="2578091" y="540041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868FD1E3-2E06-4399-B3A1-90DD10A5F147}"/>
                </a:ext>
              </a:extLst>
            </p:cNvPr>
            <p:cNvSpPr/>
            <p:nvPr/>
          </p:nvSpPr>
          <p:spPr>
            <a:xfrm>
              <a:off x="4213352" y="628342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FE060BDE-6FB7-47C6-A8C8-F9376E1C306F}"/>
                </a:ext>
              </a:extLst>
            </p:cNvPr>
            <p:cNvSpPr/>
            <p:nvPr/>
          </p:nvSpPr>
          <p:spPr>
            <a:xfrm>
              <a:off x="4345955" y="209730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Ромб 13">
              <a:extLst>
                <a:ext uri="{FF2B5EF4-FFF2-40B4-BE49-F238E27FC236}">
                  <a16:creationId xmlns:a16="http://schemas.microsoft.com/office/drawing/2014/main" id="{DD9D5C08-0B00-41E1-B2AC-7A206D3F8468}"/>
                </a:ext>
              </a:extLst>
            </p:cNvPr>
            <p:cNvSpPr/>
            <p:nvPr/>
          </p:nvSpPr>
          <p:spPr>
            <a:xfrm>
              <a:off x="4213352" y="276836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6976A34E-EFAA-4E62-A96E-95ED562A219E}"/>
                </a:ext>
              </a:extLst>
            </p:cNvPr>
            <p:cNvSpPr/>
            <p:nvPr/>
          </p:nvSpPr>
          <p:spPr>
            <a:xfrm>
              <a:off x="2474317" y="292356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6CEB0796-4B4C-4EE0-82F8-7393C174E568}"/>
                </a:ext>
              </a:extLst>
            </p:cNvPr>
            <p:cNvSpPr/>
            <p:nvPr/>
          </p:nvSpPr>
          <p:spPr>
            <a:xfrm>
              <a:off x="595618" y="279345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17796F1F-C234-4CEC-8449-7F603846EA93}"/>
                </a:ext>
              </a:extLst>
            </p:cNvPr>
            <p:cNvSpPr/>
            <p:nvPr/>
          </p:nvSpPr>
          <p:spPr>
            <a:xfrm>
              <a:off x="489270" y="133231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EE22404E-7844-489E-BDB8-916CBD873538}"/>
                </a:ext>
              </a:extLst>
            </p:cNvPr>
            <p:cNvSpPr/>
            <p:nvPr/>
          </p:nvSpPr>
          <p:spPr>
            <a:xfrm>
              <a:off x="489270" y="217817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Ромб 18">
              <a:extLst>
                <a:ext uri="{FF2B5EF4-FFF2-40B4-BE49-F238E27FC236}">
                  <a16:creationId xmlns:a16="http://schemas.microsoft.com/office/drawing/2014/main" id="{C7177F18-F51A-416C-84DC-897304288BA3}"/>
                </a:ext>
              </a:extLst>
            </p:cNvPr>
            <p:cNvSpPr/>
            <p:nvPr/>
          </p:nvSpPr>
          <p:spPr>
            <a:xfrm>
              <a:off x="4340733" y="1362824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Ромб 19">
              <a:extLst>
                <a:ext uri="{FF2B5EF4-FFF2-40B4-BE49-F238E27FC236}">
                  <a16:creationId xmlns:a16="http://schemas.microsoft.com/office/drawing/2014/main" id="{4D8C3639-052C-4DA4-8A18-C3C858011296}"/>
                </a:ext>
              </a:extLst>
            </p:cNvPr>
            <p:cNvSpPr/>
            <p:nvPr/>
          </p:nvSpPr>
          <p:spPr>
            <a:xfrm>
              <a:off x="2163924" y="318144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901D913A-0F1C-41F2-A445-97514A057C74}"/>
                </a:ext>
              </a:extLst>
            </p:cNvPr>
            <p:cNvSpPr/>
            <p:nvPr/>
          </p:nvSpPr>
          <p:spPr>
            <a:xfrm>
              <a:off x="2521325" y="4262249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212E151D-AC44-44D3-A443-D4B9374D85DB}"/>
                </a:ext>
              </a:extLst>
            </p:cNvPr>
            <p:cNvSpPr/>
            <p:nvPr/>
          </p:nvSpPr>
          <p:spPr>
            <a:xfrm>
              <a:off x="3636191" y="427838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E9D2AD2A-37FD-485E-A492-A64D0008A8F4}"/>
                </a:ext>
              </a:extLst>
            </p:cNvPr>
            <p:cNvSpPr/>
            <p:nvPr/>
          </p:nvSpPr>
          <p:spPr>
            <a:xfrm>
              <a:off x="2733287" y="499249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E8ABD43F-2E32-49F2-8954-776E869614B4}"/>
                </a:ext>
              </a:extLst>
            </p:cNvPr>
            <p:cNvSpPr/>
            <p:nvPr/>
          </p:nvSpPr>
          <p:spPr>
            <a:xfrm>
              <a:off x="3043680" y="603225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омб 24">
              <a:extLst>
                <a:ext uri="{FF2B5EF4-FFF2-40B4-BE49-F238E27FC236}">
                  <a16:creationId xmlns:a16="http://schemas.microsoft.com/office/drawing/2014/main" id="{80DB33D1-BFDD-4CCA-89C4-A8B8117A54F7}"/>
                </a:ext>
              </a:extLst>
            </p:cNvPr>
            <p:cNvSpPr/>
            <p:nvPr/>
          </p:nvSpPr>
          <p:spPr>
            <a:xfrm>
              <a:off x="2163923" y="5402747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9364E01-7F77-43DD-A8EF-B01E2EA834A0}"/>
                </a:ext>
              </a:extLst>
            </p:cNvPr>
            <p:cNvSpPr/>
            <p:nvPr/>
          </p:nvSpPr>
          <p:spPr>
            <a:xfrm>
              <a:off x="1226967" y="6071135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0BAA7B92-1CF2-4CF7-85E4-B22BB333D2B6}"/>
                </a:ext>
              </a:extLst>
            </p:cNvPr>
            <p:cNvSpPr/>
            <p:nvPr/>
          </p:nvSpPr>
          <p:spPr>
            <a:xfrm>
              <a:off x="1570994" y="5004843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CCF5FFD8-8A10-477E-8E0B-CCD809374B34}"/>
                </a:ext>
              </a:extLst>
            </p:cNvPr>
            <p:cNvSpPr/>
            <p:nvPr/>
          </p:nvSpPr>
          <p:spPr>
            <a:xfrm>
              <a:off x="691655" y="4298476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83BE5F01-9587-4D9A-9E41-7B1C20DBF05A}"/>
                </a:ext>
              </a:extLst>
            </p:cNvPr>
            <p:cNvSpPr/>
            <p:nvPr/>
          </p:nvSpPr>
          <p:spPr>
            <a:xfrm>
              <a:off x="1808695" y="4256600"/>
              <a:ext cx="310393" cy="310393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C9351D-BDD5-4E7B-9768-B8B8132E362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692558" y="2560976"/>
              <a:ext cx="271334" cy="16956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DB5C9EA3-0827-48B0-A4D2-81780E87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498" y="2574239"/>
              <a:ext cx="2484235" cy="3493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375115A-D89B-427F-93DB-7E3769D8FD7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119088" y="2945534"/>
              <a:ext cx="2221645" cy="146626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/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Кластер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Выноска: изогнутая линия 32">
                  <a:extLst>
                    <a:ext uri="{FF2B5EF4-FFF2-40B4-BE49-F238E27FC236}">
                      <a16:creationId xmlns:a16="http://schemas.microsoft.com/office/drawing/2014/main" id="{FC7825C3-1B97-4A8D-9E4B-E1AAA72F4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5366955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98997"/>
                    <a:gd name="adj6" fmla="val -58373"/>
                  </a:avLst>
                </a:prstGeom>
                <a:blipFill>
                  <a:blip r:embed="rId2"/>
                  <a:stretch>
                    <a:fillRect t="-185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/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Вершина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Выноска: изогнутая линия 33">
                  <a:extLst>
                    <a:ext uri="{FF2B5EF4-FFF2-40B4-BE49-F238E27FC236}">
                      <a16:creationId xmlns:a16="http://schemas.microsoft.com/office/drawing/2014/main" id="{37D12CB3-68FB-4A60-AC3A-2B93D3D34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4796266"/>
                  <a:ext cx="1477655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54737"/>
                    <a:gd name="adj6" fmla="val -10684"/>
                  </a:avLst>
                </a:prstGeom>
                <a:blipFill>
                  <a:blip r:embed="rId3"/>
                  <a:stretch>
                    <a:fillRect b="-86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/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Тур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Выноска: изогнутая линия 34">
                  <a:extLst>
                    <a:ext uri="{FF2B5EF4-FFF2-40B4-BE49-F238E27FC236}">
                      <a16:creationId xmlns:a16="http://schemas.microsoft.com/office/drawing/2014/main" id="{9C73E34F-C8A5-4A54-80F4-AA5CB0798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584" y="3735564"/>
                  <a:ext cx="1983436" cy="381976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-13009"/>
                    <a:gd name="adj6" fmla="val -33707"/>
                  </a:avLst>
                </a:prstGeom>
                <a:blipFill>
                  <a:blip r:embed="rId4"/>
                  <a:stretch>
                    <a:fillRect b="-11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674F0E40-B38D-4DF1-9F38-7B176EE88772}"/>
                </a:ext>
              </a:extLst>
            </p:cNvPr>
            <p:cNvSpPr/>
            <p:nvPr/>
          </p:nvSpPr>
          <p:spPr>
            <a:xfrm rot="513390">
              <a:off x="2464167" y="2220279"/>
              <a:ext cx="1917047" cy="292714"/>
            </a:xfrm>
            <a:prstGeom prst="rightArrow">
              <a:avLst>
                <a:gd name="adj1" fmla="val 50000"/>
                <a:gd name="adj2" fmla="val 153174"/>
              </a:avLst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/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>
                      <a:solidFill>
                        <a:schemeClr val="tx1"/>
                      </a:solidFill>
                    </a:rPr>
                    <a:t>Частичный порядок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ru-RU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Выноска: изогнутая линия 36">
                  <a:extLst>
                    <a:ext uri="{FF2B5EF4-FFF2-40B4-BE49-F238E27FC236}">
                      <a16:creationId xmlns:a16="http://schemas.microsoft.com/office/drawing/2014/main" id="{55967478-A34D-4471-8164-52CD5A1E7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503" y="1642707"/>
                  <a:ext cx="2313691" cy="613931"/>
                </a:xfrm>
                <a:prstGeom prst="borderCallout2">
                  <a:avLst>
                    <a:gd name="adj1" fmla="val 18750"/>
                    <a:gd name="adj2" fmla="val 352"/>
                    <a:gd name="adj3" fmla="val 18750"/>
                    <a:gd name="adj4" fmla="val -16667"/>
                    <a:gd name="adj5" fmla="val 101248"/>
                    <a:gd name="adj6" fmla="val -68982"/>
                  </a:avLst>
                </a:prstGeom>
                <a:blipFill>
                  <a:blip r:embed="rId5"/>
                  <a:stretch>
                    <a:fillRect t="-4651" b="-23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/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– разбиение на кластеры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орграф частичного порядка (</a:t>
                </a:r>
                <a:r>
                  <a:rPr lang="ru-RU" i="1" dirty="0"/>
                  <a:t>ограничение предшествования</a:t>
                </a:r>
                <a:r>
                  <a:rPr lang="ru-RU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транзитивно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9AF19D-75E9-484F-9BDE-F30943DF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7" y="3000977"/>
                <a:ext cx="4375000" cy="3715633"/>
              </a:xfrm>
              <a:prstGeom prst="rect">
                <a:avLst/>
              </a:prstGeom>
              <a:blipFill>
                <a:blip r:embed="rId6"/>
                <a:stretch>
                  <a:fillRect l="-975" t="-164" b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Допустимое решение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458114-B109-4677-97EF-2222A9A4A821}"/>
                  </a:ext>
                </a:extLst>
              </p:cNvPr>
              <p:cNvSpPr txBox="1"/>
              <p:nvPr/>
            </p:nvSpPr>
            <p:spPr>
              <a:xfrm>
                <a:off x="612000" y="1095657"/>
                <a:ext cx="7920000" cy="296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i="1" dirty="0"/>
                  <a:t>Соответствует </a:t>
                </a:r>
                <a:r>
                  <a:rPr lang="ru-RU" sz="2000" dirty="0"/>
                  <a:t>ограничениям предшествования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любой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000" dirty="0"/>
                  <a:t> посещается маршрутом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 только </a:t>
                </a:r>
                <a:r>
                  <a:rPr lang="ru-RU" sz="2000" i="1" dirty="0"/>
                  <a:t>после</a:t>
                </a:r>
                <a:r>
                  <a:rPr lang="ru-RU" sz="2000" dirty="0"/>
                  <a:t> всех кластеров, предшествующих ему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𝛱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458114-B109-4677-97EF-2222A9A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095657"/>
                <a:ext cx="7920000" cy="2964017"/>
              </a:xfrm>
              <a:prstGeom prst="rect">
                <a:avLst/>
              </a:prstGeom>
              <a:blipFill>
                <a:blip r:embed="rId3"/>
                <a:stretch>
                  <a:fillRect l="-769" t="-1440" b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7B583B-B77E-4C4A-95BE-7CF3721A049A}"/>
                  </a:ext>
                </a:extLst>
              </p:cNvPr>
              <p:cNvSpPr txBox="1"/>
              <p:nvPr/>
            </p:nvSpPr>
            <p:spPr>
              <a:xfrm>
                <a:off x="2052000" y="4509000"/>
                <a:ext cx="5505827" cy="18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7B583B-B77E-4C4A-95BE-7CF3721A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4509000"/>
                <a:ext cx="5505827" cy="1868525"/>
              </a:xfrm>
              <a:prstGeom prst="rect">
                <a:avLst/>
              </a:prstGeom>
              <a:blipFill>
                <a:blip r:embed="rId4"/>
                <a:stretch>
                  <a:fillRect t="-2614" b="-4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7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Известные подходы к решению PCGTSP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2C82F-DCF3-4574-9A1D-166BE4E6BB47}"/>
              </a:ext>
            </a:extLst>
          </p:cNvPr>
          <p:cNvSpPr txBox="1"/>
          <p:nvPr/>
        </p:nvSpPr>
        <p:spPr>
          <a:xfrm>
            <a:off x="252000" y="1629000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C5F5E-2772-4772-8066-0193CE8F4BCD}"/>
              </a:ext>
            </a:extLst>
          </p:cNvPr>
          <p:cNvSpPr txBox="1"/>
          <p:nvPr/>
        </p:nvSpPr>
        <p:spPr>
          <a:xfrm>
            <a:off x="0" y="4877023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0826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Пример решения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A4363A-AC25-409D-9072-8358568F8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" y="1269000"/>
            <a:ext cx="8960001" cy="50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D3897-5EC7-4D41-BC75-938463ED294B}"/>
              </a:ext>
            </a:extLst>
          </p:cNvPr>
          <p:cNvSpPr txBox="1"/>
          <p:nvPr/>
        </p:nvSpPr>
        <p:spPr>
          <a:xfrm>
            <a:off x="6727171" y="5108671"/>
            <a:ext cx="234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66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Общие идеи алгоритма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/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поиска нижних оценок</a:t>
                </a:r>
              </a:p>
              <a:p>
                <a:pPr algn="ctr"/>
                <a:endParaRPr lang="ru-RU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1600" dirty="0"/>
                  <a:t>Построение вспомогательной задачи </a:t>
                </a:r>
                <a:r>
                  <a:rPr lang="en-US" sz="1600" dirty="0"/>
                  <a:t>PCGTSP </a:t>
                </a:r>
                <a:r>
                  <a:rPr lang="en-US" sz="1600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sz="1600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 err="1"/>
                  <a:t>Нун</a:t>
                </a:r>
                <a:r>
                  <a:rPr lang="ru-RU" sz="1600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sz="1600" dirty="0"/>
                  <a:t>Релаксация </a:t>
                </a:r>
                <a:r>
                  <a:rPr lang="en-US" sz="1600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MSAP: </a:t>
                </a:r>
                <a:r>
                  <a:rPr lang="ru-RU" sz="1600" dirty="0" err="1"/>
                  <a:t>остовное</a:t>
                </a:r>
                <a:r>
                  <a:rPr lang="ru-RU" sz="1600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AP: </a:t>
                </a:r>
                <a:r>
                  <a:rPr lang="ru-RU" sz="1600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Gurobi</a:t>
                </a:r>
                <a:r>
                  <a:rPr lang="en-US" sz="1600" dirty="0"/>
                  <a:t> + </a:t>
                </a:r>
                <a:r>
                  <a:rPr lang="en-US" sz="1600" dirty="0" err="1"/>
                  <a:t>ATSPxy</a:t>
                </a:r>
                <a:endParaRPr lang="ru-RU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…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5A417-5AAB-4D5F-879E-885064AC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9" y="1269000"/>
                <a:ext cx="3961781" cy="427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/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отсечения</a:t>
                </a:r>
              </a:p>
              <a:p>
                <a:pPr algn="ctr"/>
                <a:endParaRPr lang="ru-RU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sz="1600" dirty="0"/>
                  <a:t> – </a:t>
                </a:r>
                <a:r>
                  <a:rPr lang="ru-RU" sz="1600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sz="1600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Получается эвристикой </a:t>
                </a:r>
                <a:r>
                  <a:rPr lang="en-US" sz="1600" dirty="0"/>
                  <a:t>PCGLNS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Позволяет отсекать 50-90% узлов дерева поиска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03B6-2321-4F31-80EB-FD7FB2F7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1120676"/>
                <a:ext cx="4584471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/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/>
                  <a:t>Стратегия ветвления</a:t>
                </a:r>
              </a:p>
              <a:p>
                <a:pPr algn="ctr"/>
                <a:endParaRPr lang="ru-RU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Префикс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Используем ограничения предшествования: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6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Сокращение размера дерева поиска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E69975-C6CA-4696-81F8-CFB4A530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27" y="3548874"/>
                <a:ext cx="4584471" cy="2941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5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вспомогательной задачи 𝒫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/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483B335-0F51-4F64-A028-ACB9CD67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4149000"/>
                <a:ext cx="7276207" cy="2423227"/>
              </a:xfrm>
              <a:prstGeom prst="rect">
                <a:avLst/>
              </a:prstGeom>
              <a:blipFill>
                <a:blip r:embed="rId3"/>
                <a:stretch>
                  <a:fillRect l="-503" t="-1008" r="-251" b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78B7310A-8096-4A30-BA4D-2721C9C74AA5}"/>
              </a:ext>
            </a:extLst>
          </p:cNvPr>
          <p:cNvGrpSpPr/>
          <p:nvPr/>
        </p:nvGrpSpPr>
        <p:grpSpPr>
          <a:xfrm>
            <a:off x="612000" y="1207227"/>
            <a:ext cx="8280000" cy="3846796"/>
            <a:chOff x="1644786" y="894009"/>
            <a:chExt cx="9236900" cy="4291361"/>
          </a:xfrm>
        </p:grpSpPr>
        <p:grpSp>
          <p:nvGrpSpPr>
            <p:cNvPr id="88" name="Группа 87">
              <a:extLst>
                <a:ext uri="{FF2B5EF4-FFF2-40B4-BE49-F238E27FC236}">
                  <a16:creationId xmlns:a16="http://schemas.microsoft.com/office/drawing/2014/main" id="{F0414141-AA4B-4021-B742-C97678FE9F50}"/>
                </a:ext>
              </a:extLst>
            </p:cNvPr>
            <p:cNvGrpSpPr/>
            <p:nvPr/>
          </p:nvGrpSpPr>
          <p:grpSpPr>
            <a:xfrm>
              <a:off x="1644786" y="2507299"/>
              <a:ext cx="535808" cy="921701"/>
              <a:chOff x="1359560" y="1678342"/>
              <a:chExt cx="535808" cy="92170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2A4609F7-D3C2-412C-BB22-AAF893D9B3D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Ромб 162">
                <a:extLst>
                  <a:ext uri="{FF2B5EF4-FFF2-40B4-BE49-F238E27FC236}">
                    <a16:creationId xmlns:a16="http://schemas.microsoft.com/office/drawing/2014/main" id="{454EFF86-FEC7-4C9D-BB3E-D8318569A82C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Ромб 163">
                <a:extLst>
                  <a:ext uri="{FF2B5EF4-FFF2-40B4-BE49-F238E27FC236}">
                    <a16:creationId xmlns:a16="http://schemas.microsoft.com/office/drawing/2014/main" id="{370E94BC-C585-49DF-B032-A9E2C13A52EA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Ромб 164">
                <a:extLst>
                  <a:ext uri="{FF2B5EF4-FFF2-40B4-BE49-F238E27FC236}">
                    <a16:creationId xmlns:a16="http://schemas.microsoft.com/office/drawing/2014/main" id="{D872FA5F-4CBC-423D-80A1-CD4AB774A1E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Ромб 165">
                <a:extLst>
                  <a:ext uri="{FF2B5EF4-FFF2-40B4-BE49-F238E27FC236}">
                    <a16:creationId xmlns:a16="http://schemas.microsoft.com/office/drawing/2014/main" id="{B2D449A5-2CBA-4146-A317-CB9B58C0042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CBC2FA3-DB21-4087-9A28-988BF0588CE8}"/>
                </a:ext>
              </a:extLst>
            </p:cNvPr>
            <p:cNvGrpSpPr/>
            <p:nvPr/>
          </p:nvGrpSpPr>
          <p:grpSpPr>
            <a:xfrm>
              <a:off x="2534019" y="2507299"/>
              <a:ext cx="535808" cy="921701"/>
              <a:chOff x="1359560" y="1678342"/>
              <a:chExt cx="535808" cy="921701"/>
            </a:xfrm>
          </p:grpSpPr>
          <p:sp>
            <p:nvSpPr>
              <p:cNvPr id="157" name="Овал 156">
                <a:extLst>
                  <a:ext uri="{FF2B5EF4-FFF2-40B4-BE49-F238E27FC236}">
                    <a16:creationId xmlns:a16="http://schemas.microsoft.com/office/drawing/2014/main" id="{26D78F11-0DBE-4994-A545-0702F6F67BF1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Ромб 157">
                <a:extLst>
                  <a:ext uri="{FF2B5EF4-FFF2-40B4-BE49-F238E27FC236}">
                    <a16:creationId xmlns:a16="http://schemas.microsoft.com/office/drawing/2014/main" id="{CD921C14-4065-4345-A34D-2D9ECB498B85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Ромб 158">
                <a:extLst>
                  <a:ext uri="{FF2B5EF4-FFF2-40B4-BE49-F238E27FC236}">
                    <a16:creationId xmlns:a16="http://schemas.microsoft.com/office/drawing/2014/main" id="{264E5F49-56B4-464E-8F03-60B0CDF86FF9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Ромб 159">
                <a:extLst>
                  <a:ext uri="{FF2B5EF4-FFF2-40B4-BE49-F238E27FC236}">
                    <a16:creationId xmlns:a16="http://schemas.microsoft.com/office/drawing/2014/main" id="{7BF04149-4548-4E81-98E8-F3F02FDFAAED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Ромб 160">
                <a:extLst>
                  <a:ext uri="{FF2B5EF4-FFF2-40B4-BE49-F238E27FC236}">
                    <a16:creationId xmlns:a16="http://schemas.microsoft.com/office/drawing/2014/main" id="{C2F0D86C-3E02-403E-B7A4-5E25BE09F3AA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826AEDF3-0949-4827-BCB9-D7AE05925310}"/>
                </a:ext>
              </a:extLst>
            </p:cNvPr>
            <p:cNvGrpSpPr/>
            <p:nvPr/>
          </p:nvGrpSpPr>
          <p:grpSpPr>
            <a:xfrm>
              <a:off x="4874547" y="2590643"/>
              <a:ext cx="535808" cy="921701"/>
              <a:chOff x="1359560" y="1678342"/>
              <a:chExt cx="535808" cy="92170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F7B3256D-B32D-4B96-9841-56443A734AD9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Ромб 152">
                <a:extLst>
                  <a:ext uri="{FF2B5EF4-FFF2-40B4-BE49-F238E27FC236}">
                    <a16:creationId xmlns:a16="http://schemas.microsoft.com/office/drawing/2014/main" id="{CB84D4A7-2FA0-4E85-B2AE-AD5B16188F04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Ромб 153">
                <a:extLst>
                  <a:ext uri="{FF2B5EF4-FFF2-40B4-BE49-F238E27FC236}">
                    <a16:creationId xmlns:a16="http://schemas.microsoft.com/office/drawing/2014/main" id="{862AF3FC-5FDF-4455-837C-7DEDD4C7F531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Ромб 154">
                <a:extLst>
                  <a:ext uri="{FF2B5EF4-FFF2-40B4-BE49-F238E27FC236}">
                    <a16:creationId xmlns:a16="http://schemas.microsoft.com/office/drawing/2014/main" id="{3FE08DC2-D652-4683-A54C-60D23AE090E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Ромб 155">
                <a:extLst>
                  <a:ext uri="{FF2B5EF4-FFF2-40B4-BE49-F238E27FC236}">
                    <a16:creationId xmlns:a16="http://schemas.microsoft.com/office/drawing/2014/main" id="{CE8AB9FE-3491-49AC-8461-7757CB572C1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E0D6A6C-47D7-458B-B42B-9AC06F4F6F4C}"/>
                </a:ext>
              </a:extLst>
            </p:cNvPr>
            <p:cNvGrpSpPr/>
            <p:nvPr/>
          </p:nvGrpSpPr>
          <p:grpSpPr>
            <a:xfrm>
              <a:off x="5828096" y="2590643"/>
              <a:ext cx="535808" cy="921701"/>
              <a:chOff x="1359560" y="1678342"/>
              <a:chExt cx="535808" cy="921701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134C4C6E-8AE9-4423-AA8D-E713C851BDA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Ромб 147">
                <a:extLst>
                  <a:ext uri="{FF2B5EF4-FFF2-40B4-BE49-F238E27FC236}">
                    <a16:creationId xmlns:a16="http://schemas.microsoft.com/office/drawing/2014/main" id="{623DA705-F417-44A2-9CDE-6FC2C4ABC38B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Ромб 148">
                <a:extLst>
                  <a:ext uri="{FF2B5EF4-FFF2-40B4-BE49-F238E27FC236}">
                    <a16:creationId xmlns:a16="http://schemas.microsoft.com/office/drawing/2014/main" id="{731DADE0-12EE-4610-98B9-E6FB632A029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Ромб 149">
                <a:extLst>
                  <a:ext uri="{FF2B5EF4-FFF2-40B4-BE49-F238E27FC236}">
                    <a16:creationId xmlns:a16="http://schemas.microsoft.com/office/drawing/2014/main" id="{57372504-0C53-439A-B87F-16253F2A8B0A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Ромб 150">
                <a:extLst>
                  <a:ext uri="{FF2B5EF4-FFF2-40B4-BE49-F238E27FC236}">
                    <a16:creationId xmlns:a16="http://schemas.microsoft.com/office/drawing/2014/main" id="{932C0DFC-23A5-4BB5-A867-721C59C6BC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57509915-5BEB-490C-BA38-84B6A5B5BD5D}"/>
                </a:ext>
              </a:extLst>
            </p:cNvPr>
            <p:cNvGrpSpPr/>
            <p:nvPr/>
          </p:nvGrpSpPr>
          <p:grpSpPr>
            <a:xfrm>
              <a:off x="7271003" y="1287130"/>
              <a:ext cx="535808" cy="921701"/>
              <a:chOff x="1359560" y="1678342"/>
              <a:chExt cx="535808" cy="921701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A7E28641-96AD-426E-8143-6AE360DEAB32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3" name="Ромб 142">
                <a:extLst>
                  <a:ext uri="{FF2B5EF4-FFF2-40B4-BE49-F238E27FC236}">
                    <a16:creationId xmlns:a16="http://schemas.microsoft.com/office/drawing/2014/main" id="{9F3F9CC8-A013-4BCF-B8A8-DE4A7A6DFBA6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4" name="Ромб 143">
                <a:extLst>
                  <a:ext uri="{FF2B5EF4-FFF2-40B4-BE49-F238E27FC236}">
                    <a16:creationId xmlns:a16="http://schemas.microsoft.com/office/drawing/2014/main" id="{F9123C26-B792-422E-A75D-995BFD5E0F3B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Ромб 144">
                <a:extLst>
                  <a:ext uri="{FF2B5EF4-FFF2-40B4-BE49-F238E27FC236}">
                    <a16:creationId xmlns:a16="http://schemas.microsoft.com/office/drawing/2014/main" id="{7CEB6095-DF0D-4468-BF67-905B323DC0D8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Ромб 145">
                <a:extLst>
                  <a:ext uri="{FF2B5EF4-FFF2-40B4-BE49-F238E27FC236}">
                    <a16:creationId xmlns:a16="http://schemas.microsoft.com/office/drawing/2014/main" id="{D3A58961-007E-4449-BA12-C9A646F847E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A00CAD3-ED9A-4879-8D89-5D9014A45887}"/>
                </a:ext>
              </a:extLst>
            </p:cNvPr>
            <p:cNvGrpSpPr/>
            <p:nvPr/>
          </p:nvGrpSpPr>
          <p:grpSpPr>
            <a:xfrm>
              <a:off x="9133359" y="894009"/>
              <a:ext cx="535808" cy="921701"/>
              <a:chOff x="1359560" y="1678342"/>
              <a:chExt cx="535808" cy="921701"/>
            </a:xfrm>
          </p:grpSpPr>
          <p:sp>
            <p:nvSpPr>
              <p:cNvPr id="137" name="Овал 136">
                <a:extLst>
                  <a:ext uri="{FF2B5EF4-FFF2-40B4-BE49-F238E27FC236}">
                    <a16:creationId xmlns:a16="http://schemas.microsoft.com/office/drawing/2014/main" id="{E506BB39-48BF-475D-A8A7-971D3B466D15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Ромб 137">
                <a:extLst>
                  <a:ext uri="{FF2B5EF4-FFF2-40B4-BE49-F238E27FC236}">
                    <a16:creationId xmlns:a16="http://schemas.microsoft.com/office/drawing/2014/main" id="{2E9F132D-C4F1-495C-8F5B-997EE8DA3F42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9" name="Ромб 138">
                <a:extLst>
                  <a:ext uri="{FF2B5EF4-FFF2-40B4-BE49-F238E27FC236}">
                    <a16:creationId xmlns:a16="http://schemas.microsoft.com/office/drawing/2014/main" id="{10C0CBE2-577A-4D6A-BCDA-E431D9E0C0E5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0" name="Ромб 139">
                <a:extLst>
                  <a:ext uri="{FF2B5EF4-FFF2-40B4-BE49-F238E27FC236}">
                    <a16:creationId xmlns:a16="http://schemas.microsoft.com/office/drawing/2014/main" id="{BC246A44-8642-4C48-B45A-FCCA0C6CEBB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1" name="Ромб 140">
                <a:extLst>
                  <a:ext uri="{FF2B5EF4-FFF2-40B4-BE49-F238E27FC236}">
                    <a16:creationId xmlns:a16="http://schemas.microsoft.com/office/drawing/2014/main" id="{741C54E5-4E1C-4055-8A13-AFDB45D26860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7BEEEFA7-8838-4082-BF6B-04A3637BAD31}"/>
                </a:ext>
              </a:extLst>
            </p:cNvPr>
            <p:cNvGrpSpPr/>
            <p:nvPr/>
          </p:nvGrpSpPr>
          <p:grpSpPr>
            <a:xfrm>
              <a:off x="10345878" y="2485203"/>
              <a:ext cx="535808" cy="921701"/>
              <a:chOff x="1359560" y="1678342"/>
              <a:chExt cx="535808" cy="921701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78C9FE4C-8F38-40D8-98F3-8F7C7181A458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Ромб 132">
                <a:extLst>
                  <a:ext uri="{FF2B5EF4-FFF2-40B4-BE49-F238E27FC236}">
                    <a16:creationId xmlns:a16="http://schemas.microsoft.com/office/drawing/2014/main" id="{BEAB5C31-F9DA-49D3-AAD5-CEC013FE9BF0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Ромб 133">
                <a:extLst>
                  <a:ext uri="{FF2B5EF4-FFF2-40B4-BE49-F238E27FC236}">
                    <a16:creationId xmlns:a16="http://schemas.microsoft.com/office/drawing/2014/main" id="{8C5AE572-269B-4914-8926-D31799C5AF93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Ромб 134">
                <a:extLst>
                  <a:ext uri="{FF2B5EF4-FFF2-40B4-BE49-F238E27FC236}">
                    <a16:creationId xmlns:a16="http://schemas.microsoft.com/office/drawing/2014/main" id="{123E9A1D-F8B2-4525-BD36-146BC1FD63B6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Ромб 135">
                <a:extLst>
                  <a:ext uri="{FF2B5EF4-FFF2-40B4-BE49-F238E27FC236}">
                    <a16:creationId xmlns:a16="http://schemas.microsoft.com/office/drawing/2014/main" id="{F84BCED7-37F9-4C08-B815-33E2169F4F19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35E939CE-AACF-4BB5-A62B-3C5255497B1A}"/>
                </a:ext>
              </a:extLst>
            </p:cNvPr>
            <p:cNvGrpSpPr/>
            <p:nvPr/>
          </p:nvGrpSpPr>
          <p:grpSpPr>
            <a:xfrm>
              <a:off x="9669167" y="4263669"/>
              <a:ext cx="535808" cy="921701"/>
              <a:chOff x="1359560" y="1678342"/>
              <a:chExt cx="535808" cy="921701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741FE354-0207-4928-B833-B19ABD037CEE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Ромб 127">
                <a:extLst>
                  <a:ext uri="{FF2B5EF4-FFF2-40B4-BE49-F238E27FC236}">
                    <a16:creationId xmlns:a16="http://schemas.microsoft.com/office/drawing/2014/main" id="{E56E93C4-FD8E-4482-BB92-975F18938029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9" name="Ромб 128">
                <a:extLst>
                  <a:ext uri="{FF2B5EF4-FFF2-40B4-BE49-F238E27FC236}">
                    <a16:creationId xmlns:a16="http://schemas.microsoft.com/office/drawing/2014/main" id="{DDDBCF3C-F947-4B14-8DDA-1FC7AFBD5FEE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0" name="Ромб 129">
                <a:extLst>
                  <a:ext uri="{FF2B5EF4-FFF2-40B4-BE49-F238E27FC236}">
                    <a16:creationId xmlns:a16="http://schemas.microsoft.com/office/drawing/2014/main" id="{F2D33239-F9FD-4522-B2A6-F2F125706E01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Ромб 130">
                <a:extLst>
                  <a:ext uri="{FF2B5EF4-FFF2-40B4-BE49-F238E27FC236}">
                    <a16:creationId xmlns:a16="http://schemas.microsoft.com/office/drawing/2014/main" id="{F423B01A-96C0-43AE-A493-AE16F784B6B5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92DF0BE9-A86F-408E-B5CE-585EC2236F08}"/>
                </a:ext>
              </a:extLst>
            </p:cNvPr>
            <p:cNvGrpSpPr/>
            <p:nvPr/>
          </p:nvGrpSpPr>
          <p:grpSpPr>
            <a:xfrm>
              <a:off x="7873923" y="3584161"/>
              <a:ext cx="535808" cy="921701"/>
              <a:chOff x="1359560" y="1678342"/>
              <a:chExt cx="535808" cy="921701"/>
            </a:xfrm>
          </p:grpSpPr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16072AC1-365C-42FE-B559-4FB9DAE7ABF0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3" name="Ромб 122">
                <a:extLst>
                  <a:ext uri="{FF2B5EF4-FFF2-40B4-BE49-F238E27FC236}">
                    <a16:creationId xmlns:a16="http://schemas.microsoft.com/office/drawing/2014/main" id="{3E57E124-FB82-4539-8963-E22DC5CE57EE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4" name="Ромб 123">
                <a:extLst>
                  <a:ext uri="{FF2B5EF4-FFF2-40B4-BE49-F238E27FC236}">
                    <a16:creationId xmlns:a16="http://schemas.microsoft.com/office/drawing/2014/main" id="{D5936361-4B66-4226-9169-319E9DE9F6E4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5" name="Ромб 124">
                <a:extLst>
                  <a:ext uri="{FF2B5EF4-FFF2-40B4-BE49-F238E27FC236}">
                    <a16:creationId xmlns:a16="http://schemas.microsoft.com/office/drawing/2014/main" id="{2C2E419D-ADFA-4B2B-89DA-BD2AD4833A1C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6" name="Ромб 125">
                <a:extLst>
                  <a:ext uri="{FF2B5EF4-FFF2-40B4-BE49-F238E27FC236}">
                    <a16:creationId xmlns:a16="http://schemas.microsoft.com/office/drawing/2014/main" id="{D764A959-1A00-4714-887C-6B6457747FC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38C28CBD-267F-48A6-AD29-DF776A43809F}"/>
                </a:ext>
              </a:extLst>
            </p:cNvPr>
            <p:cNvGrpSpPr/>
            <p:nvPr/>
          </p:nvGrpSpPr>
          <p:grpSpPr>
            <a:xfrm>
              <a:off x="8453849" y="2262928"/>
              <a:ext cx="535808" cy="921701"/>
              <a:chOff x="1359560" y="1678342"/>
              <a:chExt cx="535808" cy="921701"/>
            </a:xfrm>
          </p:grpSpPr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0683DD0E-AF2E-49D3-8C6F-24DE82C6AF3D}"/>
                  </a:ext>
                </a:extLst>
              </p:cNvPr>
              <p:cNvSpPr/>
              <p:nvPr/>
            </p:nvSpPr>
            <p:spPr>
              <a:xfrm>
                <a:off x="1426128" y="1744910"/>
                <a:ext cx="402672" cy="78856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Ромб 117">
                <a:extLst>
                  <a:ext uri="{FF2B5EF4-FFF2-40B4-BE49-F238E27FC236}">
                    <a16:creationId xmlns:a16="http://schemas.microsoft.com/office/drawing/2014/main" id="{E64A7429-8247-41AF-B8CE-450F448E03C3}"/>
                  </a:ext>
                </a:extLst>
              </p:cNvPr>
              <p:cNvSpPr/>
              <p:nvPr/>
            </p:nvSpPr>
            <p:spPr>
              <a:xfrm>
                <a:off x="1560896" y="1678342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Ромб 118">
                <a:extLst>
                  <a:ext uri="{FF2B5EF4-FFF2-40B4-BE49-F238E27FC236}">
                    <a16:creationId xmlns:a16="http://schemas.microsoft.com/office/drawing/2014/main" id="{CD9BB71B-FDDE-446E-80D9-22DAD7418F1D}"/>
                  </a:ext>
                </a:extLst>
              </p:cNvPr>
              <p:cNvSpPr/>
              <p:nvPr/>
            </p:nvSpPr>
            <p:spPr>
              <a:xfrm>
                <a:off x="1560896" y="2466907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Ромб 119">
                <a:extLst>
                  <a:ext uri="{FF2B5EF4-FFF2-40B4-BE49-F238E27FC236}">
                    <a16:creationId xmlns:a16="http://schemas.microsoft.com/office/drawing/2014/main" id="{9D08915C-D1D4-42E2-B90E-67ABA76D93A7}"/>
                  </a:ext>
                </a:extLst>
              </p:cNvPr>
              <p:cNvSpPr/>
              <p:nvPr/>
            </p:nvSpPr>
            <p:spPr>
              <a:xfrm>
                <a:off x="1762232" y="2072624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Ромб 120">
                <a:extLst>
                  <a:ext uri="{FF2B5EF4-FFF2-40B4-BE49-F238E27FC236}">
                    <a16:creationId xmlns:a16="http://schemas.microsoft.com/office/drawing/2014/main" id="{EC1CB9D6-388D-4826-B534-D23D07D16BBF}"/>
                  </a:ext>
                </a:extLst>
              </p:cNvPr>
              <p:cNvSpPr/>
              <p:nvPr/>
            </p:nvSpPr>
            <p:spPr>
              <a:xfrm>
                <a:off x="1359560" y="2089401"/>
                <a:ext cx="133136" cy="133136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A25752FC-0F08-4863-8A01-192BC2955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301" y="2879485"/>
              <a:ext cx="897622" cy="97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id="{B1D653AB-429B-448A-9FC0-62BFC20CF7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8491" y="2879485"/>
              <a:ext cx="889777" cy="1054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95EAAE06-26B8-4D67-80A2-04CEA252B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7" y="2928010"/>
              <a:ext cx="925858" cy="846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356847D4-10DB-426E-A0BF-7697E310326D}"/>
                </a:ext>
              </a:extLst>
            </p:cNvPr>
            <p:cNvCxnSpPr>
              <a:cxnSpLocks/>
            </p:cNvCxnSpPr>
            <p:nvPr/>
          </p:nvCxnSpPr>
          <p:spPr>
            <a:xfrm>
              <a:off x="5209019" y="2936066"/>
              <a:ext cx="884805" cy="488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90F90B09-C66B-4EA1-9667-B323E491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568" y="1831325"/>
              <a:ext cx="1317614" cy="11047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E2D11A73-B9DF-42CF-B46D-2D271F6ED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5475" y="1193836"/>
              <a:ext cx="1862356" cy="3902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4B0DAFE6-A852-4944-AECF-9EF4062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401263" y="1467808"/>
              <a:ext cx="1145951" cy="1359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713B91A2-4A6A-42BD-9D9B-2C03C9287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495" y="1518013"/>
              <a:ext cx="567382" cy="1175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92A645A6-FAD5-48A9-AAC9-63E08D2C58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750" y="3209582"/>
              <a:ext cx="1977821" cy="745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704B7FD7-502C-452F-AA7F-42947385175E}"/>
                </a:ext>
              </a:extLst>
            </p:cNvPr>
            <p:cNvCxnSpPr>
              <a:cxnSpLocks/>
            </p:cNvCxnSpPr>
            <p:nvPr/>
          </p:nvCxnSpPr>
          <p:spPr>
            <a:xfrm>
              <a:off x="8208395" y="4191147"/>
              <a:ext cx="1662108" cy="394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62E021B4-8187-446B-AF14-97A30E25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238" y="3095966"/>
              <a:ext cx="572976" cy="1422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3782E7-E1D2-44E5-B6B1-11607F71A0B1}"/>
                </a:ext>
              </a:extLst>
            </p:cNvPr>
            <p:cNvCxnSpPr>
              <a:cxnSpLocks/>
            </p:cNvCxnSpPr>
            <p:nvPr/>
          </p:nvCxnSpPr>
          <p:spPr>
            <a:xfrm>
              <a:off x="8788321" y="2902483"/>
              <a:ext cx="1129991" cy="16163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/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737526-AF7C-4586-A110-54537CD1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798" y="2102177"/>
                  <a:ext cx="528934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/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A3D61BA-B2A7-4F35-B0E1-A54B7F9F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303" y="2102177"/>
                  <a:ext cx="528934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/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C8BA15E-D642-437F-851B-843AB9DD2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507" y="2102177"/>
                  <a:ext cx="528934" cy="393121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/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28FC2EF-50F7-48BC-A8A1-833E0EF03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303" y="2102177"/>
                  <a:ext cx="528934" cy="393121"/>
                </a:xfrm>
                <a:prstGeom prst="rect">
                  <a:avLst/>
                </a:prstGeom>
                <a:blipFill>
                  <a:blip r:embed="rId7"/>
                  <a:stretch>
                    <a:fillRect r="-22078"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/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Стрелка: вправо 113">
                  <a:extLst>
                    <a:ext uri="{FF2B5EF4-FFF2-40B4-BE49-F238E27FC236}">
                      <a16:creationId xmlns:a16="http://schemas.microsoft.com/office/drawing/2014/main" id="{DDFCA414-3947-448F-87BE-39191C2D0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122" y="3503954"/>
                  <a:ext cx="4247702" cy="663812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AABB557-02C1-42E5-9115-70FA8FDB10A1}"/>
                </a:ext>
              </a:extLst>
            </p:cNvPr>
            <p:cNvSpPr txBox="1"/>
            <p:nvPr/>
          </p:nvSpPr>
          <p:spPr>
            <a:xfrm>
              <a:off x="3766657" y="27836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D81D54-9377-4469-9F79-1542D0580A0C}"/>
                </a:ext>
              </a:extLst>
            </p:cNvPr>
            <p:cNvSpPr txBox="1"/>
            <p:nvPr/>
          </p:nvSpPr>
          <p:spPr>
            <a:xfrm>
              <a:off x="3751101" y="21400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073769"/>
            <a:ext cx="8568952" cy="556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Задача оптимальной маршрутизации режущего инструмента для проектирования УП машин листовой резки с ЧПУ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дискретных оптимизационных моделей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непрерывно-дискретных оптимизационных моделей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для взаимодействия программных подсистем</a:t>
            </a:r>
            <a:endParaRPr lang="en-US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Заключение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Релаксация 𝒫 в</a:t>
            </a:r>
            <a:r>
              <a:rPr lang="en-US" sz="3600" dirty="0">
                <a:sym typeface="Symbol" panose="05050102010706020507" pitchFamily="18" charset="2"/>
              </a:rPr>
              <a:t>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C8A0ABA-759D-4586-85AF-E2C4C32E71F4}"/>
              </a:ext>
            </a:extLst>
          </p:cNvPr>
          <p:cNvGrpSpPr/>
          <p:nvPr/>
        </p:nvGrpSpPr>
        <p:grpSpPr>
          <a:xfrm>
            <a:off x="211155" y="2030414"/>
            <a:ext cx="2653810" cy="2212966"/>
            <a:chOff x="175393" y="1275153"/>
            <a:chExt cx="3431873" cy="2861779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3D7F7778-370D-42D2-83D0-3D0403B46E23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3390D2DC-A450-40FA-8A6A-54BC6A69A62D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FFC6C437-9BEC-4F89-BF98-B6FD768CA228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D1D058D2-AC9B-4BD3-BEF3-8F79F1848B2F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Ромб 23">
                <a:extLst>
                  <a:ext uri="{FF2B5EF4-FFF2-40B4-BE49-F238E27FC236}">
                    <a16:creationId xmlns:a16="http://schemas.microsoft.com/office/drawing/2014/main" id="{E17BA6E0-CBA0-46B3-BED3-4C201F677498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Ромб 24">
                <a:extLst>
                  <a:ext uri="{FF2B5EF4-FFF2-40B4-BE49-F238E27FC236}">
                    <a16:creationId xmlns:a16="http://schemas.microsoft.com/office/drawing/2014/main" id="{18C498A0-9DD1-46D3-BCA1-3E34F5347FB1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BAA3E340-58AB-430B-BCE7-3C7C8BF94BD3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0D348E7F-69D8-481F-BF2F-AF7180EC8867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Ромб 16">
                <a:extLst>
                  <a:ext uri="{FF2B5EF4-FFF2-40B4-BE49-F238E27FC236}">
                    <a16:creationId xmlns:a16="http://schemas.microsoft.com/office/drawing/2014/main" id="{B8C222EA-EA4D-4702-A6DB-A6D7B47D5C46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Ромб 17">
                <a:extLst>
                  <a:ext uri="{FF2B5EF4-FFF2-40B4-BE49-F238E27FC236}">
                    <a16:creationId xmlns:a16="http://schemas.microsoft.com/office/drawing/2014/main" id="{D3953DB1-F23D-40F7-9F98-34BB3812E5F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Ромб 18">
                <a:extLst>
                  <a:ext uri="{FF2B5EF4-FFF2-40B4-BE49-F238E27FC236}">
                    <a16:creationId xmlns:a16="http://schemas.microsoft.com/office/drawing/2014/main" id="{4D11CDEE-ACAF-40B6-8FD1-C098F95EF6E9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CFD15605-E63B-47EF-B81C-C8066BB19851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CC2C618C-04E0-435F-A99A-5911A7C40262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55B9E61A-5B27-4324-B56C-44630C030999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Ромб 11">
                <a:extLst>
                  <a:ext uri="{FF2B5EF4-FFF2-40B4-BE49-F238E27FC236}">
                    <a16:creationId xmlns:a16="http://schemas.microsoft.com/office/drawing/2014/main" id="{4BC9137E-62DA-4E66-B86B-8BCE19ED44EA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Ромб 12">
                <a:extLst>
                  <a:ext uri="{FF2B5EF4-FFF2-40B4-BE49-F238E27FC236}">
                    <a16:creationId xmlns:a16="http://schemas.microsoft.com/office/drawing/2014/main" id="{1CABB8C2-4377-46EF-811A-D6D6E90CA97D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Ромб 13">
                <a:extLst>
                  <a:ext uri="{FF2B5EF4-FFF2-40B4-BE49-F238E27FC236}">
                    <a16:creationId xmlns:a16="http://schemas.microsoft.com/office/drawing/2014/main" id="{6D801F81-4DE5-4AF8-BE85-C26BFACC1B83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Ромб 14">
                <a:extLst>
                  <a:ext uri="{FF2B5EF4-FFF2-40B4-BE49-F238E27FC236}">
                    <a16:creationId xmlns:a16="http://schemas.microsoft.com/office/drawing/2014/main" id="{71826EEC-7FA2-4640-9ECD-8473126059E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83D7942B-D6EB-4024-8CD8-41EB8FBE36F7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F8DA92A-D053-48C8-94EE-CEC79081B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0C8F784-8A5C-49A0-9B80-C0B3B2BDC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1F0B898-23C7-4B1F-B87C-3FA6F348C0B7}"/>
              </a:ext>
            </a:extLst>
          </p:cNvPr>
          <p:cNvGrpSpPr/>
          <p:nvPr/>
        </p:nvGrpSpPr>
        <p:grpSpPr>
          <a:xfrm>
            <a:off x="1184815" y="3981163"/>
            <a:ext cx="3654859" cy="2484768"/>
            <a:chOff x="346773" y="4378736"/>
            <a:chExt cx="2330092" cy="1584121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1A6CABA9-7A7B-4439-B831-24FC274A4FC8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FB724823-C331-4D0B-8161-29B0A0C67C86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Овал 50">
                <a:extLst>
                  <a:ext uri="{FF2B5EF4-FFF2-40B4-BE49-F238E27FC236}">
                    <a16:creationId xmlns:a16="http://schemas.microsoft.com/office/drawing/2014/main" id="{694F356E-0AB3-4C30-BD69-B49CDC9C7AB4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9FDADAE9-1A0D-48AB-B13C-C15BE248256A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D5F93DBC-77CD-43F0-BF89-80AE4E08965B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351C37DD-2810-4B70-93CF-B59605BA5DC7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AD6FDDF3-25A4-4F44-9C5A-86581EF354AC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7C4DC647-77BC-4E38-8B86-F3276AA7A117}"/>
                  </a:ext>
                </a:extLst>
              </p:cNvPr>
              <p:cNvCxnSpPr>
                <a:cxnSpLocks/>
                <a:stCxn id="51" idx="3"/>
                <a:endCxn id="53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>
                <a:extLst>
                  <a:ext uri="{FF2B5EF4-FFF2-40B4-BE49-F238E27FC236}">
                    <a16:creationId xmlns:a16="http://schemas.microsoft.com/office/drawing/2014/main" id="{593E25D0-1C6F-4E89-815D-7515D4CD996B}"/>
                  </a:ext>
                </a:extLst>
              </p:cNvPr>
              <p:cNvCxnSpPr>
                <a:cxnSpLocks/>
                <a:endCxn id="52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78D4BB83-3487-4F96-8367-2083B8A3F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2796F9F1-09A2-4DAE-9597-18A3B2712FB6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D2287E28-6507-4E7F-BA13-A58D2B1D31F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544DB9B7-2F33-40A2-B891-AAF47B3EE99E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A903223C-D11F-4726-BF86-E125234D9DBA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7A6AF8CB-D541-4835-B7E0-295DDA3A91F7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AA735114-2C64-482F-A0E6-4C3246F9ED45}"/>
                  </a:ext>
                </a:extLst>
              </p:cNvPr>
              <p:cNvCxnSpPr>
                <a:cxnSpLocks/>
                <a:endCxn id="41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>
                <a:extLst>
                  <a:ext uri="{FF2B5EF4-FFF2-40B4-BE49-F238E27FC236}">
                    <a16:creationId xmlns:a16="http://schemas.microsoft.com/office/drawing/2014/main" id="{0C846240-7082-47DE-B42A-A3CCBF396D64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 стрелкой 47">
                <a:extLst>
                  <a:ext uri="{FF2B5EF4-FFF2-40B4-BE49-F238E27FC236}">
                    <a16:creationId xmlns:a16="http://schemas.microsoft.com/office/drawing/2014/main" id="{DB7C07C3-5FE5-4BAD-8775-05B15923A078}"/>
                  </a:ext>
                </a:extLst>
              </p:cNvPr>
              <p:cNvCxnSpPr>
                <a:cxnSpLocks/>
                <a:stCxn id="43" idx="3"/>
                <a:endCxn id="45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>
                <a:extLst>
                  <a:ext uri="{FF2B5EF4-FFF2-40B4-BE49-F238E27FC236}">
                    <a16:creationId xmlns:a16="http://schemas.microsoft.com/office/drawing/2014/main" id="{60C26496-CAE1-4139-88C5-4DAD22D88566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87A508C-B64F-46C2-B7F7-B50CACF3D15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03827CEE-B9AC-43EC-B29E-B622AEE00709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C6E326FE-D1C8-45CF-A762-3D76B49834B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CCF20D4-67F7-4526-9F73-F4ADDEB83CD4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8639C97E-1E72-455D-A61C-EC8C0A8F0511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C86CFD2F-8CD9-4AFB-AE8E-53DF90379317}"/>
                  </a:ext>
                </a:extLst>
              </p:cNvPr>
              <p:cNvCxnSpPr>
                <a:cxnSpLocks/>
                <a:endCxn id="33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2C23164A-44FE-4A92-99E9-7789BD73809D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5B99D900-61D3-4FD8-BD12-6DED8A54F62E}"/>
                  </a:ext>
                </a:extLst>
              </p:cNvPr>
              <p:cNvCxnSpPr>
                <a:cxnSpLocks/>
                <a:stCxn id="34" idx="3"/>
                <a:endCxn id="36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655DD8C8-4591-4286-80C4-E1BF81F2E49C}"/>
                  </a:ext>
                </a:extLst>
              </p:cNvPr>
              <p:cNvCxnSpPr>
                <a:cxnSpLocks/>
                <a:endCxn id="35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25448975-801C-42AA-B9F9-820517FAF3A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6393D98-C9FB-4BA5-9B62-44A155C64CF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Стрелка: вниз 57">
            <a:extLst>
              <a:ext uri="{FF2B5EF4-FFF2-40B4-BE49-F238E27FC236}">
                <a16:creationId xmlns:a16="http://schemas.microsoft.com/office/drawing/2014/main" id="{9F955EAE-141E-4CEB-87CE-90760316A797}"/>
              </a:ext>
            </a:extLst>
          </p:cNvPr>
          <p:cNvSpPr/>
          <p:nvPr/>
        </p:nvSpPr>
        <p:spPr>
          <a:xfrm rot="19679320">
            <a:off x="2380359" y="3369536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B064F-9D8F-4C1C-B4AD-7CE80B206886}"/>
              </a:ext>
            </a:extLst>
          </p:cNvPr>
          <p:cNvSpPr txBox="1"/>
          <p:nvPr/>
        </p:nvSpPr>
        <p:spPr>
          <a:xfrm>
            <a:off x="-23181" y="645176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16C411-9F85-4667-AEF4-009FE09D0B29}"/>
              </a:ext>
            </a:extLst>
          </p:cNvPr>
          <p:cNvSpPr txBox="1"/>
          <p:nvPr/>
        </p:nvSpPr>
        <p:spPr>
          <a:xfrm flipH="1">
            <a:off x="85801" y="1094892"/>
            <a:ext cx="4988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Преобразование </a:t>
            </a:r>
            <a:r>
              <a:rPr lang="ru-RU" sz="1600" dirty="0" err="1"/>
              <a:t>Нуна</a:t>
            </a:r>
            <a:r>
              <a:rPr lang="ru-RU" sz="1600" dirty="0"/>
              <a:t> и Бина</a:t>
            </a:r>
            <a:r>
              <a:rPr lang="ru-RU" sz="1600" baseline="30000" dirty="0"/>
              <a:t>1</a:t>
            </a:r>
            <a:r>
              <a:rPr lang="en-US" sz="1600" dirty="0"/>
              <a:t>: </a:t>
            </a:r>
            <a:r>
              <a:rPr lang="ru-RU" sz="1600" dirty="0"/>
              <a:t> </a:t>
            </a:r>
            <a:r>
              <a:rPr lang="en-US" sz="1600" dirty="0"/>
              <a:t>GTSP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ATSP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Кластера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ru-RU" sz="1600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57767D-CA3E-454F-B5A0-FE3DD15892F7}"/>
                  </a:ext>
                </a:extLst>
              </p:cNvPr>
              <p:cNvSpPr txBox="1"/>
              <p:nvPr/>
            </p:nvSpPr>
            <p:spPr>
              <a:xfrm flipH="1">
                <a:off x="4583464" y="1363672"/>
                <a:ext cx="4474042" cy="366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: </a:t>
                </a:r>
                <a:r>
                  <a:rPr lang="ru-RU" sz="1600" dirty="0"/>
                  <a:t>веса индуцированы весами исходного графа </a:t>
                </a:r>
                <a:r>
                  <a:rPr lang="en-US" sz="1600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:</a:t>
                </a:r>
                <a:r>
                  <a:rPr lang="ru-RU" sz="1600" dirty="0"/>
                  <a:t> веса индуцированы весами путей длины 2 в исходном графе </a:t>
                </a:r>
                <a:r>
                  <a:rPr lang="en-US" sz="1600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600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3+</a:t>
                </a:r>
                <a:r>
                  <a:rPr lang="en-US" sz="1600" dirty="0"/>
                  <a:t>:</a:t>
                </a:r>
                <a:r>
                  <a:rPr lang="ru-RU" sz="1600" dirty="0"/>
                  <a:t> веса индуцированы весами путей длины 3</a:t>
                </a:r>
                <a:r>
                  <a:rPr lang="en-US" sz="1600" dirty="0"/>
                  <a:t> (</a:t>
                </a:r>
                <a:r>
                  <a:rPr lang="ru-RU" sz="1600" dirty="0"/>
                  <a:t>и более) в исходном графе </a:t>
                </a:r>
                <a:r>
                  <a:rPr lang="en-US" sz="1600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Сложны в практической реализации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57767D-CA3E-454F-B5A0-FE3DD1589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83464" y="1363672"/>
                <a:ext cx="4474042" cy="3660297"/>
              </a:xfrm>
              <a:prstGeom prst="rect">
                <a:avLst/>
              </a:prstGeom>
              <a:blipFill>
                <a:blip r:embed="rId3"/>
                <a:stretch>
                  <a:fillRect l="-817" t="-667" b="-1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8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Релаксация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ATSP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FC604-07D9-4AD7-991E-AE9E8171FAA8}"/>
              </a:ext>
            </a:extLst>
          </p:cNvPr>
          <p:cNvSpPr txBox="1"/>
          <p:nvPr/>
        </p:nvSpPr>
        <p:spPr>
          <a:xfrm flipH="1">
            <a:off x="221885" y="1207960"/>
            <a:ext cx="3630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(Вместо цикла ищем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7F61D-D299-4792-AB27-A369FE5D4C53}"/>
              </a:ext>
            </a:extLst>
          </p:cNvPr>
          <p:cNvSpPr txBox="1"/>
          <p:nvPr/>
        </p:nvSpPr>
        <p:spPr>
          <a:xfrm flipH="1">
            <a:off x="4394940" y="1254126"/>
            <a:ext cx="4137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333B-FB43-4D6C-AEFF-8896EEAA33C9}"/>
              </a:ext>
            </a:extLst>
          </p:cNvPr>
          <p:cNvSpPr txBox="1"/>
          <p:nvPr/>
        </p:nvSpPr>
        <p:spPr>
          <a:xfrm flipH="1">
            <a:off x="629757" y="4998128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68E0F-1172-49B3-9112-C0911BBC8942}"/>
              </a:ext>
            </a:extLst>
          </p:cNvPr>
          <p:cNvSpPr txBox="1"/>
          <p:nvPr/>
        </p:nvSpPr>
        <p:spPr>
          <a:xfrm>
            <a:off x="70885" y="6312716"/>
            <a:ext cx="90731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6FB595B-E2AB-4454-A759-A40CD05DF363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084ABAC-5883-4CA1-8968-074D8BED61AD}"/>
                </a:ext>
              </a:extLst>
            </p:cNvPr>
            <p:cNvCxnSpPr>
              <a:cxnSpLocks/>
              <a:stCxn id="17" idx="3"/>
              <a:endCxn id="16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A5A9CAF-9AA8-4A1A-A636-8CD4F210DC9C}"/>
                </a:ext>
              </a:extLst>
            </p:cNvPr>
            <p:cNvCxnSpPr>
              <a:cxnSpLocks/>
              <a:stCxn id="17" idx="2"/>
              <a:endCxn id="18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E1FE92C-DA19-4FD0-BC58-6F97C72AFB2E}"/>
                </a:ext>
              </a:extLst>
            </p:cNvPr>
            <p:cNvCxnSpPr>
              <a:stCxn id="15" idx="4"/>
              <a:endCxn id="17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Дуга 11">
              <a:extLst>
                <a:ext uri="{FF2B5EF4-FFF2-40B4-BE49-F238E27FC236}">
                  <a16:creationId xmlns:a16="http://schemas.microsoft.com/office/drawing/2014/main" id="{E7B5F609-E56A-44BE-870A-CC410B044B60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3006D63B-51F8-46E2-860E-FB41721788C3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FBC4B264-5264-4359-B9C6-C351050BC5C1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42B50D2-85F4-481D-B859-215C89381CDB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38D0949-81B2-4C4D-8DC9-2C3FE2E2526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B6004AA4-A048-4884-A347-855440156AE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20DEE69-20AD-454E-898B-8FABD53A53C8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4117579-712B-4AF6-8DEB-734EAAAFF9B1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96D00BD4-1743-4EF8-874F-3AF2197C5212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76957A3A-6338-408A-A31A-507BAA12A3FC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054750A-AACB-4E13-8D5D-3C2EF3C5ADFB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Дуга 22">
              <a:extLst>
                <a:ext uri="{FF2B5EF4-FFF2-40B4-BE49-F238E27FC236}">
                  <a16:creationId xmlns:a16="http://schemas.microsoft.com/office/drawing/2014/main" id="{8F64887A-C76F-4FD6-970C-D8369C96B086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6A6A64C8-DC07-45E9-9DDB-5CECF98EBC2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Дуга 24">
              <a:extLst>
                <a:ext uri="{FF2B5EF4-FFF2-40B4-BE49-F238E27FC236}">
                  <a16:creationId xmlns:a16="http://schemas.microsoft.com/office/drawing/2014/main" id="{D7489D31-2A54-40E2-8605-69A45740EA08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B6E5FAC-3D42-4908-8EFF-4933E5A9986F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312A97-2569-4BB2-8420-BE9659463129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A39D78E-7509-488E-B77D-CA4C734B7E3F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69E2F1C-CD2E-4132-A7FD-F5E31A808D2B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Стрелка: изогнутая вниз 29">
            <a:extLst>
              <a:ext uri="{FF2B5EF4-FFF2-40B4-BE49-F238E27FC236}">
                <a16:creationId xmlns:a16="http://schemas.microsoft.com/office/drawing/2014/main" id="{4CD3DB43-E5BF-4CBB-8D2D-617441436046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C2AB780-1D19-4E9C-B96E-474E86ABDFB8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3A132EB-44DD-4FF7-89EE-0FBE31C8FA6B}"/>
                </a:ext>
              </a:extLst>
            </p:cNvPr>
            <p:cNvCxnSpPr>
              <a:cxnSpLocks/>
              <a:stCxn id="47" idx="2"/>
              <a:endCxn id="40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336F79D-6097-47A0-B01C-F4ACC991F11F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53FC5953-86D3-4CDE-AB28-A2ACCA26ECD9}"/>
                </a:ext>
              </a:extLst>
            </p:cNvPr>
            <p:cNvCxnSpPr>
              <a:cxnSpLocks/>
              <a:stCxn id="45" idx="0"/>
              <a:endCxn id="38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6305256D-8F4E-47AF-B888-CEE603DC6BF8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01CF43EB-6716-445B-9CC7-E8AECCE574D1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787563D-2EBE-4EF9-8BA2-405E77B4137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B066E848-5F80-47C4-AEC4-13EC6390AB41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47112C08-9FC5-4E76-AC04-C74181CD04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13E67F5-F07F-40C1-91BA-2A3809F7C8B7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1DA9AEC9-6DDC-4F70-8987-8AAEB8FDEF1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Дуга 42">
              <a:extLst>
                <a:ext uri="{FF2B5EF4-FFF2-40B4-BE49-F238E27FC236}">
                  <a16:creationId xmlns:a16="http://schemas.microsoft.com/office/drawing/2014/main" id="{F14A6D34-D131-4B8C-8980-5A0A8D04791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Дуга 43">
              <a:extLst>
                <a:ext uri="{FF2B5EF4-FFF2-40B4-BE49-F238E27FC236}">
                  <a16:creationId xmlns:a16="http://schemas.microsoft.com/office/drawing/2014/main" id="{69D3AE63-CF49-4213-8023-38E64AFE2A92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8B488CE-67C4-4F39-A75B-C96F405D8F4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07F42FEC-FEEC-4BCB-9DF1-9BEA8D480A6D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54F59E82-D925-4D51-9D85-28D1356C23F0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9992D16-5B53-41EA-813D-DC31F9D0A7DD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80A96162-D654-49EF-924D-54222A6EC3FA}"/>
                </a:ext>
              </a:extLst>
            </p:cNvPr>
            <p:cNvCxnSpPr>
              <a:cxnSpLocks/>
              <a:stCxn id="63" idx="2"/>
              <a:endCxn id="57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120BFE2-AFBE-4F5C-9C8A-6DB846CD4539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4019443D-D52A-42F9-925B-D03A348005C7}"/>
                </a:ext>
              </a:extLst>
            </p:cNvPr>
            <p:cNvCxnSpPr>
              <a:cxnSpLocks/>
              <a:stCxn id="61" idx="0"/>
              <a:endCxn id="55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97694F71-19CC-44D3-B9E7-ABAEEDAA5E27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Дуга 52">
              <a:extLst>
                <a:ext uri="{FF2B5EF4-FFF2-40B4-BE49-F238E27FC236}">
                  <a16:creationId xmlns:a16="http://schemas.microsoft.com/office/drawing/2014/main" id="{A1198743-EB26-409D-8AF3-1DB2BC0003BD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Дуга 53">
              <a:extLst>
                <a:ext uri="{FF2B5EF4-FFF2-40B4-BE49-F238E27FC236}">
                  <a16:creationId xmlns:a16="http://schemas.microsoft.com/office/drawing/2014/main" id="{8251150F-0925-430F-A56A-5C949A3B97DF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A3C01284-682E-49B7-965A-BD0C09AA1425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1F885717-6452-49DD-9CB8-F4B37C27A36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F21EC67F-67A3-4665-BB5A-1BBCA0856589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>
              <a:extLst>
                <a:ext uri="{FF2B5EF4-FFF2-40B4-BE49-F238E27FC236}">
                  <a16:creationId xmlns:a16="http://schemas.microsoft.com/office/drawing/2014/main" id="{32C07FE6-6CCF-4631-A447-B9F1030B2B5F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Дуга 58">
              <a:extLst>
                <a:ext uri="{FF2B5EF4-FFF2-40B4-BE49-F238E27FC236}">
                  <a16:creationId xmlns:a16="http://schemas.microsoft.com/office/drawing/2014/main" id="{DF36EB5E-875E-4569-911B-8BA3FF38AF0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A5295EE4-3784-4840-A373-EB749147D02A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4F077E16-B979-473A-B5F9-3872FF33B335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2AC2803F-C58B-4578-A1B1-4D81596EB7BB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A41389D3-C2DC-4CDE-ADDB-B8A3E9C13042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4" name="Стрелка: изогнутая вниз 63">
            <a:extLst>
              <a:ext uri="{FF2B5EF4-FFF2-40B4-BE49-F238E27FC236}">
                <a16:creationId xmlns:a16="http://schemas.microsoft.com/office/drawing/2014/main" id="{A69F5C60-F3D1-4AA9-A703-C6278E797B87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3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нижних оценки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ru-RU" sz="20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1F9EB5C-9D07-4DB6-8244-97FE2093BE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59652"/>
                  </p:ext>
                </p:extLst>
              </p:nvPr>
            </p:nvGraphicFramePr>
            <p:xfrm>
              <a:off x="1094749" y="1138510"/>
              <a:ext cx="6954501" cy="303574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603375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  <a:gridCol w="1036301">
                      <a:extLst>
                        <a:ext uri="{9D8B030D-6E8A-4147-A177-3AD203B41FA5}">
                          <a16:colId xmlns:a16="http://schemas.microsoft.com/office/drawing/2014/main" val="376094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 err="1">
                              <a:effectLst/>
                            </a:rPr>
                            <a:t>Нун</a:t>
                          </a:r>
                          <a:r>
                            <a:rPr lang="ru-RU" sz="2000" dirty="0">
                              <a:effectLst/>
                            </a:rPr>
                            <a:t> и Бин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6179" t="-1333" r="-1800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1710" t="-1333" r="-64684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72353" t="-1333" r="-2353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859346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AP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1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MSAP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2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4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85960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>
                              <a:effectLst/>
                            </a:rPr>
                            <a:t>Gurobi</a:t>
                          </a:r>
                          <a:endParaRPr lang="ru-RU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5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L</a:t>
                          </a:r>
                          <a:r>
                            <a:rPr lang="en-US" sz="2000" baseline="-25000" dirty="0">
                              <a:effectLst/>
                            </a:rPr>
                            <a:t>3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0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r>
                            <a:rPr lang="en-US" sz="2000" baseline="-25000" dirty="0">
                              <a:effectLst/>
                            </a:rPr>
                            <a:t>6</a:t>
                          </a:r>
                          <a:endParaRPr lang="ru-RU" sz="20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000" dirty="0">
                              <a:effectLst/>
                            </a:rPr>
                            <a:t> </a:t>
                          </a: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18034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-</a:t>
                          </a: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/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8AEA10-65F0-47B0-ADB7-F0E28530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9" y="4666435"/>
                <a:ext cx="7239444" cy="1938992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6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6522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empty queue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𝑅𝑜𝑜𝑡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𝑝𝑢𝑠h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𝑅𝑜𝑜𝑡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.empty()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𝐵𝑜𝑢𝑛𝑑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not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then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all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𝑐h𝑖𝑙𝑑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𝐵𝑟𝑎𝑛𝑐h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do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.</a:t>
                          </a:r>
                          <a:r>
                            <a:rPr lang="en-US" sz="1100">
                              <a:effectLst/>
                            </a:rPr>
                            <a:t>push</a:t>
                          </a:r>
                          <a:r>
                            <a:rPr lang="ru-RU" sz="11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100">
                              <a:effectLst/>
                            </a:rPr>
                            <a:t>)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8A734AA-3EE9-440C-9155-087EE03FC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74978"/>
                  </p:ext>
                </p:extLst>
              </p:nvPr>
            </p:nvGraphicFramePr>
            <p:xfrm>
              <a:off x="1332000" y="974120"/>
              <a:ext cx="6714741" cy="37912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36613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5878128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2123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Вход: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00000" r="-414" b="-15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Выход: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маршрут и его стоимость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05556" r="-414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2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394595" r="-414" b="-12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446341" r="-414" b="-10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622222" r="-414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5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702703" r="-414" b="-9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6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825000" r="-414" b="-84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7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900000" r="-414" b="-7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8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		</a:t>
                          </a:r>
                          <a:r>
                            <a:rPr lang="ru-RU" sz="11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100">
                              <a:effectLst/>
                            </a:rPr>
                            <a:t>; continue</a:t>
                          </a:r>
                          <a:endParaRPr lang="ru-RU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9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if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10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194595" r="-414" b="-429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11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330556" r="-414" b="-3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12 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4286" t="-1430556" r="-414"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13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	</a:t>
                          </a: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for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2123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100" dirty="0">
                              <a:effectLst/>
                            </a:rPr>
                            <a:t>14</a:t>
                          </a: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end</a:t>
                          </a:r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en-US" sz="1100" b="1" dirty="0">
                              <a:effectLst/>
                            </a:rPr>
                            <a:t>while</a:t>
                          </a:r>
                          <a:endParaRPr lang="ru-RU" sz="11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/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Значение </a:t>
                </a:r>
                <a:r>
                  <a:rPr lang="en-US" sz="1400" dirty="0"/>
                  <a:t>UB</a:t>
                </a:r>
                <a:r>
                  <a:rPr lang="ru-RU" sz="1400" dirty="0"/>
                  <a:t> получается при помощи эвристики </a:t>
                </a:r>
                <a:r>
                  <a:rPr lang="en-US" sz="1400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Начиная с корня, префикса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каждом префиксе считаем </a:t>
                </a:r>
                <a:r>
                  <a:rPr lang="en-US" sz="1400" dirty="0"/>
                  <a:t>LB </a:t>
                </a:r>
                <a:r>
                  <a:rPr lang="ru-RU" sz="1400" dirty="0"/>
                  <a:t>методами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</a:t>
                </a:r>
                <a:r>
                  <a:rPr lang="ru-RU" sz="1400" dirty="0"/>
                  <a:t>и </a:t>
                </a:r>
                <a:r>
                  <a:rPr lang="en-US" sz="1400" dirty="0"/>
                  <a:t>L</a:t>
                </a:r>
                <a:r>
                  <a:rPr lang="en-US" sz="1400" baseline="-25000" dirty="0"/>
                  <a:t>2</a:t>
                </a:r>
                <a:r>
                  <a:rPr lang="ru-RU" sz="1400" dirty="0"/>
                  <a:t> и выбираем </a:t>
                </a:r>
                <a:r>
                  <a:rPr lang="en-US" sz="1400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Если </a:t>
                </a:r>
                <a:r>
                  <a:rPr lang="en-US" sz="1400" dirty="0"/>
                  <a:t>LB &gt; UB</a:t>
                </a:r>
                <a:r>
                  <a:rPr lang="ru-RU" sz="1400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Каждый префикс длины </a:t>
                </a:r>
                <a:r>
                  <a:rPr lang="en-US" sz="1400" dirty="0"/>
                  <a:t>m </a:t>
                </a:r>
                <a:r>
                  <a:rPr lang="ru-RU" sz="1400" dirty="0"/>
                  <a:t>даёт решение исходной задачи </a:t>
                </a:r>
                <a:r>
                  <a:rPr lang="en-US" sz="1400" dirty="0"/>
                  <a:t>PCGTSP</a:t>
                </a:r>
                <a:r>
                  <a:rPr lang="ru-RU" sz="1400" dirty="0"/>
                  <a:t>, выбираем из них наилучший (минимального веса)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3A56C-DB57-43EF-B064-4FB5BC6AD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" y="4799093"/>
                <a:ext cx="9222234" cy="2246769"/>
              </a:xfrm>
              <a:prstGeom prst="rect">
                <a:avLst/>
              </a:prstGeom>
              <a:blipFill>
                <a:blip r:embed="rId4"/>
                <a:stretch>
                  <a:fillRect l="-66"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1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12A21-D21A-42E9-A8DF-1A6AB9B81956}"/>
              </a:ext>
            </a:extLst>
          </p:cNvPr>
          <p:cNvSpPr txBox="1"/>
          <p:nvPr/>
        </p:nvSpPr>
        <p:spPr>
          <a:xfrm>
            <a:off x="2772000" y="-9427"/>
            <a:ext cx="6372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Метод ветвей и границ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/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) приводят к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dirty="0"/>
                  <a:t> (по построению),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Требуется кэшировать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𝒯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)=({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Общая </a:t>
                </a:r>
                <a:r>
                  <a:rPr lang="ru-RU" dirty="0" err="1"/>
                  <a:t>кеш</a:t>
                </a:r>
                <a:r>
                  <a:rPr lang="ru-RU" dirty="0"/>
                  <a:t>-таблица затрудняет параллельное выполнение алгоритма</a:t>
                </a:r>
              </a:p>
              <a:p>
                <a:endParaRPr lang="ru-RU" dirty="0"/>
              </a:p>
              <a:p>
                <a:r>
                  <a:rPr lang="ru-RU" dirty="0"/>
                  <a:t>Замена всех возможных путей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вдоль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одно значение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dirty="0"/>
                  <a:t> также оказывается слишком грубым приближением.</a:t>
                </a:r>
              </a:p>
              <a:p>
                <a:endParaRPr lang="ru-RU" dirty="0"/>
              </a:p>
              <a:p>
                <a:r>
                  <a:rPr lang="ru-RU" dirty="0"/>
                  <a:t>Для решения этих проблем была создана другая версия этого алгоритма, использующая динамическое программирование </a:t>
                </a:r>
                <a:r>
                  <a:rPr lang="en-US" dirty="0"/>
                  <a:t>(DP)</a:t>
                </a:r>
                <a:r>
                  <a:rPr lang="ru-RU" dirty="0"/>
                  <a:t>, схему </a:t>
                </a:r>
                <a:r>
                  <a:rPr lang="ru-RU" dirty="0" err="1"/>
                  <a:t>Хелда</a:t>
                </a:r>
                <a:r>
                  <a:rPr lang="ru-RU" dirty="0"/>
                  <a:t> и Карпа</a:t>
                </a:r>
                <a:r>
                  <a:rPr lang="ru-RU" baseline="30000" dirty="0"/>
                  <a:t>1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77DD4-DFB0-4630-BC09-0AB40A0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1643286"/>
                <a:ext cx="8584183" cy="3808222"/>
              </a:xfrm>
              <a:prstGeom prst="rect">
                <a:avLst/>
              </a:prstGeom>
              <a:blipFill>
                <a:blip r:embed="rId3"/>
                <a:stretch>
                  <a:fillRect l="-568" t="-641" b="-1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AD833-94D2-40C9-AE90-F2722FB177FF}"/>
              </a:ext>
            </a:extLst>
          </p:cNvPr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3952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/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Каждое состояние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DP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(ячейка таблицы динамического программирования) соответствует частичному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-пути и индексируется кортежем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𝑢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где</a:t>
                </a:r>
              </a:p>
              <a:p>
                <a:pPr marL="342900" lvl="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представляет собой </a:t>
                </a:r>
                <a:r>
                  <a:rPr lang="ru-RU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идеал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частично упорядоченного множества кластеров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то есть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∀(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)⇒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𝒞</m:t>
                            </m:r>
                          </m:e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в наших условиях,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принадлежит произвольному идеалу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𝒞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457200" lvl="0" indent="-4572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⊂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для которого нет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𝑙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)∈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𝐴</m:t>
                    </m:r>
                  </m:oMath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lvl="0" indent="-342900" algn="just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𝑣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F"/>
                    <a:cs typeface="F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𝑢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F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Значение каждой ячейки DP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содержит: 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ссылку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𝑝𝑟𝑒𝑑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на предшествующее состояние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F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локальное значение нижней оценки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𝑆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[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Стоимость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F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соответствующего частичного</a:t>
                </a:r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v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u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F"/>
                  </a:rPr>
                  <a:t>-пути.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F"/>
                </a:endParaRPr>
              </a:p>
              <a:p>
                <a:pPr indent="180340" algn="just"/>
                <a:endParaRPr lang="en-US" dirty="0"/>
              </a:p>
              <a:p>
                <a:pPr indent="180340" algn="just"/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– подмножество идеалов размера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∈{1,…,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 Очевидно,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ℑ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={{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}}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, поэтому первый слой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ℒ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 таблицы динамического программирования строится тривиально. Индуктивное построение остальных слоев описано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далее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F"/>
                  </a:rPr>
                  <a:t>.</a:t>
                </a:r>
              </a:p>
              <a:p>
                <a:pPr indent="180340" algn="just"/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127CAB-D03D-47DB-ADA3-08C34420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" y="1629000"/>
                <a:ext cx="8725880" cy="4801314"/>
              </a:xfrm>
              <a:prstGeom prst="rect">
                <a:avLst/>
              </a:prstGeom>
              <a:blipFill>
                <a:blip r:embed="rId3"/>
                <a:stretch>
                  <a:fillRect l="-629" t="-635" r="-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8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0A259E-1DCF-4C4E-9ECE-7DEF57722E5D}"/>
              </a:ext>
            </a:extLst>
          </p:cNvPr>
          <p:cNvSpPr txBox="1"/>
          <p:nvPr/>
        </p:nvSpPr>
        <p:spPr>
          <a:xfrm>
            <a:off x="2052000" y="0"/>
            <a:ext cx="709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CFF1C00-B9F4-4D1A-A2D7-7206A5292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41408"/>
                  </p:ext>
                </p:extLst>
              </p:nvPr>
            </p:nvGraphicFramePr>
            <p:xfrm>
              <a:off x="131975" y="1200329"/>
              <a:ext cx="8879384" cy="54309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8205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130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846" r="-303" b="-15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78846" r="-303" b="-14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371795" r="-303" b="-1858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460000" r="-303" b="-17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60000" r="-303" b="-16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76923" r="-303" b="-15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582692" r="-303" b="-10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682692" r="-303" b="-9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782692" r="-303" b="-8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882692" r="-303" b="-76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964151" r="-303" b="-6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446154" r="-303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1159615" r="-303" b="-4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130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3"/>
                          <a:stretch>
                            <a:fillRect l="-10614" t="-21325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47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AE4A-CE2A-4742-8381-0006C02A0F81}"/>
              </a:ext>
            </a:extLst>
          </p:cNvPr>
          <p:cNvSpPr txBox="1"/>
          <p:nvPr/>
        </p:nvSpPr>
        <p:spPr>
          <a:xfrm>
            <a:off x="2772000" y="0"/>
            <a:ext cx="63720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Сравнение решений задачи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PCGTSP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8757A6F-A232-4C1B-A307-A6682B4D4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B7C7753-D2C8-459B-99C2-921AD5F1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7197"/>
              </p:ext>
            </p:extLst>
          </p:nvPr>
        </p:nvGraphicFramePr>
        <p:xfrm>
          <a:off x="68289" y="919208"/>
          <a:ext cx="5083076" cy="5568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Задача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 err="1">
                          <a:effectLst/>
                        </a:rPr>
                        <a:t>Gurobi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Ветвей и границ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DP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№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n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UB</a:t>
                      </a:r>
                      <a:r>
                        <a:rPr lang="en-US" sz="800" baseline="-250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Время, с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Время, с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>
                          <a:effectLst/>
                        </a:rPr>
                        <a:t>LB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dirty="0">
                          <a:effectLst/>
                        </a:rPr>
                        <a:t>gap,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br17.12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60.69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42.61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0.52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ESC78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14872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1278.45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14630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14594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14594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28.27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4839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28.27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54.55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5465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54.55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ft53.4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20635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35865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11274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2225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11290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31521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31177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5.36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33486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31787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5.35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31273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32775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32180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ft70.4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44497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41160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8.11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38989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41640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6.86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33320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27869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27943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19.24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35321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29983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28155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41340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30669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34.79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28406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kro124p.4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62818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36.46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38137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38511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63.12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22545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4691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2954.88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788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2761.04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22841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21357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6.94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2949.53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2504.45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23122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15884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45.57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2474.83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36000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906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2452.1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p43.4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66857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45198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47.92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66846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333.02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66846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prob.100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1474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83.1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133.23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prob.42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13310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55.7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51.63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rbg048a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24.22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3.68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rbg050c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13.83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1.61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1.61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rbg109a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573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809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rbg150a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871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0.4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4.58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rbg174a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1644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2.43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4.85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1568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rbg253a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2376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61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0.8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4.72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1.42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2269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4.72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rbg323a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416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2.29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4.04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3.59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4.04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rbg341a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2101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18470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rbg358a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1967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2080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17807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1982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1933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7.6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rbg378a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1973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2307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32205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2199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2031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13.59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13135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11965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9.78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22.31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10764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22.03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13802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12065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14.39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10912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25.47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16540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13085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26.4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11732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40.98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11822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39.91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ry48p.4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249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48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25977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36000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22084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17.62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18677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25037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>
                          <a:effectLst/>
                        </a:rPr>
                        <a:t>3.75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14001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25043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800" dirty="0">
                          <a:effectLst/>
                        </a:rPr>
                        <a:t>3.73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/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Использована общедоступная библиотека </a:t>
                </a:r>
                <a:r>
                  <a:rPr lang="en-US" sz="1400" dirty="0"/>
                  <a:t>PCGTSPLIB</a:t>
                </a:r>
                <a:r>
                  <a:rPr lang="en-US" sz="1400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16-ядерный </a:t>
                </a:r>
                <a:r>
                  <a:rPr lang="ru-RU" sz="1400" dirty="0" err="1"/>
                  <a:t>Intel</a:t>
                </a:r>
                <a:r>
                  <a:rPr lang="ru-RU" sz="1400" dirty="0"/>
                  <a:t> </a:t>
                </a:r>
                <a:r>
                  <a:rPr lang="ru-RU" sz="1400" dirty="0" err="1"/>
                  <a:t>Xeon</a:t>
                </a:r>
                <a:r>
                  <a:rPr lang="ru-RU" sz="1400" dirty="0"/>
                  <a:t>, 128G RAM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Сравниваем с решением, </a:t>
                </a:r>
                <a:r>
                  <a:rPr lang="ru-RU" sz="1400" dirty="0" err="1"/>
                  <a:t>найденым</a:t>
                </a:r>
                <a:r>
                  <a:rPr lang="ru-RU" sz="1400" dirty="0"/>
                  <a:t> </a:t>
                </a:r>
                <a:r>
                  <a:rPr lang="ru-RU" sz="1400" dirty="0" err="1"/>
                  <a:t>солвером</a:t>
                </a:r>
                <a:r>
                  <a:rPr lang="ru-RU" sz="1400" dirty="0"/>
                  <a:t> </a:t>
                </a:r>
                <a:r>
                  <a:rPr lang="en-US" sz="1400" dirty="0" err="1"/>
                  <a:t>Gurobi</a:t>
                </a:r>
                <a:endParaRPr lang="ru-RU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 (</a:t>
                </a:r>
                <a:r>
                  <a:rPr lang="ru-RU" sz="1400" i="1" dirty="0"/>
                  <a:t>p43.1</a:t>
                </a:r>
                <a:r>
                  <a:rPr lang="ru-RU" sz="1400" dirty="0"/>
                  <a:t>, </a:t>
                </a:r>
                <a:r>
                  <a:rPr lang="ru-RU" sz="1400" i="1" dirty="0"/>
                  <a:t>p43.2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p43.3</a:t>
                </a:r>
                <a:r>
                  <a:rPr lang="ru-RU" sz="1400" dirty="0"/>
                  <a:t>) сильно уступают </a:t>
                </a:r>
                <a:r>
                  <a:rPr lang="en-US" sz="1400" dirty="0" err="1"/>
                  <a:t>Gurobi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Иногда</a:t>
                </a:r>
                <a:r>
                  <a:rPr lang="en-US" sz="1400" dirty="0"/>
                  <a:t> (</a:t>
                </a:r>
                <a:r>
                  <a:rPr lang="ru-RU" sz="1400" i="1" dirty="0"/>
                  <a:t>p43.4</a:t>
                </a:r>
                <a:r>
                  <a:rPr lang="ru-RU" sz="1400" dirty="0"/>
                  <a:t> и </a:t>
                </a:r>
                <a:r>
                  <a:rPr lang="ru-RU" sz="1400" i="1" dirty="0"/>
                  <a:t>ry48p.4</a:t>
                </a:r>
                <a:r>
                  <a:rPr lang="en-US" sz="1400" dirty="0"/>
                  <a:t>) </a:t>
                </a:r>
                <a:r>
                  <a:rPr lang="ru-RU" sz="1400" dirty="0"/>
                  <a:t>наоборот сильно превосходят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46B8BD-B959-4E0F-9C9E-A20583D4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76" y="1354904"/>
                <a:ext cx="3740635" cy="4587666"/>
              </a:xfrm>
              <a:prstGeom prst="rect">
                <a:avLst/>
              </a:prstGeom>
              <a:blipFill>
                <a:blip r:embed="rId3"/>
                <a:stretch>
                  <a:fillRect l="-326" t="-266" r="-163" b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3D622-0331-4CFE-A5BF-39BA13BD9666}"/>
              </a:ext>
            </a:extLst>
          </p:cNvPr>
          <p:cNvSpPr/>
          <p:nvPr/>
        </p:nvSpPr>
        <p:spPr>
          <a:xfrm>
            <a:off x="0" y="6507650"/>
            <a:ext cx="9115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/>
              <a:t>1</a:t>
            </a:r>
            <a:r>
              <a:rPr lang="en-US" sz="800" dirty="0"/>
              <a:t>Salman R., </a:t>
            </a:r>
            <a:r>
              <a:rPr lang="en-US" sz="800" dirty="0" err="1"/>
              <a:t>Ekstedt</a:t>
            </a:r>
            <a:r>
              <a:rPr lang="en-US" sz="800" dirty="0"/>
              <a:t> F., </a:t>
            </a:r>
            <a:r>
              <a:rPr lang="en-US" sz="800" dirty="0" err="1"/>
              <a:t>Damaschke</a:t>
            </a:r>
            <a:r>
              <a:rPr lang="en-US" sz="8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181260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Задача непрерывной резки</a:t>
            </a:r>
          </a:p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CCP)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Дано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Отрезки прямых линий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Дуги окружности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</a:rPr>
                  <a:t>Без попарных пересечений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Снаружи всех контуров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Найти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dirty="0"/>
                  <a:t>Перестановку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ru-RU" u="sng" dirty="0"/>
                  <a:t>Целевая функция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59" y="887805"/>
                <a:ext cx="4168164" cy="6673237"/>
              </a:xfrm>
              <a:prstGeom prst="rect">
                <a:avLst/>
              </a:prstGeo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7022ECE6-D9E0-4814-B7DA-191EB35CC67D}"/>
              </a:ext>
            </a:extLst>
          </p:cNvPr>
          <p:cNvSpPr/>
          <p:nvPr/>
        </p:nvSpPr>
        <p:spPr>
          <a:xfrm>
            <a:off x="7622882" y="3737999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991"/>
              <a:gd name="adj6" fmla="val -193477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Точки врезки</a:t>
            </a:r>
            <a:endParaRPr lang="ru-RU" sz="1200" i="1" dirty="0"/>
          </a:p>
        </p:txBody>
      </p:sp>
      <p:sp>
        <p:nvSpPr>
          <p:cNvPr id="26" name="Выноска: изогнутая линия 25">
            <a:extLst>
              <a:ext uri="{FF2B5EF4-FFF2-40B4-BE49-F238E27FC236}">
                <a16:creationId xmlns:a16="http://schemas.microsoft.com/office/drawing/2014/main" id="{7D17B816-5022-44D9-9CF3-234D5C5A36AA}"/>
              </a:ext>
            </a:extLst>
          </p:cNvPr>
          <p:cNvSpPr/>
          <p:nvPr/>
        </p:nvSpPr>
        <p:spPr>
          <a:xfrm>
            <a:off x="6903362" y="5229000"/>
            <a:ext cx="215952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650"/>
              <a:gd name="adj6" fmla="val -8604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Длина холостого хода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D8D9751-C6A8-45B6-B3B0-E6F1C334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Ограничение предшествования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dirty="0"/>
              <a:t>Существуют и другие технологические ограничения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2A35-CF01-41E3-B770-1B217CDB7D1D}"/>
              </a:ext>
            </a:extLst>
          </p:cNvPr>
          <p:cNvSpPr txBox="1"/>
          <p:nvPr/>
        </p:nvSpPr>
        <p:spPr>
          <a:xfrm>
            <a:off x="1692000" y="1629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D3140-4722-4233-A9E4-C30E0B4E6730}"/>
              </a:ext>
            </a:extLst>
          </p:cNvPr>
          <p:cNvSpPr txBox="1"/>
          <p:nvPr/>
        </p:nvSpPr>
        <p:spPr>
          <a:xfrm>
            <a:off x="2297721" y="241940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7525F-F70B-4E87-B66B-7B34F5171C67}"/>
              </a:ext>
            </a:extLst>
          </p:cNvPr>
          <p:cNvSpPr txBox="1"/>
          <p:nvPr/>
        </p:nvSpPr>
        <p:spPr>
          <a:xfrm>
            <a:off x="1692000" y="5382450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A9269-5BC3-4EB4-B4D5-FBDB0796C064}"/>
              </a:ext>
            </a:extLst>
          </p:cNvPr>
          <p:cNvSpPr txBox="1"/>
          <p:nvPr/>
        </p:nvSpPr>
        <p:spPr>
          <a:xfrm>
            <a:off x="6215195" y="16019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a</a:t>
            </a:r>
            <a:endParaRPr lang="ru-RU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9A7F-2B52-4B5C-BE34-2135CBE7AF68}"/>
              </a:ext>
            </a:extLst>
          </p:cNvPr>
          <p:cNvSpPr txBox="1"/>
          <p:nvPr/>
        </p:nvSpPr>
        <p:spPr>
          <a:xfrm>
            <a:off x="6508498" y="243061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83887-BDBD-455A-AB10-BADDA4A81B9C}"/>
              </a:ext>
            </a:extLst>
          </p:cNvPr>
          <p:cNvSpPr txBox="1"/>
          <p:nvPr/>
        </p:nvSpPr>
        <p:spPr>
          <a:xfrm>
            <a:off x="6191429" y="5256046"/>
            <a:ext cx="14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&gt;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endParaRPr lang="ru-RU" baseline="-25000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C1FCAE19-FB3A-4168-8C55-B1E60876F472}"/>
              </a:ext>
            </a:extLst>
          </p:cNvPr>
          <p:cNvSpPr/>
          <p:nvPr/>
        </p:nvSpPr>
        <p:spPr>
          <a:xfrm>
            <a:off x="1306488" y="5146129"/>
            <a:ext cx="914400" cy="914400"/>
          </a:xfrm>
          <a:prstGeom prst="mathMultiply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82C67084-D0BA-4C83-975E-308DF1F73197}"/>
              </a:ext>
            </a:extLst>
          </p:cNvPr>
          <p:cNvSpPr/>
          <p:nvPr/>
        </p:nvSpPr>
        <p:spPr>
          <a:xfrm>
            <a:off x="5545971" y="5131920"/>
            <a:ext cx="914400" cy="914400"/>
          </a:xfrm>
          <a:prstGeom prst="mathPlus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2B31E1-A373-4B41-8C54-432C137C2C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Цель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81" y="114596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Разработка алгоритмического обеспечения САПР управляющих программ для машин фигурной листовой резки с ЧПУ для решения задачи оптимальной маршрутизации режущего инструмента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89278-0309-486C-BCDD-A88211390237}"/>
              </a:ext>
            </a:extLst>
          </p:cNvPr>
          <p:cNvSpPr txBox="1"/>
          <p:nvPr/>
        </p:nvSpPr>
        <p:spPr>
          <a:xfrm>
            <a:off x="323528" y="342900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алгоритм ветвей и границ для поиска оценок решения дискретной задачи маршрутизации режущего инструмента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эвристику поиска оптимального положения точек врезки без использования механизма дискретизации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схемы учёта ограничений предшествования для уменьшения вычислительной сложности алгоритмов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программные модули, реализующие эти алгоритмы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методику интеграции алгоритмов оптимальной маршрутизации в САПР УП для машин листовой резки с ЧПУ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4BCF-96A6-43B3-ADB9-CFC6695C12F6}"/>
              </a:ext>
            </a:extLst>
          </p:cNvPr>
          <p:cNvSpPr txBox="1"/>
          <p:nvPr/>
        </p:nvSpPr>
        <p:spPr>
          <a:xfrm>
            <a:off x="3119753" y="2643925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7617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Эвристика решающая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6994222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Удаление «внешних» контуров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Непрерывная оптимизация (геометрическая)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Дискретная оптимизация (комбинаторная)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Восстановление «внешних» контуров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ABECF-3AA2-4ADF-9D2E-D934C92FB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Удаление внешних контуров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42F0A4DF-A1C5-4771-A4F5-DC2392F2F76C}"/>
              </a:ext>
            </a:extLst>
          </p:cNvPr>
          <p:cNvGrpSpPr/>
          <p:nvPr/>
        </p:nvGrpSpPr>
        <p:grpSpPr>
          <a:xfrm>
            <a:off x="252000" y="1629000"/>
            <a:ext cx="3879474" cy="4719475"/>
            <a:chOff x="252000" y="1629000"/>
            <a:chExt cx="3879474" cy="471947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267355E6-AC9C-403D-A78E-347E0E20D55A}"/>
                </a:ext>
              </a:extLst>
            </p:cNvPr>
            <p:cNvSpPr txBox="1"/>
            <p:nvPr/>
          </p:nvSpPr>
          <p:spPr>
            <a:xfrm>
              <a:off x="1586967" y="1960579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</a:t>
              </a: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й 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3EE877C-B961-4FC7-B021-18FD434CCD84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278E4ED-031E-40B4-B44D-073BAD4B5900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FE215D8F-775E-44FA-BC6D-E1995E9BDEC3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6B082841-2B2C-400E-B614-20EBB57889AD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43">
              <a:extLst>
                <a:ext uri="{FF2B5EF4-FFF2-40B4-BE49-F238E27FC236}">
                  <a16:creationId xmlns:a16="http://schemas.microsoft.com/office/drawing/2014/main" id="{DC370E34-F50F-4F72-8F38-892AD40A23A0}"/>
                </a:ext>
              </a:extLst>
            </p:cNvPr>
            <p:cNvSpPr txBox="1"/>
            <p:nvPr/>
          </p:nvSpPr>
          <p:spPr>
            <a:xfrm>
              <a:off x="904105" y="2814991"/>
              <a:ext cx="1360947" cy="4421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Внутренний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контур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5B647053-FEB8-4223-AEE3-F23757D8A651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8CD5AAAB-0825-4CC7-909A-86D179822EA9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40" name="Табличка 39">
              <a:extLst>
                <a:ext uri="{FF2B5EF4-FFF2-40B4-BE49-F238E27FC236}">
                  <a16:creationId xmlns:a16="http://schemas.microsoft.com/office/drawing/2014/main" id="{F0C56168-2032-408A-841A-E434006C684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982E87C-FB1C-4DE6-AC72-E3EB88D5EDEE}"/>
              </a:ext>
            </a:extLst>
          </p:cNvPr>
          <p:cNvGrpSpPr/>
          <p:nvPr/>
        </p:nvGrpSpPr>
        <p:grpSpPr>
          <a:xfrm>
            <a:off x="4932000" y="1629000"/>
            <a:ext cx="3879474" cy="4719475"/>
            <a:chOff x="252000" y="1629000"/>
            <a:chExt cx="3879474" cy="4719475"/>
          </a:xfrm>
          <a:noFill/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7DAAEE47-7319-455D-8D93-2106BEECCCFD}"/>
                </a:ext>
              </a:extLst>
            </p:cNvPr>
            <p:cNvSpPr/>
            <p:nvPr/>
          </p:nvSpPr>
          <p:spPr>
            <a:xfrm>
              <a:off x="904105" y="2259000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3FA74E32-12C2-4F1B-B30E-47031335DCBE}"/>
                </a:ext>
              </a:extLst>
            </p:cNvPr>
            <p:cNvSpPr/>
            <p:nvPr/>
          </p:nvSpPr>
          <p:spPr>
            <a:xfrm>
              <a:off x="1080947" y="2402684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5" name="Равнобедренный треугольник 64">
              <a:extLst>
                <a:ext uri="{FF2B5EF4-FFF2-40B4-BE49-F238E27FC236}">
                  <a16:creationId xmlns:a16="http://schemas.microsoft.com/office/drawing/2014/main" id="{7DDBF1D8-9BC5-4BBC-98CA-707EDE14FD01}"/>
                </a:ext>
              </a:extLst>
            </p:cNvPr>
            <p:cNvSpPr/>
            <p:nvPr/>
          </p:nvSpPr>
          <p:spPr>
            <a:xfrm>
              <a:off x="3180948" y="326479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6" name="Равнобедренный треугольник 65">
              <a:extLst>
                <a:ext uri="{FF2B5EF4-FFF2-40B4-BE49-F238E27FC236}">
                  <a16:creationId xmlns:a16="http://schemas.microsoft.com/office/drawing/2014/main" id="{759BEA6E-B765-4809-BF3F-8D0186DBF41A}"/>
                </a:ext>
              </a:extLst>
            </p:cNvPr>
            <p:cNvSpPr/>
            <p:nvPr/>
          </p:nvSpPr>
          <p:spPr>
            <a:xfrm rot="10800000">
              <a:off x="252000" y="1629000"/>
              <a:ext cx="950526" cy="884211"/>
            </a:xfrm>
            <a:prstGeom prst="triangle">
              <a:avLst/>
            </a:prstGeom>
            <a:grp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BC71D14-2B17-4D00-A079-45BA64A7565C}"/>
                </a:ext>
              </a:extLst>
            </p:cNvPr>
            <p:cNvSpPr/>
            <p:nvPr/>
          </p:nvSpPr>
          <p:spPr>
            <a:xfrm rot="5400000">
              <a:off x="312789" y="4452948"/>
              <a:ext cx="2486842" cy="1304211"/>
            </a:xfrm>
            <a:prstGeom prst="roundRect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E58E3B26-0013-4792-8A3F-9E0DD0A31AC5}"/>
                </a:ext>
              </a:extLst>
            </p:cNvPr>
            <p:cNvSpPr/>
            <p:nvPr/>
          </p:nvSpPr>
          <p:spPr>
            <a:xfrm>
              <a:off x="1064368" y="5229000"/>
              <a:ext cx="983684" cy="983684"/>
            </a:xfrm>
            <a:prstGeom prst="ellipse">
              <a:avLst/>
            </a:prstGeom>
            <a:grp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0" name="Табличка 69">
              <a:extLst>
                <a:ext uri="{FF2B5EF4-FFF2-40B4-BE49-F238E27FC236}">
                  <a16:creationId xmlns:a16="http://schemas.microsoft.com/office/drawing/2014/main" id="{C4EFAC0E-2979-43FA-AF8E-AAC621F9693B}"/>
                </a:ext>
              </a:extLst>
            </p:cNvPr>
            <p:cNvSpPr/>
            <p:nvPr/>
          </p:nvSpPr>
          <p:spPr>
            <a:xfrm>
              <a:off x="1202526" y="5352095"/>
              <a:ext cx="720000" cy="720000"/>
            </a:xfrm>
            <a:prstGeom prst="plaqu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1" name="Стрелка: вправо с вырезом 70">
            <a:extLst>
              <a:ext uri="{FF2B5EF4-FFF2-40B4-BE49-F238E27FC236}">
                <a16:creationId xmlns:a16="http://schemas.microsoft.com/office/drawing/2014/main" id="{B488A014-0D5A-4A5B-BDC3-19AB006E8C73}"/>
              </a:ext>
            </a:extLst>
          </p:cNvPr>
          <p:cNvSpPr/>
          <p:nvPr/>
        </p:nvSpPr>
        <p:spPr>
          <a:xfrm>
            <a:off x="4268051" y="3576062"/>
            <a:ext cx="1095790" cy="646331"/>
          </a:xfrm>
          <a:prstGeom prst="notch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B478CC9-E094-47FB-BC07-8085B0120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Поиск позиций точек врезки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830717" y="3751951"/>
            <a:ext cx="7964377" cy="2880000"/>
            <a:chOff x="0" y="0"/>
            <a:chExt cx="5584190" cy="2019303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1"/>
              <a:ext cx="914400" cy="914401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2"/>
              <a:ext cx="1447800" cy="4000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7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2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49" y="228601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6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4" y="1695452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099" y="952502"/>
              <a:ext cx="343104" cy="428626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1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4" y="1285877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6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6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8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2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6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7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115674" y="1106897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6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1"/>
              <a:ext cx="290195" cy="109537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2"/>
              <a:ext cx="1428750" cy="70485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6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1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6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6"/>
              <a:ext cx="497840" cy="590551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38100" cap="rnd">
              <a:solidFill>
                <a:srgbClr val="00B050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D771FCB-69B8-427A-AE6D-6E1A2D272D1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V="1">
              <a:off x="4066795" y="809626"/>
              <a:ext cx="284858" cy="46606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/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Начальные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(случайно)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do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 </a:t>
                </a:r>
                <a:r>
                  <a:rPr lang="en-US" sz="2000" b="1" dirty="0"/>
                  <a:t>to</a:t>
                </a:r>
                <a:r>
                  <a:rPr lang="en-US" sz="2000" dirty="0"/>
                  <a:t> n: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|+|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сошлись</a:t>
                </a:r>
                <a:r>
                  <a:rPr lang="en-US" sz="2000" dirty="0"/>
                  <a:t> (</a:t>
                </a:r>
                <a:r>
                  <a:rPr lang="ru-RU" sz="2000" dirty="0"/>
                  <a:t>с точностью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2C9CBE-926D-449E-8E0E-EEB704826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1124356"/>
                <a:ext cx="5562566" cy="2681760"/>
              </a:xfrm>
              <a:prstGeom prst="rect">
                <a:avLst/>
              </a:prstGeom>
              <a:blipFill>
                <a:blip r:embed="rId2"/>
                <a:stretch>
                  <a:fillRect l="-986" b="-2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24A63AD-E945-4EEB-8B87-19DA05C567C6}"/>
              </a:ext>
            </a:extLst>
          </p:cNvPr>
          <p:cNvSpPr/>
          <p:nvPr/>
        </p:nvSpPr>
        <p:spPr>
          <a:xfrm>
            <a:off x="5857280" y="5138548"/>
            <a:ext cx="1445138" cy="800572"/>
          </a:xfrm>
          <a:prstGeom prst="arc">
            <a:avLst>
              <a:gd name="adj1" fmla="val 15380738"/>
              <a:gd name="adj2" fmla="val 18465127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243D295B-5341-4856-AF96-DA48A0117C14}"/>
              </a:ext>
            </a:extLst>
          </p:cNvPr>
          <p:cNvSpPr/>
          <p:nvPr/>
        </p:nvSpPr>
        <p:spPr>
          <a:xfrm flipV="1">
            <a:off x="5902473" y="5178366"/>
            <a:ext cx="1445138" cy="800572"/>
          </a:xfrm>
          <a:prstGeom prst="arc">
            <a:avLst>
              <a:gd name="adj1" fmla="val 16813914"/>
              <a:gd name="adj2" fmla="val 19838591"/>
            </a:avLst>
          </a:prstGeom>
          <a:ln w="4445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/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Задана перестановка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/>
                  <a:t>Минимизировать</a:t>
                </a:r>
                <a:br>
                  <a:rPr lang="ru-RU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B384B1-00AA-4CA5-837A-75D8EE95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0" y="932250"/>
                <a:ext cx="3288567" cy="2203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9EF340-10A4-4981-9090-9B4BDDA43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Порядок вырезания контуров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/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/>
                  <a:t>Метод переменных окрестностей</a:t>
                </a:r>
                <a:r>
                  <a:rPr lang="en-US" baseline="30000" dirty="0"/>
                  <a:t>*</a:t>
                </a:r>
                <a:endParaRPr lang="en-US" sz="2000" baseline="30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000" dirty="0"/>
                  <a:t>Случайная начальная перестановка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if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>
                    <a:latin typeface="Cambria Math" panose="02040503050406030204" pitchFamily="18" charset="0"/>
                  </a:rPr>
                  <a:t>else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b="1" dirty="0"/>
                  <a:t>end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55DF8-5D16-4A15-BC9D-8C04FF3C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938799"/>
                <a:ext cx="7103094" cy="5426678"/>
              </a:xfrm>
              <a:prstGeom prst="rect">
                <a:avLst/>
              </a:prstGeom>
              <a:blipFill>
                <a:blip r:embed="rId2"/>
                <a:stretch>
                  <a:fillRect l="-858" b="-1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512689-0989-43C2-9CBA-E19F3D022057}"/>
              </a:ext>
            </a:extLst>
          </p:cNvPr>
          <p:cNvSpPr txBox="1"/>
          <p:nvPr/>
        </p:nvSpPr>
        <p:spPr>
          <a:xfrm>
            <a:off x="0" y="643818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Hansen, P., Mladenovic, N., and Moreno Perez, J.A. (2010). Variable </a:t>
            </a:r>
            <a:r>
              <a:rPr lang="en-US" sz="1200" dirty="0" err="1"/>
              <a:t>neighbourhood</a:t>
            </a:r>
            <a:r>
              <a:rPr lang="en-US" sz="1200" dirty="0"/>
              <a:t> search: methods and applications. Annals of Operations Research, 175(1), 367 - 407. </a:t>
            </a:r>
            <a:endParaRPr lang="ru-RU" sz="1200" dirty="0"/>
          </a:p>
        </p:txBody>
      </p:sp>
      <p:sp>
        <p:nvSpPr>
          <p:cNvPr id="6" name="Выноска: изогнутая линия 5">
            <a:extLst>
              <a:ext uri="{FF2B5EF4-FFF2-40B4-BE49-F238E27FC236}">
                <a16:creationId xmlns:a16="http://schemas.microsoft.com/office/drawing/2014/main" id="{85085CA3-EC86-465C-96B8-69E7592B3D04}"/>
              </a:ext>
            </a:extLst>
          </p:cNvPr>
          <p:cNvSpPr/>
          <p:nvPr/>
        </p:nvSpPr>
        <p:spPr>
          <a:xfrm>
            <a:off x="7209090" y="1629000"/>
            <a:ext cx="1440000" cy="4494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2160"/>
              <a:gd name="adj6" fmla="val -266625"/>
            </a:avLst>
          </a:prstGeom>
          <a:noFill/>
          <a:ln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i="1" dirty="0">
                <a:solidFill>
                  <a:schemeClr val="tx1"/>
                </a:solidFill>
              </a:rPr>
              <a:t>Непрерывная оптимизация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C238A-DC1C-4CFE-B4C5-40234073D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Восстановление </a:t>
            </a:r>
            <a:b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внешних контуров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127345"/>
            <a:chOff x="0" y="0"/>
            <a:chExt cx="3599815" cy="2233744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Внешний контур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122316" y="1852744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Новая точка врезки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B911C3-5A02-48F9-A77D-0DFAB54626F1}"/>
              </a:ext>
            </a:extLst>
          </p:cNvPr>
          <p:cNvSpPr txBox="1"/>
          <p:nvPr/>
        </p:nvSpPr>
        <p:spPr>
          <a:xfrm>
            <a:off x="3747188" y="5407790"/>
            <a:ext cx="4728787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/>
              <a:t>Длина маршрута сохраняется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a typeface="Cambria Math" panose="02040503050406030204" pitchFamily="18" charset="0"/>
              </a:rPr>
              <a:t>Маршрут остаётся оптимальным</a:t>
            </a:r>
            <a:endParaRPr lang="en-US" sz="2000" dirty="0">
              <a:ea typeface="Cambria Math" panose="02040503050406030204" pitchFamily="18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64099AB-9520-4AB8-8F94-41CB38AB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Локальный минимум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/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многоугольники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обеспечивает минимум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На </a:t>
                </a:r>
                <a:r>
                  <a:rPr lang="ru-RU" b="1" dirty="0"/>
                  <a:t>том же</a:t>
                </a:r>
                <a:r>
                  <a:rPr lang="en-US" dirty="0"/>
                  <a:t> </a:t>
                </a:r>
                <a:r>
                  <a:rPr lang="ru-RU" dirty="0"/>
                  <a:t>сегменте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5AFFB-3E3A-4513-A266-87F253EFA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" y="1127516"/>
                <a:ext cx="6047618" cy="4530856"/>
              </a:xfrm>
              <a:prstGeom prst="rect">
                <a:avLst/>
              </a:prstGeom>
              <a:blipFill>
                <a:blip r:embed="rId2"/>
                <a:stretch>
                  <a:fillRect l="-806"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3492000" y="3809442"/>
            <a:ext cx="5644412" cy="3048558"/>
            <a:chOff x="0" y="0"/>
            <a:chExt cx="3562350" cy="1924032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886620" y="159051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1942306" y="1609707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1995531" y="1381090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28A6864-8CD6-42A1-B527-142B93E5F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Случаи локального минимума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315637" y="4631194"/>
            <a:ext cx="8501921" cy="2217188"/>
            <a:chOff x="-7873" y="89057"/>
            <a:chExt cx="6195720" cy="1615918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81442" y="218993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-7873" y="427598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31393" y="542690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62642" y="274705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03125" y="394354"/>
              <a:ext cx="463116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286758" y="732203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39120" y="557176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017878" y="89057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42661" y="446770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54473" y="760680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31774" y="540213"/>
              <a:ext cx="342388" cy="3520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49565" y="218992"/>
              <a:ext cx="388568" cy="295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/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b="1" dirty="0"/>
                  <a:t>или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b="1" dirty="0">
                    <a:solidFill>
                      <a:schemeClr val="accent6"/>
                    </a:solidFill>
                  </a:rPr>
                  <a:t>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(0,0)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or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0A1D887-CCCB-4CBC-894D-281C69D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1" y="1123745"/>
                <a:ext cx="5083058" cy="3466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DBFB1BA-AE41-41CF-8E56-88E51D5DDD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Глобальный минимум</a:t>
            </a: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E934C878-CD66-45F4-9FC7-FF9BFA414545}"/>
              </a:ext>
            </a:extLst>
          </p:cNvPr>
          <p:cNvGrpSpPr/>
          <p:nvPr/>
        </p:nvGrpSpPr>
        <p:grpSpPr>
          <a:xfrm>
            <a:off x="676524" y="4641411"/>
            <a:ext cx="2060176" cy="1956592"/>
            <a:chOff x="1840698" y="4391173"/>
            <a:chExt cx="2060176" cy="195659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1921264" y="4391173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1840698" y="5127773"/>
              <a:ext cx="863202" cy="966786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2692391" y="4644379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1852207" y="6060031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3152765" y="441419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2738428" y="4989660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3198803" y="5933428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607D491-BD18-4652-BF4B-716A4FD9ED8B}"/>
              </a:ext>
            </a:extLst>
          </p:cNvPr>
          <p:cNvGrpSpPr/>
          <p:nvPr/>
        </p:nvGrpSpPr>
        <p:grpSpPr>
          <a:xfrm>
            <a:off x="5873274" y="4698958"/>
            <a:ext cx="2991694" cy="1933573"/>
            <a:chOff x="4499361" y="4345136"/>
            <a:chExt cx="2991694" cy="1933573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4499361" y="4494758"/>
              <a:ext cx="1887535" cy="1783951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6398405" y="5093245"/>
              <a:ext cx="540940" cy="782637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6398405" y="4345136"/>
              <a:ext cx="980598" cy="172026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 sz="160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6352368" y="4471739"/>
              <a:ext cx="46037" cy="1772442"/>
            </a:xfrm>
            <a:prstGeom prst="line">
              <a:avLst/>
            </a:prstGeom>
            <a:ln w="28575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5247469" y="510475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6423532" y="4935242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6788984" y="5490494"/>
              <a:ext cx="702071" cy="2877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6409915" y="4598342"/>
              <a:ext cx="437356" cy="494903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6762925" y="4620380"/>
              <a:ext cx="702071" cy="3229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6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519267D3-5570-480D-AB0C-49B280D6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12" y="13921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42FEF92A-DB42-4601-A837-0AB6EA987775}"/>
              </a:ext>
            </a:extLst>
          </p:cNvPr>
          <p:cNvGrpSpPr/>
          <p:nvPr/>
        </p:nvGrpSpPr>
        <p:grpSpPr>
          <a:xfrm>
            <a:off x="1888532" y="1016824"/>
            <a:ext cx="5417919" cy="3044795"/>
            <a:chOff x="1612457" y="1044027"/>
            <a:chExt cx="4379293" cy="2461101"/>
          </a:xfrm>
        </p:grpSpPr>
        <p:sp>
          <p:nvSpPr>
            <p:cNvPr id="34" name="Деталь" descr=" светлые, вниз">
              <a:extLst>
                <a:ext uri="{FF2B5EF4-FFF2-40B4-BE49-F238E27FC236}">
                  <a16:creationId xmlns:a16="http://schemas.microsoft.com/office/drawing/2014/main" id="{A875BB59-CCF9-446E-AC5B-7CD2A879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27" y="1044027"/>
              <a:ext cx="1252994" cy="1533525"/>
            </a:xfrm>
            <a:custGeom>
              <a:avLst/>
              <a:gdLst>
                <a:gd name="T0" fmla="*/ 484 w 1716"/>
                <a:gd name="T1" fmla="*/ 150 h 2100"/>
                <a:gd name="T2" fmla="*/ 36 w 1716"/>
                <a:gd name="T3" fmla="*/ 854 h 2100"/>
                <a:gd name="T4" fmla="*/ 269 w 1716"/>
                <a:gd name="T5" fmla="*/ 1880 h 2100"/>
                <a:gd name="T6" fmla="*/ 1245 w 1716"/>
                <a:gd name="T7" fmla="*/ 2393 h 2100"/>
                <a:gd name="T8" fmla="*/ 1787 w 1716"/>
                <a:gd name="T9" fmla="*/ 1750 h 2100"/>
                <a:gd name="T10" fmla="*/ 1104 w 1716"/>
                <a:gd name="T11" fmla="*/ 1152 h 2100"/>
                <a:gd name="T12" fmla="*/ 1228 w 1716"/>
                <a:gd name="T13" fmla="*/ 782 h 2100"/>
                <a:gd name="T14" fmla="*/ 1825 w 1716"/>
                <a:gd name="T15" fmla="*/ 787 h 2100"/>
                <a:gd name="T16" fmla="*/ 1890 w 1716"/>
                <a:gd name="T17" fmla="*/ 519 h 2100"/>
                <a:gd name="T18" fmla="*/ 1329 w 1716"/>
                <a:gd name="T19" fmla="*/ 98 h 2100"/>
                <a:gd name="T20" fmla="*/ 484 w 1716"/>
                <a:gd name="T21" fmla="*/ 150 h 2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16" h="2100">
                  <a:moveTo>
                    <a:pt x="421" y="130"/>
                  </a:moveTo>
                  <a:cubicBezTo>
                    <a:pt x="233" y="240"/>
                    <a:pt x="62" y="492"/>
                    <a:pt x="31" y="743"/>
                  </a:cubicBezTo>
                  <a:cubicBezTo>
                    <a:pt x="0" y="994"/>
                    <a:pt x="59" y="1412"/>
                    <a:pt x="234" y="1635"/>
                  </a:cubicBezTo>
                  <a:cubicBezTo>
                    <a:pt x="409" y="1858"/>
                    <a:pt x="863" y="2100"/>
                    <a:pt x="1083" y="2081"/>
                  </a:cubicBezTo>
                  <a:cubicBezTo>
                    <a:pt x="1303" y="2062"/>
                    <a:pt x="1574" y="1702"/>
                    <a:pt x="1554" y="1522"/>
                  </a:cubicBezTo>
                  <a:cubicBezTo>
                    <a:pt x="1534" y="1342"/>
                    <a:pt x="1041" y="1142"/>
                    <a:pt x="960" y="1002"/>
                  </a:cubicBezTo>
                  <a:cubicBezTo>
                    <a:pt x="879" y="862"/>
                    <a:pt x="964" y="733"/>
                    <a:pt x="1068" y="680"/>
                  </a:cubicBezTo>
                  <a:cubicBezTo>
                    <a:pt x="1172" y="627"/>
                    <a:pt x="1491" y="722"/>
                    <a:pt x="1587" y="684"/>
                  </a:cubicBezTo>
                  <a:cubicBezTo>
                    <a:pt x="1683" y="646"/>
                    <a:pt x="1716" y="551"/>
                    <a:pt x="1644" y="451"/>
                  </a:cubicBezTo>
                  <a:cubicBezTo>
                    <a:pt x="1572" y="351"/>
                    <a:pt x="1360" y="138"/>
                    <a:pt x="1156" y="85"/>
                  </a:cubicBezTo>
                  <a:cubicBezTo>
                    <a:pt x="952" y="32"/>
                    <a:pt x="593" y="0"/>
                    <a:pt x="421" y="1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Звезда: 5 точек 34">
              <a:extLst>
                <a:ext uri="{FF2B5EF4-FFF2-40B4-BE49-F238E27FC236}">
                  <a16:creationId xmlns:a16="http://schemas.microsoft.com/office/drawing/2014/main" id="{417DD75D-D2F8-44E9-832C-1703E71EDEFD}"/>
                </a:ext>
              </a:extLst>
            </p:cNvPr>
            <p:cNvSpPr/>
            <p:nvPr/>
          </p:nvSpPr>
          <p:spPr>
            <a:xfrm>
              <a:off x="3613822" y="1148857"/>
              <a:ext cx="1440000" cy="1440000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6433870C-52A9-48CC-BA29-59BC7F835FA3}"/>
                </a:ext>
              </a:extLst>
            </p:cNvPr>
            <p:cNvSpPr/>
            <p:nvPr/>
          </p:nvSpPr>
          <p:spPr>
            <a:xfrm flipH="1">
              <a:off x="1707616" y="1249774"/>
              <a:ext cx="392392" cy="1750673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AC0393C3-2868-4753-8495-EC66F9417F12}"/>
                </a:ext>
              </a:extLst>
            </p:cNvPr>
            <p:cNvSpPr/>
            <p:nvPr/>
          </p:nvSpPr>
          <p:spPr>
            <a:xfrm>
              <a:off x="5098777" y="1269000"/>
              <a:ext cx="618772" cy="1992146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2D7C06E4-F418-448F-B753-220BE43C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66" y="2035172"/>
              <a:ext cx="536662" cy="3816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E8A143C-EEC5-487C-AECD-2135B63A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9035" y="2034728"/>
              <a:ext cx="1069832" cy="14955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216EEF3-223E-4048-988B-43F586097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867" y="1698541"/>
              <a:ext cx="930513" cy="492613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6368F61-0EF5-403E-B309-9F6B3085D20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510653" y="1698541"/>
              <a:ext cx="588124" cy="626900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Надпись 145">
              <a:extLst>
                <a:ext uri="{FF2B5EF4-FFF2-40B4-BE49-F238E27FC236}">
                  <a16:creationId xmlns:a16="http://schemas.microsoft.com/office/drawing/2014/main" id="{B6788C2B-1DC0-4437-8E89-461D95C8C661}"/>
                </a:ext>
              </a:extLst>
            </p:cNvPr>
            <p:cNvSpPr txBox="1"/>
            <p:nvPr/>
          </p:nvSpPr>
          <p:spPr>
            <a:xfrm>
              <a:off x="2184812" y="1727936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Надпись 146">
              <a:extLst>
                <a:ext uri="{FF2B5EF4-FFF2-40B4-BE49-F238E27FC236}">
                  <a16:creationId xmlns:a16="http://schemas.microsoft.com/office/drawing/2014/main" id="{376353D0-403A-47D4-B8DF-08D7CB42995C}"/>
                </a:ext>
              </a:extLst>
            </p:cNvPr>
            <p:cNvSpPr txBox="1"/>
            <p:nvPr/>
          </p:nvSpPr>
          <p:spPr>
            <a:xfrm>
              <a:off x="4442637" y="140052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147">
              <a:extLst>
                <a:ext uri="{FF2B5EF4-FFF2-40B4-BE49-F238E27FC236}">
                  <a16:creationId xmlns:a16="http://schemas.microsoft.com/office/drawing/2014/main" id="{E1DA5289-8285-4A9F-B202-3B43E2C58DAE}"/>
                </a:ext>
              </a:extLst>
            </p:cNvPr>
            <p:cNvSpPr txBox="1"/>
            <p:nvPr/>
          </p:nvSpPr>
          <p:spPr>
            <a:xfrm>
              <a:off x="5101321" y="2134889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148">
              <a:extLst>
                <a:ext uri="{FF2B5EF4-FFF2-40B4-BE49-F238E27FC236}">
                  <a16:creationId xmlns:a16="http://schemas.microsoft.com/office/drawing/2014/main" id="{48A096F9-C061-4383-B22F-B86ED5EEEB7F}"/>
                </a:ext>
              </a:extLst>
            </p:cNvPr>
            <p:cNvSpPr txBox="1"/>
            <p:nvPr/>
          </p:nvSpPr>
          <p:spPr>
            <a:xfrm>
              <a:off x="1612457" y="2367680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F7C54CF2-4AD1-4BD8-91D2-C690AD2F6A56}"/>
                </a:ext>
              </a:extLst>
            </p:cNvPr>
            <p:cNvSpPr/>
            <p:nvPr/>
          </p:nvSpPr>
          <p:spPr>
            <a:xfrm>
              <a:off x="3123864" y="2481706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873DAD14-FDA3-44D7-B866-D93C3A0E2FC4}"/>
                </a:ext>
              </a:extLst>
            </p:cNvPr>
            <p:cNvSpPr/>
            <p:nvPr/>
          </p:nvSpPr>
          <p:spPr>
            <a:xfrm>
              <a:off x="3808054" y="2501095"/>
              <a:ext cx="166012" cy="1660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5791C08-14E9-4C0B-AFF1-91BD22181BEF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528034" y="2053867"/>
              <a:ext cx="620142" cy="4521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DB74E55-6186-407B-A24D-FA01BD2B860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3949754" y="1740364"/>
              <a:ext cx="560900" cy="7850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Надпись 151">
              <a:extLst>
                <a:ext uri="{FF2B5EF4-FFF2-40B4-BE49-F238E27FC236}">
                  <a16:creationId xmlns:a16="http://schemas.microsoft.com/office/drawing/2014/main" id="{31679315-5AD3-45C6-A0A1-586FE256A54C}"/>
                </a:ext>
              </a:extLst>
            </p:cNvPr>
            <p:cNvSpPr txBox="1"/>
            <p:nvPr/>
          </p:nvSpPr>
          <p:spPr>
            <a:xfrm>
              <a:off x="3000473" y="2585201"/>
              <a:ext cx="603680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Надпись 152">
              <a:extLst>
                <a:ext uri="{FF2B5EF4-FFF2-40B4-BE49-F238E27FC236}">
                  <a16:creationId xmlns:a16="http://schemas.microsoft.com/office/drawing/2014/main" id="{6BC22FFB-59C7-4F9C-A9D0-92B85FC9B976}"/>
                </a:ext>
              </a:extLst>
            </p:cNvPr>
            <p:cNvSpPr txBox="1"/>
            <p:nvPr/>
          </p:nvSpPr>
          <p:spPr>
            <a:xfrm>
              <a:off x="3747479" y="2630813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Надпись 169">
              <a:extLst>
                <a:ext uri="{FF2B5EF4-FFF2-40B4-BE49-F238E27FC236}">
                  <a16:creationId xmlns:a16="http://schemas.microsoft.com/office/drawing/2014/main" id="{B55498B5-C0C6-482B-86EC-49CD9B79F1A6}"/>
                </a:ext>
              </a:extLst>
            </p:cNvPr>
            <p:cNvSpPr txBox="1"/>
            <p:nvPr/>
          </p:nvSpPr>
          <p:spPr>
            <a:xfrm>
              <a:off x="2267009" y="2963876"/>
              <a:ext cx="980981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Надпись 170">
              <a:extLst>
                <a:ext uri="{FF2B5EF4-FFF2-40B4-BE49-F238E27FC236}">
                  <a16:creationId xmlns:a16="http://schemas.microsoft.com/office/drawing/2014/main" id="{17B6F514-CD74-4052-822A-496266E791FF}"/>
                </a:ext>
              </a:extLst>
            </p:cNvPr>
            <p:cNvSpPr txBox="1"/>
            <p:nvPr/>
          </p:nvSpPr>
          <p:spPr>
            <a:xfrm>
              <a:off x="4583129" y="3007092"/>
              <a:ext cx="890429" cy="49803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91A32836-AB23-4EDE-B71A-F35B96DAA34A}"/>
                </a:ext>
              </a:extLst>
            </p:cNvPr>
            <p:cNvSpPr/>
            <p:nvPr/>
          </p:nvSpPr>
          <p:spPr>
            <a:xfrm>
              <a:off x="1981518" y="2250584"/>
              <a:ext cx="3097920" cy="165144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397031"/>
                <a:gd name="connsiteY0" fmla="*/ 328846 h 590550"/>
                <a:gd name="connsiteX1" fmla="*/ 634906 w 2397031"/>
                <a:gd name="connsiteY1" fmla="*/ 266700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590550"/>
                <a:gd name="connsiteX1" fmla="*/ 520687 w 2397031"/>
                <a:gd name="connsiteY1" fmla="*/ 224619 h 590550"/>
                <a:gd name="connsiteX2" fmla="*/ 1482631 w 2397031"/>
                <a:gd name="connsiteY2" fmla="*/ 590550 h 590550"/>
                <a:gd name="connsiteX3" fmla="*/ 2397031 w 2397031"/>
                <a:gd name="connsiteY3" fmla="*/ 0 h 590550"/>
                <a:gd name="connsiteX0" fmla="*/ 0 w 2397031"/>
                <a:gd name="connsiteY0" fmla="*/ 328846 h 328846"/>
                <a:gd name="connsiteX1" fmla="*/ 520687 w 2397031"/>
                <a:gd name="connsiteY1" fmla="*/ 224619 h 328846"/>
                <a:gd name="connsiteX2" fmla="*/ 1350378 w 2397031"/>
                <a:gd name="connsiteY2" fmla="*/ 244889 h 328846"/>
                <a:gd name="connsiteX3" fmla="*/ 2397031 w 2397031"/>
                <a:gd name="connsiteY3" fmla="*/ 0 h 328846"/>
                <a:gd name="connsiteX0" fmla="*/ 0 w 1955186"/>
                <a:gd name="connsiteY0" fmla="*/ 104227 h 104227"/>
                <a:gd name="connsiteX1" fmla="*/ 520687 w 1955186"/>
                <a:gd name="connsiteY1" fmla="*/ 0 h 104227"/>
                <a:gd name="connsiteX2" fmla="*/ 1350378 w 1955186"/>
                <a:gd name="connsiteY2" fmla="*/ 20270 h 104227"/>
                <a:gd name="connsiteX3" fmla="*/ 1955186 w 1955186"/>
                <a:gd name="connsiteY3" fmla="*/ 51910 h 10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5186" h="104227">
                  <a:moveTo>
                    <a:pt x="0" y="104227"/>
                  </a:moveTo>
                  <a:lnTo>
                    <a:pt x="520687" y="0"/>
                  </a:lnTo>
                  <a:lnTo>
                    <a:pt x="1350378" y="20270"/>
                  </a:lnTo>
                  <a:lnTo>
                    <a:pt x="1955186" y="5191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8ABC2B59-3AFF-4708-B2BD-C4508A3B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4355" y="2279768"/>
              <a:ext cx="215670" cy="745685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455B672-12FA-4705-8AB8-D74A0BE2D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4525" y="2325441"/>
              <a:ext cx="748582" cy="770263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/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A5A3894D-4E05-4921-8AB3-9AF43125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12" y="3965458"/>
                <a:ext cx="1916615" cy="629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/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755F954A-29DE-4F78-8858-4A61BCA2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39" y="3976312"/>
                <a:ext cx="1916615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/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D532C549-949A-4458-A1EF-F6F72840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54" y="6381114"/>
                <a:ext cx="1901739" cy="369332"/>
              </a:xfrm>
              <a:prstGeom prst="rect">
                <a:avLst/>
              </a:prstGeom>
              <a:blipFill>
                <a:blip r:embed="rId5"/>
                <a:stretch>
                  <a:fillRect b="-161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1009530-8601-46D7-98C8-906DD2937F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глобального минимума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12000" y="2709000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281112" y="14573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783261" y="245241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001491" y="15906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72063" y="1643062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58476" y="1195388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EB98B1-4F0F-4B09-AED3-E114B580720D}"/>
              </a:ext>
            </a:extLst>
          </p:cNvPr>
          <p:cNvSpPr txBox="1"/>
          <p:nvPr/>
        </p:nvSpPr>
        <p:spPr>
          <a:xfrm>
            <a:off x="1100764" y="185966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на ребре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C86DC5-72E2-4EC9-ACB1-95085BB11A37}"/>
              </a:ext>
            </a:extLst>
          </p:cNvPr>
          <p:cNvSpPr txBox="1"/>
          <p:nvPr/>
        </p:nvSpPr>
        <p:spPr>
          <a:xfrm>
            <a:off x="3788770" y="185966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Точка в вершине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DE214-877C-494B-B1F2-83DBB4024CAA}"/>
              </a:ext>
            </a:extLst>
          </p:cNvPr>
          <p:cNvSpPr txBox="1"/>
          <p:nvPr/>
        </p:nvSpPr>
        <p:spPr>
          <a:xfrm>
            <a:off x="6914696" y="185966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Выпуклый случай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Численные эксперименты</a:t>
            </a: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303028" cy="270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296678" cy="2631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20511"/>
              </p:ext>
            </p:extLst>
          </p:nvPr>
        </p:nvGraphicFramePr>
        <p:xfrm>
          <a:off x="5555029" y="2606670"/>
          <a:ext cx="35700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168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84607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№</a:t>
                      </a:r>
                      <a:r>
                        <a:rPr lang="en-US" sz="1400" dirty="0"/>
                        <a:t>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Деталей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Контуров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Точек врезки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3273845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</a:t>
            </a:r>
            <a:r>
              <a:rPr lang="ru-RU" sz="2000" dirty="0"/>
              <a:t>дискретная задача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635110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36A60-1185-4257-8544-D58A55319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Актуальность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900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Необходимость повышения уровня автоматизации проектирования и технологической подготовки производства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Учёт технологических ограничений современного оборудования фигурной резки с ЧПУ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нестандартных типов резки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алгоритмов решения более сложных классов задач маршрутизации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4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1382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Применение открытых форматов файлов данных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2523C9-72E0-45D9-BA91-49573CA33774}"/>
              </a:ext>
            </a:extLst>
          </p:cNvPr>
          <p:cNvSpPr/>
          <p:nvPr/>
        </p:nvSpPr>
        <p:spPr>
          <a:xfrm>
            <a:off x="2778464" y="1483457"/>
            <a:ext cx="1511900" cy="3139321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[{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"LIST",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[0, 0, 0],</a:t>
            </a:r>
          </a:p>
          <a:p>
            <a:r>
              <a:rPr lang="ru-RU" sz="900" dirty="0"/>
              <a:t>  [0, 500, 0],</a:t>
            </a:r>
          </a:p>
          <a:p>
            <a:r>
              <a:rPr lang="ru-RU" sz="900" dirty="0"/>
              <a:t>  [700, 500, 0],</a:t>
            </a:r>
          </a:p>
          <a:p>
            <a:r>
              <a:rPr lang="ru-RU" sz="900" dirty="0"/>
              <a:t>  [700, 0, 0],</a:t>
            </a:r>
          </a:p>
          <a:p>
            <a:r>
              <a:rPr lang="ru-RU" sz="900" dirty="0"/>
              <a:t>  [0, 0, 0]]</a:t>
            </a:r>
          </a:p>
          <a:p>
            <a:r>
              <a:rPr lang="ru-RU" sz="900" dirty="0"/>
              <a:t>]},</a:t>
            </a:r>
          </a:p>
          <a:p>
            <a:r>
              <a:rPr lang="ru-RU" sz="900" dirty="0"/>
              <a:t>{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partid</a:t>
            </a:r>
            <a:r>
              <a:rPr lang="ru-RU" sz="900" dirty="0"/>
              <a:t>": "RING",</a:t>
            </a:r>
          </a:p>
          <a:p>
            <a:r>
              <a:rPr lang="ru-RU" sz="900" dirty="0"/>
              <a:t>  "</a:t>
            </a:r>
            <a:r>
              <a:rPr lang="ru-RU" sz="900" dirty="0" err="1"/>
              <a:t>paths</a:t>
            </a:r>
            <a:r>
              <a:rPr lang="ru-RU" sz="900" dirty="0"/>
              <a:t>": [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405, -1],</a:t>
            </a:r>
          </a:p>
          <a:p>
            <a:r>
              <a:rPr lang="ru-RU" sz="900" dirty="0"/>
              <a:t>  [205, 5, -1],</a:t>
            </a:r>
          </a:p>
          <a:p>
            <a:r>
              <a:rPr lang="ru-RU" sz="900" dirty="0"/>
              <a:t>  [205, 405, 0]],</a:t>
            </a:r>
          </a:p>
          <a:p>
            <a:r>
              <a:rPr lang="ru-RU" sz="900" dirty="0"/>
              <a:t>  [</a:t>
            </a:r>
          </a:p>
          <a:p>
            <a:r>
              <a:rPr lang="ru-RU" sz="900" dirty="0"/>
              <a:t>  [205, 305, 1],</a:t>
            </a:r>
          </a:p>
          <a:p>
            <a:r>
              <a:rPr lang="ru-RU" sz="900" dirty="0"/>
              <a:t>  [205, 105, 1],</a:t>
            </a:r>
          </a:p>
          <a:p>
            <a:r>
              <a:rPr lang="ru-RU" sz="900" dirty="0"/>
              <a:t>  [205, 305, 0]]</a:t>
            </a:r>
          </a:p>
          <a:p>
            <a:r>
              <a:rPr lang="ru-RU" sz="900" dirty="0"/>
              <a:t>]}]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706CCB-E422-48D8-8EF5-2BC9F9FD4506}"/>
              </a:ext>
            </a:extLst>
          </p:cNvPr>
          <p:cNvSpPr/>
          <p:nvPr/>
        </p:nvSpPr>
        <p:spPr>
          <a:xfrm>
            <a:off x="5358459" y="1867619"/>
            <a:ext cx="3600000" cy="230832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900" dirty="0"/>
              <a:t>&lt;?</a:t>
            </a:r>
            <a:r>
              <a:rPr lang="ru-RU" sz="900" dirty="0" err="1"/>
              <a:t>xml</a:t>
            </a:r>
            <a:r>
              <a:rPr lang="ru-RU" sz="900" dirty="0"/>
              <a:t> </a:t>
            </a:r>
            <a:r>
              <a:rPr lang="ru-RU" sz="900" dirty="0" err="1"/>
              <a:t>version</a:t>
            </a:r>
            <a:r>
              <a:rPr lang="ru-RU" sz="900" dirty="0"/>
              <a:t>="1.0" </a:t>
            </a:r>
            <a:r>
              <a:rPr lang="ru-RU" sz="900" dirty="0" err="1"/>
              <a:t>encoding</a:t>
            </a:r>
            <a:r>
              <a:rPr lang="ru-RU" sz="900" dirty="0"/>
              <a:t>="UTF-8" </a:t>
            </a:r>
            <a:r>
              <a:rPr lang="ru-RU" sz="900" dirty="0" err="1"/>
              <a:t>standalone</a:t>
            </a:r>
            <a:r>
              <a:rPr lang="ru-RU" sz="900" dirty="0"/>
              <a:t>="</a:t>
            </a:r>
            <a:r>
              <a:rPr lang="ru-RU" sz="900" dirty="0" err="1"/>
              <a:t>no</a:t>
            </a:r>
            <a:r>
              <a:rPr lang="ru-RU" sz="900" dirty="0"/>
              <a:t>"?&gt;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svg</a:t>
            </a:r>
            <a:endParaRPr lang="ru-RU" sz="900" dirty="0"/>
          </a:p>
          <a:p>
            <a:r>
              <a:rPr lang="ru-RU" sz="900" dirty="0"/>
              <a:t>  </a:t>
            </a:r>
            <a:r>
              <a:rPr lang="ru-RU" sz="900" dirty="0" err="1"/>
              <a:t>xmlns</a:t>
            </a:r>
            <a:r>
              <a:rPr lang="ru-RU" sz="900" dirty="0"/>
              <a:t>="http://www.w3.org/2000/svg"</a:t>
            </a:r>
          </a:p>
          <a:p>
            <a:r>
              <a:rPr lang="ru-RU" sz="900" dirty="0"/>
              <a:t>&gt;&lt;g&gt;&lt;g </a:t>
            </a:r>
            <a:r>
              <a:rPr lang="ru-RU" sz="900" dirty="0" err="1"/>
              <a:t>transform</a:t>
            </a:r>
            <a:r>
              <a:rPr lang="ru-RU" sz="900" dirty="0"/>
              <a:t> = "</a:t>
            </a:r>
            <a:r>
              <a:rPr lang="ru-RU" sz="900" dirty="0" err="1"/>
              <a:t>scale</a:t>
            </a:r>
            <a:r>
              <a:rPr lang="ru-RU" sz="900" dirty="0"/>
              <a:t>(1, -1)"&gt;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="LIST" d="M 0 0</a:t>
            </a:r>
          </a:p>
          <a:p>
            <a:r>
              <a:rPr lang="ru-RU" sz="900" dirty="0"/>
              <a:t>V 500</a:t>
            </a:r>
          </a:p>
          <a:p>
            <a:r>
              <a:rPr lang="ru-RU" sz="900" dirty="0"/>
              <a:t>H 700</a:t>
            </a:r>
          </a:p>
          <a:p>
            <a:r>
              <a:rPr lang="ru-RU" sz="900" dirty="0"/>
              <a:t>V 0</a:t>
            </a:r>
          </a:p>
          <a:p>
            <a:r>
              <a:rPr lang="ru-RU" sz="900" dirty="0"/>
              <a:t>H 0 Z"/&gt;</a:t>
            </a:r>
          </a:p>
          <a:p>
            <a:r>
              <a:rPr lang="ru-RU" sz="900" dirty="0"/>
              <a:t>&lt;</a:t>
            </a:r>
            <a:r>
              <a:rPr lang="ru-RU" sz="900" dirty="0" err="1"/>
              <a:t>path</a:t>
            </a:r>
            <a:r>
              <a:rPr lang="ru-RU" sz="900" dirty="0"/>
              <a:t> </a:t>
            </a:r>
            <a:r>
              <a:rPr lang="ru-RU" sz="900" dirty="0" err="1"/>
              <a:t>name</a:t>
            </a:r>
            <a:r>
              <a:rPr lang="ru-RU" sz="900" dirty="0"/>
              <a:t>="RING" d="M 205 405</a:t>
            </a:r>
          </a:p>
          <a:p>
            <a:r>
              <a:rPr lang="ru-RU" sz="900" dirty="0"/>
              <a:t>A 200 200 0 0 0 405 205 A 200 200 0 0 0 205 5</a:t>
            </a:r>
          </a:p>
          <a:p>
            <a:r>
              <a:rPr lang="ru-RU" sz="900" dirty="0"/>
              <a:t>A 200 200 0 0 0 5 205 A 200 200 0 0 0 205 405 Z</a:t>
            </a:r>
          </a:p>
          <a:p>
            <a:r>
              <a:rPr lang="ru-RU" sz="900" dirty="0"/>
              <a:t>M 205 305</a:t>
            </a:r>
          </a:p>
          <a:p>
            <a:r>
              <a:rPr lang="ru-RU" sz="900" dirty="0"/>
              <a:t>A 100 100 0 0 1 105 205 A 100 100 0 0 1 205 105</a:t>
            </a:r>
          </a:p>
          <a:p>
            <a:r>
              <a:rPr lang="ru-RU" sz="900" dirty="0"/>
              <a:t>A 100 100 0 0 1 305 205 A 100 100 0 0 1 205 305 Z"/&gt;</a:t>
            </a:r>
          </a:p>
          <a:p>
            <a:r>
              <a:rPr lang="ru-RU" sz="900" dirty="0"/>
              <a:t>&lt;/g&gt;&lt;/g&gt;&lt;/</a:t>
            </a:r>
            <a:r>
              <a:rPr lang="ru-RU" sz="900" dirty="0" err="1"/>
              <a:t>svg</a:t>
            </a:r>
            <a:r>
              <a:rPr lang="ru-RU" sz="900" dirty="0"/>
              <a:t>&gt;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2602A18-3887-4481-9467-0BA5A7A13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622778"/>
            <a:ext cx="2772000" cy="1989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D6EE02E-6CAF-4DEE-AE84-2FB927C3E47C}"/>
              </a:ext>
            </a:extLst>
          </p:cNvPr>
          <p:cNvSpPr txBox="1"/>
          <p:nvPr/>
        </p:nvSpPr>
        <p:spPr>
          <a:xfrm>
            <a:off x="439765" y="5063439"/>
            <a:ext cx="1511900" cy="11079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100" dirty="0"/>
              <a:t>Унаследованные форматы файлов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DXF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  <a:endParaRPr lang="ru-R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0DF04-6E2C-41DF-899D-A49978CE2382}"/>
              </a:ext>
            </a:extLst>
          </p:cNvPr>
          <p:cNvSpPr txBox="1"/>
          <p:nvPr/>
        </p:nvSpPr>
        <p:spPr>
          <a:xfrm>
            <a:off x="395799" y="2495252"/>
            <a:ext cx="1800000" cy="1015663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JSON-</a:t>
            </a:r>
            <a:r>
              <a:rPr lang="ru-RU" sz="1200" dirty="0"/>
              <a:t>схемы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Геометрия деталей / раскроя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Задание на резку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Результат резки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439EA556-9ACD-4244-AA2D-7291F4811EFD}"/>
              </a:ext>
            </a:extLst>
          </p:cNvPr>
          <p:cNvSpPr/>
          <p:nvPr/>
        </p:nvSpPr>
        <p:spPr>
          <a:xfrm rot="16953725">
            <a:off x="667902" y="4110825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4FB0655A-5A50-4C3A-8A04-0134A151A324}"/>
              </a:ext>
            </a:extLst>
          </p:cNvPr>
          <p:cNvSpPr/>
          <p:nvPr/>
        </p:nvSpPr>
        <p:spPr>
          <a:xfrm rot="20805928">
            <a:off x="1655799" y="2062138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71F08ACE-6F90-467A-A2BB-F7C7989D1164}"/>
              </a:ext>
            </a:extLst>
          </p:cNvPr>
          <p:cNvSpPr/>
          <p:nvPr/>
        </p:nvSpPr>
        <p:spPr>
          <a:xfrm rot="1549030">
            <a:off x="4313638" y="199310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2EC50-5F03-49F4-9B01-B3C69384372C}"/>
              </a:ext>
            </a:extLst>
          </p:cNvPr>
          <p:cNvSpPr txBox="1"/>
          <p:nvPr/>
        </p:nvSpPr>
        <p:spPr>
          <a:xfrm>
            <a:off x="3679475" y="4918027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Каскадные таблицы стилей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EA95DB25-6277-44A2-B3F4-7C749D6271B5}"/>
              </a:ext>
            </a:extLst>
          </p:cNvPr>
          <p:cNvSpPr/>
          <p:nvPr/>
        </p:nvSpPr>
        <p:spPr>
          <a:xfrm rot="6592013">
            <a:off x="4491262" y="4186580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27906C6B-0514-4498-97E3-188FAAA1AB18}"/>
              </a:ext>
            </a:extLst>
          </p:cNvPr>
          <p:cNvSpPr/>
          <p:nvPr/>
        </p:nvSpPr>
        <p:spPr>
          <a:xfrm rot="749973">
            <a:off x="4853605" y="5501816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9F7E68-0E0F-4E24-ADED-AF6DA2D0BB41}"/>
              </a:ext>
            </a:extLst>
          </p:cNvPr>
          <p:cNvSpPr txBox="1"/>
          <p:nvPr/>
        </p:nvSpPr>
        <p:spPr>
          <a:xfrm>
            <a:off x="3935940" y="3009768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BC6713-D1DC-4617-ABFF-5A00D55F2117}"/>
              </a:ext>
            </a:extLst>
          </p:cNvPr>
          <p:cNvSpPr txBox="1"/>
          <p:nvPr/>
        </p:nvSpPr>
        <p:spPr>
          <a:xfrm>
            <a:off x="8393777" y="2310586"/>
            <a:ext cx="58702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8FBD2-44B7-4526-AB00-9758BDB24886}"/>
              </a:ext>
            </a:extLst>
          </p:cNvPr>
          <p:cNvSpPr txBox="1"/>
          <p:nvPr/>
        </p:nvSpPr>
        <p:spPr>
          <a:xfrm>
            <a:off x="3262544" y="4823619"/>
            <a:ext cx="543739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A8055-DAC8-4463-A5DA-DFA0B0A4FFC5}"/>
              </a:ext>
            </a:extLst>
          </p:cNvPr>
          <p:cNvSpPr txBox="1"/>
          <p:nvPr/>
        </p:nvSpPr>
        <p:spPr>
          <a:xfrm>
            <a:off x="1915239" y="3379100"/>
            <a:ext cx="70884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EC97B-2768-4DC8-AE40-5B36D6ED7249}"/>
              </a:ext>
            </a:extLst>
          </p:cNvPr>
          <p:cNvSpPr txBox="1"/>
          <p:nvPr/>
        </p:nvSpPr>
        <p:spPr>
          <a:xfrm>
            <a:off x="3459181" y="6045042"/>
            <a:ext cx="1394457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Взаимодействие с пользователем</a:t>
            </a:r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B1E818F8-A874-42C7-B62B-437D0D0E072F}"/>
              </a:ext>
            </a:extLst>
          </p:cNvPr>
          <p:cNvSpPr/>
          <p:nvPr/>
        </p:nvSpPr>
        <p:spPr>
          <a:xfrm rot="20983541">
            <a:off x="4885817" y="6100061"/>
            <a:ext cx="1080000" cy="247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604895-0BFA-41A5-947F-FBC1E6520AF6}"/>
              </a:ext>
            </a:extLst>
          </p:cNvPr>
          <p:cNvSpPr txBox="1"/>
          <p:nvPr/>
        </p:nvSpPr>
        <p:spPr>
          <a:xfrm>
            <a:off x="3150036" y="5792333"/>
            <a:ext cx="40588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62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3240" y="18900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Конвертеры форматов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D7BF277-C4ED-4031-A9AF-B37A0421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E39068-F711-45ED-B2BF-2C8EEA3598D6}"/>
              </a:ext>
            </a:extLst>
          </p:cNvPr>
          <p:cNvSpPr/>
          <p:nvPr/>
        </p:nvSpPr>
        <p:spPr>
          <a:xfrm>
            <a:off x="252000" y="1081893"/>
            <a:ext cx="8640000" cy="558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JSON с геометрической информацией о деталях и раскройной карте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Двоичный файл геометрии DBS, экспорт и импорт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Текстовый файл DXF, используемый для обмена графической информацией между CAD-системами. Обеспечивается экспорт и импорт.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геометрической информации в YAML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автоматического раскроя в САПР «Сириус» с выбором параметров раскроя.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Запуск автоматической резки в САПР «Сириус» при помощи </a:t>
            </a:r>
            <a:r>
              <a:rPr lang="ru-RU" sz="1600" dirty="0" err="1"/>
              <a:t>RoutingManager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задания и импорт результатов в систему фигурного раскроя </a:t>
            </a:r>
            <a:r>
              <a:rPr lang="ru-RU" sz="1600" dirty="0" err="1"/>
              <a:t>TFlex</a:t>
            </a:r>
            <a:r>
              <a:rPr lang="ru-RU" sz="1600" dirty="0"/>
              <a:t> Раскрой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и импорт в форматы файлов системы автоматического раскроя </a:t>
            </a:r>
            <a:r>
              <a:rPr lang="ru-RU" sz="1600" dirty="0" err="1"/>
              <a:t>Nesting</a:t>
            </a:r>
            <a:r>
              <a:rPr lang="ru-RU" sz="1600" dirty="0"/>
              <a:t> </a:t>
            </a:r>
            <a:r>
              <a:rPr lang="ru-RU" sz="1600" dirty="0" err="1"/>
              <a:t>Factory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Algomate</a:t>
            </a:r>
            <a:r>
              <a:rPr lang="en-US" sz="1600" dirty="0"/>
              <a:t>)</a:t>
            </a:r>
            <a:r>
              <a:rPr lang="ru-RU" sz="1600" dirty="0"/>
              <a:t>. Обеспечивается также автоматический запуск раскроя и последующий автоматический импорт его результатов.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графа для поиска Эйлерова цикла в рамках решения задачи маршрутизации режущего инструмента.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Экспорт в виде HTML-страницы, содержащей SVG для визуализации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4016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1249D-CE43-4894-8667-2971CD80D354}"/>
              </a:ext>
            </a:extLst>
          </p:cNvPr>
          <p:cNvSpPr txBox="1"/>
          <p:nvPr/>
        </p:nvSpPr>
        <p:spPr>
          <a:xfrm>
            <a:off x="24718" y="137526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автоматические алгоритмы оптимальной маршрутизации режущего инструмента для машин фигурной резки с ЧПУ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Алгоритм ветвей и границ для решения дискретной задачи </a:t>
            </a:r>
            <a:r>
              <a:rPr lang="en-US" sz="2400" dirty="0"/>
              <a:t>PCGTSP</a:t>
            </a:r>
            <a:r>
              <a:rPr lang="ru-RU" sz="2400" dirty="0"/>
              <a:t>, дающий оценки решений, в том числе, полученных другими алгоритмами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Эвристика решения задачи </a:t>
            </a:r>
            <a:r>
              <a:rPr lang="en-US" sz="2400" dirty="0"/>
              <a:t>CCP </a:t>
            </a:r>
            <a:r>
              <a:rPr lang="ru-RU" sz="2400" dirty="0"/>
              <a:t>для непрерывной геометрической модели контуров деталей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программное обеспечение, реализующее данные алгоритмы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Применение открытых форматов обмена данными позволяет использовать разработанные программные модули в составе САПР управляющих программ для машин листовой резки с ЧПУ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1F7AB2-98AF-4CBF-8022-77FF35DBA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8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8B4C17-8AE8-459D-94B5-1897078C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  <p:pic>
        <p:nvPicPr>
          <p:cNvPr id="8" name="Picture 16" descr="Oxyfuel">
            <a:extLst>
              <a:ext uri="{FF2B5EF4-FFF2-40B4-BE49-F238E27FC236}">
                <a16:creationId xmlns:a16="http://schemas.microsoft.com/office/drawing/2014/main" id="{3BCEA1DB-A505-4C47-A453-97A414A2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000" y="909000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38FF6-3E4D-4E65-9038-E1A744AC8A44}"/>
              </a:ext>
            </a:extLst>
          </p:cNvPr>
          <p:cNvSpPr txBox="1"/>
          <p:nvPr/>
        </p:nvSpPr>
        <p:spPr>
          <a:xfrm>
            <a:off x="1043608" y="287981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84F83-9BA6-4E21-BE20-41503B1AFBA5}"/>
              </a:ext>
            </a:extLst>
          </p:cNvPr>
          <p:cNvSpPr txBox="1"/>
          <p:nvPr/>
        </p:nvSpPr>
        <p:spPr>
          <a:xfrm>
            <a:off x="2721932" y="6093296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Екатеринбург 2021</a:t>
            </a:r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Научная новизна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400" dirty="0"/>
              <a:t>1.	Разработан алгоритм ветвей и границ для обобщенной задачи коммивояжера с ограничениями предшествования </a:t>
            </a:r>
            <a:r>
              <a:rPr lang="en-US" sz="2400" dirty="0"/>
              <a:t>PCGTSP</a:t>
            </a:r>
            <a:r>
              <a:rPr lang="ru-RU" sz="2400" dirty="0"/>
              <a:t>, позволяющий строить нижние оценки для решений указанной задачи, в том числе, полученных другими алгоритмами и эвристиками</a:t>
            </a:r>
          </a:p>
          <a:p>
            <a:pPr lvl="0" algn="just"/>
            <a:r>
              <a:rPr lang="ru-RU" sz="2400" dirty="0"/>
              <a:t>2.	Разработан алгоритм поиска точек врезки в контуры, не использующий механизм дискретизации, дающий при сочетании с известными схемами комбинаторной оптимизации, решение задачи непрерывной резки </a:t>
            </a:r>
            <a:r>
              <a:rPr lang="en-US" sz="2400" dirty="0"/>
              <a:t>CCP</a:t>
            </a:r>
            <a:endParaRPr lang="ru-RU" sz="2400" dirty="0"/>
          </a:p>
          <a:p>
            <a:pPr lvl="0" algn="just"/>
            <a:r>
              <a:rPr lang="ru-RU" sz="2400" dirty="0"/>
              <a:t>3.	Сформулированы схемы использования ограничений предшествования для уменьшения вычислительной сложности алгоритмов оптимальной маршрутизации.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000" y="219759"/>
            <a:ext cx="576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Значимость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Разработанные алгоритмы могут применяться для автоматического проектирования УП машин листовой резки с ЧПУ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Алгоритмы способны давать оценку качества получаемых маршрутов, в том числе и полученных сторонними алгоритмами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Алгоритмы могут применяться для решения задач маршрутизации резки более широких классов, например сегментной (</a:t>
            </a:r>
            <a:r>
              <a:rPr lang="en-US" sz="2400" dirty="0"/>
              <a:t>SCCP)</a:t>
            </a:r>
            <a:r>
              <a:rPr lang="ru-RU" sz="2400" dirty="0"/>
              <a:t> и обобщённой сегментной </a:t>
            </a:r>
            <a:r>
              <a:rPr lang="en-US" sz="2400" dirty="0"/>
              <a:t>(GSCCP)</a:t>
            </a:r>
            <a:r>
              <a:rPr lang="ru-RU" sz="2400" dirty="0"/>
              <a:t> резки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/>
              <a:t>Результаты исследований используются в учебном процессе ФГАОУ ВО «Уральский федеральный университет имени первого Президента России Б. Н. Ельцина»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2000" y="219759"/>
            <a:ext cx="648048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Участие в конференциях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269000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Applications of Mathematics in Engineering and Economics (AMEE’16), </a:t>
            </a:r>
            <a:r>
              <a:rPr lang="ru-RU" sz="1600" dirty="0" err="1"/>
              <a:t>Созополь</a:t>
            </a:r>
            <a:r>
              <a:rPr lang="ru-RU" sz="1600" dirty="0"/>
              <a:t>, Болгария, 08.06.2016 – 13.06.2016.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Manufacturing, Modelling, Management &amp; Control, (8th </a:t>
            </a:r>
            <a:r>
              <a:rPr lang="en-US" sz="1600" dirty="0" err="1"/>
              <a:t>MiM</a:t>
            </a:r>
            <a:r>
              <a:rPr lang="en-US" sz="1600" dirty="0"/>
              <a:t> 2016) </a:t>
            </a:r>
            <a:r>
              <a:rPr lang="ru-RU" sz="1600" dirty="0"/>
              <a:t>Труа, Франция, 28.06.2016 – 30.06.2016.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ASRTU 2017 International Conference on Intellectual Manufacturing, </a:t>
            </a:r>
            <a:r>
              <a:rPr lang="ru-RU" sz="1600" dirty="0"/>
              <a:t>Харбин, Китайская Народная Республика, 15.06.2017 – 18.06.2017.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Mathematical Optimization Theory And Operations Research (MOTOR 2019), </a:t>
            </a:r>
            <a:r>
              <a:rPr lang="ru-RU" sz="1600" dirty="0"/>
              <a:t>Екатеринбург, Россия, 08.07.2019 – 12.07.2019.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Manufacturing Modelling, Management and Control, (9th </a:t>
            </a:r>
            <a:r>
              <a:rPr lang="en-US" sz="1600" dirty="0" err="1"/>
              <a:t>MiM</a:t>
            </a:r>
            <a:r>
              <a:rPr lang="en-US" sz="1600" dirty="0"/>
              <a:t> 2019) </a:t>
            </a:r>
            <a:r>
              <a:rPr lang="ru-RU" sz="1600" dirty="0"/>
              <a:t>Берлин, Германия, 28.08.2019 – 30.08.2019.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XVI </a:t>
            </a:r>
            <a:r>
              <a:rPr lang="ru-RU" sz="1600" dirty="0"/>
              <a:t>Всероссийская научно-практическая конференция «Перспективные системы и задачи управления», Домбай, Россия, 05.04.2021 – 09.04.2021.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XII International Conference Optimization and Applications (OPTIMA2021), </a:t>
            </a:r>
            <a:r>
              <a:rPr lang="en-US" sz="1600" dirty="0" err="1"/>
              <a:t>Petrovac</a:t>
            </a:r>
            <a:r>
              <a:rPr lang="en-US" sz="1600" dirty="0"/>
              <a:t>, </a:t>
            </a:r>
            <a:r>
              <a:rPr lang="ru-RU" sz="1600" dirty="0"/>
              <a:t>Черногория, 27.09.2021 – 01.10.2021. 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XIV-</a:t>
            </a:r>
            <a:r>
              <a:rPr lang="ru-RU" sz="1600" dirty="0"/>
              <a:t>я Всероссийская </a:t>
            </a:r>
            <a:r>
              <a:rPr lang="ru-RU" sz="1600" dirty="0" err="1"/>
              <a:t>Мультиконференция</a:t>
            </a:r>
            <a:r>
              <a:rPr lang="ru-RU" sz="1600" dirty="0"/>
              <a:t> по проблемам управления, с. </a:t>
            </a:r>
            <a:r>
              <a:rPr lang="ru-RU" sz="1600" dirty="0" err="1"/>
              <a:t>Дивноморское</a:t>
            </a:r>
            <a:r>
              <a:rPr lang="ru-RU" sz="1600" dirty="0"/>
              <a:t>, Геленджик, Россия, 27.09.2021 – 02.10.2021.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7373" y="68671"/>
            <a:ext cx="684048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Публикации в рецензируемых журналах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0" y="1629000"/>
            <a:ext cx="864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ru-RU" sz="1200" dirty="0"/>
              <a:t>Петунин А. А. Новый алгоритм построения кратчайшего пути обхода конечного множества непересекающихся контуров на плоскости / А. А. Петунин, Е. Г. Полищук, </a:t>
            </a:r>
            <a:r>
              <a:rPr lang="ru-RU" sz="1200" b="1" dirty="0"/>
              <a:t>С. С. Уколов </a:t>
            </a:r>
            <a:r>
              <a:rPr lang="ru-RU" sz="1200" dirty="0"/>
              <a:t>// Известия ЮФУ. Технические науки. — 2021. — № 1. — С. 149—164.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Khachay M. Problem-Specific Branch-and-Bound Algorithms for the Precedence Constrained Generalized Traveling Salesman Problem / M. Khachay,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dirty="0"/>
              <a:t>, A. Petunin // Optimization and Applications. </a:t>
            </a:r>
            <a:r>
              <a:rPr lang="ru-RU" sz="1200" dirty="0"/>
              <a:t>Т. 13078 / под ред. </a:t>
            </a:r>
            <a:r>
              <a:rPr lang="en-US" sz="1200" dirty="0"/>
              <a:t>N. </a:t>
            </a:r>
            <a:r>
              <a:rPr lang="en-US" sz="1200" dirty="0" err="1"/>
              <a:t>Olenev</a:t>
            </a:r>
            <a:r>
              <a:rPr lang="en-US" sz="1200" dirty="0"/>
              <a:t> [</a:t>
            </a:r>
            <a:r>
              <a:rPr lang="ru-RU" sz="1200" dirty="0"/>
              <a:t>и др.]. — </a:t>
            </a:r>
            <a:r>
              <a:rPr lang="en-US" sz="1200" dirty="0"/>
              <a:t>Springer Nature Switzerland AG, 2021. — (Lecture Notes in Computer Science). </a:t>
            </a:r>
            <a:endParaRPr lang="ru-RU" sz="1200" dirty="0"/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Optimum routing algorithms for control programs design in the CAM systems for CNC sheet cutting machines / A. A. Petunin, P. A. </a:t>
            </a:r>
            <a:r>
              <a:rPr lang="en-US" sz="1200" dirty="0" err="1"/>
              <a:t>Chentsov</a:t>
            </a:r>
            <a:r>
              <a:rPr lang="en-US" sz="1200" dirty="0"/>
              <a:t>, E. G.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, V. V. </a:t>
            </a:r>
            <a:r>
              <a:rPr lang="en-US" sz="1200" dirty="0" err="1"/>
              <a:t>Martynov</a:t>
            </a:r>
            <a:r>
              <a:rPr lang="en-US" sz="1200" dirty="0"/>
              <a:t> // Proceedings of the X All-Russian Conference «Actual Problems of Applied Mathematics and Mechanics» with International Participation, Dedicated to the Memory of Academician A.F. </a:t>
            </a:r>
            <a:r>
              <a:rPr lang="en-US" sz="1200" dirty="0" err="1"/>
              <a:t>Sidorov</a:t>
            </a:r>
            <a:r>
              <a:rPr lang="en-US" sz="1200" dirty="0"/>
              <a:t> and 100th Anniversary of </a:t>
            </a:r>
            <a:r>
              <a:rPr lang="en-US" sz="1200" dirty="0" err="1"/>
              <a:t>UrFU</a:t>
            </a:r>
            <a:r>
              <a:rPr lang="en-US" sz="1200" dirty="0"/>
              <a:t>: AFSID-2020. — American Institute of Physics Inc., 2020. — </a:t>
            </a:r>
            <a:r>
              <a:rPr lang="ru-RU" sz="1200" dirty="0"/>
              <a:t>С. 020005.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On the new Algorithm for Solving Continuous Cutting Problem / A. A. Petunin, E. G.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 // </a:t>
            </a:r>
            <a:r>
              <a:rPr lang="en-US" sz="1200" dirty="0" err="1"/>
              <a:t>IFACPapersOnLine</a:t>
            </a:r>
            <a:r>
              <a:rPr lang="en-US" sz="1200" dirty="0"/>
              <a:t>. — 2019. — </a:t>
            </a:r>
            <a:r>
              <a:rPr lang="ru-RU" sz="1200" dirty="0"/>
              <a:t>Т. 52, № 13. — С. 2320—2325.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About some types of constraints in problems of routing / A. A. Petunin, E. G. </a:t>
            </a:r>
            <a:r>
              <a:rPr lang="en-US" sz="1200" dirty="0" err="1"/>
              <a:t>Polishuk</a:t>
            </a:r>
            <a:r>
              <a:rPr lang="en-US" sz="1200" dirty="0"/>
              <a:t>, A. G. </a:t>
            </a:r>
            <a:r>
              <a:rPr lang="en-US" sz="1200" dirty="0" err="1"/>
              <a:t>Chentsov</a:t>
            </a:r>
            <a:r>
              <a:rPr lang="en-US" sz="1200" dirty="0"/>
              <a:t>, P. A.</a:t>
            </a:r>
            <a:r>
              <a:rPr lang="ru-RU" sz="1200" dirty="0"/>
              <a:t> </a:t>
            </a:r>
            <a:r>
              <a:rPr lang="en-US" sz="1200" dirty="0" err="1"/>
              <a:t>Chentsov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AIP Conference Proceedings. — 2016. — </a:t>
            </a:r>
            <a:r>
              <a:rPr lang="ru-RU" sz="1200" dirty="0"/>
              <a:t>Т. 1789, № 1. — С. 060002.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A. The </a:t>
            </a:r>
            <a:r>
              <a:rPr lang="en-US" sz="1200" dirty="0" err="1"/>
              <a:t>termal</a:t>
            </a:r>
            <a:r>
              <a:rPr lang="en-US" sz="1200" dirty="0"/>
              <a:t> deformation reducing in sheet metal at manufacturing parts by CNC cutting machines / A. A. Petunin, E. G. </a:t>
            </a:r>
            <a:r>
              <a:rPr lang="en-US" sz="1200" dirty="0" err="1"/>
              <a:t>Polyshuk</a:t>
            </a:r>
            <a:r>
              <a:rPr lang="en-US" sz="1200" dirty="0"/>
              <a:t>, P. A. </a:t>
            </a:r>
            <a:r>
              <a:rPr lang="en-US" sz="1200" dirty="0" err="1"/>
              <a:t>Chentsov</a:t>
            </a:r>
            <a:r>
              <a:rPr lang="en-US" sz="1200" dirty="0"/>
              <a:t>, </a:t>
            </a:r>
            <a:r>
              <a:rPr lang="en-US" sz="1200" b="1" dirty="0"/>
              <a:t>S. S. </a:t>
            </a:r>
            <a:r>
              <a:rPr lang="en-US" sz="1200" b="1" dirty="0" err="1"/>
              <a:t>Ukolov</a:t>
            </a:r>
            <a:r>
              <a:rPr lang="en-US" sz="1200" dirty="0"/>
              <a:t>, V. I. </a:t>
            </a:r>
            <a:r>
              <a:rPr lang="en-US" sz="1200" dirty="0" err="1"/>
              <a:t>Krotov</a:t>
            </a:r>
            <a:r>
              <a:rPr lang="en-US" sz="1200" dirty="0"/>
              <a:t> // IOP Publishing. — 2020. — </a:t>
            </a:r>
            <a:r>
              <a:rPr lang="ru-RU" sz="1200" dirty="0"/>
              <a:t>Т. 613. — С. 012041.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Library of Sample Image Instances for the Cutting Path Problem / A. Petunin, A. </a:t>
            </a:r>
            <a:r>
              <a:rPr lang="en-US" sz="1200" dirty="0" err="1"/>
              <a:t>Khalyavka</a:t>
            </a:r>
            <a:r>
              <a:rPr lang="en-US" sz="1200" dirty="0"/>
              <a:t>, M. Khachay, A. </a:t>
            </a:r>
            <a:r>
              <a:rPr lang="en-US" sz="1200" dirty="0" err="1"/>
              <a:t>Kudriavtsev</a:t>
            </a:r>
            <a:r>
              <a:rPr lang="en-US" sz="1200" dirty="0"/>
              <a:t>, P. </a:t>
            </a:r>
            <a:r>
              <a:rPr lang="en-US" sz="1200" dirty="0" err="1"/>
              <a:t>Chentsov</a:t>
            </a:r>
            <a:r>
              <a:rPr lang="en-US" sz="1200" dirty="0"/>
              <a:t>, E.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Pattern Recognition. ICPR International Workshops and Challenges, 2021, Proceedings. — Berlin, Germany : Springer, 2021. — </a:t>
            </a:r>
            <a:r>
              <a:rPr lang="ru-RU" sz="1200" dirty="0"/>
              <a:t>С. 227—233. </a:t>
            </a:r>
          </a:p>
          <a:p>
            <a:pPr marL="342900" lvl="0" indent="-342900" algn="just">
              <a:buAutoNum type="arabicPeriod"/>
            </a:pPr>
            <a:r>
              <a:rPr lang="en-US" sz="1200" dirty="0"/>
              <a:t>Petunin A. A Novel Algorithm for Construction of the Shortest Path Between a Finite Set of Nonintersecting Contours on the Plane / A. Petunin, E. </a:t>
            </a:r>
            <a:r>
              <a:rPr lang="en-US" sz="1200" dirty="0" err="1"/>
              <a:t>Polishchuk</a:t>
            </a:r>
            <a:r>
              <a:rPr lang="en-US" sz="1200" dirty="0"/>
              <a:t>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b="1" dirty="0"/>
              <a:t> </a:t>
            </a:r>
            <a:r>
              <a:rPr lang="en-US" sz="1200" dirty="0"/>
              <a:t>// Advances in Optimization and Applications. — Cham, Switzerland : Springer, 2021. — </a:t>
            </a:r>
            <a:r>
              <a:rPr lang="ru-RU" sz="1200" dirty="0"/>
              <a:t>С. 70—83. </a:t>
            </a:r>
          </a:p>
          <a:p>
            <a:pPr marL="342900" lvl="0" indent="-342900" algn="just">
              <a:buAutoNum type="arabicPeriod"/>
            </a:pPr>
            <a:r>
              <a:rPr lang="en-US" sz="1200" dirty="0" err="1"/>
              <a:t>Tavaeva</a:t>
            </a:r>
            <a:r>
              <a:rPr lang="en-US" sz="1200" dirty="0"/>
              <a:t> A. A Cost Minimizing at Laser Cutting of Sheet Parts on CNC Machines / A. </a:t>
            </a:r>
            <a:r>
              <a:rPr lang="en-US" sz="1200" dirty="0" err="1"/>
              <a:t>Tavaeva</a:t>
            </a:r>
            <a:r>
              <a:rPr lang="en-US" sz="1200" dirty="0"/>
              <a:t>, A. Petunin, </a:t>
            </a:r>
            <a:r>
              <a:rPr lang="en-US" sz="1200" b="1" dirty="0"/>
              <a:t>S. </a:t>
            </a:r>
            <a:r>
              <a:rPr lang="en-US" sz="1200" b="1" dirty="0" err="1"/>
              <a:t>Ukolov</a:t>
            </a:r>
            <a:r>
              <a:rPr lang="en-US" sz="1200" dirty="0"/>
              <a:t>, V. </a:t>
            </a:r>
            <a:r>
              <a:rPr lang="en-US" sz="1200" dirty="0" err="1"/>
              <a:t>Krotov</a:t>
            </a:r>
            <a:r>
              <a:rPr lang="en-US" sz="1200" dirty="0"/>
              <a:t> // Mathematical Optimization Theory and Operations Research. — Cham, Switzerland : Springer, 2019. — </a:t>
            </a:r>
            <a:r>
              <a:rPr lang="ru-RU" sz="1200" dirty="0"/>
              <a:t>С. 422—437.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67DDE5-9E7A-4978-B3CC-B9359457A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219759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ru-RU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Разработка управляющих программ для машин листовой резки с ЧПУ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79355" y="6176994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отходов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831632" y="616457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Минимизация стоимости и/или времени резки</a:t>
            </a:r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9" y="4053100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430" y="3977663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89132" y="1857494"/>
            <a:ext cx="676875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Геометрическое моделирование деталей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Раскрой (Размещение)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Маршрутизация инструмента (Резка)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ru-RU" sz="2400" dirty="0"/>
              <a:t>Генерация управляющей программы ЧПУ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F252726A-A77A-475F-8DA1-7002B2173A51}"/>
              </a:ext>
            </a:extLst>
          </p:cNvPr>
          <p:cNvSpPr/>
          <p:nvPr/>
        </p:nvSpPr>
        <p:spPr>
          <a:xfrm>
            <a:off x="4500034" y="4869000"/>
            <a:ext cx="720000" cy="3077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75DCA6-E085-4482-AD65-9B2FA0EEB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542" y="-1"/>
            <a:ext cx="2164542" cy="9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1632</TotalTime>
  <Words>5027</Words>
  <Application>Microsoft Office PowerPoint</Application>
  <PresentationFormat>Экран (4:3)</PresentationFormat>
  <Paragraphs>1214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Уколов Станислав Сергеевич</cp:lastModifiedBy>
  <cp:revision>257</cp:revision>
  <dcterms:created xsi:type="dcterms:W3CDTF">2016-05-25T08:56:41Z</dcterms:created>
  <dcterms:modified xsi:type="dcterms:W3CDTF">2021-10-26T09:41:34Z</dcterms:modified>
</cp:coreProperties>
</file>