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0" r:id="rId3"/>
    <p:sldId id="278" r:id="rId4"/>
    <p:sldId id="281" r:id="rId5"/>
    <p:sldId id="282" r:id="rId6"/>
    <p:sldId id="283" r:id="rId7"/>
    <p:sldId id="284" r:id="rId8"/>
    <p:sldId id="260" r:id="rId9"/>
    <p:sldId id="262" r:id="rId10"/>
    <p:sldId id="277" r:id="rId11"/>
    <p:sldId id="261" r:id="rId12"/>
    <p:sldId id="285" r:id="rId13"/>
    <p:sldId id="279" r:id="rId14"/>
    <p:sldId id="288" r:id="rId15"/>
    <p:sldId id="289" r:id="rId16"/>
    <p:sldId id="290" r:id="rId17"/>
    <p:sldId id="294" r:id="rId18"/>
    <p:sldId id="295" r:id="rId19"/>
    <p:sldId id="292" r:id="rId20"/>
    <p:sldId id="296" r:id="rId21"/>
    <p:sldId id="297" r:id="rId22"/>
    <p:sldId id="298" r:id="rId23"/>
    <p:sldId id="263" r:id="rId24"/>
    <p:sldId id="264" r:id="rId25"/>
    <p:sldId id="267" r:id="rId26"/>
    <p:sldId id="266" r:id="rId27"/>
    <p:sldId id="268" r:id="rId28"/>
    <p:sldId id="269" r:id="rId29"/>
    <p:sldId id="274" r:id="rId30"/>
    <p:sldId id="299" r:id="rId31"/>
    <p:sldId id="300" r:id="rId32"/>
    <p:sldId id="276" r:id="rId33"/>
    <p:sldId id="259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" id="{191E25FD-C230-42DC-BF24-D7D8E5C72A9A}">
          <p14:sldIdLst>
            <p14:sldId id="256"/>
          </p14:sldIdLst>
        </p14:section>
        <p14:section name="Введение" id="{42A24036-E2F8-4FAA-ADA3-54EB313B4E10}">
          <p14:sldIdLst>
            <p14:sldId id="280"/>
            <p14:sldId id="278"/>
            <p14:sldId id="281"/>
            <p14:sldId id="282"/>
            <p14:sldId id="283"/>
            <p14:sldId id="284"/>
          </p14:sldIdLst>
        </p14:section>
        <p14:section name="Основная часть" id="{93878CE5-A944-47CD-A435-4106DB216F18}">
          <p14:sldIdLst>
            <p14:sldId id="260"/>
            <p14:sldId id="262"/>
            <p14:sldId id="277"/>
            <p14:sldId id="261"/>
            <p14:sldId id="285"/>
          </p14:sldIdLst>
        </p14:section>
        <p14:section name="PCGTSP" id="{32B9A93A-A2E6-4F08-ABC3-F440752BE138}">
          <p14:sldIdLst>
            <p14:sldId id="279"/>
            <p14:sldId id="288"/>
            <p14:sldId id="289"/>
            <p14:sldId id="290"/>
            <p14:sldId id="294"/>
            <p14:sldId id="295"/>
            <p14:sldId id="292"/>
            <p14:sldId id="296"/>
            <p14:sldId id="297"/>
            <p14:sldId id="298"/>
          </p14:sldIdLst>
        </p14:section>
        <p14:section name="CCP" id="{A47E005D-9892-48CD-A80A-4199D40EC298}">
          <p14:sldIdLst>
            <p14:sldId id="263"/>
            <p14:sldId id="264"/>
            <p14:sldId id="267"/>
            <p14:sldId id="266"/>
            <p14:sldId id="268"/>
            <p14:sldId id="269"/>
            <p14:sldId id="274"/>
          </p14:sldIdLst>
        </p14:section>
        <p14:section name="Открытые форматы" id="{B7C0DC93-7803-4D83-A9D8-5B0992AB89A8}">
          <p14:sldIdLst>
            <p14:sldId id="299"/>
            <p14:sldId id="300"/>
          </p14:sldIdLst>
        </p14:section>
        <p14:section name="Заключение" id="{CDFB5058-9B97-4E81-A290-20D8FE6A5C24}">
          <p14:sldIdLst>
            <p14:sldId id="276"/>
          </p14:sldIdLst>
        </p14:section>
        <p14:section name="Завершение" id="{B0E38EE0-5FF2-459B-A119-F4109678D72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0" autoAdjust="0"/>
    <p:restoredTop sz="93800" autoAdjust="0"/>
  </p:normalViewPr>
  <p:slideViewPr>
    <p:cSldViewPr>
      <p:cViewPr varScale="1">
        <p:scale>
          <a:sx n="107" d="100"/>
          <a:sy n="107" d="100"/>
        </p:scale>
        <p:origin x="146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F8A126-CD92-433C-99B4-B1A3E06732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77BD9D-07AB-4E5B-9D07-30E1E8AEB8B4}"/>
              </a:ext>
            </a:extLst>
          </p:cNvPr>
          <p:cNvSpPr txBox="1"/>
          <p:nvPr/>
        </p:nvSpPr>
        <p:spPr>
          <a:xfrm>
            <a:off x="107504" y="1835594"/>
            <a:ext cx="8928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Разработка алгоритмов оптимальной маршрутизации инструмента для САПР управляющих программ машин листовой резки с ЧПУ</a:t>
            </a:r>
            <a:endParaRPr lang="en-US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798FE8-336C-4919-A53C-17E0895BF14D}"/>
              </a:ext>
            </a:extLst>
          </p:cNvPr>
          <p:cNvSpPr txBox="1"/>
          <p:nvPr/>
        </p:nvSpPr>
        <p:spPr>
          <a:xfrm>
            <a:off x="0" y="4205473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Специальность 05.13.12—</a:t>
            </a:r>
          </a:p>
          <a:p>
            <a:pPr algn="ctr"/>
            <a:r>
              <a:rPr lang="ru-RU" sz="2000" dirty="0"/>
              <a:t>Системы автоматизации проектирования (промышленность)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28703-8642-4FFB-983A-45E310AB76C9}"/>
              </a:ext>
            </a:extLst>
          </p:cNvPr>
          <p:cNvSpPr txBox="1"/>
          <p:nvPr/>
        </p:nvSpPr>
        <p:spPr>
          <a:xfrm>
            <a:off x="2721932" y="6093296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Екатеринбург 202</a:t>
            </a:r>
            <a:r>
              <a:rPr lang="en-US" sz="1400" dirty="0"/>
              <a:t>2</a:t>
            </a:r>
            <a:endParaRPr lang="ru-R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F6B0C3-6684-427B-893D-56C2921B4F90}"/>
              </a:ext>
            </a:extLst>
          </p:cNvPr>
          <p:cNvSpPr txBox="1"/>
          <p:nvPr/>
        </p:nvSpPr>
        <p:spPr>
          <a:xfrm>
            <a:off x="489684" y="1052294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u-RU" altLang="ja-JP" sz="2400" dirty="0">
                <a:ea typeface="新細明體" charset="-120"/>
              </a:rPr>
              <a:t>Уколов Станислав Сергеевич</a:t>
            </a:r>
            <a:endParaRPr lang="en-AU" altLang="ja-JP" sz="2400" dirty="0">
              <a:ea typeface="新細明體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A1D63-A22E-470E-9F31-15BD1DAA9939}"/>
              </a:ext>
            </a:extLst>
          </p:cNvPr>
          <p:cNvSpPr txBox="1"/>
          <p:nvPr/>
        </p:nvSpPr>
        <p:spPr>
          <a:xfrm>
            <a:off x="-13864" y="4974709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400" dirty="0"/>
              <a:t>Диссертация на соискание учёной степени</a:t>
            </a:r>
          </a:p>
          <a:p>
            <a:pPr algn="ctr"/>
            <a:r>
              <a:rPr lang="ru-RU" sz="2400" dirty="0"/>
              <a:t>кандидата технических наук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91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Задача маршрутизации инструмента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/>
              <p:nvPr/>
            </p:nvSpPr>
            <p:spPr>
              <a:xfrm>
                <a:off x="100542" y="1425300"/>
                <a:ext cx="5040480" cy="5471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Детали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Контуры деталей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Раскрой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  <a:ea typeface="Cambria Math"/>
                      </a:rPr>
                      <m:t>;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;</m:t>
                    </m:r>
                    <m:r>
                      <a:rPr lang="en-US" sz="2000" i="1">
                        <a:latin typeface="Cambria Math"/>
                      </a:rPr>
                      <m:t>𝑗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Эквидистанты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, …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Сегменты резки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acc>
                    <m:r>
                      <a:rPr lang="en-US" sz="2000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Точки врезки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Точки выключения </a:t>
                </a:r>
                <a:br>
                  <a:rPr lang="ru-RU" sz="2000" dirty="0"/>
                </a:br>
                <a:r>
                  <a:rPr lang="ru-RU" sz="2000" dirty="0"/>
                  <a:t>инструмента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Базовые сегменты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ru-RU" sz="2000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sup>
                          </m:sSubSup>
                        </m:e>
                      </m:nary>
                      <m:r>
                        <a:rPr lang="ru-RU" sz="2000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ru-RU" sz="2000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Порядок обхода сегментов</a:t>
                </a:r>
                <a:r>
                  <a:rPr lang="en-US" sz="2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2" y="1425300"/>
                <a:ext cx="5040480" cy="5471626"/>
              </a:xfrm>
              <a:prstGeom prst="rect">
                <a:avLst/>
              </a:prstGeom>
              <a:blipFill>
                <a:blip r:embed="rId2"/>
                <a:stretch>
                  <a:fillRect l="-1088" t="-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/>
              <p:nvPr/>
            </p:nvSpPr>
            <p:spPr>
              <a:xfrm>
                <a:off x="3492000" y="3429000"/>
                <a:ext cx="5652000" cy="874920"/>
              </a:xfrm>
              <a:prstGeom prst="rect">
                <a:avLst/>
              </a:prstGeom>
              <a:ln w="41275" cmpd="dbl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Маршрут</m:t>
                      </m:r>
                      <m:r>
                        <a:rPr lang="en-US" sz="200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000" y="3429000"/>
                <a:ext cx="5652000" cy="874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41275" cmpd="dbl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6084A2E5-7804-453E-B544-A7D9F9D159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9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Целевая функция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/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𝑐𝑜𝑠𝑡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71B56C-0F37-433F-B737-DD6145119120}"/>
              </a:ext>
            </a:extLst>
          </p:cNvPr>
          <p:cNvSpPr txBox="1"/>
          <p:nvPr/>
        </p:nvSpPr>
        <p:spPr>
          <a:xfrm>
            <a:off x="315910" y="2524481"/>
            <a:ext cx="518457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dirty="0"/>
              <a:t>Где</a:t>
            </a:r>
            <a:r>
              <a:rPr lang="en-US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off</a:t>
            </a:r>
            <a:r>
              <a:rPr lang="en-US" dirty="0"/>
              <a:t> – </a:t>
            </a:r>
            <a:r>
              <a:rPr lang="ru-RU" dirty="0"/>
              <a:t>длина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длина сегментов резки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стоимость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off</a:t>
            </a:r>
            <a:r>
              <a:rPr lang="en-US" dirty="0"/>
              <a:t> – </a:t>
            </a:r>
            <a:r>
              <a:rPr lang="ru-RU" dirty="0"/>
              <a:t>стоимость резки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pt</a:t>
            </a:r>
            <a:r>
              <a:rPr lang="en-US" dirty="0"/>
              <a:t> – </a:t>
            </a:r>
            <a:r>
              <a:rPr lang="ru-RU" dirty="0"/>
              <a:t>стоимость одной врезки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V</a:t>
            </a:r>
            <a:r>
              <a:rPr lang="en-US" baseline="-25000" dirty="0" err="1"/>
              <a:t>off</a:t>
            </a:r>
            <a:r>
              <a:rPr lang="en-US" dirty="0"/>
              <a:t> – </a:t>
            </a:r>
            <a:r>
              <a:rPr lang="ru-RU" dirty="0"/>
              <a:t>скорость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V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скорость 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N</a:t>
            </a:r>
            <a:r>
              <a:rPr lang="en-US" baseline="-25000" dirty="0" err="1"/>
              <a:t>pt</a:t>
            </a:r>
            <a:r>
              <a:rPr lang="en-US" dirty="0"/>
              <a:t> – </a:t>
            </a:r>
            <a:r>
              <a:rPr lang="ru-RU" dirty="0"/>
              <a:t>количество точек врезки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baseline="-25000" dirty="0" err="1"/>
              <a:t>pt</a:t>
            </a:r>
            <a:r>
              <a:rPr lang="en-US" dirty="0"/>
              <a:t> – </a:t>
            </a:r>
            <a:r>
              <a:rPr lang="ru-RU" dirty="0"/>
              <a:t>время одной врезки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D2AD2-87A3-4353-A04A-75B18A48BAF7}"/>
              </a:ext>
            </a:extLst>
          </p:cNvPr>
          <p:cNvSpPr txBox="1"/>
          <p:nvPr/>
        </p:nvSpPr>
        <p:spPr>
          <a:xfrm>
            <a:off x="733814" y="947092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Стоимость резки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/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𝑐𝑢𝑡</m:t>
                          </m:r>
                        </m:sub>
                      </m:sSub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+</m:t>
                      </m:r>
                      <m:r>
                        <m:rPr>
                          <m:nor/>
                        </m:rP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blipFill>
                <a:blip r:embed="rId4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8538FEA-C6D0-47BD-986F-590424C031BF}"/>
              </a:ext>
            </a:extLst>
          </p:cNvPr>
          <p:cNvSpPr txBox="1"/>
          <p:nvPr/>
        </p:nvSpPr>
        <p:spPr>
          <a:xfrm>
            <a:off x="5130053" y="1855976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Время резки</a:t>
            </a:r>
            <a:endParaRPr lang="en-US" b="1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A1F93CC-1F85-4003-B464-04763635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9741" y="3356992"/>
            <a:ext cx="4822253" cy="321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FD43BE4-91E9-422B-88CC-7DBF6297F0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4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58359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Классификация задач маршрутизации режущего инструмента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AABFDCC-2899-4C74-AFE3-94FFEBF93F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D6F284-1862-4800-9617-B1A7EDC01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784" y="2133092"/>
            <a:ext cx="8460432" cy="466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6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827497" y="-115774"/>
            <a:ext cx="8316503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PCGTSP: GTSP</a:t>
            </a: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+ ограничения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предшествования</a:t>
            </a:r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EEF47CB9-F6BD-421D-BA88-7D057F9A3655}"/>
              </a:ext>
            </a:extLst>
          </p:cNvPr>
          <p:cNvGrpSpPr/>
          <p:nvPr/>
        </p:nvGrpSpPr>
        <p:grpSpPr>
          <a:xfrm>
            <a:off x="252000" y="1269000"/>
            <a:ext cx="5370392" cy="4752528"/>
            <a:chOff x="489270" y="540041"/>
            <a:chExt cx="6600924" cy="5841487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74A21A6E-7B27-4283-B5BF-AE890267525B}"/>
                </a:ext>
              </a:extLst>
            </p:cNvPr>
            <p:cNvSpPr/>
            <p:nvPr/>
          </p:nvSpPr>
          <p:spPr>
            <a:xfrm>
              <a:off x="637563" y="679508"/>
              <a:ext cx="3870492" cy="239925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6F4C5295-B528-41D9-9D5B-D6B8EABA0BB1}"/>
                </a:ext>
              </a:extLst>
            </p:cNvPr>
            <p:cNvSpPr/>
            <p:nvPr/>
          </p:nvSpPr>
          <p:spPr>
            <a:xfrm>
              <a:off x="906011" y="989901"/>
              <a:ext cx="1573094" cy="15730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Звезда: 5 точек 4">
              <a:extLst>
                <a:ext uri="{FF2B5EF4-FFF2-40B4-BE49-F238E27FC236}">
                  <a16:creationId xmlns:a16="http://schemas.microsoft.com/office/drawing/2014/main" id="{574E6C64-ADD7-43D2-9904-A230AE732129}"/>
                </a:ext>
              </a:extLst>
            </p:cNvPr>
            <p:cNvSpPr/>
            <p:nvPr/>
          </p:nvSpPr>
          <p:spPr>
            <a:xfrm>
              <a:off x="846852" y="3309219"/>
              <a:ext cx="2944536" cy="2944536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Ромб 5">
              <a:extLst>
                <a:ext uri="{FF2B5EF4-FFF2-40B4-BE49-F238E27FC236}">
                  <a16:creationId xmlns:a16="http://schemas.microsoft.com/office/drawing/2014/main" id="{9716F4DE-3C3A-4BE3-86C7-0D9595E55580}"/>
                </a:ext>
              </a:extLst>
            </p:cNvPr>
            <p:cNvSpPr/>
            <p:nvPr/>
          </p:nvSpPr>
          <p:spPr>
            <a:xfrm>
              <a:off x="1537361" y="83470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Ромб 6">
              <a:extLst>
                <a:ext uri="{FF2B5EF4-FFF2-40B4-BE49-F238E27FC236}">
                  <a16:creationId xmlns:a16="http://schemas.microsoft.com/office/drawing/2014/main" id="{48C26232-5BFF-45EC-868E-F4F699E432CC}"/>
                </a:ext>
              </a:extLst>
            </p:cNvPr>
            <p:cNvSpPr/>
            <p:nvPr/>
          </p:nvSpPr>
          <p:spPr>
            <a:xfrm>
              <a:off x="2319121" y="1568741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153438CC-7093-470E-9634-7FDD6697FA2F}"/>
                </a:ext>
              </a:extLst>
            </p:cNvPr>
            <p:cNvSpPr/>
            <p:nvPr/>
          </p:nvSpPr>
          <p:spPr>
            <a:xfrm>
              <a:off x="1537360" y="2405780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4C935FB8-CEA4-4A89-BF48-60F5B3FB5299}"/>
                </a:ext>
              </a:extLst>
            </p:cNvPr>
            <p:cNvSpPr/>
            <p:nvPr/>
          </p:nvSpPr>
          <p:spPr>
            <a:xfrm>
              <a:off x="755602" y="1712442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B3877C20-5832-4C2C-AD39-0B7BBA9D4C3A}"/>
                </a:ext>
              </a:extLst>
            </p:cNvPr>
            <p:cNvSpPr/>
            <p:nvPr/>
          </p:nvSpPr>
          <p:spPr>
            <a:xfrm>
              <a:off x="621873" y="60190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464D1FB0-D878-4C5E-986B-5D4BF408C09F}"/>
                </a:ext>
              </a:extLst>
            </p:cNvPr>
            <p:cNvSpPr/>
            <p:nvPr/>
          </p:nvSpPr>
          <p:spPr>
            <a:xfrm>
              <a:off x="2578091" y="540041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868FD1E3-2E06-4399-B3A1-90DD10A5F147}"/>
                </a:ext>
              </a:extLst>
            </p:cNvPr>
            <p:cNvSpPr/>
            <p:nvPr/>
          </p:nvSpPr>
          <p:spPr>
            <a:xfrm>
              <a:off x="4213352" y="628342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FE060BDE-6FB7-47C6-A8C8-F9376E1C306F}"/>
                </a:ext>
              </a:extLst>
            </p:cNvPr>
            <p:cNvSpPr/>
            <p:nvPr/>
          </p:nvSpPr>
          <p:spPr>
            <a:xfrm>
              <a:off x="4345955" y="209730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DD9D5C08-0B00-41E1-B2AC-7A206D3F8468}"/>
                </a:ext>
              </a:extLst>
            </p:cNvPr>
            <p:cNvSpPr/>
            <p:nvPr/>
          </p:nvSpPr>
          <p:spPr>
            <a:xfrm>
              <a:off x="4213352" y="276836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6976A34E-EFAA-4E62-A96E-95ED562A219E}"/>
                </a:ext>
              </a:extLst>
            </p:cNvPr>
            <p:cNvSpPr/>
            <p:nvPr/>
          </p:nvSpPr>
          <p:spPr>
            <a:xfrm>
              <a:off x="2474317" y="2923563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6CEB0796-4B4C-4EE0-82F8-7393C174E568}"/>
                </a:ext>
              </a:extLst>
            </p:cNvPr>
            <p:cNvSpPr/>
            <p:nvPr/>
          </p:nvSpPr>
          <p:spPr>
            <a:xfrm>
              <a:off x="595618" y="279345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17796F1F-C234-4CEC-8449-7F603846EA93}"/>
                </a:ext>
              </a:extLst>
            </p:cNvPr>
            <p:cNvSpPr/>
            <p:nvPr/>
          </p:nvSpPr>
          <p:spPr>
            <a:xfrm>
              <a:off x="489270" y="133231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EE22404E-7844-489E-BDB8-916CBD873538}"/>
                </a:ext>
              </a:extLst>
            </p:cNvPr>
            <p:cNvSpPr/>
            <p:nvPr/>
          </p:nvSpPr>
          <p:spPr>
            <a:xfrm>
              <a:off x="489270" y="217817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C7177F18-F51A-416C-84DC-897304288BA3}"/>
                </a:ext>
              </a:extLst>
            </p:cNvPr>
            <p:cNvSpPr/>
            <p:nvPr/>
          </p:nvSpPr>
          <p:spPr>
            <a:xfrm>
              <a:off x="4340733" y="136282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4D8C3639-052C-4DA4-8A18-C3C858011296}"/>
                </a:ext>
              </a:extLst>
            </p:cNvPr>
            <p:cNvSpPr/>
            <p:nvPr/>
          </p:nvSpPr>
          <p:spPr>
            <a:xfrm>
              <a:off x="2163924" y="318144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901D913A-0F1C-41F2-A445-97514A057C74}"/>
                </a:ext>
              </a:extLst>
            </p:cNvPr>
            <p:cNvSpPr/>
            <p:nvPr/>
          </p:nvSpPr>
          <p:spPr>
            <a:xfrm>
              <a:off x="2521325" y="426224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212E151D-AC44-44D3-A443-D4B9374D85DB}"/>
                </a:ext>
              </a:extLst>
            </p:cNvPr>
            <p:cNvSpPr/>
            <p:nvPr/>
          </p:nvSpPr>
          <p:spPr>
            <a:xfrm>
              <a:off x="3636191" y="427838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Ромб 22">
              <a:extLst>
                <a:ext uri="{FF2B5EF4-FFF2-40B4-BE49-F238E27FC236}">
                  <a16:creationId xmlns:a16="http://schemas.microsoft.com/office/drawing/2014/main" id="{E9D2AD2A-37FD-485E-A492-A64D0008A8F4}"/>
                </a:ext>
              </a:extLst>
            </p:cNvPr>
            <p:cNvSpPr/>
            <p:nvPr/>
          </p:nvSpPr>
          <p:spPr>
            <a:xfrm>
              <a:off x="2733287" y="499249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омб 23">
              <a:extLst>
                <a:ext uri="{FF2B5EF4-FFF2-40B4-BE49-F238E27FC236}">
                  <a16:creationId xmlns:a16="http://schemas.microsoft.com/office/drawing/2014/main" id="{E8ABD43F-2E32-49F2-8954-776E869614B4}"/>
                </a:ext>
              </a:extLst>
            </p:cNvPr>
            <p:cNvSpPr/>
            <p:nvPr/>
          </p:nvSpPr>
          <p:spPr>
            <a:xfrm>
              <a:off x="3043680" y="603225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Ромб 24">
              <a:extLst>
                <a:ext uri="{FF2B5EF4-FFF2-40B4-BE49-F238E27FC236}">
                  <a16:creationId xmlns:a16="http://schemas.microsoft.com/office/drawing/2014/main" id="{80DB33D1-BFDD-4CCA-89C4-A8B8117A54F7}"/>
                </a:ext>
              </a:extLst>
            </p:cNvPr>
            <p:cNvSpPr/>
            <p:nvPr/>
          </p:nvSpPr>
          <p:spPr>
            <a:xfrm>
              <a:off x="2163923" y="540274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E9364E01-7F77-43DD-A8EF-B01E2EA834A0}"/>
                </a:ext>
              </a:extLst>
            </p:cNvPr>
            <p:cNvSpPr/>
            <p:nvPr/>
          </p:nvSpPr>
          <p:spPr>
            <a:xfrm>
              <a:off x="1226967" y="607113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0BAA7B92-1CF2-4CF7-85E4-B22BB333D2B6}"/>
                </a:ext>
              </a:extLst>
            </p:cNvPr>
            <p:cNvSpPr/>
            <p:nvPr/>
          </p:nvSpPr>
          <p:spPr>
            <a:xfrm>
              <a:off x="1570994" y="5004843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Ромб 27">
              <a:extLst>
                <a:ext uri="{FF2B5EF4-FFF2-40B4-BE49-F238E27FC236}">
                  <a16:creationId xmlns:a16="http://schemas.microsoft.com/office/drawing/2014/main" id="{CCF5FFD8-8A10-477E-8E0B-CCD809374B34}"/>
                </a:ext>
              </a:extLst>
            </p:cNvPr>
            <p:cNvSpPr/>
            <p:nvPr/>
          </p:nvSpPr>
          <p:spPr>
            <a:xfrm>
              <a:off x="691655" y="429847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Ромб 28">
              <a:extLst>
                <a:ext uri="{FF2B5EF4-FFF2-40B4-BE49-F238E27FC236}">
                  <a16:creationId xmlns:a16="http://schemas.microsoft.com/office/drawing/2014/main" id="{83BE5F01-9587-4D9A-9E41-7B1C20DBF05A}"/>
                </a:ext>
              </a:extLst>
            </p:cNvPr>
            <p:cNvSpPr/>
            <p:nvPr/>
          </p:nvSpPr>
          <p:spPr>
            <a:xfrm>
              <a:off x="1808695" y="4256600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5DC9351D-BDD5-4E7B-9768-B8B8132E362E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1692558" y="2560976"/>
              <a:ext cx="271334" cy="169562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DB5C9EA3-0827-48B0-A4D2-81780E874EB1}"/>
                </a:ext>
              </a:extLst>
            </p:cNvPr>
            <p:cNvCxnSpPr>
              <a:cxnSpLocks/>
            </p:cNvCxnSpPr>
            <p:nvPr/>
          </p:nvCxnSpPr>
          <p:spPr>
            <a:xfrm>
              <a:off x="1856498" y="2574239"/>
              <a:ext cx="2484235" cy="34932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F375115A-D89B-427F-93DB-7E3769D8FD79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H="1">
              <a:off x="2119088" y="2945534"/>
              <a:ext cx="2221645" cy="1466263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Выноска: изогнутая линия 32">
                  <a:extLst>
                    <a:ext uri="{FF2B5EF4-FFF2-40B4-BE49-F238E27FC236}">
                      <a16:creationId xmlns:a16="http://schemas.microsoft.com/office/drawing/2014/main" id="{FC7825C3-1B97-4A8D-9E4B-E1AAA72F47B0}"/>
                    </a:ext>
                  </a:extLst>
                </p:cNvPr>
                <p:cNvSpPr/>
                <p:nvPr/>
              </p:nvSpPr>
              <p:spPr>
                <a:xfrm>
                  <a:off x="3946584" y="5366955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98997"/>
                    <a:gd name="adj6" fmla="val -58373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Кластер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Выноска: изогнутая линия 32">
                  <a:extLst>
                    <a:ext uri="{FF2B5EF4-FFF2-40B4-BE49-F238E27FC236}">
                      <a16:creationId xmlns:a16="http://schemas.microsoft.com/office/drawing/2014/main" id="{FC7825C3-1B97-4A8D-9E4B-E1AAA72F47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5366955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98997"/>
                    <a:gd name="adj6" fmla="val -58373"/>
                  </a:avLst>
                </a:prstGeom>
                <a:blipFill>
                  <a:blip r:embed="rId2"/>
                  <a:stretch>
                    <a:fillRect t="-1852" b="-129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Выноска: изогнутая линия 33">
                  <a:extLst>
                    <a:ext uri="{FF2B5EF4-FFF2-40B4-BE49-F238E27FC236}">
                      <a16:creationId xmlns:a16="http://schemas.microsoft.com/office/drawing/2014/main" id="{37D12CB3-68FB-4A60-AC3A-2B93D3D34FEE}"/>
                    </a:ext>
                  </a:extLst>
                </p:cNvPr>
                <p:cNvSpPr/>
                <p:nvPr/>
              </p:nvSpPr>
              <p:spPr>
                <a:xfrm>
                  <a:off x="3946584" y="4796266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54737"/>
                    <a:gd name="adj6" fmla="val -10684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Вершина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Выноска: изогнутая линия 33">
                  <a:extLst>
                    <a:ext uri="{FF2B5EF4-FFF2-40B4-BE49-F238E27FC236}">
                      <a16:creationId xmlns:a16="http://schemas.microsoft.com/office/drawing/2014/main" id="{37D12CB3-68FB-4A60-AC3A-2B93D3D34F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4796266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54737"/>
                    <a:gd name="adj6" fmla="val -10684"/>
                  </a:avLst>
                </a:prstGeom>
                <a:blipFill>
                  <a:blip r:embed="rId3"/>
                  <a:stretch>
                    <a:fillRect b="-86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Выноска: изогнутая линия 34">
                  <a:extLst>
                    <a:ext uri="{FF2B5EF4-FFF2-40B4-BE49-F238E27FC236}">
                      <a16:creationId xmlns:a16="http://schemas.microsoft.com/office/drawing/2014/main" id="{9C73E34F-C8A5-4A54-80F4-AA5CB079878B}"/>
                    </a:ext>
                  </a:extLst>
                </p:cNvPr>
                <p:cNvSpPr/>
                <p:nvPr/>
              </p:nvSpPr>
              <p:spPr>
                <a:xfrm>
                  <a:off x="3946584" y="3735564"/>
                  <a:ext cx="1983436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13009"/>
                    <a:gd name="adj6" fmla="val -33707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Тур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Выноска: изогнутая линия 34">
                  <a:extLst>
                    <a:ext uri="{FF2B5EF4-FFF2-40B4-BE49-F238E27FC236}">
                      <a16:creationId xmlns:a16="http://schemas.microsoft.com/office/drawing/2014/main" id="{9C73E34F-C8A5-4A54-80F4-AA5CB07987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3735564"/>
                  <a:ext cx="1983436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13009"/>
                    <a:gd name="adj6" fmla="val -33707"/>
                  </a:avLst>
                </a:prstGeom>
                <a:blipFill>
                  <a:blip r:embed="rId4"/>
                  <a:stretch>
                    <a:fillRect b="-114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Стрелка: вправо 35">
              <a:extLst>
                <a:ext uri="{FF2B5EF4-FFF2-40B4-BE49-F238E27FC236}">
                  <a16:creationId xmlns:a16="http://schemas.microsoft.com/office/drawing/2014/main" id="{674F0E40-B38D-4DF1-9F38-7B176EE88772}"/>
                </a:ext>
              </a:extLst>
            </p:cNvPr>
            <p:cNvSpPr/>
            <p:nvPr/>
          </p:nvSpPr>
          <p:spPr>
            <a:xfrm rot="513390">
              <a:off x="2464167" y="2220279"/>
              <a:ext cx="1917047" cy="292714"/>
            </a:xfrm>
            <a:prstGeom prst="rightArrow">
              <a:avLst>
                <a:gd name="adj1" fmla="val 50000"/>
                <a:gd name="adj2" fmla="val 153174"/>
              </a:avLst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Выноска: изогнутая линия 36">
                  <a:extLst>
                    <a:ext uri="{FF2B5EF4-FFF2-40B4-BE49-F238E27FC236}">
                      <a16:creationId xmlns:a16="http://schemas.microsoft.com/office/drawing/2014/main" id="{55967478-A34D-4471-8164-52CD5A1E796B}"/>
                    </a:ext>
                  </a:extLst>
                </p:cNvPr>
                <p:cNvSpPr/>
                <p:nvPr/>
              </p:nvSpPr>
              <p:spPr>
                <a:xfrm>
                  <a:off x="4776503" y="1642707"/>
                  <a:ext cx="2313691" cy="613931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101248"/>
                    <a:gd name="adj6" fmla="val -68982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Частичный порядок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Выноска: изогнутая линия 36">
                  <a:extLst>
                    <a:ext uri="{FF2B5EF4-FFF2-40B4-BE49-F238E27FC236}">
                      <a16:creationId xmlns:a16="http://schemas.microsoft.com/office/drawing/2014/main" id="{55967478-A34D-4471-8164-52CD5A1E79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6503" y="1642707"/>
                  <a:ext cx="2313691" cy="613931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101248"/>
                    <a:gd name="adj6" fmla="val -68982"/>
                  </a:avLst>
                </a:prstGeom>
                <a:blipFill>
                  <a:blip r:embed="rId5"/>
                  <a:stretch>
                    <a:fillRect t="-4651" b="-23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9AF19D-75E9-484F-9BDE-F30943DFC613}"/>
                  </a:ext>
                </a:extLst>
              </p:cNvPr>
              <p:cNvSpPr txBox="1"/>
              <p:nvPr/>
            </p:nvSpPr>
            <p:spPr>
              <a:xfrm>
                <a:off x="4870537" y="3000977"/>
                <a:ext cx="4375000" cy="37156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𝑃𝐶𝐺𝑇𝑆𝑃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sepChr m:val=",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e>
                        <m:r>
                          <a:rPr lang="ru-RU" i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ru-RU" i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𝐺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=(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взвешенный орграф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веса рёбер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/>
                  <a:t> – разбиение на кластеры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):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орграф частичного порядка (</a:t>
                </a:r>
                <a:r>
                  <a:rPr lang="ru-RU" i="1" dirty="0"/>
                  <a:t>ограничение предшествования</a:t>
                </a:r>
                <a:r>
                  <a:rPr lang="ru-RU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транзитивно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⇒(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количество вершин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 – количество кластеров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9AF19D-75E9-484F-9BDE-F30943DFC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37" y="3000977"/>
                <a:ext cx="4375000" cy="3715633"/>
              </a:xfrm>
              <a:prstGeom prst="rect">
                <a:avLst/>
              </a:prstGeom>
              <a:blipFill>
                <a:blip r:embed="rId6"/>
                <a:stretch>
                  <a:fillRect l="-975" t="-164" b="-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01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6AC856D-0713-41E0-8419-C2A33F03F3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1269000"/>
            <a:ext cx="8817979" cy="50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Пример решения задачи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9D3897-5EC7-4D41-BC75-938463ED294B}"/>
              </a:ext>
            </a:extLst>
          </p:cNvPr>
          <p:cNvSpPr txBox="1"/>
          <p:nvPr/>
        </p:nvSpPr>
        <p:spPr>
          <a:xfrm>
            <a:off x="6727171" y="5108671"/>
            <a:ext cx="2340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 найдено эвристикой </a:t>
            </a:r>
            <a:r>
              <a:rPr lang="en-US" dirty="0"/>
              <a:t>PCGLNS</a:t>
            </a:r>
            <a:r>
              <a:rPr lang="en-US" baseline="30000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n=272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m=34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ECF19-CB91-49CD-ACD2-EBF6DF027CA2}"/>
              </a:ext>
            </a:extLst>
          </p:cNvPr>
          <p:cNvSpPr txBox="1"/>
          <p:nvPr/>
        </p:nvSpPr>
        <p:spPr>
          <a:xfrm>
            <a:off x="-73807" y="6457890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aseline="30000" dirty="0"/>
              <a:t>1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Khachay M., A., Petunin A. PCGLNS: A Heuristic Solver for the Precedence Constrained Generalized Traveling Salesman Problem // Optimization and Applications. Т. 12422 /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под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ред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N.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Olenev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,</a:t>
            </a: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Y. Evtushenko, M. Khachay, V.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Malkova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</a:t>
            </a: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—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Cham : Springer International Publishing, 2020. — 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P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 196—208. — (Lecture Notes in Computer Science).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111660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Общие идеи алгоритма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15A417-5AAB-4D5F-879E-885064AC6526}"/>
                  </a:ext>
                </a:extLst>
              </p:cNvPr>
              <p:cNvSpPr txBox="1"/>
              <p:nvPr/>
            </p:nvSpPr>
            <p:spPr>
              <a:xfrm>
                <a:off x="251999" y="1269000"/>
                <a:ext cx="3961781" cy="452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поиска нижних оценок</a:t>
                </a:r>
              </a:p>
              <a:p>
                <a:pPr algn="ctr"/>
                <a:endParaRPr lang="ru-RU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/>
                  <a:t>Построение вспомогательной задачи </a:t>
                </a:r>
                <a:r>
                  <a:rPr lang="en-US" sz="1600" dirty="0"/>
                  <a:t>PCGTSP </a:t>
                </a:r>
                <a:r>
                  <a:rPr lang="en-US" sz="1600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ru-RU" sz="1600" dirty="0">
                    <a:effectLst/>
                    <a:ea typeface="Calibri" panose="020F0502020204030204" pitchFamily="34" charset="0"/>
                    <a:cs typeface="F"/>
                  </a:rPr>
                  <a:t> меньшего размера</a:t>
                </a:r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=</m:t>
                      </m:r>
                      <m:sSub>
                        <m:sSub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OPT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(</m:t>
                      </m:r>
                      <m:sSub>
                        <m:sSub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𝒫</m:t>
                          </m:r>
                        </m:e>
                        <m:sub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𝑟𝑒𝑙</m:t>
                          </m:r>
                        </m:sub>
                      </m:sSub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)</m:t>
                      </m:r>
                    </m:oMath>
                  </m:oMathPara>
                </a14:m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sz="1600" dirty="0"/>
                  <a:t>Релаксация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  <m:r>
                      <m:rPr>
                        <m:nor/>
                      </m:rPr>
                      <a:rPr lang="en-US" sz="1600" dirty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sz="1600" dirty="0"/>
                  <a:t> ATSP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 err="1"/>
                  <a:t>Нун</a:t>
                </a:r>
                <a:r>
                  <a:rPr lang="ru-RU" sz="1600" dirty="0"/>
                  <a:t> и Бин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…</a:t>
                </a:r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sz="1600" dirty="0"/>
                  <a:t>Релаксация </a:t>
                </a:r>
                <a:r>
                  <a:rPr lang="en-US" sz="1600" dirty="0"/>
                  <a:t>ATSP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 smtClean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</a:rPr>
                      <m:t>𝐿𝐵</m:t>
                    </m:r>
                  </m:oMath>
                </a14:m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MSAP: </a:t>
                </a:r>
                <a:r>
                  <a:rPr lang="ru-RU" sz="1600" dirty="0" err="1"/>
                  <a:t>остовное</a:t>
                </a:r>
                <a:r>
                  <a:rPr lang="ru-RU" sz="1600" dirty="0"/>
                  <a:t> дерево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AP: </a:t>
                </a:r>
                <a:r>
                  <a:rPr lang="ru-RU" sz="1600" dirty="0"/>
                  <a:t>цикловое покрытие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 err="1"/>
                  <a:t>Gurobi</a:t>
                </a:r>
                <a:r>
                  <a:rPr lang="en-US" sz="1600" dirty="0"/>
                  <a:t> + </a:t>
                </a:r>
                <a:r>
                  <a:rPr lang="en-US" sz="1600" dirty="0" err="1"/>
                  <a:t>ATSPxy</a:t>
                </a:r>
                <a:r>
                  <a:rPr lang="en-US" sz="1600" dirty="0"/>
                  <a:t> (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r>
                  <a:rPr lang="en-US" sz="1600" dirty="0"/>
                  <a:t>)</a:t>
                </a:r>
                <a:endParaRPr lang="ru-RU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…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15A417-5AAB-4D5F-879E-885064AC6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99" y="1269000"/>
                <a:ext cx="3961781" cy="45243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DE03B6-2321-4F31-80EB-FD7FB2F7A16A}"/>
                  </a:ext>
                </a:extLst>
              </p:cNvPr>
              <p:cNvSpPr txBox="1"/>
              <p:nvPr/>
            </p:nvSpPr>
            <p:spPr>
              <a:xfrm>
                <a:off x="4307527" y="1120676"/>
                <a:ext cx="4584471" cy="2308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отсечения</a:t>
                </a:r>
              </a:p>
              <a:p>
                <a:pPr algn="ctr"/>
                <a:endParaRPr lang="ru-RU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&gt;</m:t>
                      </m:r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𝑈𝐵</m:t>
                      </m:r>
                    </m:oMath>
                  </m:oMathPara>
                </a14:m>
                <a:endParaRPr lang="ru-RU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</m:oMath>
                </a14:m>
                <a:r>
                  <a:rPr lang="en-US" sz="1600" dirty="0"/>
                  <a:t> – </a:t>
                </a:r>
                <a:r>
                  <a:rPr lang="ru-RU" sz="1600" dirty="0"/>
                  <a:t>нижняя оценка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𝑈𝐵</m:t>
                    </m:r>
                  </m:oMath>
                </a14:m>
                <a:r>
                  <a:rPr lang="ru-RU" sz="1600" dirty="0"/>
                  <a:t> – стоимость наилучшего найденного допустимого решения исходной задачи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Получается эвристикой </a:t>
                </a:r>
                <a:r>
                  <a:rPr lang="en-US" sz="1600" dirty="0"/>
                  <a:t>PCGLNS</a:t>
                </a:r>
                <a:endParaRPr lang="ru-RU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Позволяет отсекать 50-90% узлов дерева поиска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DE03B6-2321-4F31-80EB-FD7FB2F7A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527" y="1120676"/>
                <a:ext cx="4584471" cy="2308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E69975-C6CA-4696-81F8-CFB4A5304C68}"/>
                  </a:ext>
                </a:extLst>
              </p:cNvPr>
              <p:cNvSpPr txBox="1"/>
              <p:nvPr/>
            </p:nvSpPr>
            <p:spPr>
              <a:xfrm>
                <a:off x="4307527" y="3548874"/>
                <a:ext cx="4584471" cy="29413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ветвления</a:t>
                </a:r>
              </a:p>
              <a:p>
                <a:pPr algn="ctr"/>
                <a:endParaRPr lang="ru-RU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Префикс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=(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Строим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p>
                          <m:sSup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Используем ограничения предшествования:</a:t>
                </a:r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:(</m:t>
                    </m:r>
                    <m:sSup>
                      <m:sSup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Дополнительно: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ru-RU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ru-RU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6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Сокращение размера дерева поиска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E69975-C6CA-4696-81F8-CFB4A5304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527" y="3548874"/>
                <a:ext cx="4584471" cy="2941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50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Построение вспомогательной задачи 𝒫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83B335-0F51-4F64-A028-ACB9CD679541}"/>
                  </a:ext>
                </a:extLst>
              </p:cNvPr>
              <p:cNvSpPr txBox="1"/>
              <p:nvPr/>
            </p:nvSpPr>
            <p:spPr>
              <a:xfrm>
                <a:off x="252000" y="4149000"/>
                <a:ext cx="7276207" cy="2423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⁡{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𝑐𝑜𝑠𝑡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,путь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в порядке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Удаляем кластеры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Назначаем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Удаляем рёбра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):(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))∈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Остальные веса сохраняем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F"/>
                  </a:rPr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(двухступенчатая)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min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83B335-0F51-4F64-A028-ACB9CD679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4149000"/>
                <a:ext cx="7276207" cy="2423227"/>
              </a:xfrm>
              <a:prstGeom prst="rect">
                <a:avLst/>
              </a:prstGeom>
              <a:blipFill>
                <a:blip r:embed="rId3"/>
                <a:stretch>
                  <a:fillRect l="-503" t="-1008" r="-251" b="-2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78B7310A-8096-4A30-BA4D-2721C9C74AA5}"/>
              </a:ext>
            </a:extLst>
          </p:cNvPr>
          <p:cNvGrpSpPr/>
          <p:nvPr/>
        </p:nvGrpSpPr>
        <p:grpSpPr>
          <a:xfrm>
            <a:off x="612000" y="1207227"/>
            <a:ext cx="8280000" cy="3846796"/>
            <a:chOff x="1644786" y="894009"/>
            <a:chExt cx="9236900" cy="4291361"/>
          </a:xfrm>
        </p:grpSpPr>
        <p:grpSp>
          <p:nvGrpSpPr>
            <p:cNvPr id="88" name="Группа 87">
              <a:extLst>
                <a:ext uri="{FF2B5EF4-FFF2-40B4-BE49-F238E27FC236}">
                  <a16:creationId xmlns:a16="http://schemas.microsoft.com/office/drawing/2014/main" id="{F0414141-AA4B-4021-B742-C97678FE9F50}"/>
                </a:ext>
              </a:extLst>
            </p:cNvPr>
            <p:cNvGrpSpPr/>
            <p:nvPr/>
          </p:nvGrpSpPr>
          <p:grpSpPr>
            <a:xfrm>
              <a:off x="1644786" y="2507299"/>
              <a:ext cx="535808" cy="921701"/>
              <a:chOff x="1359560" y="1678342"/>
              <a:chExt cx="535808" cy="921701"/>
            </a:xfrm>
          </p:grpSpPr>
          <p:sp>
            <p:nvSpPr>
              <p:cNvPr id="162" name="Овал 161">
                <a:extLst>
                  <a:ext uri="{FF2B5EF4-FFF2-40B4-BE49-F238E27FC236}">
                    <a16:creationId xmlns:a16="http://schemas.microsoft.com/office/drawing/2014/main" id="{2A4609F7-D3C2-412C-BB22-AAF893D9B3DE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3" name="Ромб 162">
                <a:extLst>
                  <a:ext uri="{FF2B5EF4-FFF2-40B4-BE49-F238E27FC236}">
                    <a16:creationId xmlns:a16="http://schemas.microsoft.com/office/drawing/2014/main" id="{454EFF86-FEC7-4C9D-BB3E-D8318569A82C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4" name="Ромб 163">
                <a:extLst>
                  <a:ext uri="{FF2B5EF4-FFF2-40B4-BE49-F238E27FC236}">
                    <a16:creationId xmlns:a16="http://schemas.microsoft.com/office/drawing/2014/main" id="{370E94BC-C585-49DF-B032-A9E2C13A52EA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5" name="Ромб 164">
                <a:extLst>
                  <a:ext uri="{FF2B5EF4-FFF2-40B4-BE49-F238E27FC236}">
                    <a16:creationId xmlns:a16="http://schemas.microsoft.com/office/drawing/2014/main" id="{D872FA5F-4CBC-423D-80A1-CD4AB774A1E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6" name="Ромб 165">
                <a:extLst>
                  <a:ext uri="{FF2B5EF4-FFF2-40B4-BE49-F238E27FC236}">
                    <a16:creationId xmlns:a16="http://schemas.microsoft.com/office/drawing/2014/main" id="{B2D449A5-2CBA-4146-A317-CB9B58C0042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89" name="Группа 88">
              <a:extLst>
                <a:ext uri="{FF2B5EF4-FFF2-40B4-BE49-F238E27FC236}">
                  <a16:creationId xmlns:a16="http://schemas.microsoft.com/office/drawing/2014/main" id="{4CBC2FA3-DB21-4087-9A28-988BF0588CE8}"/>
                </a:ext>
              </a:extLst>
            </p:cNvPr>
            <p:cNvGrpSpPr/>
            <p:nvPr/>
          </p:nvGrpSpPr>
          <p:grpSpPr>
            <a:xfrm>
              <a:off x="2534019" y="2507299"/>
              <a:ext cx="535808" cy="921701"/>
              <a:chOff x="1359560" y="1678342"/>
              <a:chExt cx="535808" cy="921701"/>
            </a:xfrm>
          </p:grpSpPr>
          <p:sp>
            <p:nvSpPr>
              <p:cNvPr id="157" name="Овал 156">
                <a:extLst>
                  <a:ext uri="{FF2B5EF4-FFF2-40B4-BE49-F238E27FC236}">
                    <a16:creationId xmlns:a16="http://schemas.microsoft.com/office/drawing/2014/main" id="{26D78F11-0DBE-4994-A545-0702F6F67BF1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8" name="Ромб 157">
                <a:extLst>
                  <a:ext uri="{FF2B5EF4-FFF2-40B4-BE49-F238E27FC236}">
                    <a16:creationId xmlns:a16="http://schemas.microsoft.com/office/drawing/2014/main" id="{CD921C14-4065-4345-A34D-2D9ECB498B85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9" name="Ромб 158">
                <a:extLst>
                  <a:ext uri="{FF2B5EF4-FFF2-40B4-BE49-F238E27FC236}">
                    <a16:creationId xmlns:a16="http://schemas.microsoft.com/office/drawing/2014/main" id="{264E5F49-56B4-464E-8F03-60B0CDF86FF9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0" name="Ромб 159">
                <a:extLst>
                  <a:ext uri="{FF2B5EF4-FFF2-40B4-BE49-F238E27FC236}">
                    <a16:creationId xmlns:a16="http://schemas.microsoft.com/office/drawing/2014/main" id="{7BF04149-4548-4E81-98E8-F3F02FDFAAED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1" name="Ромб 160">
                <a:extLst>
                  <a:ext uri="{FF2B5EF4-FFF2-40B4-BE49-F238E27FC236}">
                    <a16:creationId xmlns:a16="http://schemas.microsoft.com/office/drawing/2014/main" id="{C2F0D86C-3E02-403E-B7A4-5E25BE09F3AA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0" name="Группа 89">
              <a:extLst>
                <a:ext uri="{FF2B5EF4-FFF2-40B4-BE49-F238E27FC236}">
                  <a16:creationId xmlns:a16="http://schemas.microsoft.com/office/drawing/2014/main" id="{826AEDF3-0949-4827-BCB9-D7AE05925310}"/>
                </a:ext>
              </a:extLst>
            </p:cNvPr>
            <p:cNvGrpSpPr/>
            <p:nvPr/>
          </p:nvGrpSpPr>
          <p:grpSpPr>
            <a:xfrm>
              <a:off x="4874547" y="2590643"/>
              <a:ext cx="535808" cy="921701"/>
              <a:chOff x="1359560" y="1678342"/>
              <a:chExt cx="535808" cy="921701"/>
            </a:xfrm>
          </p:grpSpPr>
          <p:sp>
            <p:nvSpPr>
              <p:cNvPr id="152" name="Овал 151">
                <a:extLst>
                  <a:ext uri="{FF2B5EF4-FFF2-40B4-BE49-F238E27FC236}">
                    <a16:creationId xmlns:a16="http://schemas.microsoft.com/office/drawing/2014/main" id="{F7B3256D-B32D-4B96-9841-56443A734AD9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3" name="Ромб 152">
                <a:extLst>
                  <a:ext uri="{FF2B5EF4-FFF2-40B4-BE49-F238E27FC236}">
                    <a16:creationId xmlns:a16="http://schemas.microsoft.com/office/drawing/2014/main" id="{CB84D4A7-2FA0-4E85-B2AE-AD5B16188F04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4" name="Ромб 153">
                <a:extLst>
                  <a:ext uri="{FF2B5EF4-FFF2-40B4-BE49-F238E27FC236}">
                    <a16:creationId xmlns:a16="http://schemas.microsoft.com/office/drawing/2014/main" id="{862AF3FC-5FDF-4455-837C-7DEDD4C7F531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5" name="Ромб 154">
                <a:extLst>
                  <a:ext uri="{FF2B5EF4-FFF2-40B4-BE49-F238E27FC236}">
                    <a16:creationId xmlns:a16="http://schemas.microsoft.com/office/drawing/2014/main" id="{3FE08DC2-D652-4683-A54C-60D23AE090E1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Ромб 155">
                <a:extLst>
                  <a:ext uri="{FF2B5EF4-FFF2-40B4-BE49-F238E27FC236}">
                    <a16:creationId xmlns:a16="http://schemas.microsoft.com/office/drawing/2014/main" id="{CE8AB9FE-3491-49AC-8461-7757CB572C1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1" name="Группа 90">
              <a:extLst>
                <a:ext uri="{FF2B5EF4-FFF2-40B4-BE49-F238E27FC236}">
                  <a16:creationId xmlns:a16="http://schemas.microsoft.com/office/drawing/2014/main" id="{8E0D6A6C-47D7-458B-B42B-9AC06F4F6F4C}"/>
                </a:ext>
              </a:extLst>
            </p:cNvPr>
            <p:cNvGrpSpPr/>
            <p:nvPr/>
          </p:nvGrpSpPr>
          <p:grpSpPr>
            <a:xfrm>
              <a:off x="5828096" y="2590643"/>
              <a:ext cx="535808" cy="921701"/>
              <a:chOff x="1359560" y="1678342"/>
              <a:chExt cx="535808" cy="921701"/>
            </a:xfrm>
          </p:grpSpPr>
          <p:sp>
            <p:nvSpPr>
              <p:cNvPr id="147" name="Овал 146">
                <a:extLst>
                  <a:ext uri="{FF2B5EF4-FFF2-40B4-BE49-F238E27FC236}">
                    <a16:creationId xmlns:a16="http://schemas.microsoft.com/office/drawing/2014/main" id="{134C4C6E-8AE9-4423-AA8D-E713C851BDAD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Ромб 147">
                <a:extLst>
                  <a:ext uri="{FF2B5EF4-FFF2-40B4-BE49-F238E27FC236}">
                    <a16:creationId xmlns:a16="http://schemas.microsoft.com/office/drawing/2014/main" id="{623DA705-F417-44A2-9CDE-6FC2C4ABC38B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9" name="Ромб 148">
                <a:extLst>
                  <a:ext uri="{FF2B5EF4-FFF2-40B4-BE49-F238E27FC236}">
                    <a16:creationId xmlns:a16="http://schemas.microsoft.com/office/drawing/2014/main" id="{731DADE0-12EE-4610-98B9-E6FB632A0295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0" name="Ромб 149">
                <a:extLst>
                  <a:ext uri="{FF2B5EF4-FFF2-40B4-BE49-F238E27FC236}">
                    <a16:creationId xmlns:a16="http://schemas.microsoft.com/office/drawing/2014/main" id="{57372504-0C53-439A-B87F-16253F2A8B0A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1" name="Ромб 150">
                <a:extLst>
                  <a:ext uri="{FF2B5EF4-FFF2-40B4-BE49-F238E27FC236}">
                    <a16:creationId xmlns:a16="http://schemas.microsoft.com/office/drawing/2014/main" id="{932C0DFC-23A5-4BB5-A867-721C59C6BCB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2" name="Группа 91">
              <a:extLst>
                <a:ext uri="{FF2B5EF4-FFF2-40B4-BE49-F238E27FC236}">
                  <a16:creationId xmlns:a16="http://schemas.microsoft.com/office/drawing/2014/main" id="{57509915-5BEB-490C-BA38-84B6A5B5BD5D}"/>
                </a:ext>
              </a:extLst>
            </p:cNvPr>
            <p:cNvGrpSpPr/>
            <p:nvPr/>
          </p:nvGrpSpPr>
          <p:grpSpPr>
            <a:xfrm>
              <a:off x="7271003" y="1287130"/>
              <a:ext cx="535808" cy="921701"/>
              <a:chOff x="1359560" y="1678342"/>
              <a:chExt cx="535808" cy="921701"/>
            </a:xfrm>
          </p:grpSpPr>
          <p:sp>
            <p:nvSpPr>
              <p:cNvPr id="142" name="Овал 141">
                <a:extLst>
                  <a:ext uri="{FF2B5EF4-FFF2-40B4-BE49-F238E27FC236}">
                    <a16:creationId xmlns:a16="http://schemas.microsoft.com/office/drawing/2014/main" id="{A7E28641-96AD-426E-8143-6AE360DEAB32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3" name="Ромб 142">
                <a:extLst>
                  <a:ext uri="{FF2B5EF4-FFF2-40B4-BE49-F238E27FC236}">
                    <a16:creationId xmlns:a16="http://schemas.microsoft.com/office/drawing/2014/main" id="{9F3F9CC8-A013-4BCF-B8A8-DE4A7A6DFBA6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4" name="Ромб 143">
                <a:extLst>
                  <a:ext uri="{FF2B5EF4-FFF2-40B4-BE49-F238E27FC236}">
                    <a16:creationId xmlns:a16="http://schemas.microsoft.com/office/drawing/2014/main" id="{F9123C26-B792-422E-A75D-995BFD5E0F3B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5" name="Ромб 144">
                <a:extLst>
                  <a:ext uri="{FF2B5EF4-FFF2-40B4-BE49-F238E27FC236}">
                    <a16:creationId xmlns:a16="http://schemas.microsoft.com/office/drawing/2014/main" id="{7CEB6095-DF0D-4468-BF67-905B323DC0D8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6" name="Ромб 145">
                <a:extLst>
                  <a:ext uri="{FF2B5EF4-FFF2-40B4-BE49-F238E27FC236}">
                    <a16:creationId xmlns:a16="http://schemas.microsoft.com/office/drawing/2014/main" id="{D3A58961-007E-4449-BA12-C9A646F847E9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3" name="Группа 92">
              <a:extLst>
                <a:ext uri="{FF2B5EF4-FFF2-40B4-BE49-F238E27FC236}">
                  <a16:creationId xmlns:a16="http://schemas.microsoft.com/office/drawing/2014/main" id="{EA00CAD3-ED9A-4879-8D89-5D9014A45887}"/>
                </a:ext>
              </a:extLst>
            </p:cNvPr>
            <p:cNvGrpSpPr/>
            <p:nvPr/>
          </p:nvGrpSpPr>
          <p:grpSpPr>
            <a:xfrm>
              <a:off x="9133359" y="894009"/>
              <a:ext cx="535808" cy="921701"/>
              <a:chOff x="1359560" y="1678342"/>
              <a:chExt cx="535808" cy="921701"/>
            </a:xfrm>
          </p:grpSpPr>
          <p:sp>
            <p:nvSpPr>
              <p:cNvPr id="137" name="Овал 136">
                <a:extLst>
                  <a:ext uri="{FF2B5EF4-FFF2-40B4-BE49-F238E27FC236}">
                    <a16:creationId xmlns:a16="http://schemas.microsoft.com/office/drawing/2014/main" id="{E506BB39-48BF-475D-A8A7-971D3B466D15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8" name="Ромб 137">
                <a:extLst>
                  <a:ext uri="{FF2B5EF4-FFF2-40B4-BE49-F238E27FC236}">
                    <a16:creationId xmlns:a16="http://schemas.microsoft.com/office/drawing/2014/main" id="{2E9F132D-C4F1-495C-8F5B-997EE8DA3F42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9" name="Ромб 138">
                <a:extLst>
                  <a:ext uri="{FF2B5EF4-FFF2-40B4-BE49-F238E27FC236}">
                    <a16:creationId xmlns:a16="http://schemas.microsoft.com/office/drawing/2014/main" id="{10C0CBE2-577A-4D6A-BCDA-E431D9E0C0E5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0" name="Ромб 139">
                <a:extLst>
                  <a:ext uri="{FF2B5EF4-FFF2-40B4-BE49-F238E27FC236}">
                    <a16:creationId xmlns:a16="http://schemas.microsoft.com/office/drawing/2014/main" id="{BC246A44-8642-4C48-B45A-FCCA0C6CEBB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1" name="Ромб 140">
                <a:extLst>
                  <a:ext uri="{FF2B5EF4-FFF2-40B4-BE49-F238E27FC236}">
                    <a16:creationId xmlns:a16="http://schemas.microsoft.com/office/drawing/2014/main" id="{741C54E5-4E1C-4055-8A13-AFDB45D26860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4" name="Группа 93">
              <a:extLst>
                <a:ext uri="{FF2B5EF4-FFF2-40B4-BE49-F238E27FC236}">
                  <a16:creationId xmlns:a16="http://schemas.microsoft.com/office/drawing/2014/main" id="{7BEEEFA7-8838-4082-BF6B-04A3637BAD31}"/>
                </a:ext>
              </a:extLst>
            </p:cNvPr>
            <p:cNvGrpSpPr/>
            <p:nvPr/>
          </p:nvGrpSpPr>
          <p:grpSpPr>
            <a:xfrm>
              <a:off x="10345878" y="2485203"/>
              <a:ext cx="535808" cy="921701"/>
              <a:chOff x="1359560" y="1678342"/>
              <a:chExt cx="535808" cy="921701"/>
            </a:xfrm>
          </p:grpSpPr>
          <p:sp>
            <p:nvSpPr>
              <p:cNvPr id="132" name="Овал 131">
                <a:extLst>
                  <a:ext uri="{FF2B5EF4-FFF2-40B4-BE49-F238E27FC236}">
                    <a16:creationId xmlns:a16="http://schemas.microsoft.com/office/drawing/2014/main" id="{78C9FE4C-8F38-40D8-98F3-8F7C7181A458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3" name="Ромб 132">
                <a:extLst>
                  <a:ext uri="{FF2B5EF4-FFF2-40B4-BE49-F238E27FC236}">
                    <a16:creationId xmlns:a16="http://schemas.microsoft.com/office/drawing/2014/main" id="{BEAB5C31-F9DA-49D3-AAD5-CEC013FE9BF0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4" name="Ромб 133">
                <a:extLst>
                  <a:ext uri="{FF2B5EF4-FFF2-40B4-BE49-F238E27FC236}">
                    <a16:creationId xmlns:a16="http://schemas.microsoft.com/office/drawing/2014/main" id="{8C5AE572-269B-4914-8926-D31799C5AF93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5" name="Ромб 134">
                <a:extLst>
                  <a:ext uri="{FF2B5EF4-FFF2-40B4-BE49-F238E27FC236}">
                    <a16:creationId xmlns:a16="http://schemas.microsoft.com/office/drawing/2014/main" id="{123E9A1D-F8B2-4525-BD36-146BC1FD63B6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6" name="Ромб 135">
                <a:extLst>
                  <a:ext uri="{FF2B5EF4-FFF2-40B4-BE49-F238E27FC236}">
                    <a16:creationId xmlns:a16="http://schemas.microsoft.com/office/drawing/2014/main" id="{F84BCED7-37F9-4C08-B815-33E2169F4F19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5" name="Группа 94">
              <a:extLst>
                <a:ext uri="{FF2B5EF4-FFF2-40B4-BE49-F238E27FC236}">
                  <a16:creationId xmlns:a16="http://schemas.microsoft.com/office/drawing/2014/main" id="{35E939CE-AACF-4BB5-A62B-3C5255497B1A}"/>
                </a:ext>
              </a:extLst>
            </p:cNvPr>
            <p:cNvGrpSpPr/>
            <p:nvPr/>
          </p:nvGrpSpPr>
          <p:grpSpPr>
            <a:xfrm>
              <a:off x="9669167" y="4263669"/>
              <a:ext cx="535808" cy="921701"/>
              <a:chOff x="1359560" y="1678342"/>
              <a:chExt cx="535808" cy="921701"/>
            </a:xfrm>
          </p:grpSpPr>
          <p:sp>
            <p:nvSpPr>
              <p:cNvPr id="127" name="Овал 126">
                <a:extLst>
                  <a:ext uri="{FF2B5EF4-FFF2-40B4-BE49-F238E27FC236}">
                    <a16:creationId xmlns:a16="http://schemas.microsoft.com/office/drawing/2014/main" id="{741FE354-0207-4928-B833-B19ABD037CEE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8" name="Ромб 127">
                <a:extLst>
                  <a:ext uri="{FF2B5EF4-FFF2-40B4-BE49-F238E27FC236}">
                    <a16:creationId xmlns:a16="http://schemas.microsoft.com/office/drawing/2014/main" id="{E56E93C4-FD8E-4482-BB92-975F18938029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9" name="Ромб 128">
                <a:extLst>
                  <a:ext uri="{FF2B5EF4-FFF2-40B4-BE49-F238E27FC236}">
                    <a16:creationId xmlns:a16="http://schemas.microsoft.com/office/drawing/2014/main" id="{DDDBCF3C-F947-4B14-8DDA-1FC7AFBD5FEE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0" name="Ромб 129">
                <a:extLst>
                  <a:ext uri="{FF2B5EF4-FFF2-40B4-BE49-F238E27FC236}">
                    <a16:creationId xmlns:a16="http://schemas.microsoft.com/office/drawing/2014/main" id="{F2D33239-F9FD-4522-B2A6-F2F125706E01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1" name="Ромб 130">
                <a:extLst>
                  <a:ext uri="{FF2B5EF4-FFF2-40B4-BE49-F238E27FC236}">
                    <a16:creationId xmlns:a16="http://schemas.microsoft.com/office/drawing/2014/main" id="{F423B01A-96C0-43AE-A493-AE16F784B6B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92DF0BE9-A86F-408E-B5CE-585EC2236F08}"/>
                </a:ext>
              </a:extLst>
            </p:cNvPr>
            <p:cNvGrpSpPr/>
            <p:nvPr/>
          </p:nvGrpSpPr>
          <p:grpSpPr>
            <a:xfrm>
              <a:off x="7873923" y="3584161"/>
              <a:ext cx="535808" cy="921701"/>
              <a:chOff x="1359560" y="1678342"/>
              <a:chExt cx="535808" cy="921701"/>
            </a:xfrm>
          </p:grpSpPr>
          <p:sp>
            <p:nvSpPr>
              <p:cNvPr id="122" name="Овал 121">
                <a:extLst>
                  <a:ext uri="{FF2B5EF4-FFF2-40B4-BE49-F238E27FC236}">
                    <a16:creationId xmlns:a16="http://schemas.microsoft.com/office/drawing/2014/main" id="{16072AC1-365C-42FE-B559-4FB9DAE7ABF0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3" name="Ромб 122">
                <a:extLst>
                  <a:ext uri="{FF2B5EF4-FFF2-40B4-BE49-F238E27FC236}">
                    <a16:creationId xmlns:a16="http://schemas.microsoft.com/office/drawing/2014/main" id="{3E57E124-FB82-4539-8963-E22DC5CE57EE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4" name="Ромб 123">
                <a:extLst>
                  <a:ext uri="{FF2B5EF4-FFF2-40B4-BE49-F238E27FC236}">
                    <a16:creationId xmlns:a16="http://schemas.microsoft.com/office/drawing/2014/main" id="{D5936361-4B66-4226-9169-319E9DE9F6E4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5" name="Ромб 124">
                <a:extLst>
                  <a:ext uri="{FF2B5EF4-FFF2-40B4-BE49-F238E27FC236}">
                    <a16:creationId xmlns:a16="http://schemas.microsoft.com/office/drawing/2014/main" id="{2C2E419D-ADFA-4B2B-89DA-BD2AD4833A1C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6" name="Ромб 125">
                <a:extLst>
                  <a:ext uri="{FF2B5EF4-FFF2-40B4-BE49-F238E27FC236}">
                    <a16:creationId xmlns:a16="http://schemas.microsoft.com/office/drawing/2014/main" id="{D764A959-1A00-4714-887C-6B6457747FC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7" name="Группа 96">
              <a:extLst>
                <a:ext uri="{FF2B5EF4-FFF2-40B4-BE49-F238E27FC236}">
                  <a16:creationId xmlns:a16="http://schemas.microsoft.com/office/drawing/2014/main" id="{38C28CBD-267F-48A6-AD29-DF776A43809F}"/>
                </a:ext>
              </a:extLst>
            </p:cNvPr>
            <p:cNvGrpSpPr/>
            <p:nvPr/>
          </p:nvGrpSpPr>
          <p:grpSpPr>
            <a:xfrm>
              <a:off x="8453849" y="2262928"/>
              <a:ext cx="535808" cy="921701"/>
              <a:chOff x="1359560" y="1678342"/>
              <a:chExt cx="535808" cy="921701"/>
            </a:xfrm>
          </p:grpSpPr>
          <p:sp>
            <p:nvSpPr>
              <p:cNvPr id="117" name="Овал 116">
                <a:extLst>
                  <a:ext uri="{FF2B5EF4-FFF2-40B4-BE49-F238E27FC236}">
                    <a16:creationId xmlns:a16="http://schemas.microsoft.com/office/drawing/2014/main" id="{0683DD0E-AF2E-49D3-8C6F-24DE82C6AF3D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8" name="Ромб 117">
                <a:extLst>
                  <a:ext uri="{FF2B5EF4-FFF2-40B4-BE49-F238E27FC236}">
                    <a16:creationId xmlns:a16="http://schemas.microsoft.com/office/drawing/2014/main" id="{E64A7429-8247-41AF-B8CE-450F448E03C3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9" name="Ромб 118">
                <a:extLst>
                  <a:ext uri="{FF2B5EF4-FFF2-40B4-BE49-F238E27FC236}">
                    <a16:creationId xmlns:a16="http://schemas.microsoft.com/office/drawing/2014/main" id="{CD9BB71B-FDDE-446E-80D9-22DAD7418F1D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0" name="Ромб 119">
                <a:extLst>
                  <a:ext uri="{FF2B5EF4-FFF2-40B4-BE49-F238E27FC236}">
                    <a16:creationId xmlns:a16="http://schemas.microsoft.com/office/drawing/2014/main" id="{9D08915C-D1D4-42E2-B90E-67ABA76D93A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1" name="Ромб 120">
                <a:extLst>
                  <a:ext uri="{FF2B5EF4-FFF2-40B4-BE49-F238E27FC236}">
                    <a16:creationId xmlns:a16="http://schemas.microsoft.com/office/drawing/2014/main" id="{EC1CB9D6-388D-4826-B534-D23D07D16BB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98" name="Прямая со стрелкой 97">
              <a:extLst>
                <a:ext uri="{FF2B5EF4-FFF2-40B4-BE49-F238E27FC236}">
                  <a16:creationId xmlns:a16="http://schemas.microsoft.com/office/drawing/2014/main" id="{A25752FC-0F08-4863-8A01-192BC2955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4301" y="2879485"/>
              <a:ext cx="897622" cy="9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>
              <a:extLst>
                <a:ext uri="{FF2B5EF4-FFF2-40B4-BE49-F238E27FC236}">
                  <a16:creationId xmlns:a16="http://schemas.microsoft.com/office/drawing/2014/main" id="{B1D653AB-429B-448A-9FC0-62BFC20CF782}"/>
                </a:ext>
              </a:extLst>
            </p:cNvPr>
            <p:cNvCxnSpPr>
              <a:cxnSpLocks/>
            </p:cNvCxnSpPr>
            <p:nvPr/>
          </p:nvCxnSpPr>
          <p:spPr>
            <a:xfrm>
              <a:off x="2868491" y="2879485"/>
              <a:ext cx="889777" cy="1054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>
              <a:extLst>
                <a:ext uri="{FF2B5EF4-FFF2-40B4-BE49-F238E27FC236}">
                  <a16:creationId xmlns:a16="http://schemas.microsoft.com/office/drawing/2014/main" id="{95EAAE06-26B8-4D67-80A2-04CEA252B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7717" y="2928010"/>
              <a:ext cx="925858" cy="846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>
              <a:extLst>
                <a:ext uri="{FF2B5EF4-FFF2-40B4-BE49-F238E27FC236}">
                  <a16:creationId xmlns:a16="http://schemas.microsoft.com/office/drawing/2014/main" id="{356847D4-10DB-426E-A0BF-7697E310326D}"/>
                </a:ext>
              </a:extLst>
            </p:cNvPr>
            <p:cNvCxnSpPr>
              <a:cxnSpLocks/>
            </p:cNvCxnSpPr>
            <p:nvPr/>
          </p:nvCxnSpPr>
          <p:spPr>
            <a:xfrm>
              <a:off x="5209019" y="2936066"/>
              <a:ext cx="884805" cy="488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>
              <a:extLst>
                <a:ext uri="{FF2B5EF4-FFF2-40B4-BE49-F238E27FC236}">
                  <a16:creationId xmlns:a16="http://schemas.microsoft.com/office/drawing/2014/main" id="{90F90B09-C66B-4EA1-9667-B323E4919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2568" y="1831325"/>
              <a:ext cx="1317614" cy="11047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>
              <a:extLst>
                <a:ext uri="{FF2B5EF4-FFF2-40B4-BE49-F238E27FC236}">
                  <a16:creationId xmlns:a16="http://schemas.microsoft.com/office/drawing/2014/main" id="{E2D11A73-B9DF-42CF-B46D-2D271F6ED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5475" y="1193836"/>
              <a:ext cx="1862356" cy="3902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>
              <a:extLst>
                <a:ext uri="{FF2B5EF4-FFF2-40B4-BE49-F238E27FC236}">
                  <a16:creationId xmlns:a16="http://schemas.microsoft.com/office/drawing/2014/main" id="{4B0DAFE6-A852-4944-AECF-9EF40626D21B}"/>
                </a:ext>
              </a:extLst>
            </p:cNvPr>
            <p:cNvCxnSpPr>
              <a:cxnSpLocks/>
            </p:cNvCxnSpPr>
            <p:nvPr/>
          </p:nvCxnSpPr>
          <p:spPr>
            <a:xfrm>
              <a:off x="9401263" y="1467808"/>
              <a:ext cx="1145951" cy="1359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>
              <a:extLst>
                <a:ext uri="{FF2B5EF4-FFF2-40B4-BE49-F238E27FC236}">
                  <a16:creationId xmlns:a16="http://schemas.microsoft.com/office/drawing/2014/main" id="{713B91A2-4A6A-42BD-9D9B-2C03C9287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495" y="1518013"/>
              <a:ext cx="567382" cy="1175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>
              <a:extLst>
                <a:ext uri="{FF2B5EF4-FFF2-40B4-BE49-F238E27FC236}">
                  <a16:creationId xmlns:a16="http://schemas.microsoft.com/office/drawing/2014/main" id="{92A645A6-FAD5-48A9-AAC9-63E08D2C589B}"/>
                </a:ext>
              </a:extLst>
            </p:cNvPr>
            <p:cNvCxnSpPr>
              <a:cxnSpLocks/>
            </p:cNvCxnSpPr>
            <p:nvPr/>
          </p:nvCxnSpPr>
          <p:spPr>
            <a:xfrm>
              <a:off x="6149750" y="3209582"/>
              <a:ext cx="1977821" cy="745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>
              <a:extLst>
                <a:ext uri="{FF2B5EF4-FFF2-40B4-BE49-F238E27FC236}">
                  <a16:creationId xmlns:a16="http://schemas.microsoft.com/office/drawing/2014/main" id="{704B7FD7-502C-452F-AA7F-42947385175E}"/>
                </a:ext>
              </a:extLst>
            </p:cNvPr>
            <p:cNvCxnSpPr>
              <a:cxnSpLocks/>
            </p:cNvCxnSpPr>
            <p:nvPr/>
          </p:nvCxnSpPr>
          <p:spPr>
            <a:xfrm>
              <a:off x="8208395" y="4191147"/>
              <a:ext cx="1662108" cy="3942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>
              <a:extLst>
                <a:ext uri="{FF2B5EF4-FFF2-40B4-BE49-F238E27FC236}">
                  <a16:creationId xmlns:a16="http://schemas.microsoft.com/office/drawing/2014/main" id="{62E021B4-8187-446B-AF14-97A30E25A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4238" y="3095966"/>
              <a:ext cx="572976" cy="14228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>
              <a:extLst>
                <a:ext uri="{FF2B5EF4-FFF2-40B4-BE49-F238E27FC236}">
                  <a16:creationId xmlns:a16="http://schemas.microsoft.com/office/drawing/2014/main" id="{BA3782E7-E1D2-44E5-B6B1-11607F71A0B1}"/>
                </a:ext>
              </a:extLst>
            </p:cNvPr>
            <p:cNvCxnSpPr>
              <a:cxnSpLocks/>
            </p:cNvCxnSpPr>
            <p:nvPr/>
          </p:nvCxnSpPr>
          <p:spPr>
            <a:xfrm>
              <a:off x="8788321" y="2902483"/>
              <a:ext cx="1129991" cy="16163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3737526-AF7C-4586-A110-54537CD1865D}"/>
                    </a:ext>
                  </a:extLst>
                </p:cNvPr>
                <p:cNvSpPr txBox="1"/>
                <p:nvPr/>
              </p:nvSpPr>
              <p:spPr>
                <a:xfrm>
                  <a:off x="1657798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3737526-AF7C-4586-A110-54537CD186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798" y="2102177"/>
                  <a:ext cx="528934" cy="393121"/>
                </a:xfrm>
                <a:prstGeom prst="rect">
                  <a:avLst/>
                </a:prstGeom>
                <a:blipFill>
                  <a:blip r:embed="rId4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A3D61BA-B2A7-4F35-B0E1-A54B7F9F6EDB}"/>
                    </a:ext>
                  </a:extLst>
                </p:cNvPr>
                <p:cNvSpPr txBox="1"/>
                <p:nvPr/>
              </p:nvSpPr>
              <p:spPr>
                <a:xfrm>
                  <a:off x="2571303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A3D61BA-B2A7-4F35-B0E1-A54B7F9F6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1303" y="2102177"/>
                  <a:ext cx="528934" cy="393121"/>
                </a:xfrm>
                <a:prstGeom prst="rect">
                  <a:avLst/>
                </a:prstGeom>
                <a:blipFill>
                  <a:blip r:embed="rId5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C8BA15E-D642-437F-851B-843AB9DD233F}"/>
                    </a:ext>
                  </a:extLst>
                </p:cNvPr>
                <p:cNvSpPr txBox="1"/>
                <p:nvPr/>
              </p:nvSpPr>
              <p:spPr>
                <a:xfrm>
                  <a:off x="5902507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C8BA15E-D642-437F-851B-843AB9DD2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2507" y="2102177"/>
                  <a:ext cx="528934" cy="393121"/>
                </a:xfrm>
                <a:prstGeom prst="rect">
                  <a:avLst/>
                </a:prstGeom>
                <a:blipFill>
                  <a:blip r:embed="rId6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28FC2EF-50F7-48BC-A8A1-833E0EF03D60}"/>
                    </a:ext>
                  </a:extLst>
                </p:cNvPr>
                <p:cNvSpPr txBox="1"/>
                <p:nvPr/>
              </p:nvSpPr>
              <p:spPr>
                <a:xfrm>
                  <a:off x="4903303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28FC2EF-50F7-48BC-A8A1-833E0EF03D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303" y="2102177"/>
                  <a:ext cx="528934" cy="393121"/>
                </a:xfrm>
                <a:prstGeom prst="rect">
                  <a:avLst/>
                </a:prstGeom>
                <a:blipFill>
                  <a:blip r:embed="rId7"/>
                  <a:stretch>
                    <a:fillRect r="-22078"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Стрелка: вправо 113">
                  <a:extLst>
                    <a:ext uri="{FF2B5EF4-FFF2-40B4-BE49-F238E27FC236}">
                      <a16:creationId xmlns:a16="http://schemas.microsoft.com/office/drawing/2014/main" id="{DDFCA414-3947-448F-87BE-39191C2D061B}"/>
                    </a:ext>
                  </a:extLst>
                </p:cNvPr>
                <p:cNvSpPr/>
                <p:nvPr/>
              </p:nvSpPr>
              <p:spPr>
                <a:xfrm>
                  <a:off x="1846122" y="3503954"/>
                  <a:ext cx="4247702" cy="663812"/>
                </a:xfrm>
                <a:prstGeom prst="rightArrow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min</m:t>
                            </m:r>
                          </m:sub>
                        </m:sSub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Стрелка: вправо 113">
                  <a:extLst>
                    <a:ext uri="{FF2B5EF4-FFF2-40B4-BE49-F238E27FC236}">
                      <a16:creationId xmlns:a16="http://schemas.microsoft.com/office/drawing/2014/main" id="{DDFCA414-3947-448F-87BE-39191C2D06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6122" y="3503954"/>
                  <a:ext cx="4247702" cy="663812"/>
                </a:xfrm>
                <a:prstGeom prst="rightArrow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AABB557-02C1-42E5-9115-70FA8FDB10A1}"/>
                </a:ext>
              </a:extLst>
            </p:cNvPr>
            <p:cNvSpPr txBox="1"/>
            <p:nvPr/>
          </p:nvSpPr>
          <p:spPr>
            <a:xfrm>
              <a:off x="3766657" y="278367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ru-RU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7D81D54-9377-4469-9F79-1542D0580A0C}"/>
                </a:ext>
              </a:extLst>
            </p:cNvPr>
            <p:cNvSpPr txBox="1"/>
            <p:nvPr/>
          </p:nvSpPr>
          <p:spPr>
            <a:xfrm>
              <a:off x="3751101" y="214000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6168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Варианты нижних оценок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D1F9EB5C-9D07-4DB6-8244-97FE2093BE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159652"/>
                  </p:ext>
                </p:extLst>
              </p:nvPr>
            </p:nvGraphicFramePr>
            <p:xfrm>
              <a:off x="1094749" y="1138510"/>
              <a:ext cx="6954501" cy="303574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177925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603375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50177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1635125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  <a:gridCol w="1036301">
                      <a:extLst>
                        <a:ext uri="{9D8B030D-6E8A-4147-A177-3AD203B41FA5}">
                          <a16:colId xmlns:a16="http://schemas.microsoft.com/office/drawing/2014/main" val="376094788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 err="1">
                              <a:effectLst/>
                            </a:rPr>
                            <a:t>Нун</a:t>
                          </a:r>
                          <a:r>
                            <a:rPr lang="ru-RU" sz="2000" dirty="0">
                              <a:effectLst/>
                            </a:rPr>
                            <a:t> и Бин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ru-RU" sz="20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AP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MSAP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4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Gurobi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5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6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D1F9EB5C-9D07-4DB6-8244-97FE2093BE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159652"/>
                  </p:ext>
                </p:extLst>
              </p:nvPr>
            </p:nvGraphicFramePr>
            <p:xfrm>
              <a:off x="1094749" y="1138510"/>
              <a:ext cx="6954501" cy="303574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177925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603375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50177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1635125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  <a:gridCol w="1036301">
                      <a:extLst>
                        <a:ext uri="{9D8B030D-6E8A-4147-A177-3AD203B41FA5}">
                          <a16:colId xmlns:a16="http://schemas.microsoft.com/office/drawing/2014/main" val="376094788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 err="1">
                              <a:effectLst/>
                            </a:rPr>
                            <a:t>Нун</a:t>
                          </a:r>
                          <a:r>
                            <a:rPr lang="ru-RU" sz="2000" dirty="0">
                              <a:effectLst/>
                            </a:rPr>
                            <a:t> и Бин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86179" t="-1333" r="-180081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61710" t="-1333" r="-64684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72353" t="-1333" r="-2353" b="-59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859346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AP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8596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MSAP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4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8596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Gurobi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5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6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8AEA10-65F0-47B0-ADB7-F0E28530F573}"/>
                  </a:ext>
                </a:extLst>
              </p:cNvPr>
              <p:cNvSpPr txBox="1"/>
              <p:nvPr/>
            </p:nvSpPr>
            <p:spPr>
              <a:xfrm>
                <a:off x="969729" y="4666435"/>
                <a:ext cx="723944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sepChr m:val=",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оценки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, 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 – E</a:t>
                </a:r>
                <a:r>
                  <a:rPr lang="en-US" baseline="-25000" dirty="0"/>
                  <a:t>4</a:t>
                </a:r>
                <a:r>
                  <a:rPr lang="ru-RU" dirty="0"/>
                  <a:t> менее точные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5</a:t>
                </a:r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E</a:t>
                </a:r>
                <a:r>
                  <a:rPr lang="en-US" baseline="-25000" dirty="0"/>
                  <a:t>6</a:t>
                </a:r>
                <a:r>
                  <a:rPr lang="en-US" dirty="0"/>
                  <a:t> </a:t>
                </a:r>
                <a:r>
                  <a:rPr lang="ru-RU" dirty="0"/>
                  <a:t>требуют много времени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Оценка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  <a:r>
                  <a:rPr lang="en-US" dirty="0"/>
                  <a:t> </a:t>
                </a:r>
                <a:r>
                  <a:rPr lang="ru-RU" dirty="0"/>
                  <a:t>применяется в малом (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≈1</m:t>
                    </m:r>
                    <m:r>
                      <a:rPr lang="ru-RU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ru-RU" dirty="0"/>
                  <a:t>) количестве случаев с наименьшими оценками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endParaRPr lang="ru-RU" baseline="-2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8AEA10-65F0-47B0-ADB7-F0E28530F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29" y="4666435"/>
                <a:ext cx="7239444" cy="1938992"/>
              </a:xfrm>
              <a:prstGeom prst="rect">
                <a:avLst/>
              </a:prstGeom>
              <a:blipFill>
                <a:blip r:embed="rId4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869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-9427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Метод ветвей и границ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8A734AA-3EE9-440C-9155-087EE03FC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474978"/>
                  </p:ext>
                </p:extLst>
              </p:nvPr>
            </p:nvGraphicFramePr>
            <p:xfrm>
              <a:off x="1332000" y="974120"/>
              <a:ext cx="6714741" cy="37912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36613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5878128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26522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Вход: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, кластеры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𝛱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, верхняя граница 𝑈𝐵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Выход: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маршрут и его стоимость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100">
                              <a:effectLst/>
                            </a:rPr>
                            <a:t>empty queue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2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Начинаем с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𝑅𝑜𝑜𝑡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𝑝𝑢𝑠h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𝑅𝑜𝑜𝑡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not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.empty()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5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	Берем следующий префикс для обработки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𝑝𝑜𝑝</m:t>
                              </m:r>
                              <m:d>
                                <m:d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6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𝑝𝑟𝑜𝑐𝑒𝑠𝑠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𝐵𝑜𝑢𝑛𝑑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7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not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𝑝𝑟𝑜𝑐𝑒𝑠𝑠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then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8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100">
                              <a:effectLst/>
                            </a:rPr>
                            <a:t>; continue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9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10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𝑈𝑝𝑑𝑎𝑡𝑒𝐿𝑜𝑤𝑒𝑟𝐵𝑜𝑢𝑛𝑑</m:t>
                              </m:r>
                              <m:d>
                                <m:d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all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𝑐h𝑖𝑙𝑑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𝐵𝑟𝑎𝑛𝑐h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do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12 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Помещаем префикс в очередь на обработку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ru-RU" sz="1100">
                              <a:effectLst/>
                            </a:rPr>
                            <a:t>.</a:t>
                          </a:r>
                          <a:r>
                            <a:rPr lang="en-US" sz="1100">
                              <a:effectLst/>
                            </a:rPr>
                            <a:t>push</a:t>
                          </a:r>
                          <a:r>
                            <a:rPr lang="ru-RU" sz="110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𝑖𝑙𝑑</m:t>
                              </m:r>
                            </m:oMath>
                          </a14:m>
                          <a:r>
                            <a:rPr lang="ru-RU" sz="1100">
                              <a:effectLst/>
                            </a:rPr>
                            <a:t>)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8A734AA-3EE9-440C-9155-087EE03FC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474978"/>
                  </p:ext>
                </p:extLst>
              </p:nvPr>
            </p:nvGraphicFramePr>
            <p:xfrm>
              <a:off x="1332000" y="974120"/>
              <a:ext cx="6714741" cy="37912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36613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5878128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221234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Вход: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00000" r="-414" b="-1524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Выход: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маршрут и его стоимость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305556" r="-414" b="-13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2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394595" r="-414" b="-122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446341" r="-414" b="-10097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622222" r="-414" b="-10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5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702703" r="-414" b="-9216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6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825000" r="-414" b="-847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7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900000" r="-414" b="-724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8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100">
                              <a:effectLst/>
                            </a:rPr>
                            <a:t>; continue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9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10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194595" r="-414" b="-42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330556" r="-414" b="-3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12 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430556" r="-414" b="-2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B3A56C-DB57-43EF-B064-4FB5BC6ADCD1}"/>
                  </a:ext>
                </a:extLst>
              </p:cNvPr>
              <p:cNvSpPr txBox="1"/>
              <p:nvPr/>
            </p:nvSpPr>
            <p:spPr>
              <a:xfrm>
                <a:off x="31903" y="4799093"/>
                <a:ext cx="922223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Значение </a:t>
                </a:r>
                <a:r>
                  <a:rPr lang="en-US" sz="1400" dirty="0"/>
                  <a:t>UB</a:t>
                </a:r>
                <a:r>
                  <a:rPr lang="ru-RU" sz="1400" dirty="0"/>
                  <a:t> получается при помощи эвристики </a:t>
                </a:r>
                <a:r>
                  <a:rPr lang="en-US" sz="1400" dirty="0"/>
                  <a:t>PCGLNS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Выполняем обход дерева поиска в ширину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Начиная с корня, префикса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 каждом префиксе считаем </a:t>
                </a:r>
                <a:r>
                  <a:rPr lang="en-US" sz="1400" dirty="0"/>
                  <a:t>LB </a:t>
                </a:r>
                <a:r>
                  <a:rPr lang="ru-RU" sz="1400" dirty="0"/>
                  <a:t>методами </a:t>
                </a:r>
                <a:r>
                  <a:rPr lang="en-US" sz="1400" dirty="0"/>
                  <a:t>L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 </a:t>
                </a:r>
                <a:r>
                  <a:rPr lang="ru-RU" sz="1400" dirty="0"/>
                  <a:t>и </a:t>
                </a:r>
                <a:r>
                  <a:rPr lang="en-US" sz="1400" dirty="0"/>
                  <a:t>L</a:t>
                </a:r>
                <a:r>
                  <a:rPr lang="en-US" sz="1400" baseline="-25000" dirty="0"/>
                  <a:t>2</a:t>
                </a:r>
                <a:r>
                  <a:rPr lang="ru-RU" sz="1400" dirty="0"/>
                  <a:t> и выбираем </a:t>
                </a:r>
                <a:r>
                  <a:rPr lang="en-US" sz="1400" dirty="0"/>
                  <a:t>max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Если </a:t>
                </a:r>
                <a:r>
                  <a:rPr lang="en-US" sz="1400" dirty="0"/>
                  <a:t>LB &gt; UB</a:t>
                </a:r>
                <a:r>
                  <a:rPr lang="ru-RU" sz="1400" dirty="0"/>
                  <a:t>, префикс отсекается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Иначе находим его потомков (префиксы длины большей на 1, с учётом ограничений предшествования) и переходим к их обработке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Каждый префикс длины </a:t>
                </a:r>
                <a:r>
                  <a:rPr lang="en-US" sz="1400" dirty="0"/>
                  <a:t>m </a:t>
                </a:r>
                <a:r>
                  <a:rPr lang="ru-RU" sz="1400" dirty="0"/>
                  <a:t>даёт решение исходной задачи </a:t>
                </a:r>
                <a:r>
                  <a:rPr lang="en-US" sz="1400" dirty="0"/>
                  <a:t>PCGTSP</a:t>
                </a:r>
                <a:r>
                  <a:rPr lang="ru-RU" sz="1400" dirty="0"/>
                  <a:t>, выбираем из них наилучший (минимального веса)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B3A56C-DB57-43EF-B064-4FB5BC6AD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" y="4799093"/>
                <a:ext cx="9222234" cy="2246769"/>
              </a:xfrm>
              <a:prstGeom prst="rect">
                <a:avLst/>
              </a:prstGeom>
              <a:blipFill>
                <a:blip r:embed="rId4"/>
                <a:stretch>
                  <a:fillRect l="-66" t="-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21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512A21-D21A-42E9-A8DF-1A6AB9B81956}"/>
              </a:ext>
            </a:extLst>
          </p:cNvPr>
          <p:cNvSpPr txBox="1"/>
          <p:nvPr/>
        </p:nvSpPr>
        <p:spPr>
          <a:xfrm>
            <a:off x="2772000" y="-9427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Метод ветвей и границ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77DD4-DFB0-4630-BC09-0AB40A0FBB4C}"/>
                  </a:ext>
                </a:extLst>
              </p:cNvPr>
              <p:cNvSpPr txBox="1"/>
              <p:nvPr/>
            </p:nvSpPr>
            <p:spPr>
              <a:xfrm>
                <a:off x="252000" y="1643286"/>
                <a:ext cx="8584183" cy="3808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Все префиксы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ru-RU" dirty="0"/>
                  <a:t>, отличающиеся только порядком посещения кластеров (и общим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) приводят к одной и той же вспомогательной задаче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ru-RU" dirty="0"/>
                  <a:t> (по построению), поэтому: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Требуется кэшировать значения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r>
                  <a:rPr lang="ru-RU" dirty="0">
                    <a:ea typeface="Calibri" panose="020F0502020204030204" pitchFamily="34" charset="0"/>
                    <a:cs typeface="F"/>
                  </a:rPr>
                  <a:t> по ключу</a:t>
                </a:r>
                <a:r>
                  <a:rPr lang="en-US" dirty="0">
                    <a:ea typeface="Calibri" panose="020F0502020204030204" pitchFamily="34" charset="0"/>
                    <a:cs typeface="F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𝒯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)=({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},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Для этого требуется значительная память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Общая </a:t>
                </a:r>
                <a:r>
                  <a:rPr lang="ru-RU" dirty="0" err="1"/>
                  <a:t>кеш</a:t>
                </a:r>
                <a:r>
                  <a:rPr lang="ru-RU" dirty="0"/>
                  <a:t>-таблица затрудняет параллельное выполнение алгоритма</a:t>
                </a:r>
              </a:p>
              <a:p>
                <a:endParaRPr lang="ru-RU" dirty="0"/>
              </a:p>
              <a:p>
                <a:r>
                  <a:rPr lang="ru-RU" dirty="0"/>
                  <a:t>Замена всех возможных путей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 вдоль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одно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ru-RU" dirty="0"/>
                  <a:t> также оказывается слишком грубым приближением.</a:t>
                </a:r>
              </a:p>
              <a:p>
                <a:endParaRPr lang="ru-RU" dirty="0"/>
              </a:p>
              <a:p>
                <a:r>
                  <a:rPr lang="ru-RU" dirty="0"/>
                  <a:t>Для решения этих проблем была создана другая версия этого алгоритма, использующая динамическое программирование </a:t>
                </a:r>
                <a:r>
                  <a:rPr lang="en-US" dirty="0"/>
                  <a:t>(DP)</a:t>
                </a:r>
                <a:r>
                  <a:rPr lang="ru-RU" dirty="0"/>
                  <a:t>, схему </a:t>
                </a:r>
                <a:r>
                  <a:rPr lang="ru-RU" dirty="0" err="1"/>
                  <a:t>Хелда</a:t>
                </a:r>
                <a:r>
                  <a:rPr lang="ru-RU" dirty="0"/>
                  <a:t> и Карпа</a:t>
                </a:r>
                <a:r>
                  <a:rPr lang="ru-RU" baseline="30000" dirty="0"/>
                  <a:t>1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77DD4-DFB0-4630-BC09-0AB40A0FB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643286"/>
                <a:ext cx="8584183" cy="3808222"/>
              </a:xfrm>
              <a:prstGeom prst="rect">
                <a:avLst/>
              </a:prstGeom>
              <a:blipFill>
                <a:blip r:embed="rId3"/>
                <a:stretch>
                  <a:fillRect l="-568" t="-641" b="-16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02AD833-94D2-40C9-AE90-F2722FB177FF}"/>
              </a:ext>
            </a:extLst>
          </p:cNvPr>
          <p:cNvSpPr/>
          <p:nvPr/>
        </p:nvSpPr>
        <p:spPr>
          <a:xfrm>
            <a:off x="0" y="645789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aseline="30000" dirty="0"/>
              <a:t>1</a:t>
            </a:r>
            <a:r>
              <a:rPr lang="en-US" sz="1000" dirty="0"/>
              <a:t>Held M., Karp R. M. A Dynamic Programming Approach to Sequencing Problems // Journal of the Society for Industrial and Applied Mathematics. — 1962. — Vol. 10, No 1. — P. 196—210. 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53952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Актуальность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524" y="1269000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Необходимость разработки новых алгоритмов оптимальной маршрутизации инструмента машин листовой резки с ЧПУ и создания подсистемы САПР для автоматического проектирования управляющих программ вызвана следующими факторами: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Отсутствием эффективных оценок точности получаемых приближенных решений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Потребностью в расширении классов решаемых задач, как использующих дискретные модели, так и задач, использующих непрерывные модели оптимизации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Потребностью в эффективном решении задач маршрутизации большой размерности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Потребностью в сокращении сроков проектирования УП в </a:t>
            </a:r>
            <a:r>
              <a:rPr lang="en-US" sz="2400" dirty="0"/>
              <a:t>CAM </a:t>
            </a:r>
            <a:r>
              <a:rPr lang="ru-RU" sz="2400" dirty="0"/>
              <a:t>системах.  </a:t>
            </a: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4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Динамическое программирование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127CAB-D03D-47DB-ADA3-08C34420C246}"/>
                  </a:ext>
                </a:extLst>
              </p:cNvPr>
              <p:cNvSpPr txBox="1"/>
              <p:nvPr/>
            </p:nvSpPr>
            <p:spPr>
              <a:xfrm>
                <a:off x="17072" y="1629000"/>
                <a:ext cx="8725880" cy="4801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Каждое состояние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DP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(ячейка таблицы динамического программирования) соответствует частичному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v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-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u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-пути и индексируется кортежем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𝑢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где</a:t>
                </a:r>
              </a:p>
              <a:p>
                <a:pPr marL="342900" lvl="0" indent="-3429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представляет собой </a:t>
                </a:r>
                <a:r>
                  <a:rPr lang="ru-RU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идеал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частично упорядоченного множества кластеров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то есть</a:t>
                </a:r>
                <a14:m>
                  <m:oMath xmlns:m="http://schemas.openxmlformats.org/officeDocument/2006/math">
                    <m:r>
                      <a:rPr lang="ru-RU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∀(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,(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𝐴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)⇒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</m:ctrlPr>
                          </m:sSup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′</m:t>
                            </m:r>
                          </m:sup>
                        </m:s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∈</m:t>
                        </m:r>
                        <m:sSup>
                          <m:s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𝒞</m:t>
                            </m:r>
                          </m:e>
                          <m:sup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 Очевидно, в наших условиях,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принадлежит произвольному идеалу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457200" lvl="0" indent="-457200" algn="just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для которого нет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такого, что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𝐴</m:t>
                    </m:r>
                  </m:oMath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342900" lvl="0" indent="-342900" algn="just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F"/>
                    <a:cs typeface="F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"/>
                      </a:rPr>
                      <m:t>𝑢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</a:t>
                </a:r>
              </a:p>
              <a:p>
                <a:pPr indent="180340" algn="just"/>
                <a:endParaRPr lang="en-US" dirty="0"/>
              </a:p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Значение каждой ячейки DP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𝑆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содержит: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ссылку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𝑝𝑟𝑒𝑑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F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на предшествующее состояние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F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локальное значение нижней оценки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𝑆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[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Стоимость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𝑐𝑜𝑠𝑡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F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соответствующего частичного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v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-</a:t>
                </a:r>
                <a:r>
                  <a:rPr lang="en-US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u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-пути.</a:t>
                </a:r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indent="180340" algn="just"/>
                <a:endParaRPr lang="en-US" dirty="0"/>
              </a:p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ℑ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– подмножество идеалов размера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𝑘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∈{1,…,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𝑚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 Очевидно,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ℑ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={{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}}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поэтому первый слой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ℒ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таблицы динамического программирования строится тривиально. Индуктивное построение остальных слоев описано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далее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</a:t>
                </a:r>
              </a:p>
              <a:p>
                <a:pPr indent="180340" algn="just"/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127CAB-D03D-47DB-ADA3-08C34420C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" y="1629000"/>
                <a:ext cx="8725880" cy="4801314"/>
              </a:xfrm>
              <a:prstGeom prst="rect">
                <a:avLst/>
              </a:prstGeom>
              <a:blipFill>
                <a:blip r:embed="rId3"/>
                <a:stretch>
                  <a:fillRect l="-629" t="-635" r="-5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580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0A259E-1DCF-4C4E-9ECE-7DEF57722E5D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Динамическое программирование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CFF1C00-B9F4-4D1A-A2D7-7206A5292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941408"/>
                  </p:ext>
                </p:extLst>
              </p:nvPr>
            </p:nvGraphicFramePr>
            <p:xfrm>
              <a:off x="131975" y="1200329"/>
              <a:ext cx="8879384" cy="54309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8205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163208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слой таблицы  </a:t>
                          </a:r>
                          <a:r>
                            <a:rPr lang="en-US" sz="1200" dirty="0">
                              <a:effectLst/>
                            </a:rPr>
                            <a:t>DP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верхняя граница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-ый слой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=∅</m:t>
                              </m:r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for all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all </a:t>
                          </a:r>
                          <a:r>
                            <a:rPr lang="ru-RU" sz="1200" dirty="0">
                              <a:effectLst/>
                            </a:rPr>
                            <a:t>кластер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dirty="0" err="1">
                              <a:effectLst/>
                            </a:rPr>
                            <a:t>s.t.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}∈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all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и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ru-RU" sz="1200" dirty="0">
                              <a:effectLst/>
                            </a:rPr>
                            <a:t>есть состояние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</a:rPr>
                            <a:t>s</a:t>
                          </a:r>
                          <a:r>
                            <a:rPr lang="ru-RU" sz="1200" dirty="0">
                              <a:effectLst/>
                            </a:rPr>
                            <a:t>.</a:t>
                          </a:r>
                          <a:r>
                            <a:rPr lang="en-US" sz="1200" dirty="0">
                              <a:effectLst/>
                            </a:rPr>
                            <a:t>t</a:t>
                          </a:r>
                          <a:r>
                            <a:rPr lang="ru-RU" sz="1200" dirty="0">
                              <a:effectLst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создаем новое состояние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𝐿𝐵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𝐿𝐵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]⩽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					</a:t>
                          </a:r>
                          <a:r>
                            <a:rPr lang="ru-RU" sz="1200">
                              <a:effectLst/>
                            </a:rPr>
                            <a:t>Добавляем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 к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return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CFF1C00-B9F4-4D1A-A2D7-7206A5292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941408"/>
                  </p:ext>
                </p:extLst>
              </p:nvPr>
            </p:nvGraphicFramePr>
            <p:xfrm>
              <a:off x="131975" y="1200329"/>
              <a:ext cx="8879384" cy="54309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8205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241300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78846" r="-303" b="-15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78846" r="-303" b="-14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371795" r="-303" b="-18589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460000" r="-303" b="-17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560000" r="-303" b="-16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676923" r="-303" b="-15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582692" r="-303" b="-10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682692" r="-303" b="-9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782692" r="-303" b="-8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882692" r="-303" b="-7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964151" r="-303" b="-65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446154" r="-303" b="-7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159615" r="-303" b="-48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2132500" r="-303" b="-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470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Сравнение решений задачи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B7C7753-D2C8-459B-99C2-921AD5F1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87197"/>
              </p:ext>
            </p:extLst>
          </p:nvPr>
        </p:nvGraphicFramePr>
        <p:xfrm>
          <a:off x="68289" y="919208"/>
          <a:ext cx="5083076" cy="55689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680">
                  <a:extLst>
                    <a:ext uri="{9D8B030D-6E8A-4147-A177-3AD203B41FA5}">
                      <a16:colId xmlns:a16="http://schemas.microsoft.com/office/drawing/2014/main" val="4267128264"/>
                    </a:ext>
                  </a:extLst>
                </a:gridCol>
                <a:gridCol w="517518">
                  <a:extLst>
                    <a:ext uri="{9D8B030D-6E8A-4147-A177-3AD203B41FA5}">
                      <a16:colId xmlns:a16="http://schemas.microsoft.com/office/drawing/2014/main" val="2165402599"/>
                    </a:ext>
                  </a:extLst>
                </a:gridCol>
                <a:gridCol w="276218">
                  <a:extLst>
                    <a:ext uri="{9D8B030D-6E8A-4147-A177-3AD203B41FA5}">
                      <a16:colId xmlns:a16="http://schemas.microsoft.com/office/drawing/2014/main" val="2219754740"/>
                    </a:ext>
                  </a:extLst>
                </a:gridCol>
                <a:gridCol w="219068">
                  <a:extLst>
                    <a:ext uri="{9D8B030D-6E8A-4147-A177-3AD203B41FA5}">
                      <a16:colId xmlns:a16="http://schemas.microsoft.com/office/drawing/2014/main" val="2352979372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4249156982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3401625365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890749004"/>
                    </a:ext>
                  </a:extLst>
                </a:gridCol>
                <a:gridCol w="350830">
                  <a:extLst>
                    <a:ext uri="{9D8B030D-6E8A-4147-A177-3AD203B41FA5}">
                      <a16:colId xmlns:a16="http://schemas.microsoft.com/office/drawing/2014/main" val="2606679823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873735688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171357809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3361774744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1913315660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877670736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160420954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Задача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 err="1">
                          <a:effectLst/>
                        </a:rPr>
                        <a:t>Gurobi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Ветвей и границ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DP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6399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№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ID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n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m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UB</a:t>
                      </a:r>
                      <a:r>
                        <a:rPr lang="en-US" sz="800" baseline="-250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Время, с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Время, с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Время, с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extLst>
                  <a:ext uri="{0D108BD9-81ED-4DB2-BD59-A6C34878D82A}">
                    <a16:rowId xmlns:a16="http://schemas.microsoft.com/office/drawing/2014/main" val="5457958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br17.12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11.2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86409119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8.37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8518577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0.36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33599114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60.69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0184661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42.76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42.61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989521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ESC63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0.52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6392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14872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1278.45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14630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1.66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14594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14594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96993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6194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28.27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4839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28.27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056660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5511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483725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32.92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54.55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5465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54.55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27321269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20635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11259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35865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11274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2225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11290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4.71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00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83.7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31521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31153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5.44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31177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5.36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8024783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33486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31787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31268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31273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7.08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3546223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32775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32180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32180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6821130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44497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41160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8.11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38989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41640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6.86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37294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33320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29541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12.79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27869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19.56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27943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19.24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37124202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29983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17.8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8409617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41340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30669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28406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28406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4725120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62818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46033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36.46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38137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64.72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38511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63.12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2767578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22545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4691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21677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2954.88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788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2761.04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557250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22841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21357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6.94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2949.53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2504.45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53309173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23122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15884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2474.83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906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2452.1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67988619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66857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45198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47.92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4470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66846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333.02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66846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82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prob.100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133.23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133.23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773029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prob.42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55.7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51.63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106980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rbg048a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24.22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272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3.68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46652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rbg050c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6624444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rbg109a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09391561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rbg150a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871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4.58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4.58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3157579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rbg174a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4.85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0.67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9192632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rbg253a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2376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4.72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1.42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407440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rbg323a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2.29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4.04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3.59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76298459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rbg341a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2101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2633950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rbg358a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1967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17807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05241618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rbg378a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32205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84819762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13135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11965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10739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22.31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10764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22.03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80284788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13802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12065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10912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26.48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9948423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16540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13085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11732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40.98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39.91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986363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25977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22084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17.62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18677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14001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25043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3.73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8863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46B8BD-B959-4E0F-9C9E-A20583D4D9DF}"/>
                  </a:ext>
                </a:extLst>
              </p:cNvPr>
              <p:cNvSpPr txBox="1"/>
              <p:nvPr/>
            </p:nvSpPr>
            <p:spPr>
              <a:xfrm>
                <a:off x="5209076" y="1354904"/>
                <a:ext cx="3740635" cy="4587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Использована общедоступная библиотека </a:t>
                </a:r>
                <a:r>
                  <a:rPr lang="en-US" sz="1400" dirty="0"/>
                  <a:t>PCGTSPLIB</a:t>
                </a:r>
                <a:r>
                  <a:rPr lang="en-US" sz="1400" baseline="30000" dirty="0"/>
                  <a:t>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16-ядерный </a:t>
                </a:r>
                <a:r>
                  <a:rPr lang="ru-RU" sz="1400" dirty="0" err="1"/>
                  <a:t>Intel</a:t>
                </a:r>
                <a:r>
                  <a:rPr lang="ru-RU" sz="1400" dirty="0"/>
                  <a:t> </a:t>
                </a:r>
                <a:r>
                  <a:rPr lang="ru-RU" sz="1400" dirty="0" err="1"/>
                  <a:t>Xeon</a:t>
                </a:r>
                <a:r>
                  <a:rPr lang="ru-RU" sz="1400" dirty="0"/>
                  <a:t>, 128G RAM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Суперкомпьютер «Уран» Института математики и механики им. Н. Н. Красовского Уральского отделения Российской академии наук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Время счёта 10 часов; Относительная погрешность 5%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𝑔𝑎𝑝</m:t>
                      </m:r>
                      <m:r>
                        <a:rPr lang="ru-RU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𝑈𝐵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𝐿𝐵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𝐿𝐵</m:t>
                          </m:r>
                        </m:den>
                      </m:f>
                    </m:oMath>
                  </m:oMathPara>
                </a14:m>
                <a:endParaRPr lang="ru-RU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Сравниваем с решением, </a:t>
                </a:r>
                <a:r>
                  <a:rPr lang="ru-RU" sz="1400" dirty="0" err="1"/>
                  <a:t>найденым</a:t>
                </a:r>
                <a:r>
                  <a:rPr lang="ru-RU" sz="1400" dirty="0"/>
                  <a:t> </a:t>
                </a:r>
                <a:r>
                  <a:rPr lang="ru-RU" sz="1400" dirty="0" err="1"/>
                  <a:t>солвером</a:t>
                </a:r>
                <a:r>
                  <a:rPr lang="ru-RU" sz="1400" dirty="0"/>
                  <a:t> </a:t>
                </a:r>
                <a:r>
                  <a:rPr lang="en-US" sz="1400" dirty="0" err="1"/>
                  <a:t>Gurobi</a:t>
                </a:r>
                <a:endParaRPr lang="ru-RU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 13 из 39 задач – лучшее решение (12 – по времени; 7 – по точности)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Оптимальное решение найдено в 6 случаях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Иногда (</a:t>
                </a:r>
                <a:r>
                  <a:rPr lang="ru-RU" sz="1400" i="1" dirty="0"/>
                  <a:t>p43.1</a:t>
                </a:r>
                <a:r>
                  <a:rPr lang="ru-RU" sz="1400" dirty="0"/>
                  <a:t>, </a:t>
                </a:r>
                <a:r>
                  <a:rPr lang="ru-RU" sz="1400" i="1" dirty="0"/>
                  <a:t>p43.2</a:t>
                </a:r>
                <a:r>
                  <a:rPr lang="ru-RU" sz="1400" dirty="0"/>
                  <a:t> и </a:t>
                </a:r>
                <a:r>
                  <a:rPr lang="ru-RU" sz="1400" i="1" dirty="0"/>
                  <a:t>p43.3</a:t>
                </a:r>
                <a:r>
                  <a:rPr lang="ru-RU" sz="1400" dirty="0"/>
                  <a:t>) сильно уступают </a:t>
                </a:r>
                <a:r>
                  <a:rPr lang="en-US" sz="1400" dirty="0" err="1"/>
                  <a:t>Gurobi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Иногда</a:t>
                </a:r>
                <a:r>
                  <a:rPr lang="en-US" sz="1400" dirty="0"/>
                  <a:t> (</a:t>
                </a:r>
                <a:r>
                  <a:rPr lang="ru-RU" sz="1400" i="1" dirty="0"/>
                  <a:t>p43.4</a:t>
                </a:r>
                <a:r>
                  <a:rPr lang="ru-RU" sz="1400" dirty="0"/>
                  <a:t> и </a:t>
                </a:r>
                <a:r>
                  <a:rPr lang="ru-RU" sz="1400" i="1" dirty="0"/>
                  <a:t>ry48p.4</a:t>
                </a:r>
                <a:r>
                  <a:rPr lang="en-US" sz="1400" dirty="0"/>
                  <a:t>) </a:t>
                </a:r>
                <a:r>
                  <a:rPr lang="ru-RU" sz="1400" dirty="0"/>
                  <a:t>наоборот сильно превосходят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46B8BD-B959-4E0F-9C9E-A20583D4D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076" y="1354904"/>
                <a:ext cx="3740635" cy="4587666"/>
              </a:xfrm>
              <a:prstGeom prst="rect">
                <a:avLst/>
              </a:prstGeom>
              <a:blipFill>
                <a:blip r:embed="rId3"/>
                <a:stretch>
                  <a:fillRect l="-326" t="-266" r="-163" b="-3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C3D622-0331-4CFE-A5BF-39BA13BD9666}"/>
              </a:ext>
            </a:extLst>
          </p:cNvPr>
          <p:cNvSpPr/>
          <p:nvPr/>
        </p:nvSpPr>
        <p:spPr>
          <a:xfrm>
            <a:off x="0" y="6507650"/>
            <a:ext cx="9115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aseline="30000" dirty="0"/>
              <a:t>1</a:t>
            </a:r>
            <a:r>
              <a:rPr lang="en-US" sz="800" dirty="0"/>
              <a:t>Salman R., </a:t>
            </a:r>
            <a:r>
              <a:rPr lang="en-US" sz="800" dirty="0" err="1"/>
              <a:t>Ekstedt</a:t>
            </a:r>
            <a:r>
              <a:rPr lang="en-US" sz="800" dirty="0"/>
              <a:t> F., </a:t>
            </a:r>
            <a:r>
              <a:rPr lang="en-US" sz="800" dirty="0" err="1"/>
              <a:t>Damaschke</a:t>
            </a:r>
            <a:r>
              <a:rPr lang="en-US" sz="800" dirty="0"/>
              <a:t> P. Branch-and-bound for the Precedence Constrained Generalized Traveling Salesman Problem // Operations Research Letters. — 2020. — Vol. 48, No 2. — P. 163—166. </a:t>
            </a:r>
          </a:p>
        </p:txBody>
      </p:sp>
    </p:spTree>
    <p:extLst>
      <p:ext uri="{BB962C8B-B14F-4D97-AF65-F5344CB8AC3E}">
        <p14:creationId xmlns:p14="http://schemas.microsoft.com/office/powerpoint/2010/main" val="1812600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Задача непрерывной резки</a:t>
            </a: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CCP)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FA6FCD4-E3A0-4A6A-BC7C-F7DC45E20E2F}"/>
              </a:ext>
            </a:extLst>
          </p:cNvPr>
          <p:cNvSpPr/>
          <p:nvPr/>
        </p:nvSpPr>
        <p:spPr>
          <a:xfrm>
            <a:off x="1190657" y="1746512"/>
            <a:ext cx="1371600" cy="19442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6EDA887-8565-4AD9-961D-088A24248DC0}"/>
              </a:ext>
            </a:extLst>
          </p:cNvPr>
          <p:cNvSpPr/>
          <p:nvPr/>
        </p:nvSpPr>
        <p:spPr>
          <a:xfrm>
            <a:off x="1506130" y="1844824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33063F4-9942-4952-B722-53E6DB39E646}"/>
              </a:ext>
            </a:extLst>
          </p:cNvPr>
          <p:cNvSpPr/>
          <p:nvPr/>
        </p:nvSpPr>
        <p:spPr>
          <a:xfrm>
            <a:off x="1529874" y="2789496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D9FA8C25-7932-45DD-A000-028A6C573DBA}"/>
              </a:ext>
            </a:extLst>
          </p:cNvPr>
          <p:cNvSpPr/>
          <p:nvPr/>
        </p:nvSpPr>
        <p:spPr>
          <a:xfrm>
            <a:off x="1691680" y="1978958"/>
            <a:ext cx="360040" cy="44193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3324D52-03BF-42CD-9182-8595DCF9E375}"/>
              </a:ext>
            </a:extLst>
          </p:cNvPr>
          <p:cNvSpPr/>
          <p:nvPr/>
        </p:nvSpPr>
        <p:spPr>
          <a:xfrm>
            <a:off x="1190657" y="1746513"/>
            <a:ext cx="2301343" cy="2710506"/>
          </a:xfrm>
          <a:custGeom>
            <a:avLst/>
            <a:gdLst>
              <a:gd name="connsiteX0" fmla="*/ 1028700 w 1743075"/>
              <a:gd name="connsiteY0" fmla="*/ 0 h 1924050"/>
              <a:gd name="connsiteX1" fmla="*/ 1733550 w 1743075"/>
              <a:gd name="connsiteY1" fmla="*/ 19050 h 1924050"/>
              <a:gd name="connsiteX2" fmla="*/ 1743075 w 1743075"/>
              <a:gd name="connsiteY2" fmla="*/ 1924050 h 1924050"/>
              <a:gd name="connsiteX3" fmla="*/ 0 w 1743075"/>
              <a:gd name="connsiteY3" fmla="*/ 1924050 h 1924050"/>
              <a:gd name="connsiteX4" fmla="*/ 0 w 1743075"/>
              <a:gd name="connsiteY4" fmla="*/ 1466850 h 1924050"/>
              <a:gd name="connsiteX5" fmla="*/ 1076325 w 1743075"/>
              <a:gd name="connsiteY5" fmla="*/ 1476375 h 1924050"/>
              <a:gd name="connsiteX6" fmla="*/ 1028700 w 1743075"/>
              <a:gd name="connsiteY6" fmla="*/ 0 h 1924050"/>
              <a:gd name="connsiteX0" fmla="*/ 1042035 w 1743075"/>
              <a:gd name="connsiteY0" fmla="*/ 0 h 1985010"/>
              <a:gd name="connsiteX1" fmla="*/ 1733550 w 1743075"/>
              <a:gd name="connsiteY1" fmla="*/ 80010 h 1985010"/>
              <a:gd name="connsiteX2" fmla="*/ 1743075 w 1743075"/>
              <a:gd name="connsiteY2" fmla="*/ 1985010 h 1985010"/>
              <a:gd name="connsiteX3" fmla="*/ 0 w 1743075"/>
              <a:gd name="connsiteY3" fmla="*/ 1985010 h 1985010"/>
              <a:gd name="connsiteX4" fmla="*/ 0 w 1743075"/>
              <a:gd name="connsiteY4" fmla="*/ 1527810 h 1985010"/>
              <a:gd name="connsiteX5" fmla="*/ 1076325 w 1743075"/>
              <a:gd name="connsiteY5" fmla="*/ 1537335 h 1985010"/>
              <a:gd name="connsiteX6" fmla="*/ 1042035 w 1743075"/>
              <a:gd name="connsiteY6" fmla="*/ 0 h 1985010"/>
              <a:gd name="connsiteX0" fmla="*/ 1042035 w 1743075"/>
              <a:gd name="connsiteY0" fmla="*/ 3810 h 1988820"/>
              <a:gd name="connsiteX1" fmla="*/ 1613535 w 1743075"/>
              <a:gd name="connsiteY1" fmla="*/ 0 h 1988820"/>
              <a:gd name="connsiteX2" fmla="*/ 1743075 w 1743075"/>
              <a:gd name="connsiteY2" fmla="*/ 1988820 h 1988820"/>
              <a:gd name="connsiteX3" fmla="*/ 0 w 1743075"/>
              <a:gd name="connsiteY3" fmla="*/ 1988820 h 1988820"/>
              <a:gd name="connsiteX4" fmla="*/ 0 w 1743075"/>
              <a:gd name="connsiteY4" fmla="*/ 1531620 h 1988820"/>
              <a:gd name="connsiteX5" fmla="*/ 1076325 w 1743075"/>
              <a:gd name="connsiteY5" fmla="*/ 1541145 h 1988820"/>
              <a:gd name="connsiteX6" fmla="*/ 1042035 w 1743075"/>
              <a:gd name="connsiteY6" fmla="*/ 3810 h 198882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0 w 1613535"/>
              <a:gd name="connsiteY3" fmla="*/ 198882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13335 w 1613535"/>
              <a:gd name="connsiteY3" fmla="*/ 205359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62990 w 1600200"/>
              <a:gd name="connsiteY5" fmla="*/ 1541145 h 2053590"/>
              <a:gd name="connsiteX6" fmla="*/ 1028700 w 1600200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32510 w 1600200"/>
              <a:gd name="connsiteY5" fmla="*/ 1596390 h 2053590"/>
              <a:gd name="connsiteX6" fmla="*/ 1028700 w 1600200"/>
              <a:gd name="connsiteY6" fmla="*/ 3810 h 205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0200" h="2053590">
                <a:moveTo>
                  <a:pt x="1028700" y="3810"/>
                </a:moveTo>
                <a:lnTo>
                  <a:pt x="1600200" y="0"/>
                </a:lnTo>
                <a:lnTo>
                  <a:pt x="1600200" y="2053590"/>
                </a:lnTo>
                <a:lnTo>
                  <a:pt x="0" y="2053590"/>
                </a:lnTo>
                <a:lnTo>
                  <a:pt x="0" y="1596390"/>
                </a:lnTo>
                <a:lnTo>
                  <a:pt x="1032510" y="1596390"/>
                </a:lnTo>
                <a:lnTo>
                  <a:pt x="1028700" y="38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61553-2299-44D0-8C88-1D7B54626C03}"/>
              </a:ext>
            </a:extLst>
          </p:cNvPr>
          <p:cNvSpPr txBox="1"/>
          <p:nvPr/>
        </p:nvSpPr>
        <p:spPr>
          <a:xfrm>
            <a:off x="1163060" y="140224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4FBE-CCF0-4F0F-87EA-8FC626123AB5}"/>
              </a:ext>
            </a:extLst>
          </p:cNvPr>
          <p:cNvSpPr txBox="1"/>
          <p:nvPr/>
        </p:nvSpPr>
        <p:spPr>
          <a:xfrm>
            <a:off x="2113917" y="168424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2AA22-0DDF-4C77-933E-4DED7E9A99FB}"/>
              </a:ext>
            </a:extLst>
          </p:cNvPr>
          <p:cNvSpPr txBox="1"/>
          <p:nvPr/>
        </p:nvSpPr>
        <p:spPr>
          <a:xfrm>
            <a:off x="2140118" y="2683789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15E68-CA69-4AA2-9685-F2598A23C01F}"/>
              </a:ext>
            </a:extLst>
          </p:cNvPr>
          <p:cNvSpPr txBox="1"/>
          <p:nvPr/>
        </p:nvSpPr>
        <p:spPr>
          <a:xfrm>
            <a:off x="1698864" y="2092245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AEF91-490E-463A-81F0-C53971F2FEFC}"/>
              </a:ext>
            </a:extLst>
          </p:cNvPr>
          <p:cNvSpPr txBox="1"/>
          <p:nvPr/>
        </p:nvSpPr>
        <p:spPr>
          <a:xfrm>
            <a:off x="3058265" y="2236222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5</a:t>
            </a:r>
            <a:endParaRPr lang="ru-RU" baseline="-25000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D6DFEF0-E182-45AE-99B8-E0BCE5482197}"/>
              </a:ext>
            </a:extLst>
          </p:cNvPr>
          <p:cNvCxnSpPr>
            <a:cxnSpLocks/>
          </p:cNvCxnSpPr>
          <p:nvPr/>
        </p:nvCxnSpPr>
        <p:spPr>
          <a:xfrm flipV="1">
            <a:off x="538041" y="2507988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6B8290F-7DE6-47D8-AA30-6DFAC85D64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98366" y="2519199"/>
            <a:ext cx="439974" cy="378763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7B9F785-240B-42F6-BC45-77B4D7C58B00}"/>
              </a:ext>
            </a:extLst>
          </p:cNvPr>
          <p:cNvCxnSpPr>
            <a:cxnSpLocks/>
          </p:cNvCxnSpPr>
          <p:nvPr/>
        </p:nvCxnSpPr>
        <p:spPr>
          <a:xfrm flipV="1">
            <a:off x="1634907" y="2416441"/>
            <a:ext cx="115616" cy="48152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F306915-07E7-4C37-A376-2940D3392A83}"/>
              </a:ext>
            </a:extLst>
          </p:cNvPr>
          <p:cNvCxnSpPr>
            <a:cxnSpLocks/>
          </p:cNvCxnSpPr>
          <p:nvPr/>
        </p:nvCxnSpPr>
        <p:spPr>
          <a:xfrm>
            <a:off x="1765338" y="2416441"/>
            <a:ext cx="901952" cy="31248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E6F4685-767C-4448-9AC0-2EB83DA7FD67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2246784" y="2215151"/>
            <a:ext cx="420506" cy="50347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31988C9-5B76-4DD4-9A10-017E4CDFFC00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612000" y="1877912"/>
            <a:ext cx="1634784" cy="337239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0D06E-3D5B-4424-8BD1-F1E8E380EBE3}"/>
              </a:ext>
            </a:extLst>
          </p:cNvPr>
          <p:cNvSpPr txBox="1"/>
          <p:nvPr/>
        </p:nvSpPr>
        <p:spPr>
          <a:xfrm>
            <a:off x="336704" y="28225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0</a:t>
            </a:r>
            <a:endParaRPr lang="ru-RU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5830C4-9546-4F47-B5BE-71858EC07AFF}"/>
              </a:ext>
            </a:extLst>
          </p:cNvPr>
          <p:cNvSpPr txBox="1"/>
          <p:nvPr/>
        </p:nvSpPr>
        <p:spPr>
          <a:xfrm>
            <a:off x="816980" y="21619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B4E853-5D3B-48A8-BBD3-AE986C0CDCD8}"/>
              </a:ext>
            </a:extLst>
          </p:cNvPr>
          <p:cNvSpPr txBox="1"/>
          <p:nvPr/>
        </p:nvSpPr>
        <p:spPr>
          <a:xfrm>
            <a:off x="1572084" y="29109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D66A08-7446-4967-B98B-77C86EF0BFD2}"/>
              </a:ext>
            </a:extLst>
          </p:cNvPr>
          <p:cNvSpPr txBox="1"/>
          <p:nvPr/>
        </p:nvSpPr>
        <p:spPr>
          <a:xfrm>
            <a:off x="307762" y="142758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n+1</a:t>
            </a:r>
            <a:endParaRPr lang="ru-RU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/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Дано</a:t>
                </a:r>
                <a:r>
                  <a:rPr lang="en-US" dirty="0"/>
                  <a:t>: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Отрезки прямых линий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Дуги окружности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Без попарных пересечений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Снаружи всех контуров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Найти</a:t>
                </a:r>
                <a:r>
                  <a:rPr lang="en-US" dirty="0"/>
                  <a:t>: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dirty="0"/>
                  <a:t>Перестановку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Целевая функция</a:t>
                </a:r>
                <a:r>
                  <a:rPr lang="en-US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blipFill>
                <a:blip r:embed="rId2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Выноска: изогнутая линия 7">
            <a:extLst>
              <a:ext uri="{FF2B5EF4-FFF2-40B4-BE49-F238E27FC236}">
                <a16:creationId xmlns:a16="http://schemas.microsoft.com/office/drawing/2014/main" id="{7022ECE6-D9E0-4814-B7DA-191EB35CC67D}"/>
              </a:ext>
            </a:extLst>
          </p:cNvPr>
          <p:cNvSpPr/>
          <p:nvPr/>
        </p:nvSpPr>
        <p:spPr>
          <a:xfrm>
            <a:off x="7622882" y="3737999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3991"/>
              <a:gd name="adj6" fmla="val -193477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Точки врезки</a:t>
            </a:r>
            <a:endParaRPr lang="ru-RU" sz="1200" i="1" dirty="0"/>
          </a:p>
        </p:txBody>
      </p:sp>
      <p:sp>
        <p:nvSpPr>
          <p:cNvPr id="26" name="Выноска: изогнутая линия 25">
            <a:extLst>
              <a:ext uri="{FF2B5EF4-FFF2-40B4-BE49-F238E27FC236}">
                <a16:creationId xmlns:a16="http://schemas.microsoft.com/office/drawing/2014/main" id="{7D17B816-5022-44D9-9CF3-234D5C5A36AA}"/>
              </a:ext>
            </a:extLst>
          </p:cNvPr>
          <p:cNvSpPr/>
          <p:nvPr/>
        </p:nvSpPr>
        <p:spPr>
          <a:xfrm>
            <a:off x="6903362" y="5229000"/>
            <a:ext cx="215952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2650"/>
              <a:gd name="adj6" fmla="val -86045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Длина холостого хода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D8D9751-C6A8-45B6-B3B0-E6F1C33480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93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Эвристика решающая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FDEFE-0F29-40FF-A8FD-484AA4CFCEB7}"/>
              </a:ext>
            </a:extLst>
          </p:cNvPr>
          <p:cNvSpPr txBox="1"/>
          <p:nvPr/>
        </p:nvSpPr>
        <p:spPr>
          <a:xfrm>
            <a:off x="612000" y="1859340"/>
            <a:ext cx="6994222" cy="2240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Удаление «внешних» контуров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Непрерывная оптимизация (геометрическая)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Дискретная оптимизация (комбинаторная)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Восстановление «внешних» контуров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5ABECF-3AA2-4ADF-9D2E-D934C92FB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76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Удаление внешних контуров</a:t>
            </a: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42F0A4DF-A1C5-4771-A4F5-DC2392F2F76C}"/>
              </a:ext>
            </a:extLst>
          </p:cNvPr>
          <p:cNvGrpSpPr/>
          <p:nvPr/>
        </p:nvGrpSpPr>
        <p:grpSpPr>
          <a:xfrm>
            <a:off x="252000" y="1629000"/>
            <a:ext cx="3879474" cy="4719475"/>
            <a:chOff x="252000" y="1629000"/>
            <a:chExt cx="3879474" cy="4719475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267355E6-AC9C-403D-A78E-347E0E20D55A}"/>
                </a:ext>
              </a:extLst>
            </p:cNvPr>
            <p:cNvSpPr txBox="1"/>
            <p:nvPr/>
          </p:nvSpPr>
          <p:spPr>
            <a:xfrm>
              <a:off x="1586967" y="1960579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Внешни</a:t>
              </a:r>
              <a:r>
                <a:rPr 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й контур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D3EE877C-B961-4FC7-B021-18FD434CCD84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278E4ED-031E-40B4-B44D-073BAD4B5900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FE215D8F-775E-44FA-BC6D-E1995E9BDEC3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6B082841-2B2C-400E-B614-20EBB57889AD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2" name="Надпись 43">
              <a:extLst>
                <a:ext uri="{FF2B5EF4-FFF2-40B4-BE49-F238E27FC236}">
                  <a16:creationId xmlns:a16="http://schemas.microsoft.com/office/drawing/2014/main" id="{DC370E34-F50F-4F72-8F38-892AD40A23A0}"/>
                </a:ext>
              </a:extLst>
            </p:cNvPr>
            <p:cNvSpPr txBox="1"/>
            <p:nvPr/>
          </p:nvSpPr>
          <p:spPr>
            <a:xfrm>
              <a:off x="904105" y="2814991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Внутренний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контур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5B647053-FEB8-4223-AEE3-F23757D8A651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8CD5AAAB-0825-4CC7-909A-86D179822EA9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40" name="Табличка 39">
              <a:extLst>
                <a:ext uri="{FF2B5EF4-FFF2-40B4-BE49-F238E27FC236}">
                  <a16:creationId xmlns:a16="http://schemas.microsoft.com/office/drawing/2014/main" id="{F0C56168-2032-408A-841A-E434006C684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7982E87C-FB1C-4DE6-AC72-E3EB88D5EDEE}"/>
              </a:ext>
            </a:extLst>
          </p:cNvPr>
          <p:cNvGrpSpPr/>
          <p:nvPr/>
        </p:nvGrpSpPr>
        <p:grpSpPr>
          <a:xfrm>
            <a:off x="4932000" y="1629000"/>
            <a:ext cx="3879474" cy="4719475"/>
            <a:chOff x="252000" y="1629000"/>
            <a:chExt cx="3879474" cy="4719475"/>
          </a:xfrm>
          <a:noFill/>
        </p:grpSpPr>
        <p:sp>
          <p:nvSpPr>
            <p:cNvPr id="63" name="Прямоугольник: скругленные углы 62">
              <a:extLst>
                <a:ext uri="{FF2B5EF4-FFF2-40B4-BE49-F238E27FC236}">
                  <a16:creationId xmlns:a16="http://schemas.microsoft.com/office/drawing/2014/main" id="{7DAAEE47-7319-455D-8D93-2106BEECCCFD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3FA74E32-12C2-4F1B-B30E-47031335DCBE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5" name="Равнобедренный треугольник 64">
              <a:extLst>
                <a:ext uri="{FF2B5EF4-FFF2-40B4-BE49-F238E27FC236}">
                  <a16:creationId xmlns:a16="http://schemas.microsoft.com/office/drawing/2014/main" id="{7DDBF1D8-9BC5-4BBC-98CA-707EDE14FD01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6" name="Равнобедренный треугольник 65">
              <a:extLst>
                <a:ext uri="{FF2B5EF4-FFF2-40B4-BE49-F238E27FC236}">
                  <a16:creationId xmlns:a16="http://schemas.microsoft.com/office/drawing/2014/main" id="{759BEA6E-B765-4809-BF3F-8D0186DBF41A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8" name="Прямоугольник: скругленные углы 67">
              <a:extLst>
                <a:ext uri="{FF2B5EF4-FFF2-40B4-BE49-F238E27FC236}">
                  <a16:creationId xmlns:a16="http://schemas.microsoft.com/office/drawing/2014/main" id="{7BC71D14-2B17-4D00-A079-45BA64A7565C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E58E3B26-0013-4792-8A3F-9E0DD0A31AC5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0" name="Табличка 69">
              <a:extLst>
                <a:ext uri="{FF2B5EF4-FFF2-40B4-BE49-F238E27FC236}">
                  <a16:creationId xmlns:a16="http://schemas.microsoft.com/office/drawing/2014/main" id="{C4EFAC0E-2979-43FA-AF8E-AAC621F9693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1" name="Стрелка: вправо с вырезом 70">
            <a:extLst>
              <a:ext uri="{FF2B5EF4-FFF2-40B4-BE49-F238E27FC236}">
                <a16:creationId xmlns:a16="http://schemas.microsoft.com/office/drawing/2014/main" id="{B488A014-0D5A-4A5B-BDC3-19AB006E8C73}"/>
              </a:ext>
            </a:extLst>
          </p:cNvPr>
          <p:cNvSpPr/>
          <p:nvPr/>
        </p:nvSpPr>
        <p:spPr>
          <a:xfrm>
            <a:off x="4268051" y="3576062"/>
            <a:ext cx="1095790" cy="646331"/>
          </a:xfrm>
          <a:prstGeom prst="notch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B478CC9-E094-47FB-BC07-8085B01203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77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Поиск позиций точек врезки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7DEFDA3-B630-4E7F-97D8-FF4D071FFAF5}"/>
              </a:ext>
            </a:extLst>
          </p:cNvPr>
          <p:cNvGrpSpPr/>
          <p:nvPr/>
        </p:nvGrpSpPr>
        <p:grpSpPr>
          <a:xfrm>
            <a:off x="830717" y="3751951"/>
            <a:ext cx="7964377" cy="2880000"/>
            <a:chOff x="0" y="0"/>
            <a:chExt cx="5584190" cy="2019303"/>
          </a:xfrm>
        </p:grpSpPr>
        <p:sp>
          <p:nvSpPr>
            <p:cNvPr id="5" name="Дуга 4">
              <a:extLst>
                <a:ext uri="{FF2B5EF4-FFF2-40B4-BE49-F238E27FC236}">
                  <a16:creationId xmlns:a16="http://schemas.microsoft.com/office/drawing/2014/main" id="{51AEB955-9EF8-46E1-8117-244203D79589}"/>
                </a:ext>
              </a:extLst>
            </p:cNvPr>
            <p:cNvSpPr/>
            <p:nvPr/>
          </p:nvSpPr>
          <p:spPr>
            <a:xfrm>
              <a:off x="457200" y="876301"/>
              <a:ext cx="914400" cy="914401"/>
            </a:xfrm>
            <a:prstGeom prst="arc">
              <a:avLst>
                <a:gd name="adj1" fmla="val 17282057"/>
                <a:gd name="adj2" fmla="val 354971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521EEB99-1C2F-442D-B5A0-343CA061F748}"/>
                </a:ext>
              </a:extLst>
            </p:cNvPr>
            <p:cNvCxnSpPr/>
            <p:nvPr/>
          </p:nvCxnSpPr>
          <p:spPr>
            <a:xfrm>
              <a:off x="514350" y="1143002"/>
              <a:ext cx="1447800" cy="4000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Надпись 3">
              <a:extLst>
                <a:ext uri="{FF2B5EF4-FFF2-40B4-BE49-F238E27FC236}">
                  <a16:creationId xmlns:a16="http://schemas.microsoft.com/office/drawing/2014/main" id="{4CA2930E-0EDB-4E65-9AA3-1E7A0177D5CE}"/>
                </a:ext>
              </a:extLst>
            </p:cNvPr>
            <p:cNvSpPr txBox="1"/>
            <p:nvPr/>
          </p:nvSpPr>
          <p:spPr>
            <a:xfrm>
              <a:off x="0" y="1095377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Надпись 4">
              <a:extLst>
                <a:ext uri="{FF2B5EF4-FFF2-40B4-BE49-F238E27FC236}">
                  <a16:creationId xmlns:a16="http://schemas.microsoft.com/office/drawing/2014/main" id="{4CE985BF-63BF-488B-9CE6-C64CA728B515}"/>
                </a:ext>
              </a:extLst>
            </p:cNvPr>
            <p:cNvSpPr txBox="1"/>
            <p:nvPr/>
          </p:nvSpPr>
          <p:spPr>
            <a:xfrm>
              <a:off x="1924050" y="1504952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Надпись 6">
              <a:extLst>
                <a:ext uri="{FF2B5EF4-FFF2-40B4-BE49-F238E27FC236}">
                  <a16:creationId xmlns:a16="http://schemas.microsoft.com/office/drawing/2014/main" id="{5DEAB549-56B3-4D9D-8EAB-336A0DF7C930}"/>
                </a:ext>
              </a:extLst>
            </p:cNvPr>
            <p:cNvSpPr txBox="1"/>
            <p:nvPr/>
          </p:nvSpPr>
          <p:spPr>
            <a:xfrm>
              <a:off x="400049" y="228601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">
              <a:extLst>
                <a:ext uri="{FF2B5EF4-FFF2-40B4-BE49-F238E27FC236}">
                  <a16:creationId xmlns:a16="http://schemas.microsoft.com/office/drawing/2014/main" id="{CEF84B8A-E988-4F9A-9FA8-A20350278D88}"/>
                </a:ext>
              </a:extLst>
            </p:cNvPr>
            <p:cNvSpPr txBox="1"/>
            <p:nvPr/>
          </p:nvSpPr>
          <p:spPr>
            <a:xfrm>
              <a:off x="2095500" y="828676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9">
              <a:extLst>
                <a:ext uri="{FF2B5EF4-FFF2-40B4-BE49-F238E27FC236}">
                  <a16:creationId xmlns:a16="http://schemas.microsoft.com/office/drawing/2014/main" id="{1D7E1804-311C-4D9E-A4CC-5C503869BB88}"/>
                </a:ext>
              </a:extLst>
            </p:cNvPr>
            <p:cNvSpPr txBox="1"/>
            <p:nvPr/>
          </p:nvSpPr>
          <p:spPr>
            <a:xfrm>
              <a:off x="1057274" y="1695452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7F5F1163-483B-4DA1-BE5B-E7A82B54D413}"/>
                </a:ext>
              </a:extLst>
            </p:cNvPr>
            <p:cNvSpPr/>
            <p:nvPr/>
          </p:nvSpPr>
          <p:spPr>
            <a:xfrm>
              <a:off x="1181099" y="952502"/>
              <a:ext cx="343104" cy="428626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883" h="601895">
                  <a:moveTo>
                    <a:pt x="0" y="0"/>
                  </a:moveTo>
                  <a:cubicBezTo>
                    <a:pt x="107095" y="30551"/>
                    <a:pt x="224604" y="20063"/>
                    <a:pt x="250079" y="120379"/>
                  </a:cubicBezTo>
                  <a:cubicBezTo>
                    <a:pt x="275554" y="220695"/>
                    <a:pt x="319176" y="346972"/>
                    <a:pt x="152849" y="601895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13" name="Надпись 14">
              <a:extLst>
                <a:ext uri="{FF2B5EF4-FFF2-40B4-BE49-F238E27FC236}">
                  <a16:creationId xmlns:a16="http://schemas.microsoft.com/office/drawing/2014/main" id="{057B4858-8B13-4960-9372-E86F57BD2048}"/>
                </a:ext>
              </a:extLst>
            </p:cNvPr>
            <p:cNvSpPr txBox="1"/>
            <p:nvPr/>
          </p:nvSpPr>
          <p:spPr>
            <a:xfrm>
              <a:off x="923925" y="971551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5">
              <a:extLst>
                <a:ext uri="{FF2B5EF4-FFF2-40B4-BE49-F238E27FC236}">
                  <a16:creationId xmlns:a16="http://schemas.microsoft.com/office/drawing/2014/main" id="{E7E816F8-6017-4C8B-AC0A-F32392B97076}"/>
                </a:ext>
              </a:extLst>
            </p:cNvPr>
            <p:cNvSpPr txBox="1"/>
            <p:nvPr/>
          </p:nvSpPr>
          <p:spPr>
            <a:xfrm>
              <a:off x="1057274" y="1285877"/>
              <a:ext cx="36449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DBF51B89-3DA7-4701-874A-C6D21400FDDF}"/>
                </a:ext>
              </a:extLst>
            </p:cNvPr>
            <p:cNvCxnSpPr/>
            <p:nvPr/>
          </p:nvCxnSpPr>
          <p:spPr>
            <a:xfrm flipV="1">
              <a:off x="3524250" y="809626"/>
              <a:ext cx="827405" cy="21907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8">
              <a:extLst>
                <a:ext uri="{FF2B5EF4-FFF2-40B4-BE49-F238E27FC236}">
                  <a16:creationId xmlns:a16="http://schemas.microsoft.com/office/drawing/2014/main" id="{51982624-9E75-4455-B0D5-4512D4C0CBD5}"/>
                </a:ext>
              </a:extLst>
            </p:cNvPr>
            <p:cNvSpPr txBox="1"/>
            <p:nvPr/>
          </p:nvSpPr>
          <p:spPr>
            <a:xfrm>
              <a:off x="4419600" y="733426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9">
              <a:extLst>
                <a:ext uri="{FF2B5EF4-FFF2-40B4-BE49-F238E27FC236}">
                  <a16:creationId xmlns:a16="http://schemas.microsoft.com/office/drawing/2014/main" id="{7E991242-DB79-4369-ABBF-B5F4F491D5A4}"/>
                </a:ext>
              </a:extLst>
            </p:cNvPr>
            <p:cNvSpPr txBox="1"/>
            <p:nvPr/>
          </p:nvSpPr>
          <p:spPr>
            <a:xfrm>
              <a:off x="4857750" y="1762128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21">
              <a:extLst>
                <a:ext uri="{FF2B5EF4-FFF2-40B4-BE49-F238E27FC236}">
                  <a16:creationId xmlns:a16="http://schemas.microsoft.com/office/drawing/2014/main" id="{3E71B77E-8ACD-48A4-9198-72BBC8C8035D}"/>
                </a:ext>
              </a:extLst>
            </p:cNvPr>
            <p:cNvSpPr txBox="1"/>
            <p:nvPr/>
          </p:nvSpPr>
          <p:spPr>
            <a:xfrm>
              <a:off x="4257675" y="0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23">
              <a:extLst>
                <a:ext uri="{FF2B5EF4-FFF2-40B4-BE49-F238E27FC236}">
                  <a16:creationId xmlns:a16="http://schemas.microsoft.com/office/drawing/2014/main" id="{7E6D4559-E01D-4A60-B975-073F8ED684C6}"/>
                </a:ext>
              </a:extLst>
            </p:cNvPr>
            <p:cNvSpPr txBox="1"/>
            <p:nvPr/>
          </p:nvSpPr>
          <p:spPr>
            <a:xfrm>
              <a:off x="5210175" y="952502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24">
              <a:extLst>
                <a:ext uri="{FF2B5EF4-FFF2-40B4-BE49-F238E27FC236}">
                  <a16:creationId xmlns:a16="http://schemas.microsoft.com/office/drawing/2014/main" id="{ACA3E744-9D38-44D0-82F9-4733C8F5DC2A}"/>
                </a:ext>
              </a:extLst>
            </p:cNvPr>
            <p:cNvSpPr txBox="1"/>
            <p:nvPr/>
          </p:nvSpPr>
          <p:spPr>
            <a:xfrm>
              <a:off x="3695700" y="485776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Надпись 26">
              <a:extLst>
                <a:ext uri="{FF2B5EF4-FFF2-40B4-BE49-F238E27FC236}">
                  <a16:creationId xmlns:a16="http://schemas.microsoft.com/office/drawing/2014/main" id="{58A6E9A4-CF18-4AC6-BF05-1527CCF1ED36}"/>
                </a:ext>
              </a:extLst>
            </p:cNvPr>
            <p:cNvSpPr txBox="1"/>
            <p:nvPr/>
          </p:nvSpPr>
          <p:spPr>
            <a:xfrm>
              <a:off x="4200525" y="1628777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Надпись 27">
              <a:extLst>
                <a:ext uri="{FF2B5EF4-FFF2-40B4-BE49-F238E27FC236}">
                  <a16:creationId xmlns:a16="http://schemas.microsoft.com/office/drawing/2014/main" id="{88CC27FE-3900-407F-8ADB-2C1E264ED133}"/>
                </a:ext>
              </a:extLst>
            </p:cNvPr>
            <p:cNvSpPr txBox="1"/>
            <p:nvPr/>
          </p:nvSpPr>
          <p:spPr>
            <a:xfrm>
              <a:off x="4115674" y="1106897"/>
              <a:ext cx="364490" cy="2952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9FC62C62-8D02-48FD-BEB2-9551B25B5115}"/>
                </a:ext>
              </a:extLst>
            </p:cNvPr>
            <p:cNvCxnSpPr/>
            <p:nvPr/>
          </p:nvCxnSpPr>
          <p:spPr>
            <a:xfrm>
              <a:off x="3905250" y="742951"/>
              <a:ext cx="290195" cy="109537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40A3CA3-90CE-485A-9462-B76BEEA3315B}"/>
                </a:ext>
              </a:extLst>
            </p:cNvPr>
            <p:cNvCxnSpPr/>
            <p:nvPr/>
          </p:nvCxnSpPr>
          <p:spPr>
            <a:xfrm>
              <a:off x="3524250" y="1028702"/>
              <a:ext cx="1428750" cy="7048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Надпись 30">
              <a:extLst>
                <a:ext uri="{FF2B5EF4-FFF2-40B4-BE49-F238E27FC236}">
                  <a16:creationId xmlns:a16="http://schemas.microsoft.com/office/drawing/2014/main" id="{48F4E31F-F273-40F3-BFB1-4E588042CD93}"/>
                </a:ext>
              </a:extLst>
            </p:cNvPr>
            <p:cNvSpPr txBox="1"/>
            <p:nvPr/>
          </p:nvSpPr>
          <p:spPr>
            <a:xfrm>
              <a:off x="3219450" y="714376"/>
              <a:ext cx="4711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M*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A61E3D03-4BB7-4558-BB9A-C06BF65F8D03}"/>
                </a:ext>
              </a:extLst>
            </p:cNvPr>
            <p:cNvSpPr/>
            <p:nvPr/>
          </p:nvSpPr>
          <p:spPr>
            <a:xfrm>
              <a:off x="485775" y="514351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ACD20F1B-E468-4110-9CE9-FD9713312B0A}"/>
                </a:ext>
              </a:extLst>
            </p:cNvPr>
            <p:cNvSpPr/>
            <p:nvPr/>
          </p:nvSpPr>
          <p:spPr>
            <a:xfrm>
              <a:off x="4343400" y="257175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9EA8D5F6-DBB5-4DAD-A617-D2B2DC580CF0}"/>
                </a:ext>
              </a:extLst>
            </p:cNvPr>
            <p:cNvSpPr/>
            <p:nvPr/>
          </p:nvSpPr>
          <p:spPr>
            <a:xfrm>
              <a:off x="4781550" y="1247776"/>
              <a:ext cx="497840" cy="590551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477CF56A-B50F-4F90-A6DC-FA7F4BF4CFF2}"/>
                </a:ext>
              </a:extLst>
            </p:cNvPr>
            <p:cNvSpPr/>
            <p:nvPr/>
          </p:nvSpPr>
          <p:spPr>
            <a:xfrm>
              <a:off x="1743075" y="1095375"/>
              <a:ext cx="497840" cy="590550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70A540FC-929C-4558-88AC-A6F9D686A5A9}"/>
                </a:ext>
              </a:extLst>
            </p:cNvPr>
            <p:cNvSpPr/>
            <p:nvPr/>
          </p:nvSpPr>
          <p:spPr>
            <a:xfrm rot="12683420">
              <a:off x="3914775" y="1333500"/>
              <a:ext cx="388620" cy="373380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  <a:gd name="connsiteX0" fmla="*/ 0 w 362001"/>
                <a:gd name="connsiteY0" fmla="*/ 0 h 524949"/>
                <a:gd name="connsiteX1" fmla="*/ 250079 w 362001"/>
                <a:gd name="connsiteY1" fmla="*/ 120379 h 524949"/>
                <a:gd name="connsiteX2" fmla="*/ 287026 w 362001"/>
                <a:gd name="connsiteY2" fmla="*/ 524949 h 524949"/>
                <a:gd name="connsiteX0" fmla="*/ 0 w 317755"/>
                <a:gd name="connsiteY0" fmla="*/ 0 h 524949"/>
                <a:gd name="connsiteX1" fmla="*/ 250079 w 317755"/>
                <a:gd name="connsiteY1" fmla="*/ 120379 h 524949"/>
                <a:gd name="connsiteX2" fmla="*/ 287026 w 317755"/>
                <a:gd name="connsiteY2" fmla="*/ 524949 h 524949"/>
                <a:gd name="connsiteX0" fmla="*/ 0 w 311782"/>
                <a:gd name="connsiteY0" fmla="*/ 0 h 524949"/>
                <a:gd name="connsiteX1" fmla="*/ 221724 w 311782"/>
                <a:gd name="connsiteY1" fmla="*/ 110532 h 524949"/>
                <a:gd name="connsiteX2" fmla="*/ 287026 w 311782"/>
                <a:gd name="connsiteY2" fmla="*/ 524949 h 52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782" h="524949">
                  <a:moveTo>
                    <a:pt x="0" y="0"/>
                  </a:moveTo>
                  <a:cubicBezTo>
                    <a:pt x="107095" y="30551"/>
                    <a:pt x="173886" y="23041"/>
                    <a:pt x="221724" y="110532"/>
                  </a:cubicBezTo>
                  <a:cubicBezTo>
                    <a:pt x="269562" y="198024"/>
                    <a:pt x="353795" y="266731"/>
                    <a:pt x="287026" y="524949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FD771FCB-69B8-427A-AE6D-6E1A2D272D17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V="1">
              <a:off x="4066795" y="809626"/>
              <a:ext cx="284858" cy="46606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/>
              <p:nvPr/>
            </p:nvSpPr>
            <p:spPr>
              <a:xfrm>
                <a:off x="348906" y="1124356"/>
                <a:ext cx="5562566" cy="2681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000" dirty="0"/>
                  <a:t>Начальные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r>
                  <a:rPr lang="ru-RU" sz="2000" dirty="0">
                    <a:ea typeface="Cambria Math" panose="02040503050406030204" pitchFamily="18" charset="0"/>
                  </a:rPr>
                  <a:t> (случайно)</a:t>
                </a:r>
                <a:endParaRPr lang="en-US" sz="200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do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1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n: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|+|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ru-RU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until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сошлись</a:t>
                </a:r>
                <a:r>
                  <a:rPr lang="en-US" sz="2000" dirty="0"/>
                  <a:t> (</a:t>
                </a:r>
                <a:r>
                  <a:rPr lang="ru-RU" sz="2000" dirty="0"/>
                  <a:t>с точностью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1124356"/>
                <a:ext cx="5562566" cy="2681760"/>
              </a:xfrm>
              <a:prstGeom prst="rect">
                <a:avLst/>
              </a:prstGeom>
              <a:blipFill>
                <a:blip r:embed="rId2"/>
                <a:stretch>
                  <a:fillRect l="-986" b="-29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Дуга 36">
            <a:extLst>
              <a:ext uri="{FF2B5EF4-FFF2-40B4-BE49-F238E27FC236}">
                <a16:creationId xmlns:a16="http://schemas.microsoft.com/office/drawing/2014/main" id="{024A63AD-E945-4EEB-8B87-19DA05C567C6}"/>
              </a:ext>
            </a:extLst>
          </p:cNvPr>
          <p:cNvSpPr/>
          <p:nvPr/>
        </p:nvSpPr>
        <p:spPr>
          <a:xfrm>
            <a:off x="5857280" y="5138548"/>
            <a:ext cx="1445138" cy="800572"/>
          </a:xfrm>
          <a:prstGeom prst="arc">
            <a:avLst>
              <a:gd name="adj1" fmla="val 15380738"/>
              <a:gd name="adj2" fmla="val 18465127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уга 37">
            <a:extLst>
              <a:ext uri="{FF2B5EF4-FFF2-40B4-BE49-F238E27FC236}">
                <a16:creationId xmlns:a16="http://schemas.microsoft.com/office/drawing/2014/main" id="{243D295B-5341-4856-AF96-DA48A0117C14}"/>
              </a:ext>
            </a:extLst>
          </p:cNvPr>
          <p:cNvSpPr/>
          <p:nvPr/>
        </p:nvSpPr>
        <p:spPr>
          <a:xfrm flipV="1">
            <a:off x="5902473" y="5178366"/>
            <a:ext cx="1445138" cy="800572"/>
          </a:xfrm>
          <a:prstGeom prst="arc">
            <a:avLst>
              <a:gd name="adj1" fmla="val 16813914"/>
              <a:gd name="adj2" fmla="val 19838591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/>
              <p:nvPr/>
            </p:nvSpPr>
            <p:spPr>
              <a:xfrm>
                <a:off x="5652000" y="932250"/>
                <a:ext cx="3288567" cy="22032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Задана перестановка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Найти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Минимизировать</a:t>
                </a:r>
                <a:b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00" y="932250"/>
                <a:ext cx="3288567" cy="2203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F9EF340-10A4-4981-9090-9B4BDDA438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60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Порядок вырезания контуров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/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ru-RU" dirty="0"/>
                  <a:t>Метод переменных окрестностей</a:t>
                </a:r>
                <a:r>
                  <a:rPr lang="en-US" baseline="30000" dirty="0"/>
                  <a:t>*</a:t>
                </a:r>
                <a:endParaRPr lang="en-US" sz="2000" baseline="30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000" dirty="0"/>
                  <a:t>Случайная начальная перестановка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𝑜𝑓𝑓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</m:e>
                    </m:func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if</a:t>
                </a:r>
                <a:r>
                  <a:rPr lang="en-US" sz="20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else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end</a:t>
                </a:r>
                <a:endParaRPr lang="ru-R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blipFill>
                <a:blip r:embed="rId2"/>
                <a:stretch>
                  <a:fillRect l="-858" b="-1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F512689-0989-43C2-9CBA-E19F3D022057}"/>
              </a:ext>
            </a:extLst>
          </p:cNvPr>
          <p:cNvSpPr txBox="1"/>
          <p:nvPr/>
        </p:nvSpPr>
        <p:spPr>
          <a:xfrm>
            <a:off x="0" y="643818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Hansen, P., Mladenovic, N., and Moreno Perez, J.A. (2010). Variable </a:t>
            </a:r>
            <a:r>
              <a:rPr lang="en-US" sz="1200" dirty="0" err="1"/>
              <a:t>neighbourhood</a:t>
            </a:r>
            <a:r>
              <a:rPr lang="en-US" sz="1200" dirty="0"/>
              <a:t> search: methods and applications. Annals of Operations Research, 175(1), P. 367 - 407. </a:t>
            </a:r>
            <a:endParaRPr lang="ru-RU" sz="1200" dirty="0"/>
          </a:p>
        </p:txBody>
      </p:sp>
      <p:sp>
        <p:nvSpPr>
          <p:cNvPr id="6" name="Выноска: изогнутая линия 5">
            <a:extLst>
              <a:ext uri="{FF2B5EF4-FFF2-40B4-BE49-F238E27FC236}">
                <a16:creationId xmlns:a16="http://schemas.microsoft.com/office/drawing/2014/main" id="{85085CA3-EC86-465C-96B8-69E7592B3D04}"/>
              </a:ext>
            </a:extLst>
          </p:cNvPr>
          <p:cNvSpPr/>
          <p:nvPr/>
        </p:nvSpPr>
        <p:spPr>
          <a:xfrm>
            <a:off x="6983294" y="1914418"/>
            <a:ext cx="204291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9071"/>
              <a:gd name="adj6" fmla="val -174498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Оптимизация позиций точек врезки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4C238A-DC1C-4CFE-B4C5-40234073D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5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Восстановление </a:t>
            </a:r>
            <a:b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внешних контуров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0D8857F-F64C-4977-9A20-D364985777FC}"/>
              </a:ext>
            </a:extLst>
          </p:cNvPr>
          <p:cNvGrpSpPr/>
          <p:nvPr/>
        </p:nvGrpSpPr>
        <p:grpSpPr>
          <a:xfrm>
            <a:off x="2133600" y="1989000"/>
            <a:ext cx="5039908" cy="3127345"/>
            <a:chOff x="0" y="0"/>
            <a:chExt cx="3599815" cy="2233744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A93F7AE9-32F9-44CF-AB17-B0096F39532E}"/>
                </a:ext>
              </a:extLst>
            </p:cNvPr>
            <p:cNvSpPr txBox="1"/>
            <p:nvPr/>
          </p:nvSpPr>
          <p:spPr>
            <a:xfrm>
              <a:off x="1152525" y="285750"/>
              <a:ext cx="117284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Внешний контур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ADF6EA2A-094B-4DC1-98B0-DCBF0AA7E000}"/>
                </a:ext>
              </a:extLst>
            </p:cNvPr>
            <p:cNvSpPr/>
            <p:nvPr/>
          </p:nvSpPr>
          <p:spPr>
            <a:xfrm>
              <a:off x="561975" y="542925"/>
              <a:ext cx="2143125" cy="11239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881D82A-E31F-4992-9834-FB3777A703A7}"/>
                </a:ext>
              </a:extLst>
            </p:cNvPr>
            <p:cNvSpPr/>
            <p:nvPr/>
          </p:nvSpPr>
          <p:spPr>
            <a:xfrm>
              <a:off x="714375" y="666750"/>
              <a:ext cx="847725" cy="8477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9181D328-714C-4B19-BD14-537BDA43C33D}"/>
                </a:ext>
              </a:extLst>
            </p:cNvPr>
            <p:cNvSpPr/>
            <p:nvPr/>
          </p:nvSpPr>
          <p:spPr>
            <a:xfrm>
              <a:off x="2524125" y="140970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771BE2B3-A2CF-4D47-9772-BDFEB9B66DAC}"/>
                </a:ext>
              </a:extLst>
            </p:cNvPr>
            <p:cNvSpPr/>
            <p:nvPr/>
          </p:nvSpPr>
          <p:spPr>
            <a:xfrm rot="10800000">
              <a:off x="0" y="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F6716167-285B-442F-912A-BBC133286741}"/>
                </a:ext>
              </a:extLst>
            </p:cNvPr>
            <p:cNvCxnSpPr/>
            <p:nvPr/>
          </p:nvCxnSpPr>
          <p:spPr>
            <a:xfrm>
              <a:off x="409575" y="762000"/>
              <a:ext cx="1152525" cy="295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63B5814C-51CD-4132-9499-FE43C05A4EEE}"/>
                </a:ext>
              </a:extLst>
            </p:cNvPr>
            <p:cNvCxnSpPr/>
            <p:nvPr/>
          </p:nvCxnSpPr>
          <p:spPr>
            <a:xfrm>
              <a:off x="1562100" y="1057275"/>
              <a:ext cx="1381125" cy="3524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5FEBDA80-C8D6-46BF-B95C-232E8B95B962}"/>
                </a:ext>
              </a:extLst>
            </p:cNvPr>
            <p:cNvCxnSpPr/>
            <p:nvPr/>
          </p:nvCxnSpPr>
          <p:spPr>
            <a:xfrm flipV="1">
              <a:off x="95250" y="762000"/>
              <a:ext cx="314325" cy="12573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BB5461A6-95F8-4C95-A9CF-7AD34D5B7F37}"/>
                </a:ext>
              </a:extLst>
            </p:cNvPr>
            <p:cNvCxnSpPr/>
            <p:nvPr/>
          </p:nvCxnSpPr>
          <p:spPr>
            <a:xfrm flipV="1">
              <a:off x="2943225" y="942975"/>
              <a:ext cx="400050" cy="4667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72AD194-5F9B-42A4-9FA4-FE260DEF9E56}"/>
                </a:ext>
              </a:extLst>
            </p:cNvPr>
            <p:cNvSpPr/>
            <p:nvPr/>
          </p:nvSpPr>
          <p:spPr>
            <a:xfrm>
              <a:off x="2609850" y="1247775"/>
              <a:ext cx="161925" cy="1619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5" name="Надпись 35">
              <a:extLst>
                <a:ext uri="{FF2B5EF4-FFF2-40B4-BE49-F238E27FC236}">
                  <a16:creationId xmlns:a16="http://schemas.microsoft.com/office/drawing/2014/main" id="{36705AF2-14DE-43A4-AC5D-807A7A1921E0}"/>
                </a:ext>
              </a:extLst>
            </p:cNvPr>
            <p:cNvSpPr txBox="1"/>
            <p:nvPr/>
          </p:nvSpPr>
          <p:spPr>
            <a:xfrm>
              <a:off x="1485900" y="742950"/>
              <a:ext cx="3295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Надпись 36">
              <a:extLst>
                <a:ext uri="{FF2B5EF4-FFF2-40B4-BE49-F238E27FC236}">
                  <a16:creationId xmlns:a16="http://schemas.microsoft.com/office/drawing/2014/main" id="{36E074BF-5728-4456-91E3-6BA8E9E7FF9F}"/>
                </a:ext>
              </a:extLst>
            </p:cNvPr>
            <p:cNvSpPr txBox="1"/>
            <p:nvPr/>
          </p:nvSpPr>
          <p:spPr>
            <a:xfrm>
              <a:off x="0" y="590550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40">
              <a:extLst>
                <a:ext uri="{FF2B5EF4-FFF2-40B4-BE49-F238E27FC236}">
                  <a16:creationId xmlns:a16="http://schemas.microsoft.com/office/drawing/2014/main" id="{6C00E25F-A840-43FA-8770-7AE0124AAFE3}"/>
                </a:ext>
              </a:extLst>
            </p:cNvPr>
            <p:cNvSpPr txBox="1"/>
            <p:nvPr/>
          </p:nvSpPr>
          <p:spPr>
            <a:xfrm>
              <a:off x="122316" y="1852744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i-2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41">
              <a:extLst>
                <a:ext uri="{FF2B5EF4-FFF2-40B4-BE49-F238E27FC236}">
                  <a16:creationId xmlns:a16="http://schemas.microsoft.com/office/drawing/2014/main" id="{547E768C-4CA4-4CEE-80A3-43AEAB1C1C18}"/>
                </a:ext>
              </a:extLst>
            </p:cNvPr>
            <p:cNvSpPr txBox="1"/>
            <p:nvPr/>
          </p:nvSpPr>
          <p:spPr>
            <a:xfrm>
              <a:off x="3067050" y="1285875"/>
              <a:ext cx="4184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42">
              <a:extLst>
                <a:ext uri="{FF2B5EF4-FFF2-40B4-BE49-F238E27FC236}">
                  <a16:creationId xmlns:a16="http://schemas.microsoft.com/office/drawing/2014/main" id="{0451D3C3-59EE-44F6-B7F6-03F906C1EC10}"/>
                </a:ext>
              </a:extLst>
            </p:cNvPr>
            <p:cNvSpPr txBox="1"/>
            <p:nvPr/>
          </p:nvSpPr>
          <p:spPr>
            <a:xfrm>
              <a:off x="3181350" y="666750"/>
              <a:ext cx="418465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44">
              <a:extLst>
                <a:ext uri="{FF2B5EF4-FFF2-40B4-BE49-F238E27FC236}">
                  <a16:creationId xmlns:a16="http://schemas.microsoft.com/office/drawing/2014/main" id="{910D18AA-B0A2-45A0-9835-E1517974802B}"/>
                </a:ext>
              </a:extLst>
            </p:cNvPr>
            <p:cNvSpPr txBox="1"/>
            <p:nvPr/>
          </p:nvSpPr>
          <p:spPr>
            <a:xfrm>
              <a:off x="589123" y="1712378"/>
              <a:ext cx="170561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Новая точка врезки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94D58DFE-66E9-464C-8870-A541877C721C}"/>
                </a:ext>
              </a:extLst>
            </p:cNvPr>
            <p:cNvCxnSpPr/>
            <p:nvPr/>
          </p:nvCxnSpPr>
          <p:spPr>
            <a:xfrm flipV="1">
              <a:off x="2257425" y="1409700"/>
              <a:ext cx="35179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BB911C3-5A02-48F9-A77D-0DFAB54626F1}"/>
              </a:ext>
            </a:extLst>
          </p:cNvPr>
          <p:cNvSpPr txBox="1"/>
          <p:nvPr/>
        </p:nvSpPr>
        <p:spPr>
          <a:xfrm>
            <a:off x="3747188" y="5407790"/>
            <a:ext cx="4728787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/>
              <a:t>Длина маршрута сохраняется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a typeface="Cambria Math" panose="02040503050406030204" pitchFamily="18" charset="0"/>
              </a:rPr>
              <a:t>Маршрут остаётся оптимальным</a:t>
            </a:r>
            <a:endParaRPr lang="en-US" sz="2000" dirty="0">
              <a:ea typeface="Cambria Math" panose="02040503050406030204" pitchFamily="18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64099AB-9520-4AB8-8F94-41CB38AB6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26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Численные эксперименты</a:t>
            </a:r>
          </a:p>
        </p:txBody>
      </p:sp>
      <p:pic>
        <p:nvPicPr>
          <p:cNvPr id="4" name="Рисунок 3" descr="E:\My\Work\Asp\Latex\HomeWork\MiM2019\media\3211-gtsp.png">
            <a:extLst>
              <a:ext uri="{FF2B5EF4-FFF2-40B4-BE49-F238E27FC236}">
                <a16:creationId xmlns:a16="http://schemas.microsoft.com/office/drawing/2014/main" id="{FA50F8BF-DB01-4B11-BFE7-BA1B9A52AD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1" y="1085849"/>
            <a:ext cx="5303028" cy="2701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E:\My\Work\Asp\Latex\HomeWork\MiM2019\media\3211-ccp.png">
            <a:extLst>
              <a:ext uri="{FF2B5EF4-FFF2-40B4-BE49-F238E27FC236}">
                <a16:creationId xmlns:a16="http://schemas.microsoft.com/office/drawing/2014/main" id="{7F08C9E0-392C-4AAE-9AFD-5E94F934A6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1" y="4006343"/>
            <a:ext cx="5296678" cy="263189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15B9E0F-01E2-46D8-8420-BBF91CC4E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20511"/>
              </p:ext>
            </p:extLst>
          </p:nvPr>
        </p:nvGraphicFramePr>
        <p:xfrm>
          <a:off x="5555029" y="2606670"/>
          <a:ext cx="357003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68">
                  <a:extLst>
                    <a:ext uri="{9D8B030D-6E8A-4147-A177-3AD203B41FA5}">
                      <a16:colId xmlns:a16="http://schemas.microsoft.com/office/drawing/2014/main" val="69532831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1165477223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1096994336"/>
                    </a:ext>
                  </a:extLst>
                </a:gridCol>
                <a:gridCol w="784607">
                  <a:extLst>
                    <a:ext uri="{9D8B030D-6E8A-4147-A177-3AD203B41FA5}">
                      <a16:colId xmlns:a16="http://schemas.microsoft.com/office/drawing/2014/main" val="101389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Задание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229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464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3211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Деталей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73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Контуров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8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</a:t>
                      </a:r>
                      <a:r>
                        <a:rPr lang="en-US" sz="1400" baseline="-25000" dirty="0"/>
                        <a:t>on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24.609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21.717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25.051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77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Точек врезки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33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GTSP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4.557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CCP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6398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8A90C1-1145-42DC-85C3-5A70862E0FF5}"/>
              </a:ext>
            </a:extLst>
          </p:cNvPr>
          <p:cNvSpPr txBox="1"/>
          <p:nvPr/>
        </p:nvSpPr>
        <p:spPr>
          <a:xfrm>
            <a:off x="5703125" y="1085849"/>
            <a:ext cx="3273845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GTSP (</a:t>
            </a:r>
            <a:r>
              <a:rPr lang="ru-RU" sz="2000" dirty="0"/>
              <a:t>дискретная задача</a:t>
            </a:r>
            <a:r>
              <a:rPr lang="en-US" sz="2000" dirty="0"/>
              <a:t>)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46C1C-4A0D-4B63-8B9A-29AF2B4DD0D1}"/>
              </a:ext>
            </a:extLst>
          </p:cNvPr>
          <p:cNvSpPr txBox="1"/>
          <p:nvPr/>
        </p:nvSpPr>
        <p:spPr>
          <a:xfrm>
            <a:off x="5703125" y="6106911"/>
            <a:ext cx="635110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CCP</a:t>
            </a:r>
            <a:endParaRPr lang="ru-RU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DB36A60-1185-4257-8544-D58A553194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0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Цель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281" y="1145965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Разработка алгоритмов решения задачи оптимальной маршрутизации режущего инструмента и методик применения данных алгоритмов в САПР УП для машин фигурной листовой резки с ЧПУ</a:t>
            </a: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289278-0309-486C-BCDD-A88211390237}"/>
              </a:ext>
            </a:extLst>
          </p:cNvPr>
          <p:cNvSpPr txBox="1"/>
          <p:nvPr/>
        </p:nvSpPr>
        <p:spPr>
          <a:xfrm>
            <a:off x="263767" y="3438174"/>
            <a:ext cx="864000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Разработать точный алгоритм решения обобщённой задачи коммивояжера с ограничениями предшествования (</a:t>
            </a:r>
            <a:r>
              <a:rPr lang="en-US" dirty="0"/>
              <a:t>PCGTSP)</a:t>
            </a:r>
            <a:r>
              <a:rPr lang="ru-RU" dirty="0"/>
              <a:t>, позволяющий оценить качество решений на основе вычисления нижней оценки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Разработать эвристики поиска оптимального положения точек врезки в контуры деталей и последовательности обхода контуров в процессе решения задач непрерывной резки </a:t>
            </a:r>
            <a:r>
              <a:rPr lang="en-US" dirty="0"/>
              <a:t>(CCP, SCCP)</a:t>
            </a:r>
            <a:endParaRPr lang="ru-RU" dirty="0"/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Разработать программное обеспечение, реализующие эти алгоритмы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Разработать схемы информационного обмена и методику использования алгоритмов оптимальной маршрутизации режущего инструмента в </a:t>
            </a:r>
            <a:r>
              <a:rPr lang="en-US" dirty="0"/>
              <a:t>CAD/CAM-</a:t>
            </a:r>
            <a:r>
              <a:rPr lang="ru-RU" dirty="0"/>
              <a:t>системах при автоматическом проектировании управляющих программ машин листовой резки с ЧПУ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44BCF-96A6-43B3-ADB9-CFC6695C12F6}"/>
              </a:ext>
            </a:extLst>
          </p:cNvPr>
          <p:cNvSpPr txBox="1"/>
          <p:nvPr/>
        </p:nvSpPr>
        <p:spPr>
          <a:xfrm>
            <a:off x="3119753" y="2643925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3876171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11382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Применение открытых форматов файлов данных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D7BF277-C4ED-4031-A9AF-B37A04212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62523C9-72E0-45D9-BA91-49573CA33774}"/>
              </a:ext>
            </a:extLst>
          </p:cNvPr>
          <p:cNvSpPr/>
          <p:nvPr/>
        </p:nvSpPr>
        <p:spPr>
          <a:xfrm>
            <a:off x="2778464" y="1483457"/>
            <a:ext cx="1511900" cy="3139321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900" dirty="0"/>
              <a:t>[{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partid</a:t>
            </a:r>
            <a:r>
              <a:rPr lang="ru-RU" sz="900" dirty="0"/>
              <a:t>": "LIST",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paths</a:t>
            </a:r>
            <a:r>
              <a:rPr lang="ru-RU" sz="900" dirty="0"/>
              <a:t>": [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[0, 0, 0],</a:t>
            </a:r>
          </a:p>
          <a:p>
            <a:r>
              <a:rPr lang="ru-RU" sz="900" dirty="0"/>
              <a:t>  [0, 500, 0],</a:t>
            </a:r>
          </a:p>
          <a:p>
            <a:r>
              <a:rPr lang="ru-RU" sz="900" dirty="0"/>
              <a:t>  [700, 500, 0],</a:t>
            </a:r>
          </a:p>
          <a:p>
            <a:r>
              <a:rPr lang="ru-RU" sz="900" dirty="0"/>
              <a:t>  [700, 0, 0],</a:t>
            </a:r>
          </a:p>
          <a:p>
            <a:r>
              <a:rPr lang="ru-RU" sz="900" dirty="0"/>
              <a:t>  [0, 0, 0]]</a:t>
            </a:r>
          </a:p>
          <a:p>
            <a:r>
              <a:rPr lang="ru-RU" sz="900" dirty="0"/>
              <a:t>]},</a:t>
            </a:r>
          </a:p>
          <a:p>
            <a:r>
              <a:rPr lang="ru-RU" sz="900" dirty="0"/>
              <a:t>{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partid</a:t>
            </a:r>
            <a:r>
              <a:rPr lang="ru-RU" sz="900" dirty="0"/>
              <a:t>": "RING",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paths</a:t>
            </a:r>
            <a:r>
              <a:rPr lang="ru-RU" sz="900" dirty="0"/>
              <a:t>": [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[205, 405, -1],</a:t>
            </a:r>
          </a:p>
          <a:p>
            <a:r>
              <a:rPr lang="ru-RU" sz="900" dirty="0"/>
              <a:t>  [205, 5, -1],</a:t>
            </a:r>
          </a:p>
          <a:p>
            <a:r>
              <a:rPr lang="ru-RU" sz="900" dirty="0"/>
              <a:t>  [205, 405, 0]],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[205, 305, 1],</a:t>
            </a:r>
          </a:p>
          <a:p>
            <a:r>
              <a:rPr lang="ru-RU" sz="900" dirty="0"/>
              <a:t>  [205, 105, 1],</a:t>
            </a:r>
          </a:p>
          <a:p>
            <a:r>
              <a:rPr lang="ru-RU" sz="900" dirty="0"/>
              <a:t>  [205, 305, 0]]</a:t>
            </a:r>
          </a:p>
          <a:p>
            <a:r>
              <a:rPr lang="ru-RU" sz="900" dirty="0"/>
              <a:t>]}]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A706CCB-E422-48D8-8EF5-2BC9F9FD4506}"/>
              </a:ext>
            </a:extLst>
          </p:cNvPr>
          <p:cNvSpPr/>
          <p:nvPr/>
        </p:nvSpPr>
        <p:spPr>
          <a:xfrm>
            <a:off x="5358459" y="1867619"/>
            <a:ext cx="3600000" cy="2308324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900" dirty="0"/>
              <a:t>&lt;?</a:t>
            </a:r>
            <a:r>
              <a:rPr lang="ru-RU" sz="900" dirty="0" err="1"/>
              <a:t>xml</a:t>
            </a:r>
            <a:r>
              <a:rPr lang="ru-RU" sz="900" dirty="0"/>
              <a:t> </a:t>
            </a:r>
            <a:r>
              <a:rPr lang="ru-RU" sz="900" dirty="0" err="1"/>
              <a:t>version</a:t>
            </a:r>
            <a:r>
              <a:rPr lang="ru-RU" sz="900" dirty="0"/>
              <a:t>="1.0" </a:t>
            </a:r>
            <a:r>
              <a:rPr lang="ru-RU" sz="900" dirty="0" err="1"/>
              <a:t>encoding</a:t>
            </a:r>
            <a:r>
              <a:rPr lang="ru-RU" sz="900" dirty="0"/>
              <a:t>="UTF-8" </a:t>
            </a:r>
            <a:r>
              <a:rPr lang="ru-RU" sz="900" dirty="0" err="1"/>
              <a:t>standalone</a:t>
            </a:r>
            <a:r>
              <a:rPr lang="ru-RU" sz="900" dirty="0"/>
              <a:t>="</a:t>
            </a:r>
            <a:r>
              <a:rPr lang="ru-RU" sz="900" dirty="0" err="1"/>
              <a:t>no</a:t>
            </a:r>
            <a:r>
              <a:rPr lang="ru-RU" sz="900" dirty="0"/>
              <a:t>"?&gt;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svg</a:t>
            </a:r>
            <a:endParaRPr lang="ru-RU" sz="900" dirty="0"/>
          </a:p>
          <a:p>
            <a:r>
              <a:rPr lang="ru-RU" sz="900" dirty="0"/>
              <a:t>  </a:t>
            </a:r>
            <a:r>
              <a:rPr lang="ru-RU" sz="900" dirty="0" err="1"/>
              <a:t>xmlns</a:t>
            </a:r>
            <a:r>
              <a:rPr lang="ru-RU" sz="900" dirty="0"/>
              <a:t>="http://www.w3.org/2000/svg"</a:t>
            </a:r>
          </a:p>
          <a:p>
            <a:r>
              <a:rPr lang="ru-RU" sz="900" dirty="0"/>
              <a:t>&gt;&lt;g&gt;&lt;g </a:t>
            </a:r>
            <a:r>
              <a:rPr lang="ru-RU" sz="900" dirty="0" err="1"/>
              <a:t>transform</a:t>
            </a:r>
            <a:r>
              <a:rPr lang="ru-RU" sz="900" dirty="0"/>
              <a:t> = "</a:t>
            </a:r>
            <a:r>
              <a:rPr lang="ru-RU" sz="900" dirty="0" err="1"/>
              <a:t>scale</a:t>
            </a:r>
            <a:r>
              <a:rPr lang="ru-RU" sz="900" dirty="0"/>
              <a:t>(1, -1)"&gt;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path</a:t>
            </a:r>
            <a:r>
              <a:rPr lang="ru-RU" sz="900" dirty="0"/>
              <a:t> </a:t>
            </a:r>
            <a:r>
              <a:rPr lang="ru-RU" sz="900" dirty="0" err="1"/>
              <a:t>name</a:t>
            </a:r>
            <a:r>
              <a:rPr lang="ru-RU" sz="900" dirty="0"/>
              <a:t>="LIST" d="M 0 0</a:t>
            </a:r>
          </a:p>
          <a:p>
            <a:r>
              <a:rPr lang="ru-RU" sz="900" dirty="0"/>
              <a:t>V 500</a:t>
            </a:r>
          </a:p>
          <a:p>
            <a:r>
              <a:rPr lang="ru-RU" sz="900" dirty="0"/>
              <a:t>H 700</a:t>
            </a:r>
          </a:p>
          <a:p>
            <a:r>
              <a:rPr lang="ru-RU" sz="900" dirty="0"/>
              <a:t>V 0</a:t>
            </a:r>
          </a:p>
          <a:p>
            <a:r>
              <a:rPr lang="ru-RU" sz="900" dirty="0"/>
              <a:t>H 0 Z"/&gt;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path</a:t>
            </a:r>
            <a:r>
              <a:rPr lang="ru-RU" sz="900" dirty="0"/>
              <a:t> </a:t>
            </a:r>
            <a:r>
              <a:rPr lang="ru-RU" sz="900" dirty="0" err="1"/>
              <a:t>name</a:t>
            </a:r>
            <a:r>
              <a:rPr lang="ru-RU" sz="900" dirty="0"/>
              <a:t>="RING" d="M 205 405</a:t>
            </a:r>
          </a:p>
          <a:p>
            <a:r>
              <a:rPr lang="ru-RU" sz="900" dirty="0"/>
              <a:t>A 200 200 0 0 0 405 205 A 200 200 0 0 0 205 5</a:t>
            </a:r>
          </a:p>
          <a:p>
            <a:r>
              <a:rPr lang="ru-RU" sz="900" dirty="0"/>
              <a:t>A 200 200 0 0 0 5 205 A 200 200 0 0 0 205 405 Z</a:t>
            </a:r>
          </a:p>
          <a:p>
            <a:r>
              <a:rPr lang="ru-RU" sz="900" dirty="0"/>
              <a:t>M 205 305</a:t>
            </a:r>
          </a:p>
          <a:p>
            <a:r>
              <a:rPr lang="ru-RU" sz="900" dirty="0"/>
              <a:t>A 100 100 0 0 1 105 205 A 100 100 0 0 1 205 105</a:t>
            </a:r>
          </a:p>
          <a:p>
            <a:r>
              <a:rPr lang="ru-RU" sz="900" dirty="0"/>
              <a:t>A 100 100 0 0 1 305 205 A 100 100 0 0 1 205 305 Z"/&gt;</a:t>
            </a:r>
          </a:p>
          <a:p>
            <a:r>
              <a:rPr lang="ru-RU" sz="900" dirty="0"/>
              <a:t>&lt;/g&gt;&lt;/g&gt;&lt;/</a:t>
            </a:r>
            <a:r>
              <a:rPr lang="ru-RU" sz="900" dirty="0" err="1"/>
              <a:t>svg</a:t>
            </a:r>
            <a:r>
              <a:rPr lang="ru-RU" sz="900" dirty="0"/>
              <a:t>&gt;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62602A18-3887-4481-9467-0BA5A7A131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00" y="4622778"/>
            <a:ext cx="2772000" cy="1989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D6EE02E-6CAF-4DEE-AE84-2FB927C3E47C}"/>
              </a:ext>
            </a:extLst>
          </p:cNvPr>
          <p:cNvSpPr txBox="1"/>
          <p:nvPr/>
        </p:nvSpPr>
        <p:spPr>
          <a:xfrm>
            <a:off x="439765" y="5063439"/>
            <a:ext cx="1511900" cy="1107996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100" dirty="0"/>
              <a:t>Унаследованные форматы файлов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DXF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XML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…</a:t>
            </a:r>
            <a:endParaRPr lang="ru-RU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A0DF04-6E2C-41DF-899D-A49978CE2382}"/>
              </a:ext>
            </a:extLst>
          </p:cNvPr>
          <p:cNvSpPr txBox="1"/>
          <p:nvPr/>
        </p:nvSpPr>
        <p:spPr>
          <a:xfrm>
            <a:off x="395799" y="2495252"/>
            <a:ext cx="1800000" cy="1015663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JSON-</a:t>
            </a:r>
            <a:r>
              <a:rPr lang="ru-RU" sz="1200" dirty="0"/>
              <a:t>схемы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Геометрия деталей / раскроя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Задание на резку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Результат резки</a:t>
            </a:r>
          </a:p>
        </p:txBody>
      </p:sp>
      <p:sp>
        <p:nvSpPr>
          <p:cNvPr id="38" name="Стрелка: вправо 37">
            <a:extLst>
              <a:ext uri="{FF2B5EF4-FFF2-40B4-BE49-F238E27FC236}">
                <a16:creationId xmlns:a16="http://schemas.microsoft.com/office/drawing/2014/main" id="{439EA556-9ACD-4244-AA2D-7291F4811EFD}"/>
              </a:ext>
            </a:extLst>
          </p:cNvPr>
          <p:cNvSpPr/>
          <p:nvPr/>
        </p:nvSpPr>
        <p:spPr>
          <a:xfrm rot="16953725">
            <a:off x="667902" y="4110825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право 38">
            <a:extLst>
              <a:ext uri="{FF2B5EF4-FFF2-40B4-BE49-F238E27FC236}">
                <a16:creationId xmlns:a16="http://schemas.microsoft.com/office/drawing/2014/main" id="{4FB0655A-5A50-4C3A-8A04-0134A151A324}"/>
              </a:ext>
            </a:extLst>
          </p:cNvPr>
          <p:cNvSpPr/>
          <p:nvPr/>
        </p:nvSpPr>
        <p:spPr>
          <a:xfrm rot="20805928">
            <a:off x="1655799" y="2062138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: вправо 39">
            <a:extLst>
              <a:ext uri="{FF2B5EF4-FFF2-40B4-BE49-F238E27FC236}">
                <a16:creationId xmlns:a16="http://schemas.microsoft.com/office/drawing/2014/main" id="{71F08ACE-6F90-467A-A2BB-F7C7989D1164}"/>
              </a:ext>
            </a:extLst>
          </p:cNvPr>
          <p:cNvSpPr/>
          <p:nvPr/>
        </p:nvSpPr>
        <p:spPr>
          <a:xfrm rot="1549030">
            <a:off x="4313638" y="1993101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72EC50-5F03-49F4-9B01-B3C69384372C}"/>
              </a:ext>
            </a:extLst>
          </p:cNvPr>
          <p:cNvSpPr txBox="1"/>
          <p:nvPr/>
        </p:nvSpPr>
        <p:spPr>
          <a:xfrm>
            <a:off x="3679475" y="4918027"/>
            <a:ext cx="1394457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Каскадные таблицы стилей</a:t>
            </a:r>
          </a:p>
        </p:txBody>
      </p:sp>
      <p:sp>
        <p:nvSpPr>
          <p:cNvPr id="44" name="Стрелка: вправо 43">
            <a:extLst>
              <a:ext uri="{FF2B5EF4-FFF2-40B4-BE49-F238E27FC236}">
                <a16:creationId xmlns:a16="http://schemas.microsoft.com/office/drawing/2014/main" id="{EA95DB25-6277-44A2-B3F4-7C749D6271B5}"/>
              </a:ext>
            </a:extLst>
          </p:cNvPr>
          <p:cNvSpPr/>
          <p:nvPr/>
        </p:nvSpPr>
        <p:spPr>
          <a:xfrm rot="6592013">
            <a:off x="4491262" y="4186580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27906C6B-0514-4498-97E3-188FAAA1AB18}"/>
              </a:ext>
            </a:extLst>
          </p:cNvPr>
          <p:cNvSpPr/>
          <p:nvPr/>
        </p:nvSpPr>
        <p:spPr>
          <a:xfrm rot="749973">
            <a:off x="4853605" y="5501816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9F7E68-0E0F-4E24-ADED-AF6DA2D0BB41}"/>
              </a:ext>
            </a:extLst>
          </p:cNvPr>
          <p:cNvSpPr txBox="1"/>
          <p:nvPr/>
        </p:nvSpPr>
        <p:spPr>
          <a:xfrm>
            <a:off x="3935940" y="3009768"/>
            <a:ext cx="70884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BC6713-D1DC-4617-ABFF-5A00D55F2117}"/>
              </a:ext>
            </a:extLst>
          </p:cNvPr>
          <p:cNvSpPr txBox="1"/>
          <p:nvPr/>
        </p:nvSpPr>
        <p:spPr>
          <a:xfrm>
            <a:off x="8393777" y="2310586"/>
            <a:ext cx="58702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SVG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A8FBD2-44B7-4526-AB00-9758BDB24886}"/>
              </a:ext>
            </a:extLst>
          </p:cNvPr>
          <p:cNvSpPr txBox="1"/>
          <p:nvPr/>
        </p:nvSpPr>
        <p:spPr>
          <a:xfrm>
            <a:off x="3262544" y="4823619"/>
            <a:ext cx="543739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CSS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3A8055-DAC8-4463-A5DA-DFA0B0A4FFC5}"/>
              </a:ext>
            </a:extLst>
          </p:cNvPr>
          <p:cNvSpPr txBox="1"/>
          <p:nvPr/>
        </p:nvSpPr>
        <p:spPr>
          <a:xfrm>
            <a:off x="1915239" y="3379100"/>
            <a:ext cx="70884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4EC97B-2768-4DC8-AE40-5B36D6ED7249}"/>
              </a:ext>
            </a:extLst>
          </p:cNvPr>
          <p:cNvSpPr txBox="1"/>
          <p:nvPr/>
        </p:nvSpPr>
        <p:spPr>
          <a:xfrm>
            <a:off x="3459181" y="6045042"/>
            <a:ext cx="1394457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Взаимодействие с пользователем</a:t>
            </a:r>
          </a:p>
        </p:txBody>
      </p:sp>
      <p:sp>
        <p:nvSpPr>
          <p:cNvPr id="51" name="Стрелка: вправо 50">
            <a:extLst>
              <a:ext uri="{FF2B5EF4-FFF2-40B4-BE49-F238E27FC236}">
                <a16:creationId xmlns:a16="http://schemas.microsoft.com/office/drawing/2014/main" id="{B1E818F8-A874-42C7-B62B-437D0D0E072F}"/>
              </a:ext>
            </a:extLst>
          </p:cNvPr>
          <p:cNvSpPr/>
          <p:nvPr/>
        </p:nvSpPr>
        <p:spPr>
          <a:xfrm rot="20983541">
            <a:off x="4885817" y="6100061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604895-0BFA-41A5-947F-FBC1E6520AF6}"/>
              </a:ext>
            </a:extLst>
          </p:cNvPr>
          <p:cNvSpPr txBox="1"/>
          <p:nvPr/>
        </p:nvSpPr>
        <p:spPr>
          <a:xfrm>
            <a:off x="3150036" y="5792333"/>
            <a:ext cx="40588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62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18900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Конвертеры форматов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D7BF277-C4ED-4031-A9AF-B37A04212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5E39068-F711-45ED-B2BF-2C8EEA3598D6}"/>
              </a:ext>
            </a:extLst>
          </p:cNvPr>
          <p:cNvSpPr/>
          <p:nvPr/>
        </p:nvSpPr>
        <p:spPr>
          <a:xfrm>
            <a:off x="252000" y="1081893"/>
            <a:ext cx="8640000" cy="5587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JSON с геометрической информацией о деталях и раскройной карте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Двоичный файл геометрии DBS, экспорт и импорт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Текстовый файл DXF, используемый для обмена графической информацией между CAD-системами. Обеспечивается экспорт и импорт.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геометрической информации в YAML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Запуск автоматического раскроя в САПР «Сириус» с выбором параметров раскроя.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Запуск автоматической резки в САПР «Сириус» при помощи </a:t>
            </a:r>
            <a:r>
              <a:rPr lang="ru-RU" sz="1600" dirty="0" err="1"/>
              <a:t>RoutingManager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задания и импорт результатов в систему фигурного раскроя T-</a:t>
            </a:r>
            <a:r>
              <a:rPr lang="ru-RU" sz="1600" dirty="0" err="1"/>
              <a:t>Flex</a:t>
            </a:r>
            <a:r>
              <a:rPr lang="ru-RU" sz="1600" dirty="0"/>
              <a:t> Раскрой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и импорт в форматы файлов системы автоматического раскроя </a:t>
            </a:r>
            <a:r>
              <a:rPr lang="ru-RU" sz="1600" dirty="0" err="1"/>
              <a:t>Nesting</a:t>
            </a:r>
            <a:r>
              <a:rPr lang="ru-RU" sz="1600" dirty="0"/>
              <a:t> </a:t>
            </a:r>
            <a:r>
              <a:rPr lang="ru-RU" sz="1600" dirty="0" err="1"/>
              <a:t>Factory</a:t>
            </a:r>
            <a:r>
              <a:rPr lang="ru-RU" sz="1600" dirty="0"/>
              <a:t> </a:t>
            </a:r>
            <a:r>
              <a:rPr lang="en-US" sz="1600" dirty="0"/>
              <a:t>(</a:t>
            </a:r>
            <a:r>
              <a:rPr lang="en-US" sz="1600" dirty="0" err="1"/>
              <a:t>Algomate</a:t>
            </a:r>
            <a:r>
              <a:rPr lang="en-US" sz="1600" dirty="0"/>
              <a:t>)</a:t>
            </a:r>
            <a:r>
              <a:rPr lang="ru-RU" sz="1600" dirty="0"/>
              <a:t>. Обеспечивается также автоматический запуск раскроя и последующий автоматический импорт его результатов.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в виде графа для поиска Эйлерова цикла в рамках решения задачи маршрутизации режущего инструмента.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в виде HTML-страницы, содержащей SVG для визуализации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54016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Заключение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1249D-CE43-4894-8667-2971CD80D354}"/>
              </a:ext>
            </a:extLst>
          </p:cNvPr>
          <p:cNvSpPr txBox="1"/>
          <p:nvPr/>
        </p:nvSpPr>
        <p:spPr>
          <a:xfrm>
            <a:off x="0" y="1019109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Разработаны автоматические алгоритмы оптимальной маршрутизации режущего инструмента для машин фигурной резки с ЧПУ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Алгоритм ветвей и границ для решения дискретной задачи </a:t>
            </a:r>
            <a:r>
              <a:rPr lang="en-US" sz="2400" dirty="0"/>
              <a:t>PCGTSP</a:t>
            </a:r>
            <a:r>
              <a:rPr lang="ru-RU" sz="2400" dirty="0"/>
              <a:t>, дающий также оценки решений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Эвристика решения задачи </a:t>
            </a:r>
            <a:r>
              <a:rPr lang="en-US" sz="2400" dirty="0"/>
              <a:t>CCP </a:t>
            </a:r>
            <a:r>
              <a:rPr lang="ru-RU" sz="2400" dirty="0"/>
              <a:t>для непрерывной геометрической модели контуров деталей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Повышен размер задач маршрутизации, для которых могут быть найдены решения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Разработано программное обеспечение, реализующее данные алгоритмы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Применение открытых форматов обмена данными позволяет использовать разработанные программные модули в составе САПР управляющих программ для машин листовой резки с ЧПУ</a:t>
            </a:r>
            <a:endParaRPr lang="en-US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1F7AB2-98AF-4CBF-8022-77FF35DBA6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08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A8B4C17-8AE8-459D-94B5-1897078CC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8" name="Picture 16" descr="Oxyfuel">
            <a:extLst>
              <a:ext uri="{FF2B5EF4-FFF2-40B4-BE49-F238E27FC236}">
                <a16:creationId xmlns:a16="http://schemas.microsoft.com/office/drawing/2014/main" id="{3BCEA1DB-A505-4C47-A453-97A414A23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4612" y="0"/>
            <a:ext cx="2529388" cy="264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E38FF6-3E4D-4E65-9038-E1A744AC8A44}"/>
              </a:ext>
            </a:extLst>
          </p:cNvPr>
          <p:cNvSpPr txBox="1"/>
          <p:nvPr/>
        </p:nvSpPr>
        <p:spPr>
          <a:xfrm>
            <a:off x="1043608" y="287981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Спасибо за внимание!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84F83-9BA6-4E21-BE20-41503B1AFBA5}"/>
              </a:ext>
            </a:extLst>
          </p:cNvPr>
          <p:cNvSpPr txBox="1"/>
          <p:nvPr/>
        </p:nvSpPr>
        <p:spPr>
          <a:xfrm>
            <a:off x="2721932" y="6093296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Екатеринбург 202</a:t>
            </a:r>
            <a:r>
              <a:rPr lang="en-US" sz="1400" dirty="0"/>
              <a:t>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242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Научная новизна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800" y="935522"/>
            <a:ext cx="8640480" cy="58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Впервые разработан алгоритм ветвей и границ для обобщенной задачи коммивояжера с ограничениями предшествования PCGTSP, позволяющий строить нижние оценки для решений указанной задачи. Этот алгоритм способен находить точные решения для задач значительно большей размерности, чем известные алгоритмы (до ≈ 150 кластеров в зависимости от уровня </a:t>
            </a:r>
            <a:r>
              <a:rPr lang="ru-RU" sz="1400">
                <a:effectLst/>
                <a:ea typeface="Calibri" panose="020F0502020204030204" pitchFamily="34" charset="0"/>
              </a:rPr>
              <a:t>вложенности);</a:t>
            </a:r>
            <a:endParaRPr lang="ru-RU" sz="14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Разработаны алгоритм поиска точек врезки в контуры, не использующий механизм дискретизации контуров, а также алгоритм выбора последовательности резки контуров на основе метода переменных окрестностей, совместно решающие задачи непрерывной резки CCP (</a:t>
            </a:r>
            <a:r>
              <a:rPr lang="en-US" sz="1400" dirty="0">
                <a:effectLst/>
                <a:ea typeface="Calibri" panose="020F0502020204030204" pitchFamily="34" charset="0"/>
              </a:rPr>
              <a:t>Continuous Cutting Problem</a:t>
            </a:r>
            <a:r>
              <a:rPr lang="ru-RU" sz="1400" dirty="0">
                <a:effectLst/>
                <a:ea typeface="Calibri" panose="020F0502020204030204" pitchFamily="34" charset="0"/>
              </a:rPr>
              <a:t>) и SCCP (</a:t>
            </a:r>
            <a:r>
              <a:rPr lang="en-US" sz="1400" dirty="0">
                <a:effectLst/>
                <a:ea typeface="Calibri" panose="020F0502020204030204" pitchFamily="34" charset="0"/>
              </a:rPr>
              <a:t>Segment Continuous Cutting Problem</a:t>
            </a:r>
            <a:r>
              <a:rPr lang="ru-RU" sz="1400" dirty="0">
                <a:effectLst/>
                <a:ea typeface="Calibri" panose="020F0502020204030204" pitchFamily="34" charset="0"/>
              </a:rPr>
              <a:t>);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Разработаны новые способы использования ограничений предшествования для уменьшения вычислительной сложности алгоритмов оптимальной маршрутизации, как в моделях дискретной, так и непрерывной оптимизации.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Разработанные вычислительные оптимизационные алгоритмы вместе с другими алгоритмами и математическими моделями, применяемыми в созданной подсистеме САПР для автоматического проектирования инструмента машин листовой резки, адаптированы при решении различных классов задач оптимальной маршрутизации, включая задачи обобщенной сегментной резки (</a:t>
            </a:r>
            <a:r>
              <a:rPr lang="en-US" sz="1400" dirty="0">
                <a:effectLst/>
                <a:ea typeface="Calibri" panose="020F0502020204030204" pitchFamily="34" charset="0"/>
              </a:rPr>
              <a:t>Generalized SCCP</a:t>
            </a:r>
            <a:r>
              <a:rPr lang="ru-RU" sz="1400" dirty="0">
                <a:effectLst/>
                <a:ea typeface="Calibri" panose="020F0502020204030204" pitchFamily="34" charset="0"/>
              </a:rPr>
              <a:t>) и интегрированную задачу раскроя и маршрутизации (</a:t>
            </a:r>
            <a:r>
              <a:rPr lang="en-US" sz="1400" dirty="0">
                <a:effectLst/>
                <a:ea typeface="Calibri" panose="020F0502020204030204" pitchFamily="34" charset="0"/>
              </a:rPr>
              <a:t>Integrated Nesting and Routing Problem</a:t>
            </a:r>
            <a:r>
              <a:rPr lang="ru-RU" sz="1400" dirty="0">
                <a:effectLst/>
                <a:ea typeface="Calibri" panose="020F0502020204030204" pitchFamily="34" charset="0"/>
              </a:rPr>
              <a:t>).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Значимость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0" y="935522"/>
            <a:ext cx="8640480" cy="5488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</a:rPr>
              <a:t>Разработанные алгоритмы могут применяться для проектирования маршрута инструмента машин листовой резки с ЧПУ в автоматическом режиме, в том числе и при применении нестандартных техник резки;</a:t>
            </a:r>
          </a:p>
          <a:p>
            <a:pPr marL="342900" lvl="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</a:rPr>
              <a:t>Совместное использование дискретных и непрерывных моделей оптимизации позволяет уменьшить временные и стоимостные параметры маршрута инструмента (в некоторых случаях — до 10%) по сравнению с чисто дискретными моделями;</a:t>
            </a:r>
          </a:p>
          <a:p>
            <a:pPr marL="342900" lvl="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a typeface="Calibri" panose="020F0502020204030204" pitchFamily="34" charset="0"/>
              </a:rPr>
              <a:t>Разработанное программное обеспечение позволяет эффективно решать задачи большой размерности;</a:t>
            </a:r>
            <a:endParaRPr lang="ru-RU" sz="16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</a:rPr>
              <a:t>Разработанные схемы информационного обмена, форматы файлов и методика использования алгоритмов оптимальной маршрутизации инструмента позволяют интегрировать разработанное программное обеспечение в существующие российские САПР «Сириус» и «T-Flex», а также обеспечивают эффективное тестирование новых оптимизационных алгоритмов.</a:t>
            </a: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Результаты исследований используются в образовательном процессе ФГАОУ ВО «Уральский федеральный университет имени первого Президента России Б. Н. Ельцина».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4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2000" y="219759"/>
            <a:ext cx="648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Участие в конференциях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269000"/>
            <a:ext cx="856895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Applications of Mathematics in Engineering and Economics (AMEE’16), </a:t>
            </a:r>
            <a:r>
              <a:rPr lang="ru-RU" sz="1600" dirty="0" err="1"/>
              <a:t>Созополь</a:t>
            </a:r>
            <a:r>
              <a:rPr lang="ru-RU" sz="1600" dirty="0"/>
              <a:t>, Болгария, 08.06.2016 – 13.06.2016.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Manufacturing, Modelling, Management &amp; Control, (8th </a:t>
            </a:r>
            <a:r>
              <a:rPr lang="en-US" sz="1600" dirty="0" err="1"/>
              <a:t>MiM</a:t>
            </a:r>
            <a:r>
              <a:rPr lang="en-US" sz="1600" dirty="0"/>
              <a:t> 2016) </a:t>
            </a:r>
            <a:r>
              <a:rPr lang="ru-RU" sz="1600" dirty="0"/>
              <a:t>Труа, Франция, 28.06.2016 – 30.06.2016.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ASRTU 2017 International Conference on Intellectual Manufacturing, </a:t>
            </a:r>
            <a:r>
              <a:rPr lang="ru-RU" sz="1600" dirty="0"/>
              <a:t>Харбин, Китайская Народная Республика, 15.06.2017 – 18.06.2017.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Mathematical Optimization Theory And Operations Research (MOTOR 2019), </a:t>
            </a:r>
            <a:r>
              <a:rPr lang="ru-RU" sz="1600" dirty="0"/>
              <a:t>Екатеринбург, Россия, 08.07.2019 – 12.07.2019.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Manufacturing Modelling, Management and Control, (9th </a:t>
            </a:r>
            <a:r>
              <a:rPr lang="en-US" sz="1600" dirty="0" err="1"/>
              <a:t>MiM</a:t>
            </a:r>
            <a:r>
              <a:rPr lang="en-US" sz="1600" dirty="0"/>
              <a:t> 2019) </a:t>
            </a:r>
            <a:r>
              <a:rPr lang="ru-RU" sz="1600" dirty="0"/>
              <a:t>Берлин, Германия, 28.08.2019 – 30.08.2019.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XVI </a:t>
            </a:r>
            <a:r>
              <a:rPr lang="ru-RU" sz="1600" dirty="0"/>
              <a:t>Всероссийская научно-практическая конференция «Перспективные системы и задачи управления», Домбай, Россия, 05.04.2021 – 09.04.2021.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XII International Conference Optimization and Applications (OPTIMA2021), </a:t>
            </a:r>
            <a:r>
              <a:rPr lang="en-US" sz="1600" dirty="0" err="1"/>
              <a:t>Petrovac</a:t>
            </a:r>
            <a:r>
              <a:rPr lang="en-US" sz="1600" dirty="0"/>
              <a:t>, </a:t>
            </a:r>
            <a:r>
              <a:rPr lang="ru-RU" sz="1600" dirty="0"/>
              <a:t>Черногория, 27.09.2021 – 01.10.2021.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XIV-</a:t>
            </a:r>
            <a:r>
              <a:rPr lang="ru-RU" sz="1600" dirty="0"/>
              <a:t>я Всероссийская </a:t>
            </a:r>
            <a:r>
              <a:rPr lang="ru-RU" sz="1600" dirty="0" err="1"/>
              <a:t>Мультиконференция</a:t>
            </a:r>
            <a:r>
              <a:rPr lang="ru-RU" sz="1600" dirty="0"/>
              <a:t> по проблемам управления, с. </a:t>
            </a:r>
            <a:r>
              <a:rPr lang="ru-RU" sz="1600" dirty="0" err="1"/>
              <a:t>Дивноморское</a:t>
            </a:r>
            <a:r>
              <a:rPr lang="ru-RU" sz="1600" dirty="0"/>
              <a:t>, Геленджик, Россия, 27.09.2021 – 02.10.2021.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3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7373" y="68671"/>
            <a:ext cx="684048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Публикации в рецензируемых журналах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0" y="1269000"/>
            <a:ext cx="8640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Петунин А. А. Новый алгоритм построения кратчайшего пути обхода конечного множества непересекающихся контуров на плоскости / А. А. Петунин, Е. Г. Полищук, </a:t>
            </a:r>
            <a:r>
              <a:rPr lang="ru-RU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С. С. Уколов</a:t>
            </a: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Известия ЮФУ. Технические науки. — 2021. — № 1. — С. 149—164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Khachay M. Problem-Specific Branch-and-Bound Algorithms for the Precedence Constrained Generalized Traveling Salesman Problem / M. Khachay,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</a:t>
            </a:r>
            <a:r>
              <a:rPr lang="en-US" sz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A. Petunin // Optimization and Applications. Т. 13078 /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под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ред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N.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Olenev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[и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др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.]. — Springer Nature Switzerland AG, 2021. — P. 136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148. — (Lecture Notes in Computer Science)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Library of Sample Image Instances for the Cutting Path Problem / A. Petunin, A.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Khalyavka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M. Khachay, A.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Kudriavtsev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P. Chentsov, E.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Pattern Recognition. ICPR International Workshops and Challenges, 2021, Proceedings. — Berlin, Germany : Springer, 2021. — P. 227—233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 Novel Algorithm for Construction of the Shortest Path Between a Finite Set of Nonintersecting Contours on the Plane / A. Petunin, E.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 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Advances in Optimization and Applications. — Cham, Switzerland : Springer, 2021. — P. 70—83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Optimum routing algorithms for control programs design in the CAM systems for CNC sheet cutting machines / A. A. Petunin, P. A. Chentsov, E. G.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V. V.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Martynov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Proceedings of the X All-Russian Conference «Actual Problems of Applied Mathematics and Mechanics» with International Participation, Dedicated to the Memory of Academician A.F.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Sidorov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and 100th Anniversary of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UrFU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AFSID-2020. — American Institute of Physics Inc., 2020. — P. 020005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On the new Algorithm for Solving Continuous Cutting Problem / A. A. Petunin, E. G.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 S. 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IFACPapersOnLine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— 2019. — V. 52, № 13. — P. 2320—2325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The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termal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deformation reducing in sheet metal at manufacturing parts by CNC cutting machines / A. A. Petunin, E. G.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Polyshuk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P. A. Chentsov,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V. I.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Krotov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IOP Publishing. — 2019. — V. 613. — P. 012041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Tavaeva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A. A Cost Minimizing at Laser Cutting of Sheet Parts on CNC Machines / A.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Tavaeva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A. Petunin,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V.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Krotov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Mathematical Optimization Theory and Operations Research. — Cham, Switzerland : Springer, 2019. — P. 422—437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About some types of constraints in problems of routing / A. A. Petunin, E. G.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A. G. Chentsov, P. A. Chentsov,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AIP Conference Proceedings. — 2016. — V. 1789, № 1. — P. 060002</a:t>
            </a:r>
            <a:endParaRPr lang="ru-RU" sz="12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9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Разработка управляющих программ для машин листовой резки с ЧПУ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5A8FB-A5CC-45B2-8383-FFAEB4ED76E6}"/>
              </a:ext>
            </a:extLst>
          </p:cNvPr>
          <p:cNvSpPr txBox="1"/>
          <p:nvPr/>
        </p:nvSpPr>
        <p:spPr>
          <a:xfrm>
            <a:off x="979355" y="6176994"/>
            <a:ext cx="373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Минимизация отходов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C5EEC-3A4E-45C4-A06C-F5B396FD2121}"/>
              </a:ext>
            </a:extLst>
          </p:cNvPr>
          <p:cNvSpPr txBox="1"/>
          <p:nvPr/>
        </p:nvSpPr>
        <p:spPr>
          <a:xfrm>
            <a:off x="5831632" y="616457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Минимизация стоимости и/или времени резки</a:t>
            </a:r>
          </a:p>
        </p:txBody>
      </p:sp>
      <p:pic>
        <p:nvPicPr>
          <p:cNvPr id="7" name="Picture 2" descr="Fig9">
            <a:extLst>
              <a:ext uri="{FF2B5EF4-FFF2-40B4-BE49-F238E27FC236}">
                <a16:creationId xmlns:a16="http://schemas.microsoft.com/office/drawing/2014/main" id="{6B450616-071A-4B13-A242-45D166F5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49" y="4053100"/>
            <a:ext cx="3744416" cy="21049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abuf73">
            <a:extLst>
              <a:ext uri="{FF2B5EF4-FFF2-40B4-BE49-F238E27FC236}">
                <a16:creationId xmlns:a16="http://schemas.microsoft.com/office/drawing/2014/main" id="{A21AB8B9-932F-41A1-882E-6F707020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430" y="3977663"/>
            <a:ext cx="3849707" cy="21304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AB4D04-A88F-45C2-821C-40A11E583567}"/>
              </a:ext>
            </a:extLst>
          </p:cNvPr>
          <p:cNvSpPr txBox="1"/>
          <p:nvPr/>
        </p:nvSpPr>
        <p:spPr>
          <a:xfrm>
            <a:off x="89132" y="1857494"/>
            <a:ext cx="6768752" cy="22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Геометрическое моделирование деталей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Раскрой (Размещение)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Маршрутизация инструмента (Резка)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Генерация управляющей программы ЧПУ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F252726A-A77A-475F-8DA1-7002B2173A51}"/>
              </a:ext>
            </a:extLst>
          </p:cNvPr>
          <p:cNvSpPr/>
          <p:nvPr/>
        </p:nvSpPr>
        <p:spPr>
          <a:xfrm>
            <a:off x="4500034" y="4869000"/>
            <a:ext cx="720000" cy="30777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E75DCA6-E085-4482-AD65-9B2FA0EEBF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4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Маршрут резки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AABFDCC-2899-4C74-AFE3-94FFEBF93F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6AFC22F-D9C6-4245-87EE-49A0B704F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930" y="1269000"/>
            <a:ext cx="8454139" cy="479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37416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1822</TotalTime>
  <Words>4427</Words>
  <Application>Microsoft Office PowerPoint</Application>
  <PresentationFormat>Экран (4:3)</PresentationFormat>
  <Paragraphs>1063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 Math</vt:lpstr>
      <vt:lpstr>Georgia</vt:lpstr>
      <vt:lpstr>Times New Roman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</dc:creator>
  <cp:lastModifiedBy>Уколов Станислав Сергеевич</cp:lastModifiedBy>
  <cp:revision>284</cp:revision>
  <dcterms:created xsi:type="dcterms:W3CDTF">2016-05-25T08:56:41Z</dcterms:created>
  <dcterms:modified xsi:type="dcterms:W3CDTF">2022-02-21T16:57:35Z</dcterms:modified>
</cp:coreProperties>
</file>