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3768D-1A54-4CDB-B0A1-E7493BD7D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AF798D-F281-4675-B4F1-A1DBD7DF5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3C049-FA5A-464C-8345-8DB4F0DE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A547F7-66EA-4F58-86A0-218AE37F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4409C-5AB2-4BA7-BD2F-74D2B70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0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E0133-6E46-4BF8-8E7C-F973198F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B3787A-30A1-49B6-8CCC-7E2A5C56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CF0CA-11AA-47C1-A6F4-FBC53AC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3CE29-4430-4ABE-B65C-B4D6F386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6AEA3-C387-4D81-8599-3373F8A9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2E244E-A37D-439D-9FA1-4BBE4EA77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B28143-34E9-4EEF-8067-D06441E26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887FB-F1C9-4F85-8176-56C266F0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2D311-0D70-4B67-AEBE-408767B2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40497-65B6-42F6-B17C-D5983EFE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5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66443-9083-4D32-A196-517E7AB9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36545-BFF4-4400-BD3B-E73BF50A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99C51-2357-43BE-BCE2-4C3372C5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7AAAD-6A52-439A-B138-73BC2E98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D7D07-A9C4-417A-947E-D4FB34A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EC335-C569-4DBC-BB24-562EC1B0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05DDA-F460-4660-8D39-C681D36F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0C3AD-39E7-43D9-BDED-E3FD38BA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0F63A-6631-4F9F-BC0E-2738E5A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4B99C-D7E4-46FB-9D3D-2292CC39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8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71841-AC0C-49D2-8855-977C6D38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C9950-DFD4-4AF8-8CDD-B10D3D908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0491EF-5F3A-48AD-B237-3096D4D5F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70F24-A8C4-43E3-8D61-5181BA45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C98014-EA79-43D6-AD08-CF7711F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771D1D-EF45-4BD5-BA41-BB3510E9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1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A5F2C-356E-4F42-BBC1-B9C9C786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1F732-663E-42EC-8A97-7074EB46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FBE98-95FD-4A69-BB44-0BDE2D2D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4B9ACF-4824-4715-9FB5-D75225E9E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EAD94B-9D4F-4DFD-A744-5C316504E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4E55B7-FAA0-40ED-B633-3AD1EDF8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A3DB9E-DBA4-4032-8D59-6156621B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3AECBB-AAEA-44A7-9AC0-40B35349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3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190C-33AD-40F9-8421-5FDB54FB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AF7918-D582-4D38-92E5-C9C07F34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80FE2E-9F3E-4A34-9657-98792883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B848CB-5115-4BB1-A9D4-2FFD0027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8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023780-7B89-452C-8ECB-89A1D087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99D62E-6B9B-4649-BD7F-CFEAD65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0ACF58-4EFB-405D-BF70-5BEF0263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B9C6B-8E39-4C8D-A676-3A9B7D7D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8B830-60C8-48BF-B78D-D7E2B53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0D49B-CD0A-4DF5-82AA-279D790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06311E-E9C5-4A41-8CF7-DEBC5F9F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0B5F3-A384-42F9-9A4A-74F008ED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CDD625-62BD-4952-B0EC-2E530B48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06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93016-3C64-4F5C-B428-F12052AA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A798B0-12F0-42A6-8384-A8800E77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1BEFB6-1CEB-4955-BE5A-7678D70E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72BDE3-43F6-41CB-9883-2A07BF5C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B8D00E-AC6D-4937-BB63-C0E94729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9D6536-52BD-4FF8-8958-3CB3EB8C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8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E8D88-3801-421E-971F-495B199B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835594-6882-42C1-9AC3-1F1DF601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A0427-9D52-4530-92C3-20835C29C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CF3E51-E378-4FB2-88D9-69B000F10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CBED8-8F66-4A5F-A73D-85D916630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4EB11E-804D-4BCA-855B-74042792FC4E}"/>
              </a:ext>
            </a:extLst>
          </p:cNvPr>
          <p:cNvSpPr txBox="1"/>
          <p:nvPr/>
        </p:nvSpPr>
        <p:spPr>
          <a:xfrm>
            <a:off x="10209402" y="285226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PCGTSP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EC09060-51E4-43BC-BC21-347331C26E00}"/>
              </a:ext>
            </a:extLst>
          </p:cNvPr>
          <p:cNvSpPr/>
          <p:nvPr/>
        </p:nvSpPr>
        <p:spPr>
          <a:xfrm>
            <a:off x="637563" y="679508"/>
            <a:ext cx="3870492" cy="239925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E69DC7-284E-480A-8C09-B76B148B5B10}"/>
              </a:ext>
            </a:extLst>
          </p:cNvPr>
          <p:cNvSpPr/>
          <p:nvPr/>
        </p:nvSpPr>
        <p:spPr>
          <a:xfrm>
            <a:off x="906011" y="989901"/>
            <a:ext cx="1573094" cy="1573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везда: 5 точек 6">
            <a:extLst>
              <a:ext uri="{FF2B5EF4-FFF2-40B4-BE49-F238E27FC236}">
                <a16:creationId xmlns:a16="http://schemas.microsoft.com/office/drawing/2014/main" id="{D1BA5890-267D-445C-B29F-A7D3ED145CDE}"/>
              </a:ext>
            </a:extLst>
          </p:cNvPr>
          <p:cNvSpPr/>
          <p:nvPr/>
        </p:nvSpPr>
        <p:spPr>
          <a:xfrm>
            <a:off x="846852" y="3309219"/>
            <a:ext cx="2944536" cy="294453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49478CA1-0B33-45BA-9403-9F29333F9FE2}"/>
              </a:ext>
            </a:extLst>
          </p:cNvPr>
          <p:cNvSpPr/>
          <p:nvPr/>
        </p:nvSpPr>
        <p:spPr>
          <a:xfrm>
            <a:off x="1537361" y="83470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0C0C7D41-20AB-4B8E-A8E5-FB562E9F82A4}"/>
              </a:ext>
            </a:extLst>
          </p:cNvPr>
          <p:cNvSpPr/>
          <p:nvPr/>
        </p:nvSpPr>
        <p:spPr>
          <a:xfrm>
            <a:off x="2319121" y="15687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омб 10">
            <a:extLst>
              <a:ext uri="{FF2B5EF4-FFF2-40B4-BE49-F238E27FC236}">
                <a16:creationId xmlns:a16="http://schemas.microsoft.com/office/drawing/2014/main" id="{BF9E4FE9-42A4-47BF-B6D9-0708340DC15D}"/>
              </a:ext>
            </a:extLst>
          </p:cNvPr>
          <p:cNvSpPr/>
          <p:nvPr/>
        </p:nvSpPr>
        <p:spPr>
          <a:xfrm>
            <a:off x="1537360" y="240578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24E22F7E-C04F-466D-BF52-801FBF8C8D77}"/>
              </a:ext>
            </a:extLst>
          </p:cNvPr>
          <p:cNvSpPr/>
          <p:nvPr/>
        </p:nvSpPr>
        <p:spPr>
          <a:xfrm>
            <a:off x="755602" y="17124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154B0595-76BE-4E4E-88D8-0436A8CC61C2}"/>
              </a:ext>
            </a:extLst>
          </p:cNvPr>
          <p:cNvSpPr/>
          <p:nvPr/>
        </p:nvSpPr>
        <p:spPr>
          <a:xfrm>
            <a:off x="621873" y="60190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омб 13">
            <a:extLst>
              <a:ext uri="{FF2B5EF4-FFF2-40B4-BE49-F238E27FC236}">
                <a16:creationId xmlns:a16="http://schemas.microsoft.com/office/drawing/2014/main" id="{7EE177C8-16B3-4F66-8F2B-1EF93AB11E23}"/>
              </a:ext>
            </a:extLst>
          </p:cNvPr>
          <p:cNvSpPr/>
          <p:nvPr/>
        </p:nvSpPr>
        <p:spPr>
          <a:xfrm>
            <a:off x="2578091" y="5400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CBBAFA86-7DF2-4878-BC0A-344547C15FCD}"/>
              </a:ext>
            </a:extLst>
          </p:cNvPr>
          <p:cNvSpPr/>
          <p:nvPr/>
        </p:nvSpPr>
        <p:spPr>
          <a:xfrm>
            <a:off x="4213352" y="6283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омб 15">
            <a:extLst>
              <a:ext uri="{FF2B5EF4-FFF2-40B4-BE49-F238E27FC236}">
                <a16:creationId xmlns:a16="http://schemas.microsoft.com/office/drawing/2014/main" id="{FD607971-A2A0-4644-B7E6-E599DA6BA708}"/>
              </a:ext>
            </a:extLst>
          </p:cNvPr>
          <p:cNvSpPr/>
          <p:nvPr/>
        </p:nvSpPr>
        <p:spPr>
          <a:xfrm>
            <a:off x="4345955" y="209730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омб 16">
            <a:extLst>
              <a:ext uri="{FF2B5EF4-FFF2-40B4-BE49-F238E27FC236}">
                <a16:creationId xmlns:a16="http://schemas.microsoft.com/office/drawing/2014/main" id="{A0151E27-270F-45D4-8507-89E173911F58}"/>
              </a:ext>
            </a:extLst>
          </p:cNvPr>
          <p:cNvSpPr/>
          <p:nvPr/>
        </p:nvSpPr>
        <p:spPr>
          <a:xfrm>
            <a:off x="4213352" y="276836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омб 17">
            <a:extLst>
              <a:ext uri="{FF2B5EF4-FFF2-40B4-BE49-F238E27FC236}">
                <a16:creationId xmlns:a16="http://schemas.microsoft.com/office/drawing/2014/main" id="{61B506C3-7084-4C99-89CB-AF484CB0D0C9}"/>
              </a:ext>
            </a:extLst>
          </p:cNvPr>
          <p:cNvSpPr/>
          <p:nvPr/>
        </p:nvSpPr>
        <p:spPr>
          <a:xfrm>
            <a:off x="2474317" y="292356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омб 18">
            <a:extLst>
              <a:ext uri="{FF2B5EF4-FFF2-40B4-BE49-F238E27FC236}">
                <a16:creationId xmlns:a16="http://schemas.microsoft.com/office/drawing/2014/main" id="{3EA8D626-1329-4FD0-81C0-6B4BDFD16178}"/>
              </a:ext>
            </a:extLst>
          </p:cNvPr>
          <p:cNvSpPr/>
          <p:nvPr/>
        </p:nvSpPr>
        <p:spPr>
          <a:xfrm>
            <a:off x="595618" y="279345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омб 19">
            <a:extLst>
              <a:ext uri="{FF2B5EF4-FFF2-40B4-BE49-F238E27FC236}">
                <a16:creationId xmlns:a16="http://schemas.microsoft.com/office/drawing/2014/main" id="{C2EC635C-D14D-4DB5-BF7A-FDBA615405D6}"/>
              </a:ext>
            </a:extLst>
          </p:cNvPr>
          <p:cNvSpPr/>
          <p:nvPr/>
        </p:nvSpPr>
        <p:spPr>
          <a:xfrm>
            <a:off x="489270" y="133231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омб 20">
            <a:extLst>
              <a:ext uri="{FF2B5EF4-FFF2-40B4-BE49-F238E27FC236}">
                <a16:creationId xmlns:a16="http://schemas.microsoft.com/office/drawing/2014/main" id="{163C16B3-0012-4640-A46A-1FB8B581C1D2}"/>
              </a:ext>
            </a:extLst>
          </p:cNvPr>
          <p:cNvSpPr/>
          <p:nvPr/>
        </p:nvSpPr>
        <p:spPr>
          <a:xfrm>
            <a:off x="489270" y="217817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омб 21">
            <a:extLst>
              <a:ext uri="{FF2B5EF4-FFF2-40B4-BE49-F238E27FC236}">
                <a16:creationId xmlns:a16="http://schemas.microsoft.com/office/drawing/2014/main" id="{0BDC7392-FA14-44C4-B978-FEA977B7B919}"/>
              </a:ext>
            </a:extLst>
          </p:cNvPr>
          <p:cNvSpPr/>
          <p:nvPr/>
        </p:nvSpPr>
        <p:spPr>
          <a:xfrm>
            <a:off x="4340733" y="136282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омб 22">
            <a:extLst>
              <a:ext uri="{FF2B5EF4-FFF2-40B4-BE49-F238E27FC236}">
                <a16:creationId xmlns:a16="http://schemas.microsoft.com/office/drawing/2014/main" id="{7BA34489-A568-4371-86FA-F4288B73ACF8}"/>
              </a:ext>
            </a:extLst>
          </p:cNvPr>
          <p:cNvSpPr/>
          <p:nvPr/>
        </p:nvSpPr>
        <p:spPr>
          <a:xfrm>
            <a:off x="2163924" y="318144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омб 23">
            <a:extLst>
              <a:ext uri="{FF2B5EF4-FFF2-40B4-BE49-F238E27FC236}">
                <a16:creationId xmlns:a16="http://schemas.microsoft.com/office/drawing/2014/main" id="{878DDFE9-8D09-40DD-A2B9-D8BAE1993A6B}"/>
              </a:ext>
            </a:extLst>
          </p:cNvPr>
          <p:cNvSpPr/>
          <p:nvPr/>
        </p:nvSpPr>
        <p:spPr>
          <a:xfrm>
            <a:off x="2521325" y="426224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омб 24">
            <a:extLst>
              <a:ext uri="{FF2B5EF4-FFF2-40B4-BE49-F238E27FC236}">
                <a16:creationId xmlns:a16="http://schemas.microsoft.com/office/drawing/2014/main" id="{3EAA3C79-873E-4964-A8C3-074481F29B59}"/>
              </a:ext>
            </a:extLst>
          </p:cNvPr>
          <p:cNvSpPr/>
          <p:nvPr/>
        </p:nvSpPr>
        <p:spPr>
          <a:xfrm>
            <a:off x="3636191" y="427838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омб 25">
            <a:extLst>
              <a:ext uri="{FF2B5EF4-FFF2-40B4-BE49-F238E27FC236}">
                <a16:creationId xmlns:a16="http://schemas.microsoft.com/office/drawing/2014/main" id="{DD67097C-450B-420D-B917-7BF5C1A6395E}"/>
              </a:ext>
            </a:extLst>
          </p:cNvPr>
          <p:cNvSpPr/>
          <p:nvPr/>
        </p:nvSpPr>
        <p:spPr>
          <a:xfrm>
            <a:off x="2733287" y="499249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3BD397A8-BFCD-4B4A-807F-F84245AB072A}"/>
              </a:ext>
            </a:extLst>
          </p:cNvPr>
          <p:cNvSpPr/>
          <p:nvPr/>
        </p:nvSpPr>
        <p:spPr>
          <a:xfrm>
            <a:off x="3043680" y="603225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омб 27">
            <a:extLst>
              <a:ext uri="{FF2B5EF4-FFF2-40B4-BE49-F238E27FC236}">
                <a16:creationId xmlns:a16="http://schemas.microsoft.com/office/drawing/2014/main" id="{AC6DA644-AAD7-4102-8665-169238E9AF16}"/>
              </a:ext>
            </a:extLst>
          </p:cNvPr>
          <p:cNvSpPr/>
          <p:nvPr/>
        </p:nvSpPr>
        <p:spPr>
          <a:xfrm>
            <a:off x="2163923" y="540274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Ромб 28">
            <a:extLst>
              <a:ext uri="{FF2B5EF4-FFF2-40B4-BE49-F238E27FC236}">
                <a16:creationId xmlns:a16="http://schemas.microsoft.com/office/drawing/2014/main" id="{BF4E9A83-B244-44AC-BF09-D8FE5432ABDF}"/>
              </a:ext>
            </a:extLst>
          </p:cNvPr>
          <p:cNvSpPr/>
          <p:nvPr/>
        </p:nvSpPr>
        <p:spPr>
          <a:xfrm>
            <a:off x="1226967" y="607113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AAAB3834-2B89-4B99-8C8B-132C9266F6CC}"/>
              </a:ext>
            </a:extLst>
          </p:cNvPr>
          <p:cNvSpPr/>
          <p:nvPr/>
        </p:nvSpPr>
        <p:spPr>
          <a:xfrm>
            <a:off x="1570994" y="500484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омб 30">
            <a:extLst>
              <a:ext uri="{FF2B5EF4-FFF2-40B4-BE49-F238E27FC236}">
                <a16:creationId xmlns:a16="http://schemas.microsoft.com/office/drawing/2014/main" id="{A647BC7B-A724-4D50-869B-F57B92E6920F}"/>
              </a:ext>
            </a:extLst>
          </p:cNvPr>
          <p:cNvSpPr/>
          <p:nvPr/>
        </p:nvSpPr>
        <p:spPr>
          <a:xfrm>
            <a:off x="691655" y="429847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омб 31">
            <a:extLst>
              <a:ext uri="{FF2B5EF4-FFF2-40B4-BE49-F238E27FC236}">
                <a16:creationId xmlns:a16="http://schemas.microsoft.com/office/drawing/2014/main" id="{47323BBD-95FF-459C-8EB5-E46984587A17}"/>
              </a:ext>
            </a:extLst>
          </p:cNvPr>
          <p:cNvSpPr/>
          <p:nvPr/>
        </p:nvSpPr>
        <p:spPr>
          <a:xfrm>
            <a:off x="1808695" y="425660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5D9FE06-5BEA-4A6C-9830-279AB60A0A38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1692558" y="2560976"/>
            <a:ext cx="271334" cy="16956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FEF30C1-51DB-455F-895F-BB7A8DD2C6B8}"/>
              </a:ext>
            </a:extLst>
          </p:cNvPr>
          <p:cNvCxnSpPr>
            <a:cxnSpLocks/>
          </p:cNvCxnSpPr>
          <p:nvPr/>
        </p:nvCxnSpPr>
        <p:spPr>
          <a:xfrm>
            <a:off x="1856498" y="2574239"/>
            <a:ext cx="2484235" cy="3493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0604BA0-5E57-4961-8B24-AC4EED88CD82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2119088" y="2945534"/>
            <a:ext cx="2221645" cy="14662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/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blipFill>
                <a:blip r:embed="rId2"/>
                <a:stretch>
                  <a:fillRect t="-4615" b="-2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/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blipFill>
                <a:blip r:embed="rId3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/>
              <p:nvPr/>
            </p:nvSpPr>
            <p:spPr>
              <a:xfrm>
                <a:off x="3946584" y="3735564"/>
                <a:ext cx="1908932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Тур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3735564"/>
                <a:ext cx="1908932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blipFill>
                <a:blip r:embed="rId4"/>
                <a:stretch>
                  <a:fillRect r="-237" b="-191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AD2B651B-18DC-4FB6-B14A-341FB8BB3831}"/>
              </a:ext>
            </a:extLst>
          </p:cNvPr>
          <p:cNvSpPr/>
          <p:nvPr/>
        </p:nvSpPr>
        <p:spPr>
          <a:xfrm rot="513390">
            <a:off x="2464167" y="2220279"/>
            <a:ext cx="1917047" cy="292714"/>
          </a:xfrm>
          <a:prstGeom prst="rightArrow">
            <a:avLst>
              <a:gd name="adj1" fmla="val 50000"/>
              <a:gd name="adj2" fmla="val 153174"/>
            </a:avLst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/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Частичный порядок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blipFill>
                <a:blip r:embed="rId5"/>
                <a:stretch>
                  <a:fillRect t="-7619" r="-331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/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sz="2000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2000" dirty="0"/>
                  <a:t> – разбиение на кластеры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орграф частичного порядка (</a:t>
                </a:r>
                <a:r>
                  <a:rPr lang="ru-RU" sz="2000" i="1" dirty="0"/>
                  <a:t>ограничение предшествования</a:t>
                </a:r>
                <a:r>
                  <a:rPr lang="ru-RU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2000" dirty="0"/>
                  <a:t> – транзитивно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blipFill>
                <a:blip r:embed="rId6"/>
                <a:stretch>
                  <a:fillRect l="-898" t="-771" b="-2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48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4D650-BC29-4272-BE4A-CCBF40CCB5BA}"/>
              </a:ext>
            </a:extLst>
          </p:cNvPr>
          <p:cNvSpPr txBox="1"/>
          <p:nvPr/>
        </p:nvSpPr>
        <p:spPr>
          <a:xfrm flipH="1">
            <a:off x="8774885" y="83890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Допустимое решение </a:t>
            </a:r>
            <a:r>
              <a:rPr lang="en-US" dirty="0"/>
              <a:t>PCGTSP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/>
              <p:nvPr/>
            </p:nvSpPr>
            <p:spPr>
              <a:xfrm>
                <a:off x="864066" y="872455"/>
                <a:ext cx="8438016" cy="2585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Допустимый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400" dirty="0"/>
                  <a:t>-тур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посещает все кластеры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замкнут</a:t>
                </a:r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 - начинается и заканчивается в первом кластере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Посещает каждый 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ru-RU" sz="2400" dirty="0"/>
                  <a:t> ровно в одной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Каждое ребро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66" y="872455"/>
                <a:ext cx="8438016" cy="2585644"/>
              </a:xfrm>
              <a:prstGeom prst="rect">
                <a:avLst/>
              </a:prstGeom>
              <a:blipFill>
                <a:blip r:embed="rId2"/>
                <a:stretch>
                  <a:fillRect l="-1156" t="-1887" b="-1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/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400" b="1" dirty="0"/>
                  <a:t>Стоимость (вес) тура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)→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blipFill>
                <a:blip r:embed="rId3"/>
                <a:stretch>
                  <a:fillRect t="-2606" b="-3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18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B61BB-C743-4A71-8761-DBBAA51E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E61AD-CAC5-409F-9C74-703D3BDC02AF}"/>
              </a:ext>
            </a:extLst>
          </p:cNvPr>
          <p:cNvSpPr txBox="1"/>
          <p:nvPr/>
        </p:nvSpPr>
        <p:spPr>
          <a:xfrm>
            <a:off x="7800392" y="5169160"/>
            <a:ext cx="4142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решения задачи </a:t>
            </a:r>
            <a:r>
              <a:rPr lang="en-US" dirty="0"/>
              <a:t>PCGTSP</a:t>
            </a:r>
            <a:r>
              <a:rPr lang="en-US" baseline="30000" dirty="0"/>
              <a:t>1</a:t>
            </a:r>
            <a:r>
              <a:rPr lang="en-US" dirty="0"/>
              <a:t>,</a:t>
            </a:r>
          </a:p>
          <a:p>
            <a:r>
              <a:rPr lang="ru-RU" dirty="0"/>
              <a:t>найденный эвристикой </a:t>
            </a:r>
            <a:r>
              <a:rPr lang="en-US" dirty="0"/>
              <a:t>PCGLNS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EC94D-1F33-4FEA-A87F-D32CF9AAFF48}"/>
              </a:ext>
            </a:extLst>
          </p:cNvPr>
          <p:cNvSpPr txBox="1"/>
          <p:nvPr/>
        </p:nvSpPr>
        <p:spPr>
          <a:xfrm>
            <a:off x="0" y="6369489"/>
            <a:ext cx="1210391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1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Kudriavtsev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A., Petunin A. PCGLNS: A Heuristic Solver for the Precedence Constrained Generalized Traveling Salesman Problem // Optimization and Applications. Т. 12422 /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Olenev,Y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Evtushenko, M. Khachay, V.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— Cham : Springer International Publishing, 2020. — С. 196—208. — (Lecture Notes in Computer Science). — ISBN 978-3-030-62867-3. — DOI:10.1007/978-3-030-62867-3_15.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165378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5CA3A-2AFA-4D9D-8537-CF97947D0471}"/>
              </a:ext>
            </a:extLst>
          </p:cNvPr>
          <p:cNvSpPr txBox="1"/>
          <p:nvPr/>
        </p:nvSpPr>
        <p:spPr>
          <a:xfrm>
            <a:off x="9899009" y="109057"/>
            <a:ext cx="14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Общие идеи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/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поиска нижних оценок</a:t>
                </a:r>
              </a:p>
              <a:p>
                <a:pPr algn="ctr"/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Построение вспомогательной задачи </a:t>
                </a:r>
                <a:r>
                  <a:rPr lang="en-US" dirty="0"/>
                  <a:t>PCGTSP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 err="1"/>
                  <a:t>Нун</a:t>
                </a:r>
                <a:r>
                  <a:rPr lang="ru-RU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:r>
                  <a:rPr lang="en-US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MSAP: </a:t>
                </a:r>
                <a:r>
                  <a:rPr lang="ru-RU" dirty="0" err="1"/>
                  <a:t>остовное</a:t>
                </a:r>
                <a:r>
                  <a:rPr lang="ru-RU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AP: </a:t>
                </a:r>
                <a:r>
                  <a:rPr lang="ru-RU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Gurobi</a:t>
                </a:r>
                <a:r>
                  <a:rPr lang="en-US" dirty="0"/>
                  <a:t> + </a:t>
                </a:r>
                <a:r>
                  <a:rPr lang="en-US" dirty="0" err="1"/>
                  <a:t>ATSPxy</a:t>
                </a:r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/>
              <p:nvPr/>
            </p:nvSpPr>
            <p:spPr>
              <a:xfrm>
                <a:off x="6165908" y="1098958"/>
                <a:ext cx="5847126" cy="20313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отсечения</a:t>
                </a:r>
              </a:p>
              <a:p>
                <a:pPr algn="ctr"/>
                <a:endParaRPr lang="ru-RU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Получается эвристикой </a:t>
                </a:r>
                <a:r>
                  <a:rPr lang="en-US" dirty="0"/>
                  <a:t>PCGLNS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1098958"/>
                <a:ext cx="5847126" cy="2031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/>
              <p:nvPr/>
            </p:nvSpPr>
            <p:spPr>
              <a:xfrm>
                <a:off x="6165908" y="3196205"/>
                <a:ext cx="5847126" cy="3020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ветвления</a:t>
                </a:r>
              </a:p>
              <a:p>
                <a:pPr algn="ctr"/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ограничения предшествования: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Сокращение размера дерева поиска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3196205"/>
                <a:ext cx="5847126" cy="3020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61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/>
              <p:nvPr/>
            </p:nvSpPr>
            <p:spPr>
              <a:xfrm>
                <a:off x="8019874" y="159390"/>
                <a:ext cx="4089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Построение вспомогательной задачи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874" y="159390"/>
                <a:ext cx="4089517" cy="369332"/>
              </a:xfrm>
              <a:prstGeom prst="rect">
                <a:avLst/>
              </a:prstGeom>
              <a:blipFill>
                <a:blip r:embed="rId2"/>
                <a:stretch>
                  <a:fillRect l="-1343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/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blipFill>
                <a:blip r:embed="rId3"/>
                <a:stretch>
                  <a:fillRect l="-503" t="-452" r="-2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4D04349-3760-40D1-AD07-7EA22534C4B4}"/>
              </a:ext>
            </a:extLst>
          </p:cNvPr>
          <p:cNvGrpSpPr/>
          <p:nvPr/>
        </p:nvGrpSpPr>
        <p:grpSpPr>
          <a:xfrm>
            <a:off x="1644786" y="2507299"/>
            <a:ext cx="535808" cy="921701"/>
            <a:chOff x="1359560" y="1678342"/>
            <a:chExt cx="535808" cy="921701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2A0522E1-CF3A-40A5-A392-6ABE378A7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3A7C3CE-901F-44E3-A2B9-F9EB43D4932F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9AB0652-4DF7-4DD6-A74B-33C72CCBDC6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9EC1A1B4-20AC-44A9-B28A-31CF6801BD6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E719544F-4D1C-4828-9664-1D3519E7633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425BE85-BF72-4BBA-AB8B-7F6E62BDB475}"/>
              </a:ext>
            </a:extLst>
          </p:cNvPr>
          <p:cNvGrpSpPr/>
          <p:nvPr/>
        </p:nvGrpSpPr>
        <p:grpSpPr>
          <a:xfrm>
            <a:off x="2534019" y="2507299"/>
            <a:ext cx="535808" cy="921701"/>
            <a:chOff x="1359560" y="1678342"/>
            <a:chExt cx="535808" cy="921701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85483E41-0402-4AE8-822B-B0365F03D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4D075E63-3F79-4302-9565-76E142ABC32C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F3AE848C-27BD-43EF-8CBB-62156029E9F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624A02EA-22BB-4B6D-85F1-A2BF17CA0D45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7C76C524-6582-4C18-BEA2-5DEBE2B9367E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704C8F7-13DA-49FC-A788-4360DD93F072}"/>
              </a:ext>
            </a:extLst>
          </p:cNvPr>
          <p:cNvGrpSpPr/>
          <p:nvPr/>
        </p:nvGrpSpPr>
        <p:grpSpPr>
          <a:xfrm>
            <a:off x="4874547" y="2590643"/>
            <a:ext cx="535808" cy="921701"/>
            <a:chOff x="1359560" y="1678342"/>
            <a:chExt cx="535808" cy="921701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C8544496-FE49-44E5-A12C-461DB7B9D30F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D8AADCBB-6A2F-4967-97D6-297C47A5F6C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34DA5FC5-599E-4B28-9769-64C31CFEEC9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DBD34433-FD74-4570-88B0-E4578945D346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8BFD60EA-82C8-4991-985D-9B2243F0D7C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FE4F7593-64D0-4FC2-B6FA-B24538DDCB9B}"/>
              </a:ext>
            </a:extLst>
          </p:cNvPr>
          <p:cNvGrpSpPr/>
          <p:nvPr/>
        </p:nvGrpSpPr>
        <p:grpSpPr>
          <a:xfrm>
            <a:off x="5828096" y="2590643"/>
            <a:ext cx="535808" cy="921701"/>
            <a:chOff x="1359560" y="1678342"/>
            <a:chExt cx="535808" cy="921701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2CCC9B17-84FC-4105-9E5C-C8D09635FDA0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F52CAD6D-B74C-4936-B3A4-890DA3FAE514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AD0A60B9-7566-4B40-A2A2-046BDDF6BC46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D288F7DD-9042-4FFA-9D46-BB2314C9C803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Ромб 29">
              <a:extLst>
                <a:ext uri="{FF2B5EF4-FFF2-40B4-BE49-F238E27FC236}">
                  <a16:creationId xmlns:a16="http://schemas.microsoft.com/office/drawing/2014/main" id="{8CFD002A-001A-44B3-83E0-EF5772F3CB2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81A4A64-36E6-464D-9E59-B750D30BA21A}"/>
              </a:ext>
            </a:extLst>
          </p:cNvPr>
          <p:cNvGrpSpPr/>
          <p:nvPr/>
        </p:nvGrpSpPr>
        <p:grpSpPr>
          <a:xfrm>
            <a:off x="7271003" y="1287130"/>
            <a:ext cx="535808" cy="921701"/>
            <a:chOff x="1359560" y="1678342"/>
            <a:chExt cx="535808" cy="921701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478CDE8E-B9B0-4B56-BE38-2E784104AA89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омб 32">
              <a:extLst>
                <a:ext uri="{FF2B5EF4-FFF2-40B4-BE49-F238E27FC236}">
                  <a16:creationId xmlns:a16="http://schemas.microsoft.com/office/drawing/2014/main" id="{04A9FD86-EE88-4085-BBE1-035B85F63C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Ромб 33">
              <a:extLst>
                <a:ext uri="{FF2B5EF4-FFF2-40B4-BE49-F238E27FC236}">
                  <a16:creationId xmlns:a16="http://schemas.microsoft.com/office/drawing/2014/main" id="{B57CA7B0-705A-49A0-A00E-3E0591269165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Ромб 34">
              <a:extLst>
                <a:ext uri="{FF2B5EF4-FFF2-40B4-BE49-F238E27FC236}">
                  <a16:creationId xmlns:a16="http://schemas.microsoft.com/office/drawing/2014/main" id="{F06875EE-24CA-4722-A13F-51AB41561D6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Ромб 35">
              <a:extLst>
                <a:ext uri="{FF2B5EF4-FFF2-40B4-BE49-F238E27FC236}">
                  <a16:creationId xmlns:a16="http://schemas.microsoft.com/office/drawing/2014/main" id="{7051E94D-548D-4030-A971-439656D12D2F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ED575E71-90FC-4245-B377-DA41F29FBDDF}"/>
              </a:ext>
            </a:extLst>
          </p:cNvPr>
          <p:cNvGrpSpPr/>
          <p:nvPr/>
        </p:nvGrpSpPr>
        <p:grpSpPr>
          <a:xfrm>
            <a:off x="9133359" y="894009"/>
            <a:ext cx="535808" cy="921701"/>
            <a:chOff x="1359560" y="1678342"/>
            <a:chExt cx="535808" cy="921701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28908290-A11D-4D63-A5E0-D9D868497F32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Ромб 38">
              <a:extLst>
                <a:ext uri="{FF2B5EF4-FFF2-40B4-BE49-F238E27FC236}">
                  <a16:creationId xmlns:a16="http://schemas.microsoft.com/office/drawing/2014/main" id="{B413D829-1B25-4559-A816-6056606A1633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6994DACC-9FB7-4570-B627-C3A7F4FAF3FC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9C924DCA-D083-4913-B7C7-23F275944E60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омб 41">
              <a:extLst>
                <a:ext uri="{FF2B5EF4-FFF2-40B4-BE49-F238E27FC236}">
                  <a16:creationId xmlns:a16="http://schemas.microsoft.com/office/drawing/2014/main" id="{247125A6-464B-4559-B7E9-39CC79FA1E9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3A997067-8DB3-4C68-9A0A-DF8D33789AE5}"/>
              </a:ext>
            </a:extLst>
          </p:cNvPr>
          <p:cNvGrpSpPr/>
          <p:nvPr/>
        </p:nvGrpSpPr>
        <p:grpSpPr>
          <a:xfrm>
            <a:off x="10345878" y="2485203"/>
            <a:ext cx="535808" cy="921701"/>
            <a:chOff x="1359560" y="1678342"/>
            <a:chExt cx="535808" cy="921701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80FC5273-4FCC-4A6B-9767-94D3277D6286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Ромб 44">
              <a:extLst>
                <a:ext uri="{FF2B5EF4-FFF2-40B4-BE49-F238E27FC236}">
                  <a16:creationId xmlns:a16="http://schemas.microsoft.com/office/drawing/2014/main" id="{B6805162-393B-47E0-8F50-51A62D502E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Ромб 45">
              <a:extLst>
                <a:ext uri="{FF2B5EF4-FFF2-40B4-BE49-F238E27FC236}">
                  <a16:creationId xmlns:a16="http://schemas.microsoft.com/office/drawing/2014/main" id="{1443F0CE-A495-4810-8EDD-DE3DF12F795F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Ромб 46">
              <a:extLst>
                <a:ext uri="{FF2B5EF4-FFF2-40B4-BE49-F238E27FC236}">
                  <a16:creationId xmlns:a16="http://schemas.microsoft.com/office/drawing/2014/main" id="{A3B9B93D-8D33-4E83-AD15-F55184FA780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Ромб 47">
              <a:extLst>
                <a:ext uri="{FF2B5EF4-FFF2-40B4-BE49-F238E27FC236}">
                  <a16:creationId xmlns:a16="http://schemas.microsoft.com/office/drawing/2014/main" id="{A0F281AE-2FA6-47BA-AAA8-A12F40129D6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821DD39-E199-472B-9F54-AF082D88B262}"/>
              </a:ext>
            </a:extLst>
          </p:cNvPr>
          <p:cNvGrpSpPr/>
          <p:nvPr/>
        </p:nvGrpSpPr>
        <p:grpSpPr>
          <a:xfrm>
            <a:off x="9669167" y="4263669"/>
            <a:ext cx="535808" cy="921701"/>
            <a:chOff x="1359560" y="1678342"/>
            <a:chExt cx="535808" cy="921701"/>
          </a:xfrm>
        </p:grpSpPr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6271B8B1-CED0-4002-B83D-13AD3342B064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Ромб 50">
              <a:extLst>
                <a:ext uri="{FF2B5EF4-FFF2-40B4-BE49-F238E27FC236}">
                  <a16:creationId xmlns:a16="http://schemas.microsoft.com/office/drawing/2014/main" id="{9482423E-307E-47E4-A5B5-3FB3F263F588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Ромб 51">
              <a:extLst>
                <a:ext uri="{FF2B5EF4-FFF2-40B4-BE49-F238E27FC236}">
                  <a16:creationId xmlns:a16="http://schemas.microsoft.com/office/drawing/2014/main" id="{871EB857-3B2D-44A2-A09F-75DAEE0941E0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Ромб 52">
              <a:extLst>
                <a:ext uri="{FF2B5EF4-FFF2-40B4-BE49-F238E27FC236}">
                  <a16:creationId xmlns:a16="http://schemas.microsoft.com/office/drawing/2014/main" id="{6CE4EB5A-02B2-4F0E-8FC1-55709F263438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Ромб 53">
              <a:extLst>
                <a:ext uri="{FF2B5EF4-FFF2-40B4-BE49-F238E27FC236}">
                  <a16:creationId xmlns:a16="http://schemas.microsoft.com/office/drawing/2014/main" id="{A32B53FF-B788-45AD-9A4C-3B9AB9883532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F79DD638-77E9-4B1E-83CE-A118EDEBBA7C}"/>
              </a:ext>
            </a:extLst>
          </p:cNvPr>
          <p:cNvGrpSpPr/>
          <p:nvPr/>
        </p:nvGrpSpPr>
        <p:grpSpPr>
          <a:xfrm>
            <a:off x="7873923" y="3584161"/>
            <a:ext cx="535808" cy="921701"/>
            <a:chOff x="1359560" y="1678342"/>
            <a:chExt cx="535808" cy="921701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BC51FD90-1F22-4E5C-80B5-270437147A9B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Ромб 56">
              <a:extLst>
                <a:ext uri="{FF2B5EF4-FFF2-40B4-BE49-F238E27FC236}">
                  <a16:creationId xmlns:a16="http://schemas.microsoft.com/office/drawing/2014/main" id="{AF58AB03-24F7-4460-BCF8-F8FC33F806C1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Ромб 57">
              <a:extLst>
                <a:ext uri="{FF2B5EF4-FFF2-40B4-BE49-F238E27FC236}">
                  <a16:creationId xmlns:a16="http://schemas.microsoft.com/office/drawing/2014/main" id="{43FEF538-B1D4-4BD0-9E14-83820997191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Ромб 58">
              <a:extLst>
                <a:ext uri="{FF2B5EF4-FFF2-40B4-BE49-F238E27FC236}">
                  <a16:creationId xmlns:a16="http://schemas.microsoft.com/office/drawing/2014/main" id="{F662A9AD-8DBB-4FDC-B126-5BAC7E65FDF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Ромб 59">
              <a:extLst>
                <a:ext uri="{FF2B5EF4-FFF2-40B4-BE49-F238E27FC236}">
                  <a16:creationId xmlns:a16="http://schemas.microsoft.com/office/drawing/2014/main" id="{216E01E7-D40C-4649-9D4A-DB5A4BD8980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B5A749D-EEA5-4988-9FC7-01D9A554F608}"/>
              </a:ext>
            </a:extLst>
          </p:cNvPr>
          <p:cNvGrpSpPr/>
          <p:nvPr/>
        </p:nvGrpSpPr>
        <p:grpSpPr>
          <a:xfrm>
            <a:off x="8453849" y="2262928"/>
            <a:ext cx="535808" cy="921701"/>
            <a:chOff x="1359560" y="1678342"/>
            <a:chExt cx="535808" cy="921701"/>
          </a:xfrm>
        </p:grpSpPr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98622964-62CC-4B68-BA56-A117C784F7B1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Ромб 62">
              <a:extLst>
                <a:ext uri="{FF2B5EF4-FFF2-40B4-BE49-F238E27FC236}">
                  <a16:creationId xmlns:a16="http://schemas.microsoft.com/office/drawing/2014/main" id="{C1EFFBD6-24DE-4E8D-98CA-DB7B3BB70D95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Ромб 63">
              <a:extLst>
                <a:ext uri="{FF2B5EF4-FFF2-40B4-BE49-F238E27FC236}">
                  <a16:creationId xmlns:a16="http://schemas.microsoft.com/office/drawing/2014/main" id="{AE4EC9EF-5B35-412D-B4B8-E3FA58795B84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Ромб 64">
              <a:extLst>
                <a:ext uri="{FF2B5EF4-FFF2-40B4-BE49-F238E27FC236}">
                  <a16:creationId xmlns:a16="http://schemas.microsoft.com/office/drawing/2014/main" id="{5077DF91-786C-44BC-B99E-E8395FAD355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Ромб 65">
              <a:extLst>
                <a:ext uri="{FF2B5EF4-FFF2-40B4-BE49-F238E27FC236}">
                  <a16:creationId xmlns:a16="http://schemas.microsoft.com/office/drawing/2014/main" id="{4434546A-758A-4EB2-A6BB-FDFE15549636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85FE0247-D535-43F8-A1C7-0CEB18AE325C}"/>
              </a:ext>
            </a:extLst>
          </p:cNvPr>
          <p:cNvCxnSpPr>
            <a:cxnSpLocks/>
          </p:cNvCxnSpPr>
          <p:nvPr/>
        </p:nvCxnSpPr>
        <p:spPr>
          <a:xfrm flipV="1">
            <a:off x="1904301" y="2879485"/>
            <a:ext cx="897622" cy="97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031AFBDA-6308-4386-B1D4-D8A63FE65954}"/>
              </a:ext>
            </a:extLst>
          </p:cNvPr>
          <p:cNvCxnSpPr>
            <a:cxnSpLocks/>
          </p:cNvCxnSpPr>
          <p:nvPr/>
        </p:nvCxnSpPr>
        <p:spPr>
          <a:xfrm>
            <a:off x="2868491" y="2879485"/>
            <a:ext cx="889777" cy="105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E0BA837C-3A11-4F16-9408-A75DAE051079}"/>
              </a:ext>
            </a:extLst>
          </p:cNvPr>
          <p:cNvCxnSpPr>
            <a:cxnSpLocks/>
          </p:cNvCxnSpPr>
          <p:nvPr/>
        </p:nvCxnSpPr>
        <p:spPr>
          <a:xfrm flipV="1">
            <a:off x="4177717" y="2928010"/>
            <a:ext cx="925858" cy="84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EE70474-8068-4D36-B899-ADAE3C2A7B7C}"/>
              </a:ext>
            </a:extLst>
          </p:cNvPr>
          <p:cNvCxnSpPr>
            <a:cxnSpLocks/>
          </p:cNvCxnSpPr>
          <p:nvPr/>
        </p:nvCxnSpPr>
        <p:spPr>
          <a:xfrm>
            <a:off x="5209019" y="2936066"/>
            <a:ext cx="884805" cy="48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92CF0413-B13C-4E39-9BB5-75BA728769F1}"/>
              </a:ext>
            </a:extLst>
          </p:cNvPr>
          <p:cNvCxnSpPr>
            <a:cxnSpLocks/>
          </p:cNvCxnSpPr>
          <p:nvPr/>
        </p:nvCxnSpPr>
        <p:spPr>
          <a:xfrm flipV="1">
            <a:off x="6162568" y="1831325"/>
            <a:ext cx="1317614" cy="1104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09879CE-21DC-46CB-8A25-8EAC7C720D7F}"/>
              </a:ext>
            </a:extLst>
          </p:cNvPr>
          <p:cNvCxnSpPr>
            <a:cxnSpLocks/>
          </p:cNvCxnSpPr>
          <p:nvPr/>
        </p:nvCxnSpPr>
        <p:spPr>
          <a:xfrm flipV="1">
            <a:off x="7605475" y="1193836"/>
            <a:ext cx="1862356" cy="390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701649D0-D8FC-4EF4-98CA-1D05035EA2DF}"/>
              </a:ext>
            </a:extLst>
          </p:cNvPr>
          <p:cNvCxnSpPr>
            <a:cxnSpLocks/>
          </p:cNvCxnSpPr>
          <p:nvPr/>
        </p:nvCxnSpPr>
        <p:spPr>
          <a:xfrm>
            <a:off x="9401263" y="1467808"/>
            <a:ext cx="1145951" cy="1359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B3DBBB8A-C9AC-401B-96F6-E6AF10659FFE}"/>
              </a:ext>
            </a:extLst>
          </p:cNvPr>
          <p:cNvCxnSpPr>
            <a:cxnSpLocks/>
          </p:cNvCxnSpPr>
          <p:nvPr/>
        </p:nvCxnSpPr>
        <p:spPr>
          <a:xfrm flipH="1">
            <a:off x="8754495" y="1518013"/>
            <a:ext cx="567382" cy="1175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7BB9379D-6D69-4146-9937-E43D42AA171F}"/>
              </a:ext>
            </a:extLst>
          </p:cNvPr>
          <p:cNvCxnSpPr>
            <a:cxnSpLocks/>
          </p:cNvCxnSpPr>
          <p:nvPr/>
        </p:nvCxnSpPr>
        <p:spPr>
          <a:xfrm>
            <a:off x="6149750" y="3209582"/>
            <a:ext cx="1977821" cy="745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E2C83634-85A9-4C8F-8FCB-7F0175F6CB85}"/>
              </a:ext>
            </a:extLst>
          </p:cNvPr>
          <p:cNvCxnSpPr>
            <a:cxnSpLocks/>
          </p:cNvCxnSpPr>
          <p:nvPr/>
        </p:nvCxnSpPr>
        <p:spPr>
          <a:xfrm>
            <a:off x="8208395" y="4191147"/>
            <a:ext cx="1662108" cy="394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70F78117-C2D7-4031-B85F-4038F830505B}"/>
              </a:ext>
            </a:extLst>
          </p:cNvPr>
          <p:cNvCxnSpPr>
            <a:cxnSpLocks/>
          </p:cNvCxnSpPr>
          <p:nvPr/>
        </p:nvCxnSpPr>
        <p:spPr>
          <a:xfrm flipV="1">
            <a:off x="9974238" y="3095966"/>
            <a:ext cx="572976" cy="1422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525E9211-B4FA-44E7-8C54-BEFA1450329A}"/>
              </a:ext>
            </a:extLst>
          </p:cNvPr>
          <p:cNvCxnSpPr>
            <a:cxnSpLocks/>
          </p:cNvCxnSpPr>
          <p:nvPr/>
        </p:nvCxnSpPr>
        <p:spPr>
          <a:xfrm>
            <a:off x="8788321" y="2902483"/>
            <a:ext cx="1129991" cy="1616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/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/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/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/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blipFill>
                <a:blip r:embed="rId7"/>
                <a:stretch>
                  <a:fillRect r="-8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/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2BCFB642-1C03-481E-94F0-0A52EFF5DDF0}"/>
              </a:ext>
            </a:extLst>
          </p:cNvPr>
          <p:cNvSpPr txBox="1"/>
          <p:nvPr/>
        </p:nvSpPr>
        <p:spPr>
          <a:xfrm>
            <a:off x="3766657" y="27836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664078C-FFF4-4132-9C4E-87959D7A950C}"/>
              </a:ext>
            </a:extLst>
          </p:cNvPr>
          <p:cNvSpPr txBox="1"/>
          <p:nvPr/>
        </p:nvSpPr>
        <p:spPr>
          <a:xfrm>
            <a:off x="3751101" y="21400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88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9580228" y="545284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Первая релаксация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34A2D-3902-4B9F-89BB-AFFAC7A7A88C}"/>
              </a:ext>
            </a:extLst>
          </p:cNvPr>
          <p:cNvSpPr txBox="1"/>
          <p:nvPr/>
        </p:nvSpPr>
        <p:spPr>
          <a:xfrm>
            <a:off x="0" y="6611779"/>
            <a:ext cx="11971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Noon C. E., Bean J. C. An Efficient Transformation Of The Generalized Traveling Salesman Problem //INFOR: Information Systems and Operational Research. — 1993. — Т. 31, No 1. — С. 39—44.</a:t>
            </a:r>
            <a:endParaRPr lang="ru-RU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50A08-0341-4D76-8BD6-CAEF078D004E}"/>
              </a:ext>
            </a:extLst>
          </p:cNvPr>
          <p:cNvSpPr txBox="1"/>
          <p:nvPr/>
        </p:nvSpPr>
        <p:spPr>
          <a:xfrm flipH="1">
            <a:off x="263831" y="914616"/>
            <a:ext cx="469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Преобразование </a:t>
            </a:r>
            <a:r>
              <a:rPr lang="ru-RU" dirty="0" err="1"/>
              <a:t>Нуна</a:t>
            </a:r>
            <a:r>
              <a:rPr lang="ru-RU" dirty="0"/>
              <a:t> и Бина</a:t>
            </a:r>
            <a:r>
              <a:rPr lang="ru-RU" baseline="30000" dirty="0"/>
              <a:t>1</a:t>
            </a:r>
            <a:r>
              <a:rPr lang="en-US" dirty="0"/>
              <a:t>: </a:t>
            </a:r>
            <a:r>
              <a:rPr lang="ru-RU" dirty="0"/>
              <a:t> </a:t>
            </a:r>
            <a:r>
              <a:rPr lang="en-US" dirty="0"/>
              <a:t>GTSP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ATSP</a:t>
            </a:r>
            <a:endParaRPr lang="ru-RU" baseline="30000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2DF10E7-D8A6-4A54-A45B-A5B7FA5A41DB}"/>
              </a:ext>
            </a:extLst>
          </p:cNvPr>
          <p:cNvGrpSpPr/>
          <p:nvPr/>
        </p:nvGrpSpPr>
        <p:grpSpPr>
          <a:xfrm>
            <a:off x="2055303" y="1485738"/>
            <a:ext cx="1551963" cy="1547287"/>
            <a:chOff x="2055303" y="1485738"/>
            <a:chExt cx="1551963" cy="1547287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198EBE7F-5455-43E6-AADD-9D688B1CD070}"/>
                </a:ext>
              </a:extLst>
            </p:cNvPr>
            <p:cNvSpPr/>
            <p:nvPr/>
          </p:nvSpPr>
          <p:spPr>
            <a:xfrm>
              <a:off x="2210499" y="1640935"/>
              <a:ext cx="1241571" cy="124157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1B9CCAC0-4824-4CE9-BB78-A1B237765300}"/>
                </a:ext>
              </a:extLst>
            </p:cNvPr>
            <p:cNvSpPr/>
            <p:nvPr/>
          </p:nvSpPr>
          <p:spPr>
            <a:xfrm>
              <a:off x="2676087" y="1485738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2061C62A-ADBB-421F-B9E4-03457A44A9B9}"/>
                </a:ext>
              </a:extLst>
            </p:cNvPr>
            <p:cNvSpPr/>
            <p:nvPr/>
          </p:nvSpPr>
          <p:spPr>
            <a:xfrm>
              <a:off x="2664281" y="272263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47D5B5AE-D75D-460F-99E7-E2C4F966EB8A}"/>
                </a:ext>
              </a:extLst>
            </p:cNvPr>
            <p:cNvSpPr/>
            <p:nvPr/>
          </p:nvSpPr>
          <p:spPr>
            <a:xfrm>
              <a:off x="3296873" y="209610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6250EE28-50BB-4C73-87ED-6465CF2859D4}"/>
                </a:ext>
              </a:extLst>
            </p:cNvPr>
            <p:cNvSpPr/>
            <p:nvPr/>
          </p:nvSpPr>
          <p:spPr>
            <a:xfrm>
              <a:off x="2055303" y="214270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EC56620-D17F-43AE-AB8F-A2F1A360CDAA}"/>
              </a:ext>
            </a:extLst>
          </p:cNvPr>
          <p:cNvGrpSpPr/>
          <p:nvPr/>
        </p:nvGrpSpPr>
        <p:grpSpPr>
          <a:xfrm>
            <a:off x="813733" y="2589645"/>
            <a:ext cx="1551963" cy="1547287"/>
            <a:chOff x="2055303" y="1485738"/>
            <a:chExt cx="1551963" cy="1547287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37EA6124-62DB-4B11-917D-71F9670D87EB}"/>
                </a:ext>
              </a:extLst>
            </p:cNvPr>
            <p:cNvSpPr/>
            <p:nvPr/>
          </p:nvSpPr>
          <p:spPr>
            <a:xfrm>
              <a:off x="2210499" y="1640935"/>
              <a:ext cx="1241571" cy="124157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C88685B1-81C1-4747-8FEE-3218ABB468A3}"/>
                </a:ext>
              </a:extLst>
            </p:cNvPr>
            <p:cNvSpPr/>
            <p:nvPr/>
          </p:nvSpPr>
          <p:spPr>
            <a:xfrm>
              <a:off x="2676087" y="1485738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BEED0D18-338C-40CB-B979-1CFF957D7ED7}"/>
                </a:ext>
              </a:extLst>
            </p:cNvPr>
            <p:cNvSpPr/>
            <p:nvPr/>
          </p:nvSpPr>
          <p:spPr>
            <a:xfrm>
              <a:off x="2664281" y="272263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7FB6E7AC-EEB9-498B-9768-E32FCE73C91E}"/>
                </a:ext>
              </a:extLst>
            </p:cNvPr>
            <p:cNvSpPr/>
            <p:nvPr/>
          </p:nvSpPr>
          <p:spPr>
            <a:xfrm>
              <a:off x="3296873" y="209610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Ромб 29">
              <a:extLst>
                <a:ext uri="{FF2B5EF4-FFF2-40B4-BE49-F238E27FC236}">
                  <a16:creationId xmlns:a16="http://schemas.microsoft.com/office/drawing/2014/main" id="{0023A7EF-42D9-4694-8E60-BFC13258D1B2}"/>
                </a:ext>
              </a:extLst>
            </p:cNvPr>
            <p:cNvSpPr/>
            <p:nvPr/>
          </p:nvSpPr>
          <p:spPr>
            <a:xfrm>
              <a:off x="2055303" y="214270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281840F-B10C-417B-B180-FF9A5F5C631A}"/>
              </a:ext>
            </a:extLst>
          </p:cNvPr>
          <p:cNvGrpSpPr/>
          <p:nvPr/>
        </p:nvGrpSpPr>
        <p:grpSpPr>
          <a:xfrm>
            <a:off x="175393" y="1275153"/>
            <a:ext cx="1551963" cy="1547287"/>
            <a:chOff x="2055303" y="1485738"/>
            <a:chExt cx="1551963" cy="1547287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BE02697C-48AE-4287-A09B-F1064B157A78}"/>
                </a:ext>
              </a:extLst>
            </p:cNvPr>
            <p:cNvSpPr/>
            <p:nvPr/>
          </p:nvSpPr>
          <p:spPr>
            <a:xfrm>
              <a:off x="2210499" y="1640935"/>
              <a:ext cx="1241571" cy="124157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омб 32">
              <a:extLst>
                <a:ext uri="{FF2B5EF4-FFF2-40B4-BE49-F238E27FC236}">
                  <a16:creationId xmlns:a16="http://schemas.microsoft.com/office/drawing/2014/main" id="{BEFBEAE9-3E68-40C7-9255-8881724A2F04}"/>
                </a:ext>
              </a:extLst>
            </p:cNvPr>
            <p:cNvSpPr/>
            <p:nvPr/>
          </p:nvSpPr>
          <p:spPr>
            <a:xfrm>
              <a:off x="2676087" y="1485738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Ромб 33">
              <a:extLst>
                <a:ext uri="{FF2B5EF4-FFF2-40B4-BE49-F238E27FC236}">
                  <a16:creationId xmlns:a16="http://schemas.microsoft.com/office/drawing/2014/main" id="{1C041A95-5518-4036-A3BA-11B9842FD904}"/>
                </a:ext>
              </a:extLst>
            </p:cNvPr>
            <p:cNvSpPr/>
            <p:nvPr/>
          </p:nvSpPr>
          <p:spPr>
            <a:xfrm>
              <a:off x="2664281" y="272263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Ромб 34">
              <a:extLst>
                <a:ext uri="{FF2B5EF4-FFF2-40B4-BE49-F238E27FC236}">
                  <a16:creationId xmlns:a16="http://schemas.microsoft.com/office/drawing/2014/main" id="{6224E67E-37E9-4E49-88BD-BD9F1371C0E2}"/>
                </a:ext>
              </a:extLst>
            </p:cNvPr>
            <p:cNvSpPr/>
            <p:nvPr/>
          </p:nvSpPr>
          <p:spPr>
            <a:xfrm>
              <a:off x="3296873" y="209610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Ромб 35">
              <a:extLst>
                <a:ext uri="{FF2B5EF4-FFF2-40B4-BE49-F238E27FC236}">
                  <a16:creationId xmlns:a16="http://schemas.microsoft.com/office/drawing/2014/main" id="{FEB19099-A866-4016-A042-B750455305E4}"/>
                </a:ext>
              </a:extLst>
            </p:cNvPr>
            <p:cNvSpPr/>
            <p:nvPr/>
          </p:nvSpPr>
          <p:spPr>
            <a:xfrm>
              <a:off x="2055303" y="214270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F6880C0-7FFE-4C76-86F0-34D171D59BDB}"/>
              </a:ext>
            </a:extLst>
          </p:cNvPr>
          <p:cNvCxnSpPr/>
          <p:nvPr/>
        </p:nvCxnSpPr>
        <p:spPr>
          <a:xfrm flipV="1">
            <a:off x="2365696" y="3033025"/>
            <a:ext cx="298585" cy="2135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3591DB86-33F9-4F1E-8777-F87A8B846130}"/>
              </a:ext>
            </a:extLst>
          </p:cNvPr>
          <p:cNvCxnSpPr>
            <a:cxnSpLocks/>
          </p:cNvCxnSpPr>
          <p:nvPr/>
        </p:nvCxnSpPr>
        <p:spPr>
          <a:xfrm flipH="1">
            <a:off x="796177" y="2818323"/>
            <a:ext cx="88204" cy="501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8C433912-091C-430F-9ED8-353507B542CB}"/>
              </a:ext>
            </a:extLst>
          </p:cNvPr>
          <p:cNvCxnSpPr>
            <a:cxnSpLocks/>
          </p:cNvCxnSpPr>
          <p:nvPr/>
        </p:nvCxnSpPr>
        <p:spPr>
          <a:xfrm flipH="1">
            <a:off x="1727356" y="1640934"/>
            <a:ext cx="853346" cy="244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C2CCEB62-DDE6-4D5E-932C-D6BB4FEBF1E2}"/>
              </a:ext>
            </a:extLst>
          </p:cNvPr>
          <p:cNvGrpSpPr/>
          <p:nvPr/>
        </p:nvGrpSpPr>
        <p:grpSpPr>
          <a:xfrm>
            <a:off x="346773" y="4378736"/>
            <a:ext cx="777353" cy="785536"/>
            <a:chOff x="806383" y="4857226"/>
            <a:chExt cx="777353" cy="785536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4F63433E-5EB5-41DC-907A-354913B06993}"/>
                </a:ext>
              </a:extLst>
            </p:cNvPr>
            <p:cNvSpPr/>
            <p:nvPr/>
          </p:nvSpPr>
          <p:spPr>
            <a:xfrm>
              <a:off x="1124126" y="4857226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E322756E-19FB-4B95-AA24-2E9C9D710F25}"/>
                </a:ext>
              </a:extLst>
            </p:cNvPr>
            <p:cNvSpPr/>
            <p:nvPr/>
          </p:nvSpPr>
          <p:spPr>
            <a:xfrm>
              <a:off x="1427741" y="5172693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2D50528A-6A3E-4D61-ADBB-6620021826D8}"/>
                </a:ext>
              </a:extLst>
            </p:cNvPr>
            <p:cNvSpPr/>
            <p:nvPr/>
          </p:nvSpPr>
          <p:spPr>
            <a:xfrm>
              <a:off x="806383" y="5161336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1CE78DF2-74CF-45B0-A530-5355FD2EDCA6}"/>
                </a:ext>
              </a:extLst>
            </p:cNvPr>
            <p:cNvSpPr/>
            <p:nvPr/>
          </p:nvSpPr>
          <p:spPr>
            <a:xfrm>
              <a:off x="1124126" y="5486767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9B1C5111-AA8E-4776-AA3C-411A7CD4E226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flipV="1">
              <a:off x="945471" y="4990376"/>
              <a:ext cx="201500" cy="17682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>
              <a:extLst>
                <a:ext uri="{FF2B5EF4-FFF2-40B4-BE49-F238E27FC236}">
                  <a16:creationId xmlns:a16="http://schemas.microsoft.com/office/drawing/2014/main" id="{730FDB35-6EC0-43F6-9C42-2A9EFE4DE712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1280121" y="5013221"/>
              <a:ext cx="170465" cy="18231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>
              <a:extLst>
                <a:ext uri="{FF2B5EF4-FFF2-40B4-BE49-F238E27FC236}">
                  <a16:creationId xmlns:a16="http://schemas.microsoft.com/office/drawing/2014/main" id="{BF1B5942-69F5-40B1-A984-99027D2466BF}"/>
                </a:ext>
              </a:extLst>
            </p:cNvPr>
            <p:cNvCxnSpPr>
              <a:cxnSpLocks/>
              <a:stCxn id="47" idx="3"/>
              <a:endCxn id="49" idx="7"/>
            </p:cNvCxnSpPr>
            <p:nvPr/>
          </p:nvCxnSpPr>
          <p:spPr>
            <a:xfrm flipH="1">
              <a:off x="1257276" y="5305843"/>
              <a:ext cx="193310" cy="20376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>
              <a:extLst>
                <a:ext uri="{FF2B5EF4-FFF2-40B4-BE49-F238E27FC236}">
                  <a16:creationId xmlns:a16="http://schemas.microsoft.com/office/drawing/2014/main" id="{D56A162B-AC42-4613-8D71-FB481BF1C7B9}"/>
                </a:ext>
              </a:extLst>
            </p:cNvPr>
            <p:cNvCxnSpPr>
              <a:cxnSpLocks/>
              <a:endCxn id="48" idx="4"/>
            </p:cNvCxnSpPr>
            <p:nvPr/>
          </p:nvCxnSpPr>
          <p:spPr>
            <a:xfrm flipH="1" flipV="1">
              <a:off x="884381" y="5317331"/>
              <a:ext cx="222190" cy="16943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9DA9A48-9AE5-408A-934C-4CD1F4CB0478}"/>
              </a:ext>
            </a:extLst>
          </p:cNvPr>
          <p:cNvCxnSpPr>
            <a:cxnSpLocks/>
          </p:cNvCxnSpPr>
          <p:nvPr/>
        </p:nvCxnSpPr>
        <p:spPr>
          <a:xfrm flipH="1" flipV="1">
            <a:off x="1161441" y="4791330"/>
            <a:ext cx="661068" cy="4751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71AD311B-21CE-4F78-989C-AA330C403BB0}"/>
              </a:ext>
            </a:extLst>
          </p:cNvPr>
          <p:cNvGrpSpPr/>
          <p:nvPr/>
        </p:nvGrpSpPr>
        <p:grpSpPr>
          <a:xfrm>
            <a:off x="1899512" y="4464112"/>
            <a:ext cx="777353" cy="785536"/>
            <a:chOff x="806383" y="4857226"/>
            <a:chExt cx="777353" cy="785536"/>
          </a:xfrm>
        </p:grpSpPr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7E6223E5-F224-4336-8FD1-9D9F9E13CAB8}"/>
                </a:ext>
              </a:extLst>
            </p:cNvPr>
            <p:cNvSpPr/>
            <p:nvPr/>
          </p:nvSpPr>
          <p:spPr>
            <a:xfrm>
              <a:off x="1124126" y="4857226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56180C98-7575-44FE-B439-D8C64324B820}"/>
                </a:ext>
              </a:extLst>
            </p:cNvPr>
            <p:cNvSpPr/>
            <p:nvPr/>
          </p:nvSpPr>
          <p:spPr>
            <a:xfrm>
              <a:off x="1427741" y="5172693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2AEA1891-F2BB-4EAC-B2F7-220CCDE897A9}"/>
                </a:ext>
              </a:extLst>
            </p:cNvPr>
            <p:cNvSpPr/>
            <p:nvPr/>
          </p:nvSpPr>
          <p:spPr>
            <a:xfrm>
              <a:off x="806383" y="5161336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77B14BB1-DCDB-46AC-85AE-8BA4CB1EAE5F}"/>
                </a:ext>
              </a:extLst>
            </p:cNvPr>
            <p:cNvSpPr/>
            <p:nvPr/>
          </p:nvSpPr>
          <p:spPr>
            <a:xfrm>
              <a:off x="1124126" y="5486767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1" name="Прямая со стрелкой 70">
              <a:extLst>
                <a:ext uri="{FF2B5EF4-FFF2-40B4-BE49-F238E27FC236}">
                  <a16:creationId xmlns:a16="http://schemas.microsoft.com/office/drawing/2014/main" id="{F4AD6B76-8AC7-4F21-A5B0-41862F0439EB}"/>
                </a:ext>
              </a:extLst>
            </p:cNvPr>
            <p:cNvCxnSpPr>
              <a:cxnSpLocks/>
              <a:endCxn id="67" idx="3"/>
            </p:cNvCxnSpPr>
            <p:nvPr/>
          </p:nvCxnSpPr>
          <p:spPr>
            <a:xfrm flipV="1">
              <a:off x="945471" y="4990376"/>
              <a:ext cx="201500" cy="17682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>
              <a:extLst>
                <a:ext uri="{FF2B5EF4-FFF2-40B4-BE49-F238E27FC236}">
                  <a16:creationId xmlns:a16="http://schemas.microsoft.com/office/drawing/2014/main" id="{C643B8CB-48E9-40AC-940C-AF73629940E8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280121" y="5013221"/>
              <a:ext cx="170465" cy="18231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>
              <a:extLst>
                <a:ext uri="{FF2B5EF4-FFF2-40B4-BE49-F238E27FC236}">
                  <a16:creationId xmlns:a16="http://schemas.microsoft.com/office/drawing/2014/main" id="{2144175E-959D-40F6-B362-85A087057B3D}"/>
                </a:ext>
              </a:extLst>
            </p:cNvPr>
            <p:cNvCxnSpPr>
              <a:cxnSpLocks/>
              <a:stCxn id="68" idx="3"/>
              <a:endCxn id="70" idx="7"/>
            </p:cNvCxnSpPr>
            <p:nvPr/>
          </p:nvCxnSpPr>
          <p:spPr>
            <a:xfrm flipH="1">
              <a:off x="1257276" y="5305843"/>
              <a:ext cx="193310" cy="20376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>
              <a:extLst>
                <a:ext uri="{FF2B5EF4-FFF2-40B4-BE49-F238E27FC236}">
                  <a16:creationId xmlns:a16="http://schemas.microsoft.com/office/drawing/2014/main" id="{9FB2C22A-A653-49A6-9935-0B1EAB5376D7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 flipH="1" flipV="1">
              <a:off x="884381" y="5317331"/>
              <a:ext cx="222190" cy="16943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8FE0FB1C-B801-46EE-B86E-B8BE29F1CEA6}"/>
              </a:ext>
            </a:extLst>
          </p:cNvPr>
          <p:cNvGrpSpPr/>
          <p:nvPr/>
        </p:nvGrpSpPr>
        <p:grpSpPr>
          <a:xfrm>
            <a:off x="967557" y="5177321"/>
            <a:ext cx="777353" cy="785536"/>
            <a:chOff x="806383" y="4857226"/>
            <a:chExt cx="777353" cy="785536"/>
          </a:xfrm>
        </p:grpSpPr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986A8942-2F9C-457F-A19A-33D758130AF2}"/>
                </a:ext>
              </a:extLst>
            </p:cNvPr>
            <p:cNvSpPr/>
            <p:nvPr/>
          </p:nvSpPr>
          <p:spPr>
            <a:xfrm>
              <a:off x="1124126" y="4857226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7C69E77C-F9DB-43B0-AC82-A5F487C40190}"/>
                </a:ext>
              </a:extLst>
            </p:cNvPr>
            <p:cNvSpPr/>
            <p:nvPr/>
          </p:nvSpPr>
          <p:spPr>
            <a:xfrm>
              <a:off x="1427741" y="5172693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2B2676AB-88F2-456A-9EDD-68F5A64A4EF1}"/>
                </a:ext>
              </a:extLst>
            </p:cNvPr>
            <p:cNvSpPr/>
            <p:nvPr/>
          </p:nvSpPr>
          <p:spPr>
            <a:xfrm>
              <a:off x="806383" y="5161336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2289B252-EC79-441D-8E59-6A5653BE49EA}"/>
                </a:ext>
              </a:extLst>
            </p:cNvPr>
            <p:cNvSpPr/>
            <p:nvPr/>
          </p:nvSpPr>
          <p:spPr>
            <a:xfrm>
              <a:off x="1124126" y="5486767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61BB9BA7-01BE-4388-9D80-414DC7306657}"/>
                </a:ext>
              </a:extLst>
            </p:cNvPr>
            <p:cNvCxnSpPr>
              <a:cxnSpLocks/>
              <a:endCxn id="76" idx="3"/>
            </p:cNvCxnSpPr>
            <p:nvPr/>
          </p:nvCxnSpPr>
          <p:spPr>
            <a:xfrm flipV="1">
              <a:off x="945471" y="4990376"/>
              <a:ext cx="201500" cy="17682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E17B478D-9CE6-473B-8E98-BCDBA73126AD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>
              <a:off x="1280121" y="5013221"/>
              <a:ext cx="170465" cy="18231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>
              <a:extLst>
                <a:ext uri="{FF2B5EF4-FFF2-40B4-BE49-F238E27FC236}">
                  <a16:creationId xmlns:a16="http://schemas.microsoft.com/office/drawing/2014/main" id="{57FC083A-0A7C-44E8-A570-40AF3737441E}"/>
                </a:ext>
              </a:extLst>
            </p:cNvPr>
            <p:cNvCxnSpPr>
              <a:cxnSpLocks/>
              <a:stCxn id="77" idx="3"/>
              <a:endCxn id="79" idx="7"/>
            </p:cNvCxnSpPr>
            <p:nvPr/>
          </p:nvCxnSpPr>
          <p:spPr>
            <a:xfrm flipH="1">
              <a:off x="1257276" y="5305843"/>
              <a:ext cx="193310" cy="20376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>
              <a:extLst>
                <a:ext uri="{FF2B5EF4-FFF2-40B4-BE49-F238E27FC236}">
                  <a16:creationId xmlns:a16="http://schemas.microsoft.com/office/drawing/2014/main" id="{20F4A9E7-0708-4639-BC68-E1B3CB498600}"/>
                </a:ext>
              </a:extLst>
            </p:cNvPr>
            <p:cNvCxnSpPr>
              <a:cxnSpLocks/>
              <a:endCxn id="78" idx="4"/>
            </p:cNvCxnSpPr>
            <p:nvPr/>
          </p:nvCxnSpPr>
          <p:spPr>
            <a:xfrm flipH="1" flipV="1">
              <a:off x="884381" y="5317331"/>
              <a:ext cx="222190" cy="16943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825F95FA-4387-4147-BF44-2D8B4895C58F}"/>
              </a:ext>
            </a:extLst>
          </p:cNvPr>
          <p:cNvCxnSpPr>
            <a:cxnSpLocks/>
          </p:cNvCxnSpPr>
          <p:nvPr/>
        </p:nvCxnSpPr>
        <p:spPr>
          <a:xfrm>
            <a:off x="1515105" y="5192303"/>
            <a:ext cx="638924" cy="78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27904F6-88CA-44DA-B57B-1396D5816361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1045555" y="4887461"/>
            <a:ext cx="23420" cy="5939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Стрелка: изогнутая влево 95">
            <a:extLst>
              <a:ext uri="{FF2B5EF4-FFF2-40B4-BE49-F238E27FC236}">
                <a16:creationId xmlns:a16="http://schemas.microsoft.com/office/drawing/2014/main" id="{52ED553C-7C5D-4046-A796-F2FE60AB8319}"/>
              </a:ext>
            </a:extLst>
          </p:cNvPr>
          <p:cNvSpPr/>
          <p:nvPr/>
        </p:nvSpPr>
        <p:spPr>
          <a:xfrm>
            <a:off x="3019497" y="3105840"/>
            <a:ext cx="872456" cy="19295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9580228" y="545284"/>
            <a:ext cx="2045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Вторая релаксация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CEE46-F2E5-407C-B06F-4E6F6BB1FB64}"/>
              </a:ext>
            </a:extLst>
          </p:cNvPr>
          <p:cNvSpPr txBox="1"/>
          <p:nvPr/>
        </p:nvSpPr>
        <p:spPr>
          <a:xfrm flipH="1">
            <a:off x="221886" y="1207960"/>
            <a:ext cx="3301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MSAP</a:t>
            </a:r>
          </a:p>
          <a:p>
            <a:r>
              <a:rPr lang="en-US" dirty="0"/>
              <a:t>Minimal Spanning Arborescence</a:t>
            </a:r>
          </a:p>
          <a:p>
            <a:r>
              <a:rPr lang="ru-RU" dirty="0"/>
              <a:t>Минимальное </a:t>
            </a:r>
            <a:r>
              <a:rPr lang="ru-RU" dirty="0" err="1"/>
              <a:t>остовное</a:t>
            </a:r>
            <a:r>
              <a:rPr lang="ru-RU" dirty="0"/>
              <a:t> дерево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E601D-6D00-4EF2-B155-9696B021A48E}"/>
              </a:ext>
            </a:extLst>
          </p:cNvPr>
          <p:cNvSpPr txBox="1"/>
          <p:nvPr/>
        </p:nvSpPr>
        <p:spPr>
          <a:xfrm flipH="1">
            <a:off x="4366047" y="1207960"/>
            <a:ext cx="3511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</a:t>
            </a:r>
          </a:p>
          <a:p>
            <a:r>
              <a:rPr lang="en-US" dirty="0"/>
              <a:t>Assignment Problem</a:t>
            </a:r>
          </a:p>
          <a:p>
            <a:r>
              <a:rPr lang="ru-RU" dirty="0"/>
              <a:t>Задача о назначениях</a:t>
            </a:r>
          </a:p>
          <a:p>
            <a:r>
              <a:rPr lang="ru-RU" dirty="0"/>
              <a:t>Построение циклового покрытия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0BCE5-345C-4808-9AC0-4E711F87DA7B}"/>
              </a:ext>
            </a:extLst>
          </p:cNvPr>
          <p:cNvSpPr txBox="1"/>
          <p:nvPr/>
        </p:nvSpPr>
        <p:spPr>
          <a:xfrm flipH="1">
            <a:off x="8023647" y="1207960"/>
            <a:ext cx="351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Gurobi</a:t>
            </a:r>
            <a:r>
              <a:rPr lang="en-US" dirty="0"/>
              <a:t> + ATSPxy</a:t>
            </a:r>
            <a:r>
              <a:rPr lang="en-US" baseline="30000" dirty="0"/>
              <a:t>1</a:t>
            </a:r>
          </a:p>
          <a:p>
            <a:r>
              <a:rPr lang="ru-RU" dirty="0"/>
              <a:t>Прямое решение задачи </a:t>
            </a:r>
            <a:r>
              <a:rPr lang="en-US" dirty="0"/>
              <a:t>ATSP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F42BE-32EA-494D-9074-E00C113E5F78}"/>
              </a:ext>
            </a:extLst>
          </p:cNvPr>
          <p:cNvSpPr txBox="1"/>
          <p:nvPr/>
        </p:nvSpPr>
        <p:spPr>
          <a:xfrm>
            <a:off x="70884" y="6312716"/>
            <a:ext cx="117575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Sarin S. C.,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Sherali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H. D.,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Bhootra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A. New tighter polynomial length formulations for the asymmetric traveling salesman problem with and without precedence constraints //Operations research letters. – 2005. – Т. 33. – №. 1. – С. 62-70.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321154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294505"/>
                  </p:ext>
                </p:extLst>
              </p:nvPr>
            </p:nvGraphicFramePr>
            <p:xfrm>
              <a:off x="2606879" y="1291399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294505"/>
                  </p:ext>
                </p:extLst>
              </p:nvPr>
            </p:nvGraphicFramePr>
            <p:xfrm>
              <a:off x="2606879" y="1291399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1579" t="-952" r="-111184" b="-6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56287" t="-952" r="-1198" b="-60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/>
              <p:nvPr/>
            </p:nvSpPr>
            <p:spPr>
              <a:xfrm>
                <a:off x="3315748" y="5922520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748" y="5922520"/>
                <a:ext cx="6094602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D1205F5-7673-4257-87DE-8E8883161FAA}"/>
              </a:ext>
            </a:extLst>
          </p:cNvPr>
          <p:cNvSpPr txBox="1"/>
          <p:nvPr/>
        </p:nvSpPr>
        <p:spPr>
          <a:xfrm>
            <a:off x="9949343" y="159391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Нижние границы</a:t>
            </a:r>
          </a:p>
        </p:txBody>
      </p:sp>
    </p:spTree>
    <p:extLst>
      <p:ext uri="{BB962C8B-B14F-4D97-AF65-F5344CB8AC3E}">
        <p14:creationId xmlns:p14="http://schemas.microsoft.com/office/powerpoint/2010/main" val="20947792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702</Words>
  <Application>Microsoft Office PowerPoint</Application>
  <PresentationFormat>Широкоэкранный</PresentationFormat>
  <Paragraphs>120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Уколов Станислав Сергеевич</dc:creator>
  <cp:lastModifiedBy>Уколов Станислав Сергеевич</cp:lastModifiedBy>
  <cp:revision>23</cp:revision>
  <dcterms:created xsi:type="dcterms:W3CDTF">2021-09-18T13:17:47Z</dcterms:created>
  <dcterms:modified xsi:type="dcterms:W3CDTF">2021-09-20T08:22:11Z</dcterms:modified>
</cp:coreProperties>
</file>