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78" r:id="rId4"/>
    <p:sldId id="280" r:id="rId5"/>
    <p:sldId id="281" r:id="rId6"/>
    <p:sldId id="282" r:id="rId7"/>
    <p:sldId id="283" r:id="rId8"/>
    <p:sldId id="284" r:id="rId9"/>
    <p:sldId id="260" r:id="rId10"/>
    <p:sldId id="262" r:id="rId11"/>
    <p:sldId id="277" r:id="rId12"/>
    <p:sldId id="261" r:id="rId13"/>
    <p:sldId id="285" r:id="rId14"/>
    <p:sldId id="279" r:id="rId15"/>
    <p:sldId id="288" r:id="rId16"/>
    <p:sldId id="289" r:id="rId17"/>
    <p:sldId id="290" r:id="rId18"/>
    <p:sldId id="294" r:id="rId19"/>
    <p:sldId id="295" r:id="rId20"/>
    <p:sldId id="292" r:id="rId21"/>
    <p:sldId id="296" r:id="rId22"/>
    <p:sldId id="297" r:id="rId23"/>
    <p:sldId id="298" r:id="rId24"/>
    <p:sldId id="263" r:id="rId25"/>
    <p:sldId id="264" r:id="rId26"/>
    <p:sldId id="267" r:id="rId27"/>
    <p:sldId id="266" r:id="rId28"/>
    <p:sldId id="268" r:id="rId29"/>
    <p:sldId id="269" r:id="rId30"/>
    <p:sldId id="274" r:id="rId31"/>
    <p:sldId id="299" r:id="rId32"/>
    <p:sldId id="300" r:id="rId33"/>
    <p:sldId id="276" r:id="rId34"/>
    <p:sldId id="259" r:id="rId3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Титул" id="{191E25FD-C230-42DC-BF24-D7D8E5C72A9A}">
          <p14:sldIdLst>
            <p14:sldId id="256"/>
          </p14:sldIdLst>
        </p14:section>
        <p14:section name="Введение" id="{42A24036-E2F8-4FAA-ADA3-54EB313B4E10}">
          <p14:sldIdLst>
            <p14:sldId id="257"/>
            <p14:sldId id="278"/>
            <p14:sldId id="280"/>
            <p14:sldId id="281"/>
            <p14:sldId id="282"/>
            <p14:sldId id="283"/>
            <p14:sldId id="284"/>
          </p14:sldIdLst>
        </p14:section>
        <p14:section name="Основная часть" id="{93878CE5-A944-47CD-A435-4106DB216F18}">
          <p14:sldIdLst>
            <p14:sldId id="260"/>
            <p14:sldId id="262"/>
            <p14:sldId id="277"/>
            <p14:sldId id="261"/>
            <p14:sldId id="285"/>
          </p14:sldIdLst>
        </p14:section>
        <p14:section name="PCGTSP" id="{32B9A93A-A2E6-4F08-ABC3-F440752BE138}">
          <p14:sldIdLst>
            <p14:sldId id="279"/>
            <p14:sldId id="288"/>
            <p14:sldId id="289"/>
            <p14:sldId id="290"/>
            <p14:sldId id="294"/>
            <p14:sldId id="295"/>
            <p14:sldId id="292"/>
            <p14:sldId id="296"/>
            <p14:sldId id="297"/>
            <p14:sldId id="298"/>
          </p14:sldIdLst>
        </p14:section>
        <p14:section name="CCP" id="{A47E005D-9892-48CD-A80A-4199D40EC298}">
          <p14:sldIdLst>
            <p14:sldId id="263"/>
            <p14:sldId id="264"/>
            <p14:sldId id="267"/>
            <p14:sldId id="266"/>
            <p14:sldId id="268"/>
            <p14:sldId id="269"/>
            <p14:sldId id="274"/>
          </p14:sldIdLst>
        </p14:section>
        <p14:section name="Открытые форматы" id="{B7C0DC93-7803-4D83-A9D8-5B0992AB89A8}">
          <p14:sldIdLst>
            <p14:sldId id="299"/>
            <p14:sldId id="300"/>
          </p14:sldIdLst>
        </p14:section>
        <p14:section name="Заключение" id="{CDFB5058-9B97-4E81-A290-20D8FE6A5C24}">
          <p14:sldIdLst>
            <p14:sldId id="276"/>
          </p14:sldIdLst>
        </p14:section>
        <p14:section name="Завершение" id="{B0E38EE0-5FF2-459B-A119-F4109678D724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0" autoAdjust="0"/>
    <p:restoredTop sz="93800" autoAdjust="0"/>
  </p:normalViewPr>
  <p:slideViewPr>
    <p:cSldViewPr>
      <p:cViewPr varScale="1">
        <p:scale>
          <a:sx n="102" d="100"/>
          <a:sy n="102" d="100"/>
        </p:scale>
        <p:origin x="27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3340D67-7E74-4C71-AB66-01C5A806D5F1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7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BF8A126-CD92-433C-99B4-B1A3E06732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77BD9D-07AB-4E5B-9D07-30E1E8AEB8B4}"/>
              </a:ext>
            </a:extLst>
          </p:cNvPr>
          <p:cNvSpPr txBox="1"/>
          <p:nvPr/>
        </p:nvSpPr>
        <p:spPr>
          <a:xfrm>
            <a:off x="107504" y="1835594"/>
            <a:ext cx="89289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Разработка алгоритмов оптимальной маршрутизации инструмента для САПР управляющих программ машин листовой резки с ЧПУ</a:t>
            </a:r>
            <a:endParaRPr lang="en-US" sz="3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798FE8-336C-4919-A53C-17E0895BF14D}"/>
              </a:ext>
            </a:extLst>
          </p:cNvPr>
          <p:cNvSpPr txBox="1"/>
          <p:nvPr/>
        </p:nvSpPr>
        <p:spPr>
          <a:xfrm>
            <a:off x="0" y="4205473"/>
            <a:ext cx="9144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2000" dirty="0"/>
              <a:t>Специальность 05.13.12—</a:t>
            </a:r>
          </a:p>
          <a:p>
            <a:pPr algn="ctr"/>
            <a:r>
              <a:rPr lang="ru-RU" sz="2000" dirty="0"/>
              <a:t>Системы автоматизации проектирования (промышленность)</a:t>
            </a: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128703-8642-4FFB-983A-45E310AB76C9}"/>
              </a:ext>
            </a:extLst>
          </p:cNvPr>
          <p:cNvSpPr txBox="1"/>
          <p:nvPr/>
        </p:nvSpPr>
        <p:spPr>
          <a:xfrm>
            <a:off x="2721932" y="6093296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Екатеринбург 202</a:t>
            </a:r>
            <a:r>
              <a:rPr lang="en-US" sz="1400" dirty="0"/>
              <a:t>2</a:t>
            </a:r>
            <a:endParaRPr lang="ru-RU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F6B0C3-6684-427B-893D-56C2921B4F90}"/>
              </a:ext>
            </a:extLst>
          </p:cNvPr>
          <p:cNvSpPr txBox="1"/>
          <p:nvPr/>
        </p:nvSpPr>
        <p:spPr>
          <a:xfrm>
            <a:off x="489684" y="1052294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u-RU" altLang="ja-JP" sz="2400" dirty="0">
                <a:ea typeface="新細明體" charset="-120"/>
              </a:rPr>
              <a:t>Уколов Станислав Сергеевич</a:t>
            </a:r>
            <a:endParaRPr lang="en-AU" altLang="ja-JP" sz="2400" dirty="0">
              <a:ea typeface="新細明體" charset="-12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8A1D63-A22E-470E-9F31-15BD1DAA9939}"/>
              </a:ext>
            </a:extLst>
          </p:cNvPr>
          <p:cNvSpPr txBox="1"/>
          <p:nvPr/>
        </p:nvSpPr>
        <p:spPr>
          <a:xfrm>
            <a:off x="-13864" y="4974709"/>
            <a:ext cx="9144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2400" dirty="0"/>
              <a:t>Диссертация на соискание учёной степени</a:t>
            </a:r>
          </a:p>
          <a:p>
            <a:pPr algn="ctr"/>
            <a:r>
              <a:rPr lang="ru-RU" sz="2400" dirty="0"/>
              <a:t>кандидата технических наук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7919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Маршрут резки</a:t>
            </a:r>
          </a:p>
        </p:txBody>
      </p:sp>
      <p:sp>
        <p:nvSpPr>
          <p:cNvPr id="4" name="Rectangle 21">
            <a:extLst>
              <a:ext uri="{FF2B5EF4-FFF2-40B4-BE49-F238E27FC236}">
                <a16:creationId xmlns:a16="http://schemas.microsoft.com/office/drawing/2014/main" id="{387C8F9A-D9F4-452C-9FC5-A2530FCD6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82403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DAABFDCC-2899-4C74-AFE3-94FFEBF93F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6AFC22F-D9C6-4245-87EE-49A0B704F5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4930" y="1269000"/>
            <a:ext cx="8454139" cy="479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337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Задача маршрутизации инструмента</a:t>
            </a:r>
          </a:p>
        </p:txBody>
      </p:sp>
      <p:sp>
        <p:nvSpPr>
          <p:cNvPr id="4" name="Rectangle 21">
            <a:extLst>
              <a:ext uri="{FF2B5EF4-FFF2-40B4-BE49-F238E27FC236}">
                <a16:creationId xmlns:a16="http://schemas.microsoft.com/office/drawing/2014/main" id="{387C8F9A-D9F4-452C-9FC5-A2530FCD6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82403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9008999-49B0-4032-A9B0-8EFFF5144FF2}"/>
                  </a:ext>
                </a:extLst>
              </p:cNvPr>
              <p:cNvSpPr txBox="1"/>
              <p:nvPr/>
            </p:nvSpPr>
            <p:spPr>
              <a:xfrm>
                <a:off x="100542" y="1425300"/>
                <a:ext cx="5040480" cy="54716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Детали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</m:t>
                    </m:r>
                  </m:oMath>
                </a14:m>
                <a:r>
                  <a:rPr lang="en-US" sz="2000" dirty="0"/>
                  <a:t> …</a:t>
                </a:r>
                <a:r>
                  <a:rPr lang="ru-RU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Контуры деталей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</m:t>
                    </m:r>
                  </m:oMath>
                </a14:m>
                <a:r>
                  <a:rPr lang="en-US" sz="2000" dirty="0"/>
                  <a:t> …</a:t>
                </a:r>
                <a:r>
                  <a:rPr lang="ru-RU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Раскрой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⊂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/>
                        <a:ea typeface="Cambria Math"/>
                      </a:rPr>
                      <m:t>;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1, 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𝑝</m:t>
                        </m:r>
                      </m:e>
                    </m:acc>
                    <m:r>
                      <a:rPr lang="en-US" sz="2000" i="1">
                        <a:latin typeface="Cambria Math"/>
                      </a:rPr>
                      <m:t>;</m:t>
                    </m:r>
                    <m:r>
                      <a:rPr lang="en-US" sz="2000" i="1">
                        <a:latin typeface="Cambria Math"/>
                      </a:rPr>
                      <m:t>𝑗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/>
                          </a:rPr>
                          <m:t>1, 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US" sz="2000" i="1">
                        <a:latin typeface="Cambria Math"/>
                      </a:rPr>
                      <m:t>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𝑝</m:t>
                    </m:r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Эквидистанты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𝛿</m:t>
                        </m:r>
                      </m:sup>
                    </m:sSubSup>
                    <m:r>
                      <a:rPr lang="en-US" sz="2000" i="1">
                        <a:latin typeface="Cambria Math"/>
                      </a:rPr>
                      <m:t>,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𝛿</m:t>
                        </m:r>
                      </m:sup>
                    </m:sSubSup>
                    <m:r>
                      <a:rPr lang="en-US" sz="2000" i="1">
                        <a:latin typeface="Cambria Math"/>
                      </a:rPr>
                      <m:t>, …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𝛿</m:t>
                        </m:r>
                      </m:sup>
                    </m:sSubSup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Сегменты резки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</m:t>
                    </m:r>
                  </m:oMath>
                </a14:m>
                <a:r>
                  <a:rPr lang="en-US" sz="2000" dirty="0"/>
                  <a:t> …</a:t>
                </a:r>
                <a:r>
                  <a:rPr lang="ru-RU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𝐵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acc>
                    <m:r>
                      <a:rPr lang="en-US" sz="2000" i="1">
                        <a:latin typeface="Cambria Math"/>
                        <a:ea typeface="Cambria Math"/>
                      </a:rPr>
                      <m:t>⊂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Точки врезки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Точки выключения </a:t>
                </a:r>
                <a:br>
                  <a:rPr lang="ru-RU" sz="2000" dirty="0"/>
                </a:br>
                <a:r>
                  <a:rPr lang="ru-RU" sz="2000" dirty="0"/>
                  <a:t>инструмента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Базовые сегменты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𝐵</m:t>
                        </m:r>
                      </m:e>
                      <m: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⊂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⋃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/>
                            </a:rPr>
                            <m:t>𝑗</m:t>
                          </m:r>
                          <m:r>
                            <a:rPr lang="en-US" sz="20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ru-RU" sz="2000" i="1">
                                  <a:latin typeface="Cambria Math"/>
                                  <a:ea typeface="Cambria Math"/>
                                </a:rPr>
                                <m:t>𝛿</m:t>
                              </m:r>
                            </m:sup>
                          </m:sSubSup>
                        </m:e>
                      </m:nary>
                      <m:r>
                        <a:rPr lang="ru-RU" sz="2000" i="1">
                          <a:latin typeface="Cambria Math"/>
                          <a:ea typeface="Cambria Math"/>
                        </a:rPr>
                        <m:t>⊆</m:t>
                      </m:r>
                      <m:nary>
                        <m:naryPr>
                          <m:chr m:val="⋃"/>
                          <m:ctrlPr>
                            <a:rPr lang="ru-RU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𝑗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𝑘</m:t>
                          </m:r>
                        </m:sup>
                        <m:e>
                          <m:sSup>
                            <m:sSupPr>
                              <m:ctrlPr>
                                <a:rPr lang="ru-RU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  <m:r>
                        <a:rPr lang="ru-RU" sz="2000" i="1">
                          <a:latin typeface="Cambria Math"/>
                          <a:ea typeface="Cambria Math"/>
                        </a:rPr>
                        <m:t>⊆</m:t>
                      </m:r>
                      <m:nary>
                        <m:naryPr>
                          <m:chr m:val="⋃"/>
                          <m:ctrlPr>
                            <a:rPr lang="ru-RU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𝑗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Порядок обхода сегментов</a:t>
                </a:r>
                <a:r>
                  <a:rPr lang="en-US" sz="20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9008999-49B0-4032-A9B0-8EFFF5144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42" y="1425300"/>
                <a:ext cx="5040480" cy="5471626"/>
              </a:xfrm>
              <a:prstGeom prst="rect">
                <a:avLst/>
              </a:prstGeom>
              <a:blipFill>
                <a:blip r:embed="rId2"/>
                <a:stretch>
                  <a:fillRect l="-1088" t="-7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F6A66A89-91E5-4164-BE3B-5D3CE211C9D5}"/>
                  </a:ext>
                </a:extLst>
              </p:cNvPr>
              <p:cNvSpPr/>
              <p:nvPr/>
            </p:nvSpPr>
            <p:spPr>
              <a:xfrm>
                <a:off x="3492000" y="3429000"/>
                <a:ext cx="5652000" cy="874920"/>
              </a:xfrm>
              <a:prstGeom prst="rect">
                <a:avLst/>
              </a:prstGeom>
              <a:ln w="41275" cmpd="dbl">
                <a:solidFill>
                  <a:srgbClr val="7030A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Маршрут</m:t>
                      </m:r>
                      <m:r>
                        <a:rPr lang="en-US" sz="2000" i="1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</m:sSup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000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sup>
                              </m:sSup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000" i="1">
                                  <a:latin typeface="Cambria Math"/>
                                </a:rPr>
                                <m:t>, …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p>
                              </m:sSup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000" i="1">
                                  <a:latin typeface="Cambria Math"/>
                                </a:rPr>
                                <m:t>,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, …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F6A66A89-91E5-4164-BE3B-5D3CE211C9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000" y="3429000"/>
                <a:ext cx="5652000" cy="8749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41275" cmpd="dbl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6084A2E5-7804-453E-B544-A7D9F9D1590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891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Целевая функция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0B50B6-79FC-48B7-AD26-4549E8B93BC2}"/>
                  </a:ext>
                </a:extLst>
              </p:cNvPr>
              <p:cNvSpPr txBox="1"/>
              <p:nvPr/>
            </p:nvSpPr>
            <p:spPr>
              <a:xfrm>
                <a:off x="80012" y="1284053"/>
                <a:ext cx="6088911" cy="4912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𝑐𝑜𝑠𝑡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𝑅𝑜𝑢𝑡𝑒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ru-RU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𝑜𝑛</m:t>
                          </m:r>
                        </m:sub>
                      </m:sSub>
                      <m:sSub>
                        <m:sSubPr>
                          <m:ctrlPr>
                            <a:rPr lang="ru-RU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𝑜𝑛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</m:t>
                          </m:r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𝑓𝑓</m:t>
                          </m:r>
                        </m:sub>
                      </m:sSub>
                      <m:sSub>
                        <m:sSubPr>
                          <m:ctrlPr>
                            <a:rPr lang="ru-R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</m:t>
                          </m:r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𝑓𝑓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𝑝𝑡</m:t>
                          </m:r>
                        </m:sub>
                      </m:sSub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𝑝𝑡</m:t>
                          </m:r>
                        </m:sub>
                      </m:sSub>
                    </m:oMath>
                  </m:oMathPara>
                </a14:m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0B50B6-79FC-48B7-AD26-4549E8B93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2" y="1284053"/>
                <a:ext cx="6088911" cy="4912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471B56C-0F37-433F-B737-DD6145119120}"/>
              </a:ext>
            </a:extLst>
          </p:cNvPr>
          <p:cNvSpPr txBox="1"/>
          <p:nvPr/>
        </p:nvSpPr>
        <p:spPr>
          <a:xfrm>
            <a:off x="315910" y="2524481"/>
            <a:ext cx="518457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dirty="0"/>
              <a:t>Где</a:t>
            </a:r>
            <a:r>
              <a:rPr lang="en-US" dirty="0"/>
              <a:t>: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L</a:t>
            </a:r>
            <a:r>
              <a:rPr lang="en-US" baseline="-25000" dirty="0"/>
              <a:t>off</a:t>
            </a:r>
            <a:r>
              <a:rPr lang="en-US" dirty="0"/>
              <a:t> – </a:t>
            </a:r>
            <a:r>
              <a:rPr lang="ru-RU" dirty="0"/>
              <a:t>длина холостого хода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L</a:t>
            </a:r>
            <a:r>
              <a:rPr lang="en-US" baseline="-25000" dirty="0"/>
              <a:t>on</a:t>
            </a:r>
            <a:r>
              <a:rPr lang="en-US" dirty="0"/>
              <a:t> – </a:t>
            </a:r>
            <a:r>
              <a:rPr lang="ru-RU" dirty="0"/>
              <a:t>длина сегментов резки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C</a:t>
            </a:r>
            <a:r>
              <a:rPr lang="en-US" baseline="-25000" dirty="0"/>
              <a:t>on</a:t>
            </a:r>
            <a:r>
              <a:rPr lang="en-US" dirty="0"/>
              <a:t> – </a:t>
            </a:r>
            <a:r>
              <a:rPr lang="ru-RU" dirty="0"/>
              <a:t>стоимость холостого хода</a:t>
            </a:r>
          </a:p>
          <a:p>
            <a:pPr lvl="0">
              <a:lnSpc>
                <a:spcPct val="150000"/>
              </a:lnSpc>
            </a:pPr>
            <a:r>
              <a:rPr lang="en-US" dirty="0" err="1"/>
              <a:t>C</a:t>
            </a:r>
            <a:r>
              <a:rPr lang="en-US" baseline="-25000" dirty="0" err="1"/>
              <a:t>off</a:t>
            </a:r>
            <a:r>
              <a:rPr lang="en-US" dirty="0"/>
              <a:t> – </a:t>
            </a:r>
            <a:r>
              <a:rPr lang="ru-RU" dirty="0"/>
              <a:t>стоимость резки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C</a:t>
            </a:r>
            <a:r>
              <a:rPr lang="en-US" baseline="-25000" dirty="0"/>
              <a:t>pt</a:t>
            </a:r>
            <a:r>
              <a:rPr lang="en-US" dirty="0"/>
              <a:t> – </a:t>
            </a:r>
            <a:r>
              <a:rPr lang="ru-RU" dirty="0"/>
              <a:t>стоимость одной врезки</a:t>
            </a:r>
          </a:p>
          <a:p>
            <a:pPr lvl="0">
              <a:lnSpc>
                <a:spcPct val="150000"/>
              </a:lnSpc>
            </a:pPr>
            <a:r>
              <a:rPr lang="en-US" dirty="0" err="1"/>
              <a:t>V</a:t>
            </a:r>
            <a:r>
              <a:rPr lang="en-US" baseline="-25000" dirty="0" err="1"/>
              <a:t>off</a:t>
            </a:r>
            <a:r>
              <a:rPr lang="en-US" dirty="0"/>
              <a:t> – </a:t>
            </a:r>
            <a:r>
              <a:rPr lang="ru-RU" dirty="0"/>
              <a:t>скорость холостого хода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V</a:t>
            </a:r>
            <a:r>
              <a:rPr lang="en-US" baseline="-25000" dirty="0"/>
              <a:t>on</a:t>
            </a:r>
            <a:r>
              <a:rPr lang="en-US" dirty="0"/>
              <a:t> – </a:t>
            </a:r>
            <a:r>
              <a:rPr lang="ru-RU" dirty="0"/>
              <a:t>скорость резки</a:t>
            </a:r>
          </a:p>
          <a:p>
            <a:pPr lvl="0">
              <a:lnSpc>
                <a:spcPct val="150000"/>
              </a:lnSpc>
            </a:pPr>
            <a:r>
              <a:rPr lang="en-US" dirty="0" err="1"/>
              <a:t>N</a:t>
            </a:r>
            <a:r>
              <a:rPr lang="en-US" baseline="-25000" dirty="0" err="1"/>
              <a:t>pt</a:t>
            </a:r>
            <a:r>
              <a:rPr lang="en-US" dirty="0"/>
              <a:t> – </a:t>
            </a:r>
            <a:r>
              <a:rPr lang="ru-RU" dirty="0"/>
              <a:t>количество точек врезки</a:t>
            </a:r>
          </a:p>
          <a:p>
            <a:pPr lvl="0">
              <a:lnSpc>
                <a:spcPct val="150000"/>
              </a:lnSpc>
            </a:pPr>
            <a:r>
              <a:rPr lang="en-US" dirty="0" err="1"/>
              <a:t>t</a:t>
            </a:r>
            <a:r>
              <a:rPr lang="en-US" baseline="-25000" dirty="0" err="1"/>
              <a:t>pt</a:t>
            </a:r>
            <a:r>
              <a:rPr lang="en-US" dirty="0"/>
              <a:t> – </a:t>
            </a:r>
            <a:r>
              <a:rPr lang="ru-RU" dirty="0"/>
              <a:t>время одной врезки</a:t>
            </a:r>
          </a:p>
          <a:p>
            <a:pPr>
              <a:lnSpc>
                <a:spcPct val="150000"/>
              </a:lnSpc>
            </a:pP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8D2AD2-87A3-4353-A04A-75B18A48BAF7}"/>
              </a:ext>
            </a:extLst>
          </p:cNvPr>
          <p:cNvSpPr txBox="1"/>
          <p:nvPr/>
        </p:nvSpPr>
        <p:spPr>
          <a:xfrm>
            <a:off x="733814" y="947092"/>
            <a:ext cx="393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i="1" dirty="0"/>
              <a:t>Стоимость резки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112F147-2866-4B47-A3C1-93F6197D486E}"/>
                  </a:ext>
                </a:extLst>
              </p:cNvPr>
              <p:cNvSpPr txBox="1"/>
              <p:nvPr/>
            </p:nvSpPr>
            <p:spPr>
              <a:xfrm>
                <a:off x="4214712" y="2193304"/>
                <a:ext cx="4849276" cy="8983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𝑐𝑢𝑡</m:t>
                          </m:r>
                        </m:sub>
                      </m:sSub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𝑅𝑜𝑢𝑡𝑒</m:t>
                      </m:r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ru-RU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𝑜𝑓𝑓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𝑜𝑓𝑓</m:t>
                              </m:r>
                            </m:sub>
                          </m:sSub>
                        </m:den>
                      </m:f>
                      <m:r>
                        <m:rPr>
                          <m:nor/>
                        </m:rPr>
                        <a:rPr lang="en-US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m:t>+</m:t>
                      </m:r>
                      <m:r>
                        <m:rPr>
                          <m:nor/>
                        </m:rPr>
                        <a:rPr lang="ru-RU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m:t> </m:t>
                      </m:r>
                      <m:f>
                        <m:fPr>
                          <m:ctrlPr>
                            <a:rPr lang="ru-RU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𝑜𝑛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𝑜𝑛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𝑝𝑡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𝑝𝑡</m:t>
                          </m:r>
                        </m:sub>
                      </m:sSub>
                    </m:oMath>
                  </m:oMathPara>
                </a14:m>
                <a:endParaRPr lang="ru-RU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112F147-2866-4B47-A3C1-93F6197D4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712" y="2193304"/>
                <a:ext cx="4849276" cy="898387"/>
              </a:xfrm>
              <a:prstGeom prst="rect">
                <a:avLst/>
              </a:prstGeom>
              <a:blipFill>
                <a:blip r:embed="rId4"/>
                <a:stretch>
                  <a:fillRect b="-6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C8538FEA-C6D0-47BD-986F-590424C031BF}"/>
              </a:ext>
            </a:extLst>
          </p:cNvPr>
          <p:cNvSpPr txBox="1"/>
          <p:nvPr/>
        </p:nvSpPr>
        <p:spPr>
          <a:xfrm>
            <a:off x="5130053" y="1855976"/>
            <a:ext cx="393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i="1" dirty="0"/>
              <a:t>Время резки</a:t>
            </a:r>
            <a:endParaRPr lang="en-US" b="1" i="1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6A1F93CC-1F85-4003-B464-04763635C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49741" y="3356992"/>
            <a:ext cx="4822253" cy="3212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FD43BE4-91E9-422B-88CC-7DBF6297F09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641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03240" y="58359"/>
            <a:ext cx="6840760" cy="175432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Классификация задач маршрутизации режущего инструмента</a:t>
            </a:r>
          </a:p>
        </p:txBody>
      </p:sp>
      <p:sp>
        <p:nvSpPr>
          <p:cNvPr id="4" name="Rectangle 21">
            <a:extLst>
              <a:ext uri="{FF2B5EF4-FFF2-40B4-BE49-F238E27FC236}">
                <a16:creationId xmlns:a16="http://schemas.microsoft.com/office/drawing/2014/main" id="{387C8F9A-D9F4-452C-9FC5-A2530FCD6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82403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DAABFDCC-2899-4C74-AFE3-94FFEBF93F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CD6F284-1862-4800-9617-B1A7EDC01E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1784" y="2133092"/>
            <a:ext cx="8460432" cy="466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266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3EAE4A-CE2A-4742-8381-0006C02A0F81}"/>
              </a:ext>
            </a:extLst>
          </p:cNvPr>
          <p:cNvSpPr txBox="1"/>
          <p:nvPr/>
        </p:nvSpPr>
        <p:spPr>
          <a:xfrm>
            <a:off x="827497" y="-115774"/>
            <a:ext cx="8316503" cy="17543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PCGTSP: GTSP</a:t>
            </a:r>
          </a:p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+ ограничения</a:t>
            </a:r>
            <a:endParaRPr lang="en-US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предшествования</a:t>
            </a:r>
          </a:p>
        </p:txBody>
      </p:sp>
      <p:grpSp>
        <p:nvGrpSpPr>
          <p:cNvPr id="41" name="Группа 40">
            <a:extLst>
              <a:ext uri="{FF2B5EF4-FFF2-40B4-BE49-F238E27FC236}">
                <a16:creationId xmlns:a16="http://schemas.microsoft.com/office/drawing/2014/main" id="{EEF47CB9-F6BD-421D-BA88-7D057F9A3655}"/>
              </a:ext>
            </a:extLst>
          </p:cNvPr>
          <p:cNvGrpSpPr/>
          <p:nvPr/>
        </p:nvGrpSpPr>
        <p:grpSpPr>
          <a:xfrm>
            <a:off x="252000" y="1269000"/>
            <a:ext cx="5370392" cy="4752528"/>
            <a:chOff x="489270" y="540041"/>
            <a:chExt cx="6600924" cy="5841487"/>
          </a:xfrm>
        </p:grpSpPr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74A21A6E-7B27-4283-B5BF-AE890267525B}"/>
                </a:ext>
              </a:extLst>
            </p:cNvPr>
            <p:cNvSpPr/>
            <p:nvPr/>
          </p:nvSpPr>
          <p:spPr>
            <a:xfrm>
              <a:off x="637563" y="679508"/>
              <a:ext cx="3870492" cy="2399252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Овал 3">
              <a:extLst>
                <a:ext uri="{FF2B5EF4-FFF2-40B4-BE49-F238E27FC236}">
                  <a16:creationId xmlns:a16="http://schemas.microsoft.com/office/drawing/2014/main" id="{6F4C5295-B528-41D9-9D5B-D6B8EABA0BB1}"/>
                </a:ext>
              </a:extLst>
            </p:cNvPr>
            <p:cNvSpPr/>
            <p:nvPr/>
          </p:nvSpPr>
          <p:spPr>
            <a:xfrm>
              <a:off x="906011" y="989901"/>
              <a:ext cx="1573094" cy="15730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Звезда: 5 точек 4">
              <a:extLst>
                <a:ext uri="{FF2B5EF4-FFF2-40B4-BE49-F238E27FC236}">
                  <a16:creationId xmlns:a16="http://schemas.microsoft.com/office/drawing/2014/main" id="{574E6C64-ADD7-43D2-9904-A230AE732129}"/>
                </a:ext>
              </a:extLst>
            </p:cNvPr>
            <p:cNvSpPr/>
            <p:nvPr/>
          </p:nvSpPr>
          <p:spPr>
            <a:xfrm>
              <a:off x="846852" y="3309219"/>
              <a:ext cx="2944536" cy="2944536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Ромб 5">
              <a:extLst>
                <a:ext uri="{FF2B5EF4-FFF2-40B4-BE49-F238E27FC236}">
                  <a16:creationId xmlns:a16="http://schemas.microsoft.com/office/drawing/2014/main" id="{9716F4DE-3C3A-4BE3-86C7-0D9595E55580}"/>
                </a:ext>
              </a:extLst>
            </p:cNvPr>
            <p:cNvSpPr/>
            <p:nvPr/>
          </p:nvSpPr>
          <p:spPr>
            <a:xfrm>
              <a:off x="1537361" y="834704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Ромб 6">
              <a:extLst>
                <a:ext uri="{FF2B5EF4-FFF2-40B4-BE49-F238E27FC236}">
                  <a16:creationId xmlns:a16="http://schemas.microsoft.com/office/drawing/2014/main" id="{48C26232-5BFF-45EC-868E-F4F699E432CC}"/>
                </a:ext>
              </a:extLst>
            </p:cNvPr>
            <p:cNvSpPr/>
            <p:nvPr/>
          </p:nvSpPr>
          <p:spPr>
            <a:xfrm>
              <a:off x="2319121" y="1568741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Ромб 7">
              <a:extLst>
                <a:ext uri="{FF2B5EF4-FFF2-40B4-BE49-F238E27FC236}">
                  <a16:creationId xmlns:a16="http://schemas.microsoft.com/office/drawing/2014/main" id="{153438CC-7093-470E-9634-7FDD6697FA2F}"/>
                </a:ext>
              </a:extLst>
            </p:cNvPr>
            <p:cNvSpPr/>
            <p:nvPr/>
          </p:nvSpPr>
          <p:spPr>
            <a:xfrm>
              <a:off x="1537360" y="2405780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Ромб 8">
              <a:extLst>
                <a:ext uri="{FF2B5EF4-FFF2-40B4-BE49-F238E27FC236}">
                  <a16:creationId xmlns:a16="http://schemas.microsoft.com/office/drawing/2014/main" id="{4C935FB8-CEA4-4A89-BF48-60F5B3FB5299}"/>
                </a:ext>
              </a:extLst>
            </p:cNvPr>
            <p:cNvSpPr/>
            <p:nvPr/>
          </p:nvSpPr>
          <p:spPr>
            <a:xfrm>
              <a:off x="755602" y="1712442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Ромб 9">
              <a:extLst>
                <a:ext uri="{FF2B5EF4-FFF2-40B4-BE49-F238E27FC236}">
                  <a16:creationId xmlns:a16="http://schemas.microsoft.com/office/drawing/2014/main" id="{B3877C20-5832-4C2C-AD39-0B7BBA9D4C3A}"/>
                </a:ext>
              </a:extLst>
            </p:cNvPr>
            <p:cNvSpPr/>
            <p:nvPr/>
          </p:nvSpPr>
          <p:spPr>
            <a:xfrm>
              <a:off x="621873" y="601909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Ромб 10">
              <a:extLst>
                <a:ext uri="{FF2B5EF4-FFF2-40B4-BE49-F238E27FC236}">
                  <a16:creationId xmlns:a16="http://schemas.microsoft.com/office/drawing/2014/main" id="{464D1FB0-D878-4C5E-986B-5D4BF408C09F}"/>
                </a:ext>
              </a:extLst>
            </p:cNvPr>
            <p:cNvSpPr/>
            <p:nvPr/>
          </p:nvSpPr>
          <p:spPr>
            <a:xfrm>
              <a:off x="2578091" y="540041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Ромб 11">
              <a:extLst>
                <a:ext uri="{FF2B5EF4-FFF2-40B4-BE49-F238E27FC236}">
                  <a16:creationId xmlns:a16="http://schemas.microsoft.com/office/drawing/2014/main" id="{868FD1E3-2E06-4399-B3A1-90DD10A5F147}"/>
                </a:ext>
              </a:extLst>
            </p:cNvPr>
            <p:cNvSpPr/>
            <p:nvPr/>
          </p:nvSpPr>
          <p:spPr>
            <a:xfrm>
              <a:off x="4213352" y="628342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Ромб 12">
              <a:extLst>
                <a:ext uri="{FF2B5EF4-FFF2-40B4-BE49-F238E27FC236}">
                  <a16:creationId xmlns:a16="http://schemas.microsoft.com/office/drawing/2014/main" id="{FE060BDE-6FB7-47C6-A8C8-F9376E1C306F}"/>
                </a:ext>
              </a:extLst>
            </p:cNvPr>
            <p:cNvSpPr/>
            <p:nvPr/>
          </p:nvSpPr>
          <p:spPr>
            <a:xfrm>
              <a:off x="4345955" y="2097307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Ромб 13">
              <a:extLst>
                <a:ext uri="{FF2B5EF4-FFF2-40B4-BE49-F238E27FC236}">
                  <a16:creationId xmlns:a16="http://schemas.microsoft.com/office/drawing/2014/main" id="{DD9D5C08-0B00-41E1-B2AC-7A206D3F8468}"/>
                </a:ext>
              </a:extLst>
            </p:cNvPr>
            <p:cNvSpPr/>
            <p:nvPr/>
          </p:nvSpPr>
          <p:spPr>
            <a:xfrm>
              <a:off x="4213352" y="2768367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Ромб 14">
              <a:extLst>
                <a:ext uri="{FF2B5EF4-FFF2-40B4-BE49-F238E27FC236}">
                  <a16:creationId xmlns:a16="http://schemas.microsoft.com/office/drawing/2014/main" id="{6976A34E-EFAA-4E62-A96E-95ED562A219E}"/>
                </a:ext>
              </a:extLst>
            </p:cNvPr>
            <p:cNvSpPr/>
            <p:nvPr/>
          </p:nvSpPr>
          <p:spPr>
            <a:xfrm>
              <a:off x="2474317" y="2923563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Ромб 15">
              <a:extLst>
                <a:ext uri="{FF2B5EF4-FFF2-40B4-BE49-F238E27FC236}">
                  <a16:creationId xmlns:a16="http://schemas.microsoft.com/office/drawing/2014/main" id="{6CEB0796-4B4C-4EE0-82F8-7393C174E568}"/>
                </a:ext>
              </a:extLst>
            </p:cNvPr>
            <p:cNvSpPr/>
            <p:nvPr/>
          </p:nvSpPr>
          <p:spPr>
            <a:xfrm>
              <a:off x="595618" y="2793454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Ромб 16">
              <a:extLst>
                <a:ext uri="{FF2B5EF4-FFF2-40B4-BE49-F238E27FC236}">
                  <a16:creationId xmlns:a16="http://schemas.microsoft.com/office/drawing/2014/main" id="{17796F1F-C234-4CEC-8449-7F603846EA93}"/>
                </a:ext>
              </a:extLst>
            </p:cNvPr>
            <p:cNvSpPr/>
            <p:nvPr/>
          </p:nvSpPr>
          <p:spPr>
            <a:xfrm>
              <a:off x="489270" y="1332315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Ромб 17">
              <a:extLst>
                <a:ext uri="{FF2B5EF4-FFF2-40B4-BE49-F238E27FC236}">
                  <a16:creationId xmlns:a16="http://schemas.microsoft.com/office/drawing/2014/main" id="{EE22404E-7844-489E-BDB8-916CBD873538}"/>
                </a:ext>
              </a:extLst>
            </p:cNvPr>
            <p:cNvSpPr/>
            <p:nvPr/>
          </p:nvSpPr>
          <p:spPr>
            <a:xfrm>
              <a:off x="489270" y="2178179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Ромб 18">
              <a:extLst>
                <a:ext uri="{FF2B5EF4-FFF2-40B4-BE49-F238E27FC236}">
                  <a16:creationId xmlns:a16="http://schemas.microsoft.com/office/drawing/2014/main" id="{C7177F18-F51A-416C-84DC-897304288BA3}"/>
                </a:ext>
              </a:extLst>
            </p:cNvPr>
            <p:cNvSpPr/>
            <p:nvPr/>
          </p:nvSpPr>
          <p:spPr>
            <a:xfrm>
              <a:off x="4340733" y="1362824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Ромб 19">
              <a:extLst>
                <a:ext uri="{FF2B5EF4-FFF2-40B4-BE49-F238E27FC236}">
                  <a16:creationId xmlns:a16="http://schemas.microsoft.com/office/drawing/2014/main" id="{4D8C3639-052C-4DA4-8A18-C3C858011296}"/>
                </a:ext>
              </a:extLst>
            </p:cNvPr>
            <p:cNvSpPr/>
            <p:nvPr/>
          </p:nvSpPr>
          <p:spPr>
            <a:xfrm>
              <a:off x="2163924" y="3181446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Ромб 20">
              <a:extLst>
                <a:ext uri="{FF2B5EF4-FFF2-40B4-BE49-F238E27FC236}">
                  <a16:creationId xmlns:a16="http://schemas.microsoft.com/office/drawing/2014/main" id="{901D913A-0F1C-41F2-A445-97514A057C74}"/>
                </a:ext>
              </a:extLst>
            </p:cNvPr>
            <p:cNvSpPr/>
            <p:nvPr/>
          </p:nvSpPr>
          <p:spPr>
            <a:xfrm>
              <a:off x="2521325" y="4262249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Ромб 21">
              <a:extLst>
                <a:ext uri="{FF2B5EF4-FFF2-40B4-BE49-F238E27FC236}">
                  <a16:creationId xmlns:a16="http://schemas.microsoft.com/office/drawing/2014/main" id="{212E151D-AC44-44D3-A443-D4B9374D85DB}"/>
                </a:ext>
              </a:extLst>
            </p:cNvPr>
            <p:cNvSpPr/>
            <p:nvPr/>
          </p:nvSpPr>
          <p:spPr>
            <a:xfrm>
              <a:off x="3636191" y="4278385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Ромб 22">
              <a:extLst>
                <a:ext uri="{FF2B5EF4-FFF2-40B4-BE49-F238E27FC236}">
                  <a16:creationId xmlns:a16="http://schemas.microsoft.com/office/drawing/2014/main" id="{E9D2AD2A-37FD-485E-A492-A64D0008A8F4}"/>
                </a:ext>
              </a:extLst>
            </p:cNvPr>
            <p:cNvSpPr/>
            <p:nvPr/>
          </p:nvSpPr>
          <p:spPr>
            <a:xfrm>
              <a:off x="2733287" y="4992497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Ромб 23">
              <a:extLst>
                <a:ext uri="{FF2B5EF4-FFF2-40B4-BE49-F238E27FC236}">
                  <a16:creationId xmlns:a16="http://schemas.microsoft.com/office/drawing/2014/main" id="{E8ABD43F-2E32-49F2-8954-776E869614B4}"/>
                </a:ext>
              </a:extLst>
            </p:cNvPr>
            <p:cNvSpPr/>
            <p:nvPr/>
          </p:nvSpPr>
          <p:spPr>
            <a:xfrm>
              <a:off x="3043680" y="6032256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Ромб 24">
              <a:extLst>
                <a:ext uri="{FF2B5EF4-FFF2-40B4-BE49-F238E27FC236}">
                  <a16:creationId xmlns:a16="http://schemas.microsoft.com/office/drawing/2014/main" id="{80DB33D1-BFDD-4CCA-89C4-A8B8117A54F7}"/>
                </a:ext>
              </a:extLst>
            </p:cNvPr>
            <p:cNvSpPr/>
            <p:nvPr/>
          </p:nvSpPr>
          <p:spPr>
            <a:xfrm>
              <a:off x="2163923" y="5402747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Ромб 25">
              <a:extLst>
                <a:ext uri="{FF2B5EF4-FFF2-40B4-BE49-F238E27FC236}">
                  <a16:creationId xmlns:a16="http://schemas.microsoft.com/office/drawing/2014/main" id="{E9364E01-7F77-43DD-A8EF-B01E2EA834A0}"/>
                </a:ext>
              </a:extLst>
            </p:cNvPr>
            <p:cNvSpPr/>
            <p:nvPr/>
          </p:nvSpPr>
          <p:spPr>
            <a:xfrm>
              <a:off x="1226967" y="6071135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Ромб 26">
              <a:extLst>
                <a:ext uri="{FF2B5EF4-FFF2-40B4-BE49-F238E27FC236}">
                  <a16:creationId xmlns:a16="http://schemas.microsoft.com/office/drawing/2014/main" id="{0BAA7B92-1CF2-4CF7-85E4-B22BB333D2B6}"/>
                </a:ext>
              </a:extLst>
            </p:cNvPr>
            <p:cNvSpPr/>
            <p:nvPr/>
          </p:nvSpPr>
          <p:spPr>
            <a:xfrm>
              <a:off x="1570994" y="5004843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Ромб 27">
              <a:extLst>
                <a:ext uri="{FF2B5EF4-FFF2-40B4-BE49-F238E27FC236}">
                  <a16:creationId xmlns:a16="http://schemas.microsoft.com/office/drawing/2014/main" id="{CCF5FFD8-8A10-477E-8E0B-CCD809374B34}"/>
                </a:ext>
              </a:extLst>
            </p:cNvPr>
            <p:cNvSpPr/>
            <p:nvPr/>
          </p:nvSpPr>
          <p:spPr>
            <a:xfrm>
              <a:off x="691655" y="4298476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Ромб 28">
              <a:extLst>
                <a:ext uri="{FF2B5EF4-FFF2-40B4-BE49-F238E27FC236}">
                  <a16:creationId xmlns:a16="http://schemas.microsoft.com/office/drawing/2014/main" id="{83BE5F01-9587-4D9A-9E41-7B1C20DBF05A}"/>
                </a:ext>
              </a:extLst>
            </p:cNvPr>
            <p:cNvSpPr/>
            <p:nvPr/>
          </p:nvSpPr>
          <p:spPr>
            <a:xfrm>
              <a:off x="1808695" y="4256600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0" name="Прямая со стрелкой 29">
              <a:extLst>
                <a:ext uri="{FF2B5EF4-FFF2-40B4-BE49-F238E27FC236}">
                  <a16:creationId xmlns:a16="http://schemas.microsoft.com/office/drawing/2014/main" id="{5DC9351D-BDD5-4E7B-9768-B8B8132E362E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H="1" flipV="1">
              <a:off x="1692558" y="2560976"/>
              <a:ext cx="271334" cy="1695624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>
              <a:extLst>
                <a:ext uri="{FF2B5EF4-FFF2-40B4-BE49-F238E27FC236}">
                  <a16:creationId xmlns:a16="http://schemas.microsoft.com/office/drawing/2014/main" id="{DB5C9EA3-0827-48B0-A4D2-81780E874EB1}"/>
                </a:ext>
              </a:extLst>
            </p:cNvPr>
            <p:cNvCxnSpPr>
              <a:cxnSpLocks/>
            </p:cNvCxnSpPr>
            <p:nvPr/>
          </p:nvCxnSpPr>
          <p:spPr>
            <a:xfrm>
              <a:off x="1856498" y="2574239"/>
              <a:ext cx="2484235" cy="349324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 стрелкой 31">
              <a:extLst>
                <a:ext uri="{FF2B5EF4-FFF2-40B4-BE49-F238E27FC236}">
                  <a16:creationId xmlns:a16="http://schemas.microsoft.com/office/drawing/2014/main" id="{F375115A-D89B-427F-93DB-7E3769D8FD79}"/>
                </a:ext>
              </a:extLst>
            </p:cNvPr>
            <p:cNvCxnSpPr>
              <a:cxnSpLocks/>
              <a:endCxn id="29" idx="3"/>
            </p:cNvCxnSpPr>
            <p:nvPr/>
          </p:nvCxnSpPr>
          <p:spPr>
            <a:xfrm flipH="1">
              <a:off x="2119088" y="2945534"/>
              <a:ext cx="2221645" cy="1466263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Выноска: изогнутая линия 32">
                  <a:extLst>
                    <a:ext uri="{FF2B5EF4-FFF2-40B4-BE49-F238E27FC236}">
                      <a16:creationId xmlns:a16="http://schemas.microsoft.com/office/drawing/2014/main" id="{FC7825C3-1B97-4A8D-9E4B-E1AAA72F47B0}"/>
                    </a:ext>
                  </a:extLst>
                </p:cNvPr>
                <p:cNvSpPr/>
                <p:nvPr/>
              </p:nvSpPr>
              <p:spPr>
                <a:xfrm>
                  <a:off x="3946584" y="5366955"/>
                  <a:ext cx="1477655" cy="381976"/>
                </a:xfrm>
                <a:prstGeom prst="borderCallout2">
                  <a:avLst>
                    <a:gd name="adj1" fmla="val 18750"/>
                    <a:gd name="adj2" fmla="val 352"/>
                    <a:gd name="adj3" fmla="val 18750"/>
                    <a:gd name="adj4" fmla="val -16667"/>
                    <a:gd name="adj5" fmla="val 98997"/>
                    <a:gd name="adj6" fmla="val -58373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1400" dirty="0">
                      <a:solidFill>
                        <a:schemeClr val="tx1"/>
                      </a:solidFill>
                    </a:rPr>
                    <a:t>Кластер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ru-RU" sz="1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endParaRPr lang="ru-RU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Выноска: изогнутая линия 32">
                  <a:extLst>
                    <a:ext uri="{FF2B5EF4-FFF2-40B4-BE49-F238E27FC236}">
                      <a16:creationId xmlns:a16="http://schemas.microsoft.com/office/drawing/2014/main" id="{FC7825C3-1B97-4A8D-9E4B-E1AAA72F47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6584" y="5366955"/>
                  <a:ext cx="1477655" cy="381976"/>
                </a:xfrm>
                <a:prstGeom prst="borderCallout2">
                  <a:avLst>
                    <a:gd name="adj1" fmla="val 18750"/>
                    <a:gd name="adj2" fmla="val 352"/>
                    <a:gd name="adj3" fmla="val 18750"/>
                    <a:gd name="adj4" fmla="val -16667"/>
                    <a:gd name="adj5" fmla="val 98997"/>
                    <a:gd name="adj6" fmla="val -58373"/>
                  </a:avLst>
                </a:prstGeom>
                <a:blipFill>
                  <a:blip r:embed="rId2"/>
                  <a:stretch>
                    <a:fillRect t="-1852" b="-1296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Выноска: изогнутая линия 33">
                  <a:extLst>
                    <a:ext uri="{FF2B5EF4-FFF2-40B4-BE49-F238E27FC236}">
                      <a16:creationId xmlns:a16="http://schemas.microsoft.com/office/drawing/2014/main" id="{37D12CB3-68FB-4A60-AC3A-2B93D3D34FEE}"/>
                    </a:ext>
                  </a:extLst>
                </p:cNvPr>
                <p:cNvSpPr/>
                <p:nvPr/>
              </p:nvSpPr>
              <p:spPr>
                <a:xfrm>
                  <a:off x="3946584" y="4796266"/>
                  <a:ext cx="1477655" cy="381976"/>
                </a:xfrm>
                <a:prstGeom prst="borderCallout2">
                  <a:avLst>
                    <a:gd name="adj1" fmla="val 18750"/>
                    <a:gd name="adj2" fmla="val 352"/>
                    <a:gd name="adj3" fmla="val 18750"/>
                    <a:gd name="adj4" fmla="val -16667"/>
                    <a:gd name="adj5" fmla="val -54737"/>
                    <a:gd name="adj6" fmla="val -10684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1400" dirty="0">
                      <a:solidFill>
                        <a:schemeClr val="tx1"/>
                      </a:solidFill>
                    </a:rPr>
                    <a:t>Вершина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1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endParaRPr lang="ru-RU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Выноска: изогнутая линия 33">
                  <a:extLst>
                    <a:ext uri="{FF2B5EF4-FFF2-40B4-BE49-F238E27FC236}">
                      <a16:creationId xmlns:a16="http://schemas.microsoft.com/office/drawing/2014/main" id="{37D12CB3-68FB-4A60-AC3A-2B93D3D34F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6584" y="4796266"/>
                  <a:ext cx="1477655" cy="381976"/>
                </a:xfrm>
                <a:prstGeom prst="borderCallout2">
                  <a:avLst>
                    <a:gd name="adj1" fmla="val 18750"/>
                    <a:gd name="adj2" fmla="val 352"/>
                    <a:gd name="adj3" fmla="val 18750"/>
                    <a:gd name="adj4" fmla="val -16667"/>
                    <a:gd name="adj5" fmla="val -54737"/>
                    <a:gd name="adj6" fmla="val -10684"/>
                  </a:avLst>
                </a:prstGeom>
                <a:blipFill>
                  <a:blip r:embed="rId3"/>
                  <a:stretch>
                    <a:fillRect b="-864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Выноска: изогнутая линия 34">
                  <a:extLst>
                    <a:ext uri="{FF2B5EF4-FFF2-40B4-BE49-F238E27FC236}">
                      <a16:creationId xmlns:a16="http://schemas.microsoft.com/office/drawing/2014/main" id="{9C73E34F-C8A5-4A54-80F4-AA5CB079878B}"/>
                    </a:ext>
                  </a:extLst>
                </p:cNvPr>
                <p:cNvSpPr/>
                <p:nvPr/>
              </p:nvSpPr>
              <p:spPr>
                <a:xfrm>
                  <a:off x="3946584" y="3735564"/>
                  <a:ext cx="1983436" cy="381976"/>
                </a:xfrm>
                <a:prstGeom prst="borderCallout2">
                  <a:avLst>
                    <a:gd name="adj1" fmla="val 18750"/>
                    <a:gd name="adj2" fmla="val 352"/>
                    <a:gd name="adj3" fmla="val 18750"/>
                    <a:gd name="adj4" fmla="val -16667"/>
                    <a:gd name="adj5" fmla="val -13009"/>
                    <a:gd name="adj6" fmla="val -33707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ru-RU" sz="1400" dirty="0">
                      <a:solidFill>
                        <a:schemeClr val="tx1"/>
                      </a:solidFill>
                    </a:rPr>
                    <a:t>Тур</a:t>
                  </a:r>
                  <a:r>
                    <a:rPr lang="en-US" sz="1400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ru-RU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ru-RU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ru-RU" sz="14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ru-RU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Выноска: изогнутая линия 34">
                  <a:extLst>
                    <a:ext uri="{FF2B5EF4-FFF2-40B4-BE49-F238E27FC236}">
                      <a16:creationId xmlns:a16="http://schemas.microsoft.com/office/drawing/2014/main" id="{9C73E34F-C8A5-4A54-80F4-AA5CB07987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6584" y="3735564"/>
                  <a:ext cx="1983436" cy="381976"/>
                </a:xfrm>
                <a:prstGeom prst="borderCallout2">
                  <a:avLst>
                    <a:gd name="adj1" fmla="val 18750"/>
                    <a:gd name="adj2" fmla="val 352"/>
                    <a:gd name="adj3" fmla="val 18750"/>
                    <a:gd name="adj4" fmla="val -16667"/>
                    <a:gd name="adj5" fmla="val -13009"/>
                    <a:gd name="adj6" fmla="val -33707"/>
                  </a:avLst>
                </a:prstGeom>
                <a:blipFill>
                  <a:blip r:embed="rId4"/>
                  <a:stretch>
                    <a:fillRect b="-1147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Стрелка: вправо 35">
              <a:extLst>
                <a:ext uri="{FF2B5EF4-FFF2-40B4-BE49-F238E27FC236}">
                  <a16:creationId xmlns:a16="http://schemas.microsoft.com/office/drawing/2014/main" id="{674F0E40-B38D-4DF1-9F38-7B176EE88772}"/>
                </a:ext>
              </a:extLst>
            </p:cNvPr>
            <p:cNvSpPr/>
            <p:nvPr/>
          </p:nvSpPr>
          <p:spPr>
            <a:xfrm rot="513390">
              <a:off x="2464167" y="2220279"/>
              <a:ext cx="1917047" cy="292714"/>
            </a:xfrm>
            <a:prstGeom prst="rightArrow">
              <a:avLst>
                <a:gd name="adj1" fmla="val 50000"/>
                <a:gd name="adj2" fmla="val 153174"/>
              </a:avLst>
            </a:prstGeom>
            <a:solidFill>
              <a:srgbClr val="00B05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Выноска: изогнутая линия 36">
                  <a:extLst>
                    <a:ext uri="{FF2B5EF4-FFF2-40B4-BE49-F238E27FC236}">
                      <a16:creationId xmlns:a16="http://schemas.microsoft.com/office/drawing/2014/main" id="{55967478-A34D-4471-8164-52CD5A1E796B}"/>
                    </a:ext>
                  </a:extLst>
                </p:cNvPr>
                <p:cNvSpPr/>
                <p:nvPr/>
              </p:nvSpPr>
              <p:spPr>
                <a:xfrm>
                  <a:off x="4776503" y="1642707"/>
                  <a:ext cx="2313691" cy="613931"/>
                </a:xfrm>
                <a:prstGeom prst="borderCallout2">
                  <a:avLst>
                    <a:gd name="adj1" fmla="val 18750"/>
                    <a:gd name="adj2" fmla="val 352"/>
                    <a:gd name="adj3" fmla="val 18750"/>
                    <a:gd name="adj4" fmla="val -16667"/>
                    <a:gd name="adj5" fmla="val 101248"/>
                    <a:gd name="adj6" fmla="val -68982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1400" dirty="0">
                      <a:solidFill>
                        <a:schemeClr val="tx1"/>
                      </a:solidFill>
                    </a:rPr>
                    <a:t>Частичный порядок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ru-RU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ru-RU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ru-RU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ru-RU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ru-RU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)∈</m:t>
                        </m:r>
                        <m:r>
                          <a:rPr lang="ru-RU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ru-RU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Выноска: изогнутая линия 36">
                  <a:extLst>
                    <a:ext uri="{FF2B5EF4-FFF2-40B4-BE49-F238E27FC236}">
                      <a16:creationId xmlns:a16="http://schemas.microsoft.com/office/drawing/2014/main" id="{55967478-A34D-4471-8164-52CD5A1E79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6503" y="1642707"/>
                  <a:ext cx="2313691" cy="613931"/>
                </a:xfrm>
                <a:prstGeom prst="borderCallout2">
                  <a:avLst>
                    <a:gd name="adj1" fmla="val 18750"/>
                    <a:gd name="adj2" fmla="val 352"/>
                    <a:gd name="adj3" fmla="val 18750"/>
                    <a:gd name="adj4" fmla="val -16667"/>
                    <a:gd name="adj5" fmla="val 101248"/>
                    <a:gd name="adj6" fmla="val -68982"/>
                  </a:avLst>
                </a:prstGeom>
                <a:blipFill>
                  <a:blip r:embed="rId5"/>
                  <a:stretch>
                    <a:fillRect t="-4651" b="-232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19AF19D-75E9-484F-9BDE-F30943DFC613}"/>
                  </a:ext>
                </a:extLst>
              </p:cNvPr>
              <p:cNvSpPr txBox="1"/>
              <p:nvPr/>
            </p:nvSpPr>
            <p:spPr>
              <a:xfrm>
                <a:off x="4870537" y="3000977"/>
                <a:ext cx="4375000" cy="37156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𝑃𝐶𝐺𝑇𝑆𝑃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sepChr m:val=",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e>
                        <m:r>
                          <a:rPr lang="ru-RU" i="0">
                            <a:latin typeface="Cambria Math" panose="02040503050406030204" pitchFamily="18" charset="0"/>
                          </a:rPr>
                          <m:t>𝒞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ru-RU" i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</m:d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𝐺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=(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𝑉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𝐸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𝑐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– взвешенный орграф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𝑐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𝑢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𝑣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– веса рёбер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𝒞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ru-RU" dirty="0"/>
                  <a:t> – разбиение на кластеры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):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: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),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)∈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𝒞</m:t>
                    </m:r>
                  </m:oMath>
                </a14:m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Π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𝒞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dirty="0"/>
                  <a:t> – орграф частичного порядка (</a:t>
                </a:r>
                <a:r>
                  <a:rPr lang="ru-RU" i="1" dirty="0"/>
                  <a:t>ограничение предшествования</a:t>
                </a:r>
                <a:r>
                  <a:rPr lang="ru-RU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– транзитивно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),(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⇒(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ru-RU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ru-RU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– количество вершин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𝒞</m:t>
                    </m:r>
                    <m:r>
                      <a:rPr lang="ru-RU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ru-RU" dirty="0"/>
                  <a:t> – количество кластеров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19AF19D-75E9-484F-9BDE-F30943DFC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537" y="3000977"/>
                <a:ext cx="4375000" cy="3715633"/>
              </a:xfrm>
              <a:prstGeom prst="rect">
                <a:avLst/>
              </a:prstGeom>
              <a:blipFill>
                <a:blip r:embed="rId6"/>
                <a:stretch>
                  <a:fillRect l="-975" t="-164" b="-14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8757A6F-A232-4C1B-A307-A6682B4D4C5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001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6AC856D-0713-41E0-8419-C2A33F03F3A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10" y="1269000"/>
            <a:ext cx="8817979" cy="504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53EAE4A-CE2A-4742-8381-0006C02A0F81}"/>
              </a:ext>
            </a:extLst>
          </p:cNvPr>
          <p:cNvSpPr txBox="1"/>
          <p:nvPr/>
        </p:nvSpPr>
        <p:spPr>
          <a:xfrm>
            <a:off x="2772000" y="0"/>
            <a:ext cx="6372000" cy="12003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Пример решения задачи </a:t>
            </a:r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PCGTSP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8757A6F-A232-4C1B-A307-A6682B4D4C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9D3897-5EC7-4D41-BC75-938463ED294B}"/>
              </a:ext>
            </a:extLst>
          </p:cNvPr>
          <p:cNvSpPr txBox="1"/>
          <p:nvPr/>
        </p:nvSpPr>
        <p:spPr>
          <a:xfrm>
            <a:off x="6727171" y="5108671"/>
            <a:ext cx="23408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Решение найдено эвристикой </a:t>
            </a:r>
            <a:r>
              <a:rPr lang="en-US" dirty="0"/>
              <a:t>PCGLNS</a:t>
            </a:r>
            <a:r>
              <a:rPr lang="en-US" baseline="30000" dirty="0"/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n=272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m=34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0ECF19-CB91-49CD-ACD2-EBF6DF027CA2}"/>
              </a:ext>
            </a:extLst>
          </p:cNvPr>
          <p:cNvSpPr txBox="1"/>
          <p:nvPr/>
        </p:nvSpPr>
        <p:spPr>
          <a:xfrm>
            <a:off x="-73807" y="6457890"/>
            <a:ext cx="9144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00" baseline="30000" dirty="0"/>
              <a:t>1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Khachay M., A., Petunin A. PCGLNS: A Heuristic Solver for the Precedence Constrained Generalized Traveling Salesman Problem // Optimization and Applications. Т. 12422 / </a:t>
            </a:r>
            <a:r>
              <a:rPr lang="en-US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под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 </a:t>
            </a:r>
            <a:r>
              <a:rPr lang="en-US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ред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. N. </a:t>
            </a:r>
            <a:r>
              <a:rPr lang="en-US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Olenev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,</a:t>
            </a:r>
            <a:r>
              <a:rPr lang="ru-RU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 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Y. Evtushenko, M. Khachay, V. </a:t>
            </a:r>
            <a:r>
              <a:rPr lang="en-US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Malkova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.</a:t>
            </a:r>
            <a:r>
              <a:rPr lang="ru-RU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 </a:t>
            </a: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— 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Cham : Springer International Publishing, 2020. — С. 196—208. — (Lecture Notes in Computer Science).</a:t>
            </a: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1111660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3EAE4A-CE2A-4742-8381-0006C02A0F81}"/>
              </a:ext>
            </a:extLst>
          </p:cNvPr>
          <p:cNvSpPr txBox="1"/>
          <p:nvPr/>
        </p:nvSpPr>
        <p:spPr>
          <a:xfrm>
            <a:off x="2772000" y="0"/>
            <a:ext cx="6372000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Общие идеи алгоритма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8757A6F-A232-4C1B-A307-A6682B4D4C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615A417-5AAB-4D5F-879E-885064AC6526}"/>
                  </a:ext>
                </a:extLst>
              </p:cNvPr>
              <p:cNvSpPr txBox="1"/>
              <p:nvPr/>
            </p:nvSpPr>
            <p:spPr>
              <a:xfrm>
                <a:off x="251999" y="1269000"/>
                <a:ext cx="3961781" cy="42780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600" b="1" dirty="0"/>
                  <a:t>Стратегия поиска нижних оценок</a:t>
                </a:r>
              </a:p>
              <a:p>
                <a:pPr algn="ctr"/>
                <a:endParaRPr lang="ru-RU" sz="16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ru-RU" sz="1600" dirty="0"/>
                  <a:t>Построение вспомогательной задачи </a:t>
                </a:r>
                <a:r>
                  <a:rPr lang="en-US" sz="1600" dirty="0"/>
                  <a:t>PCGTSP </a:t>
                </a:r>
                <a:r>
                  <a:rPr lang="en-US" sz="1600" dirty="0">
                    <a:sym typeface="Symbol" panose="05050102010706020507" pitchFamily="18" charset="2"/>
                  </a:rPr>
                  <a:t> </a:t>
                </a:r>
                <a14:m>
                  <m:oMath xmlns:m="http://schemas.openxmlformats.org/officeDocument/2006/math">
                    <m:r>
                      <a:rPr lang="ru-RU" sz="1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𝒫</m:t>
                    </m:r>
                  </m:oMath>
                </a14:m>
                <a:endParaRPr lang="en-US" sz="16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6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𝐿𝐵</m:t>
                      </m:r>
                      <m:r>
                        <a:rPr lang="ru-RU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=</m:t>
                      </m:r>
                      <m:sSub>
                        <m:sSubPr>
                          <m:ctrlPr>
                            <a:rPr lang="ru-RU" sz="1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𝑐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ru-RU" sz="16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min</m:t>
                          </m:r>
                        </m:sub>
                      </m:sSub>
                      <m:r>
                        <a:rPr lang="ru-RU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+</m:t>
                      </m:r>
                      <m:r>
                        <m:rPr>
                          <m:sty m:val="p"/>
                        </m:rPr>
                        <a:rPr lang="ru-RU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OPT</m:t>
                      </m:r>
                      <m:r>
                        <a:rPr lang="ru-RU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(</m:t>
                      </m:r>
                      <m:sSub>
                        <m:sSubPr>
                          <m:ctrlPr>
                            <a:rPr lang="ru-RU" sz="1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𝒫</m:t>
                          </m:r>
                        </m:e>
                        <m:sub>
                          <m: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𝑟𝑒𝑙</m:t>
                          </m:r>
                        </m:sub>
                      </m:sSub>
                      <m:r>
                        <a:rPr lang="ru-RU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)</m:t>
                      </m:r>
                    </m:oMath>
                  </m:oMathPara>
                </a14:m>
                <a:endParaRPr lang="en-US" sz="16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endParaRPr lang="en-US" sz="16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pPr marL="342900" indent="-342900">
                  <a:buFont typeface="+mj-lt"/>
                  <a:buAutoNum type="arabicPeriod" startAt="2"/>
                </a:pPr>
                <a:r>
                  <a:rPr lang="ru-RU" sz="1600" dirty="0"/>
                  <a:t>Релаксация </a:t>
                </a:r>
                <a14:m>
                  <m:oMath xmlns:m="http://schemas.openxmlformats.org/officeDocument/2006/math">
                    <m:r>
                      <a:rPr lang="ru-RU" sz="1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𝒫</m:t>
                    </m:r>
                    <m:r>
                      <m:rPr>
                        <m:nor/>
                      </m:rPr>
                      <a:rPr lang="en-US" sz="1600" dirty="0"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sz="1600" dirty="0"/>
                  <a:t> ATSP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sz="1600" dirty="0" err="1"/>
                  <a:t>Нун</a:t>
                </a:r>
                <a:r>
                  <a:rPr lang="ru-RU" sz="1600" dirty="0"/>
                  <a:t> и Бин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Граф кластеров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smtClean="0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6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Граф кластеров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smtClean="0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ru-RU" sz="16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…</a:t>
                </a:r>
                <a:endParaRPr lang="en-US" sz="16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1600" dirty="0"/>
              </a:p>
              <a:p>
                <a:pPr marL="342900" indent="-342900">
                  <a:buFont typeface="+mj-lt"/>
                  <a:buAutoNum type="arabicPeriod" startAt="2"/>
                </a:pPr>
                <a:r>
                  <a:rPr lang="ru-RU" sz="1600" dirty="0"/>
                  <a:t>Релаксация </a:t>
                </a:r>
                <a:r>
                  <a:rPr lang="en-US" sz="1600" dirty="0"/>
                  <a:t>ATSP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dirty="0" smtClean="0"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ru-RU" sz="1600" i="1">
                        <a:latin typeface="Cambria Math" panose="02040503050406030204" pitchFamily="18" charset="0"/>
                      </a:rPr>
                      <m:t>𝐿𝐵</m:t>
                    </m:r>
                  </m:oMath>
                </a14:m>
                <a:endParaRPr lang="en-US" sz="16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MSAP: </a:t>
                </a:r>
                <a:r>
                  <a:rPr lang="ru-RU" sz="1600" dirty="0" err="1"/>
                  <a:t>остовное</a:t>
                </a:r>
                <a:r>
                  <a:rPr lang="ru-RU" sz="1600" dirty="0"/>
                  <a:t> дерево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AP: </a:t>
                </a:r>
                <a:r>
                  <a:rPr lang="ru-RU" sz="1600" dirty="0"/>
                  <a:t>цикловое покрытие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1600" dirty="0" err="1"/>
                  <a:t>Gurobi</a:t>
                </a:r>
                <a:r>
                  <a:rPr lang="en-US" sz="1600" dirty="0"/>
                  <a:t> + </a:t>
                </a:r>
                <a:r>
                  <a:rPr lang="en-US" sz="1600" dirty="0" err="1"/>
                  <a:t>ATSPxy</a:t>
                </a:r>
                <a:endParaRPr lang="ru-RU" sz="16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…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615A417-5AAB-4D5F-879E-885064AC6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99" y="1269000"/>
                <a:ext cx="3961781" cy="42780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DE03B6-2321-4F31-80EB-FD7FB2F7A16A}"/>
                  </a:ext>
                </a:extLst>
              </p:cNvPr>
              <p:cNvSpPr txBox="1"/>
              <p:nvPr/>
            </p:nvSpPr>
            <p:spPr>
              <a:xfrm>
                <a:off x="4307527" y="1120676"/>
                <a:ext cx="4584471" cy="2308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600" b="1" dirty="0"/>
                  <a:t>Стратегия отсечения</a:t>
                </a:r>
              </a:p>
              <a:p>
                <a:pPr algn="ctr"/>
                <a:endParaRPr lang="ru-RU" sz="1600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6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𝐿𝐵</m:t>
                      </m:r>
                      <m:r>
                        <a:rPr lang="ru-RU" sz="16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&gt;</m:t>
                      </m:r>
                      <m:r>
                        <a:rPr lang="ru-RU" sz="16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𝑈𝐵</m:t>
                      </m:r>
                    </m:oMath>
                  </m:oMathPara>
                </a14:m>
                <a:endParaRPr lang="ru-RU" sz="16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1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𝐿𝐵</m:t>
                    </m:r>
                  </m:oMath>
                </a14:m>
                <a:r>
                  <a:rPr lang="en-US" sz="1600" dirty="0"/>
                  <a:t> – </a:t>
                </a:r>
                <a:r>
                  <a:rPr lang="ru-RU" sz="1600" dirty="0"/>
                  <a:t>нижняя оценка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1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𝑈𝐵</m:t>
                    </m:r>
                  </m:oMath>
                </a14:m>
                <a:r>
                  <a:rPr lang="ru-RU" sz="1600" dirty="0"/>
                  <a:t> – стоимость наилучшего найденного допустимого решения исходной задачи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Получается эвристикой </a:t>
                </a:r>
                <a:r>
                  <a:rPr lang="en-US" sz="1600" dirty="0"/>
                  <a:t>PCGLNS</a:t>
                </a:r>
                <a:endParaRPr lang="ru-RU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Позволяет отсекать 50-90% узлов дерева поиска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DE03B6-2321-4F31-80EB-FD7FB2F7A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527" y="1120676"/>
                <a:ext cx="4584471" cy="23083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5E69975-C6CA-4696-81F8-CFB4A5304C68}"/>
                  </a:ext>
                </a:extLst>
              </p:cNvPr>
              <p:cNvSpPr txBox="1"/>
              <p:nvPr/>
            </p:nvSpPr>
            <p:spPr>
              <a:xfrm>
                <a:off x="4307527" y="3548874"/>
                <a:ext cx="4584471" cy="29413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600" b="1" dirty="0"/>
                  <a:t>Стратегия ветвления</a:t>
                </a:r>
              </a:p>
              <a:p>
                <a:pPr algn="ctr"/>
                <a:endParaRPr lang="ru-RU" sz="16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Префикс </a:t>
                </a:r>
                <a14:m>
                  <m:oMath xmlns:m="http://schemas.openxmlformats.org/officeDocument/2006/math">
                    <m:r>
                      <a:rPr lang="ru-RU" sz="1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𝜎</m:t>
                    </m:r>
                    <m:r>
                      <a:rPr lang="ru-RU" sz="1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=(</m:t>
                    </m:r>
                    <m:sSub>
                      <m:sSubPr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</m:t>
                    </m:r>
                    <m:sSub>
                      <m:sSubPr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,…</m:t>
                    </m:r>
                    <m:sSub>
                      <m:sSubPr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)</m:t>
                    </m:r>
                  </m:oMath>
                </a14:m>
                <a:endParaRPr lang="ru-RU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Строим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pPr>
                      <m:e>
                        <m:r>
                          <a:rPr lang="ru-RU" sz="16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𝜎</m:t>
                        </m:r>
                      </m:e>
                      <m:sup>
                        <m:r>
                          <a:rPr lang="en-US" sz="16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′</m:t>
                        </m:r>
                      </m:sup>
                    </m:sSup>
                    <m:r>
                      <a:rPr lang="ru-RU" sz="1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</m:t>
                    </m:r>
                    <m:d>
                      <m:dPr>
                        <m:ctrlPr>
                          <a:rPr lang="ru-RU" sz="16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</m:t>
                        </m:r>
                        <m:sSub>
                          <m:sSubPr>
                            <m:ctrlPr>
                              <a:rPr lang="ru-RU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,…</m:t>
                        </m:r>
                        <m:sSub>
                          <m:sSubPr>
                            <m:ctrlPr>
                              <a:rPr lang="ru-RU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  <m:r>
                          <a:rPr lang="en-US" sz="16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</m:t>
                        </m:r>
                        <m:sSup>
                          <m:sSupPr>
                            <m:ctrlPr>
                              <a:rPr lang="ru-RU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16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ru-RU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</m:oMath>
                </a14:m>
                <a:endParaRPr lang="en-US" sz="16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Используем ограничения предшествования:</a:t>
                </a:r>
                <a:endParaRPr lang="en-US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sz="16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p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p>
                    <m:r>
                      <a:rPr lang="ru-RU" sz="16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∉</m:t>
                    </m:r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𝜎</m:t>
                    </m:r>
                  </m:oMath>
                </a14:m>
                <a:endParaRPr lang="en-US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16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∀</m:t>
                    </m:r>
                    <m:sSub>
                      <m:sSubPr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:(</m:t>
                    </m:r>
                    <m:sSup>
                      <m:sSupPr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p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p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ru-RU" sz="16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∉</m:t>
                    </m:r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en-US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Дополнительно: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ru-RU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sz="16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ru-RU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16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ru-RU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ru-RU" sz="16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ru-RU" sz="16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RU" sz="1600" i="1">
                        <a:latin typeface="Cambria Math" panose="02040503050406030204" pitchFamily="18" charset="0"/>
                      </a:rPr>
                      <m:t>⇒</m:t>
                    </m:r>
                    <m:acc>
                      <m:accPr>
                        <m:chr m:val="̃"/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ru-RU" sz="16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ru-RU" sz="16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sz="1600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Сокращение размера дерева поиска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5E69975-C6CA-4696-81F8-CFB4A5304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527" y="3548874"/>
                <a:ext cx="4584471" cy="29413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3550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3EAE4A-CE2A-4742-8381-0006C02A0F81}"/>
              </a:ext>
            </a:extLst>
          </p:cNvPr>
          <p:cNvSpPr txBox="1"/>
          <p:nvPr/>
        </p:nvSpPr>
        <p:spPr>
          <a:xfrm>
            <a:off x="2052000" y="0"/>
            <a:ext cx="7092000" cy="12003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Построение вспомогательной задачи 𝒫</a:t>
            </a:r>
            <a:endParaRPr lang="en-US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8757A6F-A232-4C1B-A307-A6682B4D4C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483B335-0F51-4F64-A028-ACB9CD679541}"/>
                  </a:ext>
                </a:extLst>
              </p:cNvPr>
              <p:cNvSpPr txBox="1"/>
              <p:nvPr/>
            </p:nvSpPr>
            <p:spPr>
              <a:xfrm>
                <a:off x="252000" y="4149000"/>
                <a:ext cx="7276207" cy="24232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Префикс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𝜎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</m:t>
                    </m:r>
                    <m:d>
                      <m:dPr>
                        <m:ctrlPr>
                          <a:rPr lang="ru-RU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,…</m:t>
                        </m:r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ru-RU" sz="18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𝑚𝑖𝑛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min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⁡{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𝑐𝑜𝑠𝑡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ru-RU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,путь 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 в порядке 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US" sz="18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Удаляем кластеры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,…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𝑟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−1</m:t>
                            </m:r>
                          </m:sub>
                        </m:sSub>
                      </m:sub>
                    </m:sSub>
                  </m:oMath>
                </a14:m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Назначаем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</m:t>
                    </m:r>
                    <m:d>
                      <m:dPr>
                        <m:ctrlP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  <m: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d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=0,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</m:oMath>
                </a14:m>
                <a:endParaRPr lang="ru-RU" sz="1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8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Удаляем рёбра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):(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),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))∈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en-US" sz="1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Остальные веса сохраняем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800" dirty="0">
                    <a:effectLst/>
                    <a:ea typeface="Calibri" panose="020F0502020204030204" pitchFamily="34" charset="0"/>
                    <a:cs typeface="F"/>
                  </a:rPr>
                  <a:t>Релаксация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𝒫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Symbol" panose="05050102010706020507" pitchFamily="18" charset="2"/>
                  </a:rPr>
                  <a:t>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𝒫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𝑟𝑒𝑙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 (двухступенчатая)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𝐿𝐵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ru-RU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min</m:t>
                        </m:r>
                      </m:sub>
                    </m:sSub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+</m:t>
                    </m:r>
                    <m:r>
                      <m:rPr>
                        <m:sty m:val="p"/>
                      </m:rP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OPT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(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𝒫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𝑟𝑒𝑙</m:t>
                        </m:r>
                      </m:sub>
                    </m:sSub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483B335-0F51-4F64-A028-ACB9CD679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0" y="4149000"/>
                <a:ext cx="7276207" cy="2423227"/>
              </a:xfrm>
              <a:prstGeom prst="rect">
                <a:avLst/>
              </a:prstGeom>
              <a:blipFill>
                <a:blip r:embed="rId3"/>
                <a:stretch>
                  <a:fillRect l="-503" t="-1008" r="-251" b="-25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Группа 86">
            <a:extLst>
              <a:ext uri="{FF2B5EF4-FFF2-40B4-BE49-F238E27FC236}">
                <a16:creationId xmlns:a16="http://schemas.microsoft.com/office/drawing/2014/main" id="{78B7310A-8096-4A30-BA4D-2721C9C74AA5}"/>
              </a:ext>
            </a:extLst>
          </p:cNvPr>
          <p:cNvGrpSpPr/>
          <p:nvPr/>
        </p:nvGrpSpPr>
        <p:grpSpPr>
          <a:xfrm>
            <a:off x="612000" y="1207227"/>
            <a:ext cx="8280000" cy="3846796"/>
            <a:chOff x="1644786" y="894009"/>
            <a:chExt cx="9236900" cy="4291361"/>
          </a:xfrm>
        </p:grpSpPr>
        <p:grpSp>
          <p:nvGrpSpPr>
            <p:cNvPr id="88" name="Группа 87">
              <a:extLst>
                <a:ext uri="{FF2B5EF4-FFF2-40B4-BE49-F238E27FC236}">
                  <a16:creationId xmlns:a16="http://schemas.microsoft.com/office/drawing/2014/main" id="{F0414141-AA4B-4021-B742-C97678FE9F50}"/>
                </a:ext>
              </a:extLst>
            </p:cNvPr>
            <p:cNvGrpSpPr/>
            <p:nvPr/>
          </p:nvGrpSpPr>
          <p:grpSpPr>
            <a:xfrm>
              <a:off x="1644786" y="2507299"/>
              <a:ext cx="535808" cy="921701"/>
              <a:chOff x="1359560" y="1678342"/>
              <a:chExt cx="535808" cy="921701"/>
            </a:xfrm>
          </p:grpSpPr>
          <p:sp>
            <p:nvSpPr>
              <p:cNvPr id="162" name="Овал 161">
                <a:extLst>
                  <a:ext uri="{FF2B5EF4-FFF2-40B4-BE49-F238E27FC236}">
                    <a16:creationId xmlns:a16="http://schemas.microsoft.com/office/drawing/2014/main" id="{2A4609F7-D3C2-412C-BB22-AAF893D9B3DE}"/>
                  </a:ext>
                </a:extLst>
              </p:cNvPr>
              <p:cNvSpPr/>
              <p:nvPr/>
            </p:nvSpPr>
            <p:spPr>
              <a:xfrm>
                <a:off x="1426128" y="1744910"/>
                <a:ext cx="402672" cy="78856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3" name="Ромб 162">
                <a:extLst>
                  <a:ext uri="{FF2B5EF4-FFF2-40B4-BE49-F238E27FC236}">
                    <a16:creationId xmlns:a16="http://schemas.microsoft.com/office/drawing/2014/main" id="{454EFF86-FEC7-4C9D-BB3E-D8318569A82C}"/>
                  </a:ext>
                </a:extLst>
              </p:cNvPr>
              <p:cNvSpPr/>
              <p:nvPr/>
            </p:nvSpPr>
            <p:spPr>
              <a:xfrm>
                <a:off x="1560896" y="1678342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4" name="Ромб 163">
                <a:extLst>
                  <a:ext uri="{FF2B5EF4-FFF2-40B4-BE49-F238E27FC236}">
                    <a16:creationId xmlns:a16="http://schemas.microsoft.com/office/drawing/2014/main" id="{370E94BC-C585-49DF-B032-A9E2C13A52EA}"/>
                  </a:ext>
                </a:extLst>
              </p:cNvPr>
              <p:cNvSpPr/>
              <p:nvPr/>
            </p:nvSpPr>
            <p:spPr>
              <a:xfrm>
                <a:off x="1560896" y="2466907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5" name="Ромб 164">
                <a:extLst>
                  <a:ext uri="{FF2B5EF4-FFF2-40B4-BE49-F238E27FC236}">
                    <a16:creationId xmlns:a16="http://schemas.microsoft.com/office/drawing/2014/main" id="{D872FA5F-4CBC-423D-80A1-CD4AB774A1E7}"/>
                  </a:ext>
                </a:extLst>
              </p:cNvPr>
              <p:cNvSpPr/>
              <p:nvPr/>
            </p:nvSpPr>
            <p:spPr>
              <a:xfrm>
                <a:off x="1762232" y="2072624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6" name="Ромб 165">
                <a:extLst>
                  <a:ext uri="{FF2B5EF4-FFF2-40B4-BE49-F238E27FC236}">
                    <a16:creationId xmlns:a16="http://schemas.microsoft.com/office/drawing/2014/main" id="{B2D449A5-2CBA-4146-A317-CB9B58C0042F}"/>
                  </a:ext>
                </a:extLst>
              </p:cNvPr>
              <p:cNvSpPr/>
              <p:nvPr/>
            </p:nvSpPr>
            <p:spPr>
              <a:xfrm>
                <a:off x="1359560" y="2089401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89" name="Группа 88">
              <a:extLst>
                <a:ext uri="{FF2B5EF4-FFF2-40B4-BE49-F238E27FC236}">
                  <a16:creationId xmlns:a16="http://schemas.microsoft.com/office/drawing/2014/main" id="{4CBC2FA3-DB21-4087-9A28-988BF0588CE8}"/>
                </a:ext>
              </a:extLst>
            </p:cNvPr>
            <p:cNvGrpSpPr/>
            <p:nvPr/>
          </p:nvGrpSpPr>
          <p:grpSpPr>
            <a:xfrm>
              <a:off x="2534019" y="2507299"/>
              <a:ext cx="535808" cy="921701"/>
              <a:chOff x="1359560" y="1678342"/>
              <a:chExt cx="535808" cy="921701"/>
            </a:xfrm>
          </p:grpSpPr>
          <p:sp>
            <p:nvSpPr>
              <p:cNvPr id="157" name="Овал 156">
                <a:extLst>
                  <a:ext uri="{FF2B5EF4-FFF2-40B4-BE49-F238E27FC236}">
                    <a16:creationId xmlns:a16="http://schemas.microsoft.com/office/drawing/2014/main" id="{26D78F11-0DBE-4994-A545-0702F6F67BF1}"/>
                  </a:ext>
                </a:extLst>
              </p:cNvPr>
              <p:cNvSpPr/>
              <p:nvPr/>
            </p:nvSpPr>
            <p:spPr>
              <a:xfrm>
                <a:off x="1426128" y="1744910"/>
                <a:ext cx="402672" cy="78856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8" name="Ромб 157">
                <a:extLst>
                  <a:ext uri="{FF2B5EF4-FFF2-40B4-BE49-F238E27FC236}">
                    <a16:creationId xmlns:a16="http://schemas.microsoft.com/office/drawing/2014/main" id="{CD921C14-4065-4345-A34D-2D9ECB498B85}"/>
                  </a:ext>
                </a:extLst>
              </p:cNvPr>
              <p:cNvSpPr/>
              <p:nvPr/>
            </p:nvSpPr>
            <p:spPr>
              <a:xfrm>
                <a:off x="1560896" y="1678342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9" name="Ромб 158">
                <a:extLst>
                  <a:ext uri="{FF2B5EF4-FFF2-40B4-BE49-F238E27FC236}">
                    <a16:creationId xmlns:a16="http://schemas.microsoft.com/office/drawing/2014/main" id="{264E5F49-56B4-464E-8F03-60B0CDF86FF9}"/>
                  </a:ext>
                </a:extLst>
              </p:cNvPr>
              <p:cNvSpPr/>
              <p:nvPr/>
            </p:nvSpPr>
            <p:spPr>
              <a:xfrm>
                <a:off x="1560896" y="2466907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0" name="Ромб 159">
                <a:extLst>
                  <a:ext uri="{FF2B5EF4-FFF2-40B4-BE49-F238E27FC236}">
                    <a16:creationId xmlns:a16="http://schemas.microsoft.com/office/drawing/2014/main" id="{7BF04149-4548-4E81-98E8-F3F02FDFAAED}"/>
                  </a:ext>
                </a:extLst>
              </p:cNvPr>
              <p:cNvSpPr/>
              <p:nvPr/>
            </p:nvSpPr>
            <p:spPr>
              <a:xfrm>
                <a:off x="1762232" y="2072624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1" name="Ромб 160">
                <a:extLst>
                  <a:ext uri="{FF2B5EF4-FFF2-40B4-BE49-F238E27FC236}">
                    <a16:creationId xmlns:a16="http://schemas.microsoft.com/office/drawing/2014/main" id="{C2F0D86C-3E02-403E-B7A4-5E25BE09F3AA}"/>
                  </a:ext>
                </a:extLst>
              </p:cNvPr>
              <p:cNvSpPr/>
              <p:nvPr/>
            </p:nvSpPr>
            <p:spPr>
              <a:xfrm>
                <a:off x="1359560" y="2089401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90" name="Группа 89">
              <a:extLst>
                <a:ext uri="{FF2B5EF4-FFF2-40B4-BE49-F238E27FC236}">
                  <a16:creationId xmlns:a16="http://schemas.microsoft.com/office/drawing/2014/main" id="{826AEDF3-0949-4827-BCB9-D7AE05925310}"/>
                </a:ext>
              </a:extLst>
            </p:cNvPr>
            <p:cNvGrpSpPr/>
            <p:nvPr/>
          </p:nvGrpSpPr>
          <p:grpSpPr>
            <a:xfrm>
              <a:off x="4874547" y="2590643"/>
              <a:ext cx="535808" cy="921701"/>
              <a:chOff x="1359560" y="1678342"/>
              <a:chExt cx="535808" cy="921701"/>
            </a:xfrm>
          </p:grpSpPr>
          <p:sp>
            <p:nvSpPr>
              <p:cNvPr id="152" name="Овал 151">
                <a:extLst>
                  <a:ext uri="{FF2B5EF4-FFF2-40B4-BE49-F238E27FC236}">
                    <a16:creationId xmlns:a16="http://schemas.microsoft.com/office/drawing/2014/main" id="{F7B3256D-B32D-4B96-9841-56443A734AD9}"/>
                  </a:ext>
                </a:extLst>
              </p:cNvPr>
              <p:cNvSpPr/>
              <p:nvPr/>
            </p:nvSpPr>
            <p:spPr>
              <a:xfrm>
                <a:off x="1426128" y="1744910"/>
                <a:ext cx="402672" cy="78856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3" name="Ромб 152">
                <a:extLst>
                  <a:ext uri="{FF2B5EF4-FFF2-40B4-BE49-F238E27FC236}">
                    <a16:creationId xmlns:a16="http://schemas.microsoft.com/office/drawing/2014/main" id="{CB84D4A7-2FA0-4E85-B2AE-AD5B16188F04}"/>
                  </a:ext>
                </a:extLst>
              </p:cNvPr>
              <p:cNvSpPr/>
              <p:nvPr/>
            </p:nvSpPr>
            <p:spPr>
              <a:xfrm>
                <a:off x="1560896" y="1678342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4" name="Ромб 153">
                <a:extLst>
                  <a:ext uri="{FF2B5EF4-FFF2-40B4-BE49-F238E27FC236}">
                    <a16:creationId xmlns:a16="http://schemas.microsoft.com/office/drawing/2014/main" id="{862AF3FC-5FDF-4455-837C-7DEDD4C7F531}"/>
                  </a:ext>
                </a:extLst>
              </p:cNvPr>
              <p:cNvSpPr/>
              <p:nvPr/>
            </p:nvSpPr>
            <p:spPr>
              <a:xfrm>
                <a:off x="1560896" y="2466907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5" name="Ромб 154">
                <a:extLst>
                  <a:ext uri="{FF2B5EF4-FFF2-40B4-BE49-F238E27FC236}">
                    <a16:creationId xmlns:a16="http://schemas.microsoft.com/office/drawing/2014/main" id="{3FE08DC2-D652-4683-A54C-60D23AE090E1}"/>
                  </a:ext>
                </a:extLst>
              </p:cNvPr>
              <p:cNvSpPr/>
              <p:nvPr/>
            </p:nvSpPr>
            <p:spPr>
              <a:xfrm>
                <a:off x="1762232" y="2072624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6" name="Ромб 155">
                <a:extLst>
                  <a:ext uri="{FF2B5EF4-FFF2-40B4-BE49-F238E27FC236}">
                    <a16:creationId xmlns:a16="http://schemas.microsoft.com/office/drawing/2014/main" id="{CE8AB9FE-3491-49AC-8461-7757CB572C15}"/>
                  </a:ext>
                </a:extLst>
              </p:cNvPr>
              <p:cNvSpPr/>
              <p:nvPr/>
            </p:nvSpPr>
            <p:spPr>
              <a:xfrm>
                <a:off x="1359560" y="2089401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91" name="Группа 90">
              <a:extLst>
                <a:ext uri="{FF2B5EF4-FFF2-40B4-BE49-F238E27FC236}">
                  <a16:creationId xmlns:a16="http://schemas.microsoft.com/office/drawing/2014/main" id="{8E0D6A6C-47D7-458B-B42B-9AC06F4F6F4C}"/>
                </a:ext>
              </a:extLst>
            </p:cNvPr>
            <p:cNvGrpSpPr/>
            <p:nvPr/>
          </p:nvGrpSpPr>
          <p:grpSpPr>
            <a:xfrm>
              <a:off x="5828096" y="2590643"/>
              <a:ext cx="535808" cy="921701"/>
              <a:chOff x="1359560" y="1678342"/>
              <a:chExt cx="535808" cy="921701"/>
            </a:xfrm>
          </p:grpSpPr>
          <p:sp>
            <p:nvSpPr>
              <p:cNvPr id="147" name="Овал 146">
                <a:extLst>
                  <a:ext uri="{FF2B5EF4-FFF2-40B4-BE49-F238E27FC236}">
                    <a16:creationId xmlns:a16="http://schemas.microsoft.com/office/drawing/2014/main" id="{134C4C6E-8AE9-4423-AA8D-E713C851BDAD}"/>
                  </a:ext>
                </a:extLst>
              </p:cNvPr>
              <p:cNvSpPr/>
              <p:nvPr/>
            </p:nvSpPr>
            <p:spPr>
              <a:xfrm>
                <a:off x="1426128" y="1744910"/>
                <a:ext cx="402672" cy="78856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8" name="Ромб 147">
                <a:extLst>
                  <a:ext uri="{FF2B5EF4-FFF2-40B4-BE49-F238E27FC236}">
                    <a16:creationId xmlns:a16="http://schemas.microsoft.com/office/drawing/2014/main" id="{623DA705-F417-44A2-9CDE-6FC2C4ABC38B}"/>
                  </a:ext>
                </a:extLst>
              </p:cNvPr>
              <p:cNvSpPr/>
              <p:nvPr/>
            </p:nvSpPr>
            <p:spPr>
              <a:xfrm>
                <a:off x="1560896" y="1678342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9" name="Ромб 148">
                <a:extLst>
                  <a:ext uri="{FF2B5EF4-FFF2-40B4-BE49-F238E27FC236}">
                    <a16:creationId xmlns:a16="http://schemas.microsoft.com/office/drawing/2014/main" id="{731DADE0-12EE-4610-98B9-E6FB632A0295}"/>
                  </a:ext>
                </a:extLst>
              </p:cNvPr>
              <p:cNvSpPr/>
              <p:nvPr/>
            </p:nvSpPr>
            <p:spPr>
              <a:xfrm>
                <a:off x="1560896" y="2466907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0" name="Ромб 149">
                <a:extLst>
                  <a:ext uri="{FF2B5EF4-FFF2-40B4-BE49-F238E27FC236}">
                    <a16:creationId xmlns:a16="http://schemas.microsoft.com/office/drawing/2014/main" id="{57372504-0C53-439A-B87F-16253F2A8B0A}"/>
                  </a:ext>
                </a:extLst>
              </p:cNvPr>
              <p:cNvSpPr/>
              <p:nvPr/>
            </p:nvSpPr>
            <p:spPr>
              <a:xfrm>
                <a:off x="1762232" y="2072624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1" name="Ромб 150">
                <a:extLst>
                  <a:ext uri="{FF2B5EF4-FFF2-40B4-BE49-F238E27FC236}">
                    <a16:creationId xmlns:a16="http://schemas.microsoft.com/office/drawing/2014/main" id="{932C0DFC-23A5-4BB5-A867-721C59C6BCB5}"/>
                  </a:ext>
                </a:extLst>
              </p:cNvPr>
              <p:cNvSpPr/>
              <p:nvPr/>
            </p:nvSpPr>
            <p:spPr>
              <a:xfrm>
                <a:off x="1359560" y="2089401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92" name="Группа 91">
              <a:extLst>
                <a:ext uri="{FF2B5EF4-FFF2-40B4-BE49-F238E27FC236}">
                  <a16:creationId xmlns:a16="http://schemas.microsoft.com/office/drawing/2014/main" id="{57509915-5BEB-490C-BA38-84B6A5B5BD5D}"/>
                </a:ext>
              </a:extLst>
            </p:cNvPr>
            <p:cNvGrpSpPr/>
            <p:nvPr/>
          </p:nvGrpSpPr>
          <p:grpSpPr>
            <a:xfrm>
              <a:off x="7271003" y="1287130"/>
              <a:ext cx="535808" cy="921701"/>
              <a:chOff x="1359560" y="1678342"/>
              <a:chExt cx="535808" cy="921701"/>
            </a:xfrm>
          </p:grpSpPr>
          <p:sp>
            <p:nvSpPr>
              <p:cNvPr id="142" name="Овал 141">
                <a:extLst>
                  <a:ext uri="{FF2B5EF4-FFF2-40B4-BE49-F238E27FC236}">
                    <a16:creationId xmlns:a16="http://schemas.microsoft.com/office/drawing/2014/main" id="{A7E28641-96AD-426E-8143-6AE360DEAB32}"/>
                  </a:ext>
                </a:extLst>
              </p:cNvPr>
              <p:cNvSpPr/>
              <p:nvPr/>
            </p:nvSpPr>
            <p:spPr>
              <a:xfrm>
                <a:off x="1426128" y="1744910"/>
                <a:ext cx="402672" cy="78856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3" name="Ромб 142">
                <a:extLst>
                  <a:ext uri="{FF2B5EF4-FFF2-40B4-BE49-F238E27FC236}">
                    <a16:creationId xmlns:a16="http://schemas.microsoft.com/office/drawing/2014/main" id="{9F3F9CC8-A013-4BCF-B8A8-DE4A7A6DFBA6}"/>
                  </a:ext>
                </a:extLst>
              </p:cNvPr>
              <p:cNvSpPr/>
              <p:nvPr/>
            </p:nvSpPr>
            <p:spPr>
              <a:xfrm>
                <a:off x="1560896" y="1678342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4" name="Ромб 143">
                <a:extLst>
                  <a:ext uri="{FF2B5EF4-FFF2-40B4-BE49-F238E27FC236}">
                    <a16:creationId xmlns:a16="http://schemas.microsoft.com/office/drawing/2014/main" id="{F9123C26-B792-422E-A75D-995BFD5E0F3B}"/>
                  </a:ext>
                </a:extLst>
              </p:cNvPr>
              <p:cNvSpPr/>
              <p:nvPr/>
            </p:nvSpPr>
            <p:spPr>
              <a:xfrm>
                <a:off x="1560896" y="2466907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5" name="Ромб 144">
                <a:extLst>
                  <a:ext uri="{FF2B5EF4-FFF2-40B4-BE49-F238E27FC236}">
                    <a16:creationId xmlns:a16="http://schemas.microsoft.com/office/drawing/2014/main" id="{7CEB6095-DF0D-4468-BF67-905B323DC0D8}"/>
                  </a:ext>
                </a:extLst>
              </p:cNvPr>
              <p:cNvSpPr/>
              <p:nvPr/>
            </p:nvSpPr>
            <p:spPr>
              <a:xfrm>
                <a:off x="1762232" y="2072624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6" name="Ромб 145">
                <a:extLst>
                  <a:ext uri="{FF2B5EF4-FFF2-40B4-BE49-F238E27FC236}">
                    <a16:creationId xmlns:a16="http://schemas.microsoft.com/office/drawing/2014/main" id="{D3A58961-007E-4449-BA12-C9A646F847E9}"/>
                  </a:ext>
                </a:extLst>
              </p:cNvPr>
              <p:cNvSpPr/>
              <p:nvPr/>
            </p:nvSpPr>
            <p:spPr>
              <a:xfrm>
                <a:off x="1359560" y="2089401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93" name="Группа 92">
              <a:extLst>
                <a:ext uri="{FF2B5EF4-FFF2-40B4-BE49-F238E27FC236}">
                  <a16:creationId xmlns:a16="http://schemas.microsoft.com/office/drawing/2014/main" id="{EA00CAD3-ED9A-4879-8D89-5D9014A45887}"/>
                </a:ext>
              </a:extLst>
            </p:cNvPr>
            <p:cNvGrpSpPr/>
            <p:nvPr/>
          </p:nvGrpSpPr>
          <p:grpSpPr>
            <a:xfrm>
              <a:off x="9133359" y="894009"/>
              <a:ext cx="535808" cy="921701"/>
              <a:chOff x="1359560" y="1678342"/>
              <a:chExt cx="535808" cy="921701"/>
            </a:xfrm>
          </p:grpSpPr>
          <p:sp>
            <p:nvSpPr>
              <p:cNvPr id="137" name="Овал 136">
                <a:extLst>
                  <a:ext uri="{FF2B5EF4-FFF2-40B4-BE49-F238E27FC236}">
                    <a16:creationId xmlns:a16="http://schemas.microsoft.com/office/drawing/2014/main" id="{E506BB39-48BF-475D-A8A7-971D3B466D15}"/>
                  </a:ext>
                </a:extLst>
              </p:cNvPr>
              <p:cNvSpPr/>
              <p:nvPr/>
            </p:nvSpPr>
            <p:spPr>
              <a:xfrm>
                <a:off x="1426128" y="1744910"/>
                <a:ext cx="402672" cy="78856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8" name="Ромб 137">
                <a:extLst>
                  <a:ext uri="{FF2B5EF4-FFF2-40B4-BE49-F238E27FC236}">
                    <a16:creationId xmlns:a16="http://schemas.microsoft.com/office/drawing/2014/main" id="{2E9F132D-C4F1-495C-8F5B-997EE8DA3F42}"/>
                  </a:ext>
                </a:extLst>
              </p:cNvPr>
              <p:cNvSpPr/>
              <p:nvPr/>
            </p:nvSpPr>
            <p:spPr>
              <a:xfrm>
                <a:off x="1560896" y="1678342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9" name="Ромб 138">
                <a:extLst>
                  <a:ext uri="{FF2B5EF4-FFF2-40B4-BE49-F238E27FC236}">
                    <a16:creationId xmlns:a16="http://schemas.microsoft.com/office/drawing/2014/main" id="{10C0CBE2-577A-4D6A-BCDA-E431D9E0C0E5}"/>
                  </a:ext>
                </a:extLst>
              </p:cNvPr>
              <p:cNvSpPr/>
              <p:nvPr/>
            </p:nvSpPr>
            <p:spPr>
              <a:xfrm>
                <a:off x="1560896" y="2466907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0" name="Ромб 139">
                <a:extLst>
                  <a:ext uri="{FF2B5EF4-FFF2-40B4-BE49-F238E27FC236}">
                    <a16:creationId xmlns:a16="http://schemas.microsoft.com/office/drawing/2014/main" id="{BC246A44-8642-4C48-B45A-FCCA0C6CEBB7}"/>
                  </a:ext>
                </a:extLst>
              </p:cNvPr>
              <p:cNvSpPr/>
              <p:nvPr/>
            </p:nvSpPr>
            <p:spPr>
              <a:xfrm>
                <a:off x="1762232" y="2072624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1" name="Ромб 140">
                <a:extLst>
                  <a:ext uri="{FF2B5EF4-FFF2-40B4-BE49-F238E27FC236}">
                    <a16:creationId xmlns:a16="http://schemas.microsoft.com/office/drawing/2014/main" id="{741C54E5-4E1C-4055-8A13-AFDB45D26860}"/>
                  </a:ext>
                </a:extLst>
              </p:cNvPr>
              <p:cNvSpPr/>
              <p:nvPr/>
            </p:nvSpPr>
            <p:spPr>
              <a:xfrm>
                <a:off x="1359560" y="2089401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94" name="Группа 93">
              <a:extLst>
                <a:ext uri="{FF2B5EF4-FFF2-40B4-BE49-F238E27FC236}">
                  <a16:creationId xmlns:a16="http://schemas.microsoft.com/office/drawing/2014/main" id="{7BEEEFA7-8838-4082-BF6B-04A3637BAD31}"/>
                </a:ext>
              </a:extLst>
            </p:cNvPr>
            <p:cNvGrpSpPr/>
            <p:nvPr/>
          </p:nvGrpSpPr>
          <p:grpSpPr>
            <a:xfrm>
              <a:off x="10345878" y="2485203"/>
              <a:ext cx="535808" cy="921701"/>
              <a:chOff x="1359560" y="1678342"/>
              <a:chExt cx="535808" cy="921701"/>
            </a:xfrm>
          </p:grpSpPr>
          <p:sp>
            <p:nvSpPr>
              <p:cNvPr id="132" name="Овал 131">
                <a:extLst>
                  <a:ext uri="{FF2B5EF4-FFF2-40B4-BE49-F238E27FC236}">
                    <a16:creationId xmlns:a16="http://schemas.microsoft.com/office/drawing/2014/main" id="{78C9FE4C-8F38-40D8-98F3-8F7C7181A458}"/>
                  </a:ext>
                </a:extLst>
              </p:cNvPr>
              <p:cNvSpPr/>
              <p:nvPr/>
            </p:nvSpPr>
            <p:spPr>
              <a:xfrm>
                <a:off x="1426128" y="1744910"/>
                <a:ext cx="402672" cy="78856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3" name="Ромб 132">
                <a:extLst>
                  <a:ext uri="{FF2B5EF4-FFF2-40B4-BE49-F238E27FC236}">
                    <a16:creationId xmlns:a16="http://schemas.microsoft.com/office/drawing/2014/main" id="{BEAB5C31-F9DA-49D3-AAD5-CEC013FE9BF0}"/>
                  </a:ext>
                </a:extLst>
              </p:cNvPr>
              <p:cNvSpPr/>
              <p:nvPr/>
            </p:nvSpPr>
            <p:spPr>
              <a:xfrm>
                <a:off x="1560896" y="1678342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4" name="Ромб 133">
                <a:extLst>
                  <a:ext uri="{FF2B5EF4-FFF2-40B4-BE49-F238E27FC236}">
                    <a16:creationId xmlns:a16="http://schemas.microsoft.com/office/drawing/2014/main" id="{8C5AE572-269B-4914-8926-D31799C5AF93}"/>
                  </a:ext>
                </a:extLst>
              </p:cNvPr>
              <p:cNvSpPr/>
              <p:nvPr/>
            </p:nvSpPr>
            <p:spPr>
              <a:xfrm>
                <a:off x="1560896" y="2466907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5" name="Ромб 134">
                <a:extLst>
                  <a:ext uri="{FF2B5EF4-FFF2-40B4-BE49-F238E27FC236}">
                    <a16:creationId xmlns:a16="http://schemas.microsoft.com/office/drawing/2014/main" id="{123E9A1D-F8B2-4525-BD36-146BC1FD63B6}"/>
                  </a:ext>
                </a:extLst>
              </p:cNvPr>
              <p:cNvSpPr/>
              <p:nvPr/>
            </p:nvSpPr>
            <p:spPr>
              <a:xfrm>
                <a:off x="1762232" y="2072624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6" name="Ромб 135">
                <a:extLst>
                  <a:ext uri="{FF2B5EF4-FFF2-40B4-BE49-F238E27FC236}">
                    <a16:creationId xmlns:a16="http://schemas.microsoft.com/office/drawing/2014/main" id="{F84BCED7-37F9-4C08-B815-33E2169F4F19}"/>
                  </a:ext>
                </a:extLst>
              </p:cNvPr>
              <p:cNvSpPr/>
              <p:nvPr/>
            </p:nvSpPr>
            <p:spPr>
              <a:xfrm>
                <a:off x="1359560" y="2089401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95" name="Группа 94">
              <a:extLst>
                <a:ext uri="{FF2B5EF4-FFF2-40B4-BE49-F238E27FC236}">
                  <a16:creationId xmlns:a16="http://schemas.microsoft.com/office/drawing/2014/main" id="{35E939CE-AACF-4BB5-A62B-3C5255497B1A}"/>
                </a:ext>
              </a:extLst>
            </p:cNvPr>
            <p:cNvGrpSpPr/>
            <p:nvPr/>
          </p:nvGrpSpPr>
          <p:grpSpPr>
            <a:xfrm>
              <a:off x="9669167" y="4263669"/>
              <a:ext cx="535808" cy="921701"/>
              <a:chOff x="1359560" y="1678342"/>
              <a:chExt cx="535808" cy="921701"/>
            </a:xfrm>
          </p:grpSpPr>
          <p:sp>
            <p:nvSpPr>
              <p:cNvPr id="127" name="Овал 126">
                <a:extLst>
                  <a:ext uri="{FF2B5EF4-FFF2-40B4-BE49-F238E27FC236}">
                    <a16:creationId xmlns:a16="http://schemas.microsoft.com/office/drawing/2014/main" id="{741FE354-0207-4928-B833-B19ABD037CEE}"/>
                  </a:ext>
                </a:extLst>
              </p:cNvPr>
              <p:cNvSpPr/>
              <p:nvPr/>
            </p:nvSpPr>
            <p:spPr>
              <a:xfrm>
                <a:off x="1426128" y="1744910"/>
                <a:ext cx="402672" cy="78856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8" name="Ромб 127">
                <a:extLst>
                  <a:ext uri="{FF2B5EF4-FFF2-40B4-BE49-F238E27FC236}">
                    <a16:creationId xmlns:a16="http://schemas.microsoft.com/office/drawing/2014/main" id="{E56E93C4-FD8E-4482-BB92-975F18938029}"/>
                  </a:ext>
                </a:extLst>
              </p:cNvPr>
              <p:cNvSpPr/>
              <p:nvPr/>
            </p:nvSpPr>
            <p:spPr>
              <a:xfrm>
                <a:off x="1560896" y="1678342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9" name="Ромб 128">
                <a:extLst>
                  <a:ext uri="{FF2B5EF4-FFF2-40B4-BE49-F238E27FC236}">
                    <a16:creationId xmlns:a16="http://schemas.microsoft.com/office/drawing/2014/main" id="{DDDBCF3C-F947-4B14-8DDA-1FC7AFBD5FEE}"/>
                  </a:ext>
                </a:extLst>
              </p:cNvPr>
              <p:cNvSpPr/>
              <p:nvPr/>
            </p:nvSpPr>
            <p:spPr>
              <a:xfrm>
                <a:off x="1560896" y="2466907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0" name="Ромб 129">
                <a:extLst>
                  <a:ext uri="{FF2B5EF4-FFF2-40B4-BE49-F238E27FC236}">
                    <a16:creationId xmlns:a16="http://schemas.microsoft.com/office/drawing/2014/main" id="{F2D33239-F9FD-4522-B2A6-F2F125706E01}"/>
                  </a:ext>
                </a:extLst>
              </p:cNvPr>
              <p:cNvSpPr/>
              <p:nvPr/>
            </p:nvSpPr>
            <p:spPr>
              <a:xfrm>
                <a:off x="1762232" y="2072624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1" name="Ромб 130">
                <a:extLst>
                  <a:ext uri="{FF2B5EF4-FFF2-40B4-BE49-F238E27FC236}">
                    <a16:creationId xmlns:a16="http://schemas.microsoft.com/office/drawing/2014/main" id="{F423B01A-96C0-43AE-A493-AE16F784B6B5}"/>
                  </a:ext>
                </a:extLst>
              </p:cNvPr>
              <p:cNvSpPr/>
              <p:nvPr/>
            </p:nvSpPr>
            <p:spPr>
              <a:xfrm>
                <a:off x="1359560" y="2089401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96" name="Группа 95">
              <a:extLst>
                <a:ext uri="{FF2B5EF4-FFF2-40B4-BE49-F238E27FC236}">
                  <a16:creationId xmlns:a16="http://schemas.microsoft.com/office/drawing/2014/main" id="{92DF0BE9-A86F-408E-B5CE-585EC2236F08}"/>
                </a:ext>
              </a:extLst>
            </p:cNvPr>
            <p:cNvGrpSpPr/>
            <p:nvPr/>
          </p:nvGrpSpPr>
          <p:grpSpPr>
            <a:xfrm>
              <a:off x="7873923" y="3584161"/>
              <a:ext cx="535808" cy="921701"/>
              <a:chOff x="1359560" y="1678342"/>
              <a:chExt cx="535808" cy="921701"/>
            </a:xfrm>
          </p:grpSpPr>
          <p:sp>
            <p:nvSpPr>
              <p:cNvPr id="122" name="Овал 121">
                <a:extLst>
                  <a:ext uri="{FF2B5EF4-FFF2-40B4-BE49-F238E27FC236}">
                    <a16:creationId xmlns:a16="http://schemas.microsoft.com/office/drawing/2014/main" id="{16072AC1-365C-42FE-B559-4FB9DAE7ABF0}"/>
                  </a:ext>
                </a:extLst>
              </p:cNvPr>
              <p:cNvSpPr/>
              <p:nvPr/>
            </p:nvSpPr>
            <p:spPr>
              <a:xfrm>
                <a:off x="1426128" y="1744910"/>
                <a:ext cx="402672" cy="78856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3" name="Ромб 122">
                <a:extLst>
                  <a:ext uri="{FF2B5EF4-FFF2-40B4-BE49-F238E27FC236}">
                    <a16:creationId xmlns:a16="http://schemas.microsoft.com/office/drawing/2014/main" id="{3E57E124-FB82-4539-8963-E22DC5CE57EE}"/>
                  </a:ext>
                </a:extLst>
              </p:cNvPr>
              <p:cNvSpPr/>
              <p:nvPr/>
            </p:nvSpPr>
            <p:spPr>
              <a:xfrm>
                <a:off x="1560896" y="1678342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4" name="Ромб 123">
                <a:extLst>
                  <a:ext uri="{FF2B5EF4-FFF2-40B4-BE49-F238E27FC236}">
                    <a16:creationId xmlns:a16="http://schemas.microsoft.com/office/drawing/2014/main" id="{D5936361-4B66-4226-9169-319E9DE9F6E4}"/>
                  </a:ext>
                </a:extLst>
              </p:cNvPr>
              <p:cNvSpPr/>
              <p:nvPr/>
            </p:nvSpPr>
            <p:spPr>
              <a:xfrm>
                <a:off x="1560896" y="2466907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5" name="Ромб 124">
                <a:extLst>
                  <a:ext uri="{FF2B5EF4-FFF2-40B4-BE49-F238E27FC236}">
                    <a16:creationId xmlns:a16="http://schemas.microsoft.com/office/drawing/2014/main" id="{2C2E419D-ADFA-4B2B-89DA-BD2AD4833A1C}"/>
                  </a:ext>
                </a:extLst>
              </p:cNvPr>
              <p:cNvSpPr/>
              <p:nvPr/>
            </p:nvSpPr>
            <p:spPr>
              <a:xfrm>
                <a:off x="1762232" y="2072624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6" name="Ромб 125">
                <a:extLst>
                  <a:ext uri="{FF2B5EF4-FFF2-40B4-BE49-F238E27FC236}">
                    <a16:creationId xmlns:a16="http://schemas.microsoft.com/office/drawing/2014/main" id="{D764A959-1A00-4714-887C-6B6457747FCF}"/>
                  </a:ext>
                </a:extLst>
              </p:cNvPr>
              <p:cNvSpPr/>
              <p:nvPr/>
            </p:nvSpPr>
            <p:spPr>
              <a:xfrm>
                <a:off x="1359560" y="2089401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97" name="Группа 96">
              <a:extLst>
                <a:ext uri="{FF2B5EF4-FFF2-40B4-BE49-F238E27FC236}">
                  <a16:creationId xmlns:a16="http://schemas.microsoft.com/office/drawing/2014/main" id="{38C28CBD-267F-48A6-AD29-DF776A43809F}"/>
                </a:ext>
              </a:extLst>
            </p:cNvPr>
            <p:cNvGrpSpPr/>
            <p:nvPr/>
          </p:nvGrpSpPr>
          <p:grpSpPr>
            <a:xfrm>
              <a:off x="8453849" y="2262928"/>
              <a:ext cx="535808" cy="921701"/>
              <a:chOff x="1359560" y="1678342"/>
              <a:chExt cx="535808" cy="921701"/>
            </a:xfrm>
          </p:grpSpPr>
          <p:sp>
            <p:nvSpPr>
              <p:cNvPr id="117" name="Овал 116">
                <a:extLst>
                  <a:ext uri="{FF2B5EF4-FFF2-40B4-BE49-F238E27FC236}">
                    <a16:creationId xmlns:a16="http://schemas.microsoft.com/office/drawing/2014/main" id="{0683DD0E-AF2E-49D3-8C6F-24DE82C6AF3D}"/>
                  </a:ext>
                </a:extLst>
              </p:cNvPr>
              <p:cNvSpPr/>
              <p:nvPr/>
            </p:nvSpPr>
            <p:spPr>
              <a:xfrm>
                <a:off x="1426128" y="1744910"/>
                <a:ext cx="402672" cy="78856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8" name="Ромб 117">
                <a:extLst>
                  <a:ext uri="{FF2B5EF4-FFF2-40B4-BE49-F238E27FC236}">
                    <a16:creationId xmlns:a16="http://schemas.microsoft.com/office/drawing/2014/main" id="{E64A7429-8247-41AF-B8CE-450F448E03C3}"/>
                  </a:ext>
                </a:extLst>
              </p:cNvPr>
              <p:cNvSpPr/>
              <p:nvPr/>
            </p:nvSpPr>
            <p:spPr>
              <a:xfrm>
                <a:off x="1560896" y="1678342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9" name="Ромб 118">
                <a:extLst>
                  <a:ext uri="{FF2B5EF4-FFF2-40B4-BE49-F238E27FC236}">
                    <a16:creationId xmlns:a16="http://schemas.microsoft.com/office/drawing/2014/main" id="{CD9BB71B-FDDE-446E-80D9-22DAD7418F1D}"/>
                  </a:ext>
                </a:extLst>
              </p:cNvPr>
              <p:cNvSpPr/>
              <p:nvPr/>
            </p:nvSpPr>
            <p:spPr>
              <a:xfrm>
                <a:off x="1560896" y="2466907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0" name="Ромб 119">
                <a:extLst>
                  <a:ext uri="{FF2B5EF4-FFF2-40B4-BE49-F238E27FC236}">
                    <a16:creationId xmlns:a16="http://schemas.microsoft.com/office/drawing/2014/main" id="{9D08915C-D1D4-42E2-B90E-67ABA76D93A7}"/>
                  </a:ext>
                </a:extLst>
              </p:cNvPr>
              <p:cNvSpPr/>
              <p:nvPr/>
            </p:nvSpPr>
            <p:spPr>
              <a:xfrm>
                <a:off x="1762232" y="2072624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1" name="Ромб 120">
                <a:extLst>
                  <a:ext uri="{FF2B5EF4-FFF2-40B4-BE49-F238E27FC236}">
                    <a16:creationId xmlns:a16="http://schemas.microsoft.com/office/drawing/2014/main" id="{EC1CB9D6-388D-4826-B534-D23D07D16BBF}"/>
                  </a:ext>
                </a:extLst>
              </p:cNvPr>
              <p:cNvSpPr/>
              <p:nvPr/>
            </p:nvSpPr>
            <p:spPr>
              <a:xfrm>
                <a:off x="1359560" y="2089401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cxnSp>
          <p:nvCxnSpPr>
            <p:cNvPr id="98" name="Прямая со стрелкой 97">
              <a:extLst>
                <a:ext uri="{FF2B5EF4-FFF2-40B4-BE49-F238E27FC236}">
                  <a16:creationId xmlns:a16="http://schemas.microsoft.com/office/drawing/2014/main" id="{A25752FC-0F08-4863-8A01-192BC2955C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04301" y="2879485"/>
              <a:ext cx="897622" cy="970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 стрелкой 98">
              <a:extLst>
                <a:ext uri="{FF2B5EF4-FFF2-40B4-BE49-F238E27FC236}">
                  <a16:creationId xmlns:a16="http://schemas.microsoft.com/office/drawing/2014/main" id="{B1D653AB-429B-448A-9FC0-62BFC20CF782}"/>
                </a:ext>
              </a:extLst>
            </p:cNvPr>
            <p:cNvCxnSpPr>
              <a:cxnSpLocks/>
            </p:cNvCxnSpPr>
            <p:nvPr/>
          </p:nvCxnSpPr>
          <p:spPr>
            <a:xfrm>
              <a:off x="2868491" y="2879485"/>
              <a:ext cx="889777" cy="1054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>
              <a:extLst>
                <a:ext uri="{FF2B5EF4-FFF2-40B4-BE49-F238E27FC236}">
                  <a16:creationId xmlns:a16="http://schemas.microsoft.com/office/drawing/2014/main" id="{95EAAE06-26B8-4D67-80A2-04CEA252B3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7717" y="2928010"/>
              <a:ext cx="925858" cy="846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 стрелкой 100">
              <a:extLst>
                <a:ext uri="{FF2B5EF4-FFF2-40B4-BE49-F238E27FC236}">
                  <a16:creationId xmlns:a16="http://schemas.microsoft.com/office/drawing/2014/main" id="{356847D4-10DB-426E-A0BF-7697E310326D}"/>
                </a:ext>
              </a:extLst>
            </p:cNvPr>
            <p:cNvCxnSpPr>
              <a:cxnSpLocks/>
            </p:cNvCxnSpPr>
            <p:nvPr/>
          </p:nvCxnSpPr>
          <p:spPr>
            <a:xfrm>
              <a:off x="5209019" y="2936066"/>
              <a:ext cx="884805" cy="488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 стрелкой 101">
              <a:extLst>
                <a:ext uri="{FF2B5EF4-FFF2-40B4-BE49-F238E27FC236}">
                  <a16:creationId xmlns:a16="http://schemas.microsoft.com/office/drawing/2014/main" id="{90F90B09-C66B-4EA1-9667-B323E49195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62568" y="1831325"/>
              <a:ext cx="1317614" cy="110474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 стрелкой 102">
              <a:extLst>
                <a:ext uri="{FF2B5EF4-FFF2-40B4-BE49-F238E27FC236}">
                  <a16:creationId xmlns:a16="http://schemas.microsoft.com/office/drawing/2014/main" id="{E2D11A73-B9DF-42CF-B46D-2D271F6ED6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05475" y="1193836"/>
              <a:ext cx="1862356" cy="3902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 стрелкой 103">
              <a:extLst>
                <a:ext uri="{FF2B5EF4-FFF2-40B4-BE49-F238E27FC236}">
                  <a16:creationId xmlns:a16="http://schemas.microsoft.com/office/drawing/2014/main" id="{4B0DAFE6-A852-4944-AECF-9EF40626D21B}"/>
                </a:ext>
              </a:extLst>
            </p:cNvPr>
            <p:cNvCxnSpPr>
              <a:cxnSpLocks/>
            </p:cNvCxnSpPr>
            <p:nvPr/>
          </p:nvCxnSpPr>
          <p:spPr>
            <a:xfrm>
              <a:off x="9401263" y="1467808"/>
              <a:ext cx="1145951" cy="13598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 стрелкой 104">
              <a:extLst>
                <a:ext uri="{FF2B5EF4-FFF2-40B4-BE49-F238E27FC236}">
                  <a16:creationId xmlns:a16="http://schemas.microsoft.com/office/drawing/2014/main" id="{713B91A2-4A6A-42BD-9D9B-2C03C9287F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495" y="1518013"/>
              <a:ext cx="567382" cy="117568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 стрелкой 105">
              <a:extLst>
                <a:ext uri="{FF2B5EF4-FFF2-40B4-BE49-F238E27FC236}">
                  <a16:creationId xmlns:a16="http://schemas.microsoft.com/office/drawing/2014/main" id="{92A645A6-FAD5-48A9-AAC9-63E08D2C589B}"/>
                </a:ext>
              </a:extLst>
            </p:cNvPr>
            <p:cNvCxnSpPr>
              <a:cxnSpLocks/>
            </p:cNvCxnSpPr>
            <p:nvPr/>
          </p:nvCxnSpPr>
          <p:spPr>
            <a:xfrm>
              <a:off x="6149750" y="3209582"/>
              <a:ext cx="1977821" cy="74590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 стрелкой 106">
              <a:extLst>
                <a:ext uri="{FF2B5EF4-FFF2-40B4-BE49-F238E27FC236}">
                  <a16:creationId xmlns:a16="http://schemas.microsoft.com/office/drawing/2014/main" id="{704B7FD7-502C-452F-AA7F-42947385175E}"/>
                </a:ext>
              </a:extLst>
            </p:cNvPr>
            <p:cNvCxnSpPr>
              <a:cxnSpLocks/>
            </p:cNvCxnSpPr>
            <p:nvPr/>
          </p:nvCxnSpPr>
          <p:spPr>
            <a:xfrm>
              <a:off x="8208395" y="4191147"/>
              <a:ext cx="1662108" cy="39428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 стрелкой 107">
              <a:extLst>
                <a:ext uri="{FF2B5EF4-FFF2-40B4-BE49-F238E27FC236}">
                  <a16:creationId xmlns:a16="http://schemas.microsoft.com/office/drawing/2014/main" id="{62E021B4-8187-446B-AF14-97A30E25A5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74238" y="3095966"/>
              <a:ext cx="572976" cy="14228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 стрелкой 108">
              <a:extLst>
                <a:ext uri="{FF2B5EF4-FFF2-40B4-BE49-F238E27FC236}">
                  <a16:creationId xmlns:a16="http://schemas.microsoft.com/office/drawing/2014/main" id="{BA3782E7-E1D2-44E5-B6B1-11607F71A0B1}"/>
                </a:ext>
              </a:extLst>
            </p:cNvPr>
            <p:cNvCxnSpPr>
              <a:cxnSpLocks/>
            </p:cNvCxnSpPr>
            <p:nvPr/>
          </p:nvCxnSpPr>
          <p:spPr>
            <a:xfrm>
              <a:off x="8788321" y="2902483"/>
              <a:ext cx="1129991" cy="161637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13737526-AF7C-4586-A110-54537CD1865D}"/>
                    </a:ext>
                  </a:extLst>
                </p:cNvPr>
                <p:cNvSpPr txBox="1"/>
                <p:nvPr/>
              </p:nvSpPr>
              <p:spPr>
                <a:xfrm>
                  <a:off x="1657798" y="2102177"/>
                  <a:ext cx="528934" cy="3931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13737526-AF7C-4586-A110-54537CD186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7798" y="2102177"/>
                  <a:ext cx="528934" cy="393121"/>
                </a:xfrm>
                <a:prstGeom prst="rect">
                  <a:avLst/>
                </a:prstGeom>
                <a:blipFill>
                  <a:blip r:embed="rId4"/>
                  <a:stretch>
                    <a:fillRect b="-1034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9A3D61BA-B2A7-4F35-B0E1-A54B7F9F6EDB}"/>
                    </a:ext>
                  </a:extLst>
                </p:cNvPr>
                <p:cNvSpPr txBox="1"/>
                <p:nvPr/>
              </p:nvSpPr>
              <p:spPr>
                <a:xfrm>
                  <a:off x="2571303" y="2102177"/>
                  <a:ext cx="528934" cy="3931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9A3D61BA-B2A7-4F35-B0E1-A54B7F9F6E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1303" y="2102177"/>
                  <a:ext cx="528934" cy="393121"/>
                </a:xfrm>
                <a:prstGeom prst="rect">
                  <a:avLst/>
                </a:prstGeom>
                <a:blipFill>
                  <a:blip r:embed="rId5"/>
                  <a:stretch>
                    <a:fillRect b="-1034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4C8BA15E-D642-437F-851B-843AB9DD233F}"/>
                    </a:ext>
                  </a:extLst>
                </p:cNvPr>
                <p:cNvSpPr txBox="1"/>
                <p:nvPr/>
              </p:nvSpPr>
              <p:spPr>
                <a:xfrm>
                  <a:off x="5902507" y="2102177"/>
                  <a:ext cx="528934" cy="3931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4C8BA15E-D642-437F-851B-843AB9DD23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2507" y="2102177"/>
                  <a:ext cx="528934" cy="393121"/>
                </a:xfrm>
                <a:prstGeom prst="rect">
                  <a:avLst/>
                </a:prstGeom>
                <a:blipFill>
                  <a:blip r:embed="rId6"/>
                  <a:stretch>
                    <a:fillRect b="-1034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228FC2EF-50F7-48BC-A8A1-833E0EF03D60}"/>
                    </a:ext>
                  </a:extLst>
                </p:cNvPr>
                <p:cNvSpPr txBox="1"/>
                <p:nvPr/>
              </p:nvSpPr>
              <p:spPr>
                <a:xfrm>
                  <a:off x="4903303" y="2102177"/>
                  <a:ext cx="528934" cy="3931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𝑟</m:t>
                                </m:r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−1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228FC2EF-50F7-48BC-A8A1-833E0EF03D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3303" y="2102177"/>
                  <a:ext cx="528934" cy="393121"/>
                </a:xfrm>
                <a:prstGeom prst="rect">
                  <a:avLst/>
                </a:prstGeom>
                <a:blipFill>
                  <a:blip r:embed="rId7"/>
                  <a:stretch>
                    <a:fillRect r="-22078" b="-1034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Стрелка: вправо 113">
                  <a:extLst>
                    <a:ext uri="{FF2B5EF4-FFF2-40B4-BE49-F238E27FC236}">
                      <a16:creationId xmlns:a16="http://schemas.microsoft.com/office/drawing/2014/main" id="{DDFCA414-3947-448F-87BE-39191C2D061B}"/>
                    </a:ext>
                  </a:extLst>
                </p:cNvPr>
                <p:cNvSpPr/>
                <p:nvPr/>
              </p:nvSpPr>
              <p:spPr>
                <a:xfrm>
                  <a:off x="1846122" y="3503954"/>
                  <a:ext cx="4247702" cy="663812"/>
                </a:xfrm>
                <a:prstGeom prst="rightArrow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𝑐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ru-RU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min</m:t>
                            </m:r>
                          </m:sub>
                        </m:sSub>
                      </m:oMath>
                    </m:oMathPara>
                  </a14:m>
                  <a:endParaRPr lang="ru-RU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4" name="Стрелка: вправо 113">
                  <a:extLst>
                    <a:ext uri="{FF2B5EF4-FFF2-40B4-BE49-F238E27FC236}">
                      <a16:creationId xmlns:a16="http://schemas.microsoft.com/office/drawing/2014/main" id="{DDFCA414-3947-448F-87BE-39191C2D06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6122" y="3503954"/>
                  <a:ext cx="4247702" cy="663812"/>
                </a:xfrm>
                <a:prstGeom prst="rightArrow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2AABB557-02C1-42E5-9115-70FA8FDB10A1}"/>
                </a:ext>
              </a:extLst>
            </p:cNvPr>
            <p:cNvSpPr txBox="1"/>
            <p:nvPr/>
          </p:nvSpPr>
          <p:spPr>
            <a:xfrm>
              <a:off x="3766657" y="278367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  <a:endParaRPr lang="ru-RU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7D81D54-9377-4469-9F79-1542D0580A0C}"/>
                </a:ext>
              </a:extLst>
            </p:cNvPr>
            <p:cNvSpPr txBox="1"/>
            <p:nvPr/>
          </p:nvSpPr>
          <p:spPr>
            <a:xfrm>
              <a:off x="3751101" y="214000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76168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3EAE4A-CE2A-4742-8381-0006C02A0F81}"/>
              </a:ext>
            </a:extLst>
          </p:cNvPr>
          <p:cNvSpPr txBox="1"/>
          <p:nvPr/>
        </p:nvSpPr>
        <p:spPr>
          <a:xfrm>
            <a:off x="2052000" y="0"/>
            <a:ext cx="7092000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Варианты нижних оценки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8757A6F-A232-4C1B-A307-A6682B4D4C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D1F9EB5C-9D07-4DB6-8244-97FE2093BE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7159652"/>
                  </p:ext>
                </p:extLst>
              </p:nvPr>
            </p:nvGraphicFramePr>
            <p:xfrm>
              <a:off x="1094749" y="1138510"/>
              <a:ext cx="6954501" cy="3035746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1177925">
                      <a:extLst>
                        <a:ext uri="{9D8B030D-6E8A-4147-A177-3AD203B41FA5}">
                          <a16:colId xmlns:a16="http://schemas.microsoft.com/office/drawing/2014/main" val="1048932553"/>
                        </a:ext>
                      </a:extLst>
                    </a:gridCol>
                    <a:gridCol w="1603375">
                      <a:extLst>
                        <a:ext uri="{9D8B030D-6E8A-4147-A177-3AD203B41FA5}">
                          <a16:colId xmlns:a16="http://schemas.microsoft.com/office/drawing/2014/main" val="3784223047"/>
                        </a:ext>
                      </a:extLst>
                    </a:gridCol>
                    <a:gridCol w="1501775">
                      <a:extLst>
                        <a:ext uri="{9D8B030D-6E8A-4147-A177-3AD203B41FA5}">
                          <a16:colId xmlns:a16="http://schemas.microsoft.com/office/drawing/2014/main" val="3790793589"/>
                        </a:ext>
                      </a:extLst>
                    </a:gridCol>
                    <a:gridCol w="1635125">
                      <a:extLst>
                        <a:ext uri="{9D8B030D-6E8A-4147-A177-3AD203B41FA5}">
                          <a16:colId xmlns:a16="http://schemas.microsoft.com/office/drawing/2014/main" val="1137701391"/>
                        </a:ext>
                      </a:extLst>
                    </a:gridCol>
                    <a:gridCol w="1036301">
                      <a:extLst>
                        <a:ext uri="{9D8B030D-6E8A-4147-A177-3AD203B41FA5}">
                          <a16:colId xmlns:a16="http://schemas.microsoft.com/office/drawing/2014/main" val="3760947884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effectLst/>
                            </a:rPr>
                            <a:t> 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 err="1">
                              <a:effectLst/>
                            </a:rPr>
                            <a:t>Нун</a:t>
                          </a:r>
                          <a:r>
                            <a:rPr lang="ru-RU" sz="2000" dirty="0">
                              <a:effectLst/>
                            </a:rPr>
                            <a:t> и Бин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ru-RU" sz="2000" b="1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ru-RU" sz="2000" b="1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7596982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AP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1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FF0000"/>
                              </a:solidFill>
                              <a:effectLst/>
                            </a:rPr>
                            <a:t>0.48±0.03</a:t>
                          </a:r>
                          <a:endParaRPr lang="ru-RU" sz="20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L</a:t>
                          </a:r>
                          <a:r>
                            <a:rPr lang="en-US" sz="2000" baseline="-25000" dirty="0">
                              <a:effectLst/>
                            </a:rPr>
                            <a:t>1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00B050"/>
                              </a:solidFill>
                              <a:effectLst/>
                            </a:rPr>
                            <a:t>0.91±0.02</a:t>
                          </a:r>
                          <a:endParaRPr lang="ru-RU" sz="20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L</a:t>
                          </a:r>
                          <a:r>
                            <a:rPr lang="en-US" sz="2000" baseline="-25000" dirty="0">
                              <a:effectLst/>
                            </a:rPr>
                            <a:t>2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00B050"/>
                              </a:solidFill>
                              <a:effectLst/>
                            </a:rPr>
                            <a:t>0.97±0.02</a:t>
                          </a:r>
                          <a:endParaRPr lang="ru-RU" sz="20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F"/>
                            </a:rPr>
                            <a:t>-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201082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>
                              <a:effectLst/>
                            </a:rPr>
                            <a:t>MSAP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2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FF0000"/>
                              </a:solidFill>
                              <a:effectLst/>
                            </a:rPr>
                            <a:t>0.54±0.01</a:t>
                          </a:r>
                          <a:endParaRPr lang="ru-RU" sz="20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3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FF0000"/>
                              </a:solidFill>
                              <a:effectLst/>
                            </a:rPr>
                            <a:t>0.54±0.01</a:t>
                          </a:r>
                          <a:endParaRPr lang="ru-RU" sz="20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4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FF0000"/>
                              </a:solidFill>
                              <a:effectLst/>
                            </a:rPr>
                            <a:t>0.60±0.002</a:t>
                          </a:r>
                          <a:endParaRPr lang="ru-RU" sz="20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18034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F"/>
                            </a:rPr>
                            <a:t>-</a:t>
                          </a: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endParaRPr lang="ru-RU" sz="20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8046771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>
                              <a:effectLst/>
                            </a:rPr>
                            <a:t>Gurobi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5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effectLst/>
                            </a:rPr>
                            <a:t> 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L</a:t>
                          </a:r>
                          <a:r>
                            <a:rPr lang="en-US" sz="2000" baseline="-25000" dirty="0">
                              <a:effectLst/>
                            </a:rPr>
                            <a:t>3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solidFill>
                                <a:srgbClr val="00B050"/>
                              </a:solidFill>
                              <a:effectLst/>
                            </a:rPr>
                            <a:t>1.00</a:t>
                          </a:r>
                          <a:endParaRPr lang="ru-RU" sz="20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6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effectLst/>
                            </a:rPr>
                            <a:t> 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18034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F"/>
                            </a:rPr>
                            <a:t>-</a:t>
                          </a: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152053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D1F9EB5C-9D07-4DB6-8244-97FE2093BE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7159652"/>
                  </p:ext>
                </p:extLst>
              </p:nvPr>
            </p:nvGraphicFramePr>
            <p:xfrm>
              <a:off x="1094749" y="1138510"/>
              <a:ext cx="6954501" cy="3035746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1177925">
                      <a:extLst>
                        <a:ext uri="{9D8B030D-6E8A-4147-A177-3AD203B41FA5}">
                          <a16:colId xmlns:a16="http://schemas.microsoft.com/office/drawing/2014/main" val="1048932553"/>
                        </a:ext>
                      </a:extLst>
                    </a:gridCol>
                    <a:gridCol w="1603375">
                      <a:extLst>
                        <a:ext uri="{9D8B030D-6E8A-4147-A177-3AD203B41FA5}">
                          <a16:colId xmlns:a16="http://schemas.microsoft.com/office/drawing/2014/main" val="3784223047"/>
                        </a:ext>
                      </a:extLst>
                    </a:gridCol>
                    <a:gridCol w="1501775">
                      <a:extLst>
                        <a:ext uri="{9D8B030D-6E8A-4147-A177-3AD203B41FA5}">
                          <a16:colId xmlns:a16="http://schemas.microsoft.com/office/drawing/2014/main" val="3790793589"/>
                        </a:ext>
                      </a:extLst>
                    </a:gridCol>
                    <a:gridCol w="1635125">
                      <a:extLst>
                        <a:ext uri="{9D8B030D-6E8A-4147-A177-3AD203B41FA5}">
                          <a16:colId xmlns:a16="http://schemas.microsoft.com/office/drawing/2014/main" val="1137701391"/>
                        </a:ext>
                      </a:extLst>
                    </a:gridCol>
                    <a:gridCol w="1036301">
                      <a:extLst>
                        <a:ext uri="{9D8B030D-6E8A-4147-A177-3AD203B41FA5}">
                          <a16:colId xmlns:a16="http://schemas.microsoft.com/office/drawing/2014/main" val="3760947884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effectLst/>
                            </a:rPr>
                            <a:t> 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 err="1">
                              <a:effectLst/>
                            </a:rPr>
                            <a:t>Нун</a:t>
                          </a:r>
                          <a:r>
                            <a:rPr lang="ru-RU" sz="2000" dirty="0">
                              <a:effectLst/>
                            </a:rPr>
                            <a:t> и Бин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86179" t="-1333" r="-180081" b="-59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61710" t="-1333" r="-64684" b="-59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572353" t="-1333" r="-2353" b="-597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9698201"/>
                      </a:ext>
                    </a:extLst>
                  </a:tr>
                  <a:tr h="859346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AP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1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FF0000"/>
                              </a:solidFill>
                              <a:effectLst/>
                            </a:rPr>
                            <a:t>0.48±0.03</a:t>
                          </a:r>
                          <a:endParaRPr lang="ru-RU" sz="20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L</a:t>
                          </a:r>
                          <a:r>
                            <a:rPr lang="en-US" sz="2000" baseline="-25000" dirty="0">
                              <a:effectLst/>
                            </a:rPr>
                            <a:t>1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00B050"/>
                              </a:solidFill>
                              <a:effectLst/>
                            </a:rPr>
                            <a:t>0.91±0.02</a:t>
                          </a:r>
                          <a:endParaRPr lang="ru-RU" sz="20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L</a:t>
                          </a:r>
                          <a:r>
                            <a:rPr lang="en-US" sz="2000" baseline="-25000" dirty="0">
                              <a:effectLst/>
                            </a:rPr>
                            <a:t>2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00B050"/>
                              </a:solidFill>
                              <a:effectLst/>
                            </a:rPr>
                            <a:t>0.97±0.02</a:t>
                          </a:r>
                          <a:endParaRPr lang="ru-RU" sz="20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F"/>
                            </a:rPr>
                            <a:t>-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20108201"/>
                      </a:ext>
                    </a:extLst>
                  </a:tr>
                  <a:tr h="85960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>
                              <a:effectLst/>
                            </a:rPr>
                            <a:t>MSAP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2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FF0000"/>
                              </a:solidFill>
                              <a:effectLst/>
                            </a:rPr>
                            <a:t>0.54±0.01</a:t>
                          </a:r>
                          <a:endParaRPr lang="ru-RU" sz="20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3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FF0000"/>
                              </a:solidFill>
                              <a:effectLst/>
                            </a:rPr>
                            <a:t>0.54±0.01</a:t>
                          </a:r>
                          <a:endParaRPr lang="ru-RU" sz="20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4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FF0000"/>
                              </a:solidFill>
                              <a:effectLst/>
                            </a:rPr>
                            <a:t>0.60±0.002</a:t>
                          </a:r>
                          <a:endParaRPr lang="ru-RU" sz="20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18034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F"/>
                            </a:rPr>
                            <a:t>-</a:t>
                          </a: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endParaRPr lang="ru-RU" sz="20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80467713"/>
                      </a:ext>
                    </a:extLst>
                  </a:tr>
                  <a:tr h="85960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>
                              <a:effectLst/>
                            </a:rPr>
                            <a:t>Gurobi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5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effectLst/>
                            </a:rPr>
                            <a:t> 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L</a:t>
                          </a:r>
                          <a:r>
                            <a:rPr lang="en-US" sz="2000" baseline="-25000" dirty="0">
                              <a:effectLst/>
                            </a:rPr>
                            <a:t>3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solidFill>
                                <a:srgbClr val="00B050"/>
                              </a:solidFill>
                              <a:effectLst/>
                            </a:rPr>
                            <a:t>1.00</a:t>
                          </a:r>
                          <a:endParaRPr lang="ru-RU" sz="20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6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effectLst/>
                            </a:rPr>
                            <a:t> 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18034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F"/>
                            </a:rPr>
                            <a:t>-</a:t>
                          </a: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152053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8AEA10-65F0-47B0-ADB7-F0E28530F573}"/>
                  </a:ext>
                </a:extLst>
              </p:cNvPr>
              <p:cNvSpPr txBox="1"/>
              <p:nvPr/>
            </p:nvSpPr>
            <p:spPr>
              <a:xfrm>
                <a:off x="969729" y="4666435"/>
                <a:ext cx="7239444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𝐿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ru-RU" i="0">
                              <a:latin typeface="Cambria Math" panose="02040503050406030204" pitchFamily="18" charset="0"/>
                            </a:rPr>
                            <m:t>min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sepChr m:val=",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  <m:e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Используем оценки </a:t>
                </a:r>
                <a:r>
                  <a:rPr lang="en-US" dirty="0"/>
                  <a:t>L</a:t>
                </a:r>
                <a:r>
                  <a:rPr lang="en-US" baseline="-25000" dirty="0"/>
                  <a:t>1</a:t>
                </a:r>
                <a:r>
                  <a:rPr lang="en-US" dirty="0"/>
                  <a:t>, L</a:t>
                </a:r>
                <a:r>
                  <a:rPr lang="en-US" baseline="-25000" dirty="0"/>
                  <a:t>2</a:t>
                </a:r>
                <a:r>
                  <a:rPr lang="en-US" dirty="0"/>
                  <a:t> </a:t>
                </a:r>
                <a:r>
                  <a:rPr lang="ru-RU" dirty="0"/>
                  <a:t>и </a:t>
                </a:r>
                <a:r>
                  <a:rPr lang="en-US" dirty="0"/>
                  <a:t>L</a:t>
                </a:r>
                <a:r>
                  <a:rPr lang="en-US" baseline="-25000" dirty="0"/>
                  <a:t>3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Оценки </a:t>
                </a:r>
                <a:r>
                  <a:rPr lang="en-US" dirty="0"/>
                  <a:t>E</a:t>
                </a:r>
                <a:r>
                  <a:rPr lang="en-US" baseline="-25000" dirty="0"/>
                  <a:t>1</a:t>
                </a:r>
                <a:r>
                  <a:rPr lang="en-US" dirty="0"/>
                  <a:t> – E</a:t>
                </a:r>
                <a:r>
                  <a:rPr lang="en-US" baseline="-25000" dirty="0"/>
                  <a:t>4</a:t>
                </a:r>
                <a:r>
                  <a:rPr lang="ru-RU" dirty="0"/>
                  <a:t> менее точные</a:t>
                </a:r>
                <a:r>
                  <a:rPr lang="en-US" dirty="0"/>
                  <a:t> </a:t>
                </a:r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Оценки </a:t>
                </a:r>
                <a:r>
                  <a:rPr lang="en-US" dirty="0"/>
                  <a:t>E</a:t>
                </a:r>
                <a:r>
                  <a:rPr lang="en-US" baseline="-25000" dirty="0"/>
                  <a:t>5</a:t>
                </a:r>
                <a:r>
                  <a:rPr lang="en-US" dirty="0"/>
                  <a:t> </a:t>
                </a:r>
                <a:r>
                  <a:rPr lang="ru-RU" dirty="0"/>
                  <a:t>и</a:t>
                </a:r>
                <a:r>
                  <a:rPr lang="en-US" dirty="0"/>
                  <a:t> E</a:t>
                </a:r>
                <a:r>
                  <a:rPr lang="en-US" baseline="-25000" dirty="0"/>
                  <a:t>6</a:t>
                </a:r>
                <a:r>
                  <a:rPr lang="en-US" dirty="0"/>
                  <a:t> </a:t>
                </a:r>
                <a:r>
                  <a:rPr lang="ru-RU" dirty="0"/>
                  <a:t>требуют много времени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Оценка </a:t>
                </a:r>
                <a:r>
                  <a:rPr lang="en-US" dirty="0"/>
                  <a:t>L</a:t>
                </a:r>
                <a:r>
                  <a:rPr lang="en-US" baseline="-25000" dirty="0"/>
                  <a:t>3</a:t>
                </a:r>
                <a:r>
                  <a:rPr lang="en-US" dirty="0"/>
                  <a:t> </a:t>
                </a:r>
                <a:r>
                  <a:rPr lang="ru-RU" dirty="0"/>
                  <a:t>применяется в малом (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≈1</m:t>
                    </m:r>
                    <m:r>
                      <a:rPr lang="ru-RU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ru-RU" dirty="0"/>
                  <a:t>) количестве случаев с наименьшими оценками </a:t>
                </a:r>
                <a:r>
                  <a:rPr lang="en-US" dirty="0"/>
                  <a:t>L</a:t>
                </a:r>
                <a:r>
                  <a:rPr lang="en-US" baseline="-25000" dirty="0"/>
                  <a:t>1</a:t>
                </a:r>
                <a:r>
                  <a:rPr lang="en-US" dirty="0"/>
                  <a:t> </a:t>
                </a:r>
                <a:r>
                  <a:rPr lang="ru-RU" dirty="0"/>
                  <a:t>и </a:t>
                </a:r>
                <a:r>
                  <a:rPr lang="en-US" dirty="0"/>
                  <a:t>L</a:t>
                </a:r>
                <a:r>
                  <a:rPr lang="en-US" baseline="-25000" dirty="0"/>
                  <a:t>2</a:t>
                </a:r>
                <a:r>
                  <a:rPr lang="en-US" dirty="0"/>
                  <a:t> </a:t>
                </a:r>
              </a:p>
              <a:p>
                <a:endParaRPr lang="ru-RU" baseline="-25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8AEA10-65F0-47B0-ADB7-F0E28530F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29" y="4666435"/>
                <a:ext cx="7239444" cy="1938992"/>
              </a:xfrm>
              <a:prstGeom prst="rect">
                <a:avLst/>
              </a:prstGeom>
              <a:blipFill>
                <a:blip r:embed="rId4"/>
                <a:stretch>
                  <a:fillRect l="-5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9869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3EAE4A-CE2A-4742-8381-0006C02A0F81}"/>
              </a:ext>
            </a:extLst>
          </p:cNvPr>
          <p:cNvSpPr txBox="1"/>
          <p:nvPr/>
        </p:nvSpPr>
        <p:spPr>
          <a:xfrm>
            <a:off x="2772000" y="-9427"/>
            <a:ext cx="6372000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Метод ветвей и границ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8757A6F-A232-4C1B-A307-A6682B4D4C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E8A734AA-3EE9-440C-9155-087EE03FCE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4474978"/>
                  </p:ext>
                </p:extLst>
              </p:nvPr>
            </p:nvGraphicFramePr>
            <p:xfrm>
              <a:off x="1332000" y="974120"/>
              <a:ext cx="6714741" cy="379120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36613">
                      <a:extLst>
                        <a:ext uri="{9D8B030D-6E8A-4147-A177-3AD203B41FA5}">
                          <a16:colId xmlns:a16="http://schemas.microsoft.com/office/drawing/2014/main" val="3394523577"/>
                        </a:ext>
                      </a:extLst>
                    </a:gridCol>
                    <a:gridCol w="5878128">
                      <a:extLst>
                        <a:ext uri="{9D8B030D-6E8A-4147-A177-3AD203B41FA5}">
                          <a16:colId xmlns:a16="http://schemas.microsoft.com/office/drawing/2014/main" val="3748859221"/>
                        </a:ext>
                      </a:extLst>
                    </a:gridCol>
                  </a:tblGrid>
                  <a:tr h="26522">
                    <a:tc gridSpan="2"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Метод ветвей и границ :: Главная процедура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59242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Вход: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орграф </a:t>
                          </a:r>
                          <a14:m>
                            <m:oMath xmlns:m="http://schemas.openxmlformats.org/officeDocument/2006/math"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oMath>
                          </a14:m>
                          <a:r>
                            <a:rPr lang="ru-RU" sz="1100" dirty="0">
                              <a:effectLst/>
                            </a:rPr>
                            <a:t>, кластеры </a:t>
                          </a:r>
                          <a14:m>
                            <m:oMath xmlns:m="http://schemas.openxmlformats.org/officeDocument/2006/math"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𝒞</m:t>
                              </m:r>
                            </m:oMath>
                          </a14:m>
                          <a:r>
                            <a:rPr lang="ru-RU" sz="1100" dirty="0">
                              <a:effectLst/>
                            </a:rPr>
                            <a:t>, частичный порядок </a:t>
                          </a:r>
                          <a14:m>
                            <m:oMath xmlns:m="http://schemas.openxmlformats.org/officeDocument/2006/math"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𝛱</m:t>
                              </m:r>
                            </m:oMath>
                          </a14:m>
                          <a:r>
                            <a:rPr lang="ru-RU" sz="11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F"/>
                            </a:rPr>
                            <a:t>, верхняя граница 𝑈𝐵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5461482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Выход:</a:t>
                          </a:r>
                          <a:endParaRPr lang="ru-RU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маршрут и его стоимость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62901595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Инициализация </a:t>
                          </a:r>
                          <a14:m>
                            <m:oMath xmlns:m="http://schemas.openxmlformats.org/officeDocument/2006/math"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</m:oMath>
                          </a14:m>
                          <a:r>
                            <a:rPr lang="en-US" sz="1100">
                              <a:effectLst/>
                            </a:rPr>
                            <a:t>empty queue</a:t>
                          </a:r>
                          <a:endParaRPr lang="ru-RU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7476590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2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Начинаем с </a:t>
                          </a:r>
                          <a14:m>
                            <m:oMath xmlns:m="http://schemas.openxmlformats.org/officeDocument/2006/math"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𝑅𝑜𝑜𝑡</m:t>
                              </m:r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ru-RU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8316681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3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ru-RU" sz="11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𝑝𝑢𝑠h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ru-RU" sz="1100">
                                    <a:effectLst/>
                                    <a:latin typeface="Cambria Math" panose="02040503050406030204" pitchFamily="18" charset="0"/>
                                  </a:rPr>
                                  <m:t>𝑅𝑜𝑜𝑡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7798000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4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while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:r>
                            <a:rPr lang="en-US" sz="1100" b="1" dirty="0">
                              <a:effectLst/>
                            </a:rPr>
                            <a:t>not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oMath>
                          </a14:m>
                          <a:r>
                            <a:rPr lang="en-US" sz="1100" dirty="0">
                              <a:effectLst/>
                            </a:rPr>
                            <a:t>.empty()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1987038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5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	Берем следующий префикс для обработки </a:t>
                          </a:r>
                          <a14:m>
                            <m:oMath xmlns:m="http://schemas.openxmlformats.org/officeDocument/2006/math"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𝑝𝑜𝑝</m:t>
                              </m:r>
                              <m:d>
                                <m:dPr>
                                  <m:ctrlPr>
                                    <a:rPr lang="ru-RU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/>
                              </m:d>
                            </m:oMath>
                          </a14:m>
                          <a:endParaRPr lang="ru-RU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1438547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6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	</a:t>
                          </a:r>
                          <a14:m>
                            <m:oMath xmlns:m="http://schemas.openxmlformats.org/officeDocument/2006/math"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𝑝𝑟𝑜𝑐𝑒𝑠𝑠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𝐵𝑜𝑢𝑛𝑑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ru-RU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35789556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7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	</a:t>
                          </a:r>
                          <a:r>
                            <a:rPr lang="en-US" sz="1100" b="1" dirty="0">
                              <a:effectLst/>
                            </a:rPr>
                            <a:t>if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:r>
                            <a:rPr lang="en-US" sz="1100" b="1" dirty="0">
                              <a:effectLst/>
                            </a:rPr>
                            <a:t>not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𝑝𝑟𝑜𝑐𝑒𝑠𝑠</m:t>
                              </m:r>
                            </m:oMath>
                          </a14:m>
                          <a:r>
                            <a:rPr lang="ru-RU" sz="1100" dirty="0">
                              <a:effectLst/>
                            </a:rPr>
                            <a:t> </a:t>
                          </a:r>
                          <a:r>
                            <a:rPr lang="en-US" sz="1100" b="1" dirty="0">
                              <a:effectLst/>
                            </a:rPr>
                            <a:t>then</a:t>
                          </a:r>
                          <a:endParaRPr lang="ru-RU" sz="11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6921918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8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		</a:t>
                          </a:r>
                          <a:r>
                            <a:rPr lang="ru-RU" sz="1100">
                              <a:effectLst/>
                            </a:rPr>
                            <a:t>Префикс отсекается</a:t>
                          </a:r>
                          <a:r>
                            <a:rPr lang="en-US" sz="1100">
                              <a:effectLst/>
                            </a:rPr>
                            <a:t>; continue</a:t>
                          </a:r>
                          <a:endParaRPr lang="ru-RU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31294466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9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	</a:t>
                          </a:r>
                          <a:r>
                            <a:rPr lang="en-US" sz="1100" b="1" dirty="0">
                              <a:effectLst/>
                            </a:rPr>
                            <a:t>end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:r>
                            <a:rPr lang="en-US" sz="1100" b="1" dirty="0">
                              <a:effectLst/>
                            </a:rPr>
                            <a:t>if</a:t>
                          </a:r>
                          <a:endParaRPr lang="ru-RU" sz="11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4798343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10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	</a:t>
                          </a:r>
                          <a14:m>
                            <m:oMath xmlns:m="http://schemas.openxmlformats.org/officeDocument/2006/math"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𝑈𝑝𝑑𝑎𝑡𝑒𝐿𝑜𝑤𝑒𝑟𝐵𝑜𝑢𝑛𝑑</m:t>
                              </m:r>
                              <m:d>
                                <m:dPr>
                                  <m:ctrlPr>
                                    <a:rPr lang="ru-RU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d>
                            </m:oMath>
                          </a14:m>
                          <a:endParaRPr lang="ru-RU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47812272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11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	</a:t>
                          </a:r>
                          <a:r>
                            <a:rPr lang="en-US" sz="1100" b="1" dirty="0">
                              <a:effectLst/>
                            </a:rPr>
                            <a:t>for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:r>
                            <a:rPr lang="en-US" sz="1100" b="1" dirty="0">
                              <a:effectLst/>
                            </a:rPr>
                            <a:t>all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𝑐h𝑖𝑙𝑑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𝐵𝑟𝑎𝑛𝑐h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:r>
                            <a:rPr lang="en-US" sz="1100" b="1" dirty="0">
                              <a:effectLst/>
                            </a:rPr>
                            <a:t>do</a:t>
                          </a:r>
                          <a:endParaRPr lang="ru-RU" sz="11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5288523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12 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		</a:t>
                          </a:r>
                          <a:r>
                            <a:rPr lang="ru-RU" sz="1100">
                              <a:effectLst/>
                            </a:rPr>
                            <a:t>Помещаем префикс в очередь на обработку </a:t>
                          </a:r>
                          <a14:m>
                            <m:oMath xmlns:m="http://schemas.openxmlformats.org/officeDocument/2006/math"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oMath>
                          </a14:m>
                          <a:r>
                            <a:rPr lang="ru-RU" sz="1100">
                              <a:effectLst/>
                            </a:rPr>
                            <a:t>.</a:t>
                          </a:r>
                          <a:r>
                            <a:rPr lang="en-US" sz="1100">
                              <a:effectLst/>
                            </a:rPr>
                            <a:t>push</a:t>
                          </a:r>
                          <a:r>
                            <a:rPr lang="ru-RU" sz="110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𝑖𝑙𝑑</m:t>
                              </m:r>
                            </m:oMath>
                          </a14:m>
                          <a:r>
                            <a:rPr lang="ru-RU" sz="1100">
                              <a:effectLst/>
                            </a:rPr>
                            <a:t>)</a:t>
                          </a:r>
                          <a:endParaRPr lang="ru-RU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6324018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13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	</a:t>
                          </a:r>
                          <a:r>
                            <a:rPr lang="en-US" sz="1100" b="1" dirty="0">
                              <a:effectLst/>
                            </a:rPr>
                            <a:t>end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:r>
                            <a:rPr lang="en-US" sz="1100" b="1" dirty="0">
                              <a:effectLst/>
                            </a:rPr>
                            <a:t>for</a:t>
                          </a:r>
                          <a:endParaRPr lang="ru-RU" sz="11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24568846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14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end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:r>
                            <a:rPr lang="en-US" sz="1100" b="1" dirty="0">
                              <a:effectLst/>
                            </a:rPr>
                            <a:t>while</a:t>
                          </a:r>
                          <a:endParaRPr lang="ru-RU" sz="11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746744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E8A734AA-3EE9-440C-9155-087EE03FCE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4474978"/>
                  </p:ext>
                </p:extLst>
              </p:nvPr>
            </p:nvGraphicFramePr>
            <p:xfrm>
              <a:off x="1332000" y="974120"/>
              <a:ext cx="6714741" cy="379120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36613">
                      <a:extLst>
                        <a:ext uri="{9D8B030D-6E8A-4147-A177-3AD203B41FA5}">
                          <a16:colId xmlns:a16="http://schemas.microsoft.com/office/drawing/2014/main" val="3394523577"/>
                        </a:ext>
                      </a:extLst>
                    </a:gridCol>
                    <a:gridCol w="5878128">
                      <a:extLst>
                        <a:ext uri="{9D8B030D-6E8A-4147-A177-3AD203B41FA5}">
                          <a16:colId xmlns:a16="http://schemas.microsoft.com/office/drawing/2014/main" val="3748859221"/>
                        </a:ext>
                      </a:extLst>
                    </a:gridCol>
                  </a:tblGrid>
                  <a:tr h="221234">
                    <a:tc gridSpan="2"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Метод ветвей и границ :: Главная процедура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592422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Вход: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286" t="-100000" r="-414" b="-15243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4614826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Выход:</a:t>
                          </a:r>
                          <a:endParaRPr lang="ru-RU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маршрут и его стоимость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629015952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286" t="-305556" r="-414" b="-136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7659049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2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286" t="-394595" r="-414" b="-12297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3166810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3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286" t="-446341" r="-414" b="-10097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7980006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4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286" t="-622222" r="-414" b="-10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9870380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5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286" t="-702703" r="-414" b="-9216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385472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6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286" t="-825000" r="-414" b="-847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7895569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7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286" t="-900000" r="-414" b="-7243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9219187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8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		</a:t>
                          </a:r>
                          <a:r>
                            <a:rPr lang="ru-RU" sz="1100">
                              <a:effectLst/>
                            </a:rPr>
                            <a:t>Префикс отсекается</a:t>
                          </a:r>
                          <a:r>
                            <a:rPr lang="en-US" sz="1100">
                              <a:effectLst/>
                            </a:rPr>
                            <a:t>; continue</a:t>
                          </a:r>
                          <a:endParaRPr lang="ru-RU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312944662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9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	</a:t>
                          </a:r>
                          <a:r>
                            <a:rPr lang="en-US" sz="1100" b="1" dirty="0">
                              <a:effectLst/>
                            </a:rPr>
                            <a:t>end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:r>
                            <a:rPr lang="en-US" sz="1100" b="1" dirty="0">
                              <a:effectLst/>
                            </a:rPr>
                            <a:t>if</a:t>
                          </a:r>
                          <a:endParaRPr lang="ru-RU" sz="11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47983431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10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286" t="-1194595" r="-414" b="-4297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8122721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11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286" t="-1330556" r="-414" b="-34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2885238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12 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286" t="-1430556" r="-414" b="-24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3240187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13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	</a:t>
                          </a:r>
                          <a:r>
                            <a:rPr lang="en-US" sz="1100" b="1" dirty="0">
                              <a:effectLst/>
                            </a:rPr>
                            <a:t>end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:r>
                            <a:rPr lang="en-US" sz="1100" b="1" dirty="0">
                              <a:effectLst/>
                            </a:rPr>
                            <a:t>for</a:t>
                          </a:r>
                          <a:endParaRPr lang="ru-RU" sz="11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245688468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14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end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:r>
                            <a:rPr lang="en-US" sz="1100" b="1" dirty="0">
                              <a:effectLst/>
                            </a:rPr>
                            <a:t>while</a:t>
                          </a:r>
                          <a:endParaRPr lang="ru-RU" sz="11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7467447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B3A56C-DB57-43EF-B064-4FB5BC6ADCD1}"/>
                  </a:ext>
                </a:extLst>
              </p:cNvPr>
              <p:cNvSpPr txBox="1"/>
              <p:nvPr/>
            </p:nvSpPr>
            <p:spPr>
              <a:xfrm>
                <a:off x="31903" y="4799093"/>
                <a:ext cx="922223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Значение </a:t>
                </a:r>
                <a:r>
                  <a:rPr lang="en-US" sz="1400" dirty="0"/>
                  <a:t>UB</a:t>
                </a:r>
                <a:r>
                  <a:rPr lang="ru-RU" sz="1400" dirty="0"/>
                  <a:t> получается при помощи эвристики </a:t>
                </a:r>
                <a:r>
                  <a:rPr lang="en-US" sz="1400" dirty="0"/>
                  <a:t>PCGLNS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Выполняем обход дерева поиска в ширину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Начиная с корня, префикса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ru-RU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𝜎</m:t>
                    </m:r>
                    <m:r>
                      <a:rPr lang="ru-RU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</m:t>
                    </m:r>
                    <m:d>
                      <m:d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sz="1400" dirty="0">
                  <a:ea typeface="Calibri" panose="020F0502020204030204" pitchFamily="34" charset="0"/>
                  <a:cs typeface="F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В каждом префиксе считаем </a:t>
                </a:r>
                <a:r>
                  <a:rPr lang="en-US" sz="1400" dirty="0"/>
                  <a:t>LB </a:t>
                </a:r>
                <a:r>
                  <a:rPr lang="ru-RU" sz="1400" dirty="0"/>
                  <a:t>методами </a:t>
                </a:r>
                <a:r>
                  <a:rPr lang="en-US" sz="1400" dirty="0"/>
                  <a:t>L</a:t>
                </a:r>
                <a:r>
                  <a:rPr lang="en-US" sz="1400" baseline="-25000" dirty="0"/>
                  <a:t>1</a:t>
                </a:r>
                <a:r>
                  <a:rPr lang="en-US" sz="1400" dirty="0"/>
                  <a:t> </a:t>
                </a:r>
                <a:r>
                  <a:rPr lang="ru-RU" sz="1400" dirty="0"/>
                  <a:t>и </a:t>
                </a:r>
                <a:r>
                  <a:rPr lang="en-US" sz="1400" dirty="0"/>
                  <a:t>L</a:t>
                </a:r>
                <a:r>
                  <a:rPr lang="en-US" sz="1400" baseline="-25000" dirty="0"/>
                  <a:t>2</a:t>
                </a:r>
                <a:r>
                  <a:rPr lang="ru-RU" sz="1400" dirty="0"/>
                  <a:t> и выбираем </a:t>
                </a:r>
                <a:r>
                  <a:rPr lang="en-US" sz="1400" dirty="0"/>
                  <a:t>max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Если </a:t>
                </a:r>
                <a:r>
                  <a:rPr lang="en-US" sz="1400" dirty="0"/>
                  <a:t>LB &gt; UB</a:t>
                </a:r>
                <a:r>
                  <a:rPr lang="ru-RU" sz="1400" dirty="0"/>
                  <a:t>, префикс отсекается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Иначе находим его потомков (префиксы длины большей на 1, с учётом ограничений предшествования) и переходим к их обработке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Каждый префикс длины </a:t>
                </a:r>
                <a:r>
                  <a:rPr lang="en-US" sz="1400" dirty="0"/>
                  <a:t>m </a:t>
                </a:r>
                <a:r>
                  <a:rPr lang="ru-RU" sz="1400" dirty="0"/>
                  <a:t>даёт решение исходной задачи </a:t>
                </a:r>
                <a:r>
                  <a:rPr lang="en-US" sz="1400" dirty="0"/>
                  <a:t>PCGTSP</a:t>
                </a:r>
                <a:r>
                  <a:rPr lang="ru-RU" sz="1400" dirty="0"/>
                  <a:t>, выбираем из них наилучший (минимального веса)</a:t>
                </a:r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ru-RU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B3A56C-DB57-43EF-B064-4FB5BC6AD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3" y="4799093"/>
                <a:ext cx="9222234" cy="2246769"/>
              </a:xfrm>
              <a:prstGeom prst="rect">
                <a:avLst/>
              </a:prstGeom>
              <a:blipFill>
                <a:blip r:embed="rId4"/>
                <a:stretch>
                  <a:fillRect l="-66" t="-5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2219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868144" y="219759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Содержание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2000" y="1073769"/>
            <a:ext cx="8568952" cy="5564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Введение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Задача оптимальной маршрутизации режущего инструмента для проектирования УП машин листовой резки с ЧПУ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Использование дискретных оптимизационных моделей</a:t>
            </a:r>
            <a:endParaRPr lang="en-US" sz="2400" dirty="0"/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Использование непрерывно-дискретных оптимизационных моделей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Применение открытых форматов для взаимодействия программных подсистем</a:t>
            </a:r>
            <a:endParaRPr lang="en-US" sz="2400" dirty="0"/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Заключение</a:t>
            </a:r>
            <a:endParaRPr lang="en-US" sz="2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867DDE5-9E7A-4978-B3CC-B9359457AA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332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8757A6F-A232-4C1B-A307-A6682B4D4C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512A21-D21A-42E9-A8DF-1A6AB9B81956}"/>
              </a:ext>
            </a:extLst>
          </p:cNvPr>
          <p:cNvSpPr txBox="1"/>
          <p:nvPr/>
        </p:nvSpPr>
        <p:spPr>
          <a:xfrm>
            <a:off x="2772000" y="-9427"/>
            <a:ext cx="6372000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Метод ветвей и границ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077DD4-DFB0-4630-BC09-0AB40A0FBB4C}"/>
                  </a:ext>
                </a:extLst>
              </p:cNvPr>
              <p:cNvSpPr txBox="1"/>
              <p:nvPr/>
            </p:nvSpPr>
            <p:spPr>
              <a:xfrm>
                <a:off x="252000" y="1643286"/>
                <a:ext cx="8584183" cy="38082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Все префиксы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𝜎</m:t>
                    </m:r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,…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ru-RU" dirty="0"/>
                  <a:t>, отличающиеся только порядком посещения кластеров (и общим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𝑟</m:t>
                            </m:r>
                          </m:sub>
                        </m:sSub>
                      </m:sub>
                    </m:sSub>
                  </m:oMath>
                </a14:m>
                <a:r>
                  <a:rPr lang="ru-RU" dirty="0"/>
                  <a:t>) приводят к одной и той же вспомогательной задаче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𝒫</m:t>
                    </m:r>
                  </m:oMath>
                </a14:m>
                <a:r>
                  <a:rPr lang="ru-RU" dirty="0"/>
                  <a:t> (по построению), поэтому: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Требуется кэшировать значения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OPT</m:t>
                    </m:r>
                    <m:r>
                      <a:rPr lang="ru-RU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(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𝒫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𝑟𝑒𝑙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)</m:t>
                    </m:r>
                  </m:oMath>
                </a14:m>
                <a:r>
                  <a:rPr lang="ru-RU" dirty="0">
                    <a:ea typeface="Calibri" panose="020F0502020204030204" pitchFamily="34" charset="0"/>
                    <a:cs typeface="F"/>
                  </a:rPr>
                  <a:t> по ключу</a:t>
                </a:r>
                <a:r>
                  <a:rPr lang="en-US" dirty="0">
                    <a:ea typeface="Calibri" panose="020F0502020204030204" pitchFamily="34" charset="0"/>
                    <a:cs typeface="F"/>
                  </a:rPr>
                  <a:t>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𝒯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)=({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},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ea typeface="Calibri" panose="020F0502020204030204" pitchFamily="34" charset="0"/>
                  <a:cs typeface="F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Для этого требуется значительная память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Общая </a:t>
                </a:r>
                <a:r>
                  <a:rPr lang="ru-RU" dirty="0" err="1"/>
                  <a:t>кеш</a:t>
                </a:r>
                <a:r>
                  <a:rPr lang="ru-RU" dirty="0"/>
                  <a:t>-таблица затрудняет параллельное выполнение алгоритма</a:t>
                </a:r>
              </a:p>
              <a:p>
                <a:endParaRPr lang="ru-RU" dirty="0"/>
              </a:p>
              <a:p>
                <a:r>
                  <a:rPr lang="ru-RU" dirty="0"/>
                  <a:t>Замена всех возможных путей из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ru-RU" dirty="0"/>
                  <a:t> 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𝑟</m:t>
                            </m:r>
                          </m:sub>
                        </m:sSub>
                      </m:sub>
                    </m:sSub>
                  </m:oMath>
                </a14:m>
                <a:r>
                  <a:rPr lang="ru-RU" dirty="0"/>
                  <a:t> вдоль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𝜎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 одно значение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min</m:t>
                        </m:r>
                      </m:sub>
                    </m:sSub>
                  </m:oMath>
                </a14:m>
                <a:r>
                  <a:rPr lang="ru-RU" dirty="0"/>
                  <a:t> также оказывается слишком грубым приближением.</a:t>
                </a:r>
              </a:p>
              <a:p>
                <a:endParaRPr lang="ru-RU" dirty="0"/>
              </a:p>
              <a:p>
                <a:r>
                  <a:rPr lang="ru-RU" dirty="0"/>
                  <a:t>Для решения этих проблем была создана другая версия этого алгоритма, использующая динамическое программирование </a:t>
                </a:r>
                <a:r>
                  <a:rPr lang="en-US" dirty="0"/>
                  <a:t>(DP)</a:t>
                </a:r>
                <a:r>
                  <a:rPr lang="ru-RU" dirty="0"/>
                  <a:t>, схему </a:t>
                </a:r>
                <a:r>
                  <a:rPr lang="ru-RU" dirty="0" err="1"/>
                  <a:t>Хелда</a:t>
                </a:r>
                <a:r>
                  <a:rPr lang="ru-RU" dirty="0"/>
                  <a:t> и Карпа</a:t>
                </a:r>
                <a:r>
                  <a:rPr lang="ru-RU" baseline="30000" dirty="0"/>
                  <a:t>1</a:t>
                </a:r>
                <a:r>
                  <a:rPr lang="ru-RU" dirty="0"/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077DD4-DFB0-4630-BC09-0AB40A0FB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0" y="1643286"/>
                <a:ext cx="8584183" cy="3808222"/>
              </a:xfrm>
              <a:prstGeom prst="rect">
                <a:avLst/>
              </a:prstGeom>
              <a:blipFill>
                <a:blip r:embed="rId3"/>
                <a:stretch>
                  <a:fillRect l="-568" t="-641" b="-16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02AD833-94D2-40C9-AE90-F2722FB177FF}"/>
              </a:ext>
            </a:extLst>
          </p:cNvPr>
          <p:cNvSpPr/>
          <p:nvPr/>
        </p:nvSpPr>
        <p:spPr>
          <a:xfrm>
            <a:off x="0" y="6457890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00" baseline="30000" dirty="0"/>
              <a:t>1</a:t>
            </a:r>
            <a:r>
              <a:rPr lang="en-US" sz="1000" dirty="0"/>
              <a:t>Held M., Karp R. M. A Dynamic Programming Approach to Sequencing Problems // Journal of the Society for Industrial and Applied Mathematics. — 1962. — Т. 10, No 1. — С. 196—210. </a:t>
            </a: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5395226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3EAE4A-CE2A-4742-8381-0006C02A0F81}"/>
              </a:ext>
            </a:extLst>
          </p:cNvPr>
          <p:cNvSpPr txBox="1"/>
          <p:nvPr/>
        </p:nvSpPr>
        <p:spPr>
          <a:xfrm>
            <a:off x="2052000" y="0"/>
            <a:ext cx="7092000" cy="12003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Динамическое программирование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8757A6F-A232-4C1B-A307-A6682B4D4C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0127CAB-D03D-47DB-ADA3-08C34420C246}"/>
                  </a:ext>
                </a:extLst>
              </p:cNvPr>
              <p:cNvSpPr txBox="1"/>
              <p:nvPr/>
            </p:nvSpPr>
            <p:spPr>
              <a:xfrm>
                <a:off x="17072" y="1629000"/>
                <a:ext cx="8725880" cy="48013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180340" algn="just"/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Каждое состояние 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DP</a:t>
                </a:r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 (ячейка таблицы динамического программирования) соответствует частичному</a:t>
                </a:r>
                <a:r>
                  <a:rPr lang="ru-RU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:r>
                  <a:rPr lang="en-US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v</a:t>
                </a:r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-</a:t>
                </a:r>
                <a:r>
                  <a:rPr lang="en-US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u</a:t>
                </a:r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-пути и индексируется кортежем </a:t>
                </a: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𝒞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𝑙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𝑣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𝑢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)</m:t>
                    </m:r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, где</a:t>
                </a:r>
              </a:p>
              <a:p>
                <a:pPr marL="342900" lvl="0" indent="-342900" algn="just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p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𝒞</m:t>
                        </m:r>
                      </m:e>
                      <m:sup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′</m:t>
                        </m:r>
                      </m:sup>
                    </m:sSup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⊂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𝒞</m:t>
                    </m:r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 представляет собой </a:t>
                </a:r>
                <a:r>
                  <a:rPr lang="ru-RU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идеал</a:t>
                </a:r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 частично упорядоченного множества кластеров</a:t>
                </a:r>
                <a:r>
                  <a:rPr lang="ru-RU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𝒞</m:t>
                    </m:r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, то есть</a:t>
                </a:r>
                <a14:m>
                  <m:oMath xmlns:m="http://schemas.openxmlformats.org/officeDocument/2006/math">
                    <m:r>
                      <a:rPr lang="ru-RU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 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∀(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𝑉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∈</m:t>
                    </m:r>
                    <m:sSup>
                      <m:sSup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𝒞</m:t>
                        </m:r>
                      </m:e>
                      <m:sup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′</m:t>
                        </m:r>
                      </m:sup>
                    </m:sSup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</m:t>
                    </m:r>
                    <m:sSup>
                      <m:sSup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p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p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′</m:t>
                        </m:r>
                      </m:sup>
                    </m:sSup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∈</m:t>
                    </m:r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𝒞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,(</m:t>
                    </m:r>
                    <m:sSup>
                      <m:sSup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p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p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′</m:t>
                        </m:r>
                      </m:sup>
                    </m:sSup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𝑉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)∈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𝐴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)⇒</m:t>
                    </m:r>
                    <m:d>
                      <m:d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</m:ctrlPr>
                          </m:sSupPr>
                          <m:e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p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′</m:t>
                            </m:r>
                          </m:sup>
                        </m:sSup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∈</m:t>
                        </m:r>
                        <m:sSup>
                          <m:sSup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</m:ctrlPr>
                          </m:sSup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𝒞</m:t>
                            </m:r>
                          </m:e>
                          <m:sup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. Очевидно, в наших условиях,</a:t>
                </a:r>
                <a:r>
                  <a:rPr lang="ru-RU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принадлежит произвольному идеалу</a:t>
                </a:r>
                <a:r>
                  <a:rPr lang="ru-RU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𝒞</m:t>
                        </m:r>
                      </m:e>
                      <m:sup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′</m:t>
                        </m:r>
                      </m:sup>
                    </m:sSup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⊂</m:t>
                    </m:r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𝒞</m:t>
                    </m:r>
                  </m:oMath>
                </a14:m>
                <a:endParaRPr lang="ru-RU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F"/>
                </a:endParaRPr>
              </a:p>
              <a:p>
                <a:pPr marL="457200" lvl="0" indent="-457200" algn="just">
                  <a:buFont typeface="+mj-lt"/>
                  <a:buAutoNum type="arabicPeriod" startAt="2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𝑙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⊂</m:t>
                    </m:r>
                    <m:sSup>
                      <m:sSup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p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𝒞</m:t>
                        </m:r>
                      </m:e>
                      <m:sup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, для которого нет </a:t>
                </a: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𝑉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𝒞</m:t>
                        </m:r>
                      </m:e>
                      <m:sup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, такого, что </a:t>
                </a: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(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𝑙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𝑉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)∈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𝐴</m:t>
                    </m:r>
                  </m:oMath>
                </a14:m>
                <a:endParaRPr lang="ru-RU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F"/>
                </a:endParaRPr>
              </a:p>
              <a:p>
                <a:pPr marL="342900" lvl="0" indent="-342900" algn="just">
                  <a:buFont typeface="+mj-lt"/>
                  <a:buAutoNum type="arabicPeriod" startAt="2"/>
                </a:pP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𝑣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effectLst/>
                    <a:latin typeface="Times New Roman" panose="02020603050405020304" pitchFamily="18" charset="0"/>
                    <a:ea typeface="F"/>
                    <a:cs typeface="F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F"/>
                      </a:rPr>
                      <m:t>𝑢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F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F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F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F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.</a:t>
                </a:r>
              </a:p>
              <a:p>
                <a:pPr indent="180340" algn="just"/>
                <a:endParaRPr lang="en-US" dirty="0"/>
              </a:p>
              <a:p>
                <a:pPr indent="180340" algn="just"/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Значение каждой ячейки DP </a:t>
                </a: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𝑆</m:t>
                    </m:r>
                  </m:oMath>
                </a14:m>
                <a:r>
                  <a:rPr lang="ru-RU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содержит: </a:t>
                </a:r>
                <a:endParaRPr lang="en-US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F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ссылку</a:t>
                </a:r>
                <a:r>
                  <a:rPr lang="ru-RU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𝑆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[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𝑝𝑟𝑒𝑑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dirty="0">
                    <a:effectLst/>
                    <a:latin typeface="Cambria Math" panose="02040503050406030204" pitchFamily="18" charset="0"/>
                    <a:ea typeface="F"/>
                    <a:cs typeface="Cambria Math" panose="02040503050406030204" pitchFamily="18" charset="0"/>
                  </a:rPr>
                  <a:t> </a:t>
                </a:r>
                <a:r>
                  <a:rPr lang="ru-RU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на предшествующее состояние</a:t>
                </a:r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F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ru-RU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локальное значение нижней оценки</a:t>
                </a:r>
                <a:r>
                  <a:rPr lang="ru-RU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𝑆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[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𝐿𝐵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]</m:t>
                    </m:r>
                  </m:oMath>
                </a14:m>
                <a:r>
                  <a:rPr lang="ru-RU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Cambria Math" panose="02040503050406030204" pitchFamily="18" charset="0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ru-RU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Стоимость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 </a:t>
                </a:r>
                <a14:m>
                  <m:oMath xmlns:m="http://schemas.openxmlformats.org/officeDocument/2006/math"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𝑆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[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𝑐𝑜𝑠𝑡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dirty="0">
                    <a:effectLst/>
                    <a:latin typeface="Cambria Math" panose="02040503050406030204" pitchFamily="18" charset="0"/>
                    <a:ea typeface="F"/>
                    <a:cs typeface="Cambria Math" panose="02040503050406030204" pitchFamily="18" charset="0"/>
                  </a:rPr>
                  <a:t> </a:t>
                </a:r>
                <a:r>
                  <a:rPr lang="ru-RU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соответствующего частичного</a:t>
                </a:r>
                <a:r>
                  <a:rPr lang="ru-RU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:r>
                  <a:rPr lang="en-US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v</a:t>
                </a:r>
                <a:r>
                  <a:rPr lang="ru-RU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-</a:t>
                </a:r>
                <a:r>
                  <a:rPr lang="en-US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u</a:t>
                </a:r>
                <a:r>
                  <a:rPr lang="ru-RU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-пути.</a:t>
                </a:r>
                <a:endParaRPr lang="ru-RU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F"/>
                </a:endParaRPr>
              </a:p>
              <a:p>
                <a:pPr indent="180340" algn="just"/>
                <a:endParaRPr lang="en-US" dirty="0"/>
              </a:p>
              <a:p>
                <a:pPr indent="180340" algn="just"/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ℑ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– подмножество идеалов размера </a:t>
                </a: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𝑘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∈{1,…,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𝑚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. Очевидно,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ℑ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1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={{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1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}}</m:t>
                    </m:r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, поэтому первый слой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ℒ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 таблицы динамического программирования строится тривиально. Индуктивное построение остальных слоев описано 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далее</a:t>
                </a:r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.</a:t>
                </a:r>
              </a:p>
              <a:p>
                <a:pPr indent="180340" algn="just"/>
                <a:endParaRPr lang="ru-R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0127CAB-D03D-47DB-ADA3-08C34420C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2" y="1629000"/>
                <a:ext cx="8725880" cy="4801314"/>
              </a:xfrm>
              <a:prstGeom prst="rect">
                <a:avLst/>
              </a:prstGeom>
              <a:blipFill>
                <a:blip r:embed="rId3"/>
                <a:stretch>
                  <a:fillRect l="-629" t="-635" r="-5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5580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8757A6F-A232-4C1B-A307-A6682B4D4C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0A259E-1DCF-4C4E-9ECE-7DEF57722E5D}"/>
              </a:ext>
            </a:extLst>
          </p:cNvPr>
          <p:cNvSpPr txBox="1"/>
          <p:nvPr/>
        </p:nvSpPr>
        <p:spPr>
          <a:xfrm>
            <a:off x="2052000" y="0"/>
            <a:ext cx="7092000" cy="12003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Динамическое программирование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9CFF1C00-B9F4-4D1A-A2D7-7206A52920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0941408"/>
                  </p:ext>
                </p:extLst>
              </p:nvPr>
            </p:nvGraphicFramePr>
            <p:xfrm>
              <a:off x="131975" y="1200329"/>
              <a:ext cx="8879384" cy="543090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48205">
                      <a:extLst>
                        <a:ext uri="{9D8B030D-6E8A-4147-A177-3AD203B41FA5}">
                          <a16:colId xmlns:a16="http://schemas.microsoft.com/office/drawing/2014/main" val="938134955"/>
                        </a:ext>
                      </a:extLst>
                    </a:gridCol>
                    <a:gridCol w="8031179">
                      <a:extLst>
                        <a:ext uri="{9D8B030D-6E8A-4147-A177-3AD203B41FA5}">
                          <a16:colId xmlns:a16="http://schemas.microsoft.com/office/drawing/2014/main" val="4280214753"/>
                        </a:ext>
                      </a:extLst>
                    </a:gridCol>
                  </a:tblGrid>
                  <a:tr h="163208">
                    <a:tc gridSpan="2"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DP :: индуктивное построение таблицы динамического программирования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800711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Вход: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орграф </a:t>
                          </a:r>
                          <a14:m>
                            <m:oMath xmlns:m="http://schemas.openxmlformats.org/officeDocument/2006/math"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oMath>
                          </a14:m>
                          <a:r>
                            <a:rPr lang="ru-RU" sz="1200" dirty="0">
                              <a:effectLst/>
                            </a:rPr>
                            <a:t>, частичный порядок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oMath>
                          </a14:m>
                          <a:r>
                            <a:rPr lang="ru-RU" sz="1200" dirty="0">
                              <a:effectLst/>
                            </a:rPr>
                            <a:t>, слой таблицы  </a:t>
                          </a:r>
                          <a:r>
                            <a:rPr lang="en-US" sz="1200" dirty="0">
                              <a:effectLst/>
                            </a:rPr>
                            <a:t>DP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200" dirty="0">
                              <a:effectLst/>
                            </a:rPr>
                            <a:t>, верхняя граница </a:t>
                          </a:r>
                          <a14:m>
                            <m:oMath xmlns:m="http://schemas.openxmlformats.org/officeDocument/2006/math"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𝑈𝐵</m:t>
                              </m:r>
                            </m:oMath>
                          </a14:m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4275281189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Выход: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oMath>
                          </a14:m>
                          <a:r>
                            <a:rPr lang="ru-RU" sz="1200">
                              <a:effectLst/>
                            </a:rPr>
                            <a:t>-ый слой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1198089446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Инициализация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=∅</m:t>
                              </m:r>
                            </m:oMath>
                          </a14:m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1705704735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2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for all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e>
                                <m:sup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ℑ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do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717351842"/>
                      </a:ext>
                    </a:extLst>
                  </a:tr>
                  <a:tr h="158761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3 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r>
                            <a:rPr lang="en-US" sz="1200" dirty="0">
                              <a:effectLst/>
                            </a:rPr>
                            <a:t> all </a:t>
                          </a:r>
                          <a:r>
                            <a:rPr lang="ru-RU" sz="1200" dirty="0">
                              <a:effectLst/>
                            </a:rPr>
                            <a:t>кластер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∖</m:t>
                              </m:r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dirty="0" err="1">
                              <a:effectLst/>
                            </a:rPr>
                            <a:t>s.t.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e>
                                <m:sup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∪{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}∈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ℑ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do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1667408224"/>
                      </a:ext>
                    </a:extLst>
                  </a:tr>
                  <a:tr h="158761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4 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	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all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200" dirty="0">
                              <a:effectLst/>
                            </a:rPr>
                            <a:t> и </a:t>
                          </a:r>
                          <a14:m>
                            <m:oMath xmlns:m="http://schemas.openxmlformats.org/officeDocument/2006/math"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do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1474820960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5 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		</a:t>
                          </a:r>
                          <a:r>
                            <a:rPr lang="en-US" sz="1200" b="1" dirty="0">
                              <a:effectLst/>
                            </a:rPr>
                            <a:t>if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ru-RU" sz="1200" dirty="0">
                              <a:effectLst/>
                            </a:rPr>
                            <a:t>есть состояние </a:t>
                          </a:r>
                          <a14:m>
                            <m:oMath xmlns:m="http://schemas.openxmlformats.org/officeDocument/2006/math"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=(</m:t>
                              </m:r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200" dirty="0">
                              <a:effectLst/>
                            </a:rPr>
                            <a:t> </a:t>
                          </a:r>
                          <a:r>
                            <a:rPr lang="en-US" sz="1200" dirty="0">
                              <a:effectLst/>
                            </a:rPr>
                            <a:t>s</a:t>
                          </a:r>
                          <a:r>
                            <a:rPr lang="ru-RU" sz="1200" dirty="0">
                              <a:effectLst/>
                            </a:rPr>
                            <a:t>.</a:t>
                          </a:r>
                          <a:r>
                            <a:rPr lang="en-US" sz="1200" dirty="0">
                              <a:effectLst/>
                            </a:rPr>
                            <a:t>t</a:t>
                          </a:r>
                          <a:r>
                            <a:rPr lang="ru-RU" sz="1200" dirty="0">
                              <a:effectLst/>
                            </a:rPr>
                            <a:t>. </a:t>
                          </a:r>
                          <a14:m>
                            <m:oMath xmlns:m="http://schemas.openxmlformats.org/officeDocument/2006/math"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oMath>
                          </a14:m>
                          <a:r>
                            <a:rPr lang="ru-RU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then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1884381775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6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				создаем новое состояние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=(</m:t>
                              </m:r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∪{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},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503629971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7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				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𝑐𝑜𝑠𝑡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]=</m:t>
                              </m:r>
                              <m:r>
                                <m:rPr>
                                  <m:sty m:val="p"/>
                                </m:rP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  <m:r>
                                <a:rPr lang="ru-RU" sz="1200" i="1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𝑐𝑜𝑠𝑡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]+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):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=(</m:t>
                              </m:r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3986655534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8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				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]=</m:t>
                              </m:r>
                              <m:r>
                                <m:rPr>
                                  <m:sty m:val="p"/>
                                </m:rP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  <m:r>
                                <a:rPr lang="ru-RU" sz="1200" i="1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𝑐𝑜𝑠𝑡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]+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):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=(</m:t>
                              </m:r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934515855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9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				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𝐿𝐵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]=</m:t>
                              </m:r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𝑐𝑜𝑠𝑡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]+</m:t>
                              </m:r>
                              <m:r>
                                <m:rPr>
                                  <m:sty m:val="p"/>
                                </m:rP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  <m:r>
                                <a:rPr lang="ru-RU" sz="1200" i="1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4176271983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10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				</a:t>
                          </a:r>
                          <a:r>
                            <a:rPr lang="en-US" sz="1200" b="1" dirty="0">
                              <a:effectLst/>
                            </a:rPr>
                            <a:t>if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𝐿𝐵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]⩽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𝑈𝐵</m:t>
                              </m:r>
                            </m:oMath>
                          </a14:m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then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3262798530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11 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					</a:t>
                          </a:r>
                          <a:r>
                            <a:rPr lang="ru-RU" sz="1200">
                              <a:effectLst/>
                            </a:rPr>
                            <a:t>Добавляем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200">
                              <a:effectLst/>
                            </a:rPr>
                            <a:t> к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964183891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12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			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if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598050393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13 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	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if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1842815023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14 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4272345385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15 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429142162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16 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3460518996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17 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return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2895412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9CFF1C00-B9F4-4D1A-A2D7-7206A52920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0941408"/>
                  </p:ext>
                </p:extLst>
              </p:nvPr>
            </p:nvGraphicFramePr>
            <p:xfrm>
              <a:off x="131975" y="1200329"/>
              <a:ext cx="8879384" cy="543090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48205">
                      <a:extLst>
                        <a:ext uri="{9D8B030D-6E8A-4147-A177-3AD203B41FA5}">
                          <a16:colId xmlns:a16="http://schemas.microsoft.com/office/drawing/2014/main" val="938134955"/>
                        </a:ext>
                      </a:extLst>
                    </a:gridCol>
                    <a:gridCol w="8031179">
                      <a:extLst>
                        <a:ext uri="{9D8B030D-6E8A-4147-A177-3AD203B41FA5}">
                          <a16:colId xmlns:a16="http://schemas.microsoft.com/office/drawing/2014/main" val="4280214753"/>
                        </a:ext>
                      </a:extLst>
                    </a:gridCol>
                  </a:tblGrid>
                  <a:tr h="241300">
                    <a:tc gridSpan="2"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DP :: индуктивное построение таблицы динамического программирования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800711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Вход: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78846" r="-303" b="-156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5281189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Выход: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178846" r="-303" b="-146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8089446"/>
                      </a:ext>
                    </a:extLst>
                  </a:tr>
                  <a:tr h="24130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371795" r="-303" b="-18589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5704735"/>
                      </a:ext>
                    </a:extLst>
                  </a:tr>
                  <a:tr h="24130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2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460000" r="-303" b="-171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7351842"/>
                      </a:ext>
                    </a:extLst>
                  </a:tr>
                  <a:tr h="24130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3 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560000" r="-303" b="-161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7408224"/>
                      </a:ext>
                    </a:extLst>
                  </a:tr>
                  <a:tr h="24130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4 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676923" r="-303" b="-155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4820960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5 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582692" r="-303" b="-106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4381775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6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682692" r="-303" b="-96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3629971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7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782692" r="-303" b="-86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6655534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8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882692" r="-303" b="-76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4515855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9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964151" r="-303" b="-6509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6271983"/>
                      </a:ext>
                    </a:extLst>
                  </a:tr>
                  <a:tr h="24130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10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1446154" r="-303" b="-78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2798530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11 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1159615" r="-303" b="-4884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4183891"/>
                      </a:ext>
                    </a:extLst>
                  </a:tr>
                  <a:tr h="24130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12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			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if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598050393"/>
                      </a:ext>
                    </a:extLst>
                  </a:tr>
                  <a:tr h="24130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13 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	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if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1842815023"/>
                      </a:ext>
                    </a:extLst>
                  </a:tr>
                  <a:tr h="24130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14 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4272345385"/>
                      </a:ext>
                    </a:extLst>
                  </a:tr>
                  <a:tr h="24130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15 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429142162"/>
                      </a:ext>
                    </a:extLst>
                  </a:tr>
                  <a:tr h="24130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16 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3460518996"/>
                      </a:ext>
                    </a:extLst>
                  </a:tr>
                  <a:tr h="24130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17 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2132500" r="-303" b="-4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95412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94708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3EAE4A-CE2A-4742-8381-0006C02A0F81}"/>
              </a:ext>
            </a:extLst>
          </p:cNvPr>
          <p:cNvSpPr txBox="1"/>
          <p:nvPr/>
        </p:nvSpPr>
        <p:spPr>
          <a:xfrm>
            <a:off x="2772000" y="0"/>
            <a:ext cx="6372000" cy="12003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Сравнение решений задачи </a:t>
            </a:r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PCGTSP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8757A6F-A232-4C1B-A307-A6682B4D4C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9B7C7753-D2C8-459B-99C2-921AD5F1EF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87197"/>
              </p:ext>
            </p:extLst>
          </p:nvPr>
        </p:nvGraphicFramePr>
        <p:xfrm>
          <a:off x="68289" y="919208"/>
          <a:ext cx="5083076" cy="55689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6680">
                  <a:extLst>
                    <a:ext uri="{9D8B030D-6E8A-4147-A177-3AD203B41FA5}">
                      <a16:colId xmlns:a16="http://schemas.microsoft.com/office/drawing/2014/main" val="4267128264"/>
                    </a:ext>
                  </a:extLst>
                </a:gridCol>
                <a:gridCol w="517518">
                  <a:extLst>
                    <a:ext uri="{9D8B030D-6E8A-4147-A177-3AD203B41FA5}">
                      <a16:colId xmlns:a16="http://schemas.microsoft.com/office/drawing/2014/main" val="2165402599"/>
                    </a:ext>
                  </a:extLst>
                </a:gridCol>
                <a:gridCol w="276218">
                  <a:extLst>
                    <a:ext uri="{9D8B030D-6E8A-4147-A177-3AD203B41FA5}">
                      <a16:colId xmlns:a16="http://schemas.microsoft.com/office/drawing/2014/main" val="2219754740"/>
                    </a:ext>
                  </a:extLst>
                </a:gridCol>
                <a:gridCol w="219068">
                  <a:extLst>
                    <a:ext uri="{9D8B030D-6E8A-4147-A177-3AD203B41FA5}">
                      <a16:colId xmlns:a16="http://schemas.microsoft.com/office/drawing/2014/main" val="2352979372"/>
                    </a:ext>
                  </a:extLst>
                </a:gridCol>
                <a:gridCol w="333368">
                  <a:extLst>
                    <a:ext uri="{9D8B030D-6E8A-4147-A177-3AD203B41FA5}">
                      <a16:colId xmlns:a16="http://schemas.microsoft.com/office/drawing/2014/main" val="4249156982"/>
                    </a:ext>
                  </a:extLst>
                </a:gridCol>
                <a:gridCol w="460368">
                  <a:extLst>
                    <a:ext uri="{9D8B030D-6E8A-4147-A177-3AD203B41FA5}">
                      <a16:colId xmlns:a16="http://schemas.microsoft.com/office/drawing/2014/main" val="3401625365"/>
                    </a:ext>
                  </a:extLst>
                </a:gridCol>
                <a:gridCol w="333368">
                  <a:extLst>
                    <a:ext uri="{9D8B030D-6E8A-4147-A177-3AD203B41FA5}">
                      <a16:colId xmlns:a16="http://schemas.microsoft.com/office/drawing/2014/main" val="2890749004"/>
                    </a:ext>
                  </a:extLst>
                </a:gridCol>
                <a:gridCol w="350830">
                  <a:extLst>
                    <a:ext uri="{9D8B030D-6E8A-4147-A177-3AD203B41FA5}">
                      <a16:colId xmlns:a16="http://schemas.microsoft.com/office/drawing/2014/main" val="2606679823"/>
                    </a:ext>
                  </a:extLst>
                </a:gridCol>
                <a:gridCol w="460368">
                  <a:extLst>
                    <a:ext uri="{9D8B030D-6E8A-4147-A177-3AD203B41FA5}">
                      <a16:colId xmlns:a16="http://schemas.microsoft.com/office/drawing/2014/main" val="873735688"/>
                    </a:ext>
                  </a:extLst>
                </a:gridCol>
                <a:gridCol w="333368">
                  <a:extLst>
                    <a:ext uri="{9D8B030D-6E8A-4147-A177-3AD203B41FA5}">
                      <a16:colId xmlns:a16="http://schemas.microsoft.com/office/drawing/2014/main" val="2171357809"/>
                    </a:ext>
                  </a:extLst>
                </a:gridCol>
                <a:gridCol w="419093">
                  <a:extLst>
                    <a:ext uri="{9D8B030D-6E8A-4147-A177-3AD203B41FA5}">
                      <a16:colId xmlns:a16="http://schemas.microsoft.com/office/drawing/2014/main" val="3361774744"/>
                    </a:ext>
                  </a:extLst>
                </a:gridCol>
                <a:gridCol w="460368">
                  <a:extLst>
                    <a:ext uri="{9D8B030D-6E8A-4147-A177-3AD203B41FA5}">
                      <a16:colId xmlns:a16="http://schemas.microsoft.com/office/drawing/2014/main" val="1913315660"/>
                    </a:ext>
                  </a:extLst>
                </a:gridCol>
                <a:gridCol w="333368">
                  <a:extLst>
                    <a:ext uri="{9D8B030D-6E8A-4147-A177-3AD203B41FA5}">
                      <a16:colId xmlns:a16="http://schemas.microsoft.com/office/drawing/2014/main" val="877670736"/>
                    </a:ext>
                  </a:extLst>
                </a:gridCol>
                <a:gridCol w="419093">
                  <a:extLst>
                    <a:ext uri="{9D8B030D-6E8A-4147-A177-3AD203B41FA5}">
                      <a16:colId xmlns:a16="http://schemas.microsoft.com/office/drawing/2014/main" val="1604209545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Задача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dirty="0" err="1">
                          <a:effectLst/>
                        </a:rPr>
                        <a:t>Gurobi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Ветвей и границ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>
                          <a:effectLst/>
                        </a:rPr>
                        <a:t>DP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36399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№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dirty="0">
                          <a:effectLst/>
                        </a:rPr>
                        <a:t>ID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>
                          <a:effectLst/>
                        </a:rPr>
                        <a:t>n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dirty="0">
                          <a:effectLst/>
                        </a:rPr>
                        <a:t>m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>
                          <a:effectLst/>
                        </a:rPr>
                        <a:t>UB</a:t>
                      </a:r>
                      <a:r>
                        <a:rPr lang="en-US" sz="800" baseline="-250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Время, с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>
                          <a:effectLst/>
                        </a:rPr>
                        <a:t>LB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dirty="0">
                          <a:effectLst/>
                        </a:rPr>
                        <a:t>gap, %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Время, с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>
                          <a:effectLst/>
                        </a:rPr>
                        <a:t>LB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dirty="0">
                          <a:effectLst/>
                        </a:rPr>
                        <a:t>gap, %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Время, с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>
                          <a:effectLst/>
                        </a:rPr>
                        <a:t>LB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dirty="0">
                          <a:effectLst/>
                        </a:rPr>
                        <a:t>gap, %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extLst>
                  <a:ext uri="{0D108BD9-81ED-4DB2-BD59-A6C34878D82A}">
                    <a16:rowId xmlns:a16="http://schemas.microsoft.com/office/drawing/2014/main" val="545795885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br17.12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92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11.2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43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0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27.3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864091197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ESC07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1730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0.24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1730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1.3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1726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0.23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8.37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1730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485185775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ESC12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1390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3.35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1390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1385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0.36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14.99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1390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2335991147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ESC25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1418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10.61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1383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1383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60.69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1383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201846614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ESC47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244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1399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3773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1064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4.93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980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42.76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981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42.61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098952178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ESC63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349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25.35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1.3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0.52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263925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ESC78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414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14872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1278.45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14630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1.66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1.3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14594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1.63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0.68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14594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1.63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96993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ft53.1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281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6194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5479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13.04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4839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28.27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4839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28.27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20566604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ft53.2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274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6653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5511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20.7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4934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34.84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4940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34.68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11483725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ft53.3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281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8446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6354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32.92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5465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54.55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36000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5465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54.55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2273212698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ft53.4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275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11822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20635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11259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35865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11274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4.86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2225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11290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4.71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000166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ft70.1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346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32848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83.7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31521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4.21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31153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5.44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31177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5.36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680247836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ft70.2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351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33486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31787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5.35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31268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7.09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36000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31273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7.08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035462231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ft70.3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347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35309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32775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7.73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32180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9.72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32180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9.72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268211305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ft70.4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44497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41160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8.11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38989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14.13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36000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41640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6.86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372940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kro124p.1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514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33320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29541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12.79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27869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19.56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27943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19.24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371242020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kro124p.2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524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35321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29983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17.8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28155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25.45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28155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25.45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2840961757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kro124p.3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534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41340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30669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34.79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28406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45.53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28406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45.53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47251202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kro124p.4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526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62818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46033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36.46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38137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64.72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38511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63.12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22767578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p43.1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203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22545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4691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21677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738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2954.88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788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2761.04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115572502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p43.2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198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22841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21357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6.94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749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2949.53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877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2504.45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53309173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p43.3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211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23122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15884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45.57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898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2474.83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36000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906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2452.1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679886196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p43.4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204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66857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45198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47.92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4470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66846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333.02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66846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0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0822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prob.100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510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99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1474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805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83.1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632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133.23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632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133.23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557730290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prob.42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208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232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13310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196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4.86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55.7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51.63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551069808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rbg048a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282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24.22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282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0.9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272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3.68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0.25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272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3.68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466521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rbg050c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378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13.83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378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0.2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372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1.61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0.25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372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1.61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26624444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rbg109a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573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110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848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848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2407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812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4.43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682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809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4.82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4093915610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rbg150a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871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151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1415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1382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2.38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0.4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4.58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0.53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4.58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315757957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rbg174a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962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175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1644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1605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2.43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0.4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1568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4.85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0.67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1568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4.85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919263278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rbg253a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1389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2376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2307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2.99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0.8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2269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4.72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1.42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2269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4.72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240744085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rbg323a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1825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324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2547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416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2490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2.29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2448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4.04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3.59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2448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4.04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2762984592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rbg341a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1822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342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2101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18470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2033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4.97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1840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14.18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1840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14.18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426339501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rbg358a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1967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359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2080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17807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1982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4.95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1933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7.6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1933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7.6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2052416186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rbg378a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1973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379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2307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32205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2199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4.91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2032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13.53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2031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13.59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848197624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ry48p.1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13135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11965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9.78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10739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22.31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10764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22.03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802847884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ry48p.2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13802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12065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14.39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10912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26.48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11000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25.47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699484232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ry48p.3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16540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13085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26.4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11732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40.98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11822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39.91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986363166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ry48p.4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249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25977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22084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17.62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18677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25037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3.75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14001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25043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3.73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88636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46B8BD-B959-4E0F-9C9E-A20583D4D9DF}"/>
                  </a:ext>
                </a:extLst>
              </p:cNvPr>
              <p:cNvSpPr txBox="1"/>
              <p:nvPr/>
            </p:nvSpPr>
            <p:spPr>
              <a:xfrm>
                <a:off x="5209076" y="1354904"/>
                <a:ext cx="3740635" cy="4587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Использована общедоступная библиотека </a:t>
                </a:r>
                <a:r>
                  <a:rPr lang="en-US" sz="1400" dirty="0"/>
                  <a:t>PCGTSPLIB</a:t>
                </a:r>
                <a:r>
                  <a:rPr lang="en-US" sz="1400" baseline="30000" dirty="0"/>
                  <a:t>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16-ядерный </a:t>
                </a:r>
                <a:r>
                  <a:rPr lang="ru-RU" sz="1400" dirty="0" err="1"/>
                  <a:t>Intel</a:t>
                </a:r>
                <a:r>
                  <a:rPr lang="ru-RU" sz="1400" dirty="0"/>
                  <a:t> </a:t>
                </a:r>
                <a:r>
                  <a:rPr lang="ru-RU" sz="1400" dirty="0" err="1"/>
                  <a:t>Xeon</a:t>
                </a:r>
                <a:r>
                  <a:rPr lang="ru-RU" sz="1400" dirty="0"/>
                  <a:t>, 128G RAM</a:t>
                </a:r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Суперкомпьютер «Уран» Института математики и механики им. Н. Н. Красовского Уральского отделения Российской академии наук</a:t>
                </a:r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Время счёта 10 часов; Относительная погрешность 5%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</a:rPr>
                        <m:t>𝑔𝑎𝑝</m:t>
                      </m:r>
                      <m:r>
                        <a:rPr lang="ru-RU" sz="1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𝑈𝐵</m:t>
                          </m:r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𝐿𝐵</m:t>
                          </m:r>
                        </m:num>
                        <m:den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𝐿𝐵</m:t>
                          </m:r>
                        </m:den>
                      </m:f>
                    </m:oMath>
                  </m:oMathPara>
                </a14:m>
                <a:endParaRPr lang="ru-RU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Сравниваем с решением, </a:t>
                </a:r>
                <a:r>
                  <a:rPr lang="ru-RU" sz="1400" dirty="0" err="1"/>
                  <a:t>найденым</a:t>
                </a:r>
                <a:r>
                  <a:rPr lang="ru-RU" sz="1400" dirty="0"/>
                  <a:t> </a:t>
                </a:r>
                <a:r>
                  <a:rPr lang="ru-RU" sz="1400" dirty="0" err="1"/>
                  <a:t>солвером</a:t>
                </a:r>
                <a:r>
                  <a:rPr lang="ru-RU" sz="1400" dirty="0"/>
                  <a:t> </a:t>
                </a:r>
                <a:r>
                  <a:rPr lang="en-US" sz="1400" dirty="0" err="1"/>
                  <a:t>Gurobi</a:t>
                </a:r>
                <a:endParaRPr lang="ru-RU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В 13 из 39 задач – лучшее решение (12 – по времени; 7 – по точности)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Оптимальное решение найдено в 6 случаях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Иногда (</a:t>
                </a:r>
                <a:r>
                  <a:rPr lang="ru-RU" sz="1400" i="1" dirty="0"/>
                  <a:t>p43.1</a:t>
                </a:r>
                <a:r>
                  <a:rPr lang="ru-RU" sz="1400" dirty="0"/>
                  <a:t>, </a:t>
                </a:r>
                <a:r>
                  <a:rPr lang="ru-RU" sz="1400" i="1" dirty="0"/>
                  <a:t>p43.2</a:t>
                </a:r>
                <a:r>
                  <a:rPr lang="ru-RU" sz="1400" dirty="0"/>
                  <a:t> и </a:t>
                </a:r>
                <a:r>
                  <a:rPr lang="ru-RU" sz="1400" i="1" dirty="0"/>
                  <a:t>p43.3</a:t>
                </a:r>
                <a:r>
                  <a:rPr lang="ru-RU" sz="1400" dirty="0"/>
                  <a:t>) сильно уступают </a:t>
                </a:r>
                <a:r>
                  <a:rPr lang="en-US" sz="1400" dirty="0" err="1"/>
                  <a:t>Gurobi</a:t>
                </a:r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Иногда</a:t>
                </a:r>
                <a:r>
                  <a:rPr lang="en-US" sz="1400" dirty="0"/>
                  <a:t> (</a:t>
                </a:r>
                <a:r>
                  <a:rPr lang="ru-RU" sz="1400" i="1" dirty="0"/>
                  <a:t>p43.4</a:t>
                </a:r>
                <a:r>
                  <a:rPr lang="ru-RU" sz="1400" dirty="0"/>
                  <a:t> и </a:t>
                </a:r>
                <a:r>
                  <a:rPr lang="ru-RU" sz="1400" i="1" dirty="0"/>
                  <a:t>ry48p.4</a:t>
                </a:r>
                <a:r>
                  <a:rPr lang="en-US" sz="1400" dirty="0"/>
                  <a:t>) </a:t>
                </a:r>
                <a:r>
                  <a:rPr lang="ru-RU" sz="1400" dirty="0"/>
                  <a:t>наоборот сильно превосходят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46B8BD-B959-4E0F-9C9E-A20583D4D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076" y="1354904"/>
                <a:ext cx="3740635" cy="4587666"/>
              </a:xfrm>
              <a:prstGeom prst="rect">
                <a:avLst/>
              </a:prstGeom>
              <a:blipFill>
                <a:blip r:embed="rId3"/>
                <a:stretch>
                  <a:fillRect l="-326" t="-266" r="-163" b="-39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BC3D622-0331-4CFE-A5BF-39BA13BD9666}"/>
              </a:ext>
            </a:extLst>
          </p:cNvPr>
          <p:cNvSpPr/>
          <p:nvPr/>
        </p:nvSpPr>
        <p:spPr>
          <a:xfrm>
            <a:off x="0" y="6507650"/>
            <a:ext cx="91159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aseline="30000" dirty="0"/>
              <a:t>1</a:t>
            </a:r>
            <a:r>
              <a:rPr lang="en-US" sz="800" dirty="0"/>
              <a:t>Salman R., </a:t>
            </a:r>
            <a:r>
              <a:rPr lang="en-US" sz="800" dirty="0" err="1"/>
              <a:t>Ekstedt</a:t>
            </a:r>
            <a:r>
              <a:rPr lang="en-US" sz="800" dirty="0"/>
              <a:t> F., </a:t>
            </a:r>
            <a:r>
              <a:rPr lang="en-US" sz="800" dirty="0" err="1"/>
              <a:t>Damaschke</a:t>
            </a:r>
            <a:r>
              <a:rPr lang="en-US" sz="800" dirty="0"/>
              <a:t> P. Branch-and-bound for the Precedence Constrained Generalized Traveling Salesman Problem // Operations Research Letters. — 2020. — Т. 48, No 2. — С. 163—166. </a:t>
            </a:r>
          </a:p>
        </p:txBody>
      </p:sp>
    </p:spTree>
    <p:extLst>
      <p:ext uri="{BB962C8B-B14F-4D97-AF65-F5344CB8AC3E}">
        <p14:creationId xmlns:p14="http://schemas.microsoft.com/office/powerpoint/2010/main" val="18126005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Задача непрерывной резки</a:t>
            </a:r>
          </a:p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(</a:t>
            </a:r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CCP)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5FA6FCD4-E3A0-4A6A-BC7C-F7DC45E20E2F}"/>
              </a:ext>
            </a:extLst>
          </p:cNvPr>
          <p:cNvSpPr/>
          <p:nvPr/>
        </p:nvSpPr>
        <p:spPr>
          <a:xfrm>
            <a:off x="1190657" y="1746512"/>
            <a:ext cx="1371600" cy="194421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86EDA887-8565-4AD9-961D-088A24248DC0}"/>
              </a:ext>
            </a:extLst>
          </p:cNvPr>
          <p:cNvSpPr/>
          <p:nvPr/>
        </p:nvSpPr>
        <p:spPr>
          <a:xfrm>
            <a:off x="1506130" y="1844824"/>
            <a:ext cx="740654" cy="740654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633063F4-9942-4952-B722-53E6DB39E646}"/>
              </a:ext>
            </a:extLst>
          </p:cNvPr>
          <p:cNvSpPr/>
          <p:nvPr/>
        </p:nvSpPr>
        <p:spPr>
          <a:xfrm>
            <a:off x="1529874" y="2789496"/>
            <a:ext cx="740654" cy="740654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Равнобедренный треугольник 6">
            <a:extLst>
              <a:ext uri="{FF2B5EF4-FFF2-40B4-BE49-F238E27FC236}">
                <a16:creationId xmlns:a16="http://schemas.microsoft.com/office/drawing/2014/main" id="{D9FA8C25-7932-45DD-A000-028A6C573DBA}"/>
              </a:ext>
            </a:extLst>
          </p:cNvPr>
          <p:cNvSpPr/>
          <p:nvPr/>
        </p:nvSpPr>
        <p:spPr>
          <a:xfrm>
            <a:off x="1691680" y="1978958"/>
            <a:ext cx="360040" cy="44193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D3324D52-03BF-42CD-9182-8595DCF9E375}"/>
              </a:ext>
            </a:extLst>
          </p:cNvPr>
          <p:cNvSpPr/>
          <p:nvPr/>
        </p:nvSpPr>
        <p:spPr>
          <a:xfrm>
            <a:off x="1190657" y="1746513"/>
            <a:ext cx="2301343" cy="2710506"/>
          </a:xfrm>
          <a:custGeom>
            <a:avLst/>
            <a:gdLst>
              <a:gd name="connsiteX0" fmla="*/ 1028700 w 1743075"/>
              <a:gd name="connsiteY0" fmla="*/ 0 h 1924050"/>
              <a:gd name="connsiteX1" fmla="*/ 1733550 w 1743075"/>
              <a:gd name="connsiteY1" fmla="*/ 19050 h 1924050"/>
              <a:gd name="connsiteX2" fmla="*/ 1743075 w 1743075"/>
              <a:gd name="connsiteY2" fmla="*/ 1924050 h 1924050"/>
              <a:gd name="connsiteX3" fmla="*/ 0 w 1743075"/>
              <a:gd name="connsiteY3" fmla="*/ 1924050 h 1924050"/>
              <a:gd name="connsiteX4" fmla="*/ 0 w 1743075"/>
              <a:gd name="connsiteY4" fmla="*/ 1466850 h 1924050"/>
              <a:gd name="connsiteX5" fmla="*/ 1076325 w 1743075"/>
              <a:gd name="connsiteY5" fmla="*/ 1476375 h 1924050"/>
              <a:gd name="connsiteX6" fmla="*/ 1028700 w 1743075"/>
              <a:gd name="connsiteY6" fmla="*/ 0 h 1924050"/>
              <a:gd name="connsiteX0" fmla="*/ 1042035 w 1743075"/>
              <a:gd name="connsiteY0" fmla="*/ 0 h 1985010"/>
              <a:gd name="connsiteX1" fmla="*/ 1733550 w 1743075"/>
              <a:gd name="connsiteY1" fmla="*/ 80010 h 1985010"/>
              <a:gd name="connsiteX2" fmla="*/ 1743075 w 1743075"/>
              <a:gd name="connsiteY2" fmla="*/ 1985010 h 1985010"/>
              <a:gd name="connsiteX3" fmla="*/ 0 w 1743075"/>
              <a:gd name="connsiteY3" fmla="*/ 1985010 h 1985010"/>
              <a:gd name="connsiteX4" fmla="*/ 0 w 1743075"/>
              <a:gd name="connsiteY4" fmla="*/ 1527810 h 1985010"/>
              <a:gd name="connsiteX5" fmla="*/ 1076325 w 1743075"/>
              <a:gd name="connsiteY5" fmla="*/ 1537335 h 1985010"/>
              <a:gd name="connsiteX6" fmla="*/ 1042035 w 1743075"/>
              <a:gd name="connsiteY6" fmla="*/ 0 h 1985010"/>
              <a:gd name="connsiteX0" fmla="*/ 1042035 w 1743075"/>
              <a:gd name="connsiteY0" fmla="*/ 3810 h 1988820"/>
              <a:gd name="connsiteX1" fmla="*/ 1613535 w 1743075"/>
              <a:gd name="connsiteY1" fmla="*/ 0 h 1988820"/>
              <a:gd name="connsiteX2" fmla="*/ 1743075 w 1743075"/>
              <a:gd name="connsiteY2" fmla="*/ 1988820 h 1988820"/>
              <a:gd name="connsiteX3" fmla="*/ 0 w 1743075"/>
              <a:gd name="connsiteY3" fmla="*/ 1988820 h 1988820"/>
              <a:gd name="connsiteX4" fmla="*/ 0 w 1743075"/>
              <a:gd name="connsiteY4" fmla="*/ 1531620 h 1988820"/>
              <a:gd name="connsiteX5" fmla="*/ 1076325 w 1743075"/>
              <a:gd name="connsiteY5" fmla="*/ 1541145 h 1988820"/>
              <a:gd name="connsiteX6" fmla="*/ 1042035 w 1743075"/>
              <a:gd name="connsiteY6" fmla="*/ 3810 h 1988820"/>
              <a:gd name="connsiteX0" fmla="*/ 1042035 w 1613535"/>
              <a:gd name="connsiteY0" fmla="*/ 3810 h 2053590"/>
              <a:gd name="connsiteX1" fmla="*/ 1613535 w 1613535"/>
              <a:gd name="connsiteY1" fmla="*/ 0 h 2053590"/>
              <a:gd name="connsiteX2" fmla="*/ 1613535 w 1613535"/>
              <a:gd name="connsiteY2" fmla="*/ 2053590 h 2053590"/>
              <a:gd name="connsiteX3" fmla="*/ 0 w 1613535"/>
              <a:gd name="connsiteY3" fmla="*/ 1988820 h 2053590"/>
              <a:gd name="connsiteX4" fmla="*/ 0 w 1613535"/>
              <a:gd name="connsiteY4" fmla="*/ 1531620 h 2053590"/>
              <a:gd name="connsiteX5" fmla="*/ 1076325 w 1613535"/>
              <a:gd name="connsiteY5" fmla="*/ 1541145 h 2053590"/>
              <a:gd name="connsiteX6" fmla="*/ 1042035 w 1613535"/>
              <a:gd name="connsiteY6" fmla="*/ 3810 h 2053590"/>
              <a:gd name="connsiteX0" fmla="*/ 1042035 w 1613535"/>
              <a:gd name="connsiteY0" fmla="*/ 3810 h 2053590"/>
              <a:gd name="connsiteX1" fmla="*/ 1613535 w 1613535"/>
              <a:gd name="connsiteY1" fmla="*/ 0 h 2053590"/>
              <a:gd name="connsiteX2" fmla="*/ 1613535 w 1613535"/>
              <a:gd name="connsiteY2" fmla="*/ 2053590 h 2053590"/>
              <a:gd name="connsiteX3" fmla="*/ 13335 w 1613535"/>
              <a:gd name="connsiteY3" fmla="*/ 2053590 h 2053590"/>
              <a:gd name="connsiteX4" fmla="*/ 0 w 1613535"/>
              <a:gd name="connsiteY4" fmla="*/ 1531620 h 2053590"/>
              <a:gd name="connsiteX5" fmla="*/ 1076325 w 1613535"/>
              <a:gd name="connsiteY5" fmla="*/ 1541145 h 2053590"/>
              <a:gd name="connsiteX6" fmla="*/ 1042035 w 1613535"/>
              <a:gd name="connsiteY6" fmla="*/ 3810 h 2053590"/>
              <a:gd name="connsiteX0" fmla="*/ 1028700 w 1600200"/>
              <a:gd name="connsiteY0" fmla="*/ 3810 h 2053590"/>
              <a:gd name="connsiteX1" fmla="*/ 1600200 w 1600200"/>
              <a:gd name="connsiteY1" fmla="*/ 0 h 2053590"/>
              <a:gd name="connsiteX2" fmla="*/ 1600200 w 1600200"/>
              <a:gd name="connsiteY2" fmla="*/ 2053590 h 2053590"/>
              <a:gd name="connsiteX3" fmla="*/ 0 w 1600200"/>
              <a:gd name="connsiteY3" fmla="*/ 2053590 h 2053590"/>
              <a:gd name="connsiteX4" fmla="*/ 0 w 1600200"/>
              <a:gd name="connsiteY4" fmla="*/ 1596390 h 2053590"/>
              <a:gd name="connsiteX5" fmla="*/ 1062990 w 1600200"/>
              <a:gd name="connsiteY5" fmla="*/ 1541145 h 2053590"/>
              <a:gd name="connsiteX6" fmla="*/ 1028700 w 1600200"/>
              <a:gd name="connsiteY6" fmla="*/ 3810 h 2053590"/>
              <a:gd name="connsiteX0" fmla="*/ 1028700 w 1600200"/>
              <a:gd name="connsiteY0" fmla="*/ 3810 h 2053590"/>
              <a:gd name="connsiteX1" fmla="*/ 1600200 w 1600200"/>
              <a:gd name="connsiteY1" fmla="*/ 0 h 2053590"/>
              <a:gd name="connsiteX2" fmla="*/ 1600200 w 1600200"/>
              <a:gd name="connsiteY2" fmla="*/ 2053590 h 2053590"/>
              <a:gd name="connsiteX3" fmla="*/ 0 w 1600200"/>
              <a:gd name="connsiteY3" fmla="*/ 2053590 h 2053590"/>
              <a:gd name="connsiteX4" fmla="*/ 0 w 1600200"/>
              <a:gd name="connsiteY4" fmla="*/ 1596390 h 2053590"/>
              <a:gd name="connsiteX5" fmla="*/ 1032510 w 1600200"/>
              <a:gd name="connsiteY5" fmla="*/ 1596390 h 2053590"/>
              <a:gd name="connsiteX6" fmla="*/ 1028700 w 1600200"/>
              <a:gd name="connsiteY6" fmla="*/ 3810 h 2053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0200" h="2053590">
                <a:moveTo>
                  <a:pt x="1028700" y="3810"/>
                </a:moveTo>
                <a:lnTo>
                  <a:pt x="1600200" y="0"/>
                </a:lnTo>
                <a:lnTo>
                  <a:pt x="1600200" y="2053590"/>
                </a:lnTo>
                <a:lnTo>
                  <a:pt x="0" y="2053590"/>
                </a:lnTo>
                <a:lnTo>
                  <a:pt x="0" y="1596390"/>
                </a:lnTo>
                <a:lnTo>
                  <a:pt x="1032510" y="1596390"/>
                </a:lnTo>
                <a:lnTo>
                  <a:pt x="1028700" y="381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C61553-2299-44D0-8C88-1D7B54626C03}"/>
              </a:ext>
            </a:extLst>
          </p:cNvPr>
          <p:cNvSpPr txBox="1"/>
          <p:nvPr/>
        </p:nvSpPr>
        <p:spPr>
          <a:xfrm>
            <a:off x="1163060" y="140224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1</a:t>
            </a:r>
            <a:endParaRPr lang="ru-RU" baseline="-25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384FBE-CCF0-4F0F-87EA-8FC626123AB5}"/>
              </a:ext>
            </a:extLst>
          </p:cNvPr>
          <p:cNvSpPr txBox="1"/>
          <p:nvPr/>
        </p:nvSpPr>
        <p:spPr>
          <a:xfrm>
            <a:off x="2113917" y="1684246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2</a:t>
            </a:r>
            <a:endParaRPr lang="ru-RU" baseline="-25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82AA22-0DDF-4C77-933E-4DED7E9A99FB}"/>
              </a:ext>
            </a:extLst>
          </p:cNvPr>
          <p:cNvSpPr txBox="1"/>
          <p:nvPr/>
        </p:nvSpPr>
        <p:spPr>
          <a:xfrm>
            <a:off x="2140118" y="2683789"/>
            <a:ext cx="40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3</a:t>
            </a:r>
            <a:endParaRPr lang="ru-RU" baseline="-25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315E68-CA69-4AA2-9685-F2598A23C01F}"/>
              </a:ext>
            </a:extLst>
          </p:cNvPr>
          <p:cNvSpPr txBox="1"/>
          <p:nvPr/>
        </p:nvSpPr>
        <p:spPr>
          <a:xfrm>
            <a:off x="1698864" y="2092245"/>
            <a:ext cx="40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4</a:t>
            </a:r>
            <a:endParaRPr lang="ru-RU" baseline="-25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0AEF91-490E-463A-81F0-C53971F2FEFC}"/>
              </a:ext>
            </a:extLst>
          </p:cNvPr>
          <p:cNvSpPr txBox="1"/>
          <p:nvPr/>
        </p:nvSpPr>
        <p:spPr>
          <a:xfrm>
            <a:off x="3058265" y="2236222"/>
            <a:ext cx="40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5</a:t>
            </a:r>
            <a:endParaRPr lang="ru-RU" baseline="-25000" dirty="0"/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3D6DFEF0-E182-45AE-99B8-E0BCE5482197}"/>
              </a:ext>
            </a:extLst>
          </p:cNvPr>
          <p:cNvCxnSpPr>
            <a:cxnSpLocks/>
          </p:cNvCxnSpPr>
          <p:nvPr/>
        </p:nvCxnSpPr>
        <p:spPr>
          <a:xfrm flipV="1">
            <a:off x="538041" y="2507988"/>
            <a:ext cx="648072" cy="288032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E6B8290F-7DE6-47D8-AA30-6DFAC85D649E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198366" y="2519199"/>
            <a:ext cx="439974" cy="378763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27B9F785-240B-42F6-BC45-77B4D7C58B00}"/>
              </a:ext>
            </a:extLst>
          </p:cNvPr>
          <p:cNvCxnSpPr>
            <a:cxnSpLocks/>
          </p:cNvCxnSpPr>
          <p:nvPr/>
        </p:nvCxnSpPr>
        <p:spPr>
          <a:xfrm flipV="1">
            <a:off x="1634907" y="2416441"/>
            <a:ext cx="115616" cy="481521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7F306915-07E7-4C37-A376-2940D3392A83}"/>
              </a:ext>
            </a:extLst>
          </p:cNvPr>
          <p:cNvCxnSpPr>
            <a:cxnSpLocks/>
          </p:cNvCxnSpPr>
          <p:nvPr/>
        </p:nvCxnSpPr>
        <p:spPr>
          <a:xfrm>
            <a:off x="1765338" y="2416441"/>
            <a:ext cx="901952" cy="312484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5E6F4685-767C-4448-9AC0-2EB83DA7FD67}"/>
              </a:ext>
            </a:extLst>
          </p:cNvPr>
          <p:cNvCxnSpPr>
            <a:cxnSpLocks/>
            <a:endCxn id="5" idx="6"/>
          </p:cNvCxnSpPr>
          <p:nvPr/>
        </p:nvCxnSpPr>
        <p:spPr>
          <a:xfrm flipH="1" flipV="1">
            <a:off x="2246784" y="2215151"/>
            <a:ext cx="420506" cy="503470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731988C9-5B76-4DD4-9A10-017E4CDFFC00}"/>
              </a:ext>
            </a:extLst>
          </p:cNvPr>
          <p:cNvCxnSpPr>
            <a:cxnSpLocks/>
            <a:stCxn id="5" idx="6"/>
          </p:cNvCxnSpPr>
          <p:nvPr/>
        </p:nvCxnSpPr>
        <p:spPr>
          <a:xfrm flipH="1" flipV="1">
            <a:off x="612000" y="1877912"/>
            <a:ext cx="1634784" cy="337239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EF0D06E-3D5B-4424-8BD1-F1E8E380EBE3}"/>
              </a:ext>
            </a:extLst>
          </p:cNvPr>
          <p:cNvSpPr txBox="1"/>
          <p:nvPr/>
        </p:nvSpPr>
        <p:spPr>
          <a:xfrm>
            <a:off x="336704" y="282254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0</a:t>
            </a:r>
            <a:endParaRPr lang="ru-RU" baseline="-25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45830C4-9546-4F47-B5BE-71858EC07AFF}"/>
              </a:ext>
            </a:extLst>
          </p:cNvPr>
          <p:cNvSpPr txBox="1"/>
          <p:nvPr/>
        </p:nvSpPr>
        <p:spPr>
          <a:xfrm>
            <a:off x="816980" y="216191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1</a:t>
            </a:r>
            <a:endParaRPr lang="ru-RU" baseline="-25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B4E853-5D3B-48A8-BBD3-AE986C0CDCD8}"/>
              </a:ext>
            </a:extLst>
          </p:cNvPr>
          <p:cNvSpPr txBox="1"/>
          <p:nvPr/>
        </p:nvSpPr>
        <p:spPr>
          <a:xfrm>
            <a:off x="1572084" y="291090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3</a:t>
            </a:r>
            <a:endParaRPr lang="ru-RU" baseline="-25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DD66A08-7446-4967-B98B-77C86EF0BFD2}"/>
              </a:ext>
            </a:extLst>
          </p:cNvPr>
          <p:cNvSpPr txBox="1"/>
          <p:nvPr/>
        </p:nvSpPr>
        <p:spPr>
          <a:xfrm>
            <a:off x="307762" y="1427587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n+1</a:t>
            </a:r>
            <a:endParaRPr lang="ru-RU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A2F2B22-47A2-401F-B94B-CD550926F36F}"/>
                  </a:ext>
                </a:extLst>
              </p:cNvPr>
              <p:cNvSpPr txBox="1"/>
              <p:nvPr/>
            </p:nvSpPr>
            <p:spPr>
              <a:xfrm>
                <a:off x="4193359" y="887805"/>
                <a:ext cx="4168164" cy="6673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lnSpc>
                    <a:spcPct val="150000"/>
                  </a:lnSpc>
                </a:pPr>
                <a:r>
                  <a:rPr lang="ru-RU" u="sng" dirty="0"/>
                  <a:t>Дано</a:t>
                </a:r>
                <a:r>
                  <a:rPr lang="en-US" dirty="0"/>
                  <a:t>: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pPr marL="342900" lvl="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u-RU" i="1" dirty="0">
                    <a:latin typeface="Cambria Math" panose="02040503050406030204" pitchFamily="18" charset="0"/>
                  </a:rPr>
                  <a:t>Отрезки прямых линий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u-RU" i="1" dirty="0">
                    <a:latin typeface="Cambria Math" panose="02040503050406030204" pitchFamily="18" charset="0"/>
                  </a:rPr>
                  <a:t>Дуги окружности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u-RU" i="1" dirty="0">
                    <a:latin typeface="Cambria Math" panose="02040503050406030204" pitchFamily="18" charset="0"/>
                  </a:rPr>
                  <a:t>Без попарных пересечений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342900" lvl="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u-RU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Снаружи всех контуров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>
                  <a:lnSpc>
                    <a:spcPct val="150000"/>
                  </a:lnSpc>
                </a:pPr>
                <a:r>
                  <a:rPr lang="ru-RU" u="sng" dirty="0"/>
                  <a:t>Найти</a:t>
                </a:r>
                <a:r>
                  <a:rPr lang="en-US" dirty="0"/>
                  <a:t>:</a:t>
                </a:r>
              </a:p>
              <a:p>
                <a:pPr marL="342900" lvl="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ba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342900" lvl="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ru-RU" dirty="0"/>
                  <a:t>Перестановку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0">
                  <a:lnSpc>
                    <a:spcPct val="150000"/>
                  </a:lnSpc>
                </a:pPr>
                <a:r>
                  <a:rPr lang="ru-RU" u="sng" dirty="0"/>
                  <a:t>Целевая функция</a:t>
                </a:r>
                <a:r>
                  <a:rPr lang="en-US" dirty="0"/>
                  <a:t>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ru-RU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A2F2B22-47A2-401F-B94B-CD550926F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3359" y="887805"/>
                <a:ext cx="4168164" cy="6673237"/>
              </a:xfrm>
              <a:prstGeom prst="rect">
                <a:avLst/>
              </a:prstGeom>
              <a:blipFill>
                <a:blip r:embed="rId2"/>
                <a:stretch>
                  <a:fillRect l="-13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Выноска: изогнутая линия 7">
            <a:extLst>
              <a:ext uri="{FF2B5EF4-FFF2-40B4-BE49-F238E27FC236}">
                <a16:creationId xmlns:a16="http://schemas.microsoft.com/office/drawing/2014/main" id="{7022ECE6-D9E0-4814-B7DA-191EB35CC67D}"/>
              </a:ext>
            </a:extLst>
          </p:cNvPr>
          <p:cNvSpPr/>
          <p:nvPr/>
        </p:nvSpPr>
        <p:spPr>
          <a:xfrm>
            <a:off x="7622882" y="3737999"/>
            <a:ext cx="1440000" cy="44942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3991"/>
              <a:gd name="adj6" fmla="val -193477"/>
            </a:avLst>
          </a:prstGeom>
          <a:noFill/>
          <a:ln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i="1" dirty="0">
                <a:solidFill>
                  <a:schemeClr val="tx1"/>
                </a:solidFill>
              </a:rPr>
              <a:t>Точки врезки</a:t>
            </a:r>
            <a:endParaRPr lang="ru-RU" sz="1200" i="1" dirty="0"/>
          </a:p>
        </p:txBody>
      </p:sp>
      <p:sp>
        <p:nvSpPr>
          <p:cNvPr id="26" name="Выноска: изогнутая линия 25">
            <a:extLst>
              <a:ext uri="{FF2B5EF4-FFF2-40B4-BE49-F238E27FC236}">
                <a16:creationId xmlns:a16="http://schemas.microsoft.com/office/drawing/2014/main" id="{7D17B816-5022-44D9-9CF3-234D5C5A36AA}"/>
              </a:ext>
            </a:extLst>
          </p:cNvPr>
          <p:cNvSpPr/>
          <p:nvPr/>
        </p:nvSpPr>
        <p:spPr>
          <a:xfrm>
            <a:off x="6903362" y="5229000"/>
            <a:ext cx="2159520" cy="44942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82650"/>
              <a:gd name="adj6" fmla="val -86045"/>
            </a:avLst>
          </a:prstGeom>
          <a:noFill/>
          <a:ln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i="1" dirty="0">
                <a:solidFill>
                  <a:schemeClr val="tx1"/>
                </a:solidFill>
              </a:rPr>
              <a:t>Длина холостого хода</a:t>
            </a: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7D8D9751-C6A8-45B6-B3B0-E6F1C33480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2934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Эвристика решающая </a:t>
            </a:r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CCP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FFDEFE-0F29-40FF-A8FD-484AA4CFCEB7}"/>
              </a:ext>
            </a:extLst>
          </p:cNvPr>
          <p:cNvSpPr txBox="1"/>
          <p:nvPr/>
        </p:nvSpPr>
        <p:spPr>
          <a:xfrm>
            <a:off x="612000" y="1859340"/>
            <a:ext cx="6994222" cy="2240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Удаление «внешних» контуров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Непрерывная оптимизация (геометрическая)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Дискретная оптимизация (комбинаторная)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Восстановление «внешних» контуров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05ABECF-3AA2-4ADF-9D2E-D934C92FBD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0765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Удаление внешних контуров</a:t>
            </a:r>
          </a:p>
        </p:txBody>
      </p:sp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42F0A4DF-A1C5-4771-A4F5-DC2392F2F76C}"/>
              </a:ext>
            </a:extLst>
          </p:cNvPr>
          <p:cNvGrpSpPr/>
          <p:nvPr/>
        </p:nvGrpSpPr>
        <p:grpSpPr>
          <a:xfrm>
            <a:off x="252000" y="1629000"/>
            <a:ext cx="3879474" cy="4719475"/>
            <a:chOff x="252000" y="1629000"/>
            <a:chExt cx="3879474" cy="4719475"/>
          </a:xfrm>
        </p:grpSpPr>
        <p:sp>
          <p:nvSpPr>
            <p:cNvPr id="5" name="Надпись 43">
              <a:extLst>
                <a:ext uri="{FF2B5EF4-FFF2-40B4-BE49-F238E27FC236}">
                  <a16:creationId xmlns:a16="http://schemas.microsoft.com/office/drawing/2014/main" id="{267355E6-AC9C-403D-A78E-347E0E20D55A}"/>
                </a:ext>
              </a:extLst>
            </p:cNvPr>
            <p:cNvSpPr txBox="1"/>
            <p:nvPr/>
          </p:nvSpPr>
          <p:spPr>
            <a:xfrm>
              <a:off x="1586967" y="1960579"/>
              <a:ext cx="1360947" cy="44210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Внешни</a:t>
              </a:r>
              <a:r>
                <a:rPr lang="ru-RU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й контур</a:t>
              </a:r>
              <a:endPara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D3EE877C-B961-4FC7-B021-18FD434CCD84}"/>
                </a:ext>
              </a:extLst>
            </p:cNvPr>
            <p:cNvSpPr/>
            <p:nvPr/>
          </p:nvSpPr>
          <p:spPr>
            <a:xfrm>
              <a:off x="904105" y="2259000"/>
              <a:ext cx="2486842" cy="1304211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F278E4ED-031E-40B4-B44D-073BAD4B5900}"/>
                </a:ext>
              </a:extLst>
            </p:cNvPr>
            <p:cNvSpPr/>
            <p:nvPr/>
          </p:nvSpPr>
          <p:spPr>
            <a:xfrm>
              <a:off x="1080947" y="2402684"/>
              <a:ext cx="983684" cy="98368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8" name="Равнобедренный треугольник 7">
              <a:extLst>
                <a:ext uri="{FF2B5EF4-FFF2-40B4-BE49-F238E27FC236}">
                  <a16:creationId xmlns:a16="http://schemas.microsoft.com/office/drawing/2014/main" id="{FE215D8F-775E-44FA-BC6D-E1995E9BDEC3}"/>
                </a:ext>
              </a:extLst>
            </p:cNvPr>
            <p:cNvSpPr/>
            <p:nvPr/>
          </p:nvSpPr>
          <p:spPr>
            <a:xfrm>
              <a:off x="3180948" y="3264790"/>
              <a:ext cx="950526" cy="884211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9" name="Равнобедренный треугольник 8">
              <a:extLst>
                <a:ext uri="{FF2B5EF4-FFF2-40B4-BE49-F238E27FC236}">
                  <a16:creationId xmlns:a16="http://schemas.microsoft.com/office/drawing/2014/main" id="{6B082841-2B2C-400E-B614-20EBB57889AD}"/>
                </a:ext>
              </a:extLst>
            </p:cNvPr>
            <p:cNvSpPr/>
            <p:nvPr/>
          </p:nvSpPr>
          <p:spPr>
            <a:xfrm rot="10800000">
              <a:off x="252000" y="1629000"/>
              <a:ext cx="950526" cy="884211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22" name="Надпись 43">
              <a:extLst>
                <a:ext uri="{FF2B5EF4-FFF2-40B4-BE49-F238E27FC236}">
                  <a16:creationId xmlns:a16="http://schemas.microsoft.com/office/drawing/2014/main" id="{DC370E34-F50F-4F72-8F38-892AD40A23A0}"/>
                </a:ext>
              </a:extLst>
            </p:cNvPr>
            <p:cNvSpPr txBox="1"/>
            <p:nvPr/>
          </p:nvSpPr>
          <p:spPr>
            <a:xfrm>
              <a:off x="904105" y="2814991"/>
              <a:ext cx="1360947" cy="44210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Внутренний</a:t>
              </a: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контур</a:t>
              </a:r>
              <a:endPara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5B647053-FEB8-4223-AEE3-F23757D8A651}"/>
                </a:ext>
              </a:extLst>
            </p:cNvPr>
            <p:cNvSpPr/>
            <p:nvPr/>
          </p:nvSpPr>
          <p:spPr>
            <a:xfrm rot="5400000">
              <a:off x="312789" y="4452948"/>
              <a:ext cx="2486842" cy="1304211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8CD5AAAB-0825-4CC7-909A-86D179822EA9}"/>
                </a:ext>
              </a:extLst>
            </p:cNvPr>
            <p:cNvSpPr/>
            <p:nvPr/>
          </p:nvSpPr>
          <p:spPr>
            <a:xfrm>
              <a:off x="1064368" y="5229000"/>
              <a:ext cx="983684" cy="98368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40" name="Табличка 39">
              <a:extLst>
                <a:ext uri="{FF2B5EF4-FFF2-40B4-BE49-F238E27FC236}">
                  <a16:creationId xmlns:a16="http://schemas.microsoft.com/office/drawing/2014/main" id="{F0C56168-2032-408A-841A-E434006C684B}"/>
                </a:ext>
              </a:extLst>
            </p:cNvPr>
            <p:cNvSpPr/>
            <p:nvPr/>
          </p:nvSpPr>
          <p:spPr>
            <a:xfrm>
              <a:off x="1202526" y="5352095"/>
              <a:ext cx="720000" cy="720000"/>
            </a:xfrm>
            <a:prstGeom prst="plaqu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7982E87C-FB1C-4DE6-AC72-E3EB88D5EDEE}"/>
              </a:ext>
            </a:extLst>
          </p:cNvPr>
          <p:cNvGrpSpPr/>
          <p:nvPr/>
        </p:nvGrpSpPr>
        <p:grpSpPr>
          <a:xfrm>
            <a:off x="4932000" y="1629000"/>
            <a:ext cx="3879474" cy="4719475"/>
            <a:chOff x="252000" y="1629000"/>
            <a:chExt cx="3879474" cy="4719475"/>
          </a:xfrm>
          <a:noFill/>
        </p:grpSpPr>
        <p:sp>
          <p:nvSpPr>
            <p:cNvPr id="63" name="Прямоугольник: скругленные углы 62">
              <a:extLst>
                <a:ext uri="{FF2B5EF4-FFF2-40B4-BE49-F238E27FC236}">
                  <a16:creationId xmlns:a16="http://schemas.microsoft.com/office/drawing/2014/main" id="{7DAAEE47-7319-455D-8D93-2106BEECCCFD}"/>
                </a:ext>
              </a:extLst>
            </p:cNvPr>
            <p:cNvSpPr/>
            <p:nvPr/>
          </p:nvSpPr>
          <p:spPr>
            <a:xfrm>
              <a:off x="904105" y="2259000"/>
              <a:ext cx="2486842" cy="1304211"/>
            </a:xfrm>
            <a:prstGeom prst="roundRect">
              <a:avLst/>
            </a:prstGeom>
            <a:grpFill/>
            <a:ln w="19050"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64" name="Овал 63">
              <a:extLst>
                <a:ext uri="{FF2B5EF4-FFF2-40B4-BE49-F238E27FC236}">
                  <a16:creationId xmlns:a16="http://schemas.microsoft.com/office/drawing/2014/main" id="{3FA74E32-12C2-4F1B-B30E-47031335DCBE}"/>
                </a:ext>
              </a:extLst>
            </p:cNvPr>
            <p:cNvSpPr/>
            <p:nvPr/>
          </p:nvSpPr>
          <p:spPr>
            <a:xfrm>
              <a:off x="1080947" y="2402684"/>
              <a:ext cx="983684" cy="983684"/>
            </a:xfrm>
            <a:prstGeom prst="ellipse">
              <a:avLst/>
            </a:prstGeom>
            <a:grp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65" name="Равнобедренный треугольник 64">
              <a:extLst>
                <a:ext uri="{FF2B5EF4-FFF2-40B4-BE49-F238E27FC236}">
                  <a16:creationId xmlns:a16="http://schemas.microsoft.com/office/drawing/2014/main" id="{7DDBF1D8-9BC5-4BBC-98CA-707EDE14FD01}"/>
                </a:ext>
              </a:extLst>
            </p:cNvPr>
            <p:cNvSpPr/>
            <p:nvPr/>
          </p:nvSpPr>
          <p:spPr>
            <a:xfrm>
              <a:off x="3180948" y="3264790"/>
              <a:ext cx="950526" cy="884211"/>
            </a:xfrm>
            <a:prstGeom prst="triangle">
              <a:avLst/>
            </a:prstGeom>
            <a:grp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66" name="Равнобедренный треугольник 65">
              <a:extLst>
                <a:ext uri="{FF2B5EF4-FFF2-40B4-BE49-F238E27FC236}">
                  <a16:creationId xmlns:a16="http://schemas.microsoft.com/office/drawing/2014/main" id="{759BEA6E-B765-4809-BF3F-8D0186DBF41A}"/>
                </a:ext>
              </a:extLst>
            </p:cNvPr>
            <p:cNvSpPr/>
            <p:nvPr/>
          </p:nvSpPr>
          <p:spPr>
            <a:xfrm rot="10800000">
              <a:off x="252000" y="1629000"/>
              <a:ext cx="950526" cy="884211"/>
            </a:xfrm>
            <a:prstGeom prst="triangle">
              <a:avLst/>
            </a:prstGeom>
            <a:grp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68" name="Прямоугольник: скругленные углы 67">
              <a:extLst>
                <a:ext uri="{FF2B5EF4-FFF2-40B4-BE49-F238E27FC236}">
                  <a16:creationId xmlns:a16="http://schemas.microsoft.com/office/drawing/2014/main" id="{7BC71D14-2B17-4D00-A079-45BA64A7565C}"/>
                </a:ext>
              </a:extLst>
            </p:cNvPr>
            <p:cNvSpPr/>
            <p:nvPr/>
          </p:nvSpPr>
          <p:spPr>
            <a:xfrm rot="5400000">
              <a:off x="312789" y="4452948"/>
              <a:ext cx="2486842" cy="1304211"/>
            </a:xfrm>
            <a:prstGeom prst="roundRect">
              <a:avLst/>
            </a:prstGeom>
            <a:grpFill/>
            <a:ln w="19050"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69" name="Овал 68">
              <a:extLst>
                <a:ext uri="{FF2B5EF4-FFF2-40B4-BE49-F238E27FC236}">
                  <a16:creationId xmlns:a16="http://schemas.microsoft.com/office/drawing/2014/main" id="{E58E3B26-0013-4792-8A3F-9E0DD0A31AC5}"/>
                </a:ext>
              </a:extLst>
            </p:cNvPr>
            <p:cNvSpPr/>
            <p:nvPr/>
          </p:nvSpPr>
          <p:spPr>
            <a:xfrm>
              <a:off x="1064368" y="5229000"/>
              <a:ext cx="983684" cy="983684"/>
            </a:xfrm>
            <a:prstGeom prst="ellipse">
              <a:avLst/>
            </a:prstGeom>
            <a:grpFill/>
            <a:ln w="19050"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70" name="Табличка 69">
              <a:extLst>
                <a:ext uri="{FF2B5EF4-FFF2-40B4-BE49-F238E27FC236}">
                  <a16:creationId xmlns:a16="http://schemas.microsoft.com/office/drawing/2014/main" id="{C4EFAC0E-2979-43FA-AF8E-AAC621F9693B}"/>
                </a:ext>
              </a:extLst>
            </p:cNvPr>
            <p:cNvSpPr/>
            <p:nvPr/>
          </p:nvSpPr>
          <p:spPr>
            <a:xfrm>
              <a:off x="1202526" y="5352095"/>
              <a:ext cx="720000" cy="720000"/>
            </a:xfrm>
            <a:prstGeom prst="plaque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71" name="Стрелка: вправо с вырезом 70">
            <a:extLst>
              <a:ext uri="{FF2B5EF4-FFF2-40B4-BE49-F238E27FC236}">
                <a16:creationId xmlns:a16="http://schemas.microsoft.com/office/drawing/2014/main" id="{B488A014-0D5A-4A5B-BDC3-19AB006E8C73}"/>
              </a:ext>
            </a:extLst>
          </p:cNvPr>
          <p:cNvSpPr/>
          <p:nvPr/>
        </p:nvSpPr>
        <p:spPr>
          <a:xfrm>
            <a:off x="4268051" y="3576062"/>
            <a:ext cx="1095790" cy="646331"/>
          </a:xfrm>
          <a:prstGeom prst="notched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9B478CC9-E094-47FB-BC07-8085B01203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6771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Поиск позиций точек врезки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17DEFDA3-B630-4E7F-97D8-FF4D071FFAF5}"/>
              </a:ext>
            </a:extLst>
          </p:cNvPr>
          <p:cNvGrpSpPr/>
          <p:nvPr/>
        </p:nvGrpSpPr>
        <p:grpSpPr>
          <a:xfrm>
            <a:off x="830717" y="3751951"/>
            <a:ext cx="7964377" cy="2880000"/>
            <a:chOff x="0" y="0"/>
            <a:chExt cx="5584190" cy="2019303"/>
          </a:xfrm>
        </p:grpSpPr>
        <p:sp>
          <p:nvSpPr>
            <p:cNvPr id="5" name="Дуга 4">
              <a:extLst>
                <a:ext uri="{FF2B5EF4-FFF2-40B4-BE49-F238E27FC236}">
                  <a16:creationId xmlns:a16="http://schemas.microsoft.com/office/drawing/2014/main" id="{51AEB955-9EF8-46E1-8117-244203D79589}"/>
                </a:ext>
              </a:extLst>
            </p:cNvPr>
            <p:cNvSpPr/>
            <p:nvPr/>
          </p:nvSpPr>
          <p:spPr>
            <a:xfrm>
              <a:off x="457200" y="876301"/>
              <a:ext cx="914400" cy="914401"/>
            </a:xfrm>
            <a:prstGeom prst="arc">
              <a:avLst>
                <a:gd name="adj1" fmla="val 17282057"/>
                <a:gd name="adj2" fmla="val 3549710"/>
              </a:avLst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521EEB99-1C2F-442D-B5A0-343CA061F748}"/>
                </a:ext>
              </a:extLst>
            </p:cNvPr>
            <p:cNvCxnSpPr/>
            <p:nvPr/>
          </p:nvCxnSpPr>
          <p:spPr>
            <a:xfrm>
              <a:off x="514350" y="1143002"/>
              <a:ext cx="1447800" cy="400051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Надпись 3">
              <a:extLst>
                <a:ext uri="{FF2B5EF4-FFF2-40B4-BE49-F238E27FC236}">
                  <a16:creationId xmlns:a16="http://schemas.microsoft.com/office/drawing/2014/main" id="{4CA2930E-0EDB-4E65-9AA3-1E7A0177D5CE}"/>
                </a:ext>
              </a:extLst>
            </p:cNvPr>
            <p:cNvSpPr txBox="1"/>
            <p:nvPr/>
          </p:nvSpPr>
          <p:spPr>
            <a:xfrm>
              <a:off x="0" y="1095377"/>
              <a:ext cx="40195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Надпись 4">
              <a:extLst>
                <a:ext uri="{FF2B5EF4-FFF2-40B4-BE49-F238E27FC236}">
                  <a16:creationId xmlns:a16="http://schemas.microsoft.com/office/drawing/2014/main" id="{4CE985BF-63BF-488B-9CE6-C64CA728B515}"/>
                </a:ext>
              </a:extLst>
            </p:cNvPr>
            <p:cNvSpPr txBox="1"/>
            <p:nvPr/>
          </p:nvSpPr>
          <p:spPr>
            <a:xfrm>
              <a:off x="1924050" y="1504952"/>
              <a:ext cx="41846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Надпись 6">
              <a:extLst>
                <a:ext uri="{FF2B5EF4-FFF2-40B4-BE49-F238E27FC236}">
                  <a16:creationId xmlns:a16="http://schemas.microsoft.com/office/drawing/2014/main" id="{5DEAB549-56B3-4D9D-8EAB-336A0DF7C930}"/>
                </a:ext>
              </a:extLst>
            </p:cNvPr>
            <p:cNvSpPr txBox="1"/>
            <p:nvPr/>
          </p:nvSpPr>
          <p:spPr>
            <a:xfrm>
              <a:off x="400049" y="228601"/>
              <a:ext cx="35687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Надпись 8">
              <a:extLst>
                <a:ext uri="{FF2B5EF4-FFF2-40B4-BE49-F238E27FC236}">
                  <a16:creationId xmlns:a16="http://schemas.microsoft.com/office/drawing/2014/main" id="{CEF84B8A-E988-4F9A-9FA8-A20350278D88}"/>
                </a:ext>
              </a:extLst>
            </p:cNvPr>
            <p:cNvSpPr txBox="1"/>
            <p:nvPr/>
          </p:nvSpPr>
          <p:spPr>
            <a:xfrm>
              <a:off x="2095500" y="828676"/>
              <a:ext cx="37401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Надпись 9">
              <a:extLst>
                <a:ext uri="{FF2B5EF4-FFF2-40B4-BE49-F238E27FC236}">
                  <a16:creationId xmlns:a16="http://schemas.microsoft.com/office/drawing/2014/main" id="{1D7E1804-311C-4D9E-A4CC-5C503869BB88}"/>
                </a:ext>
              </a:extLst>
            </p:cNvPr>
            <p:cNvSpPr txBox="1"/>
            <p:nvPr/>
          </p:nvSpPr>
          <p:spPr>
            <a:xfrm>
              <a:off x="1057274" y="1695452"/>
              <a:ext cx="28448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Полилиния: фигура 11">
              <a:extLst>
                <a:ext uri="{FF2B5EF4-FFF2-40B4-BE49-F238E27FC236}">
                  <a16:creationId xmlns:a16="http://schemas.microsoft.com/office/drawing/2014/main" id="{7F5F1163-483B-4DA1-BE5B-E7A82B54D413}"/>
                </a:ext>
              </a:extLst>
            </p:cNvPr>
            <p:cNvSpPr/>
            <p:nvPr/>
          </p:nvSpPr>
          <p:spPr>
            <a:xfrm>
              <a:off x="1181099" y="952502"/>
              <a:ext cx="343104" cy="428626"/>
            </a:xfrm>
            <a:custGeom>
              <a:avLst/>
              <a:gdLst>
                <a:gd name="connsiteX0" fmla="*/ 0 w 305964"/>
                <a:gd name="connsiteY0" fmla="*/ 0 h 867768"/>
                <a:gd name="connsiteX1" fmla="*/ 304800 w 305964"/>
                <a:gd name="connsiteY1" fmla="*/ 552450 h 867768"/>
                <a:gd name="connsiteX2" fmla="*/ 104775 w 305964"/>
                <a:gd name="connsiteY2" fmla="*/ 819150 h 867768"/>
                <a:gd name="connsiteX3" fmla="*/ 104775 w 305964"/>
                <a:gd name="connsiteY3" fmla="*/ 866775 h 867768"/>
                <a:gd name="connsiteX0" fmla="*/ 0 w 307123"/>
                <a:gd name="connsiteY0" fmla="*/ 0 h 876164"/>
                <a:gd name="connsiteX1" fmla="*/ 305964 w 307123"/>
                <a:gd name="connsiteY1" fmla="*/ 352342 h 876164"/>
                <a:gd name="connsiteX2" fmla="*/ 104775 w 307123"/>
                <a:gd name="connsiteY2" fmla="*/ 819150 h 876164"/>
                <a:gd name="connsiteX3" fmla="*/ 104775 w 307123"/>
                <a:gd name="connsiteY3" fmla="*/ 866775 h 876164"/>
                <a:gd name="connsiteX0" fmla="*/ 354212 w 401887"/>
                <a:gd name="connsiteY0" fmla="*/ 0 h 876164"/>
                <a:gd name="connsiteX1" fmla="*/ 220519 w 401887"/>
                <a:gd name="connsiteY1" fmla="*/ 352342 h 876164"/>
                <a:gd name="connsiteX2" fmla="*/ 19330 w 401887"/>
                <a:gd name="connsiteY2" fmla="*/ 819150 h 876164"/>
                <a:gd name="connsiteX3" fmla="*/ 19330 w 401887"/>
                <a:gd name="connsiteY3" fmla="*/ 866775 h 876164"/>
                <a:gd name="connsiteX0" fmla="*/ 0 w 316682"/>
                <a:gd name="connsiteY0" fmla="*/ 0 h 961938"/>
                <a:gd name="connsiteX1" fmla="*/ 315325 w 316682"/>
                <a:gd name="connsiteY1" fmla="*/ 438116 h 961938"/>
                <a:gd name="connsiteX2" fmla="*/ 114136 w 316682"/>
                <a:gd name="connsiteY2" fmla="*/ 904924 h 961938"/>
                <a:gd name="connsiteX3" fmla="*/ 114136 w 316682"/>
                <a:gd name="connsiteY3" fmla="*/ 952549 h 961938"/>
                <a:gd name="connsiteX0" fmla="*/ 0 w 316682"/>
                <a:gd name="connsiteY0" fmla="*/ 0 h 961938"/>
                <a:gd name="connsiteX1" fmla="*/ 315325 w 316682"/>
                <a:gd name="connsiteY1" fmla="*/ 438116 h 961938"/>
                <a:gd name="connsiteX2" fmla="*/ 114136 w 316682"/>
                <a:gd name="connsiteY2" fmla="*/ 904924 h 961938"/>
                <a:gd name="connsiteX3" fmla="*/ 114136 w 316682"/>
                <a:gd name="connsiteY3" fmla="*/ 952549 h 961938"/>
                <a:gd name="connsiteX0" fmla="*/ 0 w 316714"/>
                <a:gd name="connsiteY0" fmla="*/ 0 h 914423"/>
                <a:gd name="connsiteX1" fmla="*/ 315325 w 316714"/>
                <a:gd name="connsiteY1" fmla="*/ 438116 h 914423"/>
                <a:gd name="connsiteX2" fmla="*/ 114136 w 316714"/>
                <a:gd name="connsiteY2" fmla="*/ 904924 h 914423"/>
                <a:gd name="connsiteX3" fmla="*/ 85462 w 316714"/>
                <a:gd name="connsiteY3" fmla="*/ 762434 h 914423"/>
                <a:gd name="connsiteX0" fmla="*/ 0 w 391343"/>
                <a:gd name="connsiteY0" fmla="*/ 0 h 906506"/>
                <a:gd name="connsiteX1" fmla="*/ 315325 w 391343"/>
                <a:gd name="connsiteY1" fmla="*/ 438116 h 906506"/>
                <a:gd name="connsiteX2" fmla="*/ 114136 w 391343"/>
                <a:gd name="connsiteY2" fmla="*/ 904924 h 906506"/>
                <a:gd name="connsiteX3" fmla="*/ 391343 w 391343"/>
                <a:gd name="connsiteY3" fmla="*/ 600507 h 906506"/>
                <a:gd name="connsiteX0" fmla="*/ 144167 w 461208"/>
                <a:gd name="connsiteY0" fmla="*/ 0 h 1144062"/>
                <a:gd name="connsiteX1" fmla="*/ 459492 w 461208"/>
                <a:gd name="connsiteY1" fmla="*/ 438116 h 1144062"/>
                <a:gd name="connsiteX2" fmla="*/ 258303 w 461208"/>
                <a:gd name="connsiteY2" fmla="*/ 904924 h 1144062"/>
                <a:gd name="connsiteX3" fmla="*/ 993 w 461208"/>
                <a:gd name="connsiteY3" fmla="*/ 1144029 h 1144062"/>
                <a:gd name="connsiteX0" fmla="*/ 143174 w 461934"/>
                <a:gd name="connsiteY0" fmla="*/ 0 h 1144029"/>
                <a:gd name="connsiteX1" fmla="*/ 458499 w 461934"/>
                <a:gd name="connsiteY1" fmla="*/ 438116 h 1144029"/>
                <a:gd name="connsiteX2" fmla="*/ 0 w 461934"/>
                <a:gd name="connsiteY2" fmla="*/ 1144029 h 1144029"/>
                <a:gd name="connsiteX0" fmla="*/ 0 w 315411"/>
                <a:gd name="connsiteY0" fmla="*/ 0 h 981958"/>
                <a:gd name="connsiteX1" fmla="*/ 315325 w 315411"/>
                <a:gd name="connsiteY1" fmla="*/ 438116 h 981958"/>
                <a:gd name="connsiteX2" fmla="*/ 28620 w 315411"/>
                <a:gd name="connsiteY2" fmla="*/ 981958 h 981958"/>
                <a:gd name="connsiteX0" fmla="*/ 0 w 319626"/>
                <a:gd name="connsiteY0" fmla="*/ 0 h 981958"/>
                <a:gd name="connsiteX1" fmla="*/ 315325 w 319626"/>
                <a:gd name="connsiteY1" fmla="*/ 438116 h 981958"/>
                <a:gd name="connsiteX2" fmla="*/ 28620 w 319626"/>
                <a:gd name="connsiteY2" fmla="*/ 981958 h 981958"/>
                <a:gd name="connsiteX0" fmla="*/ 0 w 370687"/>
                <a:gd name="connsiteY0" fmla="*/ 0 h 896156"/>
                <a:gd name="connsiteX1" fmla="*/ 363078 w 370687"/>
                <a:gd name="connsiteY1" fmla="*/ 352314 h 896156"/>
                <a:gd name="connsiteX2" fmla="*/ 76373 w 370687"/>
                <a:gd name="connsiteY2" fmla="*/ 896156 h 896156"/>
                <a:gd name="connsiteX0" fmla="*/ 0 w 370688"/>
                <a:gd name="connsiteY0" fmla="*/ 0 h 896156"/>
                <a:gd name="connsiteX1" fmla="*/ 363078 w 370688"/>
                <a:gd name="connsiteY1" fmla="*/ 352314 h 896156"/>
                <a:gd name="connsiteX2" fmla="*/ 76373 w 370688"/>
                <a:gd name="connsiteY2" fmla="*/ 896156 h 896156"/>
                <a:gd name="connsiteX0" fmla="*/ 0 w 365784"/>
                <a:gd name="connsiteY0" fmla="*/ 0 h 896156"/>
                <a:gd name="connsiteX1" fmla="*/ 363078 w 365784"/>
                <a:gd name="connsiteY1" fmla="*/ 352314 h 896156"/>
                <a:gd name="connsiteX2" fmla="*/ 76373 w 365784"/>
                <a:gd name="connsiteY2" fmla="*/ 896156 h 896156"/>
                <a:gd name="connsiteX0" fmla="*/ 182724 w 318914"/>
                <a:gd name="connsiteY0" fmla="*/ 0 h 896156"/>
                <a:gd name="connsiteX1" fmla="*/ 286705 w 318914"/>
                <a:gd name="connsiteY1" fmla="*/ 352314 h 896156"/>
                <a:gd name="connsiteX2" fmla="*/ 0 w 318914"/>
                <a:gd name="connsiteY2" fmla="*/ 896156 h 896156"/>
                <a:gd name="connsiteX0" fmla="*/ 182724 w 291215"/>
                <a:gd name="connsiteY0" fmla="*/ 0 h 896156"/>
                <a:gd name="connsiteX1" fmla="*/ 286705 w 291215"/>
                <a:gd name="connsiteY1" fmla="*/ 352314 h 896156"/>
                <a:gd name="connsiteX2" fmla="*/ 0 w 291215"/>
                <a:gd name="connsiteY2" fmla="*/ 896156 h 896156"/>
                <a:gd name="connsiteX0" fmla="*/ 182724 w 300881"/>
                <a:gd name="connsiteY0" fmla="*/ 0 h 896156"/>
                <a:gd name="connsiteX1" fmla="*/ 286705 w 300881"/>
                <a:gd name="connsiteY1" fmla="*/ 352314 h 896156"/>
                <a:gd name="connsiteX2" fmla="*/ 0 w 300881"/>
                <a:gd name="connsiteY2" fmla="*/ 896156 h 896156"/>
                <a:gd name="connsiteX0" fmla="*/ 182724 w 312524"/>
                <a:gd name="connsiteY0" fmla="*/ 0 h 896156"/>
                <a:gd name="connsiteX1" fmla="*/ 300881 w 312524"/>
                <a:gd name="connsiteY1" fmla="*/ 535019 h 896156"/>
                <a:gd name="connsiteX2" fmla="*/ 0 w 312524"/>
                <a:gd name="connsiteY2" fmla="*/ 896156 h 896156"/>
                <a:gd name="connsiteX0" fmla="*/ 182724 w 325601"/>
                <a:gd name="connsiteY0" fmla="*/ 0 h 896156"/>
                <a:gd name="connsiteX1" fmla="*/ 300881 w 325601"/>
                <a:gd name="connsiteY1" fmla="*/ 535019 h 896156"/>
                <a:gd name="connsiteX2" fmla="*/ 0 w 325601"/>
                <a:gd name="connsiteY2" fmla="*/ 896156 h 896156"/>
                <a:gd name="connsiteX0" fmla="*/ 182724 w 296584"/>
                <a:gd name="connsiteY0" fmla="*/ 0 h 896156"/>
                <a:gd name="connsiteX1" fmla="*/ 262725 w 296584"/>
                <a:gd name="connsiteY1" fmla="*/ 468141 h 896156"/>
                <a:gd name="connsiteX2" fmla="*/ 0 w 296584"/>
                <a:gd name="connsiteY2" fmla="*/ 896156 h 896156"/>
                <a:gd name="connsiteX0" fmla="*/ 0 w 481827"/>
                <a:gd name="connsiteY0" fmla="*/ 0 h 896156"/>
                <a:gd name="connsiteX1" fmla="*/ 469172 w 481827"/>
                <a:gd name="connsiteY1" fmla="*/ 468141 h 896156"/>
                <a:gd name="connsiteX2" fmla="*/ 206447 w 481827"/>
                <a:gd name="connsiteY2" fmla="*/ 896156 h 896156"/>
                <a:gd name="connsiteX0" fmla="*/ 0 w 481827"/>
                <a:gd name="connsiteY0" fmla="*/ 0 h 896156"/>
                <a:gd name="connsiteX1" fmla="*/ 469172 w 481827"/>
                <a:gd name="connsiteY1" fmla="*/ 468141 h 896156"/>
                <a:gd name="connsiteX2" fmla="*/ 206447 w 481827"/>
                <a:gd name="connsiteY2" fmla="*/ 896156 h 896156"/>
                <a:gd name="connsiteX0" fmla="*/ 0 w 353428"/>
                <a:gd name="connsiteY0" fmla="*/ 0 h 896156"/>
                <a:gd name="connsiteX1" fmla="*/ 255704 w 353428"/>
                <a:gd name="connsiteY1" fmla="*/ 227383 h 896156"/>
                <a:gd name="connsiteX2" fmla="*/ 206447 w 353428"/>
                <a:gd name="connsiteY2" fmla="*/ 896156 h 896156"/>
                <a:gd name="connsiteX0" fmla="*/ 0 w 278077"/>
                <a:gd name="connsiteY0" fmla="*/ 0 h 668773"/>
                <a:gd name="connsiteX1" fmla="*/ 255704 w 278077"/>
                <a:gd name="connsiteY1" fmla="*/ 227383 h 668773"/>
                <a:gd name="connsiteX2" fmla="*/ 76772 w 278077"/>
                <a:gd name="connsiteY2" fmla="*/ 668773 h 668773"/>
                <a:gd name="connsiteX0" fmla="*/ 0 w 293238"/>
                <a:gd name="connsiteY0" fmla="*/ 0 h 668773"/>
                <a:gd name="connsiteX1" fmla="*/ 278077 w 293238"/>
                <a:gd name="connsiteY1" fmla="*/ 147130 h 668773"/>
                <a:gd name="connsiteX2" fmla="*/ 76772 w 293238"/>
                <a:gd name="connsiteY2" fmla="*/ 668773 h 668773"/>
                <a:gd name="connsiteX0" fmla="*/ 0 w 306770"/>
                <a:gd name="connsiteY0" fmla="*/ 0 h 668773"/>
                <a:gd name="connsiteX1" fmla="*/ 278077 w 306770"/>
                <a:gd name="connsiteY1" fmla="*/ 147130 h 668773"/>
                <a:gd name="connsiteX2" fmla="*/ 76772 w 306770"/>
                <a:gd name="connsiteY2" fmla="*/ 668773 h 668773"/>
                <a:gd name="connsiteX0" fmla="*/ 0 w 276532"/>
                <a:gd name="connsiteY0" fmla="*/ 0 h 668773"/>
                <a:gd name="connsiteX1" fmla="*/ 232291 w 276532"/>
                <a:gd name="connsiteY1" fmla="*/ 200632 h 668773"/>
                <a:gd name="connsiteX2" fmla="*/ 76772 w 276532"/>
                <a:gd name="connsiteY2" fmla="*/ 668773 h 668773"/>
                <a:gd name="connsiteX0" fmla="*/ 0 w 273358"/>
                <a:gd name="connsiteY0" fmla="*/ 0 h 668773"/>
                <a:gd name="connsiteX1" fmla="*/ 232291 w 273358"/>
                <a:gd name="connsiteY1" fmla="*/ 200632 h 668773"/>
                <a:gd name="connsiteX2" fmla="*/ 76772 w 273358"/>
                <a:gd name="connsiteY2" fmla="*/ 668773 h 668773"/>
                <a:gd name="connsiteX0" fmla="*/ 0 w 256579"/>
                <a:gd name="connsiteY0" fmla="*/ 0 h 668773"/>
                <a:gd name="connsiteX1" fmla="*/ 201748 w 256579"/>
                <a:gd name="connsiteY1" fmla="*/ 120379 h 668773"/>
                <a:gd name="connsiteX2" fmla="*/ 76772 w 256579"/>
                <a:gd name="connsiteY2" fmla="*/ 668773 h 668773"/>
                <a:gd name="connsiteX0" fmla="*/ 0 w 297048"/>
                <a:gd name="connsiteY0" fmla="*/ 0 h 561769"/>
                <a:gd name="connsiteX1" fmla="*/ 201748 w 297048"/>
                <a:gd name="connsiteY1" fmla="*/ 120379 h 561769"/>
                <a:gd name="connsiteX2" fmla="*/ 152726 w 297048"/>
                <a:gd name="connsiteY2" fmla="*/ 561769 h 561769"/>
                <a:gd name="connsiteX0" fmla="*/ 0 w 251568"/>
                <a:gd name="connsiteY0" fmla="*/ 0 h 561769"/>
                <a:gd name="connsiteX1" fmla="*/ 201748 w 251568"/>
                <a:gd name="connsiteY1" fmla="*/ 120379 h 561769"/>
                <a:gd name="connsiteX2" fmla="*/ 152726 w 251568"/>
                <a:gd name="connsiteY2" fmla="*/ 561769 h 561769"/>
                <a:gd name="connsiteX0" fmla="*/ 0 w 264938"/>
                <a:gd name="connsiteY0" fmla="*/ 0 h 561769"/>
                <a:gd name="connsiteX1" fmla="*/ 201748 w 264938"/>
                <a:gd name="connsiteY1" fmla="*/ 120379 h 561769"/>
                <a:gd name="connsiteX2" fmla="*/ 152726 w 264938"/>
                <a:gd name="connsiteY2" fmla="*/ 561769 h 561769"/>
                <a:gd name="connsiteX0" fmla="*/ 0 w 264938"/>
                <a:gd name="connsiteY0" fmla="*/ 0 h 561769"/>
                <a:gd name="connsiteX1" fmla="*/ 201748 w 264938"/>
                <a:gd name="connsiteY1" fmla="*/ 120379 h 561769"/>
                <a:gd name="connsiteX2" fmla="*/ 152726 w 264938"/>
                <a:gd name="connsiteY2" fmla="*/ 561769 h 561769"/>
                <a:gd name="connsiteX0" fmla="*/ 0 w 251647"/>
                <a:gd name="connsiteY0" fmla="*/ 0 h 601895"/>
                <a:gd name="connsiteX1" fmla="*/ 201748 w 251647"/>
                <a:gd name="connsiteY1" fmla="*/ 120379 h 601895"/>
                <a:gd name="connsiteX2" fmla="*/ 152849 w 251647"/>
                <a:gd name="connsiteY2" fmla="*/ 601895 h 601895"/>
                <a:gd name="connsiteX0" fmla="*/ 0 w 250079"/>
                <a:gd name="connsiteY0" fmla="*/ 0 h 601895"/>
                <a:gd name="connsiteX1" fmla="*/ 201748 w 250079"/>
                <a:gd name="connsiteY1" fmla="*/ 120379 h 601895"/>
                <a:gd name="connsiteX2" fmla="*/ 152849 w 250079"/>
                <a:gd name="connsiteY2" fmla="*/ 601895 h 601895"/>
                <a:gd name="connsiteX0" fmla="*/ 0 w 274883"/>
                <a:gd name="connsiteY0" fmla="*/ 0 h 601895"/>
                <a:gd name="connsiteX1" fmla="*/ 250079 w 274883"/>
                <a:gd name="connsiteY1" fmla="*/ 120379 h 601895"/>
                <a:gd name="connsiteX2" fmla="*/ 152849 w 274883"/>
                <a:gd name="connsiteY2" fmla="*/ 601895 h 601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4883" h="601895">
                  <a:moveTo>
                    <a:pt x="0" y="0"/>
                  </a:moveTo>
                  <a:cubicBezTo>
                    <a:pt x="107095" y="30551"/>
                    <a:pt x="224604" y="20063"/>
                    <a:pt x="250079" y="120379"/>
                  </a:cubicBezTo>
                  <a:cubicBezTo>
                    <a:pt x="275554" y="220695"/>
                    <a:pt x="319176" y="346972"/>
                    <a:pt x="152849" y="601895"/>
                  </a:cubicBezTo>
                </a:path>
              </a:pathLst>
            </a:custGeom>
            <a:noFill/>
            <a:ln w="38100" cap="rnd">
              <a:solidFill>
                <a:srgbClr val="00B050"/>
              </a:solidFill>
              <a:prstDash val="sysDash"/>
              <a:headEnd type="oval" w="med" len="med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sp>
          <p:nvSpPr>
            <p:cNvPr id="13" name="Надпись 14">
              <a:extLst>
                <a:ext uri="{FF2B5EF4-FFF2-40B4-BE49-F238E27FC236}">
                  <a16:creationId xmlns:a16="http://schemas.microsoft.com/office/drawing/2014/main" id="{057B4858-8B13-4960-9372-E86F57BD2048}"/>
                </a:ext>
              </a:extLst>
            </p:cNvPr>
            <p:cNvSpPr txBox="1"/>
            <p:nvPr/>
          </p:nvSpPr>
          <p:spPr>
            <a:xfrm>
              <a:off x="923925" y="971551"/>
              <a:ext cx="32956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Надпись 15">
              <a:extLst>
                <a:ext uri="{FF2B5EF4-FFF2-40B4-BE49-F238E27FC236}">
                  <a16:creationId xmlns:a16="http://schemas.microsoft.com/office/drawing/2014/main" id="{E7E816F8-6017-4C8B-AC0A-F32392B97076}"/>
                </a:ext>
              </a:extLst>
            </p:cNvPr>
            <p:cNvSpPr txBox="1"/>
            <p:nvPr/>
          </p:nvSpPr>
          <p:spPr>
            <a:xfrm>
              <a:off x="1057274" y="1285877"/>
              <a:ext cx="36449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M’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DBF51B89-3DA7-4701-874A-C6D21400FDDF}"/>
                </a:ext>
              </a:extLst>
            </p:cNvPr>
            <p:cNvCxnSpPr/>
            <p:nvPr/>
          </p:nvCxnSpPr>
          <p:spPr>
            <a:xfrm flipV="1">
              <a:off x="3524250" y="809626"/>
              <a:ext cx="827405" cy="219075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Надпись 18">
              <a:extLst>
                <a:ext uri="{FF2B5EF4-FFF2-40B4-BE49-F238E27FC236}">
                  <a16:creationId xmlns:a16="http://schemas.microsoft.com/office/drawing/2014/main" id="{51982624-9E75-4455-B0D5-4512D4C0CBD5}"/>
                </a:ext>
              </a:extLst>
            </p:cNvPr>
            <p:cNvSpPr txBox="1"/>
            <p:nvPr/>
          </p:nvSpPr>
          <p:spPr>
            <a:xfrm>
              <a:off x="4419600" y="733426"/>
              <a:ext cx="40195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Надпись 19">
              <a:extLst>
                <a:ext uri="{FF2B5EF4-FFF2-40B4-BE49-F238E27FC236}">
                  <a16:creationId xmlns:a16="http://schemas.microsoft.com/office/drawing/2014/main" id="{7E991242-DB79-4369-ABBF-B5F4F491D5A4}"/>
                </a:ext>
              </a:extLst>
            </p:cNvPr>
            <p:cNvSpPr txBox="1"/>
            <p:nvPr/>
          </p:nvSpPr>
          <p:spPr>
            <a:xfrm>
              <a:off x="4857750" y="1762128"/>
              <a:ext cx="41846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Надпись 21">
              <a:extLst>
                <a:ext uri="{FF2B5EF4-FFF2-40B4-BE49-F238E27FC236}">
                  <a16:creationId xmlns:a16="http://schemas.microsoft.com/office/drawing/2014/main" id="{3E71B77E-8ACD-48A4-9198-72BBC8C8035D}"/>
                </a:ext>
              </a:extLst>
            </p:cNvPr>
            <p:cNvSpPr txBox="1"/>
            <p:nvPr/>
          </p:nvSpPr>
          <p:spPr>
            <a:xfrm>
              <a:off x="4257675" y="0"/>
              <a:ext cx="35687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Надпись 23">
              <a:extLst>
                <a:ext uri="{FF2B5EF4-FFF2-40B4-BE49-F238E27FC236}">
                  <a16:creationId xmlns:a16="http://schemas.microsoft.com/office/drawing/2014/main" id="{7E6D4559-E01D-4A60-B975-073F8ED684C6}"/>
                </a:ext>
              </a:extLst>
            </p:cNvPr>
            <p:cNvSpPr txBox="1"/>
            <p:nvPr/>
          </p:nvSpPr>
          <p:spPr>
            <a:xfrm>
              <a:off x="5210175" y="952502"/>
              <a:ext cx="37401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Надпись 24">
              <a:extLst>
                <a:ext uri="{FF2B5EF4-FFF2-40B4-BE49-F238E27FC236}">
                  <a16:creationId xmlns:a16="http://schemas.microsoft.com/office/drawing/2014/main" id="{ACA3E744-9D38-44D0-82F9-4733C8F5DC2A}"/>
                </a:ext>
              </a:extLst>
            </p:cNvPr>
            <p:cNvSpPr txBox="1"/>
            <p:nvPr/>
          </p:nvSpPr>
          <p:spPr>
            <a:xfrm>
              <a:off x="3695700" y="485776"/>
              <a:ext cx="28448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Надпись 26">
              <a:extLst>
                <a:ext uri="{FF2B5EF4-FFF2-40B4-BE49-F238E27FC236}">
                  <a16:creationId xmlns:a16="http://schemas.microsoft.com/office/drawing/2014/main" id="{58A6E9A4-CF18-4AC6-BF05-1527CCF1ED36}"/>
                </a:ext>
              </a:extLst>
            </p:cNvPr>
            <p:cNvSpPr txBox="1"/>
            <p:nvPr/>
          </p:nvSpPr>
          <p:spPr>
            <a:xfrm>
              <a:off x="4200525" y="1628777"/>
              <a:ext cx="32956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Надпись 27">
              <a:extLst>
                <a:ext uri="{FF2B5EF4-FFF2-40B4-BE49-F238E27FC236}">
                  <a16:creationId xmlns:a16="http://schemas.microsoft.com/office/drawing/2014/main" id="{88CC27FE-3900-407F-8ADB-2C1E264ED133}"/>
                </a:ext>
              </a:extLst>
            </p:cNvPr>
            <p:cNvSpPr txBox="1"/>
            <p:nvPr/>
          </p:nvSpPr>
          <p:spPr>
            <a:xfrm>
              <a:off x="4115674" y="1106897"/>
              <a:ext cx="364490" cy="2952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M’</a:t>
              </a:r>
              <a:r>
                <a:rPr lang="en-US" sz="1600" baseline="-250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9FC62C62-8D02-48FD-BEB2-9551B25B5115}"/>
                </a:ext>
              </a:extLst>
            </p:cNvPr>
            <p:cNvCxnSpPr/>
            <p:nvPr/>
          </p:nvCxnSpPr>
          <p:spPr>
            <a:xfrm>
              <a:off x="3905250" y="742951"/>
              <a:ext cx="290195" cy="1095376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040A3CA3-90CE-485A-9462-B76BEEA3315B}"/>
                </a:ext>
              </a:extLst>
            </p:cNvPr>
            <p:cNvCxnSpPr/>
            <p:nvPr/>
          </p:nvCxnSpPr>
          <p:spPr>
            <a:xfrm>
              <a:off x="3524250" y="1028702"/>
              <a:ext cx="1428750" cy="704851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Надпись 30">
              <a:extLst>
                <a:ext uri="{FF2B5EF4-FFF2-40B4-BE49-F238E27FC236}">
                  <a16:creationId xmlns:a16="http://schemas.microsoft.com/office/drawing/2014/main" id="{48F4E31F-F273-40F3-BFB1-4E588042CD93}"/>
                </a:ext>
              </a:extLst>
            </p:cNvPr>
            <p:cNvSpPr txBox="1"/>
            <p:nvPr/>
          </p:nvSpPr>
          <p:spPr>
            <a:xfrm>
              <a:off x="3219450" y="714376"/>
              <a:ext cx="47117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M*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Полилиния: фигура 26">
              <a:extLst>
                <a:ext uri="{FF2B5EF4-FFF2-40B4-BE49-F238E27FC236}">
                  <a16:creationId xmlns:a16="http://schemas.microsoft.com/office/drawing/2014/main" id="{A61E3D03-4BB7-4558-BB9A-C06BF65F8D03}"/>
                </a:ext>
              </a:extLst>
            </p:cNvPr>
            <p:cNvSpPr/>
            <p:nvPr/>
          </p:nvSpPr>
          <p:spPr>
            <a:xfrm>
              <a:off x="485775" y="514351"/>
              <a:ext cx="349250" cy="1076326"/>
            </a:xfrm>
            <a:custGeom>
              <a:avLst/>
              <a:gdLst>
                <a:gd name="connsiteX0" fmla="*/ 0 w 332333"/>
                <a:gd name="connsiteY0" fmla="*/ 0 h 1104931"/>
                <a:gd name="connsiteX1" fmla="*/ 314325 w 332333"/>
                <a:gd name="connsiteY1" fmla="*/ 1028700 h 1104931"/>
                <a:gd name="connsiteX2" fmla="*/ 323850 w 332333"/>
                <a:gd name="connsiteY2" fmla="*/ 1076325 h 1104931"/>
                <a:gd name="connsiteX0" fmla="*/ 0 w 314470"/>
                <a:gd name="connsiteY0" fmla="*/ 0 h 1043714"/>
                <a:gd name="connsiteX1" fmla="*/ 314325 w 314470"/>
                <a:gd name="connsiteY1" fmla="*/ 1028700 h 1043714"/>
                <a:gd name="connsiteX2" fmla="*/ 47658 w 314470"/>
                <a:gd name="connsiteY2" fmla="*/ 666739 h 1043714"/>
                <a:gd name="connsiteX0" fmla="*/ 0 w 452329"/>
                <a:gd name="connsiteY0" fmla="*/ 0 h 1324222"/>
                <a:gd name="connsiteX1" fmla="*/ 314325 w 452329"/>
                <a:gd name="connsiteY1" fmla="*/ 1028700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7647 w 452329"/>
                <a:gd name="connsiteY1" fmla="*/ 771477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52329 w 452329"/>
                <a:gd name="connsiteY1" fmla="*/ 1324222 h 1324222"/>
                <a:gd name="connsiteX0" fmla="*/ 20107 w 472436"/>
                <a:gd name="connsiteY0" fmla="*/ 0 h 1324222"/>
                <a:gd name="connsiteX1" fmla="*/ 472436 w 472436"/>
                <a:gd name="connsiteY1" fmla="*/ 1324222 h 1324222"/>
                <a:gd name="connsiteX0" fmla="*/ 37879 w 490208"/>
                <a:gd name="connsiteY0" fmla="*/ 0 h 1324222"/>
                <a:gd name="connsiteX1" fmla="*/ 490208 w 490208"/>
                <a:gd name="connsiteY1" fmla="*/ 1324222 h 1324222"/>
                <a:gd name="connsiteX0" fmla="*/ 44534 w 448908"/>
                <a:gd name="connsiteY0" fmla="*/ 0 h 1114633"/>
                <a:gd name="connsiteX1" fmla="*/ 448908 w 448908"/>
                <a:gd name="connsiteY1" fmla="*/ 1114633 h 1114633"/>
                <a:gd name="connsiteX0" fmla="*/ 24696 w 429070"/>
                <a:gd name="connsiteY0" fmla="*/ 0 h 1114633"/>
                <a:gd name="connsiteX1" fmla="*/ 429070 w 429070"/>
                <a:gd name="connsiteY1" fmla="*/ 1114633 h 1114633"/>
                <a:gd name="connsiteX0" fmla="*/ 18982 w 423356"/>
                <a:gd name="connsiteY0" fmla="*/ 0 h 1114633"/>
                <a:gd name="connsiteX1" fmla="*/ 423356 w 423356"/>
                <a:gd name="connsiteY1" fmla="*/ 1114633 h 1114633"/>
                <a:gd name="connsiteX0" fmla="*/ 0 w 404374"/>
                <a:gd name="connsiteY0" fmla="*/ 0 h 1114633"/>
                <a:gd name="connsiteX1" fmla="*/ 47763 w 404374"/>
                <a:gd name="connsiteY1" fmla="*/ 504919 h 1114633"/>
                <a:gd name="connsiteX2" fmla="*/ 404374 w 404374"/>
                <a:gd name="connsiteY2" fmla="*/ 1114633 h 1114633"/>
                <a:gd name="connsiteX0" fmla="*/ 31436 w 435810"/>
                <a:gd name="connsiteY0" fmla="*/ 0 h 1114633"/>
                <a:gd name="connsiteX1" fmla="*/ 79199 w 435810"/>
                <a:gd name="connsiteY1" fmla="*/ 504919 h 1114633"/>
                <a:gd name="connsiteX2" fmla="*/ 435810 w 435810"/>
                <a:gd name="connsiteY2" fmla="*/ 1114633 h 1114633"/>
                <a:gd name="connsiteX0" fmla="*/ 0 w 404374"/>
                <a:gd name="connsiteY0" fmla="*/ 0 h 1114633"/>
                <a:gd name="connsiteX1" fmla="*/ 404374 w 404374"/>
                <a:gd name="connsiteY1" fmla="*/ 1114633 h 1114633"/>
                <a:gd name="connsiteX0" fmla="*/ 17945 w 422319"/>
                <a:gd name="connsiteY0" fmla="*/ 0 h 1114633"/>
                <a:gd name="connsiteX1" fmla="*/ 422319 w 422319"/>
                <a:gd name="connsiteY1" fmla="*/ 1114633 h 1114633"/>
                <a:gd name="connsiteX0" fmla="*/ 39683 w 444057"/>
                <a:gd name="connsiteY0" fmla="*/ 0 h 1114633"/>
                <a:gd name="connsiteX1" fmla="*/ 444057 w 444057"/>
                <a:gd name="connsiteY1" fmla="*/ 1114633 h 1114633"/>
                <a:gd name="connsiteX0" fmla="*/ 40429 w 440039"/>
                <a:gd name="connsiteY0" fmla="*/ 0 h 1076526"/>
                <a:gd name="connsiteX1" fmla="*/ 440039 w 440039"/>
                <a:gd name="connsiteY1" fmla="*/ 1076526 h 1076526"/>
                <a:gd name="connsiteX0" fmla="*/ 62428 w 360613"/>
                <a:gd name="connsiteY0" fmla="*/ 0 h 1076526"/>
                <a:gd name="connsiteX1" fmla="*/ 360612 w 360613"/>
                <a:gd name="connsiteY1" fmla="*/ 1076526 h 1076526"/>
                <a:gd name="connsiteX0" fmla="*/ 43181 w 341365"/>
                <a:gd name="connsiteY0" fmla="*/ 0 h 1076526"/>
                <a:gd name="connsiteX1" fmla="*/ 341365 w 341365"/>
                <a:gd name="connsiteY1" fmla="*/ 1076526 h 1076526"/>
                <a:gd name="connsiteX0" fmla="*/ 51458 w 349642"/>
                <a:gd name="connsiteY0" fmla="*/ 0 h 1076526"/>
                <a:gd name="connsiteX1" fmla="*/ 349642 w 349642"/>
                <a:gd name="connsiteY1" fmla="*/ 1076526 h 1076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9642" h="1076526">
                  <a:moveTo>
                    <a:pt x="51458" y="0"/>
                  </a:moveTo>
                  <a:cubicBezTo>
                    <a:pt x="-71249" y="576370"/>
                    <a:pt x="24471" y="747853"/>
                    <a:pt x="349642" y="1076526"/>
                  </a:cubicBezTo>
                </a:path>
              </a:pathLst>
            </a:cu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sp>
          <p:nvSpPr>
            <p:cNvPr id="28" name="Полилиния: фигура 27">
              <a:extLst>
                <a:ext uri="{FF2B5EF4-FFF2-40B4-BE49-F238E27FC236}">
                  <a16:creationId xmlns:a16="http://schemas.microsoft.com/office/drawing/2014/main" id="{ACD20F1B-E468-4110-9CE9-FD9713312B0A}"/>
                </a:ext>
              </a:extLst>
            </p:cNvPr>
            <p:cNvSpPr/>
            <p:nvPr/>
          </p:nvSpPr>
          <p:spPr>
            <a:xfrm>
              <a:off x="4343400" y="257175"/>
              <a:ext cx="349250" cy="1076326"/>
            </a:xfrm>
            <a:custGeom>
              <a:avLst/>
              <a:gdLst>
                <a:gd name="connsiteX0" fmla="*/ 0 w 332333"/>
                <a:gd name="connsiteY0" fmla="*/ 0 h 1104931"/>
                <a:gd name="connsiteX1" fmla="*/ 314325 w 332333"/>
                <a:gd name="connsiteY1" fmla="*/ 1028700 h 1104931"/>
                <a:gd name="connsiteX2" fmla="*/ 323850 w 332333"/>
                <a:gd name="connsiteY2" fmla="*/ 1076325 h 1104931"/>
                <a:gd name="connsiteX0" fmla="*/ 0 w 314470"/>
                <a:gd name="connsiteY0" fmla="*/ 0 h 1043714"/>
                <a:gd name="connsiteX1" fmla="*/ 314325 w 314470"/>
                <a:gd name="connsiteY1" fmla="*/ 1028700 h 1043714"/>
                <a:gd name="connsiteX2" fmla="*/ 47658 w 314470"/>
                <a:gd name="connsiteY2" fmla="*/ 666739 h 1043714"/>
                <a:gd name="connsiteX0" fmla="*/ 0 w 452329"/>
                <a:gd name="connsiteY0" fmla="*/ 0 h 1324222"/>
                <a:gd name="connsiteX1" fmla="*/ 314325 w 452329"/>
                <a:gd name="connsiteY1" fmla="*/ 1028700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7647 w 452329"/>
                <a:gd name="connsiteY1" fmla="*/ 771477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52329 w 452329"/>
                <a:gd name="connsiteY1" fmla="*/ 1324222 h 1324222"/>
                <a:gd name="connsiteX0" fmla="*/ 20107 w 472436"/>
                <a:gd name="connsiteY0" fmla="*/ 0 h 1324222"/>
                <a:gd name="connsiteX1" fmla="*/ 472436 w 472436"/>
                <a:gd name="connsiteY1" fmla="*/ 1324222 h 1324222"/>
                <a:gd name="connsiteX0" fmla="*/ 37879 w 490208"/>
                <a:gd name="connsiteY0" fmla="*/ 0 h 1324222"/>
                <a:gd name="connsiteX1" fmla="*/ 490208 w 490208"/>
                <a:gd name="connsiteY1" fmla="*/ 1324222 h 1324222"/>
                <a:gd name="connsiteX0" fmla="*/ 44534 w 448908"/>
                <a:gd name="connsiteY0" fmla="*/ 0 h 1114633"/>
                <a:gd name="connsiteX1" fmla="*/ 448908 w 448908"/>
                <a:gd name="connsiteY1" fmla="*/ 1114633 h 1114633"/>
                <a:gd name="connsiteX0" fmla="*/ 24696 w 429070"/>
                <a:gd name="connsiteY0" fmla="*/ 0 h 1114633"/>
                <a:gd name="connsiteX1" fmla="*/ 429070 w 429070"/>
                <a:gd name="connsiteY1" fmla="*/ 1114633 h 1114633"/>
                <a:gd name="connsiteX0" fmla="*/ 18982 w 423356"/>
                <a:gd name="connsiteY0" fmla="*/ 0 h 1114633"/>
                <a:gd name="connsiteX1" fmla="*/ 423356 w 423356"/>
                <a:gd name="connsiteY1" fmla="*/ 1114633 h 1114633"/>
                <a:gd name="connsiteX0" fmla="*/ 0 w 404374"/>
                <a:gd name="connsiteY0" fmla="*/ 0 h 1114633"/>
                <a:gd name="connsiteX1" fmla="*/ 47763 w 404374"/>
                <a:gd name="connsiteY1" fmla="*/ 504919 h 1114633"/>
                <a:gd name="connsiteX2" fmla="*/ 404374 w 404374"/>
                <a:gd name="connsiteY2" fmla="*/ 1114633 h 1114633"/>
                <a:gd name="connsiteX0" fmla="*/ 31436 w 435810"/>
                <a:gd name="connsiteY0" fmla="*/ 0 h 1114633"/>
                <a:gd name="connsiteX1" fmla="*/ 79199 w 435810"/>
                <a:gd name="connsiteY1" fmla="*/ 504919 h 1114633"/>
                <a:gd name="connsiteX2" fmla="*/ 435810 w 435810"/>
                <a:gd name="connsiteY2" fmla="*/ 1114633 h 1114633"/>
                <a:gd name="connsiteX0" fmla="*/ 0 w 404374"/>
                <a:gd name="connsiteY0" fmla="*/ 0 h 1114633"/>
                <a:gd name="connsiteX1" fmla="*/ 404374 w 404374"/>
                <a:gd name="connsiteY1" fmla="*/ 1114633 h 1114633"/>
                <a:gd name="connsiteX0" fmla="*/ 17945 w 422319"/>
                <a:gd name="connsiteY0" fmla="*/ 0 h 1114633"/>
                <a:gd name="connsiteX1" fmla="*/ 422319 w 422319"/>
                <a:gd name="connsiteY1" fmla="*/ 1114633 h 1114633"/>
                <a:gd name="connsiteX0" fmla="*/ 39683 w 444057"/>
                <a:gd name="connsiteY0" fmla="*/ 0 h 1114633"/>
                <a:gd name="connsiteX1" fmla="*/ 444057 w 444057"/>
                <a:gd name="connsiteY1" fmla="*/ 1114633 h 1114633"/>
                <a:gd name="connsiteX0" fmla="*/ 40429 w 440039"/>
                <a:gd name="connsiteY0" fmla="*/ 0 h 1076526"/>
                <a:gd name="connsiteX1" fmla="*/ 440039 w 440039"/>
                <a:gd name="connsiteY1" fmla="*/ 1076526 h 1076526"/>
                <a:gd name="connsiteX0" fmla="*/ 62428 w 360613"/>
                <a:gd name="connsiteY0" fmla="*/ 0 h 1076526"/>
                <a:gd name="connsiteX1" fmla="*/ 360612 w 360613"/>
                <a:gd name="connsiteY1" fmla="*/ 1076526 h 1076526"/>
                <a:gd name="connsiteX0" fmla="*/ 43181 w 341365"/>
                <a:gd name="connsiteY0" fmla="*/ 0 h 1076526"/>
                <a:gd name="connsiteX1" fmla="*/ 341365 w 341365"/>
                <a:gd name="connsiteY1" fmla="*/ 1076526 h 1076526"/>
                <a:gd name="connsiteX0" fmla="*/ 51458 w 349642"/>
                <a:gd name="connsiteY0" fmla="*/ 0 h 1076526"/>
                <a:gd name="connsiteX1" fmla="*/ 349642 w 349642"/>
                <a:gd name="connsiteY1" fmla="*/ 1076526 h 1076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9642" h="1076526">
                  <a:moveTo>
                    <a:pt x="51458" y="0"/>
                  </a:moveTo>
                  <a:cubicBezTo>
                    <a:pt x="-71249" y="576370"/>
                    <a:pt x="24471" y="747853"/>
                    <a:pt x="349642" y="1076526"/>
                  </a:cubicBezTo>
                </a:path>
              </a:pathLst>
            </a:cu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sp>
          <p:nvSpPr>
            <p:cNvPr id="29" name="Полилиния: фигура 28">
              <a:extLst>
                <a:ext uri="{FF2B5EF4-FFF2-40B4-BE49-F238E27FC236}">
                  <a16:creationId xmlns:a16="http://schemas.microsoft.com/office/drawing/2014/main" id="{9EA8D5F6-DBB5-4DAD-A617-D2B2DC580CF0}"/>
                </a:ext>
              </a:extLst>
            </p:cNvPr>
            <p:cNvSpPr/>
            <p:nvPr/>
          </p:nvSpPr>
          <p:spPr>
            <a:xfrm>
              <a:off x="4781550" y="1247776"/>
              <a:ext cx="497840" cy="590551"/>
            </a:xfrm>
            <a:custGeom>
              <a:avLst/>
              <a:gdLst>
                <a:gd name="connsiteX0" fmla="*/ 0 w 332333"/>
                <a:gd name="connsiteY0" fmla="*/ 0 h 1104931"/>
                <a:gd name="connsiteX1" fmla="*/ 314325 w 332333"/>
                <a:gd name="connsiteY1" fmla="*/ 1028700 h 1104931"/>
                <a:gd name="connsiteX2" fmla="*/ 323850 w 332333"/>
                <a:gd name="connsiteY2" fmla="*/ 1076325 h 1104931"/>
                <a:gd name="connsiteX0" fmla="*/ 0 w 314470"/>
                <a:gd name="connsiteY0" fmla="*/ 0 h 1043714"/>
                <a:gd name="connsiteX1" fmla="*/ 314325 w 314470"/>
                <a:gd name="connsiteY1" fmla="*/ 1028700 h 1043714"/>
                <a:gd name="connsiteX2" fmla="*/ 47658 w 314470"/>
                <a:gd name="connsiteY2" fmla="*/ 666739 h 1043714"/>
                <a:gd name="connsiteX0" fmla="*/ 0 w 452329"/>
                <a:gd name="connsiteY0" fmla="*/ 0 h 1324222"/>
                <a:gd name="connsiteX1" fmla="*/ 314325 w 452329"/>
                <a:gd name="connsiteY1" fmla="*/ 1028700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7647 w 452329"/>
                <a:gd name="connsiteY1" fmla="*/ 771477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52329 w 452329"/>
                <a:gd name="connsiteY1" fmla="*/ 1324222 h 1324222"/>
                <a:gd name="connsiteX0" fmla="*/ 20107 w 472436"/>
                <a:gd name="connsiteY0" fmla="*/ 0 h 1324222"/>
                <a:gd name="connsiteX1" fmla="*/ 472436 w 472436"/>
                <a:gd name="connsiteY1" fmla="*/ 1324222 h 1324222"/>
                <a:gd name="connsiteX0" fmla="*/ 37879 w 490208"/>
                <a:gd name="connsiteY0" fmla="*/ 0 h 1324222"/>
                <a:gd name="connsiteX1" fmla="*/ 490208 w 490208"/>
                <a:gd name="connsiteY1" fmla="*/ 1324222 h 1324222"/>
                <a:gd name="connsiteX0" fmla="*/ 44534 w 448908"/>
                <a:gd name="connsiteY0" fmla="*/ 0 h 1114633"/>
                <a:gd name="connsiteX1" fmla="*/ 448908 w 448908"/>
                <a:gd name="connsiteY1" fmla="*/ 1114633 h 1114633"/>
                <a:gd name="connsiteX0" fmla="*/ 24696 w 429070"/>
                <a:gd name="connsiteY0" fmla="*/ 0 h 1114633"/>
                <a:gd name="connsiteX1" fmla="*/ 429070 w 429070"/>
                <a:gd name="connsiteY1" fmla="*/ 1114633 h 1114633"/>
                <a:gd name="connsiteX0" fmla="*/ 18982 w 423356"/>
                <a:gd name="connsiteY0" fmla="*/ 0 h 1114633"/>
                <a:gd name="connsiteX1" fmla="*/ 423356 w 423356"/>
                <a:gd name="connsiteY1" fmla="*/ 1114633 h 1114633"/>
                <a:gd name="connsiteX0" fmla="*/ 0 w 404374"/>
                <a:gd name="connsiteY0" fmla="*/ 0 h 1114633"/>
                <a:gd name="connsiteX1" fmla="*/ 47763 w 404374"/>
                <a:gd name="connsiteY1" fmla="*/ 504919 h 1114633"/>
                <a:gd name="connsiteX2" fmla="*/ 404374 w 404374"/>
                <a:gd name="connsiteY2" fmla="*/ 1114633 h 1114633"/>
                <a:gd name="connsiteX0" fmla="*/ 31436 w 435810"/>
                <a:gd name="connsiteY0" fmla="*/ 0 h 1114633"/>
                <a:gd name="connsiteX1" fmla="*/ 79199 w 435810"/>
                <a:gd name="connsiteY1" fmla="*/ 504919 h 1114633"/>
                <a:gd name="connsiteX2" fmla="*/ 435810 w 435810"/>
                <a:gd name="connsiteY2" fmla="*/ 1114633 h 1114633"/>
                <a:gd name="connsiteX0" fmla="*/ 0 w 404374"/>
                <a:gd name="connsiteY0" fmla="*/ 0 h 1114633"/>
                <a:gd name="connsiteX1" fmla="*/ 404374 w 404374"/>
                <a:gd name="connsiteY1" fmla="*/ 1114633 h 1114633"/>
                <a:gd name="connsiteX0" fmla="*/ 17945 w 422319"/>
                <a:gd name="connsiteY0" fmla="*/ 0 h 1114633"/>
                <a:gd name="connsiteX1" fmla="*/ 422319 w 422319"/>
                <a:gd name="connsiteY1" fmla="*/ 1114633 h 1114633"/>
                <a:gd name="connsiteX0" fmla="*/ 39683 w 444057"/>
                <a:gd name="connsiteY0" fmla="*/ 0 h 1114633"/>
                <a:gd name="connsiteX1" fmla="*/ 444057 w 444057"/>
                <a:gd name="connsiteY1" fmla="*/ 1114633 h 1114633"/>
                <a:gd name="connsiteX0" fmla="*/ 40429 w 440039"/>
                <a:gd name="connsiteY0" fmla="*/ 0 h 1076526"/>
                <a:gd name="connsiteX1" fmla="*/ 440039 w 440039"/>
                <a:gd name="connsiteY1" fmla="*/ 1076526 h 1076526"/>
                <a:gd name="connsiteX0" fmla="*/ 62428 w 360613"/>
                <a:gd name="connsiteY0" fmla="*/ 0 h 1076526"/>
                <a:gd name="connsiteX1" fmla="*/ 360612 w 360613"/>
                <a:gd name="connsiteY1" fmla="*/ 1076526 h 1076526"/>
                <a:gd name="connsiteX0" fmla="*/ 43181 w 341365"/>
                <a:gd name="connsiteY0" fmla="*/ 0 h 1076526"/>
                <a:gd name="connsiteX1" fmla="*/ 341365 w 341365"/>
                <a:gd name="connsiteY1" fmla="*/ 1076526 h 1076526"/>
                <a:gd name="connsiteX0" fmla="*/ 51458 w 349642"/>
                <a:gd name="connsiteY0" fmla="*/ 0 h 1076526"/>
                <a:gd name="connsiteX1" fmla="*/ 349642 w 349642"/>
                <a:gd name="connsiteY1" fmla="*/ 1076526 h 1076526"/>
                <a:gd name="connsiteX0" fmla="*/ 22438 w 630533"/>
                <a:gd name="connsiteY0" fmla="*/ 0 h 519209"/>
                <a:gd name="connsiteX1" fmla="*/ 630533 w 630533"/>
                <a:gd name="connsiteY1" fmla="*/ 519209 h 519209"/>
                <a:gd name="connsiteX0" fmla="*/ 584221 w 584221"/>
                <a:gd name="connsiteY0" fmla="*/ 0 h 590703"/>
                <a:gd name="connsiteX1" fmla="*/ 85225 w 584221"/>
                <a:gd name="connsiteY1" fmla="*/ 590703 h 590703"/>
                <a:gd name="connsiteX0" fmla="*/ 498996 w 498996"/>
                <a:gd name="connsiteY0" fmla="*/ 0 h 590703"/>
                <a:gd name="connsiteX1" fmla="*/ 0 w 498996"/>
                <a:gd name="connsiteY1" fmla="*/ 590703 h 590703"/>
                <a:gd name="connsiteX0" fmla="*/ 498996 w 498996"/>
                <a:gd name="connsiteY0" fmla="*/ 0 h 590703"/>
                <a:gd name="connsiteX1" fmla="*/ 0 w 498996"/>
                <a:gd name="connsiteY1" fmla="*/ 590703 h 590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8996" h="590703">
                  <a:moveTo>
                    <a:pt x="498996" y="0"/>
                  </a:moveTo>
                  <a:cubicBezTo>
                    <a:pt x="438344" y="176217"/>
                    <a:pt x="409078" y="390650"/>
                    <a:pt x="0" y="590703"/>
                  </a:cubicBezTo>
                </a:path>
              </a:pathLst>
            </a:cu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sp>
          <p:nvSpPr>
            <p:cNvPr id="30" name="Полилиния: фигура 29">
              <a:extLst>
                <a:ext uri="{FF2B5EF4-FFF2-40B4-BE49-F238E27FC236}">
                  <a16:creationId xmlns:a16="http://schemas.microsoft.com/office/drawing/2014/main" id="{477CF56A-B50F-4F90-A6DC-FA7F4BF4CFF2}"/>
                </a:ext>
              </a:extLst>
            </p:cNvPr>
            <p:cNvSpPr/>
            <p:nvPr/>
          </p:nvSpPr>
          <p:spPr>
            <a:xfrm>
              <a:off x="1743075" y="1095375"/>
              <a:ext cx="497840" cy="590550"/>
            </a:xfrm>
            <a:custGeom>
              <a:avLst/>
              <a:gdLst>
                <a:gd name="connsiteX0" fmla="*/ 0 w 332333"/>
                <a:gd name="connsiteY0" fmla="*/ 0 h 1104931"/>
                <a:gd name="connsiteX1" fmla="*/ 314325 w 332333"/>
                <a:gd name="connsiteY1" fmla="*/ 1028700 h 1104931"/>
                <a:gd name="connsiteX2" fmla="*/ 323850 w 332333"/>
                <a:gd name="connsiteY2" fmla="*/ 1076325 h 1104931"/>
                <a:gd name="connsiteX0" fmla="*/ 0 w 314470"/>
                <a:gd name="connsiteY0" fmla="*/ 0 h 1043714"/>
                <a:gd name="connsiteX1" fmla="*/ 314325 w 314470"/>
                <a:gd name="connsiteY1" fmla="*/ 1028700 h 1043714"/>
                <a:gd name="connsiteX2" fmla="*/ 47658 w 314470"/>
                <a:gd name="connsiteY2" fmla="*/ 666739 h 1043714"/>
                <a:gd name="connsiteX0" fmla="*/ 0 w 452329"/>
                <a:gd name="connsiteY0" fmla="*/ 0 h 1324222"/>
                <a:gd name="connsiteX1" fmla="*/ 314325 w 452329"/>
                <a:gd name="connsiteY1" fmla="*/ 1028700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7647 w 452329"/>
                <a:gd name="connsiteY1" fmla="*/ 771477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52329 w 452329"/>
                <a:gd name="connsiteY1" fmla="*/ 1324222 h 1324222"/>
                <a:gd name="connsiteX0" fmla="*/ 20107 w 472436"/>
                <a:gd name="connsiteY0" fmla="*/ 0 h 1324222"/>
                <a:gd name="connsiteX1" fmla="*/ 472436 w 472436"/>
                <a:gd name="connsiteY1" fmla="*/ 1324222 h 1324222"/>
                <a:gd name="connsiteX0" fmla="*/ 37879 w 490208"/>
                <a:gd name="connsiteY0" fmla="*/ 0 h 1324222"/>
                <a:gd name="connsiteX1" fmla="*/ 490208 w 490208"/>
                <a:gd name="connsiteY1" fmla="*/ 1324222 h 1324222"/>
                <a:gd name="connsiteX0" fmla="*/ 44534 w 448908"/>
                <a:gd name="connsiteY0" fmla="*/ 0 h 1114633"/>
                <a:gd name="connsiteX1" fmla="*/ 448908 w 448908"/>
                <a:gd name="connsiteY1" fmla="*/ 1114633 h 1114633"/>
                <a:gd name="connsiteX0" fmla="*/ 24696 w 429070"/>
                <a:gd name="connsiteY0" fmla="*/ 0 h 1114633"/>
                <a:gd name="connsiteX1" fmla="*/ 429070 w 429070"/>
                <a:gd name="connsiteY1" fmla="*/ 1114633 h 1114633"/>
                <a:gd name="connsiteX0" fmla="*/ 18982 w 423356"/>
                <a:gd name="connsiteY0" fmla="*/ 0 h 1114633"/>
                <a:gd name="connsiteX1" fmla="*/ 423356 w 423356"/>
                <a:gd name="connsiteY1" fmla="*/ 1114633 h 1114633"/>
                <a:gd name="connsiteX0" fmla="*/ 0 w 404374"/>
                <a:gd name="connsiteY0" fmla="*/ 0 h 1114633"/>
                <a:gd name="connsiteX1" fmla="*/ 47763 w 404374"/>
                <a:gd name="connsiteY1" fmla="*/ 504919 h 1114633"/>
                <a:gd name="connsiteX2" fmla="*/ 404374 w 404374"/>
                <a:gd name="connsiteY2" fmla="*/ 1114633 h 1114633"/>
                <a:gd name="connsiteX0" fmla="*/ 31436 w 435810"/>
                <a:gd name="connsiteY0" fmla="*/ 0 h 1114633"/>
                <a:gd name="connsiteX1" fmla="*/ 79199 w 435810"/>
                <a:gd name="connsiteY1" fmla="*/ 504919 h 1114633"/>
                <a:gd name="connsiteX2" fmla="*/ 435810 w 435810"/>
                <a:gd name="connsiteY2" fmla="*/ 1114633 h 1114633"/>
                <a:gd name="connsiteX0" fmla="*/ 0 w 404374"/>
                <a:gd name="connsiteY0" fmla="*/ 0 h 1114633"/>
                <a:gd name="connsiteX1" fmla="*/ 404374 w 404374"/>
                <a:gd name="connsiteY1" fmla="*/ 1114633 h 1114633"/>
                <a:gd name="connsiteX0" fmla="*/ 17945 w 422319"/>
                <a:gd name="connsiteY0" fmla="*/ 0 h 1114633"/>
                <a:gd name="connsiteX1" fmla="*/ 422319 w 422319"/>
                <a:gd name="connsiteY1" fmla="*/ 1114633 h 1114633"/>
                <a:gd name="connsiteX0" fmla="*/ 39683 w 444057"/>
                <a:gd name="connsiteY0" fmla="*/ 0 h 1114633"/>
                <a:gd name="connsiteX1" fmla="*/ 444057 w 444057"/>
                <a:gd name="connsiteY1" fmla="*/ 1114633 h 1114633"/>
                <a:gd name="connsiteX0" fmla="*/ 40429 w 440039"/>
                <a:gd name="connsiteY0" fmla="*/ 0 h 1076526"/>
                <a:gd name="connsiteX1" fmla="*/ 440039 w 440039"/>
                <a:gd name="connsiteY1" fmla="*/ 1076526 h 1076526"/>
                <a:gd name="connsiteX0" fmla="*/ 62428 w 360613"/>
                <a:gd name="connsiteY0" fmla="*/ 0 h 1076526"/>
                <a:gd name="connsiteX1" fmla="*/ 360612 w 360613"/>
                <a:gd name="connsiteY1" fmla="*/ 1076526 h 1076526"/>
                <a:gd name="connsiteX0" fmla="*/ 43181 w 341365"/>
                <a:gd name="connsiteY0" fmla="*/ 0 h 1076526"/>
                <a:gd name="connsiteX1" fmla="*/ 341365 w 341365"/>
                <a:gd name="connsiteY1" fmla="*/ 1076526 h 1076526"/>
                <a:gd name="connsiteX0" fmla="*/ 51458 w 349642"/>
                <a:gd name="connsiteY0" fmla="*/ 0 h 1076526"/>
                <a:gd name="connsiteX1" fmla="*/ 349642 w 349642"/>
                <a:gd name="connsiteY1" fmla="*/ 1076526 h 1076526"/>
                <a:gd name="connsiteX0" fmla="*/ 22438 w 630533"/>
                <a:gd name="connsiteY0" fmla="*/ 0 h 519209"/>
                <a:gd name="connsiteX1" fmla="*/ 630533 w 630533"/>
                <a:gd name="connsiteY1" fmla="*/ 519209 h 519209"/>
                <a:gd name="connsiteX0" fmla="*/ 584221 w 584221"/>
                <a:gd name="connsiteY0" fmla="*/ 0 h 590703"/>
                <a:gd name="connsiteX1" fmla="*/ 85225 w 584221"/>
                <a:gd name="connsiteY1" fmla="*/ 590703 h 590703"/>
                <a:gd name="connsiteX0" fmla="*/ 498996 w 498996"/>
                <a:gd name="connsiteY0" fmla="*/ 0 h 590703"/>
                <a:gd name="connsiteX1" fmla="*/ 0 w 498996"/>
                <a:gd name="connsiteY1" fmla="*/ 590703 h 590703"/>
                <a:gd name="connsiteX0" fmla="*/ 498996 w 498996"/>
                <a:gd name="connsiteY0" fmla="*/ 0 h 590703"/>
                <a:gd name="connsiteX1" fmla="*/ 0 w 498996"/>
                <a:gd name="connsiteY1" fmla="*/ 590703 h 590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8996" h="590703">
                  <a:moveTo>
                    <a:pt x="498996" y="0"/>
                  </a:moveTo>
                  <a:cubicBezTo>
                    <a:pt x="438344" y="176217"/>
                    <a:pt x="409078" y="390650"/>
                    <a:pt x="0" y="590703"/>
                  </a:cubicBezTo>
                </a:path>
              </a:pathLst>
            </a:cu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sp>
          <p:nvSpPr>
            <p:cNvPr id="21" name="Полилиния: фигура 20">
              <a:extLst>
                <a:ext uri="{FF2B5EF4-FFF2-40B4-BE49-F238E27FC236}">
                  <a16:creationId xmlns:a16="http://schemas.microsoft.com/office/drawing/2014/main" id="{70A540FC-929C-4558-88AC-A6F9D686A5A9}"/>
                </a:ext>
              </a:extLst>
            </p:cNvPr>
            <p:cNvSpPr/>
            <p:nvPr/>
          </p:nvSpPr>
          <p:spPr>
            <a:xfrm rot="12683420">
              <a:off x="3914775" y="1333500"/>
              <a:ext cx="388620" cy="373380"/>
            </a:xfrm>
            <a:custGeom>
              <a:avLst/>
              <a:gdLst>
                <a:gd name="connsiteX0" fmla="*/ 0 w 305964"/>
                <a:gd name="connsiteY0" fmla="*/ 0 h 867768"/>
                <a:gd name="connsiteX1" fmla="*/ 304800 w 305964"/>
                <a:gd name="connsiteY1" fmla="*/ 552450 h 867768"/>
                <a:gd name="connsiteX2" fmla="*/ 104775 w 305964"/>
                <a:gd name="connsiteY2" fmla="*/ 819150 h 867768"/>
                <a:gd name="connsiteX3" fmla="*/ 104775 w 305964"/>
                <a:gd name="connsiteY3" fmla="*/ 866775 h 867768"/>
                <a:gd name="connsiteX0" fmla="*/ 0 w 307123"/>
                <a:gd name="connsiteY0" fmla="*/ 0 h 876164"/>
                <a:gd name="connsiteX1" fmla="*/ 305964 w 307123"/>
                <a:gd name="connsiteY1" fmla="*/ 352342 h 876164"/>
                <a:gd name="connsiteX2" fmla="*/ 104775 w 307123"/>
                <a:gd name="connsiteY2" fmla="*/ 819150 h 876164"/>
                <a:gd name="connsiteX3" fmla="*/ 104775 w 307123"/>
                <a:gd name="connsiteY3" fmla="*/ 866775 h 876164"/>
                <a:gd name="connsiteX0" fmla="*/ 354212 w 401887"/>
                <a:gd name="connsiteY0" fmla="*/ 0 h 876164"/>
                <a:gd name="connsiteX1" fmla="*/ 220519 w 401887"/>
                <a:gd name="connsiteY1" fmla="*/ 352342 h 876164"/>
                <a:gd name="connsiteX2" fmla="*/ 19330 w 401887"/>
                <a:gd name="connsiteY2" fmla="*/ 819150 h 876164"/>
                <a:gd name="connsiteX3" fmla="*/ 19330 w 401887"/>
                <a:gd name="connsiteY3" fmla="*/ 866775 h 876164"/>
                <a:gd name="connsiteX0" fmla="*/ 0 w 316682"/>
                <a:gd name="connsiteY0" fmla="*/ 0 h 961938"/>
                <a:gd name="connsiteX1" fmla="*/ 315325 w 316682"/>
                <a:gd name="connsiteY1" fmla="*/ 438116 h 961938"/>
                <a:gd name="connsiteX2" fmla="*/ 114136 w 316682"/>
                <a:gd name="connsiteY2" fmla="*/ 904924 h 961938"/>
                <a:gd name="connsiteX3" fmla="*/ 114136 w 316682"/>
                <a:gd name="connsiteY3" fmla="*/ 952549 h 961938"/>
                <a:gd name="connsiteX0" fmla="*/ 0 w 316682"/>
                <a:gd name="connsiteY0" fmla="*/ 0 h 961938"/>
                <a:gd name="connsiteX1" fmla="*/ 315325 w 316682"/>
                <a:gd name="connsiteY1" fmla="*/ 438116 h 961938"/>
                <a:gd name="connsiteX2" fmla="*/ 114136 w 316682"/>
                <a:gd name="connsiteY2" fmla="*/ 904924 h 961938"/>
                <a:gd name="connsiteX3" fmla="*/ 114136 w 316682"/>
                <a:gd name="connsiteY3" fmla="*/ 952549 h 961938"/>
                <a:gd name="connsiteX0" fmla="*/ 0 w 316714"/>
                <a:gd name="connsiteY0" fmla="*/ 0 h 914423"/>
                <a:gd name="connsiteX1" fmla="*/ 315325 w 316714"/>
                <a:gd name="connsiteY1" fmla="*/ 438116 h 914423"/>
                <a:gd name="connsiteX2" fmla="*/ 114136 w 316714"/>
                <a:gd name="connsiteY2" fmla="*/ 904924 h 914423"/>
                <a:gd name="connsiteX3" fmla="*/ 85462 w 316714"/>
                <a:gd name="connsiteY3" fmla="*/ 762434 h 914423"/>
                <a:gd name="connsiteX0" fmla="*/ 0 w 391343"/>
                <a:gd name="connsiteY0" fmla="*/ 0 h 906506"/>
                <a:gd name="connsiteX1" fmla="*/ 315325 w 391343"/>
                <a:gd name="connsiteY1" fmla="*/ 438116 h 906506"/>
                <a:gd name="connsiteX2" fmla="*/ 114136 w 391343"/>
                <a:gd name="connsiteY2" fmla="*/ 904924 h 906506"/>
                <a:gd name="connsiteX3" fmla="*/ 391343 w 391343"/>
                <a:gd name="connsiteY3" fmla="*/ 600507 h 906506"/>
                <a:gd name="connsiteX0" fmla="*/ 144167 w 461208"/>
                <a:gd name="connsiteY0" fmla="*/ 0 h 1144062"/>
                <a:gd name="connsiteX1" fmla="*/ 459492 w 461208"/>
                <a:gd name="connsiteY1" fmla="*/ 438116 h 1144062"/>
                <a:gd name="connsiteX2" fmla="*/ 258303 w 461208"/>
                <a:gd name="connsiteY2" fmla="*/ 904924 h 1144062"/>
                <a:gd name="connsiteX3" fmla="*/ 993 w 461208"/>
                <a:gd name="connsiteY3" fmla="*/ 1144029 h 1144062"/>
                <a:gd name="connsiteX0" fmla="*/ 143174 w 461934"/>
                <a:gd name="connsiteY0" fmla="*/ 0 h 1144029"/>
                <a:gd name="connsiteX1" fmla="*/ 458499 w 461934"/>
                <a:gd name="connsiteY1" fmla="*/ 438116 h 1144029"/>
                <a:gd name="connsiteX2" fmla="*/ 0 w 461934"/>
                <a:gd name="connsiteY2" fmla="*/ 1144029 h 1144029"/>
                <a:gd name="connsiteX0" fmla="*/ 0 w 315411"/>
                <a:gd name="connsiteY0" fmla="*/ 0 h 981958"/>
                <a:gd name="connsiteX1" fmla="*/ 315325 w 315411"/>
                <a:gd name="connsiteY1" fmla="*/ 438116 h 981958"/>
                <a:gd name="connsiteX2" fmla="*/ 28620 w 315411"/>
                <a:gd name="connsiteY2" fmla="*/ 981958 h 981958"/>
                <a:gd name="connsiteX0" fmla="*/ 0 w 319626"/>
                <a:gd name="connsiteY0" fmla="*/ 0 h 981958"/>
                <a:gd name="connsiteX1" fmla="*/ 315325 w 319626"/>
                <a:gd name="connsiteY1" fmla="*/ 438116 h 981958"/>
                <a:gd name="connsiteX2" fmla="*/ 28620 w 319626"/>
                <a:gd name="connsiteY2" fmla="*/ 981958 h 981958"/>
                <a:gd name="connsiteX0" fmla="*/ 0 w 370687"/>
                <a:gd name="connsiteY0" fmla="*/ 0 h 896156"/>
                <a:gd name="connsiteX1" fmla="*/ 363078 w 370687"/>
                <a:gd name="connsiteY1" fmla="*/ 352314 h 896156"/>
                <a:gd name="connsiteX2" fmla="*/ 76373 w 370687"/>
                <a:gd name="connsiteY2" fmla="*/ 896156 h 896156"/>
                <a:gd name="connsiteX0" fmla="*/ 0 w 370688"/>
                <a:gd name="connsiteY0" fmla="*/ 0 h 896156"/>
                <a:gd name="connsiteX1" fmla="*/ 363078 w 370688"/>
                <a:gd name="connsiteY1" fmla="*/ 352314 h 896156"/>
                <a:gd name="connsiteX2" fmla="*/ 76373 w 370688"/>
                <a:gd name="connsiteY2" fmla="*/ 896156 h 896156"/>
                <a:gd name="connsiteX0" fmla="*/ 0 w 365784"/>
                <a:gd name="connsiteY0" fmla="*/ 0 h 896156"/>
                <a:gd name="connsiteX1" fmla="*/ 363078 w 365784"/>
                <a:gd name="connsiteY1" fmla="*/ 352314 h 896156"/>
                <a:gd name="connsiteX2" fmla="*/ 76373 w 365784"/>
                <a:gd name="connsiteY2" fmla="*/ 896156 h 896156"/>
                <a:gd name="connsiteX0" fmla="*/ 182724 w 318914"/>
                <a:gd name="connsiteY0" fmla="*/ 0 h 896156"/>
                <a:gd name="connsiteX1" fmla="*/ 286705 w 318914"/>
                <a:gd name="connsiteY1" fmla="*/ 352314 h 896156"/>
                <a:gd name="connsiteX2" fmla="*/ 0 w 318914"/>
                <a:gd name="connsiteY2" fmla="*/ 896156 h 896156"/>
                <a:gd name="connsiteX0" fmla="*/ 182724 w 291215"/>
                <a:gd name="connsiteY0" fmla="*/ 0 h 896156"/>
                <a:gd name="connsiteX1" fmla="*/ 286705 w 291215"/>
                <a:gd name="connsiteY1" fmla="*/ 352314 h 896156"/>
                <a:gd name="connsiteX2" fmla="*/ 0 w 291215"/>
                <a:gd name="connsiteY2" fmla="*/ 896156 h 896156"/>
                <a:gd name="connsiteX0" fmla="*/ 182724 w 300881"/>
                <a:gd name="connsiteY0" fmla="*/ 0 h 896156"/>
                <a:gd name="connsiteX1" fmla="*/ 286705 w 300881"/>
                <a:gd name="connsiteY1" fmla="*/ 352314 h 896156"/>
                <a:gd name="connsiteX2" fmla="*/ 0 w 300881"/>
                <a:gd name="connsiteY2" fmla="*/ 896156 h 896156"/>
                <a:gd name="connsiteX0" fmla="*/ 182724 w 312524"/>
                <a:gd name="connsiteY0" fmla="*/ 0 h 896156"/>
                <a:gd name="connsiteX1" fmla="*/ 300881 w 312524"/>
                <a:gd name="connsiteY1" fmla="*/ 535019 h 896156"/>
                <a:gd name="connsiteX2" fmla="*/ 0 w 312524"/>
                <a:gd name="connsiteY2" fmla="*/ 896156 h 896156"/>
                <a:gd name="connsiteX0" fmla="*/ 182724 w 325601"/>
                <a:gd name="connsiteY0" fmla="*/ 0 h 896156"/>
                <a:gd name="connsiteX1" fmla="*/ 300881 w 325601"/>
                <a:gd name="connsiteY1" fmla="*/ 535019 h 896156"/>
                <a:gd name="connsiteX2" fmla="*/ 0 w 325601"/>
                <a:gd name="connsiteY2" fmla="*/ 896156 h 896156"/>
                <a:gd name="connsiteX0" fmla="*/ 182724 w 296584"/>
                <a:gd name="connsiteY0" fmla="*/ 0 h 896156"/>
                <a:gd name="connsiteX1" fmla="*/ 262725 w 296584"/>
                <a:gd name="connsiteY1" fmla="*/ 468141 h 896156"/>
                <a:gd name="connsiteX2" fmla="*/ 0 w 296584"/>
                <a:gd name="connsiteY2" fmla="*/ 896156 h 896156"/>
                <a:gd name="connsiteX0" fmla="*/ 0 w 481827"/>
                <a:gd name="connsiteY0" fmla="*/ 0 h 896156"/>
                <a:gd name="connsiteX1" fmla="*/ 469172 w 481827"/>
                <a:gd name="connsiteY1" fmla="*/ 468141 h 896156"/>
                <a:gd name="connsiteX2" fmla="*/ 206447 w 481827"/>
                <a:gd name="connsiteY2" fmla="*/ 896156 h 896156"/>
                <a:gd name="connsiteX0" fmla="*/ 0 w 481827"/>
                <a:gd name="connsiteY0" fmla="*/ 0 h 896156"/>
                <a:gd name="connsiteX1" fmla="*/ 469172 w 481827"/>
                <a:gd name="connsiteY1" fmla="*/ 468141 h 896156"/>
                <a:gd name="connsiteX2" fmla="*/ 206447 w 481827"/>
                <a:gd name="connsiteY2" fmla="*/ 896156 h 896156"/>
                <a:gd name="connsiteX0" fmla="*/ 0 w 353428"/>
                <a:gd name="connsiteY0" fmla="*/ 0 h 896156"/>
                <a:gd name="connsiteX1" fmla="*/ 255704 w 353428"/>
                <a:gd name="connsiteY1" fmla="*/ 227383 h 896156"/>
                <a:gd name="connsiteX2" fmla="*/ 206447 w 353428"/>
                <a:gd name="connsiteY2" fmla="*/ 896156 h 896156"/>
                <a:gd name="connsiteX0" fmla="*/ 0 w 278077"/>
                <a:gd name="connsiteY0" fmla="*/ 0 h 668773"/>
                <a:gd name="connsiteX1" fmla="*/ 255704 w 278077"/>
                <a:gd name="connsiteY1" fmla="*/ 227383 h 668773"/>
                <a:gd name="connsiteX2" fmla="*/ 76772 w 278077"/>
                <a:gd name="connsiteY2" fmla="*/ 668773 h 668773"/>
                <a:gd name="connsiteX0" fmla="*/ 0 w 293238"/>
                <a:gd name="connsiteY0" fmla="*/ 0 h 668773"/>
                <a:gd name="connsiteX1" fmla="*/ 278077 w 293238"/>
                <a:gd name="connsiteY1" fmla="*/ 147130 h 668773"/>
                <a:gd name="connsiteX2" fmla="*/ 76772 w 293238"/>
                <a:gd name="connsiteY2" fmla="*/ 668773 h 668773"/>
                <a:gd name="connsiteX0" fmla="*/ 0 w 306770"/>
                <a:gd name="connsiteY0" fmla="*/ 0 h 668773"/>
                <a:gd name="connsiteX1" fmla="*/ 278077 w 306770"/>
                <a:gd name="connsiteY1" fmla="*/ 147130 h 668773"/>
                <a:gd name="connsiteX2" fmla="*/ 76772 w 306770"/>
                <a:gd name="connsiteY2" fmla="*/ 668773 h 668773"/>
                <a:gd name="connsiteX0" fmla="*/ 0 w 276532"/>
                <a:gd name="connsiteY0" fmla="*/ 0 h 668773"/>
                <a:gd name="connsiteX1" fmla="*/ 232291 w 276532"/>
                <a:gd name="connsiteY1" fmla="*/ 200632 h 668773"/>
                <a:gd name="connsiteX2" fmla="*/ 76772 w 276532"/>
                <a:gd name="connsiteY2" fmla="*/ 668773 h 668773"/>
                <a:gd name="connsiteX0" fmla="*/ 0 w 273358"/>
                <a:gd name="connsiteY0" fmla="*/ 0 h 668773"/>
                <a:gd name="connsiteX1" fmla="*/ 232291 w 273358"/>
                <a:gd name="connsiteY1" fmla="*/ 200632 h 668773"/>
                <a:gd name="connsiteX2" fmla="*/ 76772 w 273358"/>
                <a:gd name="connsiteY2" fmla="*/ 668773 h 668773"/>
                <a:gd name="connsiteX0" fmla="*/ 0 w 256579"/>
                <a:gd name="connsiteY0" fmla="*/ 0 h 668773"/>
                <a:gd name="connsiteX1" fmla="*/ 201748 w 256579"/>
                <a:gd name="connsiteY1" fmla="*/ 120379 h 668773"/>
                <a:gd name="connsiteX2" fmla="*/ 76772 w 256579"/>
                <a:gd name="connsiteY2" fmla="*/ 668773 h 668773"/>
                <a:gd name="connsiteX0" fmla="*/ 0 w 297048"/>
                <a:gd name="connsiteY0" fmla="*/ 0 h 561769"/>
                <a:gd name="connsiteX1" fmla="*/ 201748 w 297048"/>
                <a:gd name="connsiteY1" fmla="*/ 120379 h 561769"/>
                <a:gd name="connsiteX2" fmla="*/ 152726 w 297048"/>
                <a:gd name="connsiteY2" fmla="*/ 561769 h 561769"/>
                <a:gd name="connsiteX0" fmla="*/ 0 w 251568"/>
                <a:gd name="connsiteY0" fmla="*/ 0 h 561769"/>
                <a:gd name="connsiteX1" fmla="*/ 201748 w 251568"/>
                <a:gd name="connsiteY1" fmla="*/ 120379 h 561769"/>
                <a:gd name="connsiteX2" fmla="*/ 152726 w 251568"/>
                <a:gd name="connsiteY2" fmla="*/ 561769 h 561769"/>
                <a:gd name="connsiteX0" fmla="*/ 0 w 264938"/>
                <a:gd name="connsiteY0" fmla="*/ 0 h 561769"/>
                <a:gd name="connsiteX1" fmla="*/ 201748 w 264938"/>
                <a:gd name="connsiteY1" fmla="*/ 120379 h 561769"/>
                <a:gd name="connsiteX2" fmla="*/ 152726 w 264938"/>
                <a:gd name="connsiteY2" fmla="*/ 561769 h 561769"/>
                <a:gd name="connsiteX0" fmla="*/ 0 w 264938"/>
                <a:gd name="connsiteY0" fmla="*/ 0 h 561769"/>
                <a:gd name="connsiteX1" fmla="*/ 201748 w 264938"/>
                <a:gd name="connsiteY1" fmla="*/ 120379 h 561769"/>
                <a:gd name="connsiteX2" fmla="*/ 152726 w 264938"/>
                <a:gd name="connsiteY2" fmla="*/ 561769 h 561769"/>
                <a:gd name="connsiteX0" fmla="*/ 0 w 251647"/>
                <a:gd name="connsiteY0" fmla="*/ 0 h 601895"/>
                <a:gd name="connsiteX1" fmla="*/ 201748 w 251647"/>
                <a:gd name="connsiteY1" fmla="*/ 120379 h 601895"/>
                <a:gd name="connsiteX2" fmla="*/ 152849 w 251647"/>
                <a:gd name="connsiteY2" fmla="*/ 601895 h 601895"/>
                <a:gd name="connsiteX0" fmla="*/ 0 w 250079"/>
                <a:gd name="connsiteY0" fmla="*/ 0 h 601895"/>
                <a:gd name="connsiteX1" fmla="*/ 201748 w 250079"/>
                <a:gd name="connsiteY1" fmla="*/ 120379 h 601895"/>
                <a:gd name="connsiteX2" fmla="*/ 152849 w 250079"/>
                <a:gd name="connsiteY2" fmla="*/ 601895 h 601895"/>
                <a:gd name="connsiteX0" fmla="*/ 0 w 274883"/>
                <a:gd name="connsiteY0" fmla="*/ 0 h 601895"/>
                <a:gd name="connsiteX1" fmla="*/ 250079 w 274883"/>
                <a:gd name="connsiteY1" fmla="*/ 120379 h 601895"/>
                <a:gd name="connsiteX2" fmla="*/ 152849 w 274883"/>
                <a:gd name="connsiteY2" fmla="*/ 601895 h 601895"/>
                <a:gd name="connsiteX0" fmla="*/ 0 w 362001"/>
                <a:gd name="connsiteY0" fmla="*/ 0 h 524949"/>
                <a:gd name="connsiteX1" fmla="*/ 250079 w 362001"/>
                <a:gd name="connsiteY1" fmla="*/ 120379 h 524949"/>
                <a:gd name="connsiteX2" fmla="*/ 287026 w 362001"/>
                <a:gd name="connsiteY2" fmla="*/ 524949 h 524949"/>
                <a:gd name="connsiteX0" fmla="*/ 0 w 317755"/>
                <a:gd name="connsiteY0" fmla="*/ 0 h 524949"/>
                <a:gd name="connsiteX1" fmla="*/ 250079 w 317755"/>
                <a:gd name="connsiteY1" fmla="*/ 120379 h 524949"/>
                <a:gd name="connsiteX2" fmla="*/ 287026 w 317755"/>
                <a:gd name="connsiteY2" fmla="*/ 524949 h 524949"/>
                <a:gd name="connsiteX0" fmla="*/ 0 w 311782"/>
                <a:gd name="connsiteY0" fmla="*/ 0 h 524949"/>
                <a:gd name="connsiteX1" fmla="*/ 221724 w 311782"/>
                <a:gd name="connsiteY1" fmla="*/ 110532 h 524949"/>
                <a:gd name="connsiteX2" fmla="*/ 287026 w 311782"/>
                <a:gd name="connsiteY2" fmla="*/ 524949 h 52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1782" h="524949">
                  <a:moveTo>
                    <a:pt x="0" y="0"/>
                  </a:moveTo>
                  <a:cubicBezTo>
                    <a:pt x="107095" y="30551"/>
                    <a:pt x="173886" y="23041"/>
                    <a:pt x="221724" y="110532"/>
                  </a:cubicBezTo>
                  <a:cubicBezTo>
                    <a:pt x="269562" y="198024"/>
                    <a:pt x="353795" y="266731"/>
                    <a:pt x="287026" y="524949"/>
                  </a:cubicBezTo>
                </a:path>
              </a:pathLst>
            </a:custGeom>
            <a:noFill/>
            <a:ln w="38100" cap="rnd">
              <a:solidFill>
                <a:srgbClr val="00B050"/>
              </a:solidFill>
              <a:prstDash val="sysDash"/>
              <a:headEnd type="oval" w="med" len="med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cxnSp>
          <p:nvCxnSpPr>
            <p:cNvPr id="33" name="Прямая соединительная линия 32">
              <a:extLst>
                <a:ext uri="{FF2B5EF4-FFF2-40B4-BE49-F238E27FC236}">
                  <a16:creationId xmlns:a16="http://schemas.microsoft.com/office/drawing/2014/main" id="{FD771FCB-69B8-427A-AE6D-6E1A2D272D17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 flipV="1">
              <a:off x="4066795" y="809626"/>
              <a:ext cx="284858" cy="466061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C2C9CBE-926D-449E-8E0E-EEB704826123}"/>
                  </a:ext>
                </a:extLst>
              </p:cNvPr>
              <p:cNvSpPr txBox="1"/>
              <p:nvPr/>
            </p:nvSpPr>
            <p:spPr>
              <a:xfrm>
                <a:off x="348906" y="1124356"/>
                <a:ext cx="5562566" cy="2681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ru-RU" sz="2000" dirty="0"/>
                  <a:t>Начальные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bar>
                      <m:barPr>
                        <m:pos m:val="top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bar>
                  </m:oMath>
                </a14:m>
                <a:r>
                  <a:rPr lang="ru-RU" sz="2000" dirty="0">
                    <a:ea typeface="Cambria Math" panose="02040503050406030204" pitchFamily="18" charset="0"/>
                  </a:rPr>
                  <a:t> (случайно)</a:t>
                </a:r>
                <a:endParaRPr lang="en-US" sz="2000" dirty="0">
                  <a:ea typeface="Cambria Math" panose="020405030504060302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b="1" dirty="0"/>
                  <a:t>do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000" b="1" dirty="0"/>
                  <a:t>for</a:t>
                </a:r>
                <a:r>
                  <a:rPr lang="en-US" sz="2000" dirty="0"/>
                  <a:t> </a:t>
                </a:r>
                <a:r>
                  <a:rPr lang="en-US" sz="2000" dirty="0" err="1"/>
                  <a:t>i</a:t>
                </a:r>
                <a:r>
                  <a:rPr lang="en-US" sz="2000" dirty="0"/>
                  <a:t> = 1 </a:t>
                </a:r>
                <a:r>
                  <a:rPr lang="en-US" sz="2000" b="1" dirty="0"/>
                  <a:t>to</a:t>
                </a:r>
                <a:r>
                  <a:rPr lang="en-US" sz="2000" dirty="0"/>
                  <a:t> n: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ru-RU" sz="20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|+|</m:t>
                          </m:r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func>
                    </m:oMath>
                  </m:oMathPara>
                </a14:m>
                <a:endParaRPr lang="ru-RU" sz="20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b="1" dirty="0"/>
                  <a:t>until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сошлись</a:t>
                </a:r>
                <a:r>
                  <a:rPr lang="en-US" sz="2000" dirty="0"/>
                  <a:t> (</a:t>
                </a:r>
                <a:r>
                  <a:rPr lang="ru-RU" sz="2000" dirty="0"/>
                  <a:t>с точностью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000" dirty="0"/>
                  <a:t>)</a:t>
                </a:r>
                <a:endParaRPr lang="ru-RU" sz="20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C2C9CBE-926D-449E-8E0E-EEB704826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06" y="1124356"/>
                <a:ext cx="5562566" cy="2681760"/>
              </a:xfrm>
              <a:prstGeom prst="rect">
                <a:avLst/>
              </a:prstGeom>
              <a:blipFill>
                <a:blip r:embed="rId2"/>
                <a:stretch>
                  <a:fillRect l="-986" b="-29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Дуга 36">
            <a:extLst>
              <a:ext uri="{FF2B5EF4-FFF2-40B4-BE49-F238E27FC236}">
                <a16:creationId xmlns:a16="http://schemas.microsoft.com/office/drawing/2014/main" id="{024A63AD-E945-4EEB-8B87-19DA05C567C6}"/>
              </a:ext>
            </a:extLst>
          </p:cNvPr>
          <p:cNvSpPr/>
          <p:nvPr/>
        </p:nvSpPr>
        <p:spPr>
          <a:xfrm>
            <a:off x="5857280" y="5138548"/>
            <a:ext cx="1445138" cy="800572"/>
          </a:xfrm>
          <a:prstGeom prst="arc">
            <a:avLst>
              <a:gd name="adj1" fmla="val 15380738"/>
              <a:gd name="adj2" fmla="val 18465127"/>
            </a:avLst>
          </a:prstGeom>
          <a:ln w="44450" cmpd="dbl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Дуга 37">
            <a:extLst>
              <a:ext uri="{FF2B5EF4-FFF2-40B4-BE49-F238E27FC236}">
                <a16:creationId xmlns:a16="http://schemas.microsoft.com/office/drawing/2014/main" id="{243D295B-5341-4856-AF96-DA48A0117C14}"/>
              </a:ext>
            </a:extLst>
          </p:cNvPr>
          <p:cNvSpPr/>
          <p:nvPr/>
        </p:nvSpPr>
        <p:spPr>
          <a:xfrm flipV="1">
            <a:off x="5902473" y="5178366"/>
            <a:ext cx="1445138" cy="800572"/>
          </a:xfrm>
          <a:prstGeom prst="arc">
            <a:avLst>
              <a:gd name="adj1" fmla="val 16813914"/>
              <a:gd name="adj2" fmla="val 19838591"/>
            </a:avLst>
          </a:prstGeom>
          <a:ln w="44450" cmpd="dbl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7B384B1-00AA-4CA5-837A-75D8EE95C456}"/>
                  </a:ext>
                </a:extLst>
              </p:cNvPr>
              <p:cNvSpPr txBox="1"/>
              <p:nvPr/>
            </p:nvSpPr>
            <p:spPr>
              <a:xfrm>
                <a:off x="5652000" y="932250"/>
                <a:ext cx="3288567" cy="220323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u-RU" dirty="0"/>
                  <a:t>Задана перестановка</a:t>
                </a:r>
                <a:br>
                  <a:rPr lang="ru-RU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u-RU" dirty="0"/>
                  <a:t>Найти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u-RU" dirty="0"/>
                  <a:t>Минимизировать</a:t>
                </a:r>
                <a:br>
                  <a:rPr lang="ru-RU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7B384B1-00AA-4CA5-837A-75D8EE95C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000" y="932250"/>
                <a:ext cx="3288567" cy="22032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F9EF340-10A4-4981-9090-9B4BDDA438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0609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Порядок вырезания контуров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655DF8-5D16-4A15-BC9D-8C04FF3CDFC1}"/>
                  </a:ext>
                </a:extLst>
              </p:cNvPr>
              <p:cNvSpPr txBox="1"/>
              <p:nvPr/>
            </p:nvSpPr>
            <p:spPr>
              <a:xfrm>
                <a:off x="348906" y="938799"/>
                <a:ext cx="7103094" cy="5426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ru-RU" dirty="0"/>
                  <a:t>Метод переменных окрестностей</a:t>
                </a:r>
                <a:r>
                  <a:rPr lang="en-US" baseline="30000" dirty="0"/>
                  <a:t>*</a:t>
                </a:r>
                <a:endParaRPr lang="en-US" sz="2000" baseline="300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ru-RU" sz="2000" dirty="0"/>
                  <a:t>Случайная начальная перестановка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←1</m:t>
                    </m:r>
                  </m:oMath>
                </a14:m>
                <a:endParaRPr lang="en-US" sz="20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b="1" dirty="0"/>
                  <a:t>while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</m:oMath>
                </a14:m>
                <a:r>
                  <a:rPr lang="en-US" sz="2000" dirty="0"/>
                  <a:t>: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←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𝒩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𝑜𝑓𝑓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′)</m:t>
                            </m:r>
                          </m:e>
                        </m:func>
                      </m:e>
                    </m:func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b="1" dirty="0">
                    <a:latin typeface="Cambria Math" panose="02040503050406030204" pitchFamily="18" charset="0"/>
                  </a:rPr>
                  <a:t>if</a:t>
                </a:r>
                <a:r>
                  <a:rPr lang="en-US" sz="2000" dirty="0"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endParaRPr lang="en-US" sz="20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20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←1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b="1" dirty="0">
                    <a:latin typeface="Cambria Math" panose="02040503050406030204" pitchFamily="18" charset="0"/>
                  </a:rPr>
                  <a:t>else</a:t>
                </a: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b="1" dirty="0"/>
                  <a:t>end</a:t>
                </a:r>
                <a:endParaRPr lang="ru-RU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655DF8-5D16-4A15-BC9D-8C04FF3CD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06" y="938799"/>
                <a:ext cx="7103094" cy="5426678"/>
              </a:xfrm>
              <a:prstGeom prst="rect">
                <a:avLst/>
              </a:prstGeom>
              <a:blipFill>
                <a:blip r:embed="rId2"/>
                <a:stretch>
                  <a:fillRect l="-858" b="-10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F512689-0989-43C2-9CBA-E19F3D022057}"/>
              </a:ext>
            </a:extLst>
          </p:cNvPr>
          <p:cNvSpPr txBox="1"/>
          <p:nvPr/>
        </p:nvSpPr>
        <p:spPr>
          <a:xfrm>
            <a:off x="0" y="643818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 Hansen, P., Mladenovic, N., and Moreno Perez, J.A. (2010). Variable </a:t>
            </a:r>
            <a:r>
              <a:rPr lang="en-US" sz="1200" dirty="0" err="1"/>
              <a:t>neighbourhood</a:t>
            </a:r>
            <a:r>
              <a:rPr lang="en-US" sz="1200" dirty="0"/>
              <a:t> search: methods and applications. Annals of Operations Research, 175(1), 367 - 407. </a:t>
            </a:r>
            <a:endParaRPr lang="ru-RU" sz="1200" dirty="0"/>
          </a:p>
        </p:txBody>
      </p:sp>
      <p:sp>
        <p:nvSpPr>
          <p:cNvPr id="6" name="Выноска: изогнутая линия 5">
            <a:extLst>
              <a:ext uri="{FF2B5EF4-FFF2-40B4-BE49-F238E27FC236}">
                <a16:creationId xmlns:a16="http://schemas.microsoft.com/office/drawing/2014/main" id="{85085CA3-EC86-465C-96B8-69E7592B3D04}"/>
              </a:ext>
            </a:extLst>
          </p:cNvPr>
          <p:cNvSpPr/>
          <p:nvPr/>
        </p:nvSpPr>
        <p:spPr>
          <a:xfrm>
            <a:off x="6983294" y="1914418"/>
            <a:ext cx="2042910" cy="44942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69071"/>
              <a:gd name="adj6" fmla="val -174498"/>
            </a:avLst>
          </a:prstGeom>
          <a:noFill/>
          <a:ln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i="1" dirty="0">
                <a:solidFill>
                  <a:schemeClr val="tx1"/>
                </a:solidFill>
              </a:rPr>
              <a:t>Оптимизация позиций точек врезки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24C238A-DC1C-4CFE-B4C5-40234073D8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955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Восстановление </a:t>
            </a:r>
            <a:b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внешних контуров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90D8857F-F64C-4977-9A20-D364985777FC}"/>
              </a:ext>
            </a:extLst>
          </p:cNvPr>
          <p:cNvGrpSpPr/>
          <p:nvPr/>
        </p:nvGrpSpPr>
        <p:grpSpPr>
          <a:xfrm>
            <a:off x="2133600" y="1989000"/>
            <a:ext cx="5039908" cy="3127345"/>
            <a:chOff x="0" y="0"/>
            <a:chExt cx="3599815" cy="2233744"/>
          </a:xfrm>
        </p:grpSpPr>
        <p:sp>
          <p:nvSpPr>
            <p:cNvPr id="5" name="Надпись 43">
              <a:extLst>
                <a:ext uri="{FF2B5EF4-FFF2-40B4-BE49-F238E27FC236}">
                  <a16:creationId xmlns:a16="http://schemas.microsoft.com/office/drawing/2014/main" id="{A93F7AE9-32F9-44CF-AB17-B0096F39532E}"/>
                </a:ext>
              </a:extLst>
            </p:cNvPr>
            <p:cNvSpPr txBox="1"/>
            <p:nvPr/>
          </p:nvSpPr>
          <p:spPr>
            <a:xfrm>
              <a:off x="1152525" y="285750"/>
              <a:ext cx="1172845" cy="3810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Внешний контур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ADF6EA2A-094B-4DC1-98B0-DCBF0AA7E000}"/>
                </a:ext>
              </a:extLst>
            </p:cNvPr>
            <p:cNvSpPr/>
            <p:nvPr/>
          </p:nvSpPr>
          <p:spPr>
            <a:xfrm>
              <a:off x="561975" y="542925"/>
              <a:ext cx="2143125" cy="112395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9881D82A-E31F-4992-9834-FB3777A703A7}"/>
                </a:ext>
              </a:extLst>
            </p:cNvPr>
            <p:cNvSpPr/>
            <p:nvPr/>
          </p:nvSpPr>
          <p:spPr>
            <a:xfrm>
              <a:off x="714375" y="666750"/>
              <a:ext cx="847725" cy="84772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8" name="Равнобедренный треугольник 7">
              <a:extLst>
                <a:ext uri="{FF2B5EF4-FFF2-40B4-BE49-F238E27FC236}">
                  <a16:creationId xmlns:a16="http://schemas.microsoft.com/office/drawing/2014/main" id="{9181D328-714C-4B19-BD14-537BDA43C33D}"/>
                </a:ext>
              </a:extLst>
            </p:cNvPr>
            <p:cNvSpPr/>
            <p:nvPr/>
          </p:nvSpPr>
          <p:spPr>
            <a:xfrm>
              <a:off x="2524125" y="1409700"/>
              <a:ext cx="819150" cy="762000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9" name="Равнобедренный треугольник 8">
              <a:extLst>
                <a:ext uri="{FF2B5EF4-FFF2-40B4-BE49-F238E27FC236}">
                  <a16:creationId xmlns:a16="http://schemas.microsoft.com/office/drawing/2014/main" id="{771BE2B3-A2CF-4D47-9772-BDFEB9B66DAC}"/>
                </a:ext>
              </a:extLst>
            </p:cNvPr>
            <p:cNvSpPr/>
            <p:nvPr/>
          </p:nvSpPr>
          <p:spPr>
            <a:xfrm rot="10800000">
              <a:off x="0" y="0"/>
              <a:ext cx="819150" cy="762000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cxnSp>
          <p:nvCxnSpPr>
            <p:cNvPr id="10" name="Прямая со стрелкой 9">
              <a:extLst>
                <a:ext uri="{FF2B5EF4-FFF2-40B4-BE49-F238E27FC236}">
                  <a16:creationId xmlns:a16="http://schemas.microsoft.com/office/drawing/2014/main" id="{F6716167-285B-442F-912A-BBC133286741}"/>
                </a:ext>
              </a:extLst>
            </p:cNvPr>
            <p:cNvCxnSpPr/>
            <p:nvPr/>
          </p:nvCxnSpPr>
          <p:spPr>
            <a:xfrm>
              <a:off x="409575" y="762000"/>
              <a:ext cx="1152525" cy="2952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>
              <a:extLst>
                <a:ext uri="{FF2B5EF4-FFF2-40B4-BE49-F238E27FC236}">
                  <a16:creationId xmlns:a16="http://schemas.microsoft.com/office/drawing/2014/main" id="{63B5814C-51CD-4132-9499-FE43C05A4EEE}"/>
                </a:ext>
              </a:extLst>
            </p:cNvPr>
            <p:cNvCxnSpPr/>
            <p:nvPr/>
          </p:nvCxnSpPr>
          <p:spPr>
            <a:xfrm>
              <a:off x="1562100" y="1057275"/>
              <a:ext cx="1381125" cy="35242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>
              <a:extLst>
                <a:ext uri="{FF2B5EF4-FFF2-40B4-BE49-F238E27FC236}">
                  <a16:creationId xmlns:a16="http://schemas.microsoft.com/office/drawing/2014/main" id="{5FEBDA80-C8D6-46BF-B95C-232E8B95B962}"/>
                </a:ext>
              </a:extLst>
            </p:cNvPr>
            <p:cNvCxnSpPr/>
            <p:nvPr/>
          </p:nvCxnSpPr>
          <p:spPr>
            <a:xfrm flipV="1">
              <a:off x="95250" y="762000"/>
              <a:ext cx="314325" cy="12573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BB5461A6-95F8-4C95-A9CF-7AD34D5B7F37}"/>
                </a:ext>
              </a:extLst>
            </p:cNvPr>
            <p:cNvCxnSpPr/>
            <p:nvPr/>
          </p:nvCxnSpPr>
          <p:spPr>
            <a:xfrm flipV="1">
              <a:off x="2943225" y="942975"/>
              <a:ext cx="400050" cy="46672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C72AD194-5F9B-42A4-9FA4-FE260DEF9E56}"/>
                </a:ext>
              </a:extLst>
            </p:cNvPr>
            <p:cNvSpPr/>
            <p:nvPr/>
          </p:nvSpPr>
          <p:spPr>
            <a:xfrm>
              <a:off x="2609850" y="1247775"/>
              <a:ext cx="161925" cy="16192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15" name="Надпись 35">
              <a:extLst>
                <a:ext uri="{FF2B5EF4-FFF2-40B4-BE49-F238E27FC236}">
                  <a16:creationId xmlns:a16="http://schemas.microsoft.com/office/drawing/2014/main" id="{36705AF2-14DE-43A4-AC5D-807A7A1921E0}"/>
                </a:ext>
              </a:extLst>
            </p:cNvPr>
            <p:cNvSpPr txBox="1"/>
            <p:nvPr/>
          </p:nvSpPr>
          <p:spPr>
            <a:xfrm>
              <a:off x="1485900" y="742950"/>
              <a:ext cx="329565" cy="3810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Надпись 36">
              <a:extLst>
                <a:ext uri="{FF2B5EF4-FFF2-40B4-BE49-F238E27FC236}">
                  <a16:creationId xmlns:a16="http://schemas.microsoft.com/office/drawing/2014/main" id="{36E074BF-5728-4456-91E3-6BA8E9E7FF9F}"/>
                </a:ext>
              </a:extLst>
            </p:cNvPr>
            <p:cNvSpPr txBox="1"/>
            <p:nvPr/>
          </p:nvSpPr>
          <p:spPr>
            <a:xfrm>
              <a:off x="0" y="590550"/>
              <a:ext cx="401955" cy="3810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Надпись 40">
              <a:extLst>
                <a:ext uri="{FF2B5EF4-FFF2-40B4-BE49-F238E27FC236}">
                  <a16:creationId xmlns:a16="http://schemas.microsoft.com/office/drawing/2014/main" id="{6C00E25F-A840-43FA-8770-7AE0124AAFE3}"/>
                </a:ext>
              </a:extLst>
            </p:cNvPr>
            <p:cNvSpPr txBox="1"/>
            <p:nvPr/>
          </p:nvSpPr>
          <p:spPr>
            <a:xfrm>
              <a:off x="122316" y="1852744"/>
              <a:ext cx="401955" cy="3810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i-2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Надпись 41">
              <a:extLst>
                <a:ext uri="{FF2B5EF4-FFF2-40B4-BE49-F238E27FC236}">
                  <a16:creationId xmlns:a16="http://schemas.microsoft.com/office/drawing/2014/main" id="{547E768C-4CA4-4CEE-80A3-43AEAB1C1C18}"/>
                </a:ext>
              </a:extLst>
            </p:cNvPr>
            <p:cNvSpPr txBox="1"/>
            <p:nvPr/>
          </p:nvSpPr>
          <p:spPr>
            <a:xfrm>
              <a:off x="3067050" y="1285875"/>
              <a:ext cx="418465" cy="3810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Надпись 42">
              <a:extLst>
                <a:ext uri="{FF2B5EF4-FFF2-40B4-BE49-F238E27FC236}">
                  <a16:creationId xmlns:a16="http://schemas.microsoft.com/office/drawing/2014/main" id="{0451D3C3-59EE-44F6-B7F6-03F906C1EC10}"/>
                </a:ext>
              </a:extLst>
            </p:cNvPr>
            <p:cNvSpPr txBox="1"/>
            <p:nvPr/>
          </p:nvSpPr>
          <p:spPr>
            <a:xfrm>
              <a:off x="3181350" y="666750"/>
              <a:ext cx="418465" cy="2476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i+2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Надпись 44">
              <a:extLst>
                <a:ext uri="{FF2B5EF4-FFF2-40B4-BE49-F238E27FC236}">
                  <a16:creationId xmlns:a16="http://schemas.microsoft.com/office/drawing/2014/main" id="{910D18AA-B0A2-45A0-9835-E1517974802B}"/>
                </a:ext>
              </a:extLst>
            </p:cNvPr>
            <p:cNvSpPr txBox="1"/>
            <p:nvPr/>
          </p:nvSpPr>
          <p:spPr>
            <a:xfrm>
              <a:off x="589123" y="1712378"/>
              <a:ext cx="170561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lnSpc>
                  <a:spcPct val="107000"/>
                </a:lnSpc>
                <a:spcAft>
                  <a:spcPts val="800"/>
                </a:spcAft>
              </a:pPr>
              <a:r>
                <a:rPr lang="ru-RU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Новая точка врезки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Прямая со стрелкой 20">
              <a:extLst>
                <a:ext uri="{FF2B5EF4-FFF2-40B4-BE49-F238E27FC236}">
                  <a16:creationId xmlns:a16="http://schemas.microsoft.com/office/drawing/2014/main" id="{94D58DFE-66E9-464C-8870-A541877C721C}"/>
                </a:ext>
              </a:extLst>
            </p:cNvPr>
            <p:cNvCxnSpPr/>
            <p:nvPr/>
          </p:nvCxnSpPr>
          <p:spPr>
            <a:xfrm flipV="1">
              <a:off x="2257425" y="1409700"/>
              <a:ext cx="35179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BB911C3-5A02-48F9-A77D-0DFAB54626F1}"/>
              </a:ext>
            </a:extLst>
          </p:cNvPr>
          <p:cNvSpPr txBox="1"/>
          <p:nvPr/>
        </p:nvSpPr>
        <p:spPr>
          <a:xfrm>
            <a:off x="3747188" y="5407790"/>
            <a:ext cx="4728787" cy="959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000" dirty="0"/>
              <a:t>Длина маршрута сохраняется</a:t>
            </a:r>
            <a:endParaRPr lang="en-US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000" dirty="0">
                <a:ea typeface="Cambria Math" panose="02040503050406030204" pitchFamily="18" charset="0"/>
              </a:rPr>
              <a:t>Маршрут остаётся оптимальным</a:t>
            </a:r>
            <a:endParaRPr lang="en-US" sz="2000" dirty="0">
              <a:ea typeface="Cambria Math" panose="02040503050406030204" pitchFamily="18" charset="0"/>
            </a:endParaRP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364099AB-9520-4AB8-8F94-41CB38AB66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226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32000" y="219759"/>
            <a:ext cx="576048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Цель работы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281" y="1145965"/>
            <a:ext cx="85689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/>
              <a:t>Разработка алгоритмов решения задачи оптимальной маршрутизации режущего инструмента и методик применения данных алгоритмов в САПР УП для машин фигурной листовой резки с ЧПУ</a:t>
            </a:r>
            <a:endParaRPr lang="en-US" sz="2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867DDE5-9E7A-4978-B3CC-B9359457AA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289278-0309-486C-BCDD-A88211390237}"/>
              </a:ext>
            </a:extLst>
          </p:cNvPr>
          <p:cNvSpPr txBox="1"/>
          <p:nvPr/>
        </p:nvSpPr>
        <p:spPr>
          <a:xfrm>
            <a:off x="263767" y="3438174"/>
            <a:ext cx="8640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dirty="0"/>
              <a:t>Разработать точный алгоритм решения обобщённой задачи коммивояжера с ограничениями предшествования (</a:t>
            </a:r>
            <a:r>
              <a:rPr lang="en-US" dirty="0"/>
              <a:t>PCGTSP)</a:t>
            </a:r>
            <a:r>
              <a:rPr lang="ru-RU" dirty="0"/>
              <a:t>, позволяющий оценить качество решений на основе вычисления нижней оценки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dirty="0"/>
              <a:t>Разработать эвристики поиска оптимального положения точек врезки в контура деталей и последовательности обхода контуров в процессе решения задач непрерывной резки </a:t>
            </a:r>
            <a:r>
              <a:rPr lang="en-US" dirty="0"/>
              <a:t>(CCP, SCCP)</a:t>
            </a:r>
            <a:endParaRPr lang="ru-RU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dirty="0"/>
              <a:t>Разработать программное обеспечение, реализующие эти алгоритмы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dirty="0"/>
              <a:t>Разработать схемы информационного обмена и методику использования алгоритмов оптимальной маршрутизации режущего инструмента в </a:t>
            </a:r>
            <a:r>
              <a:rPr lang="en-US" dirty="0"/>
              <a:t>CAD/CAM-</a:t>
            </a:r>
            <a:r>
              <a:rPr lang="ru-RU" dirty="0"/>
              <a:t>системах при автоматическом проектировании управляющих программ машин листовой резки с ЧПУ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C44BCF-96A6-43B3-ADB9-CFC6695C12F6}"/>
              </a:ext>
            </a:extLst>
          </p:cNvPr>
          <p:cNvSpPr txBox="1"/>
          <p:nvPr/>
        </p:nvSpPr>
        <p:spPr>
          <a:xfrm>
            <a:off x="3119753" y="2643925"/>
            <a:ext cx="576048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Задачи</a:t>
            </a:r>
          </a:p>
        </p:txBody>
      </p:sp>
    </p:spTree>
    <p:extLst>
      <p:ext uri="{BB962C8B-B14F-4D97-AF65-F5344CB8AC3E}">
        <p14:creationId xmlns:p14="http://schemas.microsoft.com/office/powerpoint/2010/main" val="38761713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Численные эксперименты</a:t>
            </a:r>
          </a:p>
        </p:txBody>
      </p:sp>
      <p:pic>
        <p:nvPicPr>
          <p:cNvPr id="4" name="Рисунок 3" descr="E:\My\Work\Asp\Latex\HomeWork\MiM2019\media\3211-gtsp.png">
            <a:extLst>
              <a:ext uri="{FF2B5EF4-FFF2-40B4-BE49-F238E27FC236}">
                <a16:creationId xmlns:a16="http://schemas.microsoft.com/office/drawing/2014/main" id="{FA50F8BF-DB01-4B11-BFE7-BA1B9A52AD9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1" y="1085849"/>
            <a:ext cx="5303028" cy="2701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E:\My\Work\Asp\Latex\HomeWork\MiM2019\media\3211-ccp.png">
            <a:extLst>
              <a:ext uri="{FF2B5EF4-FFF2-40B4-BE49-F238E27FC236}">
                <a16:creationId xmlns:a16="http://schemas.microsoft.com/office/drawing/2014/main" id="{7F08C9E0-392C-4AAE-9AFD-5E94F934A6A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51" y="4006343"/>
            <a:ext cx="5296678" cy="263189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515B9E0F-01E2-46D8-8420-BBF91CC4E7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920511"/>
              </p:ext>
            </p:extLst>
          </p:nvPr>
        </p:nvGraphicFramePr>
        <p:xfrm>
          <a:off x="5555029" y="2606670"/>
          <a:ext cx="357003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168">
                  <a:extLst>
                    <a:ext uri="{9D8B030D-6E8A-4147-A177-3AD203B41FA5}">
                      <a16:colId xmlns:a16="http://schemas.microsoft.com/office/drawing/2014/main" val="69532831"/>
                    </a:ext>
                  </a:extLst>
                </a:gridCol>
                <a:gridCol w="722630">
                  <a:extLst>
                    <a:ext uri="{9D8B030D-6E8A-4147-A177-3AD203B41FA5}">
                      <a16:colId xmlns:a16="http://schemas.microsoft.com/office/drawing/2014/main" val="1165477223"/>
                    </a:ext>
                  </a:extLst>
                </a:gridCol>
                <a:gridCol w="722630">
                  <a:extLst>
                    <a:ext uri="{9D8B030D-6E8A-4147-A177-3AD203B41FA5}">
                      <a16:colId xmlns:a16="http://schemas.microsoft.com/office/drawing/2014/main" val="1096994336"/>
                    </a:ext>
                  </a:extLst>
                </a:gridCol>
                <a:gridCol w="784607">
                  <a:extLst>
                    <a:ext uri="{9D8B030D-6E8A-4147-A177-3AD203B41FA5}">
                      <a16:colId xmlns:a16="http://schemas.microsoft.com/office/drawing/2014/main" val="1013899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Задание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№</a:t>
                      </a:r>
                      <a:r>
                        <a:rPr lang="en-US" sz="1400" dirty="0"/>
                        <a:t>229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№</a:t>
                      </a:r>
                      <a:r>
                        <a:rPr lang="en-US" sz="1400" dirty="0"/>
                        <a:t>464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№</a:t>
                      </a:r>
                      <a:r>
                        <a:rPr lang="en-US" sz="1400" dirty="0"/>
                        <a:t>3211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358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Деталей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7735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Контуров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4819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L</a:t>
                      </a:r>
                      <a:r>
                        <a:rPr lang="en-US" sz="1400" baseline="-25000" dirty="0"/>
                        <a:t>on</a:t>
                      </a:r>
                      <a:r>
                        <a:rPr lang="en-US" sz="1400" dirty="0"/>
                        <a:t>, </a:t>
                      </a:r>
                      <a:r>
                        <a:rPr lang="ru-RU" sz="1400" dirty="0"/>
                        <a:t>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24.609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21.717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25.051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0773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Точек врезки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491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429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493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833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GTSP </a:t>
                      </a:r>
                      <a:r>
                        <a:rPr lang="en-US" sz="1400" dirty="0" err="1"/>
                        <a:t>L</a:t>
                      </a:r>
                      <a:r>
                        <a:rPr lang="en-US" sz="1400" baseline="-25000" dirty="0" err="1"/>
                        <a:t>off</a:t>
                      </a:r>
                      <a:r>
                        <a:rPr lang="en-US" sz="1400" dirty="0"/>
                        <a:t>, </a:t>
                      </a:r>
                      <a:r>
                        <a:rPr lang="ru-RU" sz="1400" dirty="0"/>
                        <a:t>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7.729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4.743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4.557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8616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CCP </a:t>
                      </a:r>
                      <a:r>
                        <a:rPr lang="en-US" sz="1400" dirty="0" err="1"/>
                        <a:t>L</a:t>
                      </a:r>
                      <a:r>
                        <a:rPr lang="en-US" sz="1400" baseline="-25000" dirty="0" err="1"/>
                        <a:t>off</a:t>
                      </a:r>
                      <a:r>
                        <a:rPr lang="en-US" sz="1400" dirty="0"/>
                        <a:t>, </a:t>
                      </a:r>
                      <a:r>
                        <a:rPr lang="ru-RU" sz="1400" dirty="0"/>
                        <a:t>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7.727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4.706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4.536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16398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18A90C1-1145-42DC-85C3-5A70862E0FF5}"/>
              </a:ext>
            </a:extLst>
          </p:cNvPr>
          <p:cNvSpPr txBox="1"/>
          <p:nvPr/>
        </p:nvSpPr>
        <p:spPr>
          <a:xfrm>
            <a:off x="5703125" y="1085849"/>
            <a:ext cx="3273845" cy="497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GTSP (</a:t>
            </a:r>
            <a:r>
              <a:rPr lang="ru-RU" sz="2000" dirty="0"/>
              <a:t>дискретная задача</a:t>
            </a:r>
            <a:r>
              <a:rPr lang="en-US" sz="2000" dirty="0"/>
              <a:t>)</a:t>
            </a:r>
            <a:endParaRPr lang="ru-RU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A46C1C-4A0D-4B63-8B9A-29AF2B4DD0D1}"/>
              </a:ext>
            </a:extLst>
          </p:cNvPr>
          <p:cNvSpPr txBox="1"/>
          <p:nvPr/>
        </p:nvSpPr>
        <p:spPr>
          <a:xfrm>
            <a:off x="5703125" y="6106911"/>
            <a:ext cx="635110" cy="497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CCP</a:t>
            </a:r>
            <a:endParaRPr lang="ru-RU" sz="20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DB36A60-1185-4257-8544-D58A5531946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8042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03240" y="113829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Применение открытых форматов файлов данных</a:t>
            </a:r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2D7BF277-C4ED-4031-A9AF-B37A04212A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62523C9-72E0-45D9-BA91-49573CA33774}"/>
              </a:ext>
            </a:extLst>
          </p:cNvPr>
          <p:cNvSpPr/>
          <p:nvPr/>
        </p:nvSpPr>
        <p:spPr>
          <a:xfrm>
            <a:off x="2778464" y="1483457"/>
            <a:ext cx="1511900" cy="3139321"/>
          </a:xfrm>
          <a:prstGeom prst="rect">
            <a:avLst/>
          </a:prstGeom>
          <a:solidFill>
            <a:srgbClr val="92D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ru-RU" sz="900" dirty="0"/>
              <a:t>[{</a:t>
            </a:r>
          </a:p>
          <a:p>
            <a:r>
              <a:rPr lang="ru-RU" sz="900" dirty="0"/>
              <a:t>  "</a:t>
            </a:r>
            <a:r>
              <a:rPr lang="ru-RU" sz="900" dirty="0" err="1"/>
              <a:t>partid</a:t>
            </a:r>
            <a:r>
              <a:rPr lang="ru-RU" sz="900" dirty="0"/>
              <a:t>": "LIST",</a:t>
            </a:r>
          </a:p>
          <a:p>
            <a:r>
              <a:rPr lang="ru-RU" sz="900" dirty="0"/>
              <a:t>  "</a:t>
            </a:r>
            <a:r>
              <a:rPr lang="ru-RU" sz="900" dirty="0" err="1"/>
              <a:t>paths</a:t>
            </a:r>
            <a:r>
              <a:rPr lang="ru-RU" sz="900" dirty="0"/>
              <a:t>": [</a:t>
            </a:r>
          </a:p>
          <a:p>
            <a:r>
              <a:rPr lang="ru-RU" sz="900" dirty="0"/>
              <a:t>  [</a:t>
            </a:r>
          </a:p>
          <a:p>
            <a:r>
              <a:rPr lang="ru-RU" sz="900" dirty="0"/>
              <a:t>  [0, 0, 0],</a:t>
            </a:r>
          </a:p>
          <a:p>
            <a:r>
              <a:rPr lang="ru-RU" sz="900" dirty="0"/>
              <a:t>  [0, 500, 0],</a:t>
            </a:r>
          </a:p>
          <a:p>
            <a:r>
              <a:rPr lang="ru-RU" sz="900" dirty="0"/>
              <a:t>  [700, 500, 0],</a:t>
            </a:r>
          </a:p>
          <a:p>
            <a:r>
              <a:rPr lang="ru-RU" sz="900" dirty="0"/>
              <a:t>  [700, 0, 0],</a:t>
            </a:r>
          </a:p>
          <a:p>
            <a:r>
              <a:rPr lang="ru-RU" sz="900" dirty="0"/>
              <a:t>  [0, 0, 0]]</a:t>
            </a:r>
          </a:p>
          <a:p>
            <a:r>
              <a:rPr lang="ru-RU" sz="900" dirty="0"/>
              <a:t>]},</a:t>
            </a:r>
          </a:p>
          <a:p>
            <a:r>
              <a:rPr lang="ru-RU" sz="900" dirty="0"/>
              <a:t>{</a:t>
            </a:r>
          </a:p>
          <a:p>
            <a:r>
              <a:rPr lang="ru-RU" sz="900" dirty="0"/>
              <a:t>  "</a:t>
            </a:r>
            <a:r>
              <a:rPr lang="ru-RU" sz="900" dirty="0" err="1"/>
              <a:t>partid</a:t>
            </a:r>
            <a:r>
              <a:rPr lang="ru-RU" sz="900" dirty="0"/>
              <a:t>": "RING",</a:t>
            </a:r>
          </a:p>
          <a:p>
            <a:r>
              <a:rPr lang="ru-RU" sz="900" dirty="0"/>
              <a:t>  "</a:t>
            </a:r>
            <a:r>
              <a:rPr lang="ru-RU" sz="900" dirty="0" err="1"/>
              <a:t>paths</a:t>
            </a:r>
            <a:r>
              <a:rPr lang="ru-RU" sz="900" dirty="0"/>
              <a:t>": [</a:t>
            </a:r>
          </a:p>
          <a:p>
            <a:r>
              <a:rPr lang="ru-RU" sz="900" dirty="0"/>
              <a:t>  [</a:t>
            </a:r>
          </a:p>
          <a:p>
            <a:r>
              <a:rPr lang="ru-RU" sz="900" dirty="0"/>
              <a:t>  [205, 405, -1],</a:t>
            </a:r>
          </a:p>
          <a:p>
            <a:r>
              <a:rPr lang="ru-RU" sz="900" dirty="0"/>
              <a:t>  [205, 5, -1],</a:t>
            </a:r>
          </a:p>
          <a:p>
            <a:r>
              <a:rPr lang="ru-RU" sz="900" dirty="0"/>
              <a:t>  [205, 405, 0]],</a:t>
            </a:r>
          </a:p>
          <a:p>
            <a:r>
              <a:rPr lang="ru-RU" sz="900" dirty="0"/>
              <a:t>  [</a:t>
            </a:r>
          </a:p>
          <a:p>
            <a:r>
              <a:rPr lang="ru-RU" sz="900" dirty="0"/>
              <a:t>  [205, 305, 1],</a:t>
            </a:r>
          </a:p>
          <a:p>
            <a:r>
              <a:rPr lang="ru-RU" sz="900" dirty="0"/>
              <a:t>  [205, 105, 1],</a:t>
            </a:r>
          </a:p>
          <a:p>
            <a:r>
              <a:rPr lang="ru-RU" sz="900" dirty="0"/>
              <a:t>  [205, 305, 0]]</a:t>
            </a:r>
          </a:p>
          <a:p>
            <a:r>
              <a:rPr lang="ru-RU" sz="900" dirty="0"/>
              <a:t>]}]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A706CCB-E422-48D8-8EF5-2BC9F9FD4506}"/>
              </a:ext>
            </a:extLst>
          </p:cNvPr>
          <p:cNvSpPr/>
          <p:nvPr/>
        </p:nvSpPr>
        <p:spPr>
          <a:xfrm>
            <a:off x="5358459" y="1867619"/>
            <a:ext cx="3600000" cy="2308324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ru-RU" sz="900" dirty="0"/>
              <a:t>&lt;?</a:t>
            </a:r>
            <a:r>
              <a:rPr lang="ru-RU" sz="900" dirty="0" err="1"/>
              <a:t>xml</a:t>
            </a:r>
            <a:r>
              <a:rPr lang="ru-RU" sz="900" dirty="0"/>
              <a:t> </a:t>
            </a:r>
            <a:r>
              <a:rPr lang="ru-RU" sz="900" dirty="0" err="1"/>
              <a:t>version</a:t>
            </a:r>
            <a:r>
              <a:rPr lang="ru-RU" sz="900" dirty="0"/>
              <a:t>="1.0" </a:t>
            </a:r>
            <a:r>
              <a:rPr lang="ru-RU" sz="900" dirty="0" err="1"/>
              <a:t>encoding</a:t>
            </a:r>
            <a:r>
              <a:rPr lang="ru-RU" sz="900" dirty="0"/>
              <a:t>="UTF-8" </a:t>
            </a:r>
            <a:r>
              <a:rPr lang="ru-RU" sz="900" dirty="0" err="1"/>
              <a:t>standalone</a:t>
            </a:r>
            <a:r>
              <a:rPr lang="ru-RU" sz="900" dirty="0"/>
              <a:t>="</a:t>
            </a:r>
            <a:r>
              <a:rPr lang="ru-RU" sz="900" dirty="0" err="1"/>
              <a:t>no</a:t>
            </a:r>
            <a:r>
              <a:rPr lang="ru-RU" sz="900" dirty="0"/>
              <a:t>"?&gt;</a:t>
            </a:r>
          </a:p>
          <a:p>
            <a:r>
              <a:rPr lang="ru-RU" sz="900" dirty="0"/>
              <a:t>&lt;</a:t>
            </a:r>
            <a:r>
              <a:rPr lang="ru-RU" sz="900" dirty="0" err="1"/>
              <a:t>svg</a:t>
            </a:r>
            <a:endParaRPr lang="ru-RU" sz="900" dirty="0"/>
          </a:p>
          <a:p>
            <a:r>
              <a:rPr lang="ru-RU" sz="900" dirty="0"/>
              <a:t>  </a:t>
            </a:r>
            <a:r>
              <a:rPr lang="ru-RU" sz="900" dirty="0" err="1"/>
              <a:t>xmlns</a:t>
            </a:r>
            <a:r>
              <a:rPr lang="ru-RU" sz="900" dirty="0"/>
              <a:t>="http://www.w3.org/2000/svg"</a:t>
            </a:r>
          </a:p>
          <a:p>
            <a:r>
              <a:rPr lang="ru-RU" sz="900" dirty="0"/>
              <a:t>&gt;&lt;g&gt;&lt;g </a:t>
            </a:r>
            <a:r>
              <a:rPr lang="ru-RU" sz="900" dirty="0" err="1"/>
              <a:t>transform</a:t>
            </a:r>
            <a:r>
              <a:rPr lang="ru-RU" sz="900" dirty="0"/>
              <a:t> = "</a:t>
            </a:r>
            <a:r>
              <a:rPr lang="ru-RU" sz="900" dirty="0" err="1"/>
              <a:t>scale</a:t>
            </a:r>
            <a:r>
              <a:rPr lang="ru-RU" sz="900" dirty="0"/>
              <a:t>(1, -1)"&gt;</a:t>
            </a:r>
          </a:p>
          <a:p>
            <a:r>
              <a:rPr lang="ru-RU" sz="900" dirty="0"/>
              <a:t>&lt;</a:t>
            </a:r>
            <a:r>
              <a:rPr lang="ru-RU" sz="900" dirty="0" err="1"/>
              <a:t>path</a:t>
            </a:r>
            <a:r>
              <a:rPr lang="ru-RU" sz="900" dirty="0"/>
              <a:t> </a:t>
            </a:r>
            <a:r>
              <a:rPr lang="ru-RU" sz="900" dirty="0" err="1"/>
              <a:t>name</a:t>
            </a:r>
            <a:r>
              <a:rPr lang="ru-RU" sz="900" dirty="0"/>
              <a:t>="LIST" d="M 0 0</a:t>
            </a:r>
          </a:p>
          <a:p>
            <a:r>
              <a:rPr lang="ru-RU" sz="900" dirty="0"/>
              <a:t>V 500</a:t>
            </a:r>
          </a:p>
          <a:p>
            <a:r>
              <a:rPr lang="ru-RU" sz="900" dirty="0"/>
              <a:t>H 700</a:t>
            </a:r>
          </a:p>
          <a:p>
            <a:r>
              <a:rPr lang="ru-RU" sz="900" dirty="0"/>
              <a:t>V 0</a:t>
            </a:r>
          </a:p>
          <a:p>
            <a:r>
              <a:rPr lang="ru-RU" sz="900" dirty="0"/>
              <a:t>H 0 Z"/&gt;</a:t>
            </a:r>
          </a:p>
          <a:p>
            <a:r>
              <a:rPr lang="ru-RU" sz="900" dirty="0"/>
              <a:t>&lt;</a:t>
            </a:r>
            <a:r>
              <a:rPr lang="ru-RU" sz="900" dirty="0" err="1"/>
              <a:t>path</a:t>
            </a:r>
            <a:r>
              <a:rPr lang="ru-RU" sz="900" dirty="0"/>
              <a:t> </a:t>
            </a:r>
            <a:r>
              <a:rPr lang="ru-RU" sz="900" dirty="0" err="1"/>
              <a:t>name</a:t>
            </a:r>
            <a:r>
              <a:rPr lang="ru-RU" sz="900" dirty="0"/>
              <a:t>="RING" d="M 205 405</a:t>
            </a:r>
          </a:p>
          <a:p>
            <a:r>
              <a:rPr lang="ru-RU" sz="900" dirty="0"/>
              <a:t>A 200 200 0 0 0 405 205 A 200 200 0 0 0 205 5</a:t>
            </a:r>
          </a:p>
          <a:p>
            <a:r>
              <a:rPr lang="ru-RU" sz="900" dirty="0"/>
              <a:t>A 200 200 0 0 0 5 205 A 200 200 0 0 0 205 405 Z</a:t>
            </a:r>
          </a:p>
          <a:p>
            <a:r>
              <a:rPr lang="ru-RU" sz="900" dirty="0"/>
              <a:t>M 205 305</a:t>
            </a:r>
          </a:p>
          <a:p>
            <a:r>
              <a:rPr lang="ru-RU" sz="900" dirty="0"/>
              <a:t>A 100 100 0 0 1 105 205 A 100 100 0 0 1 205 105</a:t>
            </a:r>
          </a:p>
          <a:p>
            <a:r>
              <a:rPr lang="ru-RU" sz="900" dirty="0"/>
              <a:t>A 100 100 0 0 1 305 205 A 100 100 0 0 1 205 305 Z"/&gt;</a:t>
            </a:r>
          </a:p>
          <a:p>
            <a:r>
              <a:rPr lang="ru-RU" sz="900" dirty="0"/>
              <a:t>&lt;/g&gt;&lt;/g&gt;&lt;/</a:t>
            </a:r>
            <a:r>
              <a:rPr lang="ru-RU" sz="900" dirty="0" err="1"/>
              <a:t>svg</a:t>
            </a:r>
            <a:r>
              <a:rPr lang="ru-RU" sz="900" dirty="0"/>
              <a:t>&gt;</a:t>
            </a:r>
          </a:p>
        </p:txBody>
      </p:sp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62602A18-3887-4481-9467-0BA5A7A131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000" y="4622778"/>
            <a:ext cx="2772000" cy="19893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D6EE02E-6CAF-4DEE-AE84-2FB927C3E47C}"/>
              </a:ext>
            </a:extLst>
          </p:cNvPr>
          <p:cNvSpPr txBox="1"/>
          <p:nvPr/>
        </p:nvSpPr>
        <p:spPr>
          <a:xfrm>
            <a:off x="439765" y="5063439"/>
            <a:ext cx="1511900" cy="1107996"/>
          </a:xfrm>
          <a:prstGeom prst="rect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1100" dirty="0"/>
              <a:t>Унаследованные форматы файлов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DXF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DBS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XML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…</a:t>
            </a:r>
            <a:endParaRPr lang="ru-RU" sz="11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A0DF04-6E2C-41DF-899D-A49978CE2382}"/>
              </a:ext>
            </a:extLst>
          </p:cNvPr>
          <p:cNvSpPr txBox="1"/>
          <p:nvPr/>
        </p:nvSpPr>
        <p:spPr>
          <a:xfrm>
            <a:off x="395799" y="2495252"/>
            <a:ext cx="1800000" cy="1015663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JSON-</a:t>
            </a:r>
            <a:r>
              <a:rPr lang="ru-RU" sz="1200" dirty="0"/>
              <a:t>схемы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/>
              <a:t>Геометрия деталей / раскроя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/>
              <a:t>Задание на резку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/>
              <a:t>Результат резки</a:t>
            </a:r>
          </a:p>
        </p:txBody>
      </p:sp>
      <p:sp>
        <p:nvSpPr>
          <p:cNvPr id="38" name="Стрелка: вправо 37">
            <a:extLst>
              <a:ext uri="{FF2B5EF4-FFF2-40B4-BE49-F238E27FC236}">
                <a16:creationId xmlns:a16="http://schemas.microsoft.com/office/drawing/2014/main" id="{439EA556-9ACD-4244-AA2D-7291F4811EFD}"/>
              </a:ext>
            </a:extLst>
          </p:cNvPr>
          <p:cNvSpPr/>
          <p:nvPr/>
        </p:nvSpPr>
        <p:spPr>
          <a:xfrm rot="16953725">
            <a:off x="667902" y="4110825"/>
            <a:ext cx="1080000" cy="247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: вправо 38">
            <a:extLst>
              <a:ext uri="{FF2B5EF4-FFF2-40B4-BE49-F238E27FC236}">
                <a16:creationId xmlns:a16="http://schemas.microsoft.com/office/drawing/2014/main" id="{4FB0655A-5A50-4C3A-8A04-0134A151A324}"/>
              </a:ext>
            </a:extLst>
          </p:cNvPr>
          <p:cNvSpPr/>
          <p:nvPr/>
        </p:nvSpPr>
        <p:spPr>
          <a:xfrm rot="20805928">
            <a:off x="1655799" y="2062138"/>
            <a:ext cx="1080000" cy="247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Стрелка: вправо 39">
            <a:extLst>
              <a:ext uri="{FF2B5EF4-FFF2-40B4-BE49-F238E27FC236}">
                <a16:creationId xmlns:a16="http://schemas.microsoft.com/office/drawing/2014/main" id="{71F08ACE-6F90-467A-A2BB-F7C7989D1164}"/>
              </a:ext>
            </a:extLst>
          </p:cNvPr>
          <p:cNvSpPr/>
          <p:nvPr/>
        </p:nvSpPr>
        <p:spPr>
          <a:xfrm rot="1549030">
            <a:off x="4313638" y="1993101"/>
            <a:ext cx="1080000" cy="247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F72EC50-5F03-49F4-9B01-B3C69384372C}"/>
              </a:ext>
            </a:extLst>
          </p:cNvPr>
          <p:cNvSpPr txBox="1"/>
          <p:nvPr/>
        </p:nvSpPr>
        <p:spPr>
          <a:xfrm>
            <a:off x="3679475" y="4918027"/>
            <a:ext cx="1394457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Каскадные таблицы стилей</a:t>
            </a:r>
          </a:p>
        </p:txBody>
      </p:sp>
      <p:sp>
        <p:nvSpPr>
          <p:cNvPr id="44" name="Стрелка: вправо 43">
            <a:extLst>
              <a:ext uri="{FF2B5EF4-FFF2-40B4-BE49-F238E27FC236}">
                <a16:creationId xmlns:a16="http://schemas.microsoft.com/office/drawing/2014/main" id="{EA95DB25-6277-44A2-B3F4-7C749D6271B5}"/>
              </a:ext>
            </a:extLst>
          </p:cNvPr>
          <p:cNvSpPr/>
          <p:nvPr/>
        </p:nvSpPr>
        <p:spPr>
          <a:xfrm rot="6592013">
            <a:off x="4491262" y="4186580"/>
            <a:ext cx="1080000" cy="247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Стрелка: вправо 44">
            <a:extLst>
              <a:ext uri="{FF2B5EF4-FFF2-40B4-BE49-F238E27FC236}">
                <a16:creationId xmlns:a16="http://schemas.microsoft.com/office/drawing/2014/main" id="{27906C6B-0514-4498-97E3-188FAAA1AB18}"/>
              </a:ext>
            </a:extLst>
          </p:cNvPr>
          <p:cNvSpPr/>
          <p:nvPr/>
        </p:nvSpPr>
        <p:spPr>
          <a:xfrm rot="749973">
            <a:off x="4853605" y="5501816"/>
            <a:ext cx="1080000" cy="247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A9F7E68-0E0F-4E24-ADED-AF6DA2D0BB41}"/>
              </a:ext>
            </a:extLst>
          </p:cNvPr>
          <p:cNvSpPr txBox="1"/>
          <p:nvPr/>
        </p:nvSpPr>
        <p:spPr>
          <a:xfrm>
            <a:off x="3935940" y="3009768"/>
            <a:ext cx="708848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JSON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EBC6713-D1DC-4617-ABFF-5A00D55F2117}"/>
              </a:ext>
            </a:extLst>
          </p:cNvPr>
          <p:cNvSpPr txBox="1"/>
          <p:nvPr/>
        </p:nvSpPr>
        <p:spPr>
          <a:xfrm>
            <a:off x="8393777" y="2310586"/>
            <a:ext cx="587020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SVG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8A8FBD2-44B7-4526-AB00-9758BDB24886}"/>
              </a:ext>
            </a:extLst>
          </p:cNvPr>
          <p:cNvSpPr txBox="1"/>
          <p:nvPr/>
        </p:nvSpPr>
        <p:spPr>
          <a:xfrm>
            <a:off x="3262544" y="4823619"/>
            <a:ext cx="543739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CSS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3A8055-DAC8-4463-A5DA-DFA0B0A4FFC5}"/>
              </a:ext>
            </a:extLst>
          </p:cNvPr>
          <p:cNvSpPr txBox="1"/>
          <p:nvPr/>
        </p:nvSpPr>
        <p:spPr>
          <a:xfrm>
            <a:off x="1915239" y="3379100"/>
            <a:ext cx="708848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JSON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54EC97B-2768-4DC8-AE40-5B36D6ED7249}"/>
              </a:ext>
            </a:extLst>
          </p:cNvPr>
          <p:cNvSpPr txBox="1"/>
          <p:nvPr/>
        </p:nvSpPr>
        <p:spPr>
          <a:xfrm>
            <a:off x="3459181" y="6045042"/>
            <a:ext cx="1394457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Взаимодействие с пользователем</a:t>
            </a:r>
          </a:p>
        </p:txBody>
      </p:sp>
      <p:sp>
        <p:nvSpPr>
          <p:cNvPr id="51" name="Стрелка: вправо 50">
            <a:extLst>
              <a:ext uri="{FF2B5EF4-FFF2-40B4-BE49-F238E27FC236}">
                <a16:creationId xmlns:a16="http://schemas.microsoft.com/office/drawing/2014/main" id="{B1E818F8-A874-42C7-B62B-437D0D0E072F}"/>
              </a:ext>
            </a:extLst>
          </p:cNvPr>
          <p:cNvSpPr/>
          <p:nvPr/>
        </p:nvSpPr>
        <p:spPr>
          <a:xfrm rot="20983541">
            <a:off x="4885817" y="6100061"/>
            <a:ext cx="1080000" cy="247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6604895-0BFA-41A5-947F-FBC1E6520AF6}"/>
              </a:ext>
            </a:extLst>
          </p:cNvPr>
          <p:cNvSpPr txBox="1"/>
          <p:nvPr/>
        </p:nvSpPr>
        <p:spPr>
          <a:xfrm>
            <a:off x="3150036" y="5792333"/>
            <a:ext cx="405880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JS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3620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03240" y="189000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Конвертеры форматов</a:t>
            </a:r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2D7BF277-C4ED-4031-A9AF-B37A04212A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5E39068-F711-45ED-B2BF-2C8EEA3598D6}"/>
              </a:ext>
            </a:extLst>
          </p:cNvPr>
          <p:cNvSpPr/>
          <p:nvPr/>
        </p:nvSpPr>
        <p:spPr>
          <a:xfrm>
            <a:off x="252000" y="1081893"/>
            <a:ext cx="8640000" cy="5587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JSON с геометрической информацией о деталях и раскройной карте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Двоичный файл геометрии DBS, экспорт и импорт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Текстовый файл DXF, используемый для обмена графической информацией между CAD-системами. Обеспечивается экспорт и импорт.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Экспорт геометрической информации в YAML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Запуск автоматического раскроя в САПР «Сириус» с выбором параметров раскроя.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Запуск автоматической резки в САПР «Сириус» при помощи </a:t>
            </a:r>
            <a:r>
              <a:rPr lang="ru-RU" sz="1600" dirty="0" err="1"/>
              <a:t>RoutingManager</a:t>
            </a:r>
            <a:endParaRPr lang="ru-RU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Экспорт задания и импорт результатов в систему фигурного раскроя T-</a:t>
            </a:r>
            <a:r>
              <a:rPr lang="ru-RU" sz="1600" dirty="0" err="1"/>
              <a:t>Flex</a:t>
            </a:r>
            <a:r>
              <a:rPr lang="ru-RU" sz="1600" dirty="0"/>
              <a:t> Раскрой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Экспорт и импорт в форматы файлов системы автоматического раскроя </a:t>
            </a:r>
            <a:r>
              <a:rPr lang="ru-RU" sz="1600" dirty="0" err="1"/>
              <a:t>Nesting</a:t>
            </a:r>
            <a:r>
              <a:rPr lang="ru-RU" sz="1600" dirty="0"/>
              <a:t> </a:t>
            </a:r>
            <a:r>
              <a:rPr lang="ru-RU" sz="1600" dirty="0" err="1"/>
              <a:t>Factory</a:t>
            </a:r>
            <a:r>
              <a:rPr lang="ru-RU" sz="1600" dirty="0"/>
              <a:t> </a:t>
            </a:r>
            <a:r>
              <a:rPr lang="en-US" sz="1600" dirty="0"/>
              <a:t>(</a:t>
            </a:r>
            <a:r>
              <a:rPr lang="en-US" sz="1600" dirty="0" err="1"/>
              <a:t>Algomate</a:t>
            </a:r>
            <a:r>
              <a:rPr lang="en-US" sz="1600" dirty="0"/>
              <a:t>)</a:t>
            </a:r>
            <a:r>
              <a:rPr lang="ru-RU" sz="1600" dirty="0"/>
              <a:t>. Обеспечивается также автоматический запуск раскроя и последующий автоматический импорт его результатов.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Экспорт в виде графа для поиска Эйлерова цикла в рамках решения задачи маршрутизации режущего инструмента.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Экспорт в виде HTML-страницы, содержащей SVG для визуализации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540161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Заключение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21249D-CE43-4894-8667-2971CD80D354}"/>
              </a:ext>
            </a:extLst>
          </p:cNvPr>
          <p:cNvSpPr txBox="1"/>
          <p:nvPr/>
        </p:nvSpPr>
        <p:spPr>
          <a:xfrm>
            <a:off x="24718" y="1375262"/>
            <a:ext cx="9144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/>
              <a:t>Разработаны автоматические алгоритмы оптимальной маршрутизации режущего инструмента для машин фигурной резки с ЧПУ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/>
              <a:t>Алгоритм ветвей и границ для решения дискретной задачи </a:t>
            </a:r>
            <a:r>
              <a:rPr lang="en-US" sz="2400" dirty="0"/>
              <a:t>PCGTSP</a:t>
            </a:r>
            <a:r>
              <a:rPr lang="ru-RU" sz="2400" dirty="0"/>
              <a:t>, дающий оценки решений, в том числе, полученных другими алгоритмами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/>
              <a:t>Эвристика решения задачи </a:t>
            </a:r>
            <a:r>
              <a:rPr lang="en-US" sz="2400" dirty="0"/>
              <a:t>CCP </a:t>
            </a:r>
            <a:r>
              <a:rPr lang="ru-RU" sz="2400" dirty="0"/>
              <a:t>для непрерывной геометрической модели контуров деталей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/>
              <a:t>Разработано программное обеспечение, реализующее данные алгоритмы</a:t>
            </a:r>
            <a:endParaRPr lang="en-US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/>
              <a:t>Применение открытых форматов обмена данными позволяет использовать разработанные программные модули в составе САПР управляющих программ для машин листовой резки с ЧПУ</a:t>
            </a:r>
            <a:endParaRPr lang="en-US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21F7AB2-98AF-4CBF-8022-77FF35DBA6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8085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A8B4C17-8AE8-459D-94B5-1897078CCA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pic>
        <p:nvPicPr>
          <p:cNvPr id="8" name="Picture 16" descr="Oxyfuel">
            <a:extLst>
              <a:ext uri="{FF2B5EF4-FFF2-40B4-BE49-F238E27FC236}">
                <a16:creationId xmlns:a16="http://schemas.microsoft.com/office/drawing/2014/main" id="{3BCEA1DB-A505-4C47-A453-97A414A23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14612" y="0"/>
            <a:ext cx="2529388" cy="2640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3E38FF6-3E4D-4E65-9038-E1A744AC8A44}"/>
              </a:ext>
            </a:extLst>
          </p:cNvPr>
          <p:cNvSpPr txBox="1"/>
          <p:nvPr/>
        </p:nvSpPr>
        <p:spPr>
          <a:xfrm>
            <a:off x="1043608" y="2879817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/>
              <a:t>Спасибо за внимание!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684F83-9BA6-4E21-BE20-41503B1AFBA5}"/>
              </a:ext>
            </a:extLst>
          </p:cNvPr>
          <p:cNvSpPr txBox="1"/>
          <p:nvPr/>
        </p:nvSpPr>
        <p:spPr>
          <a:xfrm>
            <a:off x="2721932" y="6093296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Екатеринбург 202</a:t>
            </a:r>
            <a:r>
              <a:rPr lang="en-US" sz="1400" dirty="0"/>
              <a:t>2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72427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32000" y="219759"/>
            <a:ext cx="576048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Актуальность работы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28" y="1989000"/>
            <a:ext cx="85689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/>
              <a:t>Необходимость повышения уровня автоматизации проектирования и технологической подготовки производства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Учёт технологических ограничений современного оборудования фигурной резки с ЧПУ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Применение нестандартных типов резки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Разработка алгоритмов решения более сложных классов задач маршрутизации</a:t>
            </a:r>
            <a:endParaRPr lang="en-US" sz="2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867DDE5-9E7A-4978-B3CC-B9359457AA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64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32000" y="219759"/>
            <a:ext cx="576048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Научная новизна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6800" y="935522"/>
            <a:ext cx="8640480" cy="5869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400" dirty="0">
                <a:effectLst/>
                <a:ea typeface="Calibri" panose="020F0502020204030204" pitchFamily="34" charset="0"/>
              </a:rPr>
              <a:t>Разработан алгоритм ветвей и границ для обобщенной задачи коммивояжера с ограничениями предшествования PCGTSP, позволяющий строить нижние оценки для решений указанной задачи. Этот алгоритм способен находить точные решения для задач значительно большей размерности, чем известные алгоритмы (до ≈ 150 кластеров в зависимости от уровня вложенности), а также оценивать точность получаемых приближенных решений;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400" dirty="0">
                <a:effectLst/>
                <a:ea typeface="Calibri" panose="020F0502020204030204" pitchFamily="34" charset="0"/>
              </a:rPr>
              <a:t>Разработаны алгоритм поиска точек врезки в контуры, не использующий механизм дискретизации контуров, а также алгоритм выбора последовательности резки контуров на основе метода переменных окрестностей, совместно решающие задачи непрерывной резки CCP (</a:t>
            </a:r>
            <a:r>
              <a:rPr lang="en-US" sz="1400" dirty="0">
                <a:effectLst/>
                <a:ea typeface="Calibri" panose="020F0502020204030204" pitchFamily="34" charset="0"/>
              </a:rPr>
              <a:t>Continuous Cutting Problem</a:t>
            </a:r>
            <a:r>
              <a:rPr lang="ru-RU" sz="1400" dirty="0">
                <a:effectLst/>
                <a:ea typeface="Calibri" panose="020F0502020204030204" pitchFamily="34" charset="0"/>
              </a:rPr>
              <a:t>) и SCCP (</a:t>
            </a:r>
            <a:r>
              <a:rPr lang="en-US" sz="1400" dirty="0">
                <a:effectLst/>
                <a:ea typeface="Calibri" panose="020F0502020204030204" pitchFamily="34" charset="0"/>
              </a:rPr>
              <a:t>Segment Continuous Cutting Problem</a:t>
            </a:r>
            <a:r>
              <a:rPr lang="ru-RU" sz="1400" dirty="0">
                <a:effectLst/>
                <a:ea typeface="Calibri" panose="020F0502020204030204" pitchFamily="34" charset="0"/>
              </a:rPr>
              <a:t>);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400" dirty="0">
                <a:effectLst/>
                <a:ea typeface="Calibri" panose="020F0502020204030204" pitchFamily="34" charset="0"/>
              </a:rPr>
              <a:t>Разработаны способы использования ограничений предшествования для уменьшения вычислительной сложности алгоритмов оптимальной маршрутизации, как в моделях дискретной, так и непрерывной оптимизации.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400" dirty="0">
                <a:effectLst/>
                <a:ea typeface="Calibri" panose="020F0502020204030204" pitchFamily="34" charset="0"/>
              </a:rPr>
              <a:t>Разработанные вычислительные оптимизационные алгоритмы вместе с другими алгоритмами и математическими моделями, применяемыми в созданной подсистеме САПР для автоматического проектирования инструмента машин листовой резки, могут использоваться при решении различных классов задач оптимальной маршрутизации, включая задачи обобщенной сегментной резки (</a:t>
            </a:r>
            <a:r>
              <a:rPr lang="en-US" sz="1400" dirty="0">
                <a:effectLst/>
                <a:ea typeface="Calibri" panose="020F0502020204030204" pitchFamily="34" charset="0"/>
              </a:rPr>
              <a:t>Generalized SCCP</a:t>
            </a:r>
            <a:r>
              <a:rPr lang="ru-RU" sz="1400" dirty="0">
                <a:effectLst/>
                <a:ea typeface="Calibri" panose="020F0502020204030204" pitchFamily="34" charset="0"/>
              </a:rPr>
              <a:t>) и интегрированную задачу раскроя и маршрутизации (</a:t>
            </a:r>
            <a:r>
              <a:rPr lang="en-US" sz="1400" dirty="0">
                <a:effectLst/>
                <a:ea typeface="Calibri" panose="020F0502020204030204" pitchFamily="34" charset="0"/>
              </a:rPr>
              <a:t>Integrated Nesting and Routing Problem</a:t>
            </a:r>
            <a:r>
              <a:rPr lang="ru-RU" sz="1400" dirty="0">
                <a:effectLst/>
                <a:ea typeface="Calibri" panose="020F0502020204030204" pitchFamily="34" charset="0"/>
              </a:rPr>
              <a:t>).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867DDE5-9E7A-4978-B3CC-B9359457AA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52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32000" y="219759"/>
            <a:ext cx="576048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Значимость работы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2000" y="1269000"/>
            <a:ext cx="8640480" cy="5217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600" dirty="0">
                <a:effectLst/>
                <a:ea typeface="Calibri" panose="020F0502020204030204" pitchFamily="34" charset="0"/>
              </a:rPr>
              <a:t>Разработанные алгоритмы могут применяться для проектирования маршрута инструмента машин листовой резки с ЧПУ в автоматическом режиме, в том числе и при применении нестандартных техник резки;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600" dirty="0">
                <a:effectLst/>
                <a:ea typeface="Calibri" panose="020F0502020204030204" pitchFamily="34" charset="0"/>
              </a:rPr>
              <a:t>Использование непрерывных моделей оптимизации позволяет уменьшить длину холостого хода инструмента (в некоторых случаях — до 10%) по сравнению с используемыми в настоящее время дискретными моделями;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600" dirty="0">
                <a:effectLst/>
                <a:ea typeface="Calibri" panose="020F0502020204030204" pitchFamily="34" charset="0"/>
              </a:rPr>
              <a:t>Разработанные схемы информационного обмена, форматы файлов и методика использования алгоритмов оптимальной маршрутизации инструмента позволяют интегрировать разработанное программное обеспечение в существующие российские САПР «Сириус» и «T-Flex», а также обеспечивают эффективное тестирование новых оптимизационных алгоритмов.</a:t>
            </a:r>
          </a:p>
          <a:p>
            <a:pPr marL="34290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Результаты исследований используются в образовательном процессе ФГАОУ ВО «Уральский федеральный университет имени первого Президента России Б. Н. Ельцина».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867DDE5-9E7A-4978-B3CC-B9359457AA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649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12000" y="219759"/>
            <a:ext cx="648048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Участие в конференциях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28" y="1269000"/>
            <a:ext cx="8568952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Applications of Mathematics in Engineering and Economics (AMEE’16), </a:t>
            </a:r>
            <a:r>
              <a:rPr lang="ru-RU" sz="1600" dirty="0" err="1"/>
              <a:t>Созополь</a:t>
            </a:r>
            <a:r>
              <a:rPr lang="ru-RU" sz="1600" dirty="0"/>
              <a:t>, Болгария, 08.06.2016 – 13.06.2016. </a:t>
            </a:r>
          </a:p>
          <a:p>
            <a:pPr marL="171450" lvl="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Manufacturing, Modelling, Management &amp; Control, (8th </a:t>
            </a:r>
            <a:r>
              <a:rPr lang="en-US" sz="1600" dirty="0" err="1"/>
              <a:t>MiM</a:t>
            </a:r>
            <a:r>
              <a:rPr lang="en-US" sz="1600" dirty="0"/>
              <a:t> 2016) </a:t>
            </a:r>
            <a:r>
              <a:rPr lang="ru-RU" sz="1600" dirty="0"/>
              <a:t>Труа, Франция, 28.06.2016 – 30.06.2016. </a:t>
            </a:r>
          </a:p>
          <a:p>
            <a:pPr marL="171450" lvl="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ASRTU 2017 International Conference on Intellectual Manufacturing, </a:t>
            </a:r>
            <a:r>
              <a:rPr lang="ru-RU" sz="1600" dirty="0"/>
              <a:t>Харбин, Китайская Народная Республика, 15.06.2017 – 18.06.2017. </a:t>
            </a:r>
          </a:p>
          <a:p>
            <a:pPr marL="171450" lvl="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Mathematical Optimization Theory And Operations Research (MOTOR 2019), </a:t>
            </a:r>
            <a:r>
              <a:rPr lang="ru-RU" sz="1600" dirty="0"/>
              <a:t>Екатеринбург, Россия, 08.07.2019 – 12.07.2019. </a:t>
            </a:r>
          </a:p>
          <a:p>
            <a:pPr marL="171450" lvl="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Manufacturing Modelling, Management and Control, (9th </a:t>
            </a:r>
            <a:r>
              <a:rPr lang="en-US" sz="1600" dirty="0" err="1"/>
              <a:t>MiM</a:t>
            </a:r>
            <a:r>
              <a:rPr lang="en-US" sz="1600" dirty="0"/>
              <a:t> 2019) </a:t>
            </a:r>
            <a:r>
              <a:rPr lang="ru-RU" sz="1600" dirty="0"/>
              <a:t>Берлин, Германия, 28.08.2019 – 30.08.2019. </a:t>
            </a:r>
          </a:p>
          <a:p>
            <a:pPr marL="171450" lvl="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XVI </a:t>
            </a:r>
            <a:r>
              <a:rPr lang="ru-RU" sz="1600" dirty="0"/>
              <a:t>Всероссийская научно-практическая конференция «Перспективные системы и задачи управления», Домбай, Россия, 05.04.2021 – 09.04.2021. </a:t>
            </a:r>
          </a:p>
          <a:p>
            <a:pPr marL="171450" lvl="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XII International Conference Optimization and Applications (OPTIMA2021), </a:t>
            </a:r>
            <a:r>
              <a:rPr lang="en-US" sz="1600" dirty="0" err="1"/>
              <a:t>Petrovac</a:t>
            </a:r>
            <a:r>
              <a:rPr lang="en-US" sz="1600" dirty="0"/>
              <a:t>, </a:t>
            </a:r>
            <a:r>
              <a:rPr lang="ru-RU" sz="1600" dirty="0"/>
              <a:t>Черногория, 27.09.2021 – 01.10.2021. </a:t>
            </a:r>
          </a:p>
          <a:p>
            <a:pPr marL="171450" lvl="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XIV-</a:t>
            </a:r>
            <a:r>
              <a:rPr lang="ru-RU" sz="1600" dirty="0"/>
              <a:t>я Всероссийская </a:t>
            </a:r>
            <a:r>
              <a:rPr lang="ru-RU" sz="1600" dirty="0" err="1"/>
              <a:t>Мультиконференция</a:t>
            </a:r>
            <a:r>
              <a:rPr lang="ru-RU" sz="1600" dirty="0"/>
              <a:t> по проблемам управления, с. </a:t>
            </a:r>
            <a:r>
              <a:rPr lang="ru-RU" sz="1600" dirty="0" err="1"/>
              <a:t>Дивноморское</a:t>
            </a:r>
            <a:r>
              <a:rPr lang="ru-RU" sz="1600" dirty="0"/>
              <a:t>, Геленджик, Россия, 27.09.2021 – 02.10.2021.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867DDE5-9E7A-4978-B3CC-B9359457AA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435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7373" y="68671"/>
            <a:ext cx="684048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Публикации в рецензируемых журналах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9900" y="1464794"/>
            <a:ext cx="864000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ru-RU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Петунин А. А. Новый алгоритм построения кратчайшего пути обхода конечного множества непересекающихся контуров на плоскости / А. А. Петунин, Е. Г. Полищук, </a:t>
            </a:r>
            <a:r>
              <a:rPr lang="ru-RU" sz="12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С. С. Уколов</a:t>
            </a:r>
            <a:r>
              <a:rPr lang="ru-RU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// Известия ЮФУ. Технические науки. — 2021. — № 1. — С. 149—164</a:t>
            </a:r>
            <a:endParaRPr lang="ru-RU" sz="1200" dirty="0">
              <a:effectLst/>
              <a:ea typeface="Calibri" panose="020F0502020204030204" pitchFamily="34" charset="0"/>
            </a:endParaRP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Khachay M. Problem-Specific Branch-and-Bound Algorithms for the Precedence Constrained Generalized Traveling Salesman Problem / M. Khachay, </a:t>
            </a:r>
            <a:r>
              <a:rPr lang="en-US" sz="12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S. </a:t>
            </a:r>
            <a:r>
              <a:rPr lang="en-US" sz="1200" b="1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Ukolov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A. Petunin // Optimization and Applications. Т. 13078 /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под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ред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. N.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Olenev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[и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др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.]. — Springer Nature Switzerland AG, 2021. — P. 136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—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148. — (Lecture Notes in Computer Science)</a:t>
            </a:r>
            <a:endParaRPr lang="ru-RU" sz="1200" dirty="0">
              <a:effectLst/>
              <a:ea typeface="Calibri" panose="020F0502020204030204" pitchFamily="34" charset="0"/>
            </a:endParaRP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Petunin A. Library of Sample Image Instances for the Cutting Path Problem / A. Petunin, A.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Khalyavka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M. Khachay, A.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Kudriavtsev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P. Chentsov, E. 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Polishchuk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</a:t>
            </a:r>
            <a:r>
              <a:rPr lang="en-US" sz="12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S. </a:t>
            </a:r>
            <a:r>
              <a:rPr lang="en-US" sz="1200" b="1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Ukolov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// Pattern Recognition. ICPR International Workshops and Challenges, 2021, Proceedings. — Berlin, Germany : Springer, 2021. — P. 227—233</a:t>
            </a:r>
            <a:endParaRPr lang="ru-RU" sz="1200" dirty="0">
              <a:effectLst/>
              <a:ea typeface="Calibri" panose="020F0502020204030204" pitchFamily="34" charset="0"/>
            </a:endParaRP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Petunin A. A Novel Algorithm for Construction of the Shortest Path Between a Finite Set of Nonintersecting Contours on the Plane / A. Petunin, E.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Polishchuk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</a:t>
            </a:r>
            <a:r>
              <a:rPr lang="en-US" sz="12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S. </a:t>
            </a:r>
            <a:r>
              <a:rPr lang="en-US" sz="1200" b="1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Ukolov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// Advances in Optimization and Applications. — Cham, Switzerland : Springer, 2021. — P. 70—83</a:t>
            </a:r>
            <a:endParaRPr lang="ru-RU" sz="1200" dirty="0">
              <a:effectLst/>
              <a:ea typeface="Calibri" panose="020F0502020204030204" pitchFamily="34" charset="0"/>
            </a:endParaRP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Petunin A. A. Optimum routing algorithms for control programs design in the CAM systems for CNC sheet cutting machines / A. A. Petunin, P. A. Chentsov, E. G. 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Polishchuk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</a:t>
            </a:r>
            <a:r>
              <a:rPr lang="en-US" sz="12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S. S. </a:t>
            </a:r>
            <a:r>
              <a:rPr lang="en-US" sz="1200" b="1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Ukolov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V. V.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Martynov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// Proceedings of the X All-Russian Conference «Actual Problems of Applied Mathematics and Mechanics» with International Participation, Dedicated to the Memory of Academician A.F. 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Sidorov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and 100th Anniversary of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UrFU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: AFSID-2020. — American Institute of Physics Inc., 2020. — P. 020005</a:t>
            </a:r>
            <a:endParaRPr lang="ru-RU" sz="1200" dirty="0">
              <a:effectLst/>
              <a:ea typeface="Calibri" panose="020F0502020204030204" pitchFamily="34" charset="0"/>
            </a:endParaRP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Petunin A. A. On the new Algorithm for Solving Continuous Cutting Problem / A. A. Petunin, E. G.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Polishchuk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</a:t>
            </a:r>
            <a:r>
              <a:rPr lang="en-US" sz="12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S. S. </a:t>
            </a:r>
            <a:r>
              <a:rPr lang="en-US" sz="1200" b="1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Ukolov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//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IFACPapersOnLine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. — 2019. — V. 52, № 13. — P. 2320—2325</a:t>
            </a:r>
            <a:endParaRPr lang="ru-RU" sz="1200" dirty="0">
              <a:effectLst/>
              <a:ea typeface="Calibri" panose="020F0502020204030204" pitchFamily="34" charset="0"/>
            </a:endParaRP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Petunin A. A. The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termal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deformation reducing in sheet metal at manufacturing parts by CNC cutting machines / A. A. Petunin, E. G.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Polyshuk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P. A. Chentsov, </a:t>
            </a:r>
            <a:r>
              <a:rPr lang="en-US" sz="12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S. S. </a:t>
            </a:r>
            <a:r>
              <a:rPr lang="en-US" sz="1200" b="1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Ukolov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V. I.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Krotov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// IOP Publishing. — 2019. — V. 613. — P. 012041</a:t>
            </a:r>
            <a:endParaRPr lang="ru-RU" sz="1200" dirty="0">
              <a:effectLst/>
              <a:ea typeface="Calibri" panose="020F0502020204030204" pitchFamily="34" charset="0"/>
            </a:endParaRP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Tavaeva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A. A Cost Minimizing at Laser Cutting of Sheet Parts on CNC Machines / A.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Tavaeva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A. Petunin, </a:t>
            </a:r>
            <a:r>
              <a:rPr lang="en-US" sz="12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S. </a:t>
            </a:r>
            <a:r>
              <a:rPr lang="en-US" sz="1200" b="1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Ukolov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V.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Krotov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// Mathematical Optimization Theory and Operations Research. — Cham, Switzerland : Springer, 2019. — P. 422—437; (0.16 </a:t>
            </a:r>
            <a:r>
              <a:rPr lang="ru-RU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п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.</a:t>
            </a:r>
            <a:r>
              <a:rPr lang="ru-RU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л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. / 0.4 </a:t>
            </a:r>
            <a:r>
              <a:rPr lang="ru-RU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п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.</a:t>
            </a:r>
            <a:r>
              <a:rPr lang="ru-RU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л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.) (Scopus)</a:t>
            </a:r>
            <a:endParaRPr lang="ru-RU" sz="1200" dirty="0">
              <a:effectLst/>
              <a:ea typeface="Calibri" panose="020F0502020204030204" pitchFamily="34" charset="0"/>
            </a:endParaRP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Petunin A. A. About some types of constraints in problems of routing / A. A. Petunin, E. G.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Polishuk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A. G. Chentsov, P. A. Chentsov, </a:t>
            </a:r>
            <a:r>
              <a:rPr lang="en-US" sz="12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S. S. </a:t>
            </a:r>
            <a:r>
              <a:rPr lang="en-US" sz="1200" b="1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Ukolov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// AIP Conference Proceedings. — 2016. — V. 1789, № 1. — P. 060002</a:t>
            </a:r>
            <a:endParaRPr lang="ru-RU" sz="1200" dirty="0">
              <a:effectLst/>
              <a:ea typeface="Calibri" panose="020F050202020403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867DDE5-9E7A-4978-B3CC-B9359457AA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394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175432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Разработка управляющих программ для машин листовой резки с ЧПУ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35A8FB-A5CC-45B2-8383-FFAEB4ED76E6}"/>
              </a:ext>
            </a:extLst>
          </p:cNvPr>
          <p:cNvSpPr txBox="1"/>
          <p:nvPr/>
        </p:nvSpPr>
        <p:spPr>
          <a:xfrm>
            <a:off x="979355" y="6176994"/>
            <a:ext cx="3736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Минимизация отходов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DC5EEC-3A4E-45C4-A06C-F5B396FD2121}"/>
              </a:ext>
            </a:extLst>
          </p:cNvPr>
          <p:cNvSpPr txBox="1"/>
          <p:nvPr/>
        </p:nvSpPr>
        <p:spPr>
          <a:xfrm>
            <a:off x="5831632" y="6164570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Минимизация стоимости и/или времени резки</a:t>
            </a:r>
          </a:p>
        </p:txBody>
      </p:sp>
      <p:pic>
        <p:nvPicPr>
          <p:cNvPr id="7" name="Picture 2" descr="Fig9">
            <a:extLst>
              <a:ext uri="{FF2B5EF4-FFF2-40B4-BE49-F238E27FC236}">
                <a16:creationId xmlns:a16="http://schemas.microsoft.com/office/drawing/2014/main" id="{6B450616-071A-4B13-A242-45D166F51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49" y="4053100"/>
            <a:ext cx="3744416" cy="21049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abuf73">
            <a:extLst>
              <a:ext uri="{FF2B5EF4-FFF2-40B4-BE49-F238E27FC236}">
                <a16:creationId xmlns:a16="http://schemas.microsoft.com/office/drawing/2014/main" id="{A21AB8B9-932F-41A1-882E-6F7070204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430" y="3977663"/>
            <a:ext cx="3849707" cy="213046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AB4D04-A88F-45C2-821C-40A11E583567}"/>
              </a:ext>
            </a:extLst>
          </p:cNvPr>
          <p:cNvSpPr txBox="1"/>
          <p:nvPr/>
        </p:nvSpPr>
        <p:spPr>
          <a:xfrm>
            <a:off x="89132" y="1857494"/>
            <a:ext cx="6768752" cy="2240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Геометрическое моделирование деталей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Раскрой (Размещение)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Маршрутизация инструмента (Резка)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Генерация управляющей программы ЧПУ</a:t>
            </a:r>
          </a:p>
        </p:txBody>
      </p:sp>
      <p:sp>
        <p:nvSpPr>
          <p:cNvPr id="4" name="Стрелка: вправо 3">
            <a:extLst>
              <a:ext uri="{FF2B5EF4-FFF2-40B4-BE49-F238E27FC236}">
                <a16:creationId xmlns:a16="http://schemas.microsoft.com/office/drawing/2014/main" id="{F252726A-A77A-475F-8DA1-7002B2173A51}"/>
              </a:ext>
            </a:extLst>
          </p:cNvPr>
          <p:cNvSpPr/>
          <p:nvPr/>
        </p:nvSpPr>
        <p:spPr>
          <a:xfrm>
            <a:off x="4500034" y="4869000"/>
            <a:ext cx="720000" cy="307777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E75DCA6-E085-4482-AD65-9B2FA0EEBF7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446317"/>
      </p:ext>
    </p:extLst>
  </p:cSld>
  <p:clrMapOvr>
    <a:masterClrMapping/>
  </p:clrMapOvr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1762</TotalTime>
  <Words>4417</Words>
  <Application>Microsoft Office PowerPoint</Application>
  <PresentationFormat>Экран (4:3)</PresentationFormat>
  <Paragraphs>1067</Paragraphs>
  <Slides>34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41" baseType="lpstr">
      <vt:lpstr>Arial</vt:lpstr>
      <vt:lpstr>Calibri</vt:lpstr>
      <vt:lpstr>Cambria Math</vt:lpstr>
      <vt:lpstr>Georgia</vt:lpstr>
      <vt:lpstr>Times New Roman</vt:lpstr>
      <vt:lpstr>Trebuchet MS</vt:lpstr>
      <vt:lpstr>Воздушный поток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stas</dc:creator>
  <cp:lastModifiedBy>Уколов Станислав Сергеевич</cp:lastModifiedBy>
  <cp:revision>268</cp:revision>
  <dcterms:created xsi:type="dcterms:W3CDTF">2016-05-25T08:56:41Z</dcterms:created>
  <dcterms:modified xsi:type="dcterms:W3CDTF">2022-02-21T04:57:49Z</dcterms:modified>
</cp:coreProperties>
</file>