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Результаты экспериментов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/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Использована общедоступная библиотека </a:t>
                </a:r>
                <a:r>
                  <a:rPr lang="en-US" dirty="0"/>
                  <a:t>PCGTSPLIB</a:t>
                </a:r>
                <a:r>
                  <a:rPr lang="en-US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16-ядерный </a:t>
                </a:r>
                <a:r>
                  <a:rPr lang="ru-RU" dirty="0" err="1"/>
                  <a:t>Intel</a:t>
                </a:r>
                <a:r>
                  <a:rPr lang="ru-RU" dirty="0"/>
                  <a:t> </a:t>
                </a:r>
                <a:r>
                  <a:rPr lang="ru-RU" dirty="0" err="1"/>
                  <a:t>Xeon</a:t>
                </a:r>
                <a:r>
                  <a:rPr lang="ru-RU" dirty="0"/>
                  <a:t>, 128G RAM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счёта 10 часов; Относительная погрешность 5%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𝑔𝑎𝑝</m:t>
                      </m:r>
                      <m:r>
                        <a:rPr lang="ru-RU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𝑈𝐵</m:t>
                          </m:r>
                          <m:r>
                            <a:rPr lang="ru-RU" i="1"/>
                            <m:t>−</m:t>
                          </m:r>
                          <m:r>
                            <a:rPr lang="ru-RU" i="1"/>
                            <m:t>𝐿𝐵</m:t>
                          </m:r>
                        </m:num>
                        <m:den>
                          <m:r>
                            <a:rPr lang="ru-RU" i="1"/>
                            <m:t>𝐿𝐵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Сравнение с решением, </a:t>
                </a:r>
                <a:r>
                  <a:rPr lang="ru-RU" dirty="0" err="1"/>
                  <a:t>найденым</a:t>
                </a:r>
                <a:r>
                  <a:rPr lang="ru-RU" dirty="0"/>
                  <a:t> </a:t>
                </a:r>
                <a:r>
                  <a:rPr lang="ru-RU" dirty="0" err="1"/>
                  <a:t>солвером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 (</a:t>
                </a:r>
                <a:r>
                  <a:rPr lang="ru-RU" i="1" dirty="0"/>
                  <a:t>p43.1</a:t>
                </a:r>
                <a:r>
                  <a:rPr lang="ru-RU" dirty="0"/>
                  <a:t>, </a:t>
                </a:r>
                <a:r>
                  <a:rPr lang="ru-RU" i="1" dirty="0"/>
                  <a:t>p43.2</a:t>
                </a:r>
                <a:r>
                  <a:rPr lang="ru-RU" dirty="0"/>
                  <a:t> и </a:t>
                </a:r>
                <a:r>
                  <a:rPr lang="ru-RU" i="1" dirty="0"/>
                  <a:t>p43.3</a:t>
                </a:r>
                <a:r>
                  <a:rPr lang="ru-RU" dirty="0"/>
                  <a:t>) сильно уступают </a:t>
                </a:r>
                <a:r>
                  <a:rPr lang="en-US" dirty="0" err="1"/>
                  <a:t>Gurobi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</a:t>
                </a:r>
                <a:r>
                  <a:rPr lang="en-US" dirty="0"/>
                  <a:t> (</a:t>
                </a:r>
                <a:r>
                  <a:rPr lang="ru-RU" i="1" dirty="0"/>
                  <a:t>p43.4</a:t>
                </a:r>
                <a:r>
                  <a:rPr lang="ru-RU" dirty="0"/>
                  <a:t> и </a:t>
                </a:r>
                <a:r>
                  <a:rPr lang="ru-RU" i="1" dirty="0"/>
                  <a:t>ry48p.4</a:t>
                </a:r>
                <a:r>
                  <a:rPr lang="en-US" dirty="0"/>
                  <a:t>) </a:t>
                </a:r>
                <a:r>
                  <a:rPr lang="ru-RU" dirty="0"/>
                  <a:t>наоборот сильно превосходят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blipFill>
                <a:blip r:embed="rId2"/>
                <a:stretch>
                  <a:fillRect l="-550" t="-930" b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F9FAA6-215A-4B12-A7D7-60E301B3A7CF}"/>
              </a:ext>
            </a:extLst>
          </p:cNvPr>
          <p:cNvSpPr/>
          <p:nvPr/>
        </p:nvSpPr>
        <p:spPr>
          <a:xfrm>
            <a:off x="-84500" y="6611872"/>
            <a:ext cx="12276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Salman R., </a:t>
            </a:r>
            <a:r>
              <a:rPr lang="en-US" sz="1000" dirty="0" err="1"/>
              <a:t>Ekstedt</a:t>
            </a:r>
            <a:r>
              <a:rPr lang="en-US" sz="1000" dirty="0"/>
              <a:t> F., </a:t>
            </a:r>
            <a:r>
              <a:rPr lang="en-US" sz="1000" dirty="0" err="1"/>
              <a:t>Damaschke</a:t>
            </a:r>
            <a:r>
              <a:rPr lang="en-US" sz="10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1ABC-1797-4F82-BAE7-9D42F60688CF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6A687-83AC-479B-BD68-3F6E2FCA650F}"/>
              </a:ext>
            </a:extLst>
          </p:cNvPr>
          <p:cNvSpPr txBox="1"/>
          <p:nvPr/>
        </p:nvSpPr>
        <p:spPr>
          <a:xfrm>
            <a:off x="199176" y="851024"/>
            <a:ext cx="1199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первый специализированный алгоритм ветвей и границ для обобщенной задачи коммивояжера с ограничениями предшествования </a:t>
            </a:r>
            <a:r>
              <a:rPr lang="en-US" dirty="0"/>
              <a:t>(PCGTSP)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две версии алгоритма: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Классический метод ветвей и границ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Динамическое программирование, схема </a:t>
            </a:r>
            <a:r>
              <a:rPr lang="ru-RU" dirty="0" err="1"/>
              <a:t>Хелда</a:t>
            </a:r>
            <a:r>
              <a:rPr lang="ru-RU" dirty="0"/>
              <a:t> и Карпа, демонстрирующее лучшую производительность, в том числе за счёт параллельных вычислений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ru-RU" dirty="0" err="1"/>
              <a:t>кросплатформенна</a:t>
            </a:r>
            <a:r>
              <a:rPr lang="ru-RU" dirty="0"/>
              <a:t> за счет использования языка </a:t>
            </a:r>
            <a:r>
              <a:rPr lang="en-US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производительности алгоритмов проведены численные эксперименты, в которых для сравнения использовался передовой коммерческий </a:t>
            </a:r>
            <a:r>
              <a:rPr lang="ru-RU" dirty="0" err="1"/>
              <a:t>солвер</a:t>
            </a:r>
            <a:r>
              <a:rPr lang="ru-RU" dirty="0"/>
              <a:t> </a:t>
            </a:r>
            <a:r>
              <a:rPr lang="ru-RU" dirty="0" err="1"/>
              <a:t>Gurobi</a:t>
            </a:r>
            <a:r>
              <a:rPr lang="ru-RU" dirty="0"/>
              <a:t>, и которые продемонстрировали конкурентоспособность предложенных алгоритмов</a:t>
            </a:r>
          </a:p>
          <a:p>
            <a:endParaRPr lang="ru-RU" dirty="0"/>
          </a:p>
          <a:p>
            <a:pPr algn="ctr"/>
            <a:r>
              <a:rPr lang="ru-RU" b="1" dirty="0"/>
              <a:t>Направление дальнейших исследований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более точных нижних оценок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и распараллеливание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автоматизированного проектирования СИРИУС, предназначенной для оптимизации раскроя листового материала на фигурные заготовки и подготовки управляющих программ для машин листовой резки с ЧПУ</a:t>
            </a:r>
          </a:p>
        </p:txBody>
      </p:sp>
    </p:spTree>
    <p:extLst>
      <p:ext uri="{BB962C8B-B14F-4D97-AF65-F5344CB8AC3E}">
        <p14:creationId xmlns:p14="http://schemas.microsoft.com/office/powerpoint/2010/main" val="40357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-тур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4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blipFill>
                <a:blip r:embed="rId2"/>
                <a:stretch>
                  <a:fillRect l="-1156" t="-1887" b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679009" y="1140737"/>
            <a:ext cx="631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Эффективные алгоритмы для специальных ограничений предшествования типа Баласа</a:t>
            </a:r>
            <a:r>
              <a:rPr lang="ru-RU" baseline="30000" dirty="0"/>
              <a:t>1</a:t>
            </a:r>
            <a:r>
              <a:rPr lang="ru-RU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Общий подход к выводу нижних оценок в методе ветвей и границ</a:t>
            </a:r>
            <a:r>
              <a:rPr lang="ru-RU" baseline="30000" dirty="0"/>
              <a:t>2</a:t>
            </a:r>
            <a:r>
              <a:rPr lang="ru-RU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Метаэвристический</a:t>
            </a:r>
            <a:r>
              <a:rPr lang="ru-RU" dirty="0"/>
              <a:t> </a:t>
            </a:r>
            <a:r>
              <a:rPr lang="ru-RU" dirty="0" err="1"/>
              <a:t>солвер</a:t>
            </a:r>
            <a:r>
              <a:rPr lang="ru-RU" dirty="0"/>
              <a:t> PCGLNS</a:t>
            </a:r>
            <a:r>
              <a:rPr lang="ru-RU" baseline="30000" dirty="0"/>
              <a:t>3</a:t>
            </a:r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)=</m:t>
                      </m:r>
                      <m:limLow>
                        <m:limLowPr>
                          <m:ctrlPr>
                            <a:rPr lang="ru-RU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𝑣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𝑣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)=</m:t>
                      </m:r>
                      <m:limLow>
                        <m:limLowPr>
                          <m:ctrlPr>
                            <a:rPr lang="ru-RU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,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𝑘</m:t>
                                  </m:r>
                                </m:sub>
                              </m:sSub>
                              <m:r>
                                <a:rPr lang="ru-RU"/>
                                <m:t>∉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∪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𝑐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)+</m:t>
                          </m:r>
                          <m:r>
                            <a:rPr lang="ru-RU" i="1"/>
                            <m:t>𝑐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num>
                        <m:den>
                          <m:r>
                            <a:rPr lang="ru-RU" i="1"/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(Заменяем цикл на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/>
                      <m:t>≈1</m:t>
                    </m:r>
                    <m:r>
                      <a:rPr lang="ru-RU"/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/>
                <a:endParaRPr lang="ru-RU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9763130" y="0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Нижние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1820</Words>
  <Application>Microsoft Office PowerPoint</Application>
  <PresentationFormat>Широкоэкранный</PresentationFormat>
  <Paragraphs>733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39</cp:revision>
  <dcterms:created xsi:type="dcterms:W3CDTF">2021-09-18T13:17:47Z</dcterms:created>
  <dcterms:modified xsi:type="dcterms:W3CDTF">2021-09-23T11:49:25Z</dcterms:modified>
</cp:coreProperties>
</file>