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1" r:id="rId14"/>
    <p:sldId id="270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(Вместо цикла ищем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  <p:sp>
        <p:nvSpPr>
          <p:cNvPr id="2" name="Выноска: линия 1">
            <a:extLst>
              <a:ext uri="{FF2B5EF4-FFF2-40B4-BE49-F238E27FC236}">
                <a16:creationId xmlns:a16="http://schemas.microsoft.com/office/drawing/2014/main" id="{6F633724-588F-47D9-9C12-8A7E942F05A8}"/>
              </a:ext>
            </a:extLst>
          </p:cNvPr>
          <p:cNvSpPr/>
          <p:nvPr/>
        </p:nvSpPr>
        <p:spPr>
          <a:xfrm>
            <a:off x="10436875" y="1275397"/>
            <a:ext cx="1559381" cy="586959"/>
          </a:xfrm>
          <a:prstGeom prst="borderCallout1">
            <a:avLst>
              <a:gd name="adj1" fmla="val 18750"/>
              <a:gd name="adj2" fmla="val -8333"/>
              <a:gd name="adj3" fmla="val -74254"/>
              <a:gd name="adj4" fmla="val -34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Первая релаксация</a:t>
            </a:r>
          </a:p>
        </p:txBody>
      </p:sp>
      <p:sp>
        <p:nvSpPr>
          <p:cNvPr id="6" name="Выноска: линия 5">
            <a:extLst>
              <a:ext uri="{FF2B5EF4-FFF2-40B4-BE49-F238E27FC236}">
                <a16:creationId xmlns:a16="http://schemas.microsoft.com/office/drawing/2014/main" id="{C2ED67DA-FD70-4092-A185-2618D03F7435}"/>
              </a:ext>
            </a:extLst>
          </p:cNvPr>
          <p:cNvSpPr/>
          <p:nvPr/>
        </p:nvSpPr>
        <p:spPr>
          <a:xfrm>
            <a:off x="237688" y="5033665"/>
            <a:ext cx="1559381" cy="586959"/>
          </a:xfrm>
          <a:prstGeom prst="borderCallout1">
            <a:avLst>
              <a:gd name="adj1" fmla="val 45905"/>
              <a:gd name="adj2" fmla="val 101951"/>
              <a:gd name="adj3" fmla="val -35665"/>
              <a:gd name="adj4" fmla="val 1983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Вторая 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empty queue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.empty()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then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all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do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.</a:t>
                          </a:r>
                          <a:r>
                            <a:rPr lang="en-US" sz="1400">
                              <a:effectLst/>
                            </a:rPr>
                            <a:t>push</a:t>
                          </a:r>
                          <a:r>
                            <a:rPr lang="ru-RU" sz="14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8581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02128" r="-376" b="-15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302128" r="-376" b="-1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02128" r="-376" b="-12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53846" r="-376" b="-10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612766" r="-376" b="-10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712766" r="-376" b="-9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812766" r="-376" b="-8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912766" r="-376" b="-7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210638" r="-376" b="-4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310638" r="-376" b="-3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410638" r="-376" b="-2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/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Значение </a:t>
                </a:r>
                <a:r>
                  <a:rPr lang="en-US" dirty="0"/>
                  <a:t>UB</a:t>
                </a:r>
                <a:r>
                  <a:rPr lang="ru-RU" dirty="0"/>
                  <a:t> получается при помощи эвристики </a:t>
                </a:r>
                <a:r>
                  <a:rPr lang="en-US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Начиная с корня, префикса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каждом префиксе считаем </a:t>
                </a:r>
                <a:r>
                  <a:rPr lang="en-US" dirty="0"/>
                  <a:t>LB </a:t>
                </a:r>
                <a:r>
                  <a:rPr lang="ru-RU" dirty="0"/>
                  <a:t>методами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ru-RU" dirty="0"/>
                  <a:t> и выбираем </a:t>
                </a:r>
                <a:r>
                  <a:rPr lang="en-US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Если </a:t>
                </a:r>
                <a:r>
                  <a:rPr lang="en-US" dirty="0"/>
                  <a:t>LB &gt; UB</a:t>
                </a:r>
                <a:r>
                  <a:rPr lang="ru-RU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Каждый префикс длины </a:t>
                </a:r>
                <a:r>
                  <a:rPr lang="en-US" dirty="0"/>
                  <a:t>m </a:t>
                </a:r>
                <a:r>
                  <a:rPr lang="ru-RU" dirty="0"/>
                  <a:t>даёт решение исходной задачи </a:t>
                </a:r>
                <a:r>
                  <a:rPr lang="en-US" dirty="0"/>
                  <a:t>PCGTSP</a:t>
                </a:r>
                <a:r>
                  <a:rPr lang="ru-RU" dirty="0"/>
                  <a:t>, выбираем из них наилучший (минимального веса)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blipFill>
                <a:blip r:embed="rId3"/>
                <a:stretch>
                  <a:fillRect l="-867" t="-60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/>
              <p:nvPr/>
            </p:nvSpPr>
            <p:spPr>
              <a:xfrm>
                <a:off x="307817" y="898089"/>
                <a:ext cx="9967865" cy="2963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) приводят к одинаковому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и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2000" dirty="0"/>
                  <a:t>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Требуется кэшировать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sz="2000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Общая </a:t>
                </a:r>
                <a:r>
                  <a:rPr lang="ru-RU" sz="2000" dirty="0" err="1"/>
                  <a:t>кеш</a:t>
                </a:r>
                <a:r>
                  <a:rPr lang="ru-RU" sz="2000" dirty="0"/>
                  <a:t>-таблица затрудняет параллельное выполнение алгоритма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Для решения этой проблемы была создана другая версия этого алгоритма, использующая динамическое программирование </a:t>
                </a:r>
                <a:r>
                  <a:rPr lang="en-US" sz="2000" dirty="0"/>
                  <a:t>(DP)</a:t>
                </a:r>
                <a:r>
                  <a:rPr lang="ru-RU" sz="2000" dirty="0"/>
                  <a:t>, схему </a:t>
                </a:r>
                <a:r>
                  <a:rPr lang="ru-RU" sz="2000" dirty="0" err="1"/>
                  <a:t>Хелда</a:t>
                </a:r>
                <a:r>
                  <a:rPr lang="ru-RU" sz="2000" dirty="0"/>
                  <a:t> и Карпа</a:t>
                </a:r>
                <a:r>
                  <a:rPr lang="ru-RU" sz="2000" baseline="30000" dirty="0"/>
                  <a:t>1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7" y="898089"/>
                <a:ext cx="9967865" cy="2963696"/>
              </a:xfrm>
              <a:prstGeom prst="rect">
                <a:avLst/>
              </a:prstGeom>
              <a:blipFill>
                <a:blip r:embed="rId2"/>
                <a:stretch>
                  <a:fillRect l="-611" t="-206" r="-306" b="-2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93B38E-F696-4077-A4D9-12D32DABFFD1}"/>
              </a:ext>
            </a:extLst>
          </p:cNvPr>
          <p:cNvSpPr/>
          <p:nvPr/>
        </p:nvSpPr>
        <p:spPr>
          <a:xfrm>
            <a:off x="0" y="6611779"/>
            <a:ext cx="121225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81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/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blipFill>
                <a:blip r:embed="rId2"/>
                <a:stretch>
                  <a:fillRect l="-533" t="-687" r="-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5047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" r="-303" b="-15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78846" r="-303" b="-14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353659" r="-303" b="-17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465000" r="-303" b="-1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65000" r="-303" b="-16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65000" r="-303" b="-1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88462" r="-303" b="-10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88462" r="-303" b="-9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2" r="-303" b="-8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888462" r="-303" b="-7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988462" r="-303" b="-6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380488" r="-303" b="-7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167308" r="-303" b="-4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21500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26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AC24C3-B35D-4AA9-A014-C662934542B5}"/>
              </a:ext>
            </a:extLst>
          </p:cNvPr>
          <p:cNvSpPr txBox="1"/>
          <p:nvPr/>
        </p:nvSpPr>
        <p:spPr>
          <a:xfrm>
            <a:off x="7164694" y="531966"/>
            <a:ext cx="485673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Практические применения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инструмента для станков с числовым программным управлением (ЧПУ)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минимизации времени </a:t>
            </a:r>
            <a:r>
              <a:rPr lang="ru-RU" sz="1600" i="1" dirty="0"/>
              <a:t>холостого хода </a:t>
            </a:r>
            <a:r>
              <a:rPr lang="ru-RU" sz="1600" dirty="0"/>
              <a:t>в процессе раскроя листового металла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настройки координатно-измерительного оборудования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при множественном сверлении отверстий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2763</Words>
  <Application>Microsoft Office PowerPoint</Application>
  <PresentationFormat>Широкоэкранный</PresentationFormat>
  <Paragraphs>858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51</cp:revision>
  <dcterms:created xsi:type="dcterms:W3CDTF">2021-09-18T13:17:47Z</dcterms:created>
  <dcterms:modified xsi:type="dcterms:W3CDTF">2021-09-24T06:12:23Z</dcterms:modified>
</cp:coreProperties>
</file>