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70" r:id="rId14"/>
    <p:sldId id="264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4824E2-D283-4A26-BF3A-45A5ED75EB05}"/>
              </a:ext>
            </a:extLst>
          </p:cNvPr>
          <p:cNvSpPr/>
          <p:nvPr/>
        </p:nvSpPr>
        <p:spPr>
          <a:xfrm>
            <a:off x="1970638" y="2644170"/>
            <a:ext cx="82507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Алгоритм ветвей и границ</a:t>
            </a:r>
            <a:br>
              <a:rPr lang="ru-RU" sz="3200" dirty="0"/>
            </a:br>
            <a:r>
              <a:rPr lang="ru-RU" sz="3200" dirty="0"/>
              <a:t>для обобщённой задачи коммивояжера</a:t>
            </a:r>
            <a:br>
              <a:rPr lang="ru-RU" sz="3200" dirty="0"/>
            </a:br>
            <a:r>
              <a:rPr lang="ru-RU" sz="3200" dirty="0"/>
              <a:t>с ограничениями предшествования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E9603-9A51-4B87-8995-28DF43C2D1F3}"/>
              </a:ext>
            </a:extLst>
          </p:cNvPr>
          <p:cNvSpPr txBox="1"/>
          <p:nvPr/>
        </p:nvSpPr>
        <p:spPr>
          <a:xfrm>
            <a:off x="3529624" y="1968044"/>
            <a:ext cx="513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А.А. Петунин, С.С. Уколов, М.Ю. </a:t>
            </a:r>
            <a:r>
              <a:rPr lang="ru-RU" sz="2400" dirty="0" err="1"/>
              <a:t>Хачай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713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29219" y="0"/>
            <a:ext cx="266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Вторая релаксация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EE46-F2E5-407C-B06F-4E6F6BB1FB64}"/>
              </a:ext>
            </a:extLst>
          </p:cNvPr>
          <p:cNvSpPr txBox="1"/>
          <p:nvPr/>
        </p:nvSpPr>
        <p:spPr>
          <a:xfrm flipH="1">
            <a:off x="221886" y="1207960"/>
            <a:ext cx="3301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  <a:p>
            <a:pPr algn="ctr"/>
            <a:r>
              <a:rPr lang="ru-RU" sz="1200" i="1" dirty="0"/>
              <a:t>(Заменяем цикл на дерево)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E601D-6D00-4EF2-B155-9696B021A48E}"/>
              </a:ext>
            </a:extLst>
          </p:cNvPr>
          <p:cNvSpPr txBox="1"/>
          <p:nvPr/>
        </p:nvSpPr>
        <p:spPr>
          <a:xfrm flipH="1">
            <a:off x="4394941" y="1254126"/>
            <a:ext cx="3511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Построение циклового покрытия</a:t>
            </a:r>
          </a:p>
          <a:p>
            <a:r>
              <a:rPr lang="ru-RU" dirty="0"/>
              <a:t>(Задача о назначениях)</a:t>
            </a:r>
          </a:p>
          <a:p>
            <a:pPr algn="ctr"/>
            <a:r>
              <a:rPr lang="ru-RU" sz="1200" i="1" dirty="0"/>
              <a:t>(Решение не обязано содержать один цикл)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0BCE5-345C-4808-9AC0-4E711F87DA7B}"/>
              </a:ext>
            </a:extLst>
          </p:cNvPr>
          <p:cNvSpPr txBox="1"/>
          <p:nvPr/>
        </p:nvSpPr>
        <p:spPr>
          <a:xfrm flipH="1">
            <a:off x="8023647" y="1226066"/>
            <a:ext cx="351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  <a:endParaRPr lang="ru-RU" dirty="0"/>
          </a:p>
          <a:p>
            <a:pPr algn="ctr"/>
            <a:r>
              <a:rPr lang="ru-RU" sz="1200" i="1" dirty="0"/>
              <a:t>(Для небольшого количества вершин)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2BE-32EA-494D-9074-E00C113E5F78}"/>
              </a:ext>
            </a:extLst>
          </p:cNvPr>
          <p:cNvSpPr txBox="1"/>
          <p:nvPr/>
        </p:nvSpPr>
        <p:spPr>
          <a:xfrm>
            <a:off x="70884" y="6312716"/>
            <a:ext cx="11757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0A3AA986-5414-4014-8037-F85DC4053452}"/>
              </a:ext>
            </a:extLst>
          </p:cNvPr>
          <p:cNvGrpSpPr/>
          <p:nvPr/>
        </p:nvGrpSpPr>
        <p:grpSpPr>
          <a:xfrm>
            <a:off x="344032" y="2949883"/>
            <a:ext cx="1192791" cy="1272119"/>
            <a:chOff x="2000816" y="3043720"/>
            <a:chExt cx="1192791" cy="1272119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B6EDCB2-7DED-4D37-8AAA-4CAEE07303EE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B36CB14-FDC0-422A-AEA1-B13D96BB1EDE}"/>
                </a:ext>
              </a:extLst>
            </p:cNvPr>
            <p:cNvCxnSpPr>
              <a:cxnSpLocks/>
              <a:stCxn id="19" idx="2"/>
              <a:endCxn id="20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D37E1E53-EE30-4BE9-9D34-0C5E4C5EB8AB}"/>
                </a:ext>
              </a:extLst>
            </p:cNvPr>
            <p:cNvCxnSpPr>
              <a:stCxn id="8" idx="4"/>
              <a:endCxn id="19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Дуга 14">
              <a:extLst>
                <a:ext uri="{FF2B5EF4-FFF2-40B4-BE49-F238E27FC236}">
                  <a16:creationId xmlns:a16="http://schemas.microsoft.com/office/drawing/2014/main" id="{95CCFD36-A0A1-4029-8CDD-BFC6DDBEBD1E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Дуга 15">
              <a:extLst>
                <a:ext uri="{FF2B5EF4-FFF2-40B4-BE49-F238E27FC236}">
                  <a16:creationId xmlns:a16="http://schemas.microsoft.com/office/drawing/2014/main" id="{E1D26AD4-0471-4F3D-A644-DB02198A99BC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Дуга 16">
              <a:extLst>
                <a:ext uri="{FF2B5EF4-FFF2-40B4-BE49-F238E27FC236}">
                  <a16:creationId xmlns:a16="http://schemas.microsoft.com/office/drawing/2014/main" id="{D13020CA-D002-4ACE-B676-F25D4BA1DFF9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093F5E9-0929-458A-9D0D-2FCAA10F0C46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76CD758-18C7-4E44-95C9-E24285B55D60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EE886D0-884D-4F16-A400-CFF002635C97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654C837-A9B7-4D72-A3A0-2008CCBF901F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90CDE61-7C45-4017-9DC4-038E3495402F}"/>
              </a:ext>
            </a:extLst>
          </p:cNvPr>
          <p:cNvGrpSpPr/>
          <p:nvPr/>
        </p:nvGrpSpPr>
        <p:grpSpPr>
          <a:xfrm>
            <a:off x="2062674" y="2964233"/>
            <a:ext cx="1192791" cy="1272119"/>
            <a:chOff x="2000816" y="3043720"/>
            <a:chExt cx="1192791" cy="1272119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CF0CF54-3106-4721-AB3D-7FCDFE7C7D46}"/>
                </a:ext>
              </a:extLst>
            </p:cNvPr>
            <p:cNvCxnSpPr>
              <a:cxnSpLocks/>
              <a:stCxn id="41" idx="3"/>
              <a:endCxn id="40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E16BD5D6-125A-4FE9-B335-F44DE8E8B1D7}"/>
                </a:ext>
              </a:extLst>
            </p:cNvPr>
            <p:cNvCxnSpPr>
              <a:cxnSpLocks/>
              <a:stCxn id="41" idx="2"/>
              <a:endCxn id="42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797C3330-8B4D-4C52-8B9D-F95F9E742DA0}"/>
                </a:ext>
              </a:extLst>
            </p:cNvPr>
            <p:cNvCxnSpPr>
              <a:stCxn id="39" idx="4"/>
              <a:endCxn id="41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Дуга 35">
              <a:extLst>
                <a:ext uri="{FF2B5EF4-FFF2-40B4-BE49-F238E27FC236}">
                  <a16:creationId xmlns:a16="http://schemas.microsoft.com/office/drawing/2014/main" id="{729BDEEE-5A0B-4C0C-A772-7346C76CA1A5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059434B8-1B48-4704-87EE-C561515F634F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Дуга 37">
              <a:extLst>
                <a:ext uri="{FF2B5EF4-FFF2-40B4-BE49-F238E27FC236}">
                  <a16:creationId xmlns:a16="http://schemas.microsoft.com/office/drawing/2014/main" id="{72CCEA72-61ED-454F-92AA-33290C18D730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BAAD909D-76CA-4248-9411-4D0FFD2F6119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B612687-920F-48C6-AAE3-0FD5389CA8D6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EBF41E1B-4BFE-4CB3-9CEB-E0096BB0A996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8BA37AA-8FD9-4C91-A6D5-9BEB88F37081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3" name="Стрелка: изогнутая вниз 42">
            <a:extLst>
              <a:ext uri="{FF2B5EF4-FFF2-40B4-BE49-F238E27FC236}">
                <a16:creationId xmlns:a16="http://schemas.microsoft.com/office/drawing/2014/main" id="{A887D17A-EE2C-47A3-902E-0C00F0E26182}"/>
              </a:ext>
            </a:extLst>
          </p:cNvPr>
          <p:cNvSpPr/>
          <p:nvPr/>
        </p:nvSpPr>
        <p:spPr>
          <a:xfrm>
            <a:off x="1122786" y="2435685"/>
            <a:ext cx="1294636" cy="447370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17724107-117E-4786-80B5-B522AC537CAA}"/>
              </a:ext>
            </a:extLst>
          </p:cNvPr>
          <p:cNvGrpSpPr/>
          <p:nvPr/>
        </p:nvGrpSpPr>
        <p:grpSpPr>
          <a:xfrm>
            <a:off x="4140971" y="2940686"/>
            <a:ext cx="1650758" cy="1727001"/>
            <a:chOff x="4470896" y="2988468"/>
            <a:chExt cx="1650758" cy="1727001"/>
          </a:xfrm>
        </p:grpSpPr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D1891593-CE8E-41EB-9F50-D04F0DD8E882}"/>
                </a:ext>
              </a:extLst>
            </p:cNvPr>
            <p:cNvCxnSpPr>
              <a:cxnSpLocks/>
              <a:stCxn id="65" idx="2"/>
              <a:endCxn id="54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AF4903-C36B-4CEA-8548-EC1ECD6C5C5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ADAF98C8-CE72-4114-A426-15B004F426B4}"/>
                </a:ext>
              </a:extLst>
            </p:cNvPr>
            <p:cNvCxnSpPr>
              <a:cxnSpLocks/>
              <a:stCxn id="63" idx="0"/>
              <a:endCxn id="51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Дуга 47">
              <a:extLst>
                <a:ext uri="{FF2B5EF4-FFF2-40B4-BE49-F238E27FC236}">
                  <a16:creationId xmlns:a16="http://schemas.microsoft.com/office/drawing/2014/main" id="{08FF68F9-EBC6-4ED6-86C6-BFAF0DDB8C24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2675401C-E6F7-494E-A0E6-3AB1DA2CB9EE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Дуга 49">
              <a:extLst>
                <a:ext uri="{FF2B5EF4-FFF2-40B4-BE49-F238E27FC236}">
                  <a16:creationId xmlns:a16="http://schemas.microsoft.com/office/drawing/2014/main" id="{751B5124-6111-4A16-818E-65215D05F4C5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DCF3A07C-9C05-4DF1-BD17-5A4374201D5A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E706608B-8583-4C92-82BB-03F06D8440BF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CA133AF-17BE-4FB5-9A8A-6E1A10034DD0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Дуга 59">
              <a:extLst>
                <a:ext uri="{FF2B5EF4-FFF2-40B4-BE49-F238E27FC236}">
                  <a16:creationId xmlns:a16="http://schemas.microsoft.com/office/drawing/2014/main" id="{5817DCB4-8541-4391-9D3D-427710D6C222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BB61C785-AEEB-4713-8152-C20CF3B23098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Дуга 61">
              <a:extLst>
                <a:ext uri="{FF2B5EF4-FFF2-40B4-BE49-F238E27FC236}">
                  <a16:creationId xmlns:a16="http://schemas.microsoft.com/office/drawing/2014/main" id="{74217782-39CF-46BC-9E90-015714271B24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F006BD-7197-4F99-8479-98CF98EA10D9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2155934D-1E75-4B31-A525-590235B2E0F7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48FC0F26-8BE5-47F9-A188-BB56C78FE6F7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A847532C-C2B5-4997-905A-91779662ED30}"/>
              </a:ext>
            </a:extLst>
          </p:cNvPr>
          <p:cNvGrpSpPr/>
          <p:nvPr/>
        </p:nvGrpSpPr>
        <p:grpSpPr>
          <a:xfrm>
            <a:off x="6372889" y="2940686"/>
            <a:ext cx="1650758" cy="1727001"/>
            <a:chOff x="4470896" y="2988468"/>
            <a:chExt cx="1650758" cy="1727001"/>
          </a:xfrm>
        </p:grpSpPr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4056A45B-90C3-43AA-8115-D1345856F001}"/>
                </a:ext>
              </a:extLst>
            </p:cNvPr>
            <p:cNvCxnSpPr>
              <a:cxnSpLocks/>
              <a:stCxn id="94" idx="2"/>
              <a:endCxn id="88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AA51A762-1B18-4666-B37C-457EB66187E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1FEA2B9F-C6DB-4642-80FF-17C0E28EBAB0}"/>
                </a:ext>
              </a:extLst>
            </p:cNvPr>
            <p:cNvCxnSpPr>
              <a:cxnSpLocks/>
              <a:stCxn id="92" idx="0"/>
              <a:endCxn id="86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Дуга 82">
              <a:extLst>
                <a:ext uri="{FF2B5EF4-FFF2-40B4-BE49-F238E27FC236}">
                  <a16:creationId xmlns:a16="http://schemas.microsoft.com/office/drawing/2014/main" id="{5E5381D0-5C36-4416-A2E3-E28E0B1EEF8E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Дуга 83">
              <a:extLst>
                <a:ext uri="{FF2B5EF4-FFF2-40B4-BE49-F238E27FC236}">
                  <a16:creationId xmlns:a16="http://schemas.microsoft.com/office/drawing/2014/main" id="{62DDE195-3045-40BA-8FB6-6CF5FEE6EE2A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Дуга 84">
              <a:extLst>
                <a:ext uri="{FF2B5EF4-FFF2-40B4-BE49-F238E27FC236}">
                  <a16:creationId xmlns:a16="http://schemas.microsoft.com/office/drawing/2014/main" id="{17E1BC25-BCA8-436E-B69C-39283286CFF9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50CF18C3-E422-4FFC-9FF2-272F6442DB0B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4839C3C4-B931-4566-BB31-E70AFB9A3BC2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01CFEA67-A2EB-4DF7-BECE-080899A483B8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Дуга 88">
              <a:extLst>
                <a:ext uri="{FF2B5EF4-FFF2-40B4-BE49-F238E27FC236}">
                  <a16:creationId xmlns:a16="http://schemas.microsoft.com/office/drawing/2014/main" id="{F1A35A88-2D09-498E-885C-82B9386BB065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Дуга 89">
              <a:extLst>
                <a:ext uri="{FF2B5EF4-FFF2-40B4-BE49-F238E27FC236}">
                  <a16:creationId xmlns:a16="http://schemas.microsoft.com/office/drawing/2014/main" id="{DCA37CAD-990B-4960-9F55-5D7E75660116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Дуга 90">
              <a:extLst>
                <a:ext uri="{FF2B5EF4-FFF2-40B4-BE49-F238E27FC236}">
                  <a16:creationId xmlns:a16="http://schemas.microsoft.com/office/drawing/2014/main" id="{37B942D5-9482-40A3-B5E0-BC06B3948E2E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EC8C0A8D-CF64-43AD-9CA5-214B217F6954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A04C85F0-53D6-4596-8B91-6F349E01AC24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BF626B45-3F7C-4A17-9AD1-75B088F41673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5" name="Стрелка: изогнутая вниз 94">
            <a:extLst>
              <a:ext uri="{FF2B5EF4-FFF2-40B4-BE49-F238E27FC236}">
                <a16:creationId xmlns:a16="http://schemas.microsoft.com/office/drawing/2014/main" id="{9F2DAC77-390B-4B54-AEBF-8255840BA199}"/>
              </a:ext>
            </a:extLst>
          </p:cNvPr>
          <p:cNvSpPr/>
          <p:nvPr/>
        </p:nvSpPr>
        <p:spPr>
          <a:xfrm flipV="1">
            <a:off x="5123604" y="4763362"/>
            <a:ext cx="2000220" cy="462958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1579" t="-952" r="-11085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7057" t="-952" r="-1201" b="-6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/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L3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blipFill>
                <a:blip r:embed="rId3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1205F5-7673-4257-87DE-8E8883161FAA}"/>
              </a:ext>
            </a:extLst>
          </p:cNvPr>
          <p:cNvSpPr txBox="1"/>
          <p:nvPr/>
        </p:nvSpPr>
        <p:spPr>
          <a:xfrm>
            <a:off x="5329416" y="0"/>
            <a:ext cx="68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Используемые / неиспользуемые нижние границы</a:t>
            </a:r>
          </a:p>
        </p:txBody>
      </p:sp>
    </p:spTree>
    <p:extLst>
      <p:ext uri="{BB962C8B-B14F-4D97-AF65-F5344CB8AC3E}">
        <p14:creationId xmlns:p14="http://schemas.microsoft.com/office/powerpoint/2010/main" val="209477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11A21-C410-48BC-A174-CC5AF41D23E1}"/>
              </a:ext>
            </a:extLst>
          </p:cNvPr>
          <p:cNvSpPr txBox="1"/>
          <p:nvPr/>
        </p:nvSpPr>
        <p:spPr>
          <a:xfrm>
            <a:off x="8977722" y="0"/>
            <a:ext cx="321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Метод ветвей и границ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BC1DB471-CD71-4286-A5EB-D37A4E976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080651"/>
                  </p:ext>
                </p:extLst>
              </p:nvPr>
            </p:nvGraphicFramePr>
            <p:xfrm>
              <a:off x="643078" y="677774"/>
              <a:ext cx="7378292" cy="48930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936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6481356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Вход: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Выход: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маршрут и его стоимость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𝑄</m:t>
                              </m:r>
                              <m:r>
                                <a:rPr lang="ru-RU" sz="1400">
                                  <a:effectLst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empty queue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𝑅𝑜𝑜𝑡</m:t>
                              </m:r>
                              <m:r>
                                <a:rPr lang="ru-RU" sz="1400">
                                  <a:effectLst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</a:rPr>
                                  <m:t>𝑄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𝑝𝑢𝑠h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(</m:t>
                                </m:r>
                                <m:r>
                                  <a:rPr lang="ru-RU" sz="1400">
                                    <a:effectLst/>
                                  </a:rPr>
                                  <m:t>𝑅𝑜𝑜𝑡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not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.empty()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𝜎</m:t>
                              </m:r>
                              <m:r>
                                <a:rPr lang="ru-RU" sz="1400">
                                  <a:effectLst/>
                                </a:rPr>
                                <m:t>=</m:t>
                              </m:r>
                              <m:r>
                                <a:rPr lang="ru-RU" sz="1400">
                                  <a:effectLst/>
                                </a:rPr>
                                <m:t>𝑄</m:t>
                              </m:r>
                              <m:r>
                                <a:rPr lang="ru-RU" sz="1400">
                                  <a:effectLst/>
                                </a:rPr>
                                <m:t>.</m:t>
                              </m:r>
                              <m:r>
                                <a:rPr lang="ru-RU" sz="1400">
                                  <a:effectLst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400">
                                      <a:effectLst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𝑝𝑟𝑜𝑐𝑒𝑠𝑠</m:t>
                              </m:r>
                              <m:r>
                                <a:rPr lang="en-US" sz="1400">
                                  <a:effectLst/>
                                </a:rPr>
                                <m:t>=</m:t>
                              </m:r>
                              <m:r>
                                <a:rPr lang="en-US" sz="1400">
                                  <a:effectLst/>
                                </a:rPr>
                                <m:t>𝐵𝑜𝑢𝑛𝑑</m:t>
                              </m:r>
                              <m:r>
                                <a:rPr lang="en-US" sz="1400">
                                  <a:effectLst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</a:rPr>
                                <m:t>𝜎</m:t>
                              </m:r>
                              <m:r>
                                <a:rPr lang="en-US" sz="14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not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then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400">
                              <a:effectLst/>
                            </a:rPr>
                            <a:t>; continue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9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4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all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𝑐h𝑖𝑙𝑑</m:t>
                              </m:r>
                              <m:r>
                                <a:rPr lang="en-US" sz="1400">
                                  <a:effectLst/>
                                </a:rPr>
                                <m:t>∈</m:t>
                              </m:r>
                              <m:r>
                                <a:rPr lang="en-US" sz="1400">
                                  <a:effectLst/>
                                </a:rPr>
                                <m:t>𝐵𝑟𝑎𝑛𝑐h</m:t>
                              </m:r>
                              <m:r>
                                <a:rPr lang="en-US" sz="1400">
                                  <a:effectLst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</a:rPr>
                                <m:t>𝜎</m:t>
                              </m:r>
                              <m:r>
                                <a:rPr lang="en-US" sz="14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do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12 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.</a:t>
                          </a:r>
                          <a:r>
                            <a:rPr lang="en-US" sz="1400">
                              <a:effectLst/>
                            </a:rPr>
                            <a:t>push</a:t>
                          </a:r>
                          <a:r>
                            <a:rPr lang="ru-RU" sz="14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𝑐</m:t>
                              </m:r>
                              <m:r>
                                <a:rPr lang="ru-RU" sz="1400">
                                  <a:effectLst/>
                                </a:rPr>
                                <m:t>h</m:t>
                              </m:r>
                              <m:r>
                                <a:rPr lang="en-US" sz="1400">
                                  <a:effectLst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)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BC1DB471-CD71-4286-A5EB-D37A4E976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080651"/>
                  </p:ext>
                </p:extLst>
              </p:nvPr>
            </p:nvGraphicFramePr>
            <p:xfrm>
              <a:off x="643078" y="677774"/>
              <a:ext cx="7378292" cy="48930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936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6481356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8581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Вход: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910" t="-102128" r="-470" b="-15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Выход: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маршрут и его стоимость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910" t="-302128" r="-470" b="-13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910" t="-402128" r="-470" b="-12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910" t="-453846" r="-470" b="-10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910" t="-612766" r="-470" b="-10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910" t="-712766" r="-470" b="-9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910" t="-812766" r="-470" b="-8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910" t="-912766" r="-470" b="-7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400">
                              <a:effectLst/>
                            </a:rPr>
                            <a:t>; continue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9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910" t="-1210638" r="-470" b="-4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910" t="-1310638" r="-470" b="-3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12 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910" t="-1410638" r="-470" b="-2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383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391988-D82B-409C-9C90-14E4DA189BA8}"/>
              </a:ext>
            </a:extLst>
          </p:cNvPr>
          <p:cNvSpPr txBox="1"/>
          <p:nvPr/>
        </p:nvSpPr>
        <p:spPr>
          <a:xfrm>
            <a:off x="7415884" y="0"/>
            <a:ext cx="477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Динамическое программирование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C0DAAFE9-24C7-44A4-A8B3-6A8E51D3C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502720"/>
                  </p:ext>
                </p:extLst>
              </p:nvPr>
            </p:nvGraphicFramePr>
            <p:xfrm>
              <a:off x="231231" y="667000"/>
              <a:ext cx="8831287" cy="5524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0108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C0DAAFE9-24C7-44A4-A8B3-6A8E51D3C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502720"/>
                  </p:ext>
                </p:extLst>
              </p:nvPr>
            </p:nvGraphicFramePr>
            <p:xfrm>
              <a:off x="231231" y="667000"/>
              <a:ext cx="8831287" cy="5524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0108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5047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78846" r="-303" b="-1598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78846" r="-303" b="-1498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353659" r="-303" b="-1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60858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442857" r="-303" b="-16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61239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530233" r="-303" b="-1518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677500" r="-303" b="-153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586792" r="-303" b="-1056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700000" r="-303" b="-9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800000" r="-303" b="-8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900000" r="-303" b="-7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000000" r="-303" b="-6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61176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330233" r="-303" b="-718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182692" r="-303" b="-4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21700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970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F6D1359-5BFE-45A2-9744-C7F00F28D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7887"/>
              </p:ext>
            </p:extLst>
          </p:nvPr>
        </p:nvGraphicFramePr>
        <p:xfrm>
          <a:off x="277460" y="276038"/>
          <a:ext cx="5083076" cy="6297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Задача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 err="1">
                          <a:effectLst/>
                        </a:rPr>
                        <a:t>Gurobi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Ветвей и границ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DP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UB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Время, с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br17.12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60.69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0.52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14872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1278.45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14630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14594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14594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28.27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4839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28.27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54.55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5465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54.55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20635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35865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2225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11290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31521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5.36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33486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31787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32775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44497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41160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38989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41640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6.86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33320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27869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27943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29983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41340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30669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62818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38137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22545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2954.88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2761.04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22841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21357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6.94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2949.53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2504.45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23122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15884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2474.83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906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2452.1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47.92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333.02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66846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51.63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rbg048a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24.22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3.68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rbg050c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rbg109a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rbg150a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rbg174a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4.85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rbg253a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1.42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rbg323a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4.04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3.59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rbg341a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2101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rbg358a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17807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rbg378a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32205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13135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11965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13802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12065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10912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16540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13085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11732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40.98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22084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14001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25043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3.73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DFCAF4-3D39-42EB-94A9-ECF905B7BD02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Результаты экспериментов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/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Использована общедоступная библиотека </a:t>
                </a:r>
                <a:r>
                  <a:rPr lang="en-US" dirty="0"/>
                  <a:t>PCGTSPLIB</a:t>
                </a:r>
                <a:r>
                  <a:rPr lang="en-US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16-ядерный </a:t>
                </a:r>
                <a:r>
                  <a:rPr lang="ru-RU" dirty="0" err="1"/>
                  <a:t>Intel</a:t>
                </a:r>
                <a:r>
                  <a:rPr lang="ru-RU" dirty="0"/>
                  <a:t> </a:t>
                </a:r>
                <a:r>
                  <a:rPr lang="ru-RU" dirty="0" err="1"/>
                  <a:t>Xeon</a:t>
                </a:r>
                <a:r>
                  <a:rPr lang="ru-RU" dirty="0"/>
                  <a:t>, 128G RAM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Сравнение с решением, </a:t>
                </a:r>
                <a:r>
                  <a:rPr lang="ru-RU" dirty="0" err="1"/>
                  <a:t>найденым</a:t>
                </a:r>
                <a:r>
                  <a:rPr lang="ru-RU" dirty="0"/>
                  <a:t> </a:t>
                </a:r>
                <a:r>
                  <a:rPr lang="ru-RU" dirty="0" err="1"/>
                  <a:t>солвером</a:t>
                </a:r>
                <a:r>
                  <a:rPr lang="ru-RU" dirty="0"/>
                  <a:t> </a:t>
                </a:r>
                <a:r>
                  <a:rPr lang="en-US" dirty="0" err="1"/>
                  <a:t>Gurobi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 (</a:t>
                </a:r>
                <a:r>
                  <a:rPr lang="ru-RU" i="1" dirty="0"/>
                  <a:t>p43.1</a:t>
                </a:r>
                <a:r>
                  <a:rPr lang="ru-RU" dirty="0"/>
                  <a:t>, </a:t>
                </a:r>
                <a:r>
                  <a:rPr lang="ru-RU" i="1" dirty="0"/>
                  <a:t>p43.2</a:t>
                </a:r>
                <a:r>
                  <a:rPr lang="ru-RU" dirty="0"/>
                  <a:t> и </a:t>
                </a:r>
                <a:r>
                  <a:rPr lang="ru-RU" i="1" dirty="0"/>
                  <a:t>p43.3</a:t>
                </a:r>
                <a:r>
                  <a:rPr lang="ru-RU" dirty="0"/>
                  <a:t>) сильно уступают </a:t>
                </a:r>
                <a:r>
                  <a:rPr lang="en-US" dirty="0" err="1"/>
                  <a:t>Gurobi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</a:t>
                </a:r>
                <a:r>
                  <a:rPr lang="en-US" dirty="0"/>
                  <a:t> (</a:t>
                </a:r>
                <a:r>
                  <a:rPr lang="ru-RU" i="1" dirty="0"/>
                  <a:t>p43.4</a:t>
                </a:r>
                <a:r>
                  <a:rPr lang="ru-RU" dirty="0"/>
                  <a:t> и </a:t>
                </a:r>
                <a:r>
                  <a:rPr lang="ru-RU" i="1" dirty="0"/>
                  <a:t>ry48p.4</a:t>
                </a:r>
                <a:r>
                  <a:rPr lang="en-US" dirty="0"/>
                  <a:t>) </a:t>
                </a:r>
                <a:r>
                  <a:rPr lang="ru-RU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blipFill>
                <a:blip r:embed="rId2"/>
                <a:stretch>
                  <a:fillRect l="-550" t="-930" b="-1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F9FAA6-215A-4B12-A7D7-60E301B3A7CF}"/>
              </a:ext>
            </a:extLst>
          </p:cNvPr>
          <p:cNvSpPr/>
          <p:nvPr/>
        </p:nvSpPr>
        <p:spPr>
          <a:xfrm>
            <a:off x="-84500" y="6611872"/>
            <a:ext cx="12276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Salman R., </a:t>
            </a:r>
            <a:r>
              <a:rPr lang="en-US" sz="1000" dirty="0" err="1"/>
              <a:t>Ekstedt</a:t>
            </a:r>
            <a:r>
              <a:rPr lang="en-US" sz="1000" dirty="0"/>
              <a:t> F., </a:t>
            </a:r>
            <a:r>
              <a:rPr lang="en-US" sz="1000" dirty="0" err="1"/>
              <a:t>Damaschke</a:t>
            </a:r>
            <a:r>
              <a:rPr lang="en-US" sz="10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4658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81ABC-1797-4F82-BAE7-9D42F60688CF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6A687-83AC-479B-BD68-3F6E2FCA650F}"/>
              </a:ext>
            </a:extLst>
          </p:cNvPr>
          <p:cNvSpPr txBox="1"/>
          <p:nvPr/>
        </p:nvSpPr>
        <p:spPr>
          <a:xfrm>
            <a:off x="199176" y="851024"/>
            <a:ext cx="11992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Разработан первый специализированный алгоритм ветвей и границ для обобщенной задачи коммивояжера с ограничениями предшествования </a:t>
            </a:r>
            <a:r>
              <a:rPr lang="en-US" dirty="0"/>
              <a:t>(PCGTSP)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Реализовано две версии алгоритма: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Классический метод ветвей и границ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Динамическое программирование (схема </a:t>
            </a:r>
            <a:r>
              <a:rPr lang="ru-RU" dirty="0" err="1"/>
              <a:t>Хелда</a:t>
            </a:r>
            <a:r>
              <a:rPr lang="ru-RU" dirty="0"/>
              <a:t> и Карпа) демонстрирующее лучшую производительность, в том числе за счёт параллельных вычислений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</a:t>
            </a:r>
            <a:r>
              <a:rPr lang="ru-RU" dirty="0" err="1"/>
              <a:t>кросплатформенна</a:t>
            </a:r>
            <a:r>
              <a:rPr lang="ru-RU" dirty="0"/>
              <a:t> за счет использования языка </a:t>
            </a:r>
            <a:r>
              <a:rPr lang="en-US" dirty="0"/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оценки производительности алгоритмов проведены численные эксперименты, в которых для сравнения использовался передовой коммерческий </a:t>
            </a:r>
            <a:r>
              <a:rPr lang="ru-RU" dirty="0" err="1"/>
              <a:t>солвер</a:t>
            </a:r>
            <a:r>
              <a:rPr lang="ru-RU" dirty="0"/>
              <a:t> </a:t>
            </a:r>
            <a:r>
              <a:rPr lang="ru-RU" dirty="0" err="1"/>
              <a:t>Gurobi</a:t>
            </a:r>
            <a:r>
              <a:rPr lang="ru-RU" dirty="0"/>
              <a:t>, и которые продемонстрировали конкурентоспособность предложенных алгоритмов</a:t>
            </a:r>
          </a:p>
          <a:p>
            <a:endParaRPr lang="ru-RU" dirty="0"/>
          </a:p>
          <a:p>
            <a:pPr algn="ctr"/>
            <a:r>
              <a:rPr lang="ru-RU" b="1" dirty="0"/>
              <a:t>Направление дальнейших исследований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более точных нижних оценок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 и распараллеливание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системой автоматизированного проектирования СИРИУС, предназначенной для оптимизации раскроя листового материала на фигурные заготовки и подготовки управляющих программ для машин листовой резки с ЧПУ</a:t>
            </a:r>
          </a:p>
        </p:txBody>
      </p:sp>
    </p:spTree>
    <p:extLst>
      <p:ext uri="{BB962C8B-B14F-4D97-AF65-F5344CB8AC3E}">
        <p14:creationId xmlns:p14="http://schemas.microsoft.com/office/powerpoint/2010/main" val="40357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B5AAA5-44F3-4036-BF83-3BF0E47F499A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2400" dirty="0">
                <a:ln w="0"/>
                <a:solidFill>
                  <a:schemeClr val="tx1"/>
                </a:solidFill>
              </a:rPr>
              <a:t>Содержание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FDAA7-FF77-442E-A93C-229E89D4A260}"/>
              </a:ext>
            </a:extLst>
          </p:cNvPr>
          <p:cNvSpPr txBox="1"/>
          <p:nvPr/>
        </p:nvSpPr>
        <p:spPr>
          <a:xfrm>
            <a:off x="851026" y="869133"/>
            <a:ext cx="9711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Обобщенная задача коммивояжера с ограничениями предшествования </a:t>
            </a:r>
            <a:r>
              <a:rPr lang="en-US" sz="2000" dirty="0"/>
              <a:t>(PCGTSP)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Общие идеи алгоритма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Получение нижних оценок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Отсечение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Ветвление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Используемые нижние оценки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Варианты алгоритма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Ветвей и границ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Динамическое программирование (схема </a:t>
            </a:r>
            <a:r>
              <a:rPr lang="ru-RU" sz="2000" dirty="0" err="1"/>
              <a:t>Хелда</a:t>
            </a:r>
            <a:r>
              <a:rPr lang="ru-RU" sz="2000" dirty="0"/>
              <a:t> и Карпа)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Численные эксперименты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Заключение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894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tx1"/>
                </a:solidFill>
              </a:rPr>
              <a:t>PCGTSP: GTSP </a:t>
            </a:r>
            <a:r>
              <a:rPr lang="ru-RU" sz="2400" dirty="0">
                <a:ln w="0"/>
                <a:solidFill>
                  <a:schemeClr val="tx1"/>
                </a:solidFill>
              </a:rPr>
              <a:t>с ограничениями предшествования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7994763" y="0"/>
            <a:ext cx="419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Допустимое решение </a:t>
            </a:r>
            <a:r>
              <a:rPr lang="en-US" sz="2400" dirty="0"/>
              <a:t>PCGTSP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474767" y="892604"/>
                <a:ext cx="11148821" cy="2169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-тур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0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удовлетворяет ограничениям предшествования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7" y="892604"/>
                <a:ext cx="11148821" cy="2169889"/>
              </a:xfrm>
              <a:prstGeom prst="rect">
                <a:avLst/>
              </a:prstGeom>
              <a:blipFill>
                <a:blip r:embed="rId2"/>
                <a:stretch>
                  <a:fillRect l="-601" t="-1404" b="-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59629-085F-49A4-B19C-9D126F09E860}"/>
              </a:ext>
            </a:extLst>
          </p:cNvPr>
          <p:cNvSpPr txBox="1"/>
          <p:nvPr/>
        </p:nvSpPr>
        <p:spPr>
          <a:xfrm flipH="1">
            <a:off x="6400800" y="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Известные подходы к решению </a:t>
            </a:r>
            <a:r>
              <a:rPr lang="en-US" sz="2400" dirty="0"/>
              <a:t>PCGTSP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7E715-E5B9-43D7-994A-88E04FAA2856}"/>
              </a:ext>
            </a:extLst>
          </p:cNvPr>
          <p:cNvSpPr txBox="1"/>
          <p:nvPr/>
        </p:nvSpPr>
        <p:spPr>
          <a:xfrm>
            <a:off x="443619" y="778598"/>
            <a:ext cx="7559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отличие от обобщенной задачи коммивояжера </a:t>
            </a:r>
            <a:r>
              <a:rPr lang="en-US" sz="2000" dirty="0"/>
              <a:t>(GTSP)</a:t>
            </a:r>
            <a:r>
              <a:rPr lang="ru-RU" sz="2000" dirty="0"/>
              <a:t>, которая хорошо исследована, подходы к решению </a:t>
            </a:r>
            <a:r>
              <a:rPr lang="en-US" sz="2000" dirty="0"/>
              <a:t>PCGTSP </a:t>
            </a:r>
            <a:r>
              <a:rPr lang="ru-RU" sz="2000" dirty="0"/>
              <a:t>исчерпываются следующими: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Эффективные алгоритмы для специальных ограничений предшествования типа Баласа</a:t>
            </a:r>
            <a:r>
              <a:rPr lang="ru-RU" sz="2000" baseline="30000" dirty="0"/>
              <a:t>1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Общий подход к выводу нижних оценок в методе ветвей и границ</a:t>
            </a:r>
            <a:r>
              <a:rPr lang="ru-RU" sz="2000" baseline="30000" dirty="0"/>
              <a:t>2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/>
              <a:t>Метаэвристический</a:t>
            </a:r>
            <a:r>
              <a:rPr lang="ru-RU" sz="2000" dirty="0"/>
              <a:t> </a:t>
            </a:r>
            <a:r>
              <a:rPr lang="ru-RU" sz="2000" dirty="0" err="1"/>
              <a:t>солвер</a:t>
            </a:r>
            <a:r>
              <a:rPr lang="ru-RU" sz="2000" dirty="0"/>
              <a:t> PCGLNS</a:t>
            </a:r>
            <a:r>
              <a:rPr lang="ru-RU" sz="2000" baseline="30000" dirty="0"/>
              <a:t>3</a:t>
            </a:r>
            <a:r>
              <a:rPr lang="ru-RU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574F1-3CCE-4F89-B6B2-280BBB998EBD}"/>
              </a:ext>
            </a:extLst>
          </p:cNvPr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aseline="30000" dirty="0"/>
              <a:t>1</a:t>
            </a:r>
            <a:r>
              <a:rPr lang="en-US" sz="1200" dirty="0" err="1"/>
              <a:t>Balas</a:t>
            </a:r>
            <a:r>
              <a:rPr lang="en-US" sz="1200" dirty="0"/>
              <a:t> E., Simonetti N. Linear Time Dynamic-Programming Algorithms for New Classes of Restricted TSPs: A Computational Study // INFORMS J. on Computing. — Institute for Operations Research, the Management Sciences (INFORMS), Linthicum, Maryland, USA, 2001. — </a:t>
            </a:r>
            <a:r>
              <a:rPr lang="ru-RU" sz="1200" dirty="0"/>
              <a:t>Т. 13, </a:t>
            </a:r>
            <a:r>
              <a:rPr lang="en-US" sz="1200" dirty="0"/>
              <a:t>No 1. — </a:t>
            </a:r>
            <a:r>
              <a:rPr lang="ru-RU" sz="1200" dirty="0"/>
              <a:t>С. 56—75. </a:t>
            </a:r>
          </a:p>
          <a:p>
            <a:endParaRPr lang="ru-RU" sz="1200" dirty="0"/>
          </a:p>
          <a:p>
            <a:r>
              <a:rPr lang="ru-RU" sz="1200" baseline="30000" dirty="0"/>
              <a:t>2</a:t>
            </a:r>
            <a:r>
              <a:rPr lang="en-US" sz="1200" dirty="0"/>
              <a:t>Salman R., </a:t>
            </a:r>
            <a:r>
              <a:rPr lang="en-US" sz="1200" dirty="0" err="1"/>
              <a:t>Ekstedt</a:t>
            </a:r>
            <a:r>
              <a:rPr lang="en-US" sz="1200" dirty="0"/>
              <a:t> F., </a:t>
            </a:r>
            <a:r>
              <a:rPr lang="en-US" sz="1200" dirty="0" err="1"/>
              <a:t>Damaschke</a:t>
            </a:r>
            <a:r>
              <a:rPr lang="en-US" sz="1200" dirty="0"/>
              <a:t> P. Branch-and-bound for the Precedence Constrained Generalized Traveling Salesman Problem // Operations Research Letters. — 2020. — Т. 48, No 2. — С. 163—166. </a:t>
            </a:r>
            <a:endParaRPr lang="ru-RU" sz="1200" dirty="0"/>
          </a:p>
          <a:p>
            <a:endParaRPr lang="ru-RU" sz="1200" dirty="0"/>
          </a:p>
          <a:p>
            <a:r>
              <a:rPr lang="ru-RU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3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613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7F0E85-FC86-4530-97FB-1EAEE59B5F3A}"/>
              </a:ext>
            </a:extLst>
          </p:cNvPr>
          <p:cNvSpPr/>
          <p:nvPr/>
        </p:nvSpPr>
        <p:spPr>
          <a:xfrm>
            <a:off x="7716928" y="-2865"/>
            <a:ext cx="4475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/>
              <a:t>Пример решения задачи </a:t>
            </a:r>
            <a:r>
              <a:rPr lang="en-US" sz="2400" dirty="0"/>
              <a:t>PCGTSP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5CA3A-2AFA-4D9D-8537-CF97947D0471}"/>
              </a:ext>
            </a:extLst>
          </p:cNvPr>
          <p:cNvSpPr txBox="1"/>
          <p:nvPr/>
        </p:nvSpPr>
        <p:spPr>
          <a:xfrm>
            <a:off x="8924759" y="0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Общие идеи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/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поиска нижних оценок</a:t>
                </a:r>
              </a:p>
              <a:p>
                <a:pPr algn="ctr"/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Построение вспомогательной задачи </a:t>
                </a:r>
                <a:r>
                  <a:rPr lang="en-US" dirty="0"/>
                  <a:t>PCGTSP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err="1"/>
                  <a:t>Нун</a:t>
                </a:r>
                <a:r>
                  <a:rPr lang="ru-RU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:r>
                  <a:rPr lang="en-US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MSAP: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AP: </a:t>
                </a:r>
                <a:r>
                  <a:rPr lang="ru-RU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Gurobi</a:t>
                </a:r>
                <a:r>
                  <a:rPr lang="en-US" dirty="0"/>
                  <a:t> + </a:t>
                </a:r>
                <a:r>
                  <a:rPr lang="en-US" dirty="0" err="1"/>
                  <a:t>ATSPxy</a:t>
                </a:r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/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отсечения</a:t>
                </a:r>
              </a:p>
              <a:p>
                <a:pPr algn="ctr"/>
                <a:endParaRPr lang="ru-RU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Получается эвристикой </a:t>
                </a:r>
                <a:r>
                  <a:rPr lang="en-US" dirty="0"/>
                  <a:t>PCGLNS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/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ветвления</a:t>
                </a:r>
              </a:p>
              <a:p>
                <a:pPr algn="ctr"/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ограничения предшествования: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Сокращение размера дерева поиска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1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/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Построение вспомогательной задачи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blipFill>
                <a:blip r:embed="rId2"/>
                <a:stretch>
                  <a:fillRect l="-181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/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blipFill>
                <a:blip r:embed="rId3"/>
                <a:stretch>
                  <a:fillRect l="-503" t="-452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D04349-3760-40D1-AD07-7EA22534C4B4}"/>
              </a:ext>
            </a:extLst>
          </p:cNvPr>
          <p:cNvGrpSpPr/>
          <p:nvPr/>
        </p:nvGrpSpPr>
        <p:grpSpPr>
          <a:xfrm>
            <a:off x="1644786" y="2507299"/>
            <a:ext cx="535808" cy="921701"/>
            <a:chOff x="1359560" y="1678342"/>
            <a:chExt cx="535808" cy="921701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0522E1-CF3A-40A5-A392-6ABE378A7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3A7C3CE-901F-44E3-A2B9-F9EB43D4932F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9AB0652-4DF7-4DD6-A74B-33C72CCBDC6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9EC1A1B4-20AC-44A9-B28A-31CF6801BD6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719544F-4D1C-4828-9664-1D3519E7633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25BE85-BF72-4BBA-AB8B-7F6E62BDB475}"/>
              </a:ext>
            </a:extLst>
          </p:cNvPr>
          <p:cNvGrpSpPr/>
          <p:nvPr/>
        </p:nvGrpSpPr>
        <p:grpSpPr>
          <a:xfrm>
            <a:off x="2534019" y="2507299"/>
            <a:ext cx="535808" cy="921701"/>
            <a:chOff x="1359560" y="1678342"/>
            <a:chExt cx="535808" cy="9217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5483E41-0402-4AE8-822B-B0365F03D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4D075E63-3F79-4302-9565-76E142ABC32C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F3AE848C-27BD-43EF-8CBB-62156029E9F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24A02EA-22BB-4B6D-85F1-A2BF17CA0D45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C76C524-6582-4C18-BEA2-5DEBE2B9367E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704C8F7-13DA-49FC-A788-4360DD93F072}"/>
              </a:ext>
            </a:extLst>
          </p:cNvPr>
          <p:cNvGrpSpPr/>
          <p:nvPr/>
        </p:nvGrpSpPr>
        <p:grpSpPr>
          <a:xfrm>
            <a:off x="4874547" y="2590643"/>
            <a:ext cx="535808" cy="921701"/>
            <a:chOff x="1359560" y="1678342"/>
            <a:chExt cx="535808" cy="921701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8544496-FE49-44E5-A12C-461DB7B9D30F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D8AADCBB-6A2F-4967-97D6-297C47A5F6C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34DA5FC5-599E-4B28-9769-64C31CFEEC9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DBD34433-FD74-4570-88B0-E4578945D346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8BFD60EA-82C8-4991-985D-9B2243F0D7C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E4F7593-64D0-4FC2-B6FA-B24538DDCB9B}"/>
              </a:ext>
            </a:extLst>
          </p:cNvPr>
          <p:cNvGrpSpPr/>
          <p:nvPr/>
        </p:nvGrpSpPr>
        <p:grpSpPr>
          <a:xfrm>
            <a:off x="5828096" y="2590643"/>
            <a:ext cx="535808" cy="921701"/>
            <a:chOff x="1359560" y="1678342"/>
            <a:chExt cx="535808" cy="921701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2CCC9B17-84FC-4105-9E5C-C8D09635FDA0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F52CAD6D-B74C-4936-B3A4-890DA3FAE514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AD0A60B9-7566-4B40-A2A2-046BDDF6BC46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D288F7DD-9042-4FFA-9D46-BB2314C9C803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8CFD002A-001A-44B3-83E0-EF5772F3CB2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81A4A64-36E6-464D-9E59-B750D30BA21A}"/>
              </a:ext>
            </a:extLst>
          </p:cNvPr>
          <p:cNvGrpSpPr/>
          <p:nvPr/>
        </p:nvGrpSpPr>
        <p:grpSpPr>
          <a:xfrm>
            <a:off x="7271003" y="1287130"/>
            <a:ext cx="535808" cy="921701"/>
            <a:chOff x="1359560" y="1678342"/>
            <a:chExt cx="535808" cy="921701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78CDE8E-B9B0-4B56-BE38-2E784104AA89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04A9FD86-EE88-4085-BBE1-035B85F63C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B57CA7B0-705A-49A0-A00E-3E0591269165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F06875EE-24CA-4722-A13F-51AB41561D6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7051E94D-548D-4030-A971-439656D12D2F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D575E71-90FC-4245-B377-DA41F29FBDDF}"/>
              </a:ext>
            </a:extLst>
          </p:cNvPr>
          <p:cNvGrpSpPr/>
          <p:nvPr/>
        </p:nvGrpSpPr>
        <p:grpSpPr>
          <a:xfrm>
            <a:off x="9133359" y="894009"/>
            <a:ext cx="535808" cy="921701"/>
            <a:chOff x="1359560" y="1678342"/>
            <a:chExt cx="535808" cy="921701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8908290-A11D-4D63-A5E0-D9D868497F32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B413D829-1B25-4559-A816-6056606A1633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6994DACC-9FB7-4570-B627-C3A7F4FAF3FC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9C924DCA-D083-4913-B7C7-23F275944E60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247125A6-464B-4559-B7E9-39CC79FA1E9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A997067-8DB3-4C68-9A0A-DF8D33789AE5}"/>
              </a:ext>
            </a:extLst>
          </p:cNvPr>
          <p:cNvGrpSpPr/>
          <p:nvPr/>
        </p:nvGrpSpPr>
        <p:grpSpPr>
          <a:xfrm>
            <a:off x="10345878" y="2485203"/>
            <a:ext cx="535808" cy="921701"/>
            <a:chOff x="1359560" y="1678342"/>
            <a:chExt cx="535808" cy="921701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0FC5273-4FCC-4A6B-9767-94D3277D6286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B6805162-393B-47E0-8F50-51A62D502E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1443F0CE-A495-4810-8EDD-DE3DF12F795F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A3B9B93D-8D33-4E83-AD15-F55184FA780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0F281AE-2FA6-47BA-AAA8-A12F40129D6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821DD39-E199-472B-9F54-AF082D88B262}"/>
              </a:ext>
            </a:extLst>
          </p:cNvPr>
          <p:cNvGrpSpPr/>
          <p:nvPr/>
        </p:nvGrpSpPr>
        <p:grpSpPr>
          <a:xfrm>
            <a:off x="9669167" y="4263669"/>
            <a:ext cx="535808" cy="921701"/>
            <a:chOff x="1359560" y="1678342"/>
            <a:chExt cx="535808" cy="921701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271B8B1-CED0-4002-B83D-13AD3342B064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9482423E-307E-47E4-A5B5-3FB3F263F588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871EB857-3B2D-44A2-A09F-75DAEE0941E0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CE4EB5A-02B2-4F0E-8FC1-55709F263438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A32B53FF-B788-45AD-9A4C-3B9AB9883532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79DD638-77E9-4B1E-83CE-A118EDEBBA7C}"/>
              </a:ext>
            </a:extLst>
          </p:cNvPr>
          <p:cNvGrpSpPr/>
          <p:nvPr/>
        </p:nvGrpSpPr>
        <p:grpSpPr>
          <a:xfrm>
            <a:off x="7873923" y="3584161"/>
            <a:ext cx="535808" cy="921701"/>
            <a:chOff x="1359560" y="1678342"/>
            <a:chExt cx="535808" cy="921701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C51FD90-1F22-4E5C-80B5-270437147A9B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AF58AB03-24F7-4460-BCF8-F8FC33F806C1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43FEF538-B1D4-4BD0-9E14-83820997191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F662A9AD-8DBB-4FDC-B126-5BAC7E65FDF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16E01E7-D40C-4649-9D4A-DB5A4BD8980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B5A749D-EEA5-4988-9FC7-01D9A554F608}"/>
              </a:ext>
            </a:extLst>
          </p:cNvPr>
          <p:cNvGrpSpPr/>
          <p:nvPr/>
        </p:nvGrpSpPr>
        <p:grpSpPr>
          <a:xfrm>
            <a:off x="8453849" y="2262928"/>
            <a:ext cx="535808" cy="921701"/>
            <a:chOff x="1359560" y="1678342"/>
            <a:chExt cx="535808" cy="921701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98622964-62CC-4B68-BA56-A117C784F7B1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омб 62">
              <a:extLst>
                <a:ext uri="{FF2B5EF4-FFF2-40B4-BE49-F238E27FC236}">
                  <a16:creationId xmlns:a16="http://schemas.microsoft.com/office/drawing/2014/main" id="{C1EFFBD6-24DE-4E8D-98CA-DB7B3BB70D95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омб 63">
              <a:extLst>
                <a:ext uri="{FF2B5EF4-FFF2-40B4-BE49-F238E27FC236}">
                  <a16:creationId xmlns:a16="http://schemas.microsoft.com/office/drawing/2014/main" id="{AE4EC9EF-5B35-412D-B4B8-E3FA58795B84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омб 64">
              <a:extLst>
                <a:ext uri="{FF2B5EF4-FFF2-40B4-BE49-F238E27FC236}">
                  <a16:creationId xmlns:a16="http://schemas.microsoft.com/office/drawing/2014/main" id="{5077DF91-786C-44BC-B99E-E8395FAD355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омб 65">
              <a:extLst>
                <a:ext uri="{FF2B5EF4-FFF2-40B4-BE49-F238E27FC236}">
                  <a16:creationId xmlns:a16="http://schemas.microsoft.com/office/drawing/2014/main" id="{4434546A-758A-4EB2-A6BB-FDFE15549636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5FE0247-D535-43F8-A1C7-0CEB18AE325C}"/>
              </a:ext>
            </a:extLst>
          </p:cNvPr>
          <p:cNvCxnSpPr>
            <a:cxnSpLocks/>
          </p:cNvCxnSpPr>
          <p:nvPr/>
        </p:nvCxnSpPr>
        <p:spPr>
          <a:xfrm flipV="1">
            <a:off x="1904301" y="2879485"/>
            <a:ext cx="897622" cy="97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031AFBDA-6308-4386-B1D4-D8A63FE65954}"/>
              </a:ext>
            </a:extLst>
          </p:cNvPr>
          <p:cNvCxnSpPr>
            <a:cxnSpLocks/>
          </p:cNvCxnSpPr>
          <p:nvPr/>
        </p:nvCxnSpPr>
        <p:spPr>
          <a:xfrm>
            <a:off x="2868491" y="2879485"/>
            <a:ext cx="889777" cy="105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E0BA837C-3A11-4F16-9408-A75DAE051079}"/>
              </a:ext>
            </a:extLst>
          </p:cNvPr>
          <p:cNvCxnSpPr>
            <a:cxnSpLocks/>
          </p:cNvCxnSpPr>
          <p:nvPr/>
        </p:nvCxnSpPr>
        <p:spPr>
          <a:xfrm flipV="1">
            <a:off x="4177717" y="2928010"/>
            <a:ext cx="925858" cy="8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EE70474-8068-4D36-B899-ADAE3C2A7B7C}"/>
              </a:ext>
            </a:extLst>
          </p:cNvPr>
          <p:cNvCxnSpPr>
            <a:cxnSpLocks/>
          </p:cNvCxnSpPr>
          <p:nvPr/>
        </p:nvCxnSpPr>
        <p:spPr>
          <a:xfrm>
            <a:off x="5209019" y="2936066"/>
            <a:ext cx="884805" cy="4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CF0413-B13C-4E39-9BB5-75BA728769F1}"/>
              </a:ext>
            </a:extLst>
          </p:cNvPr>
          <p:cNvCxnSpPr>
            <a:cxnSpLocks/>
          </p:cNvCxnSpPr>
          <p:nvPr/>
        </p:nvCxnSpPr>
        <p:spPr>
          <a:xfrm flipV="1">
            <a:off x="6162568" y="1831325"/>
            <a:ext cx="1317614" cy="110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09879CE-21DC-46CB-8A25-8EAC7C720D7F}"/>
              </a:ext>
            </a:extLst>
          </p:cNvPr>
          <p:cNvCxnSpPr>
            <a:cxnSpLocks/>
          </p:cNvCxnSpPr>
          <p:nvPr/>
        </p:nvCxnSpPr>
        <p:spPr>
          <a:xfrm flipV="1">
            <a:off x="7605475" y="1193836"/>
            <a:ext cx="1862356" cy="390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01649D0-D8FC-4EF4-98CA-1D05035EA2DF}"/>
              </a:ext>
            </a:extLst>
          </p:cNvPr>
          <p:cNvCxnSpPr>
            <a:cxnSpLocks/>
          </p:cNvCxnSpPr>
          <p:nvPr/>
        </p:nvCxnSpPr>
        <p:spPr>
          <a:xfrm>
            <a:off x="9401263" y="1467808"/>
            <a:ext cx="1145951" cy="135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3DBBB8A-C9AC-401B-96F6-E6AF10659FFE}"/>
              </a:ext>
            </a:extLst>
          </p:cNvPr>
          <p:cNvCxnSpPr>
            <a:cxnSpLocks/>
          </p:cNvCxnSpPr>
          <p:nvPr/>
        </p:nvCxnSpPr>
        <p:spPr>
          <a:xfrm flipH="1">
            <a:off x="8754495" y="1518013"/>
            <a:ext cx="567382" cy="117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BB9379D-6D69-4146-9937-E43D42AA171F}"/>
              </a:ext>
            </a:extLst>
          </p:cNvPr>
          <p:cNvCxnSpPr>
            <a:cxnSpLocks/>
          </p:cNvCxnSpPr>
          <p:nvPr/>
        </p:nvCxnSpPr>
        <p:spPr>
          <a:xfrm>
            <a:off x="6149750" y="3209582"/>
            <a:ext cx="1977821" cy="745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2C83634-85A9-4C8F-8FCB-7F0175F6CB85}"/>
              </a:ext>
            </a:extLst>
          </p:cNvPr>
          <p:cNvCxnSpPr>
            <a:cxnSpLocks/>
          </p:cNvCxnSpPr>
          <p:nvPr/>
        </p:nvCxnSpPr>
        <p:spPr>
          <a:xfrm>
            <a:off x="8208395" y="4191147"/>
            <a:ext cx="1662108" cy="39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0F78117-C2D7-4031-B85F-4038F830505B}"/>
              </a:ext>
            </a:extLst>
          </p:cNvPr>
          <p:cNvCxnSpPr>
            <a:cxnSpLocks/>
          </p:cNvCxnSpPr>
          <p:nvPr/>
        </p:nvCxnSpPr>
        <p:spPr>
          <a:xfrm flipV="1">
            <a:off x="9974238" y="3095966"/>
            <a:ext cx="572976" cy="1422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25E9211-B4FA-44E7-8C54-BEFA1450329A}"/>
              </a:ext>
            </a:extLst>
          </p:cNvPr>
          <p:cNvCxnSpPr>
            <a:cxnSpLocks/>
          </p:cNvCxnSpPr>
          <p:nvPr/>
        </p:nvCxnSpPr>
        <p:spPr>
          <a:xfrm>
            <a:off x="8788321" y="2902483"/>
            <a:ext cx="1129991" cy="161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/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/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/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/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blipFill>
                <a:blip r:embed="rId7"/>
                <a:stretch>
                  <a:fillRect r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/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BCFB642-1C03-481E-94F0-0A52EFF5DDF0}"/>
              </a:ext>
            </a:extLst>
          </p:cNvPr>
          <p:cNvSpPr txBox="1"/>
          <p:nvPr/>
        </p:nvSpPr>
        <p:spPr>
          <a:xfrm>
            <a:off x="3766657" y="27836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64078C-FFF4-4132-9C4E-87959D7A950C}"/>
              </a:ext>
            </a:extLst>
          </p:cNvPr>
          <p:cNvSpPr txBox="1"/>
          <p:nvPr/>
        </p:nvSpPr>
        <p:spPr>
          <a:xfrm>
            <a:off x="3751101" y="21400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88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8622112" y="0"/>
            <a:ext cx="356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Первая релаксация </a:t>
            </a:r>
            <a:r>
              <a:rPr lang="en-US" sz="2400" dirty="0"/>
              <a:t>(ATSP)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4A2D-3902-4B9F-89BB-AFFAC7A7A88C}"/>
              </a:ext>
            </a:extLst>
          </p:cNvPr>
          <p:cNvSpPr txBox="1"/>
          <p:nvPr/>
        </p:nvSpPr>
        <p:spPr>
          <a:xfrm>
            <a:off x="0" y="6611779"/>
            <a:ext cx="11971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50A08-0341-4D76-8BD6-CAEF078D004E}"/>
              </a:ext>
            </a:extLst>
          </p:cNvPr>
          <p:cNvSpPr txBox="1"/>
          <p:nvPr/>
        </p:nvSpPr>
        <p:spPr>
          <a:xfrm flipH="1">
            <a:off x="298634" y="924831"/>
            <a:ext cx="498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Преобразование </a:t>
            </a:r>
            <a:r>
              <a:rPr lang="ru-RU" dirty="0" err="1"/>
              <a:t>Нуна</a:t>
            </a:r>
            <a:r>
              <a:rPr lang="ru-RU" dirty="0"/>
              <a:t> и Бина</a:t>
            </a:r>
            <a:r>
              <a:rPr lang="ru-RU" baseline="30000" dirty="0"/>
              <a:t>1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/>
              <a:t>GTSP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ATSP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Кластера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ru-RU" dirty="0">
                <a:sym typeface="Symbol" panose="05050102010706020507" pitchFamily="18" charset="2"/>
              </a:rPr>
              <a:t> Циклы веса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ym typeface="Symbol" panose="05050102010706020507" pitchFamily="18" charset="2"/>
              </a:rPr>
              <a:t>Веса сохраняются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D855775-4940-4F6A-B9CF-883D4A1C15D6}"/>
              </a:ext>
            </a:extLst>
          </p:cNvPr>
          <p:cNvGrpSpPr/>
          <p:nvPr/>
        </p:nvGrpSpPr>
        <p:grpSpPr>
          <a:xfrm>
            <a:off x="21655" y="4032860"/>
            <a:ext cx="3027001" cy="2524163"/>
            <a:chOff x="175393" y="1275153"/>
            <a:chExt cx="3431873" cy="2861779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E2DF10E7-D8A6-4A54-A45B-A5B7FA5A41DB}"/>
                </a:ext>
              </a:extLst>
            </p:cNvPr>
            <p:cNvGrpSpPr/>
            <p:nvPr/>
          </p:nvGrpSpPr>
          <p:grpSpPr>
            <a:xfrm>
              <a:off x="2055303" y="1485738"/>
              <a:ext cx="1551963" cy="1547287"/>
              <a:chOff x="2055303" y="1485738"/>
              <a:chExt cx="1551963" cy="1547287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198EBE7F-5455-43E6-AADD-9D688B1CD070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1B9CCAC0-4824-4CE9-BB78-A1B237765300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2061C62A-ADBB-421F-B9E4-03457A44A9B9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47D5B5AE-D75D-460F-99E7-E2C4F966EB8A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6250EE28-50BB-4C73-87ED-6465CF2859D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9EC56620-D17F-43AE-AB8F-A2F1A360CDAA}"/>
                </a:ext>
              </a:extLst>
            </p:cNvPr>
            <p:cNvGrpSpPr/>
            <p:nvPr/>
          </p:nvGrpSpPr>
          <p:grpSpPr>
            <a:xfrm>
              <a:off x="813733" y="2589645"/>
              <a:ext cx="1551963" cy="1547287"/>
              <a:chOff x="2055303" y="1485738"/>
              <a:chExt cx="1551963" cy="1547287"/>
            </a:xfrm>
          </p:grpSpPr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37EA6124-62DB-4B11-917D-71F9670D87EB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88685B1-81C1-4747-8FEE-3218ABB468A3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BEED0D18-338C-40CB-B979-1CFF957D7ED7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7FB6E7AC-EEB9-498B-9768-E32FCE73C91E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0023A7EF-42D9-4694-8E60-BFC13258D1B2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E281840F-B10C-417B-B180-FF9A5F5C631A}"/>
                </a:ext>
              </a:extLst>
            </p:cNvPr>
            <p:cNvGrpSpPr/>
            <p:nvPr/>
          </p:nvGrpSpPr>
          <p:grpSpPr>
            <a:xfrm>
              <a:off x="175393" y="1275153"/>
              <a:ext cx="1551963" cy="1547287"/>
              <a:chOff x="2055303" y="1485738"/>
              <a:chExt cx="1551963" cy="1547287"/>
            </a:xfrm>
          </p:grpSpPr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BE02697C-48AE-4287-A09B-F1064B157A78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BEFBEAE9-3E68-40C7-9255-8881724A2F04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C041A95-5518-4036-A3BA-11B9842FD904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6224E67E-37E9-4E49-88BD-BD9F1371C0E2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FEB19099-A866-4016-A042-B750455305E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DF6880C0-7FFE-4C76-86F0-34D171D59BDB}"/>
                </a:ext>
              </a:extLst>
            </p:cNvPr>
            <p:cNvCxnSpPr/>
            <p:nvPr/>
          </p:nvCxnSpPr>
          <p:spPr>
            <a:xfrm flipV="1">
              <a:off x="2365696" y="3033025"/>
              <a:ext cx="298585" cy="2135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3591DB86-33F9-4F1E-8777-F87A8B846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177" y="2818323"/>
              <a:ext cx="88204" cy="501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433912-091C-430F-9ED8-353507B54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356" y="1640934"/>
              <a:ext cx="853346" cy="244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A1A9DF9-6FFA-426A-BC47-8EC3354B4BE8}"/>
              </a:ext>
            </a:extLst>
          </p:cNvPr>
          <p:cNvGrpSpPr/>
          <p:nvPr/>
        </p:nvGrpSpPr>
        <p:grpSpPr>
          <a:xfrm>
            <a:off x="1664764" y="1961964"/>
            <a:ext cx="3654859" cy="2484768"/>
            <a:chOff x="346773" y="4378736"/>
            <a:chExt cx="2330092" cy="1584121"/>
          </a:xfrm>
        </p:grpSpPr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C2CCEB62-DDE6-4D5E-932C-D6BB4FEBF1E2}"/>
                </a:ext>
              </a:extLst>
            </p:cNvPr>
            <p:cNvGrpSpPr/>
            <p:nvPr/>
          </p:nvGrpSpPr>
          <p:grpSpPr>
            <a:xfrm>
              <a:off x="346773" y="4378736"/>
              <a:ext cx="777353" cy="785536"/>
              <a:chOff x="806383" y="4857226"/>
              <a:chExt cx="777353" cy="785536"/>
            </a:xfrm>
          </p:grpSpPr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F63433E-5EB5-41DC-907A-354913B06993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E322756E-19FB-4B95-AA24-2E9C9D710F25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2D50528A-6A3E-4D61-ADBB-6620021826D8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1CE78DF2-74CF-45B0-A530-5355FD2EDCA6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9B1C5111-AA8E-4776-AA3C-411A7CD4E226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730FDB35-6EC0-43F6-9C42-2A9EFE4DE712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BF1B5942-69F5-40B1-A984-99027D2466BF}"/>
                  </a:ext>
                </a:extLst>
              </p:cNvPr>
              <p:cNvCxnSpPr>
                <a:cxnSpLocks/>
                <a:stCxn id="47" idx="3"/>
                <a:endCxn id="4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D56A162B-AC42-4613-8D71-FB481BF1C7B9}"/>
                  </a:ext>
                </a:extLst>
              </p:cNvPr>
              <p:cNvCxnSpPr>
                <a:cxnSpLocks/>
                <a:endCxn id="4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59DA9A48-9AE5-408A-934C-4CD1F4CB0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441" y="4791330"/>
              <a:ext cx="661068" cy="475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71AD311B-21CE-4F78-989C-AA330C403BB0}"/>
                </a:ext>
              </a:extLst>
            </p:cNvPr>
            <p:cNvGrpSpPr/>
            <p:nvPr/>
          </p:nvGrpSpPr>
          <p:grpSpPr>
            <a:xfrm>
              <a:off x="1899512" y="4464112"/>
              <a:ext cx="777353" cy="785536"/>
              <a:chOff x="806383" y="4857226"/>
              <a:chExt cx="777353" cy="785536"/>
            </a:xfrm>
          </p:grpSpPr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7E6223E5-F224-4336-8FD1-9D9F9E13CAB8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56180C98-7575-44FE-B439-D8C64324B82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AEA1891-F2BB-4EAC-B2F7-220CCDE897A9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77B14BB1-DCDB-46AC-85AE-8BA4CB1EAE5F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1" name="Прямая со стрелкой 70">
                <a:extLst>
                  <a:ext uri="{FF2B5EF4-FFF2-40B4-BE49-F238E27FC236}">
                    <a16:creationId xmlns:a16="http://schemas.microsoft.com/office/drawing/2014/main" id="{F4AD6B76-8AC7-4F21-A5B0-41862F0439EB}"/>
                  </a:ext>
                </a:extLst>
              </p:cNvPr>
              <p:cNvCxnSpPr>
                <a:cxnSpLocks/>
                <a:endCxn id="67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C643B8CB-48E9-40AC-940C-AF73629940E8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 стрелкой 72">
                <a:extLst>
                  <a:ext uri="{FF2B5EF4-FFF2-40B4-BE49-F238E27FC236}">
                    <a16:creationId xmlns:a16="http://schemas.microsoft.com/office/drawing/2014/main" id="{2144175E-959D-40F6-B362-85A087057B3D}"/>
                  </a:ext>
                </a:extLst>
              </p:cNvPr>
              <p:cNvCxnSpPr>
                <a:cxnSpLocks/>
                <a:stCxn id="68" idx="3"/>
                <a:endCxn id="70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>
                <a:extLst>
                  <a:ext uri="{FF2B5EF4-FFF2-40B4-BE49-F238E27FC236}">
                    <a16:creationId xmlns:a16="http://schemas.microsoft.com/office/drawing/2014/main" id="{9FB2C22A-A653-49A6-9935-0B1EAB5376D7}"/>
                  </a:ext>
                </a:extLst>
              </p:cNvPr>
              <p:cNvCxnSpPr>
                <a:cxnSpLocks/>
                <a:endCxn id="69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8FE0FB1C-B801-46EE-B86E-B8BE29F1CEA6}"/>
                </a:ext>
              </a:extLst>
            </p:cNvPr>
            <p:cNvGrpSpPr/>
            <p:nvPr/>
          </p:nvGrpSpPr>
          <p:grpSpPr>
            <a:xfrm>
              <a:off x="967557" y="5177321"/>
              <a:ext cx="777353" cy="785536"/>
              <a:chOff x="806383" y="4857226"/>
              <a:chExt cx="777353" cy="785536"/>
            </a:xfrm>
          </p:grpSpPr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986A8942-2F9C-457F-A19A-33D758130AF2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Овал 76">
                <a:extLst>
                  <a:ext uri="{FF2B5EF4-FFF2-40B4-BE49-F238E27FC236}">
                    <a16:creationId xmlns:a16="http://schemas.microsoft.com/office/drawing/2014/main" id="{7C69E77C-F9DB-43B0-AC82-A5F487C4019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2B2676AB-88F2-456A-9EDD-68F5A64A4EF1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2289B252-EC79-441D-8E59-6A5653BE49EA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61BB9BA7-01BE-4388-9D80-414DC7306657}"/>
                  </a:ext>
                </a:extLst>
              </p:cNvPr>
              <p:cNvCxnSpPr>
                <a:cxnSpLocks/>
                <a:endCxn id="7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E17B478D-9CE6-473B-8E98-BCDBA73126AD}"/>
                  </a:ext>
                </a:extLst>
              </p:cNvPr>
              <p:cNvCxnSpPr>
                <a:cxnSpLocks/>
                <a:endCxn id="7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57FC083A-0A7C-44E8-A570-40AF3737441E}"/>
                  </a:ext>
                </a:extLst>
              </p:cNvPr>
              <p:cNvCxnSpPr>
                <a:cxnSpLocks/>
                <a:stCxn id="77" idx="3"/>
                <a:endCxn id="7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>
                <a:extLst>
                  <a:ext uri="{FF2B5EF4-FFF2-40B4-BE49-F238E27FC236}">
                    <a16:creationId xmlns:a16="http://schemas.microsoft.com/office/drawing/2014/main" id="{20F4A9E7-0708-4639-BC68-E1B3CB498600}"/>
                  </a:ext>
                </a:extLst>
              </p:cNvPr>
              <p:cNvCxnSpPr>
                <a:cxnSpLocks/>
                <a:endCxn id="7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825F95FA-4387-4147-BF44-2D8B4895C58F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05" y="5192303"/>
              <a:ext cx="638924" cy="786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D27904F6-88CA-44DA-B57B-1396D5816361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1045555" y="4887461"/>
              <a:ext cx="23420" cy="59397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7F81575B-7B99-4E71-9C87-86344B39DFA7}"/>
              </a:ext>
            </a:extLst>
          </p:cNvPr>
          <p:cNvSpPr/>
          <p:nvPr/>
        </p:nvSpPr>
        <p:spPr>
          <a:xfrm rot="13277234">
            <a:off x="1526460" y="3176175"/>
            <a:ext cx="757097" cy="1038382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/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/>
                  <a:t>Граф кластеров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</a:t>
                </a:r>
                <a:r>
                  <a:rPr lang="ru-RU" dirty="0"/>
                  <a:t>веса индуцированы весами исходного графа </a:t>
                </a:r>
                <a:r>
                  <a:rPr lang="en-US" dirty="0"/>
                  <a:t>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2 в исходном графе </a:t>
                </a:r>
                <a:r>
                  <a:rPr lang="en-US" dirty="0"/>
                  <a:t>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удовлетворяет ограничениям предшествования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3+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3</a:t>
                </a:r>
                <a:r>
                  <a:rPr lang="en-US" dirty="0"/>
                  <a:t> (</a:t>
                </a:r>
                <a:r>
                  <a:rPr lang="ru-RU" dirty="0"/>
                  <a:t>и более) в исходном графе </a:t>
                </a:r>
                <a:r>
                  <a:rPr lang="en-US" dirty="0"/>
                  <a:t>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Сложны в практической реализации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blipFill>
                <a:blip r:embed="rId2"/>
                <a:stretch>
                  <a:fillRect l="-928" t="-952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24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2337</Words>
  <Application>Microsoft Office PowerPoint</Application>
  <PresentationFormat>Широкоэкранный</PresentationFormat>
  <Paragraphs>823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44</cp:revision>
  <dcterms:created xsi:type="dcterms:W3CDTF">2021-09-18T13:17:47Z</dcterms:created>
  <dcterms:modified xsi:type="dcterms:W3CDTF">2021-09-23T13:23:16Z</dcterms:modified>
</cp:coreProperties>
</file>