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6" r:id="rId3"/>
    <p:sldId id="259" r:id="rId4"/>
    <p:sldId id="261" r:id="rId5"/>
    <p:sldId id="276" r:id="rId6"/>
    <p:sldId id="272" r:id="rId7"/>
    <p:sldId id="273" r:id="rId8"/>
    <p:sldId id="262" r:id="rId9"/>
    <p:sldId id="266" r:id="rId10"/>
    <p:sldId id="277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28"/>
    <a:srgbClr val="FFFFCC"/>
    <a:srgbClr val="D8F8E4"/>
    <a:srgbClr val="F57B17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8" autoAdjust="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8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0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#include &lt;cmath&gt;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cout &lt;&lt; fixed &lt;&lt; setprecision(10) &lt;&lt; M_PI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3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8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#include &lt;cmath&gt;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f_PI = M_PI;</a:t>
            </a:r>
          </a:p>
          <a:p>
            <a:r>
              <a:rPr lang="en-US" altLang="zh-TW" dirty="0" smtClean="0"/>
              <a:t>    double d_PI = M_PI;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 &lt;&lt; "Origin PI = \t" &lt;&lt; fixed &lt;&lt; setprecision(15) &lt;&lt; M_PI &lt;&lt; endl;</a:t>
            </a:r>
          </a:p>
          <a:p>
            <a:r>
              <a:rPr lang="en-US" altLang="zh-TW" dirty="0" smtClean="0"/>
              <a:t>    cout &lt;&lt; "float PI = \t"  &lt;&lt; setprecision(6) &lt;&lt; f_PI &lt;&lt; endl;</a:t>
            </a:r>
          </a:p>
          <a:p>
            <a:r>
              <a:rPr lang="en-US" altLang="zh-TW" dirty="0" smtClean="0"/>
              <a:t>    cout &lt;&lt; "double PI = \t" &lt;&lt; setprecision(6) &lt;&lt; d_PI &lt;&lt; endl;</a:t>
            </a:r>
          </a:p>
          <a:p>
            <a:r>
              <a:rPr lang="en-US" altLang="zh-TW" dirty="0" smtClean="0"/>
              <a:t>    cout &lt;&lt; "float PI = \t"  &lt;&lt; fixed &lt;&lt; setprecision(15) &lt;&lt; f_PI &lt;&lt; endl;</a:t>
            </a:r>
          </a:p>
          <a:p>
            <a:r>
              <a:rPr lang="en-US" altLang="zh-TW" dirty="0" smtClean="0"/>
              <a:t>    cout &lt;&lt; "double PI = \t" &lt;&lt; fixed &lt;&lt; setprecision(15) &lt;&lt; d_PI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02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6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    %d, %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 : 10</a:t>
            </a:r>
            <a:r>
              <a:rPr lang="zh-TW" altLang="en-US" dirty="0" smtClean="0"/>
              <a:t>進制整數 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x; 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[lemma]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        %u : 10</a:t>
            </a:r>
            <a:r>
              <a:rPr lang="zh-TW" altLang="en-US" dirty="0" smtClean="0"/>
              <a:t>進制無號數</a:t>
            </a:r>
            <a:r>
              <a:rPr lang="en-US" altLang="zh-TW" dirty="0" smtClean="0"/>
              <a:t>, unsigned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x;</a:t>
            </a:r>
            <a:br>
              <a:rPr lang="en-US" altLang="zh-TW" dirty="0" smtClean="0"/>
            </a:br>
            <a:r>
              <a:rPr lang="en-US" altLang="zh-TW" dirty="0" smtClean="0"/>
              <a:t>        %o : 8</a:t>
            </a:r>
            <a:r>
              <a:rPr lang="zh-TW" altLang="en-US" dirty="0" smtClean="0"/>
              <a:t>進制無號數</a:t>
            </a:r>
            <a:r>
              <a:rPr lang="en-US" altLang="zh-TW" dirty="0" smtClean="0"/>
              <a:t>,  unsigned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%x, %X : 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進制無號數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小寫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abcdef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大寫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"ABCDEF",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x;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%g, %G 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由系統決定是否採科學符號表示。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3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radian;</a:t>
            </a:r>
          </a:p>
          <a:p>
            <a:r>
              <a:rPr lang="en-US" altLang="zh-TW" dirty="0" smtClean="0"/>
              <a:t>    cout &lt;&lt; "Please enter your radian" &lt;&lt;endl;</a:t>
            </a:r>
          </a:p>
          <a:p>
            <a:r>
              <a:rPr lang="en-US" altLang="zh-TW" dirty="0" smtClean="0"/>
              <a:t>    cin &gt;&gt; radian;</a:t>
            </a:r>
          </a:p>
          <a:p>
            <a:r>
              <a:rPr lang="en-US" altLang="zh-TW" dirty="0" smtClean="0"/>
              <a:t>    cout &lt;&lt; fixed &lt;&lt; setprecision(3) &lt;&lt; "Your degree is " &lt;&lt; radian/3.1415926*180 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8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控制輸入及輸出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375247"/>
              </p:ext>
            </p:extLst>
          </p:nvPr>
        </p:nvGraphicFramePr>
        <p:xfrm>
          <a:off x="1555550" y="980728"/>
          <a:ext cx="6336704" cy="497376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3159673"/>
                    </a:ext>
                  </a:extLst>
                </a:gridCol>
                <a:gridCol w="3576397">
                  <a:extLst>
                    <a:ext uri="{9D8B030D-6E8A-4147-A177-3AD203B41FA5}">
                      <a16:colId xmlns:a16="http://schemas.microsoft.com/office/drawing/2014/main" val="1969277172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709047629"/>
                    </a:ext>
                  </a:extLst>
                </a:gridCol>
              </a:tblGrid>
              <a:tr h="262129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號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說明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範例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370502949"/>
                  </a:ext>
                </a:extLst>
              </a:tr>
              <a:tr h="26212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字元 </a:t>
                      </a:r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char)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4242085826"/>
                  </a:ext>
                </a:extLst>
              </a:tr>
              <a:tr h="26212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整數 </a:t>
                      </a:r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Decimal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93427258"/>
                  </a:ext>
                </a:extLst>
              </a:tr>
              <a:tr h="12874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整數 </a:t>
                      </a:r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Decimal integer) (</a:t>
                      </a:r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同 </a:t>
                      </a:r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166193029"/>
                  </a:ext>
                </a:extLst>
              </a:tr>
              <a:tr h="15559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浮點數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Floating Point)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372.56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682537490"/>
                  </a:ext>
                </a:extLst>
              </a:tr>
              <a:tr h="32551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科學記號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Scientific notation)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3.7256e+2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731639387"/>
                  </a:ext>
                </a:extLst>
              </a:tr>
              <a:tr h="20834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科學記號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Scientific notation)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3.7256E+2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3266799604"/>
                  </a:ext>
                </a:extLst>
              </a:tr>
              <a:tr h="16318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g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取浮點數或科學記號當中短的那個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372.56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77134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G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取浮點數或科學記號當中短的那個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372.56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341743580"/>
                  </a:ext>
                </a:extLst>
              </a:tr>
              <a:tr h="26212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八進位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Octal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735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477189675"/>
                  </a:ext>
                </a:extLst>
              </a:tr>
              <a:tr h="26212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字串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String)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429073309"/>
                  </a:ext>
                </a:extLst>
              </a:tr>
              <a:tr h="19668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無號數 </a:t>
                      </a:r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unsigned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900320407"/>
                  </a:ext>
                </a:extLst>
              </a:tr>
              <a:tr h="8066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十六進位 </a:t>
                      </a:r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Hexadecimal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3fb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131947948"/>
                  </a:ext>
                </a:extLst>
              </a:tr>
              <a:tr h="12301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十六進位 </a:t>
                      </a:r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Hexadecimal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3FB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83778092"/>
                  </a:ext>
                </a:extLst>
              </a:tr>
              <a:tr h="790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p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指標位址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B800:0000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267939064"/>
                  </a:ext>
                </a:extLst>
              </a:tr>
              <a:tr h="10700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n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不列印</a:t>
                      </a:r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, </a:t>
                      </a:r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用來取得目前輸出長度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%n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846330084"/>
                  </a:ext>
                </a:extLst>
              </a:tr>
              <a:tr h="26212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印出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 </a:t>
                      </a:r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符號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%%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401245897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946F-6AE9-4879-9AE0-8534AF5F3C70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3368"/>
            <a:ext cx="6984776" cy="555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4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3932-3BE5-4667-A01E-BD42AA554C14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sz="13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41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41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41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Radian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Degree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輸出小數點後三位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Note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#include &lt;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iomanip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&gt;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60" y="3801335"/>
            <a:ext cx="7357679" cy="2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CD2B-21E4-4005-93B2-74CE1B362D98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050" name="Picture 2" descr="https://upload.wikimedia.org/wikipedia/commons/thumb/3/3d/Radian_cropped_color.svg/2000px-Radian_cropped_colo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432376" cy="44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8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float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跟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double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都可以用來儲存小數，差異為何？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預設的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輸出位數是多少位？如何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調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整？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如何指定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輸出到小數點後某一位？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為何輸出太多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float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double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的位數時沒有意義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如何使用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語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言做格式化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輸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出？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重點回顧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8FA-3A4F-42C2-835F-12333A0C23BC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1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每次輸出的小數點位數不一樣？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" y="4325772"/>
            <a:ext cx="4962525" cy="800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297" y="4354400"/>
            <a:ext cx="3686175" cy="790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62" y="5164078"/>
            <a:ext cx="4048125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8"/>
          <a:srcRect r="11367"/>
          <a:stretch/>
        </p:blipFill>
        <p:spPr>
          <a:xfrm>
            <a:off x="4309297" y="5164078"/>
            <a:ext cx="3647079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722" y="501023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輸出位數</a:t>
            </a:r>
            <a:endParaRPr lang="zh-TW" altLang="en-US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41723"/>
            <a:ext cx="925252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預設輸出位數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6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位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cout.precision(n)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：設定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輸出</a:t>
            </a:r>
            <a:r>
              <a:rPr lang="en-US" altLang="zh-TW" sz="2400" b="1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zh-TW" altLang="en-US" sz="2400" b="1" dirty="0" smtClean="0">
                <a:latin typeface="Adobe 繁黑體 Std B" pitchFamily="34" charset="-120"/>
                <a:ea typeface="Adobe 繁黑體 Std B" pitchFamily="34" charset="-120"/>
              </a:rPr>
              <a:t>個</a:t>
            </a:r>
            <a:r>
              <a:rPr lang="zh-TW" altLang="en-US" sz="2400" b="1" dirty="0">
                <a:latin typeface="Adobe 繁黑體 Std B" pitchFamily="34" charset="-120"/>
                <a:ea typeface="Adobe 繁黑體 Std B" pitchFamily="34" charset="-120"/>
              </a:rPr>
              <a:t>數字</a:t>
            </a:r>
            <a:endParaRPr lang="en-US" altLang="zh-TW" sz="24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setprecision(n)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：設定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輸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出</a:t>
            </a:r>
            <a:r>
              <a:rPr lang="en-US" altLang="zh-TW" sz="2400" b="1" dirty="0"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zh-TW" altLang="en-US" sz="2400" b="1" dirty="0">
                <a:latin typeface="Adobe 繁黑體 Std B" pitchFamily="34" charset="-120"/>
                <a:ea typeface="Adobe 繁黑體 Std B" pitchFamily="34" charset="-120"/>
              </a:rPr>
              <a:t>個數字</a:t>
            </a:r>
            <a:endParaRPr lang="en-US" altLang="zh-TW" sz="2400" b="1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08392" y="3450785"/>
            <a:ext cx="4343728" cy="6709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cout.precision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(8);</a:t>
            </a:r>
          </a:p>
          <a:p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M_PI;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308393" y="4828850"/>
            <a:ext cx="4343727" cy="75451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</a:t>
            </a:r>
            <a:r>
              <a:rPr lang="en-US" altLang="zh-TW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&lt;iomanip&gt;</a:t>
            </a:r>
            <a:endParaRPr lang="en-US" altLang="zh-TW" sz="2000" dirty="0" smtClean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setprecision(3 ) &lt;&lt;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M_PI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D50-F268-4C41-91A6-6752C63CC38C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-119" t="1753" r="59652" b="-1753"/>
          <a:stretch/>
        </p:blipFill>
        <p:spPr>
          <a:xfrm>
            <a:off x="5877980" y="3420425"/>
            <a:ext cx="2095873" cy="73169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587" y="4828850"/>
            <a:ext cx="2121170" cy="7545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r="26611"/>
          <a:stretch/>
        </p:blipFill>
        <p:spPr>
          <a:xfrm>
            <a:off x="5845797" y="2035493"/>
            <a:ext cx="2110579" cy="7258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1308392" y="2088232"/>
            <a:ext cx="4343728" cy="6709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</a:t>
            </a:r>
            <a:r>
              <a:rPr lang="en-US" altLang="zh-TW" sz="20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&lt;cmath</a:t>
            </a:r>
            <a:r>
              <a:rPr lang="en-US" altLang="zh-TW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M_PI;</a:t>
            </a:r>
          </a:p>
        </p:txBody>
      </p:sp>
    </p:spTree>
    <p:extLst>
      <p:ext uri="{BB962C8B-B14F-4D97-AF65-F5344CB8AC3E}">
        <p14:creationId xmlns:p14="http://schemas.microsoft.com/office/powerpoint/2010/main" val="26609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697"/>
            <a:ext cx="8229600" cy="98107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指定小數點後的位數</a:t>
            </a:r>
            <a:endParaRPr lang="zh-TW" altLang="en-US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6952"/>
            <a:ext cx="925252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加入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fixed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43421" y="2089774"/>
            <a:ext cx="7289204" cy="144016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</a:t>
            </a:r>
            <a:r>
              <a:rPr lang="en-US" altLang="zh-TW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include &lt;iomanip&gt;</a:t>
            </a:r>
          </a:p>
          <a:p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</a:t>
            </a:r>
            <a:r>
              <a:rPr lang="en-US" altLang="zh-TW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include &lt;cmath&gt;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&lt;&lt; 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fixed </a:t>
            </a:r>
            <a:r>
              <a:rPr lang="en-US" altLang="zh-TW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setprecision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(10)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 M_PI &lt;&lt;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endl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40"/>
          <a:stretch/>
        </p:blipFill>
        <p:spPr bwMode="auto">
          <a:xfrm>
            <a:off x="2051720" y="3933056"/>
            <a:ext cx="5472607" cy="189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1FF5-344B-415C-8AEC-212B15C771AE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26433"/>
            <a:ext cx="8229600" cy="98107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輸出寬度控制</a:t>
            </a:r>
            <a:endParaRPr lang="zh-TW" altLang="en-US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97985"/>
            <a:ext cx="8795320" cy="3195431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也包含在</a:t>
            </a: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&lt;iomanip&gt;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函式庫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中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setw(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寬度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 </a:t>
            </a:r>
          </a:p>
          <a:p>
            <a:pPr lvl="1"/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輸出的寬度，不足的位數補空白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setfill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字元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/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設定填空的字元為何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setiosflags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()</a:t>
            </a:r>
          </a:p>
          <a:p>
            <a:pPr lvl="1"/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設定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輸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出模式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ios::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left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ios::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right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ios::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oct....)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57200" y="4941167"/>
            <a:ext cx="4258815" cy="104064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&lt;iomanip&gt;</a:t>
            </a:r>
          </a:p>
          <a:p>
            <a:r>
              <a:rPr lang="en-US" altLang="zh-TW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&lt;cmath&gt;</a:t>
            </a:r>
            <a:endParaRPr lang="en-US" altLang="zh-TW" sz="1600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setw(10) &lt;&lt; setfill('w') &lt;&lt; M_PI;</a:t>
            </a:r>
            <a:endParaRPr lang="en-US" altLang="zh-TW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6F-6A6A-4274-B5B4-C15EB7938905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51" y="4969975"/>
            <a:ext cx="3140898" cy="10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輸出位數，不是越多越準嗎？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406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回憶一下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5076"/>
                <a:ext cx="8229600" cy="4294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浮點數的儲</a:t>
                </a:r>
                <a:r>
                  <a:rPr lang="zh-TW" altLang="en-US" dirty="0" smtClean="0"/>
                  <a:t>存─轉成科學記號後再進行處理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r>
                  <a:rPr lang="en-US" altLang="zh-TW" dirty="0" smtClean="0"/>
                  <a:t>float (4bytes)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double (8bytes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5076"/>
                <a:ext cx="8229600" cy="4294474"/>
              </a:xfrm>
              <a:blipFill>
                <a:blip r:embed="rId2"/>
                <a:stretch>
                  <a:fillRect l="-1704" t="-1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 descr="Float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94261"/>
            <a:ext cx="736401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neral double precision flo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41168"/>
            <a:ext cx="6474587" cy="104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664108" y="581197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PC: Wikipedia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170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float &amp; double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ED7-B6A8-4DE7-AB3D-3BFEA6606B38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427"/>
          <a:stretch/>
        </p:blipFill>
        <p:spPr>
          <a:xfrm>
            <a:off x="1161579" y="1515522"/>
            <a:ext cx="6820842" cy="29945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69" y="4518879"/>
            <a:ext cx="4754461" cy="17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26433"/>
            <a:ext cx="8229600" cy="981075"/>
          </a:xfrm>
        </p:spPr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語言的格式化輸出</a:t>
            </a:r>
            <a:endParaRPr lang="zh-TW" altLang="en-US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3679"/>
            <a:ext cx="8795320" cy="3445481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 smtClean="0">
                <a:latin typeface="Adobe 繁黑體 Std B" pitchFamily="34" charset="-120"/>
              </a:rPr>
              <a:t>每要印出一</a:t>
            </a:r>
            <a:r>
              <a:rPr lang="zh-TW" altLang="en-US" b="1" dirty="0">
                <a:latin typeface="Adobe 繁黑體 Std B" pitchFamily="34" charset="-120"/>
              </a:rPr>
              <a:t>次變</a:t>
            </a:r>
            <a:r>
              <a:rPr lang="zh-TW" altLang="en-US" b="1" dirty="0" smtClean="0">
                <a:latin typeface="Adobe 繁黑體 Std B" pitchFamily="34" charset="-120"/>
              </a:rPr>
              <a:t>數，就要用一次</a:t>
            </a:r>
            <a:r>
              <a:rPr lang="en-US" altLang="zh-TW" b="1" dirty="0" smtClean="0">
                <a:solidFill>
                  <a:srgbClr val="FF0000"/>
                </a:solidFill>
                <a:latin typeface="Adobe 繁黑體 Std B" pitchFamily="34" charset="-120"/>
              </a:rPr>
              <a:t>%</a:t>
            </a:r>
          </a:p>
          <a:p>
            <a:pPr eaLnBrk="1" hangingPunct="1"/>
            <a:r>
              <a:rPr lang="en-US" altLang="zh-TW" b="1" dirty="0" smtClean="0">
                <a:latin typeface="Adobe 繁黑體 Std B" pitchFamily="34" charset="-120"/>
              </a:rPr>
              <a:t>C</a:t>
            </a:r>
            <a:r>
              <a:rPr lang="zh-TW" altLang="en-US" b="1" dirty="0" smtClean="0">
                <a:latin typeface="Adobe 繁黑體 Std B" pitchFamily="34" charset="-120"/>
              </a:rPr>
              <a:t>語言風格：</a:t>
            </a:r>
            <a:r>
              <a:rPr lang="en-US" altLang="zh-TW" b="1" dirty="0" smtClean="0">
                <a:solidFill>
                  <a:srgbClr val="FF0000"/>
                </a:solidFill>
                <a:latin typeface="Adobe 繁黑體 Std B" pitchFamily="34" charset="-120"/>
              </a:rPr>
              <a:t>%</a:t>
            </a:r>
            <a:r>
              <a:rPr lang="en-US" altLang="zh-TW" b="1" dirty="0" smtClean="0">
                <a:latin typeface="Adobe 繁黑體 Std B" pitchFamily="34" charset="-120"/>
              </a:rPr>
              <a:t>[</a:t>
            </a:r>
            <a:r>
              <a:rPr lang="en-US" altLang="zh-TW" b="1" dirty="0">
                <a:solidFill>
                  <a:srgbClr val="56A828"/>
                </a:solidFill>
                <a:latin typeface="Adobe 繁黑體 Std B" pitchFamily="34" charset="-120"/>
              </a:rPr>
              <a:t>flags</a:t>
            </a:r>
            <a:r>
              <a:rPr lang="en-US" altLang="zh-TW" b="1" dirty="0">
                <a:latin typeface="Adobe 繁黑體 Std B" pitchFamily="34" charset="-120"/>
              </a:rPr>
              <a:t>][</a:t>
            </a:r>
            <a:r>
              <a:rPr lang="en-US" altLang="zh-TW" b="1" dirty="0">
                <a:solidFill>
                  <a:srgbClr val="0070C0"/>
                </a:solidFill>
                <a:latin typeface="Adobe 繁黑體 Std B" pitchFamily="34" charset="-120"/>
              </a:rPr>
              <a:t>width</a:t>
            </a:r>
            <a:r>
              <a:rPr lang="en-US" altLang="zh-TW" b="1" dirty="0">
                <a:latin typeface="Adobe 繁黑體 Std B" pitchFamily="34" charset="-120"/>
              </a:rPr>
              <a:t>][.</a:t>
            </a:r>
            <a:r>
              <a:rPr lang="en-US" altLang="zh-TW" b="1" dirty="0">
                <a:solidFill>
                  <a:srgbClr val="7030A0"/>
                </a:solidFill>
                <a:latin typeface="Adobe 繁黑體 Std B" pitchFamily="34" charset="-120"/>
              </a:rPr>
              <a:t>precision</a:t>
            </a:r>
            <a:r>
              <a:rPr lang="en-US" altLang="zh-TW" b="1" dirty="0" smtClean="0">
                <a:latin typeface="Adobe 繁黑體 Std B" pitchFamily="34" charset="-120"/>
              </a:rPr>
              <a:t>][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Adobe 繁黑體 Std B" pitchFamily="34" charset="-120"/>
              </a:rPr>
              <a:t>length</a:t>
            </a:r>
            <a:r>
              <a:rPr lang="en-US" altLang="zh-TW" b="1" dirty="0" smtClean="0">
                <a:latin typeface="Adobe 繁黑體 Std B" pitchFamily="34" charset="-120"/>
              </a:rPr>
              <a:t>]</a:t>
            </a:r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  <a:latin typeface="Adobe 繁黑體 Std B" pitchFamily="34" charset="-120"/>
              </a:rPr>
              <a:t>specifier</a:t>
            </a:r>
          </a:p>
          <a:p>
            <a:pPr lvl="1"/>
            <a:r>
              <a:rPr lang="en-US" altLang="zh-TW" b="1" dirty="0" smtClean="0">
                <a:solidFill>
                  <a:srgbClr val="56A828"/>
                </a:solidFill>
                <a:latin typeface="Adobe 繁黑體 Std B" pitchFamily="34" charset="-120"/>
              </a:rPr>
              <a:t>flags</a:t>
            </a:r>
            <a:r>
              <a:rPr lang="zh-TW" altLang="en-US" b="1" dirty="0" smtClean="0">
                <a:latin typeface="Adobe 繁黑體 Std B" pitchFamily="34" charset="-120"/>
              </a:rPr>
              <a:t>：</a:t>
            </a:r>
            <a:r>
              <a:rPr lang="en-US" altLang="zh-TW" b="1" dirty="0" smtClean="0">
                <a:latin typeface="Adobe 繁黑體 Std B" pitchFamily="34" charset="-120"/>
              </a:rPr>
              <a:t>-</a:t>
            </a:r>
            <a:r>
              <a:rPr lang="zh-TW" altLang="en-US" b="1" dirty="0">
                <a:latin typeface="Adobe 繁黑體 Std B" pitchFamily="34" charset="-120"/>
              </a:rPr>
              <a:t> →</a:t>
            </a:r>
            <a:r>
              <a:rPr lang="zh-TW" altLang="en-US" b="1" dirty="0" smtClean="0">
                <a:latin typeface="Adobe 繁黑體 Std B" pitchFamily="34" charset="-120"/>
              </a:rPr>
              <a:t>靠左、</a:t>
            </a:r>
            <a:r>
              <a:rPr lang="en-US" altLang="zh-TW" b="1" dirty="0" smtClean="0">
                <a:latin typeface="Adobe 繁黑體 Std B" pitchFamily="34" charset="-120"/>
              </a:rPr>
              <a:t>+</a:t>
            </a:r>
            <a:r>
              <a:rPr lang="zh-TW" altLang="en-US" b="1" dirty="0">
                <a:latin typeface="Adobe 繁黑體 Std B" pitchFamily="34" charset="-120"/>
              </a:rPr>
              <a:t> →</a:t>
            </a:r>
            <a:r>
              <a:rPr lang="zh-TW" altLang="en-US" b="1" dirty="0" smtClean="0">
                <a:latin typeface="Adobe 繁黑體 Std B" pitchFamily="34" charset="-120"/>
              </a:rPr>
              <a:t>顯示正號、</a:t>
            </a:r>
            <a:r>
              <a:rPr lang="en-US" altLang="zh-TW" b="1" dirty="0" smtClean="0">
                <a:latin typeface="Adobe 繁黑體 Std B" pitchFamily="34" charset="-120"/>
              </a:rPr>
              <a:t>0</a:t>
            </a:r>
            <a:r>
              <a:rPr lang="zh-TW" altLang="en-US" b="1" dirty="0">
                <a:latin typeface="Adobe 繁黑體 Std B" pitchFamily="34" charset="-120"/>
              </a:rPr>
              <a:t> →</a:t>
            </a:r>
            <a:r>
              <a:rPr lang="zh-TW" altLang="en-US" b="1" dirty="0" smtClean="0">
                <a:latin typeface="Adobe 繁黑體 Std B" pitchFamily="34" charset="-120"/>
              </a:rPr>
              <a:t>用零補輸出寬度</a:t>
            </a:r>
            <a:r>
              <a:rPr lang="en-US" altLang="zh-TW" b="1" dirty="0" smtClean="0">
                <a:latin typeface="Adobe 繁黑體 Std B" pitchFamily="34" charset="-120"/>
              </a:rPr>
              <a:t>......</a:t>
            </a: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  <a:latin typeface="Adobe 繁黑體 Std B" pitchFamily="34" charset="-120"/>
              </a:rPr>
              <a:t>width</a:t>
            </a:r>
            <a:r>
              <a:rPr lang="zh-TW" altLang="en-US" b="1" dirty="0" smtClean="0">
                <a:latin typeface="Adobe 繁黑體 Std B" pitchFamily="34" charset="-120"/>
              </a:rPr>
              <a:t>：設定輸出寬度</a:t>
            </a:r>
            <a:endParaRPr lang="en-US" altLang="zh-TW" b="1" dirty="0" smtClean="0">
              <a:latin typeface="Adobe 繁黑體 Std B" pitchFamily="34" charset="-120"/>
            </a:endParaRPr>
          </a:p>
          <a:p>
            <a:pPr lvl="1"/>
            <a:r>
              <a:rPr lang="en-US" altLang="zh-TW" b="1" dirty="0" smtClean="0">
                <a:solidFill>
                  <a:srgbClr val="7030A0"/>
                </a:solidFill>
                <a:latin typeface="Adobe 繁黑體 Std B" pitchFamily="34" charset="-120"/>
              </a:rPr>
              <a:t>precision</a:t>
            </a:r>
            <a:r>
              <a:rPr lang="zh-TW" altLang="en-US" b="1" dirty="0" smtClean="0">
                <a:latin typeface="Adobe 繁黑體 Std B" pitchFamily="34" charset="-120"/>
              </a:rPr>
              <a:t>：輸出到小數點後幾位</a:t>
            </a:r>
            <a:endParaRPr lang="en-US" altLang="zh-TW" b="1" dirty="0" smtClean="0">
              <a:latin typeface="Adobe 繁黑體 Std B" pitchFamily="34" charset="-120"/>
            </a:endParaRPr>
          </a:p>
          <a:p>
            <a:pPr lvl="1"/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Adobe 繁黑體 Std B" pitchFamily="34" charset="-120"/>
              </a:rPr>
              <a:t>length</a:t>
            </a:r>
            <a:r>
              <a:rPr lang="zh-TW" altLang="en-US" b="1" dirty="0" smtClean="0">
                <a:latin typeface="Adobe 繁黑體 Std B" pitchFamily="34" charset="-120"/>
              </a:rPr>
              <a:t>：</a:t>
            </a:r>
            <a:r>
              <a:rPr lang="en-US" altLang="zh-TW" b="1" dirty="0" smtClean="0">
                <a:latin typeface="Adobe 繁黑體 Std B" pitchFamily="34" charset="-120"/>
              </a:rPr>
              <a:t>h</a:t>
            </a:r>
            <a:r>
              <a:rPr lang="zh-TW" altLang="en-US" b="1" dirty="0" smtClean="0">
                <a:latin typeface="Adobe 繁黑體 Std B" pitchFamily="34" charset="-120"/>
              </a:rPr>
              <a:t>→</a:t>
            </a:r>
            <a:r>
              <a:rPr lang="en-US" altLang="zh-TW" b="1" dirty="0" smtClean="0">
                <a:latin typeface="Adobe 繁黑體 Std B" pitchFamily="34" charset="-120"/>
              </a:rPr>
              <a:t>short</a:t>
            </a:r>
            <a:r>
              <a:rPr lang="zh-TW" altLang="en-US" b="1" dirty="0" smtClean="0">
                <a:latin typeface="Adobe 繁黑體 Std B" pitchFamily="34" charset="-120"/>
              </a:rPr>
              <a:t>、</a:t>
            </a:r>
            <a:r>
              <a:rPr lang="en-US" altLang="zh-TW" b="1" dirty="0" smtClean="0">
                <a:latin typeface="Adobe 繁黑體 Std B" pitchFamily="34" charset="-120"/>
              </a:rPr>
              <a:t>l</a:t>
            </a:r>
            <a:r>
              <a:rPr lang="zh-TW" altLang="en-US" b="1" dirty="0" smtClean="0">
                <a:latin typeface="Adobe 繁黑體 Std B" pitchFamily="34" charset="-120"/>
              </a:rPr>
              <a:t>→</a:t>
            </a:r>
            <a:r>
              <a:rPr lang="en-US" altLang="zh-TW" b="1" dirty="0" smtClean="0">
                <a:latin typeface="Adobe 繁黑體 Std B" pitchFamily="34" charset="-120"/>
              </a:rPr>
              <a:t>long int</a:t>
            </a:r>
            <a:r>
              <a:rPr lang="zh-TW" altLang="en-US" b="1" dirty="0" smtClean="0">
                <a:latin typeface="Adobe 繁黑體 Std B" pitchFamily="34" charset="-120"/>
              </a:rPr>
              <a:t>、</a:t>
            </a:r>
            <a:r>
              <a:rPr lang="en-US" altLang="zh-TW" b="1" dirty="0" smtClean="0">
                <a:latin typeface="Adobe 繁黑體 Std B" pitchFamily="34" charset="-120"/>
              </a:rPr>
              <a:t>L</a:t>
            </a:r>
            <a:r>
              <a:rPr lang="zh-TW" altLang="en-US" b="1" dirty="0" smtClean="0">
                <a:latin typeface="Adobe 繁黑體 Std B" pitchFamily="34" charset="-120"/>
              </a:rPr>
              <a:t>→</a:t>
            </a:r>
            <a:r>
              <a:rPr lang="en-US" altLang="zh-TW" b="1" dirty="0" smtClean="0">
                <a:latin typeface="Adobe 繁黑體 Std B" pitchFamily="34" charset="-120"/>
              </a:rPr>
              <a:t>long double</a:t>
            </a:r>
          </a:p>
          <a:p>
            <a:pPr lvl="1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  <a:latin typeface="Adobe 繁黑體 Std B" pitchFamily="34" charset="-120"/>
              </a:rPr>
              <a:t>specifier</a:t>
            </a:r>
            <a:r>
              <a:rPr lang="zh-TW" altLang="en-US" b="1" dirty="0" smtClean="0">
                <a:latin typeface="Adobe 繁黑體 Std B" pitchFamily="34" charset="-120"/>
              </a:rPr>
              <a:t>：表明用甚麼方法輸出變數</a:t>
            </a:r>
            <a:r>
              <a:rPr lang="en-US" altLang="zh-TW" b="1" dirty="0" smtClean="0">
                <a:latin typeface="Adobe 繁黑體 Std B" pitchFamily="34" charset="-120"/>
              </a:rPr>
              <a:t>(</a:t>
            </a:r>
            <a:r>
              <a:rPr lang="zh-TW" altLang="en-US" b="1" dirty="0" smtClean="0">
                <a:latin typeface="Adobe 繁黑體 Std B" pitchFamily="34" charset="-120"/>
              </a:rPr>
              <a:t>下一頁</a:t>
            </a:r>
            <a:r>
              <a:rPr lang="en-US" altLang="zh-TW" b="1" dirty="0" smtClean="0">
                <a:latin typeface="Adobe 繁黑體 Std B" pitchFamily="34" charset="-120"/>
              </a:rPr>
              <a:t>)</a:t>
            </a:r>
            <a:endParaRPr lang="en-US" altLang="zh-TW" b="1" dirty="0">
              <a:latin typeface="Adobe 繁黑體 Std B" pitchFamily="34" charset="-120"/>
            </a:endParaRPr>
          </a:p>
          <a:p>
            <a:r>
              <a:rPr lang="zh-TW" altLang="en-US" b="1" dirty="0" smtClean="0">
                <a:latin typeface="Adobe 繁黑體 Std B" pitchFamily="34" charset="-120"/>
              </a:rPr>
              <a:t>輸出寬度或位數可用變數操控</a:t>
            </a:r>
            <a:endParaRPr lang="en-US" altLang="zh-TW" b="1" dirty="0" smtClean="0">
              <a:latin typeface="Adobe 繁黑體 Std B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796602" y="4913790"/>
            <a:ext cx="4073624" cy="113487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#include</a:t>
            </a:r>
            <a:r>
              <a:rPr lang="zh-TW" altLang="en-US" sz="2000" dirty="0" smtClean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&lt;stdio.h&gt;</a:t>
            </a:r>
          </a:p>
          <a:p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#include &lt;cmath&gt;</a:t>
            </a:r>
            <a:r>
              <a:rPr lang="en-US" altLang="zh-TW" sz="2000" dirty="0" smtClean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printf("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%010.5f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", M_PI);</a:t>
            </a:r>
            <a:endParaRPr lang="en-US" altLang="zh-TW" sz="2000" dirty="0">
              <a:solidFill>
                <a:srgbClr val="000099"/>
              </a:solidFill>
              <a:uFill>
                <a:solidFill>
                  <a:srgbClr val="FF0000"/>
                </a:solidFill>
              </a:u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6F-6A6A-4274-B5B4-C15EB7938905}" type="datetime1">
              <a:rPr lang="zh-TW" altLang="en-US" smtClean="0"/>
              <a:t>2018/1/16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811536"/>
            <a:ext cx="3362029" cy="12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1010</Words>
  <Application>Microsoft Office PowerPoint</Application>
  <PresentationFormat>如螢幕大小 (4:3)</PresentationFormat>
  <Paragraphs>215</Paragraphs>
  <Slides>14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Adobe 繁黑體 Std B</vt:lpstr>
      <vt:lpstr>新細明體</vt:lpstr>
      <vt:lpstr>Arial</vt:lpstr>
      <vt:lpstr>Calibri</vt:lpstr>
      <vt:lpstr>Cambria Math</vt:lpstr>
      <vt:lpstr>Consolas</vt:lpstr>
      <vt:lpstr>Office 佈景主題</vt:lpstr>
      <vt:lpstr>控制輸入及輸出</vt:lpstr>
      <vt:lpstr>每次輸出的小數點位數不一樣？</vt:lpstr>
      <vt:lpstr>輸出位數</vt:lpstr>
      <vt:lpstr>指定小數點後的位數</vt:lpstr>
      <vt:lpstr>輸出寬度控制</vt:lpstr>
      <vt:lpstr>輸出位數，不是越多越準嗎？</vt:lpstr>
      <vt:lpstr>回憶一下</vt:lpstr>
      <vt:lpstr>float &amp; double</vt:lpstr>
      <vt:lpstr>C語言的格式化輸出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李耕銘</cp:lastModifiedBy>
  <cp:revision>155</cp:revision>
  <dcterms:created xsi:type="dcterms:W3CDTF">2016-06-24T07:32:38Z</dcterms:created>
  <dcterms:modified xsi:type="dcterms:W3CDTF">2018-01-17T01:38:33Z</dcterms:modified>
</cp:coreProperties>
</file>