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260" r:id="rId5"/>
    <p:sldId id="287" r:id="rId6"/>
    <p:sldId id="288" r:id="rId7"/>
    <p:sldId id="261" r:id="rId8"/>
    <p:sldId id="289" r:id="rId9"/>
    <p:sldId id="264" r:id="rId10"/>
    <p:sldId id="265" r:id="rId11"/>
    <p:sldId id="290" r:id="rId12"/>
    <p:sldId id="267" r:id="rId13"/>
    <p:sldId id="268" r:id="rId14"/>
    <p:sldId id="269" r:id="rId15"/>
    <p:sldId id="270" r:id="rId16"/>
    <p:sldId id="271" r:id="rId17"/>
    <p:sldId id="272" r:id="rId18"/>
    <p:sldId id="29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2" r:id="rId27"/>
    <p:sldId id="293" r:id="rId28"/>
    <p:sldId id="280" r:id="rId29"/>
    <p:sldId id="282" r:id="rId30"/>
    <p:sldId id="281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28"/>
    <a:srgbClr val="F57B17"/>
    <a:srgbClr val="D8F8E4"/>
    <a:srgbClr val="FFFFCC"/>
    <a:srgbClr val="BAECBA"/>
    <a:srgbClr val="EFEA16"/>
    <a:srgbClr val="F7FCBC"/>
    <a:srgbClr val="78DA78"/>
    <a:srgbClr val="B7EBB7"/>
    <a:srgbClr val="AEE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66" autoAdjust="0"/>
  </p:normalViewPr>
  <p:slideViewPr>
    <p:cSldViewPr>
      <p:cViewPr varScale="1">
        <p:scale>
          <a:sx n="79" d="100"/>
          <a:sy n="79" d="100"/>
        </p:scale>
        <p:origin x="9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E5E1-796B-4BC5-8E0B-C38F97F58DE8}" type="datetime1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A9BD7-813C-4E13-B181-D85D42BFE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5227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3329E-3BFD-4609-B43B-BE70C0CDA2E7}" type="datetime1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0A31-B339-460E-A066-6486EA6B5E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370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531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最差的狀況下，也就是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3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時，共需三次比對，而每次比對都必須取出變數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的值一次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只在一開頭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的括號中取出變數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的值，然後逐一比對下面的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，效率的差別就在於這邊。</a:t>
            </a:r>
            <a:endParaRPr lang="zh-TW" altLang="en-US" dirty="0" smtClean="0"/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518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cmath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double score;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grade=0;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enter score"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score;</a:t>
            </a:r>
          </a:p>
          <a:p>
            <a:r>
              <a:rPr lang="en-US" altLang="zh-TW" dirty="0" smtClean="0"/>
              <a:t>    if (score&gt;100 || score &lt;0){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"The score is unavailable!"&lt;&lt;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else {</a:t>
            </a:r>
          </a:p>
          <a:p>
            <a:r>
              <a:rPr lang="en-US" altLang="zh-TW" dirty="0" smtClean="0"/>
              <a:t>        grade = score / 10;</a:t>
            </a:r>
          </a:p>
          <a:p>
            <a:r>
              <a:rPr lang="en-US" altLang="zh-TW" dirty="0" smtClean="0"/>
              <a:t>        switch (grade){</a:t>
            </a:r>
          </a:p>
          <a:p>
            <a:r>
              <a:rPr lang="en-US" altLang="zh-TW" dirty="0" smtClean="0"/>
              <a:t>            case 10: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"You got a grade A"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        break;</a:t>
            </a:r>
          </a:p>
          <a:p>
            <a:r>
              <a:rPr lang="en-US" altLang="zh-TW" dirty="0" smtClean="0"/>
              <a:t>            case 9: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"You got a grade A"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        break;</a:t>
            </a:r>
          </a:p>
          <a:p>
            <a:r>
              <a:rPr lang="en-US" altLang="zh-TW" dirty="0" smtClean="0"/>
              <a:t>            case 8: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"You got a grade B"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        break;</a:t>
            </a:r>
          </a:p>
          <a:p>
            <a:r>
              <a:rPr lang="en-US" altLang="zh-TW" dirty="0" smtClean="0"/>
              <a:t>            case 7: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"You got a grade C"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        break;</a:t>
            </a:r>
          </a:p>
          <a:p>
            <a:r>
              <a:rPr lang="en-US" altLang="zh-TW" dirty="0" smtClean="0"/>
              <a:t>            case 6: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"You got a grade D"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        break;</a:t>
            </a:r>
          </a:p>
          <a:p>
            <a:r>
              <a:rPr lang="en-US" altLang="zh-TW" dirty="0" smtClean="0"/>
              <a:t>            default: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"You got a F"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922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81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小心</a:t>
            </a:r>
            <a:r>
              <a:rPr lang="zh-TW" altLang="en-US" sz="1200" b="1" dirty="0" smtClean="0">
                <a:latin typeface="Adobe 繁黑體 Std B" pitchFamily="34" charset="-120"/>
                <a:ea typeface="Adobe 繁黑體 Std B" pitchFamily="34" charset="-120"/>
              </a:rPr>
              <a:t>比較</a:t>
            </a: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的時候要用</a:t>
            </a:r>
            <a:b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comparison operator</a:t>
            </a:r>
            <a:b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sz="1200" dirty="0" smtClean="0">
                <a:latin typeface="Adobe 繁黑體 Std B" pitchFamily="34" charset="-120"/>
                <a:ea typeface="Adobe 繁黑體 Std B" pitchFamily="34" charset="-120"/>
              </a:rPr>
              <a:t>而非指定運算子 </a:t>
            </a:r>
            <a:r>
              <a:rPr lang="en-US" altLang="zh-TW" sz="12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(=)</a:t>
            </a:r>
            <a:r>
              <a:rPr lang="en-US" altLang="zh-TW" sz="1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69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n;</a:t>
            </a:r>
          </a:p>
          <a:p>
            <a:r>
              <a:rPr lang="en-US" altLang="zh-TW" dirty="0" smtClean="0"/>
              <a:t>    cout &lt;&lt; "Please enter an integer :" &lt;&lt; endl;</a:t>
            </a:r>
          </a:p>
          <a:p>
            <a:r>
              <a:rPr lang="en-US" altLang="zh-TW" dirty="0" smtClean="0"/>
              <a:t>    cin &gt;&gt; 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if(n&gt;0){</a:t>
            </a:r>
          </a:p>
          <a:p>
            <a:r>
              <a:rPr lang="en-US" altLang="zh-TW" dirty="0" smtClean="0"/>
              <a:t>        cout &lt;&lt; "Positive" &lt;&lt; endl;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else{</a:t>
            </a:r>
          </a:p>
          <a:p>
            <a:r>
              <a:rPr lang="en-US" altLang="zh-TW" dirty="0" smtClean="0"/>
              <a:t>        cout &lt;&lt; "Negative" &lt;&lt; endl;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21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number;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enter a number"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number;</a:t>
            </a:r>
          </a:p>
          <a:p>
            <a:r>
              <a:rPr lang="en-US" altLang="zh-TW" dirty="0" smtClean="0"/>
              <a:t>    if ((number%2) == 0)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"Even"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"Odd"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886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cmath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double r;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enter radius"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r;</a:t>
            </a:r>
          </a:p>
          <a:p>
            <a:r>
              <a:rPr lang="en-US" altLang="zh-TW" dirty="0" smtClean="0"/>
              <a:t>    if (r&gt;0)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&lt;&lt;"Area: "&lt;&lt; r*r*M_PI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&lt;&lt;"You give a wrong radius";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enter radius"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r;</a:t>
            </a:r>
          </a:p>
          <a:p>
            <a:r>
              <a:rPr lang="en-US" altLang="zh-TW" dirty="0" smtClean="0"/>
              <a:t>    if (r&gt;0)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&lt;&lt;"Area: "&lt;&lt; r*r*M_PI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&lt;&lt;"You give a wrong radius";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24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5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http://www.slideshare.net/zonble/code-60464624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57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66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double score;</a:t>
            </a:r>
          </a:p>
          <a:p>
            <a:r>
              <a:rPr lang="en-US" altLang="zh-TW" dirty="0" smtClean="0"/>
              <a:t>    cout &lt;&lt; "Please enter score" &lt;&lt; endl;</a:t>
            </a:r>
          </a:p>
          <a:p>
            <a:r>
              <a:rPr lang="en-US" altLang="zh-TW" dirty="0" smtClean="0"/>
              <a:t>    cin &gt;&gt; score;</a:t>
            </a:r>
          </a:p>
          <a:p>
            <a:r>
              <a:rPr lang="en-US" altLang="zh-TW" dirty="0" smtClean="0"/>
              <a:t>    if (score&gt;100 || score &lt;0){</a:t>
            </a:r>
          </a:p>
          <a:p>
            <a:r>
              <a:rPr lang="en-US" altLang="zh-TW" dirty="0" smtClean="0"/>
              <a:t>        cout &lt;&lt; "The score is unavailable!"&lt;&lt;endl;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else {</a:t>
            </a:r>
          </a:p>
          <a:p>
            <a:r>
              <a:rPr lang="en-US" altLang="zh-TW" dirty="0" smtClean="0"/>
              <a:t>        if (score&gt;90)</a:t>
            </a:r>
          </a:p>
          <a:p>
            <a:r>
              <a:rPr lang="en-US" altLang="zh-TW" dirty="0" smtClean="0"/>
              <a:t>            cout &lt;&lt; "Your score is : A+" &lt;&lt; endl;</a:t>
            </a:r>
          </a:p>
          <a:p>
            <a:r>
              <a:rPr lang="en-US" altLang="zh-TW" dirty="0" smtClean="0"/>
              <a:t>        else if (score&gt;85)</a:t>
            </a:r>
          </a:p>
          <a:p>
            <a:r>
              <a:rPr lang="en-US" altLang="zh-TW" dirty="0" smtClean="0"/>
              <a:t>            cout &lt;&lt; "Your score is : A" &lt;&lt; endl;</a:t>
            </a:r>
          </a:p>
          <a:p>
            <a:r>
              <a:rPr lang="en-US" altLang="zh-TW" dirty="0" smtClean="0"/>
              <a:t>        else if (score&gt;80)</a:t>
            </a:r>
          </a:p>
          <a:p>
            <a:r>
              <a:rPr lang="en-US" altLang="zh-TW" dirty="0" smtClean="0"/>
              <a:t>            cout &lt;&lt; "Your score is : A-" &lt;&lt; endl;</a:t>
            </a:r>
          </a:p>
          <a:p>
            <a:r>
              <a:rPr lang="en-US" altLang="zh-TW" dirty="0" smtClean="0"/>
              <a:t>        else if (score&gt;77)</a:t>
            </a:r>
          </a:p>
          <a:p>
            <a:r>
              <a:rPr lang="en-US" altLang="zh-TW" dirty="0" smtClean="0"/>
              <a:t>            cout &lt;&lt; "Your score is : B+" &lt;&lt; endl;</a:t>
            </a:r>
          </a:p>
          <a:p>
            <a:r>
              <a:rPr lang="en-US" altLang="zh-TW" dirty="0" smtClean="0"/>
              <a:t>        else if (score&gt;73)</a:t>
            </a:r>
          </a:p>
          <a:p>
            <a:r>
              <a:rPr lang="en-US" altLang="zh-TW" dirty="0" smtClean="0"/>
              <a:t>            cout &lt;&lt; "Your score is : B" &lt;&lt; endl;</a:t>
            </a:r>
          </a:p>
          <a:p>
            <a:r>
              <a:rPr lang="en-US" altLang="zh-TW" dirty="0" smtClean="0"/>
              <a:t>        else if (score&gt;70)</a:t>
            </a:r>
          </a:p>
          <a:p>
            <a:r>
              <a:rPr lang="en-US" altLang="zh-TW" dirty="0" smtClean="0"/>
              <a:t>            cout &lt;&lt; "Your score is : B-" &lt;&lt; endl;</a:t>
            </a:r>
          </a:p>
          <a:p>
            <a:r>
              <a:rPr lang="en-US" altLang="zh-TW" dirty="0" smtClean="0"/>
              <a:t>        else if (score&gt;67)</a:t>
            </a:r>
          </a:p>
          <a:p>
            <a:r>
              <a:rPr lang="en-US" altLang="zh-TW" dirty="0" smtClean="0"/>
              <a:t>            cout &lt;&lt; "Your score is : C+" &lt;&lt; endl;</a:t>
            </a:r>
          </a:p>
          <a:p>
            <a:r>
              <a:rPr lang="en-US" altLang="zh-TW" dirty="0" smtClean="0"/>
              <a:t>        else if (score&gt;63)</a:t>
            </a:r>
          </a:p>
          <a:p>
            <a:r>
              <a:rPr lang="en-US" altLang="zh-TW" dirty="0" smtClean="0"/>
              <a:t>            cout &lt;&lt; "Your score is : C" &lt;&lt; endl;</a:t>
            </a:r>
          </a:p>
          <a:p>
            <a:r>
              <a:rPr lang="en-US" altLang="zh-TW" dirty="0" smtClean="0"/>
              <a:t>        else if (score&gt;60)</a:t>
            </a:r>
          </a:p>
          <a:p>
            <a:r>
              <a:rPr lang="en-US" altLang="zh-TW" dirty="0" smtClean="0"/>
              <a:t>            cout &lt;&lt; "Your score is : C-" &lt;&lt; endl;</a:t>
            </a:r>
          </a:p>
          <a:p>
            <a:r>
              <a:rPr lang="en-US" altLang="zh-TW" dirty="0" smtClean="0"/>
              <a:t>        else if (score&gt;0)</a:t>
            </a:r>
          </a:p>
          <a:p>
            <a:r>
              <a:rPr lang="en-US" altLang="zh-TW" dirty="0" smtClean="0"/>
              <a:t>            cout &lt;&lt; "Your score is : F" &lt;&lt; endl;</a:t>
            </a:r>
          </a:p>
          <a:p>
            <a:r>
              <a:rPr lang="en-US" altLang="zh-TW" dirty="0" smtClean="0"/>
              <a:t>        else if (score==0)</a:t>
            </a:r>
          </a:p>
          <a:p>
            <a:r>
              <a:rPr lang="en-US" altLang="zh-TW" dirty="0" smtClean="0"/>
              <a:t>            cout &lt;&lt; "Your score is : X" &lt;&lt; endl;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3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DD1E-981A-45FE-9767-9A303A727424}" type="datetime1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圓角矩形 6"/>
          <p:cNvSpPr/>
          <p:nvPr userDrawn="1"/>
        </p:nvSpPr>
        <p:spPr>
          <a:xfrm>
            <a:off x="3419872" y="4028579"/>
            <a:ext cx="2664296" cy="648072"/>
          </a:xfrm>
          <a:prstGeom prst="round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ea typeface="Adobe 繁黑體 Std B" panose="020B0700000000000000"/>
              </a:rPr>
              <a:t>李耕銘</a:t>
            </a:r>
            <a:endParaRPr lang="zh-TW" altLang="en-US" sz="2800" b="1" dirty="0">
              <a:ea typeface="Adobe 繁黑體 Std B" panose="020B0700000000000000"/>
            </a:endParaRPr>
          </a:p>
        </p:txBody>
      </p:sp>
      <p:sp>
        <p:nvSpPr>
          <p:cNvPr id="8" name="圓角矩形 7"/>
          <p:cNvSpPr/>
          <p:nvPr userDrawn="1"/>
        </p:nvSpPr>
        <p:spPr>
          <a:xfrm>
            <a:off x="1259632" y="1360325"/>
            <a:ext cx="6984776" cy="2286254"/>
          </a:xfrm>
          <a:prstGeom prst="roundRect">
            <a:avLst/>
          </a:prstGeom>
          <a:gradFill>
            <a:gsLst>
              <a:gs pos="0">
                <a:srgbClr val="EFEA16"/>
              </a:gs>
              <a:gs pos="100000">
                <a:srgbClr val="F7FCBC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>C/C++</a:t>
            </a:r>
            <a:r>
              <a:rPr lang="zh-TW" altLang="en-US" sz="3200" b="1" dirty="0" smtClean="0">
                <a:latin typeface="Adobe 繁黑體 Std B" pitchFamily="34" charset="-120"/>
                <a:ea typeface="Adobe 繁黑體 Std B" pitchFamily="34" charset="-120"/>
              </a:rPr>
              <a:t> 基礎程式設計班</a:t>
            </a:r>
            <a:endParaRPr lang="en-US" altLang="zh-TW" sz="3200" b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</a:br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20" y="2204864"/>
            <a:ext cx="8229600" cy="1143000"/>
          </a:xfrm>
        </p:spPr>
        <p:txBody>
          <a:bodyPr/>
          <a:lstStyle>
            <a:lvl1pPr>
              <a:defRPr u="sng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06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B1DF-123A-42A0-A2AB-012AEC2DAC81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圓角矩形圖說文字 7"/>
          <p:cNvSpPr/>
          <p:nvPr userDrawn="1"/>
        </p:nvSpPr>
        <p:spPr>
          <a:xfrm>
            <a:off x="899592" y="2060848"/>
            <a:ext cx="7056784" cy="2016224"/>
          </a:xfrm>
          <a:prstGeom prst="wedgeRoundRectCallou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5600" dirty="0">
              <a:ea typeface="Adobe 繁黑體 Std B" panose="020B0700000000000000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313184" y="249746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50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 smtClean="0"/>
              <a:t>長篇講解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10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764704"/>
            <a:ext cx="8229600" cy="62710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686E-2DDC-488A-B054-98A1C00446F3}" type="datetime1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圓角矩形 9"/>
          <p:cNvSpPr/>
          <p:nvPr userDrawn="1"/>
        </p:nvSpPr>
        <p:spPr>
          <a:xfrm>
            <a:off x="1290464" y="1569785"/>
            <a:ext cx="2160240" cy="576064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11" name="圓角矩形 10"/>
          <p:cNvSpPr/>
          <p:nvPr userDrawn="1"/>
        </p:nvSpPr>
        <p:spPr>
          <a:xfrm>
            <a:off x="5693296" y="1569785"/>
            <a:ext cx="2160240" cy="576064"/>
          </a:xfrm>
          <a:prstGeom prst="roundRect">
            <a:avLst/>
          </a:prstGeom>
          <a:solidFill>
            <a:schemeClr val="lt1"/>
          </a:solidFill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3200" b="1" dirty="0" smtClean="0">
              <a:ea typeface="Adobe 繁黑體 Std B" panose="020B0700000000000000"/>
            </a:endParaRPr>
          </a:p>
        </p:txBody>
      </p:sp>
      <p:sp>
        <p:nvSpPr>
          <p:cNvPr id="12" name="圓角矩形 11"/>
          <p:cNvSpPr/>
          <p:nvPr userDrawn="1"/>
        </p:nvSpPr>
        <p:spPr>
          <a:xfrm>
            <a:off x="457200" y="2395837"/>
            <a:ext cx="3826768" cy="340942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13" name="圓角矩形 12"/>
          <p:cNvSpPr/>
          <p:nvPr userDrawn="1"/>
        </p:nvSpPr>
        <p:spPr>
          <a:xfrm>
            <a:off x="4860032" y="2369852"/>
            <a:ext cx="3826768" cy="3409427"/>
          </a:xfrm>
          <a:prstGeom prst="roundRect">
            <a:avLst/>
          </a:prstGeom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457200" y="2740011"/>
            <a:ext cx="4217640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4"/>
          </p:nvPr>
        </p:nvSpPr>
        <p:spPr>
          <a:xfrm>
            <a:off x="4860843" y="2740011"/>
            <a:ext cx="3826767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85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圓角矩形 4"/>
          <p:cNvSpPr/>
          <p:nvPr userDrawn="1"/>
        </p:nvSpPr>
        <p:spPr>
          <a:xfrm>
            <a:off x="2776972" y="548680"/>
            <a:ext cx="3312368" cy="720080"/>
          </a:xfrm>
          <a:prstGeom prst="roundRect">
            <a:avLst/>
          </a:prstGeom>
          <a:solidFill>
            <a:srgbClr val="FFFFCC"/>
          </a:solidFill>
          <a:ln w="7620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3600" b="1" dirty="0" smtClean="0"/>
              <a:t>Example Code</a:t>
            </a:r>
            <a:endParaRPr lang="zh-TW" altLang="en-US" sz="3600" b="1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7200" y="1412776"/>
            <a:ext cx="8229600" cy="2448272"/>
          </a:xfrm>
          <a:solidFill>
            <a:srgbClr val="FFFFCC"/>
          </a:solidFill>
          <a:ln w="76200">
            <a:solidFill>
              <a:srgbClr val="F57B1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400"/>
            </a:lvl1pPr>
          </a:lstStyle>
          <a:p>
            <a:pPr algn="l"/>
            <a:r>
              <a:rPr lang="en-US" altLang="zh-TW" sz="3200" b="1" dirty="0" smtClean="0"/>
              <a:t>Input:</a:t>
            </a:r>
          </a:p>
          <a:p>
            <a:pPr algn="l"/>
            <a:endParaRPr lang="en-US" altLang="zh-TW" sz="3200" b="1" dirty="0" smtClean="0"/>
          </a:p>
          <a:p>
            <a:pPr algn="l"/>
            <a:r>
              <a:rPr lang="en-US" altLang="zh-TW" sz="3200" b="1" dirty="0" smtClean="0"/>
              <a:t>Output:</a:t>
            </a:r>
          </a:p>
          <a:p>
            <a:pPr algn="l"/>
            <a:endParaRPr lang="en-US" altLang="zh-TW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575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1866" y="1275310"/>
            <a:ext cx="8234934" cy="2369714"/>
          </a:xfrm>
          <a:solidFill>
            <a:srgbClr val="D8F8E4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1600"/>
            </a:lvl1pPr>
            <a:lvl2pPr>
              <a:defRPr sz="4400"/>
            </a:lvl2pPr>
            <a:lvl3pPr>
              <a:defRPr sz="2000"/>
            </a:lvl3pPr>
            <a:lvl4pPr>
              <a:defRPr sz="3600"/>
            </a:lvl4pPr>
            <a:lvl5pPr>
              <a:defRPr sz="2400"/>
            </a:lvl5pPr>
          </a:lstStyle>
          <a:p>
            <a:pPr lvl="0" algn="l"/>
            <a:r>
              <a:rPr lang="en-US" altLang="zh-TW" sz="3200" b="1" dirty="0" smtClean="0"/>
              <a:t>Input:</a:t>
            </a:r>
          </a:p>
          <a:p>
            <a:pPr lvl="0" algn="l"/>
            <a:r>
              <a:rPr lang="en-US" altLang="zh-TW" sz="3200" b="1" dirty="0" smtClean="0"/>
              <a:t>Output:</a:t>
            </a:r>
          </a:p>
          <a:p>
            <a:pPr lvl="0" algn="l"/>
            <a:endParaRPr lang="en-US" altLang="zh-TW" sz="3200" b="1" dirty="0" smtClean="0"/>
          </a:p>
          <a:p>
            <a:pPr lvl="0" algn="l"/>
            <a:r>
              <a:rPr lang="en-US" altLang="zh-TW" sz="3200" b="1" dirty="0" smtClean="0"/>
              <a:t>Hint:</a:t>
            </a:r>
            <a:endParaRPr lang="zh-TW" altLang="en-US" sz="3200" b="1" dirty="0" smtClean="0"/>
          </a:p>
          <a:p>
            <a:pPr lvl="0" algn="l"/>
            <a:endParaRPr lang="en-US" altLang="zh-TW" sz="3200" b="1" dirty="0" smtClean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 hasCustomPrompt="1"/>
          </p:nvPr>
        </p:nvSpPr>
        <p:spPr>
          <a:xfrm>
            <a:off x="464363" y="548680"/>
            <a:ext cx="2451453" cy="576163"/>
          </a:xfrm>
          <a:solidFill>
            <a:srgbClr val="FFFFCC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0" indent="0" algn="l">
              <a:buNone/>
              <a:defRPr b="1" baseline="0"/>
            </a:lvl1pPr>
          </a:lstStyle>
          <a:p>
            <a:pPr lvl="0"/>
            <a:r>
              <a:rPr lang="en-US" altLang="zh-TW" dirty="0" smtClean="0"/>
              <a:t>Practice   #: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30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2049571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734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4220708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0804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22000"/>
            <a:lum/>
          </a:blip>
          <a:srcRect/>
          <a:stretch>
            <a:fillRect l="-4000" r="-4000"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37312"/>
            <a:ext cx="9144000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5696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31689"/>
            <a:ext cx="8229600" cy="429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A014B1DF-123A-42A0-A2AB-012AEC2DAC81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78DA78"/>
              </a:gs>
              <a:gs pos="100000">
                <a:srgbClr val="BAEC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81136" y="5595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NTUCSIE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671753" y="509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臺大資工訓練班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7240507" y="50995"/>
            <a:ext cx="144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C/C++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基礎班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37027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5" r:id="rId6"/>
    <p:sldLayoutId id="2147483656" r:id="rId7"/>
    <p:sldLayoutId id="2147483662" r:id="rId8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Adobe 繁黑體 Std B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Adobe 繁黑體 Std B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Adobe 繁黑體 Std B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dobe 繁黑體 Std B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6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C41-29E2-40FC-AC89-52556BE24E60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條件判斷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7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條件判斷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決定在甚麼狀況下要執行哪一段程式碼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TW" sz="1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當條件為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True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時，即執行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該段程式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275856" y="2256117"/>
            <a:ext cx="2376264" cy="1152128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條件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 {</a:t>
            </a:r>
          </a:p>
          <a:p>
            <a:pPr lvl="1"/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DC48-421F-4ADE-AFCA-3BAE38D8D232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54224" y="4293096"/>
            <a:ext cx="4349824" cy="1631968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bool condition = true;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if(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condition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條件是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True"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endl;</a:t>
            </a:r>
          </a:p>
          <a:p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4581128"/>
            <a:ext cx="3008060" cy="107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else 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條件判斷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如果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if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為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false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，則執行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else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下的程式碼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else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後面不需要加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條件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027368" y="679384"/>
            <a:ext cx="1944216" cy="2411280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條件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 {</a:t>
            </a:r>
          </a:p>
          <a:p>
            <a:pPr lvl="1"/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else{</a:t>
            </a:r>
          </a:p>
          <a:p>
            <a:pPr marL="0" lvl="1"/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程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式碼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...</a:t>
            </a:r>
          </a:p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DC48-421F-4ADE-AFCA-3BAE38D8D232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39552" y="3212976"/>
            <a:ext cx="4608512" cy="2758067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bool condition =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false;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if(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condition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條件是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True"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endl;</a:t>
            </a:r>
          </a:p>
          <a:p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"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條件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是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False"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endl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  <a:endParaRPr lang="en-US" altLang="zh-TW" sz="2000" dirty="0" smtClean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89" y="3863181"/>
            <a:ext cx="3174911" cy="11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if-else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條件判斷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如果程式碼只有一行，可以省略大括號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{}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但</a:t>
            </a:r>
            <a:r>
              <a:rPr lang="zh-TW" altLang="en-US" dirty="0" smtClean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不建議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省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略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906819" y="3645024"/>
            <a:ext cx="3367962" cy="2257158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條件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 {</a:t>
            </a:r>
            <a:endParaRPr lang="en-US" altLang="zh-TW" sz="2000" b="1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程式碼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1;</a:t>
            </a:r>
          </a:p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}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{</a:t>
            </a:r>
          </a:p>
          <a:p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程</a:t>
            </a:r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式碼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2; </a:t>
            </a:r>
            <a:endParaRPr lang="en-US" altLang="zh-TW" sz="2000" dirty="0" smtClean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3632-5489-4E65-9A3F-CC150F84E80A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004048" y="3645024"/>
            <a:ext cx="3367962" cy="225715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if(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條件</a:t>
            </a:r>
            <a:r>
              <a:rPr lang="en-US" altLang="zh-TW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 </a:t>
            </a:r>
          </a:p>
          <a:p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程</a:t>
            </a:r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式碼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1;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endParaRPr lang="en-US" altLang="zh-TW" sz="2000" dirty="0" smtClean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</a:p>
          <a:p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程</a:t>
            </a:r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式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碼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2;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endParaRPr lang="en-US" altLang="zh-TW" sz="2000" dirty="0" smtClean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B9FE-326B-48EF-B60C-B49DAD5BA144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1728192"/>
          </a:xfrm>
        </p:spPr>
        <p:txBody>
          <a:bodyPr/>
          <a:lstStyle/>
          <a:p>
            <a:r>
              <a:rPr lang="en-US" altLang="zh-TW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mtClean="0">
                <a:latin typeface="Adobe 繁黑體 Std B" pitchFamily="34" charset="-120"/>
                <a:ea typeface="Adobe 繁黑體 Std B" pitchFamily="34" charset="-120"/>
              </a:rPr>
              <a:t>Integer</a:t>
            </a:r>
          </a:p>
          <a:p>
            <a:pPr lvl="1"/>
            <a:r>
              <a:rPr lang="en-US" altLang="zh-TW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mtClean="0">
                <a:latin typeface="Adobe 繁黑體 Std B" pitchFamily="34" charset="-120"/>
                <a:ea typeface="Adobe 繁黑體 Std B" pitchFamily="34" charset="-120"/>
              </a:rPr>
              <a:t>posive or negative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284984"/>
            <a:ext cx="4562475" cy="12954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965" y="4813748"/>
            <a:ext cx="4572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B9FE-326B-48EF-B60C-B49DAD5BA144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TW" sz="1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38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3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3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Integer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Even or odd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Hint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Use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%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1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8165164" cy="173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5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2C8A-2689-4689-9E6C-5D5F0DB982EF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TW" sz="17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46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46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57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Radius 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Area 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Note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Be able to handle the exception.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2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5" y="4005064"/>
            <a:ext cx="7599972" cy="191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4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三</a:t>
            </a:r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元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運算子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短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語版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的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if-else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條件為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true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時回傳前者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條件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為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false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時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回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傳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後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者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看起來比較簡潔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TW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8B02-B3C0-4F0D-905D-47DCBD4B1D48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374431" y="2060848"/>
            <a:ext cx="3108463" cy="694449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條件</a:t>
            </a:r>
            <a:r>
              <a:rPr lang="en-US" altLang="zh-TW" sz="2000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?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回傳值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1 </a:t>
            </a:r>
            <a:r>
              <a:rPr lang="en-US" altLang="zh-TW" sz="2000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  <a:r>
              <a:rPr lang="zh-TW" altLang="en-US" sz="2000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回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傳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值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2;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39552" y="4797152"/>
            <a:ext cx="4332599" cy="1184995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int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input;</a:t>
            </a:r>
          </a:p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cin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&gt;&gt; input;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(input%2 ? "Odd" : "Even");</a:t>
            </a:r>
            <a:endParaRPr lang="en-US" altLang="zh-TW" sz="2000" dirty="0" smtClean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173359" y="3140968"/>
            <a:ext cx="3516273" cy="2880320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int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input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;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cin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&gt;&gt; number;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if 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((number%2) == 0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){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cout 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&lt;&lt; "Even" &lt;&lt;endl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else{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cout 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&lt;&lt; "Odd" &lt;&lt;endl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1639"/>
            <a:ext cx="8229600" cy="981075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else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if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條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件判斷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845" y="1406946"/>
            <a:ext cx="8579296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當有多餘一個條件需要</a:t>
            </a:r>
            <a:r>
              <a:rPr lang="zh-TW" altLang="en-US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依次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判斷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/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可有很多組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else if</a:t>
            </a:r>
          </a:p>
          <a:p>
            <a:pPr eaLnBrk="1" hangingPunct="1"/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由上往下檢查到一個條件為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True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就停止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83C2-2A00-4E91-A1B9-1772105823BC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691680" y="3048285"/>
            <a:ext cx="2440632" cy="3096344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條件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1)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程式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碼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1.......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}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 if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條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件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2) {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程式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碼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2.......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else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{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程式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碼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3.......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499992" y="3048286"/>
            <a:ext cx="3456384" cy="3096343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int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age;</a:t>
            </a:r>
          </a:p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cin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&gt;&gt; age;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(age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&gt;=65)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老人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 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7030A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age&lt;65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&amp;&amp; age&gt;18)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壯年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小孩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622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176" y="4847766"/>
            <a:ext cx="2413248" cy="1232297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004048" y="1609998"/>
            <a:ext cx="3456384" cy="3096343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age;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cin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&gt;&gt; age;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if(age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&gt;=65)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老人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 if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(age&gt;18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壯年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小孩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862608" y="1605975"/>
            <a:ext cx="3456384" cy="3096343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age;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cin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&gt;&gt; age;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if(age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&gt;=65)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老人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(age&gt;18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壯年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cout &lt;&lt; "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小孩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r="29240"/>
          <a:stretch/>
        </p:blipFill>
        <p:spPr>
          <a:xfrm>
            <a:off x="5508104" y="4834720"/>
            <a:ext cx="2391854" cy="12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巢狀 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條件判斷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839" y="1478570"/>
            <a:ext cx="4240177" cy="45259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在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if-else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裏頭又有另一組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if-else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記得要：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打滿大括號，避免誤判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對齊大括號，清楚對應方式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3A11-E00C-4DD7-9367-022E50684FE9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735471" y="1598668"/>
            <a:ext cx="4236876" cy="4344998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input;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cin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&gt;&gt; input;</a:t>
            </a:r>
          </a:p>
          <a:p>
            <a:r>
              <a:rPr lang="en-US" altLang="zh-TW" sz="2000" dirty="0" smtClean="0">
                <a:solidFill>
                  <a:srgbClr val="F57B1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if(input&gt;0</a:t>
            </a:r>
            <a:r>
              <a:rPr lang="en-US" altLang="zh-TW" sz="2000" dirty="0">
                <a:solidFill>
                  <a:srgbClr val="F57B1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if(input%2</a:t>
            </a:r>
            <a:r>
              <a:rPr lang="en-US" altLang="zh-TW" sz="20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"Odd";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dirty="0">
              <a:solidFill>
                <a:srgbClr val="00B0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  <a:r>
              <a:rPr lang="en-US" altLang="zh-TW" sz="20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{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"Even";</a:t>
            </a:r>
          </a:p>
          <a:p>
            <a:r>
              <a:rPr lang="zh-TW" altLang="en-US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dirty="0">
              <a:solidFill>
                <a:srgbClr val="00B0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rgbClr val="F57B1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dirty="0">
              <a:solidFill>
                <a:srgbClr val="F57B1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rgbClr val="F57B1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  <a:r>
              <a:rPr lang="en-US" altLang="zh-TW" sz="2000" dirty="0">
                <a:solidFill>
                  <a:srgbClr val="F57B1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{</a:t>
            </a:r>
          </a:p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"Negative input!";</a:t>
            </a:r>
          </a:p>
          <a:p>
            <a:r>
              <a:rPr lang="en-US" altLang="zh-TW" sz="2000" dirty="0" smtClean="0">
                <a:solidFill>
                  <a:srgbClr val="F57B1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dirty="0">
              <a:solidFill>
                <a:srgbClr val="F57B1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5292080" y="2708920"/>
            <a:ext cx="0" cy="1800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004048" y="2420888"/>
            <a:ext cx="0" cy="3384376"/>
          </a:xfrm>
          <a:prstGeom prst="line">
            <a:avLst/>
          </a:prstGeom>
          <a:ln w="57150">
            <a:solidFill>
              <a:srgbClr val="F57B17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E85C-9EF1-4519-A057-D940E035F947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如果我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們剛剛輸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入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-1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呢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？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b="36715"/>
          <a:stretch/>
        </p:blipFill>
        <p:spPr>
          <a:xfrm>
            <a:off x="743602" y="4509120"/>
            <a:ext cx="736876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1030002"/>
            <a:ext cx="8229600" cy="1143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19800" y="5620850"/>
            <a:ext cx="7283152" cy="132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Ref:Weizhong </a:t>
            </a:r>
            <a:r>
              <a:rPr lang="en-US" altLang="zh-TW" sz="2800" dirty="0"/>
              <a:t>Yang</a:t>
            </a:r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8BE7-F688-43A2-9C7C-4992B1DFF00A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764703"/>
            <a:ext cx="6696744" cy="489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巢狀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if 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條件判斷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9083352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else 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跟最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接近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的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if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 為一組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回憶：對齊在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C/C++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僅有排版的功能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3949-D022-46D6-8211-3FB80789B002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998876" y="2780605"/>
            <a:ext cx="3456384" cy="3388321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input;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cin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&gt;&gt; input;</a:t>
            </a:r>
          </a:p>
          <a:p>
            <a:r>
              <a:rPr lang="en-US" altLang="zh-TW" sz="2000" dirty="0" smtClean="0">
                <a:solidFill>
                  <a:srgbClr val="F57B1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if(input&gt;0){</a:t>
            </a:r>
            <a:endParaRPr lang="en-US" altLang="zh-TW" sz="2000" dirty="0">
              <a:solidFill>
                <a:srgbClr val="F57B1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if(input%2){</a:t>
            </a:r>
            <a:endParaRPr lang="en-US" altLang="zh-TW" sz="2000" dirty="0">
              <a:solidFill>
                <a:srgbClr val="00B0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"Odd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zh-TW" altLang="en-US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r>
              <a:rPr lang="zh-TW" altLang="en-US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endParaRPr lang="en-US" altLang="zh-TW" sz="2000" dirty="0" smtClean="0">
              <a:solidFill>
                <a:srgbClr val="00B0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else{</a:t>
            </a:r>
            <a:endParaRPr lang="en-US" altLang="zh-TW" sz="2000" dirty="0">
              <a:solidFill>
                <a:srgbClr val="00B0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"Even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</a:p>
          <a:p>
            <a:r>
              <a:rPr lang="zh-TW" altLang="en-US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dirty="0">
                <a:solidFill>
                  <a:srgbClr val="F57B1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r>
              <a:rPr lang="en-US" altLang="zh-TW" sz="2000" dirty="0" smtClean="0">
                <a:solidFill>
                  <a:srgbClr val="F57B1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endParaRPr lang="en-US" altLang="zh-TW" sz="2000" dirty="0">
              <a:solidFill>
                <a:srgbClr val="F57B1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3568" y="2823368"/>
            <a:ext cx="3456384" cy="3345558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input;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cin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&gt;&gt; input;</a:t>
            </a:r>
          </a:p>
          <a:p>
            <a:r>
              <a:rPr lang="en-US" altLang="zh-TW" sz="2000" dirty="0" smtClean="0">
                <a:solidFill>
                  <a:srgbClr val="F57B1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if(input&gt;0)</a:t>
            </a:r>
            <a:endParaRPr lang="en-US" altLang="zh-TW" sz="2000" dirty="0">
              <a:solidFill>
                <a:srgbClr val="F57B1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if(input%2)</a:t>
            </a:r>
            <a:endParaRPr lang="en-US" altLang="zh-TW" sz="2000" dirty="0">
              <a:solidFill>
                <a:srgbClr val="00B0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"Odd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";</a:t>
            </a:r>
            <a:r>
              <a:rPr lang="zh-TW" altLang="en-US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endParaRPr lang="en-US" altLang="zh-TW" sz="2000" dirty="0" smtClean="0">
              <a:solidFill>
                <a:srgbClr val="00B0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</a:t>
            </a:r>
            <a:endParaRPr lang="en-US" altLang="zh-TW" sz="2000" dirty="0">
              <a:solidFill>
                <a:srgbClr val="00B0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"Even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"; </a:t>
            </a:r>
            <a:endParaRPr lang="en-US" altLang="zh-TW" sz="2000" dirty="0">
              <a:solidFill>
                <a:srgbClr val="F57B1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FA52-E547-4ADB-86F9-57352D185D77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1866" y="1275310"/>
            <a:ext cx="8234934" cy="2153690"/>
          </a:xfrm>
        </p:spPr>
        <p:txBody>
          <a:bodyPr>
            <a:normAutofit fontScale="70000" lnSpcReduction="20000"/>
          </a:bodyPr>
          <a:lstStyle/>
          <a:p>
            <a:endParaRPr lang="en-US" altLang="zh-TW" sz="1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41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41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41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Score 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Ranking 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Note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Be able to handle the exception.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3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21001"/>
            <a:ext cx="64960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93" y="4797152"/>
            <a:ext cx="6477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3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E5EE-A18F-483B-BD52-EF3C294F5F29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407340" cy="503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內容版面配置區 6"/>
          <p:cNvGraphicFramePr>
            <a:graphicFrameLocks/>
          </p:cNvGraphicFramePr>
          <p:nvPr>
            <p:extLst/>
          </p:nvPr>
        </p:nvGraphicFramePr>
        <p:xfrm>
          <a:off x="2195736" y="1628800"/>
          <a:ext cx="454684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分數區間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等第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90~100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A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80~89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B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70~79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C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60~69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D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0~59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F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學習目標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If-then-else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Switch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case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default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switch vs. if</a:t>
            </a:r>
          </a:p>
          <a:p>
            <a:pPr eaLnBrk="1" hangingPunct="1">
              <a:lnSpc>
                <a:spcPct val="150000"/>
              </a:lnSpc>
            </a:pP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E060-B1A4-46D4-BD70-19F30ACC7E61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3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422" y="618792"/>
            <a:ext cx="8229600" cy="98107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switch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條件判斷選擇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526692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可比對傳入變數與符合的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case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與巢狀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if-else if-else if...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類似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每個 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case 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相當於 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== 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的比較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無法使用運算子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由常數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1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、常數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2....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依序比對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無法使用</a:t>
            </a: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float</a:t>
            </a:r>
            <a:r>
              <a:rPr lang="zh-TW" altLang="en-US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或</a:t>
            </a: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double</a:t>
            </a:r>
            <a:endParaRPr lang="zh-TW" altLang="en-US" sz="28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zh-TW" altLang="en-US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DF6C-CC76-4E16-B374-C1D575CE6B10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724129" y="1628800"/>
            <a:ext cx="2981893" cy="4411241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switch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變數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 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case</a:t>
            </a:r>
            <a:r>
              <a:rPr lang="en-US" altLang="zh-TW" sz="2000" dirty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solidFill>
                  <a:schemeClr val="accent2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常數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1</a:t>
            </a:r>
            <a:r>
              <a:rPr lang="en-US" altLang="zh-TW" sz="2000" dirty="0" smtClean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  <a:endParaRPr lang="en-US" altLang="zh-TW" sz="2000" dirty="0">
              <a:solidFill>
                <a:srgbClr val="56A828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break</a:t>
            </a:r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case</a:t>
            </a:r>
            <a:r>
              <a:rPr lang="zh-TW" altLang="en-US" sz="2000" b="1" dirty="0" smtClean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solidFill>
                  <a:schemeClr val="accent2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常數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2</a:t>
            </a:r>
            <a:r>
              <a:rPr lang="en-US" altLang="zh-TW" sz="2000" dirty="0" smtClean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  <a:endParaRPr lang="en-US" altLang="zh-TW" sz="2000" dirty="0">
              <a:solidFill>
                <a:srgbClr val="56A828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程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式碼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2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break</a:t>
            </a:r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  <a:endParaRPr lang="en-US" altLang="zh-TW" sz="2000" dirty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case</a:t>
            </a:r>
            <a:r>
              <a:rPr lang="zh-TW" altLang="en-US" sz="2000" b="1" dirty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>
                <a:solidFill>
                  <a:schemeClr val="accent2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常</a:t>
            </a:r>
            <a:r>
              <a:rPr lang="zh-TW" altLang="en-US" sz="2000" dirty="0" smtClean="0">
                <a:solidFill>
                  <a:schemeClr val="accent2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數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3</a:t>
            </a:r>
            <a:r>
              <a:rPr lang="en-US" altLang="zh-TW" sz="2000" dirty="0" smtClean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  <a:endParaRPr lang="en-US" altLang="zh-TW" sz="2000" dirty="0">
              <a:solidFill>
                <a:srgbClr val="56A828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程式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碼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3;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break</a:t>
            </a:r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  <a:endParaRPr lang="en-US" altLang="zh-TW" sz="2000" dirty="0">
              <a:solidFill>
                <a:srgbClr val="0070C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default</a:t>
            </a:r>
            <a:r>
              <a:rPr lang="en-US" altLang="zh-TW" sz="2000" dirty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statement3;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354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B1DF-123A-42A0-A2AB-012AEC2DAC81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Adobe 繁黑體 Std B" pitchFamily="34" charset="-120"/>
                <a:ea typeface="Adobe 繁黑體 Std B" pitchFamily="34" charset="-120"/>
              </a:rPr>
              <a:t>為何無</a:t>
            </a:r>
            <a:r>
              <a:rPr lang="zh-TW" altLang="en-US" sz="4000" dirty="0">
                <a:latin typeface="Adobe 繁黑體 Std B" pitchFamily="34" charset="-120"/>
                <a:ea typeface="Adobe 繁黑體 Std B" pitchFamily="34" charset="-120"/>
              </a:rPr>
              <a:t>法使用</a:t>
            </a:r>
            <a:r>
              <a:rPr lang="en-US" altLang="zh-TW" sz="4000" dirty="0">
                <a:latin typeface="Adobe 繁黑體 Std B" pitchFamily="34" charset="-120"/>
                <a:ea typeface="Adobe 繁黑體 Std B" pitchFamily="34" charset="-120"/>
              </a:rPr>
              <a:t>float</a:t>
            </a:r>
            <a:r>
              <a:rPr lang="zh-TW" altLang="en-US" sz="4000" dirty="0">
                <a:latin typeface="Adobe 繁黑體 Std B" pitchFamily="34" charset="-120"/>
                <a:ea typeface="Adobe 繁黑體 Std B" pitchFamily="34" charset="-120"/>
              </a:rPr>
              <a:t>或</a:t>
            </a:r>
            <a:r>
              <a:rPr lang="en-US" altLang="zh-TW" sz="4000" dirty="0" smtClean="0">
                <a:latin typeface="Adobe 繁黑體 Std B" pitchFamily="34" charset="-120"/>
                <a:ea typeface="Adobe 繁黑體 Std B" pitchFamily="34" charset="-120"/>
              </a:rPr>
              <a:t>double?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92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B1DF-123A-42A0-A2AB-012AEC2DAC81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771800" y="632531"/>
            <a:ext cx="3466727" cy="2160239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float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a =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0.1,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=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0.2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float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=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a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+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if(c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==0.3)</a:t>
            </a:r>
          </a:p>
          <a:p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"Yes";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lse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cout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"No";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771800" y="2980737"/>
            <a:ext cx="3466727" cy="520272"/>
          </a:xfrm>
          <a:prstGeom prst="roundRect">
            <a:avLst/>
          </a:prstGeom>
          <a:solidFill>
            <a:schemeClr val="tx1"/>
          </a:solidFill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No</a:t>
            </a:r>
            <a:endParaRPr lang="en-US" altLang="zh-TW" sz="20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215" y="5013176"/>
            <a:ext cx="4439570" cy="1008112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2195736" y="3665123"/>
            <a:ext cx="4824537" cy="1223511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float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a =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0.1,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=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0.2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float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=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a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+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fixed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&lt;&lt; 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setprecision(20)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c;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9693"/>
            <a:ext cx="8229600" cy="98107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default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911" y="1427422"/>
            <a:ext cx="8507288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處理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case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皆不符合的例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外狀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況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只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能出現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一次，通常出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現在結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尾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檢查順序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有跟常數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1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相等嗎→有的話執行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有跟常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數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相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等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嗎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→有的話執行</a:t>
            </a: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有跟常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數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3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相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等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嗎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→有的話執行</a:t>
            </a: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...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都沒有的話→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default</a:t>
            </a: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943E-881F-49BC-A359-81618819F8C1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997713" y="1808818"/>
            <a:ext cx="2981893" cy="3763169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switch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變數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 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case</a:t>
            </a:r>
            <a:r>
              <a:rPr lang="en-US" altLang="zh-TW" sz="2000" dirty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solidFill>
                  <a:schemeClr val="accent2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常數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1</a:t>
            </a:r>
            <a:r>
              <a:rPr lang="en-US" altLang="zh-TW" sz="2000" dirty="0" smtClean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  <a:endParaRPr lang="en-US" altLang="zh-TW" sz="2000" dirty="0">
              <a:solidFill>
                <a:srgbClr val="56A828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程式碼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break</a:t>
            </a:r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case</a:t>
            </a:r>
            <a:r>
              <a:rPr lang="zh-TW" altLang="en-US" sz="2000" b="1" dirty="0" smtClean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solidFill>
                  <a:schemeClr val="accent2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常數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2</a:t>
            </a:r>
            <a:r>
              <a:rPr lang="en-US" altLang="zh-TW" sz="2000" dirty="0" smtClean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  <a:endParaRPr lang="en-US" altLang="zh-TW" sz="2000" dirty="0">
              <a:solidFill>
                <a:srgbClr val="56A828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程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式碼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2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break</a:t>
            </a:r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b="1" dirty="0" smtClean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default</a:t>
            </a:r>
            <a:r>
              <a:rPr lang="en-US" altLang="zh-TW" sz="2000" dirty="0">
                <a:solidFill>
                  <a:srgbClr val="56A828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statement3;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9796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9693"/>
            <a:ext cx="8229600" cy="98107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break;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4" y="1327376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通常每個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case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都要記得加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break; 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否則會一直執行下去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314-DE53-42B6-A6A0-DCF16ACD612C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879755" y="2848570"/>
            <a:ext cx="2981893" cy="3067909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char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ch = 'a'; </a:t>
            </a:r>
          </a:p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switch(ch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case 'a':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 cout &lt;&lt; 'a';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case 'b':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 cout &lt;&lt; 'b';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case 'c':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 cout &lt;&lt; 'c';</a:t>
            </a:r>
          </a:p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523" y="5112843"/>
            <a:ext cx="2393603" cy="928861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5987359" y="1426346"/>
            <a:ext cx="2981893" cy="4005308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char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ch = 'a'; </a:t>
            </a:r>
          </a:p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switch(ch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case 'a':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 cout &lt;&lt; 'a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';</a:t>
            </a:r>
          </a:p>
          <a:p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break;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case 'b':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 cout &lt;&lt; 'b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';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 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break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case 'c':</a:t>
            </a:r>
          </a:p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 cout &lt;&lt; 'c</a:t>
            </a:r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';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 </a:t>
            </a:r>
            <a:r>
              <a:rPr lang="en-US" altLang="zh-TW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break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7265"/>
          <a:stretch/>
        </p:blipFill>
        <p:spPr>
          <a:xfrm>
            <a:off x="6789914" y="5077597"/>
            <a:ext cx="2179338" cy="9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學習目標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If-then-else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Comparison Operator (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比較運算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子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If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&amp; else if &amp; else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Conditional ternary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operator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三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元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運算子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Nested (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巢狀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 if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statement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Enum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(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列舉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Switch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AB25-D389-452A-84AB-7029C42E7313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1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>
          <a:xfrm>
            <a:off x="5062253" y="1821750"/>
            <a:ext cx="2981893" cy="4046235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char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ch = </a:t>
            </a:r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'a'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switch(ch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case </a:t>
            </a:r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'a'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 cout &lt;&lt; 'a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';</a:t>
            </a:r>
          </a:p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break;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case </a:t>
            </a:r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'b'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: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 cout &lt;&lt; 'b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';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break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default: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        cout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'x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';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32090" y="1943840"/>
            <a:ext cx="2981893" cy="3802053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dirty="0" smtClean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char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ch = </a:t>
            </a:r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'a'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; 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if(ch==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'a</a:t>
            </a:r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'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cout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'a';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 if(ch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== </a:t>
            </a:r>
            <a:r>
              <a:rPr lang="en-US" altLang="zh-TW" sz="2000" dirty="0" smtClean="0">
                <a:solidFill>
                  <a:srgbClr val="0070C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'b'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){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cout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'a';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 </a:t>
            </a: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else{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     cout &lt;&lt; </a:t>
            </a:r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'x';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}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0110" y="722587"/>
            <a:ext cx="8229600" cy="98107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switch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跟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if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的比較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24935" y="2783997"/>
            <a:ext cx="696111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6F70-A557-41E9-98BF-A9E6F8542DFB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auto">
          <a:xfrm>
            <a:off x="824935" y="3718596"/>
            <a:ext cx="696111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24935" y="4617085"/>
            <a:ext cx="696111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01AD-B928-4E86-A3F7-2D0B98AC104B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Score </a:t>
            </a: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Ranking </a:t>
            </a: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Note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Be able to handle the exception. Use Switch.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4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95761"/>
            <a:ext cx="64579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797152"/>
            <a:ext cx="63722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2195736" y="1628800"/>
          <a:ext cx="454684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分數區間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等第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90~100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A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80~89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B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70~79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C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60~69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D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0~59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F</a:t>
                      </a:r>
                      <a:endParaRPr lang="zh-TW" altLang="en-US" sz="36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B53F-408D-4DDB-BCB8-AB0DCF762D25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3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229600" cy="41764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邏輯運算子有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哪幾種？甚麼時候會使用到？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if-else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if-else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三個中，哪個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些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可以單獨存在？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if(...){...}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if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(...){...}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跟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if(...){...}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else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if (...){...}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差異？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switch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中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default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的用途？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為什麼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switch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不能使用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float/double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進行比對？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if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跟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switch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的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相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似與相異之處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?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重點回顧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10F9-FA6A-4319-9E4C-76F0B5F375EC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4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395535" y="1628800"/>
          <a:ext cx="8424938" cy="46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02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順序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運算子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描述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結合方向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   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   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乘、除、餘數</a:t>
                      </a:r>
                      <a:endParaRPr lang="en-US" sz="2400" u="sng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由左到右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2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   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加、減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2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由右到左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9125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比</a:t>
            </a:r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較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運算子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658711"/>
              </p:ext>
            </p:extLst>
          </p:nvPr>
        </p:nvGraphicFramePr>
        <p:xfrm>
          <a:off x="395534" y="1484860"/>
          <a:ext cx="8424939" cy="460851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78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2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運算子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意義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Example</a:t>
                      </a:r>
                      <a:endParaRPr lang="zh-TW" altLang="en-US" sz="2400" dirty="0" smtClean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輸出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==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等於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6 == 3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False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!=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不等於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6 != 3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True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＞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大於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&gt; 5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False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7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＜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小於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9 &lt; 2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False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8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&gt;=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大於等於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8</a:t>
                      </a:r>
                      <a:r>
                        <a:rPr lang="en-US" altLang="zh-TW" sz="2400" baseline="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&gt;= 4 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True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58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&lt;=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小於等於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2 &lt;= 6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True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9F86-1055-41F9-8712-B8F189B62870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1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834B-4D3B-4251-8D90-4254FF0D54EC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沒有辦法一次比較多個變數怎麼辦？</a:t>
            </a:r>
            <a:endParaRPr lang="zh-TW" altLang="en-US" sz="3200" dirty="0"/>
          </a:p>
        </p:txBody>
      </p:sp>
      <p:sp>
        <p:nvSpPr>
          <p:cNvPr id="8" name="圓角矩形 7"/>
          <p:cNvSpPr/>
          <p:nvPr/>
        </p:nvSpPr>
        <p:spPr>
          <a:xfrm>
            <a:off x="1979712" y="4509120"/>
            <a:ext cx="1872208" cy="726206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0 &lt;= x &lt;= 100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B1DF-123A-42A0-A2AB-012AEC2DAC81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53200" y="5383896"/>
            <a:ext cx="13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CC2.5 Petr K.</a:t>
            </a:r>
            <a:endParaRPr lang="en-US" altLang="zh-TW" dirty="0"/>
          </a:p>
        </p:txBody>
      </p:sp>
      <p:pic>
        <p:nvPicPr>
          <p:cNvPr id="1028" name="Picture 4" descr="https://upload.wikimedia.org/wikipedia/commons/thumb/b/b7/Intersection_of_two_sets_A_and_B.svg/292px-Intersection_of_two_sets_A_and_B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40768"/>
            <a:ext cx="6192688" cy="38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683" y="530179"/>
            <a:ext cx="8229600" cy="981075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邏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輯 位元運算子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760910"/>
              </p:ext>
            </p:extLst>
          </p:nvPr>
        </p:nvGraphicFramePr>
        <p:xfrm>
          <a:off x="755576" y="1511254"/>
          <a:ext cx="7329425" cy="452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98414443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780266420"/>
                    </a:ext>
                  </a:extLst>
                </a:gridCol>
                <a:gridCol w="2438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8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運算子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念法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意義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Example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輸出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＆＆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And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交集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(1&lt;2) &amp;&amp; (3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&gt;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4)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False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0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｜｜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Or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聯集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(1&lt;2) || (3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&gt;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4)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True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0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！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Not</a:t>
                      </a:r>
                      <a:endParaRPr lang="zh-TW" altLang="en-US" sz="2400" dirty="0" smtClean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否定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! (3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&gt;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4)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True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542812852"/>
                  </a:ext>
                </a:extLst>
              </a:tr>
              <a:tr h="6580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^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Xor</a:t>
                      </a:r>
                      <a:endParaRPr lang="zh-TW" altLang="en-US" sz="2400" dirty="0" smtClean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互斥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(1&lt;2) ^ (3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&gt;</a:t>
                      </a:r>
                      <a:r>
                        <a:rPr lang="zh-TW" altLang="en-US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</a:t>
                      </a: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4)</a:t>
                      </a:r>
                      <a:endParaRPr lang="zh-TW" altLang="en-US" sz="2400" dirty="0" smtClean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True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4232851189"/>
                  </a:ext>
                </a:extLst>
              </a:tr>
              <a:tr h="6580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&gt;&gt;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右移</a:t>
                      </a: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位元右移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10 &gt;&gt; 2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4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3200748651"/>
                  </a:ext>
                </a:extLst>
              </a:tr>
              <a:tr h="6580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&lt;&lt;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左移</a:t>
                      </a: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位元左移</a:t>
                      </a: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10 &lt;&lt; 2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40</a:t>
                      </a:r>
                      <a:endParaRPr lang="zh-TW" altLang="en-US" sz="2400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marL="91439" marR="91439" marT="45714" marB="45714" anchor="ctr"/>
                </a:tc>
                <a:extLst>
                  <a:ext uri="{0D108BD9-81ED-4DB2-BD59-A6C34878D82A}">
                    <a16:rowId xmlns:a16="http://schemas.microsoft.com/office/drawing/2014/main" val="1228983601"/>
                  </a:ext>
                </a:extLst>
              </a:tr>
            </a:tbl>
          </a:graphicData>
        </a:graphic>
      </p:graphicFrame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EE95-E426-4E10-9601-EAA6F72E86C0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2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3" y="404664"/>
            <a:ext cx="8229600" cy="981075"/>
          </a:xfrm>
        </p:spPr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邏輯 位元運算子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15856"/>
              </p:ext>
            </p:extLst>
          </p:nvPr>
        </p:nvGraphicFramePr>
        <p:xfrm>
          <a:off x="395536" y="1326601"/>
          <a:ext cx="8424935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3430253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x&amp;&amp;y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x||y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x^y</a:t>
                      </a:r>
                      <a:endParaRPr lang="zh-TW" altLang="en-US" sz="2400" dirty="0" smtClean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True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False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EE95-E426-4E10-9601-EAA6F72E86C0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57200" y="3807948"/>
            <a:ext cx="2016224" cy="100811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short </a:t>
            </a:r>
            <a:r>
              <a:rPr lang="zh-TW" altLang="en-US" dirty="0" smtClean="0">
                <a:solidFill>
                  <a:schemeClr val="tx1"/>
                </a:solidFill>
              </a:rPr>
              <a:t>i</a:t>
            </a:r>
            <a:r>
              <a:rPr lang="zh-TW" altLang="en-US" dirty="0">
                <a:solidFill>
                  <a:schemeClr val="tx1"/>
                </a:solidFill>
              </a:rPr>
              <a:t>nt a = 3;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a </a:t>
            </a:r>
            <a:r>
              <a:rPr lang="zh-TW" altLang="en-US" dirty="0">
                <a:solidFill>
                  <a:schemeClr val="tx1"/>
                </a:solidFill>
              </a:rPr>
              <a:t>= a &lt;&lt; 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</a:rPr>
              <a:t>;</a:t>
            </a:r>
            <a:endParaRPr lang="zh-TW" altLang="en-US" dirty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c</a:t>
            </a:r>
            <a:r>
              <a:rPr lang="zh-TW" altLang="en-US" dirty="0">
                <a:solidFill>
                  <a:schemeClr val="tx1"/>
                </a:solidFill>
              </a:rPr>
              <a:t>out &lt;&lt; a &lt;&lt; endl</a:t>
            </a:r>
            <a:r>
              <a:rPr lang="zh-TW" altLang="en-US" dirty="0" smtClean="0">
                <a:solidFill>
                  <a:schemeClr val="tx1"/>
                </a:solidFill>
              </a:rPr>
              <a:t>;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450687" y="5064356"/>
            <a:ext cx="2022737" cy="100811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short 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i</a:t>
            </a:r>
            <a:r>
              <a:rPr lang="zh-TW" altLang="en-US" dirty="0">
                <a:solidFill>
                  <a:schemeClr val="tx1"/>
                </a:solidFill>
              </a:rPr>
              <a:t>nt a = 3;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a </a:t>
            </a:r>
            <a:r>
              <a:rPr lang="zh-TW" altLang="en-US" dirty="0">
                <a:solidFill>
                  <a:schemeClr val="tx1"/>
                </a:solidFill>
              </a:rPr>
              <a:t>= a </a:t>
            </a:r>
            <a:r>
              <a:rPr lang="en-US" altLang="zh-TW" dirty="0" smtClean="0">
                <a:solidFill>
                  <a:schemeClr val="tx1"/>
                </a:solidFill>
              </a:rPr>
              <a:t>&gt;&gt;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</a:rPr>
              <a:t>;</a:t>
            </a:r>
            <a:endParaRPr lang="zh-TW" altLang="en-US" dirty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c</a:t>
            </a:r>
            <a:r>
              <a:rPr lang="zh-TW" altLang="en-US" dirty="0">
                <a:solidFill>
                  <a:schemeClr val="tx1"/>
                </a:solidFill>
              </a:rPr>
              <a:t>out &lt;&lt; a &lt;&lt; endl</a:t>
            </a:r>
            <a:r>
              <a:rPr lang="zh-TW" altLang="en-US" dirty="0" smtClean="0">
                <a:solidFill>
                  <a:schemeClr val="tx1"/>
                </a:solidFill>
              </a:rPr>
              <a:t>;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45415"/>
              </p:ext>
            </p:extLst>
          </p:nvPr>
        </p:nvGraphicFramePr>
        <p:xfrm>
          <a:off x="2699792" y="501215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267112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945570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408482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8930669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1321197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1198334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852396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3798564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094508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3719764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752921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3708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2098456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0551719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1453035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76796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4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446712"/>
                  </a:ext>
                </a:extLst>
              </a:tr>
              <a:tr h="370840"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301678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45131"/>
              </p:ext>
            </p:extLst>
          </p:nvPr>
        </p:nvGraphicFramePr>
        <p:xfrm>
          <a:off x="2699792" y="378379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267112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945570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408482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8930669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1321197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1198334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852396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3798564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094508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3719764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752921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3708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2098456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0551719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1453035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76796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4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446712"/>
                  </a:ext>
                </a:extLst>
              </a:tr>
              <a:tr h="370840"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56A828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56A82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80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4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834B-4D3B-4251-8D90-4254FF0D54EC}" type="datetime1">
              <a:rPr lang="zh-TW" altLang="en-US" smtClean="0"/>
              <a:t>2017/12/2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順序不知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道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沒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關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係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一樣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括</a:t>
            </a:r>
            <a:r>
              <a:rPr lang="zh-TW" altLang="en-US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號</a:t>
            </a:r>
            <a:r>
              <a:rPr lang="en-US" altLang="zh-TW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()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起來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24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F8E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2863</Words>
  <Application>Microsoft Office PowerPoint</Application>
  <PresentationFormat>如螢幕大小 (4:3)</PresentationFormat>
  <Paragraphs>740</Paragraphs>
  <Slides>33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Adobe 繁黑體 Std B</vt:lpstr>
      <vt:lpstr>新細明體</vt:lpstr>
      <vt:lpstr>Arial</vt:lpstr>
      <vt:lpstr>Calibri</vt:lpstr>
      <vt:lpstr>Consolas</vt:lpstr>
      <vt:lpstr>Office 佈景主題</vt:lpstr>
      <vt:lpstr>條件判斷</vt:lpstr>
      <vt:lpstr>如果我們剛剛輸入-1呢？</vt:lpstr>
      <vt:lpstr>學習目標</vt:lpstr>
      <vt:lpstr>比較運算子</vt:lpstr>
      <vt:lpstr>沒有辦法一次比較多個變數怎麼辦？</vt:lpstr>
      <vt:lpstr>PowerPoint 簡報</vt:lpstr>
      <vt:lpstr>邏輯 位元運算子</vt:lpstr>
      <vt:lpstr>邏輯 位元運算子</vt:lpstr>
      <vt:lpstr>順序不知道沒關係 一樣括號()起來！</vt:lpstr>
      <vt:lpstr>if 條件判斷</vt:lpstr>
      <vt:lpstr>else 條件判斷</vt:lpstr>
      <vt:lpstr>if-else 條件判斷</vt:lpstr>
      <vt:lpstr>PowerPoint 簡報</vt:lpstr>
      <vt:lpstr>PowerPoint 簡報</vt:lpstr>
      <vt:lpstr>PowerPoint 簡報</vt:lpstr>
      <vt:lpstr>三元運算子</vt:lpstr>
      <vt:lpstr>else if 條件判斷</vt:lpstr>
      <vt:lpstr>比較</vt:lpstr>
      <vt:lpstr>巢狀 if 條件判斷</vt:lpstr>
      <vt:lpstr>PowerPoint 簡報</vt:lpstr>
      <vt:lpstr>巢狀 if 條件判斷</vt:lpstr>
      <vt:lpstr>PowerPoint 簡報</vt:lpstr>
      <vt:lpstr>PowerPoint 簡報</vt:lpstr>
      <vt:lpstr>學習目標</vt:lpstr>
      <vt:lpstr>switch 條件判斷選擇</vt:lpstr>
      <vt:lpstr>為何無法使用float或double?</vt:lpstr>
      <vt:lpstr>PowerPoint 簡報</vt:lpstr>
      <vt:lpstr>default</vt:lpstr>
      <vt:lpstr>break;</vt:lpstr>
      <vt:lpstr>switch 跟 if 的比較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C/C++基礎程式設計班 C/C++程式語言簡介</dc:title>
  <dc:creator>Lee,Keng-Ming</dc:creator>
  <cp:lastModifiedBy>李耕銘</cp:lastModifiedBy>
  <cp:revision>162</cp:revision>
  <dcterms:created xsi:type="dcterms:W3CDTF">2016-06-24T07:32:38Z</dcterms:created>
  <dcterms:modified xsi:type="dcterms:W3CDTF">2017-12-02T03:24:16Z</dcterms:modified>
</cp:coreProperties>
</file>