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9" r:id="rId9"/>
    <p:sldId id="290" r:id="rId10"/>
    <p:sldId id="266" r:id="rId11"/>
    <p:sldId id="267" r:id="rId12"/>
    <p:sldId id="270" r:id="rId13"/>
    <p:sldId id="268" r:id="rId14"/>
    <p:sldId id="269" r:id="rId15"/>
    <p:sldId id="28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92" r:id="rId29"/>
    <p:sldId id="293" r:id="rId30"/>
    <p:sldId id="287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28"/>
    <a:srgbClr val="FFFFCC"/>
    <a:srgbClr val="D8F8E4"/>
    <a:srgbClr val="F57B17"/>
    <a:srgbClr val="BAECBA"/>
    <a:srgbClr val="EFEA16"/>
    <a:srgbClr val="F7FCBC"/>
    <a:srgbClr val="78DA78"/>
    <a:srgbClr val="B7EBB7"/>
    <a:srgbClr val="AEE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81" autoAdjust="0"/>
  </p:normalViewPr>
  <p:slideViewPr>
    <p:cSldViewPr>
      <p:cViewPr varScale="1">
        <p:scale>
          <a:sx n="86" d="100"/>
          <a:sy n="86" d="100"/>
        </p:scale>
        <p:origin x="23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E5E1-796B-4BC5-8E0B-C38F97F58DE8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9BD7-813C-4E13-B181-D85D42BFE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522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329E-3BFD-4609-B43B-BE70C0CDA2E7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0A31-B339-460E-A066-6486EA6B5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70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3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for(int i = 1; i &lt;= 10; i++){</a:t>
            </a:r>
          </a:p>
          <a:p>
            <a:r>
              <a:rPr lang="en-US" altLang="zh-TW" dirty="0" smtClean="0"/>
              <a:t>        for(int j = 1; j &lt;= i; j++){</a:t>
            </a:r>
          </a:p>
          <a:p>
            <a:r>
              <a:rPr lang="en-US" altLang="zh-TW" dirty="0" smtClean="0"/>
              <a:t>            cout&lt;&lt;"●";</a:t>
            </a:r>
          </a:p>
          <a:p>
            <a:r>
              <a:rPr lang="en-US" altLang="zh-TW" dirty="0" smtClean="0"/>
              <a:t>            if(i==5&amp;&amp;j==3)</a:t>
            </a:r>
          </a:p>
          <a:p>
            <a:r>
              <a:rPr lang="en-US" altLang="zh-TW" dirty="0" smtClean="0"/>
              <a:t>                goto destination;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cout&lt;&lt;endl;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destination: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2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9;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    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 = 1; j &lt;= 9; </a:t>
            </a:r>
            <a:r>
              <a:rPr lang="en-US" altLang="zh-TW" dirty="0" err="1" smtClean="0"/>
              <a:t>j++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 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&lt;&lt;"*"&lt;&lt;j&lt;&lt;"="&lt;&lt;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(3)&lt;&lt;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*j&lt;&lt;" ";</a:t>
            </a:r>
          </a:p>
          <a:p>
            <a:r>
              <a:rPr lang="en-US" altLang="zh-TW" dirty="0" smtClean="0"/>
              <a:t>         }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803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Compiler</a:t>
            </a:r>
            <a:r>
              <a:rPr lang="zh-TW" altLang="en-US" dirty="0" smtClean="0"/>
              <a:t>要改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65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string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="";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number =0;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 "Please enter a string"&lt;&lt;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(char c:str){</a:t>
            </a:r>
          </a:p>
          <a:p>
            <a:r>
              <a:rPr lang="en-US" altLang="zh-TW" dirty="0" smtClean="0"/>
              <a:t>        if (c=='a')</a:t>
            </a:r>
          </a:p>
          <a:p>
            <a:r>
              <a:rPr lang="en-US" altLang="zh-TW" dirty="0" smtClean="0"/>
              <a:t>            number++;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&lt;&lt;"The amount of your string is "&lt;&lt;number&lt;&lt;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765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math.h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n1=0;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 "Please enter 1 integer 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&gt;&gt;n1;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temp1=0,temp2=0;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bool flag=true;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=0;i&lt;4;i++){</a:t>
            </a:r>
          </a:p>
          <a:p>
            <a:r>
              <a:rPr lang="en-US" altLang="zh-TW" dirty="0" smtClean="0"/>
              <a:t>            temp1 = ((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(n1/pow(10,i)))%10; //</a:t>
            </a:r>
            <a:r>
              <a:rPr lang="zh-TW" altLang="en-US" dirty="0" smtClean="0"/>
              <a:t>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位數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j=i+1;j&lt;4;j++){</a:t>
            </a:r>
          </a:p>
          <a:p>
            <a:r>
              <a:rPr lang="en-US" altLang="zh-TW" dirty="0" smtClean="0"/>
              <a:t>                temp2 = ((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(n1/pow(10,j)))%10; //</a:t>
            </a:r>
            <a:r>
              <a:rPr lang="zh-TW" altLang="en-US" dirty="0" smtClean="0"/>
              <a:t>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位數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if(temp1==temp2){</a:t>
            </a:r>
          </a:p>
          <a:p>
            <a:r>
              <a:rPr lang="en-US" altLang="zh-TW" dirty="0" smtClean="0"/>
              <a:t>                    flag = false ;</a:t>
            </a:r>
          </a:p>
          <a:p>
            <a:r>
              <a:rPr lang="en-US" altLang="zh-TW" dirty="0" smtClean="0"/>
              <a:t>                }</a:t>
            </a:r>
          </a:p>
          <a:p>
            <a:r>
              <a:rPr lang="en-US" altLang="zh-TW" dirty="0" smtClean="0"/>
              <a:t>            }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if (flag)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&lt;&lt;"Right"&lt;&lt;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&lt;&lt;"Wrong"&lt;&lt;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52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&lt;math.h&gt;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radius;</a:t>
            </a:r>
          </a:p>
          <a:p>
            <a:r>
              <a:rPr lang="en-US" altLang="zh-TW" dirty="0" smtClean="0"/>
              <a:t>    for(;1;)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cin &gt;&gt; radius;</a:t>
            </a:r>
          </a:p>
          <a:p>
            <a:r>
              <a:rPr lang="en-US" altLang="zh-TW" dirty="0" smtClean="0"/>
              <a:t>        if (radius==0)</a:t>
            </a:r>
          </a:p>
          <a:p>
            <a:r>
              <a:rPr lang="en-US" altLang="zh-TW" dirty="0" smtClean="0"/>
              <a:t>            break;</a:t>
            </a:r>
          </a:p>
          <a:p>
            <a:r>
              <a:rPr lang="en-US" altLang="zh-TW" dirty="0" smtClean="0"/>
              <a:t>        else if (radius&gt;0)</a:t>
            </a:r>
          </a:p>
          <a:p>
            <a:r>
              <a:rPr lang="en-US" altLang="zh-TW" dirty="0" smtClean="0"/>
              <a:t>            cout &lt;&lt; "Area: " &lt;&lt; radius*radius*3.1415926 &lt;&lt;endl;</a:t>
            </a:r>
          </a:p>
          <a:p>
            <a:r>
              <a:rPr lang="en-US" altLang="zh-TW" dirty="0" smtClean="0"/>
              <a:t>        else //radius &lt; 0</a:t>
            </a:r>
          </a:p>
          <a:p>
            <a:r>
              <a:rPr lang="en-US" altLang="zh-TW" dirty="0" smtClean="0"/>
              <a:t>            cout &lt;&lt; "Radius is negative" 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58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today,target,sum = 0;</a:t>
            </a:r>
          </a:p>
          <a:p>
            <a:r>
              <a:rPr lang="en-US" altLang="zh-TW" dirty="0" smtClean="0"/>
              <a:t>    cout &lt;&lt; "</a:t>
            </a:r>
            <a:r>
              <a:rPr lang="zh-TW" altLang="en-US" dirty="0" smtClean="0"/>
              <a:t>請輸入目標存到的錢</a:t>
            </a:r>
            <a:r>
              <a:rPr lang="en-US" altLang="zh-TW" dirty="0" smtClean="0"/>
              <a:t>" &lt;&lt; endl;</a:t>
            </a:r>
          </a:p>
          <a:p>
            <a:r>
              <a:rPr lang="en-US" altLang="zh-TW" dirty="0" smtClean="0"/>
              <a:t>    cin &gt;&gt; target;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while(sum &lt; target){</a:t>
            </a:r>
          </a:p>
          <a:p>
            <a:r>
              <a:rPr lang="en-US" altLang="zh-TW" dirty="0" smtClean="0"/>
              <a:t>        cout &lt;&lt; "</a:t>
            </a:r>
            <a:r>
              <a:rPr lang="zh-TW" altLang="en-US" dirty="0" smtClean="0"/>
              <a:t>請輸入今天存多少錢</a:t>
            </a:r>
            <a:r>
              <a:rPr lang="en-US" altLang="zh-TW" dirty="0" smtClean="0"/>
              <a:t>: " ;</a:t>
            </a:r>
          </a:p>
          <a:p>
            <a:r>
              <a:rPr lang="en-US" altLang="zh-TW" dirty="0" smtClean="0"/>
              <a:t>        cin &gt;&gt; today;</a:t>
            </a:r>
          </a:p>
          <a:p>
            <a:r>
              <a:rPr lang="en-US" altLang="zh-TW" dirty="0" smtClean="0"/>
              <a:t>        sum += today;</a:t>
            </a:r>
          </a:p>
          <a:p>
            <a:r>
              <a:rPr lang="en-US" altLang="zh-TW" dirty="0" smtClean="0"/>
              <a:t>        cout &lt;&lt; "</a:t>
            </a:r>
            <a:r>
              <a:rPr lang="zh-TW" altLang="en-US" dirty="0" smtClean="0"/>
              <a:t>現在共存了</a:t>
            </a:r>
            <a:r>
              <a:rPr lang="en-US" altLang="zh-TW" dirty="0" smtClean="0"/>
              <a:t>: " &lt;&lt; sum &lt;&lt; " </a:t>
            </a:r>
            <a:r>
              <a:rPr lang="zh-TW" altLang="en-US" dirty="0" smtClean="0"/>
              <a:t>目標存到</a:t>
            </a:r>
            <a:r>
              <a:rPr lang="en-US" altLang="zh-TW" dirty="0" smtClean="0"/>
              <a:t>: " &lt;&lt; target &lt;&lt; 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cout &lt;&lt; "</a:t>
            </a:r>
            <a:r>
              <a:rPr lang="zh-TW" altLang="en-US" dirty="0" smtClean="0"/>
              <a:t>恭喜完成目標</a:t>
            </a:r>
            <a:r>
              <a:rPr lang="en-US" altLang="zh-TW" dirty="0" smtClean="0"/>
              <a:t>!!" &lt;&lt; endl;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262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 = 1;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do{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an integer n"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n;</a:t>
            </a:r>
          </a:p>
          <a:p>
            <a:r>
              <a:rPr lang="en-US" altLang="zh-TW" dirty="0" smtClean="0"/>
              <a:t>    }while(n!=0);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059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math.h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answer=1234;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 = 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while (true){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 "Please enter 1 integer 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&gt;&gt;n;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temp1=0,temp2=0;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bool flag=true;</a:t>
            </a:r>
          </a:p>
          <a:p>
            <a:r>
              <a:rPr lang="en-US" altLang="zh-TW" dirty="0" smtClean="0"/>
              <a:t>        //</a:t>
            </a:r>
            <a:r>
              <a:rPr lang="zh-TW" altLang="en-US" dirty="0" smtClean="0"/>
              <a:t>檢查輸入的數字有沒有重複地位數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=0;i&lt;4;i++){</a:t>
            </a:r>
          </a:p>
          <a:p>
            <a:r>
              <a:rPr lang="en-US" altLang="zh-TW" dirty="0" smtClean="0"/>
              <a:t>                temp1 = ((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(n/pow(10,i)))%10;</a:t>
            </a:r>
          </a:p>
          <a:p>
            <a:r>
              <a:rPr lang="en-US" altLang="zh-TW" dirty="0" smtClean="0"/>
              <a:t>        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j=i+1;j&lt;4;j++){</a:t>
            </a:r>
          </a:p>
          <a:p>
            <a:r>
              <a:rPr lang="en-US" altLang="zh-TW" dirty="0" smtClean="0"/>
              <a:t>                    temp2 = ((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(n/pow(10,j)))%10;</a:t>
            </a:r>
          </a:p>
          <a:p>
            <a:r>
              <a:rPr lang="en-US" altLang="zh-TW" dirty="0" smtClean="0"/>
              <a:t>                    if(temp1 == temp2){</a:t>
            </a:r>
          </a:p>
          <a:p>
            <a:r>
              <a:rPr lang="en-US" altLang="zh-TW" dirty="0" smtClean="0"/>
              <a:t>                        flag = false ;</a:t>
            </a:r>
          </a:p>
          <a:p>
            <a:r>
              <a:rPr lang="en-US" altLang="zh-TW" dirty="0" smtClean="0"/>
              <a:t>                    }</a:t>
            </a:r>
          </a:p>
          <a:p>
            <a:r>
              <a:rPr lang="en-US" altLang="zh-TW" dirty="0" smtClean="0"/>
              <a:t>                }</a:t>
            </a:r>
          </a:p>
          <a:p>
            <a:r>
              <a:rPr lang="en-US" altLang="zh-TW" dirty="0" smtClean="0"/>
              <a:t>    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if (flag){</a:t>
            </a:r>
          </a:p>
          <a:p>
            <a:r>
              <a:rPr lang="en-US" altLang="zh-TW" dirty="0" smtClean="0"/>
              <a:t>            if(n!=answer)</a:t>
            </a:r>
          </a:p>
          <a:p>
            <a:r>
              <a:rPr lang="en-US" altLang="zh-TW" dirty="0" smtClean="0"/>
              <a:t>            {</a:t>
            </a:r>
          </a:p>
          <a:p>
            <a:r>
              <a:rPr lang="en-US" altLang="zh-TW" dirty="0" smtClean="0"/>
              <a:t>                //</a:t>
            </a:r>
            <a:r>
              <a:rPr lang="zh-TW" altLang="en-US" dirty="0" smtClean="0"/>
              <a:t>計算幾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幾</a:t>
            </a:r>
            <a:r>
              <a:rPr lang="en-US" altLang="zh-TW" dirty="0" smtClean="0"/>
              <a:t>B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A=0,B=0;</a:t>
            </a:r>
          </a:p>
          <a:p>
            <a:r>
              <a:rPr lang="en-US" altLang="zh-TW" dirty="0" smtClean="0"/>
              <a:t>        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=0;i&lt;4;i++){</a:t>
            </a:r>
          </a:p>
          <a:p>
            <a:r>
              <a:rPr lang="en-US" altLang="zh-TW" dirty="0" smtClean="0"/>
              <a:t>                    temp1 = ((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(answer/pow(10,i)))%10;</a:t>
            </a:r>
          </a:p>
          <a:p>
            <a:r>
              <a:rPr lang="en-US" altLang="zh-TW" dirty="0" smtClean="0"/>
              <a:t>            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j=0;j&lt;4;j++){</a:t>
            </a:r>
          </a:p>
          <a:p>
            <a:r>
              <a:rPr lang="en-US" altLang="zh-TW" dirty="0" smtClean="0"/>
              <a:t>                        temp2 = ((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(n/pow(10,j)))%10;</a:t>
            </a:r>
          </a:p>
          <a:p>
            <a:r>
              <a:rPr lang="en-US" altLang="zh-TW" dirty="0" smtClean="0"/>
              <a:t>                        if(temp1 == temp2){</a:t>
            </a:r>
          </a:p>
          <a:p>
            <a:r>
              <a:rPr lang="en-US" altLang="zh-TW" dirty="0" smtClean="0"/>
              <a:t>                            if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==j)</a:t>
            </a:r>
          </a:p>
          <a:p>
            <a:r>
              <a:rPr lang="en-US" altLang="zh-TW" dirty="0" smtClean="0"/>
              <a:t>                                A++;</a:t>
            </a:r>
          </a:p>
          <a:p>
            <a:r>
              <a:rPr lang="en-US" altLang="zh-TW" dirty="0" smtClean="0"/>
              <a:t>                            else</a:t>
            </a:r>
          </a:p>
          <a:p>
            <a:r>
              <a:rPr lang="en-US" altLang="zh-TW" dirty="0" smtClean="0"/>
              <a:t>                                B++;</a:t>
            </a:r>
          </a:p>
          <a:p>
            <a:r>
              <a:rPr lang="en-US" altLang="zh-TW" dirty="0" smtClean="0"/>
              <a:t>                        }</a:t>
            </a:r>
          </a:p>
          <a:p>
            <a:r>
              <a:rPr lang="en-US" altLang="zh-TW" dirty="0" smtClean="0"/>
              <a:t>                    }</a:t>
            </a:r>
          </a:p>
          <a:p>
            <a:r>
              <a:rPr lang="en-US" altLang="zh-TW" dirty="0" smtClean="0"/>
              <a:t>                }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&lt;&lt;"The result is : "&lt;&lt;A&lt;&lt;"A"&lt;&lt;B&lt;&lt;"B"&lt;&lt;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    }</a:t>
            </a:r>
          </a:p>
          <a:p>
            <a:r>
              <a:rPr lang="en-US" altLang="zh-TW" dirty="0" smtClean="0"/>
              <a:t>            //</a:t>
            </a:r>
            <a:r>
              <a:rPr lang="zh-TW" altLang="en-US" dirty="0" smtClean="0"/>
              <a:t>答對了</a:t>
            </a:r>
            <a:r>
              <a:rPr lang="en-US" altLang="zh-TW" dirty="0" smtClean="0"/>
              <a:t>!</a:t>
            </a:r>
          </a:p>
          <a:p>
            <a:r>
              <a:rPr lang="en-US" altLang="zh-TW" dirty="0" smtClean="0"/>
              <a:t>            else</a:t>
            </a:r>
          </a:p>
          <a:p>
            <a:r>
              <a:rPr lang="en-US" altLang="zh-TW" dirty="0" smtClean="0"/>
              <a:t>                break;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&lt;&lt;"Wrong number, please input again"&lt;&lt;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"Congratulation!!!"&lt;&lt;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43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90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82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2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41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for (int  i=0; i&lt;10; i++ 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cout &lt;&lt; "This is a line" &lt;&lt; endl;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41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 = 0,sum = 1;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input an integer n"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n;</a:t>
            </a:r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&lt;=n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sum*=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"n! is " &lt;&lt; sum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314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n = 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cout &lt;&lt; "Please enter an integer" &lt;&lt; endl;</a:t>
            </a:r>
          </a:p>
          <a:p>
            <a:r>
              <a:rPr lang="en-US" altLang="zh-TW" dirty="0" smtClean="0"/>
              <a:t>    cin &gt;&gt; 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(int i=1;i&lt;=n;i++)</a:t>
            </a:r>
          </a:p>
          <a:p>
            <a:r>
              <a:rPr lang="en-US" altLang="zh-TW" dirty="0" smtClean="0"/>
              <a:t>        if (n%i==0)</a:t>
            </a:r>
          </a:p>
          <a:p>
            <a:r>
              <a:rPr lang="en-US" altLang="zh-TW" dirty="0" smtClean="0"/>
              <a:t>            cout &lt;&lt; "Factor : " &lt;&lt; i &lt;&lt;endl;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00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for(int </a:t>
            </a:r>
            <a:r>
              <a:rPr lang="en-US" altLang="zh-TW" sz="12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= 1; </a:t>
            </a:r>
            <a:r>
              <a:rPr lang="en-US" altLang="zh-TW" sz="12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&lt;= 10; </a:t>
            </a:r>
            <a:r>
              <a:rPr lang="en-US" altLang="zh-TW" sz="12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++){</a:t>
            </a:r>
          </a:p>
          <a:p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for(int </a:t>
            </a:r>
            <a:r>
              <a:rPr lang="en-US" altLang="zh-TW" sz="1200" dirty="0" smtClean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j </a:t>
            </a:r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= 1; </a:t>
            </a:r>
            <a:r>
              <a:rPr lang="en-US" altLang="zh-TW" sz="1200" dirty="0" smtClean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j</a:t>
            </a:r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&lt;= </a:t>
            </a:r>
            <a:r>
              <a:rPr lang="en-US" altLang="zh-TW" sz="12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en-US" altLang="zh-TW" sz="1200" dirty="0" smtClean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j</a:t>
            </a:r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++){</a:t>
            </a:r>
          </a:p>
          <a:p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  cout&lt;&lt;"●";</a:t>
            </a:r>
          </a:p>
          <a:p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}</a:t>
            </a:r>
          </a:p>
          <a:p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cout&lt;&lt;endl;</a:t>
            </a:r>
          </a:p>
          <a:p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90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for(int i = 0; i &lt; 10; i++){</a:t>
            </a:r>
          </a:p>
          <a:p>
            <a:r>
              <a:rPr lang="en-US" altLang="zh-TW" dirty="0" smtClean="0"/>
              <a:t>        cout &lt;&lt; "</a:t>
            </a:r>
            <a:r>
              <a:rPr lang="zh-TW" altLang="en-US" dirty="0" smtClean="0"/>
              <a:t>現在是數字</a:t>
            </a:r>
            <a:r>
              <a:rPr lang="en-US" altLang="zh-TW" dirty="0" smtClean="0"/>
              <a:t>: " &lt;&lt; i &lt;&lt; endl;</a:t>
            </a:r>
          </a:p>
          <a:p>
            <a:r>
              <a:rPr lang="en-US" altLang="zh-TW" dirty="0" smtClean="0"/>
              <a:t>        if(i &gt;= 5)</a:t>
            </a:r>
          </a:p>
          <a:p>
            <a:r>
              <a:rPr lang="en-US" altLang="zh-TW" dirty="0" smtClean="0"/>
              <a:t>            break;</a:t>
            </a:r>
          </a:p>
          <a:p>
            <a:r>
              <a:rPr lang="en-US" altLang="zh-TW" dirty="0" smtClean="0"/>
              <a:t>        cout &lt;&lt; "</a:t>
            </a:r>
            <a:r>
              <a:rPr lang="zh-TW" altLang="en-US" dirty="0" smtClean="0"/>
              <a:t>這個數字比</a:t>
            </a:r>
            <a:r>
              <a:rPr lang="en-US" altLang="zh-TW" dirty="0" smtClean="0"/>
              <a:t>5</a:t>
            </a:r>
            <a:r>
              <a:rPr lang="zh-TW" altLang="en-US" dirty="0" smtClean="0"/>
              <a:t>小</a:t>
            </a:r>
            <a:r>
              <a:rPr lang="en-US" altLang="zh-TW" dirty="0" smtClean="0"/>
              <a:t>" &lt;&lt; 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8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for(int i = 0; i &lt; 10; i++){</a:t>
            </a:r>
          </a:p>
          <a:p>
            <a:r>
              <a:rPr lang="en-US" altLang="zh-TW" dirty="0" smtClean="0"/>
              <a:t>        cout &lt;&lt; "</a:t>
            </a:r>
            <a:r>
              <a:rPr lang="zh-TW" altLang="en-US" dirty="0" smtClean="0"/>
              <a:t>現在是數字</a:t>
            </a:r>
            <a:r>
              <a:rPr lang="en-US" altLang="zh-TW" dirty="0" smtClean="0"/>
              <a:t>: " &lt;&lt; i &lt;&lt; endl;</a:t>
            </a:r>
          </a:p>
          <a:p>
            <a:r>
              <a:rPr lang="en-US" altLang="zh-TW" dirty="0" smtClean="0"/>
              <a:t>        if(i &gt;= 5)</a:t>
            </a:r>
          </a:p>
          <a:p>
            <a:r>
              <a:rPr lang="en-US" altLang="zh-TW" dirty="0" smtClean="0"/>
              <a:t>            </a:t>
            </a:r>
            <a:r>
              <a:rPr lang="en-US" altLang="zh-TW" sz="12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continue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cout &lt;&lt; "</a:t>
            </a:r>
            <a:r>
              <a:rPr lang="zh-TW" altLang="en-US" dirty="0" smtClean="0"/>
              <a:t>這個數字比</a:t>
            </a:r>
            <a:r>
              <a:rPr lang="en-US" altLang="zh-TW" dirty="0" smtClean="0"/>
              <a:t>5</a:t>
            </a:r>
            <a:r>
              <a:rPr lang="zh-TW" altLang="en-US" dirty="0" smtClean="0"/>
              <a:t>小</a:t>
            </a:r>
            <a:r>
              <a:rPr lang="en-US" altLang="zh-TW" dirty="0" smtClean="0"/>
              <a:t>" &lt;&lt; 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10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DD1E-981A-45FE-9767-9A303A727424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圓角矩形 6"/>
          <p:cNvSpPr/>
          <p:nvPr userDrawn="1"/>
        </p:nvSpPr>
        <p:spPr>
          <a:xfrm>
            <a:off x="3419872" y="4028579"/>
            <a:ext cx="2664296" cy="648072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ea typeface="Adobe 繁黑體 Std B" panose="020B0700000000000000"/>
              </a:rPr>
              <a:t>李耕銘</a:t>
            </a:r>
            <a:endParaRPr lang="zh-TW" altLang="en-US" sz="2800" b="1" dirty="0">
              <a:ea typeface="Adobe 繁黑體 Std B" panose="020B0700000000000000"/>
            </a:endParaRPr>
          </a:p>
        </p:txBody>
      </p:sp>
      <p:sp>
        <p:nvSpPr>
          <p:cNvPr id="8" name="圓角矩形 7"/>
          <p:cNvSpPr/>
          <p:nvPr userDrawn="1"/>
        </p:nvSpPr>
        <p:spPr>
          <a:xfrm>
            <a:off x="1259632" y="1360325"/>
            <a:ext cx="6984776" cy="2286254"/>
          </a:xfrm>
          <a:prstGeom prst="roundRect">
            <a:avLst/>
          </a:prstGeom>
          <a:gradFill>
            <a:gsLst>
              <a:gs pos="0">
                <a:srgbClr val="EFEA16"/>
              </a:gs>
              <a:gs pos="100000">
                <a:srgbClr val="F7FCBC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sz="3200" b="1" dirty="0" smtClean="0">
                <a:latin typeface="Adobe 繁黑體 Std B" pitchFamily="34" charset="-120"/>
                <a:ea typeface="Adobe 繁黑體 Std B" pitchFamily="34" charset="-120"/>
              </a:rPr>
              <a:t> 基礎程式設計班</a:t>
            </a:r>
            <a:endParaRPr lang="en-US" altLang="zh-TW" sz="3200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</a:br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20" y="2204864"/>
            <a:ext cx="8229600" cy="1143000"/>
          </a:xfrm>
        </p:spPr>
        <p:txBody>
          <a:bodyPr/>
          <a:lstStyle>
            <a:lvl1pPr>
              <a:defRPr u="sng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06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圓角矩形圖說文字 7"/>
          <p:cNvSpPr/>
          <p:nvPr userDrawn="1"/>
        </p:nvSpPr>
        <p:spPr>
          <a:xfrm>
            <a:off x="899592" y="2060848"/>
            <a:ext cx="7056784" cy="2016224"/>
          </a:xfrm>
          <a:prstGeom prst="wedgeRoundRectCallou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5600" dirty="0">
              <a:ea typeface="Adobe 繁黑體 Std B" panose="020B0700000000000000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313184" y="249746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5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 smtClean="0"/>
              <a:t>長篇講解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10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764704"/>
            <a:ext cx="8229600" cy="62710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686E-2DDC-488A-B054-98A1C00446F3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圓角矩形 9"/>
          <p:cNvSpPr/>
          <p:nvPr userDrawn="1"/>
        </p:nvSpPr>
        <p:spPr>
          <a:xfrm>
            <a:off x="1290464" y="1569785"/>
            <a:ext cx="2160240" cy="576064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11" name="圓角矩形 10"/>
          <p:cNvSpPr/>
          <p:nvPr userDrawn="1"/>
        </p:nvSpPr>
        <p:spPr>
          <a:xfrm>
            <a:off x="5693296" y="1569785"/>
            <a:ext cx="2160240" cy="576064"/>
          </a:xfrm>
          <a:prstGeom prst="roundRect">
            <a:avLst/>
          </a:prstGeom>
          <a:solidFill>
            <a:schemeClr val="lt1"/>
          </a:solidFill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3200" b="1" dirty="0" smtClean="0">
              <a:ea typeface="Adobe 繁黑體 Std B" panose="020B0700000000000000"/>
            </a:endParaRPr>
          </a:p>
        </p:txBody>
      </p:sp>
      <p:sp>
        <p:nvSpPr>
          <p:cNvPr id="12" name="圓角矩形 11"/>
          <p:cNvSpPr/>
          <p:nvPr userDrawn="1"/>
        </p:nvSpPr>
        <p:spPr>
          <a:xfrm>
            <a:off x="457200" y="2395837"/>
            <a:ext cx="3826768" cy="340942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13" name="圓角矩形 12"/>
          <p:cNvSpPr/>
          <p:nvPr userDrawn="1"/>
        </p:nvSpPr>
        <p:spPr>
          <a:xfrm>
            <a:off x="4860032" y="2369852"/>
            <a:ext cx="3826768" cy="3409427"/>
          </a:xfrm>
          <a:prstGeom prst="roundRect">
            <a:avLst/>
          </a:prstGeom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457200" y="2740011"/>
            <a:ext cx="4217640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>
          <a:xfrm>
            <a:off x="4860843" y="2740011"/>
            <a:ext cx="3826767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85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圓角矩形 4"/>
          <p:cNvSpPr/>
          <p:nvPr userDrawn="1"/>
        </p:nvSpPr>
        <p:spPr>
          <a:xfrm>
            <a:off x="2776972" y="548680"/>
            <a:ext cx="3312368" cy="720080"/>
          </a:xfrm>
          <a:prstGeom prst="roundRect">
            <a:avLst/>
          </a:prstGeom>
          <a:solidFill>
            <a:srgbClr val="FFFFCC"/>
          </a:solidFill>
          <a:ln w="7620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600" b="1" dirty="0" smtClean="0"/>
              <a:t>Example Code</a:t>
            </a:r>
            <a:endParaRPr lang="zh-TW" altLang="en-US" sz="3600" b="1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7200" y="1412776"/>
            <a:ext cx="8229600" cy="2448272"/>
          </a:xfrm>
          <a:solidFill>
            <a:srgbClr val="FFFFCC"/>
          </a:solidFill>
          <a:ln w="76200">
            <a:solidFill>
              <a:srgbClr val="F57B1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400"/>
            </a:lvl1pPr>
          </a:lstStyle>
          <a:p>
            <a:pPr algn="l"/>
            <a:r>
              <a:rPr lang="en-US" altLang="zh-TW" sz="3200" b="1" dirty="0" smtClean="0"/>
              <a:t>Input:</a:t>
            </a:r>
          </a:p>
          <a:p>
            <a:pPr algn="l"/>
            <a:endParaRPr lang="en-US" altLang="zh-TW" sz="3200" b="1" dirty="0" smtClean="0"/>
          </a:p>
          <a:p>
            <a:pPr algn="l"/>
            <a:r>
              <a:rPr lang="en-US" altLang="zh-TW" sz="3200" b="1" dirty="0" smtClean="0"/>
              <a:t>Output:</a:t>
            </a:r>
          </a:p>
          <a:p>
            <a:pPr algn="l"/>
            <a:endParaRPr lang="en-US" altLang="zh-TW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57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1866" y="1275310"/>
            <a:ext cx="8234934" cy="2369714"/>
          </a:xfrm>
          <a:solidFill>
            <a:srgbClr val="D8F8E4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1600"/>
            </a:lvl1pPr>
            <a:lvl2pPr>
              <a:defRPr sz="4400"/>
            </a:lvl2pPr>
            <a:lvl3pPr>
              <a:defRPr sz="2000"/>
            </a:lvl3pPr>
            <a:lvl4pPr>
              <a:defRPr sz="3600"/>
            </a:lvl4pPr>
            <a:lvl5pPr>
              <a:defRPr sz="2400"/>
            </a:lvl5pPr>
          </a:lstStyle>
          <a:p>
            <a:pPr lvl="0" algn="l"/>
            <a:r>
              <a:rPr lang="en-US" altLang="zh-TW" sz="3200" b="1" dirty="0" smtClean="0"/>
              <a:t>Input:</a:t>
            </a:r>
          </a:p>
          <a:p>
            <a:pPr lvl="0" algn="l"/>
            <a:r>
              <a:rPr lang="en-US" altLang="zh-TW" sz="3200" b="1" dirty="0" smtClean="0"/>
              <a:t>Output:</a:t>
            </a:r>
          </a:p>
          <a:p>
            <a:pPr lvl="0" algn="l"/>
            <a:endParaRPr lang="en-US" altLang="zh-TW" sz="3200" b="1" dirty="0" smtClean="0"/>
          </a:p>
          <a:p>
            <a:pPr lvl="0" algn="l"/>
            <a:r>
              <a:rPr lang="en-US" altLang="zh-TW" sz="3200" b="1" dirty="0" smtClean="0"/>
              <a:t>Hint:</a:t>
            </a:r>
            <a:endParaRPr lang="zh-TW" altLang="en-US" sz="3200" b="1" dirty="0" smtClean="0"/>
          </a:p>
          <a:p>
            <a:pPr lvl="0" algn="l"/>
            <a:endParaRPr lang="en-US" altLang="zh-TW" sz="3200" b="1" dirty="0" smtClean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 hasCustomPrompt="1"/>
          </p:nvPr>
        </p:nvSpPr>
        <p:spPr>
          <a:xfrm>
            <a:off x="464363" y="548680"/>
            <a:ext cx="2451453" cy="576163"/>
          </a:xfrm>
          <a:solidFill>
            <a:srgbClr val="FFFFCC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0" indent="0" algn="l">
              <a:buNone/>
              <a:defRPr b="1" baseline="0"/>
            </a:lvl1pPr>
          </a:lstStyle>
          <a:p>
            <a:pPr lvl="0"/>
            <a:r>
              <a:rPr lang="en-US" altLang="zh-TW" dirty="0" smtClean="0"/>
              <a:t>Practice   #: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30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2049571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734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4220708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0804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22000"/>
            <a:lum/>
          </a:blip>
          <a:srcRect/>
          <a:stretch>
            <a:fillRect l="-4000" r="-4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5696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31689"/>
            <a:ext cx="8229600" cy="429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A014B1DF-123A-42A0-A2AB-012AEC2DAC81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78DA78"/>
              </a:gs>
              <a:gs pos="100000">
                <a:srgbClr val="BAEC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81136" y="5595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NTUCSIE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671753" y="50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臺大資工訓練班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7240507" y="50995"/>
            <a:ext cx="144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C/C++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基礎班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37027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5" r:id="rId6"/>
    <p:sldLayoutId id="2147483656" r:id="rId7"/>
    <p:sldLayoutId id="2147483662" r:id="rId8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Adobe 繁黑體 Std B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Adobe 繁黑體 Std B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Adobe 繁黑體 Std B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dobe 繁黑體 Std B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6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C41-29E2-40FC-AC89-52556BE24E60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迴圈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7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Warm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U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 Practice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Mission 0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integer n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n!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8931-8560-40A8-8A18-FDFBFF25F73D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8136904" cy="16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2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4179-8EDE-4E42-B53A-958C0757090F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zh-TW" sz="1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36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en-US" altLang="zh-TW" sz="3600" dirty="0">
                <a:latin typeface="Adobe 繁黑體 Std B" pitchFamily="34" charset="-120"/>
                <a:ea typeface="Adobe 繁黑體 Std B" pitchFamily="34" charset="-120"/>
              </a:rPr>
              <a:t>1</a:t>
            </a:r>
            <a:endParaRPr lang="en-US" altLang="zh-TW" sz="3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integer n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The factors(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因數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 of n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Hint: </a:t>
            </a:r>
          </a:p>
          <a:p>
            <a:pPr lvl="2"/>
            <a:r>
              <a:rPr lang="en-US" altLang="zh-TW" sz="3800" dirty="0" smtClean="0">
                <a:latin typeface="Adobe 繁黑體 Std B" pitchFamily="34" charset="-120"/>
                <a:ea typeface="Adobe 繁黑體 Std B" pitchFamily="34" charset="-120"/>
              </a:rPr>
              <a:t>You may use %</a:t>
            </a:r>
            <a:endParaRPr lang="zh-TW" altLang="en-US" sz="3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1: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21840"/>
            <a:ext cx="8458150" cy="22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巢狀迴圈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在迴</a:t>
            </a:r>
            <a:r>
              <a:rPr lang="zh-TW" altLang="en-US" sz="3600" dirty="0">
                <a:latin typeface="Adobe 繁黑體 Std B" pitchFamily="34" charset="-120"/>
                <a:ea typeface="Adobe 繁黑體 Std B" pitchFamily="34" charset="-120"/>
              </a:rPr>
              <a:t>圈</a:t>
            </a:r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中加入另</a:t>
            </a:r>
            <a:r>
              <a:rPr lang="zh-TW" altLang="en-US" sz="3600" dirty="0">
                <a:latin typeface="Adobe 繁黑體 Std B" pitchFamily="34" charset="-120"/>
                <a:ea typeface="Adobe 繁黑體 Std B" pitchFamily="34" charset="-120"/>
              </a:rPr>
              <a:t>一個迴</a:t>
            </a:r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圈</a:t>
            </a:r>
            <a:endParaRPr lang="zh-TW" altLang="en-US" sz="36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4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95908" y="2852936"/>
            <a:ext cx="5256584" cy="2664296"/>
          </a:xfrm>
          <a:prstGeom prst="round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for(int 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= 1; 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&lt;= 10; 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++){</a:t>
            </a:r>
          </a:p>
          <a:p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for(int </a:t>
            </a:r>
            <a:r>
              <a:rPr lang="en-US" altLang="zh-TW" sz="2400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j 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= 1; </a:t>
            </a:r>
            <a:r>
              <a:rPr lang="en-US" altLang="zh-TW" sz="2400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j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&lt;= 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en-US" altLang="zh-TW" sz="2400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j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++){</a:t>
            </a:r>
          </a:p>
          <a:p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  cout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&lt;&lt;"●";</a:t>
            </a:r>
          </a:p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}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cout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&lt;&lt;endl;</a:t>
            </a:r>
          </a:p>
          <a:p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78D6-D663-415C-93BA-8B5BF0ED6627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00" y="2708920"/>
            <a:ext cx="282580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7228"/>
            <a:ext cx="8229600" cy="98107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0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迴圈的控制：</a:t>
            </a:r>
            <a:r>
              <a:rPr lang="en-US" altLang="zh-TW" sz="40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break</a:t>
            </a:r>
            <a:endParaRPr lang="zh-TW" altLang="zh-TW" sz="4000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立刻結束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/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跳出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最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接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近的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迴圈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7768-341E-42F5-A473-CD4B524E52BA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52386" y="2924945"/>
            <a:ext cx="5616624" cy="2049091"/>
          </a:xfrm>
          <a:prstGeom prst="round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for(int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 = 0; i &lt; 10; i++){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"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現在是數字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 " &lt;&lt; i &lt;&lt; endl;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if(i &gt;= 5)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break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“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這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個數字比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5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小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endl;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52" y="2147117"/>
            <a:ext cx="2456716" cy="34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1589" y="497409"/>
            <a:ext cx="8229600" cy="981075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Adobe 繁黑體 Std B" pitchFamily="34" charset="-120"/>
                <a:ea typeface="Adobe 繁黑體 Std B" pitchFamily="34" charset="-120"/>
              </a:rPr>
              <a:t>迴圈的控制： </a:t>
            </a:r>
            <a:r>
              <a:rPr lang="en-US" altLang="zh-TW" sz="40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continue</a:t>
            </a:r>
            <a:endParaRPr lang="zh-TW" altLang="zh-TW" sz="4000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507288" cy="88483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忽略迴圈內接下來的程式碼，立刻</a:t>
            </a:r>
            <a:r>
              <a:rPr lang="zh-TW" altLang="en-US" sz="2800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執</a:t>
            </a:r>
            <a:r>
              <a:rPr lang="zh-TW" altLang="en-US" sz="2800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行下</a:t>
            </a:r>
            <a:r>
              <a:rPr lang="zh-TW" altLang="en-US" sz="2800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一輪</a:t>
            </a:r>
            <a:endParaRPr lang="zh-TW" altLang="en-US" sz="2800" dirty="0">
              <a:solidFill>
                <a:srgbClr val="7030A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38A9-3C33-45D5-87B0-06D320317594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52386" y="2924945"/>
            <a:ext cx="5616624" cy="2049091"/>
          </a:xfrm>
          <a:prstGeom prst="round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for(int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 = 0; i &lt; 10; i++){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"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現在是數字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 " &lt;&lt; i &lt;&lt; endl;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if(i &gt;= 5)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continue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“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這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個數字比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5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小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endl;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500" y="2036944"/>
            <a:ext cx="2358300" cy="40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4250"/>
            <a:ext cx="8229600" cy="981075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Adobe 繁黑體 Std B" pitchFamily="34" charset="-120"/>
                <a:ea typeface="Adobe 繁黑體 Std B" pitchFamily="34" charset="-120"/>
              </a:rPr>
              <a:t>迴圈的控制： </a:t>
            </a:r>
            <a:r>
              <a:rPr lang="en-US" altLang="zh-TW" sz="40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goto</a:t>
            </a:r>
            <a:endParaRPr lang="zh-TW" altLang="zh-TW" sz="4000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507288" cy="4525963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使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程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式立刻跳到指定的地方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執行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，但不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可跨越函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數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/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需指定目的地，在多重迴圈內方便控制執行流程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/>
            <a:r>
              <a:rPr lang="zh-TW" altLang="en-US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不</a:t>
            </a: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建議</a:t>
            </a:r>
            <a:r>
              <a:rPr lang="zh-TW" altLang="en-US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使用</a:t>
            </a:r>
            <a:endParaRPr lang="en-US" altLang="zh-TW" sz="28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7768-341E-42F5-A473-CD4B524E52BA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44354" y="2924944"/>
            <a:ext cx="4935758" cy="3168352"/>
          </a:xfrm>
          <a:prstGeom prst="round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for(int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 = 1; i &lt;=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10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i++){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for(int j = 1; j &lt;=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j++){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cout&lt;&lt;"●";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==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5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&amp;&amp;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j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==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3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goto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destination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}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&lt;&lt;endl;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destination:</a:t>
            </a:r>
            <a:endParaRPr lang="en-US" altLang="zh-TW" sz="2000" dirty="0" smtClean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997" y="3005262"/>
            <a:ext cx="2669649" cy="29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6FF4-AECC-4F2A-A7F0-F53265E7C92F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zh-TW" sz="2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44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4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4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Multiplication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table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Hint : </a:t>
            </a:r>
          </a:p>
          <a:p>
            <a:pPr lvl="2"/>
            <a:r>
              <a:rPr lang="en-US" altLang="zh-TW" sz="3800" dirty="0" smtClean="0">
                <a:latin typeface="Adobe 繁黑體 Std B" pitchFamily="34" charset="-120"/>
                <a:ea typeface="Adobe 繁黑體 Std B" pitchFamily="34" charset="-120"/>
              </a:rPr>
              <a:t>#include&lt;iomanip&gt;</a:t>
            </a:r>
          </a:p>
          <a:p>
            <a:pPr lvl="2"/>
            <a:r>
              <a:rPr lang="en-US" altLang="zh-TW" sz="3800" dirty="0" smtClean="0">
                <a:latin typeface="Adobe 繁黑體 Std B" pitchFamily="34" charset="-120"/>
                <a:ea typeface="Adobe 繁黑體 Std B" pitchFamily="34" charset="-120"/>
              </a:rPr>
              <a:t>setw()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2: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844380"/>
            <a:ext cx="65151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range-based for 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迴圈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對於一個有範圍的區域</a:t>
            </a: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依序取出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並儲存在變數內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C++ 11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之後才支援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86F4-2B94-4191-B7CF-43AFBAA0866D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39552" y="3212977"/>
            <a:ext cx="4935758" cy="1224136"/>
          </a:xfrm>
          <a:prstGeom prst="round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</a:t>
            </a:r>
            <a:r>
              <a:rPr lang="zh-TW" altLang="en-US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儲存變數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：</a:t>
            </a:r>
            <a:r>
              <a:rPr lang="zh-TW" altLang="en-US" sz="2000" dirty="0">
                <a:solidFill>
                  <a:srgbClr val="00B0F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範</a:t>
            </a:r>
            <a:r>
              <a:rPr lang="zh-TW" altLang="en-US" sz="2000" dirty="0" smtClean="0">
                <a:solidFill>
                  <a:srgbClr val="00B0F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圍區</a:t>
            </a:r>
            <a:r>
              <a:rPr lang="zh-TW" altLang="en-US" sz="2000" dirty="0">
                <a:solidFill>
                  <a:srgbClr val="00B0F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域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532200" y="4665277"/>
            <a:ext cx="4935758" cy="1224136"/>
          </a:xfrm>
          <a:prstGeom prst="round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 (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char c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 </a:t>
            </a:r>
            <a:r>
              <a:rPr lang="en-US" altLang="zh-TW" sz="2000" dirty="0">
                <a:solidFill>
                  <a:srgbClr val="00B0F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"Hello World"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&lt;&lt;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endl;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}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333233"/>
            <a:ext cx="1474712" cy="36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2302-F901-4931-98B5-AE33D982D6E4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368606" cy="2369714"/>
          </a:xfrm>
        </p:spPr>
        <p:txBody>
          <a:bodyPr>
            <a:normAutofit fontScale="77500" lnSpcReduction="20000"/>
          </a:bodyPr>
          <a:lstStyle/>
          <a:p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44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4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4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A string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Calculate the amount of ‘a’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3: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0" y="4077072"/>
            <a:ext cx="7949206" cy="161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7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71E9-04AE-439C-A4A6-77B6E8D4CD82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234934" cy="3042020"/>
          </a:xfrm>
        </p:spPr>
        <p:txBody>
          <a:bodyPr>
            <a:normAutofit fontScale="25000" lnSpcReduction="20000"/>
          </a:bodyPr>
          <a:lstStyle/>
          <a:p>
            <a:endParaRPr lang="en-US" altLang="zh-TW" sz="6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96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96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9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96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96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9600" dirty="0" smtClean="0">
                <a:latin typeface="Adobe 繁黑體 Std B" pitchFamily="34" charset="-120"/>
                <a:ea typeface="Adobe 繁黑體 Std B" pitchFamily="34" charset="-120"/>
              </a:rPr>
              <a:t>1 integer </a:t>
            </a:r>
          </a:p>
          <a:p>
            <a:pPr lvl="1"/>
            <a:r>
              <a:rPr lang="en-US" altLang="zh-TW" sz="96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96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9600" dirty="0" smtClean="0">
                <a:latin typeface="Adobe 繁黑體 Std B" pitchFamily="34" charset="-120"/>
                <a:ea typeface="Adobe 繁黑體 Std B" pitchFamily="34" charset="-120"/>
              </a:rPr>
              <a:t>check if it is composed of 4 different number</a:t>
            </a:r>
          </a:p>
          <a:p>
            <a:pPr lvl="1"/>
            <a:r>
              <a:rPr lang="en-US" altLang="zh-TW" sz="9600" dirty="0" smtClean="0">
                <a:latin typeface="Adobe 繁黑體 Std B" pitchFamily="34" charset="-120"/>
                <a:ea typeface="Adobe 繁黑體 Std B" pitchFamily="34" charset="-120"/>
              </a:rPr>
              <a:t>Hint</a:t>
            </a:r>
            <a:r>
              <a:rPr lang="zh-TW" altLang="en-US" sz="96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9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/>
            <a:r>
              <a:rPr lang="en-US" altLang="zh-TW" sz="8000" dirty="0" smtClean="0">
                <a:latin typeface="Adobe 繁黑體 Std B" pitchFamily="34" charset="-120"/>
                <a:ea typeface="Adobe 繁黑體 Std B" pitchFamily="34" charset="-120"/>
              </a:rPr>
              <a:t>#</a:t>
            </a:r>
            <a:r>
              <a:rPr lang="en-US" altLang="zh-TW" sz="8000" dirty="0">
                <a:latin typeface="Adobe 繁黑體 Std B" pitchFamily="34" charset="-120"/>
                <a:ea typeface="Adobe 繁黑體 Std B" pitchFamily="34" charset="-120"/>
              </a:rPr>
              <a:t>include &lt;math.h</a:t>
            </a:r>
            <a:r>
              <a:rPr lang="en-US" altLang="zh-TW" sz="8000" dirty="0" smtClean="0">
                <a:latin typeface="Adobe 繁黑體 Std B" pitchFamily="34" charset="-120"/>
                <a:ea typeface="Adobe 繁黑體 Std B" pitchFamily="34" charset="-120"/>
              </a:rPr>
              <a:t>&gt;</a:t>
            </a:r>
            <a:r>
              <a:rPr lang="zh-TW" altLang="en-US" sz="8000" dirty="0" smtClean="0">
                <a:latin typeface="Adobe 繁黑體 Std B" pitchFamily="34" charset="-120"/>
                <a:ea typeface="Adobe 繁黑體 Std B" pitchFamily="34" charset="-120"/>
              </a:rPr>
              <a:t>  </a:t>
            </a:r>
            <a:endParaRPr lang="en-US" altLang="zh-TW" sz="8000" dirty="0">
              <a:latin typeface="Adobe 繁黑體 Std B" pitchFamily="34" charset="-120"/>
              <a:ea typeface="Adobe 繁黑體 Std B" pitchFamily="34" charset="-120"/>
            </a:endParaRPr>
          </a:p>
          <a:p>
            <a:pPr lvl="2"/>
            <a:r>
              <a:rPr lang="en-US" altLang="zh-TW" sz="8000" dirty="0" smtClean="0">
                <a:latin typeface="Adobe 繁黑體 Std B" pitchFamily="34" charset="-120"/>
                <a:ea typeface="Adobe 繁黑體 Std B" pitchFamily="34" charset="-120"/>
              </a:rPr>
              <a:t>a^b=pow(a,b)</a:t>
            </a:r>
          </a:p>
          <a:p>
            <a:pPr lvl="2"/>
            <a:r>
              <a:rPr lang="en-US" altLang="zh-TW" sz="8000" dirty="0" smtClean="0">
                <a:latin typeface="Adobe 繁黑體 Std B" pitchFamily="34" charset="-120"/>
                <a:ea typeface="Adobe 繁黑體 Std B" pitchFamily="34" charset="-120"/>
              </a:rPr>
              <a:t>Keep the code</a:t>
            </a:r>
            <a:endParaRPr lang="en-US" altLang="zh-TW" sz="8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4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: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8289372" cy="165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38" y="4509121"/>
            <a:ext cx="8159793" cy="165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7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C6B-028A-4220-99D7-5A8595590D9D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Adobe 繁黑體 Std B" pitchFamily="34" charset="-120"/>
                <a:ea typeface="Adobe 繁黑體 Std B" pitchFamily="34" charset="-120"/>
              </a:rPr>
              <a:t>檢查完了，可是我想要重複用</a:t>
            </a:r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它</a:t>
            </a:r>
            <a:endParaRPr lang="zh-TW" altLang="en-US" sz="36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1128"/>
            <a:ext cx="6477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2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無窮迴圈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507288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希望一個迴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圈進行不停時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.......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當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續行條件測試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永遠為</a:t>
            </a:r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>true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，迴圈會不停執行</a:t>
            </a:r>
            <a:endParaRPr lang="zh-TW" altLang="en-US" b="1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開始前初始化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和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迴圈間執行程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式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可以為空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A5AB-C404-463C-844F-196C794D264D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364434" y="2996952"/>
            <a:ext cx="6415132" cy="1152128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開始前初始化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續行條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件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測試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迴圈間執行程式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938722" y="4393144"/>
            <a:ext cx="2057214" cy="621035"/>
          </a:xfrm>
          <a:prstGeom prst="round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for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(; 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true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 ;)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076056" y="4393144"/>
            <a:ext cx="1863720" cy="621035"/>
          </a:xfrm>
          <a:prstGeom prst="round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for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(; 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1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 ;)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8931-8560-40A8-8A18-FDFBFF25F73D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2088232"/>
          </a:xfrm>
        </p:spPr>
        <p:txBody>
          <a:bodyPr/>
          <a:lstStyle/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A radius N 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== 0 -&gt;break</a:t>
            </a:r>
          </a:p>
          <a:p>
            <a:pPr marL="2286000" lvl="5" indent="0">
              <a:buNone/>
            </a:pP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N&lt;0 -&gt; Wrong</a:t>
            </a:r>
          </a:p>
          <a:p>
            <a:pPr marL="2286000" lvl="5" indent="0">
              <a:buNone/>
            </a:pP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N&gt;0 -&gt; Area of circle</a:t>
            </a:r>
            <a:endParaRPr lang="zh-TW" altLang="en-US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35" y="3693337"/>
            <a:ext cx="5082530" cy="240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157" y="476672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while 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迴圈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004" y="1166018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前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測迴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圈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，先測試測試條件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測試條件為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true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時→執行迴圈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測試條件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為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false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時→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結束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迴圈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常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用於</a:t>
            </a: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不定執行次</a:t>
            </a:r>
            <a:r>
              <a:rPr lang="zh-TW" altLang="en-US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數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狀況</a:t>
            </a:r>
            <a:endParaRPr lang="zh-TW" altLang="en-US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3DA3-DA5E-4200-80AD-79C719A73DBD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436096" y="1457747"/>
            <a:ext cx="3384376" cy="1666924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while (</a:t>
            </a:r>
            <a:r>
              <a:rPr lang="zh-TW" altLang="en-US" sz="28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測試條件</a:t>
            </a:r>
            <a:r>
              <a:rPr lang="en-US" altLang="zh-TW" sz="28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zh-TW" altLang="en-US" sz="28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8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程式碼</a:t>
            </a:r>
            <a:r>
              <a:rPr lang="en-US" altLang="zh-TW" sz="28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en-US" altLang="zh-TW" sz="28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800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25" y="3789040"/>
            <a:ext cx="6686550" cy="21907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411122"/>
            <a:ext cx="3382170" cy="26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532468"/>
            <a:ext cx="8229600" cy="429447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測迴圈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希望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while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迴圈能夠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至少執行一次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程式碼時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把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while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迴圈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測試、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執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行的順序顛倒過來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while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測試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→執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行→測試→執行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→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測試→執行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→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...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do-while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dirty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執行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→測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試→執行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→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測試→執行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→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.....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  <a:p>
            <a:pPr lvl="2"/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DO-WHILE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1FE825-B34C-4509-B5DE-BE3565B2D331}" type="datetime1">
              <a:rPr lang="zh-TW" altLang="en-US" smtClean="0"/>
              <a:t>2017/11/30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375756" y="4182481"/>
            <a:ext cx="4392488" cy="1909165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do{</a:t>
            </a:r>
          </a:p>
          <a:p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程式碼</a:t>
            </a:r>
            <a:r>
              <a:rPr lang="en-US" altLang="zh-TW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....</a:t>
            </a:r>
            <a:endParaRPr lang="en-US" altLang="zh-TW" sz="24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while (</a:t>
            </a:r>
            <a:r>
              <a:rPr lang="zh-TW" altLang="en-US" sz="24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測試條件</a:t>
            </a:r>
            <a:r>
              <a:rPr lang="en-US" altLang="zh-TW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);</a:t>
            </a:r>
            <a:endParaRPr lang="en-US" altLang="zh-TW" sz="2400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4921-D99A-4097-9AD4-D2D896D54B64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Mission 5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3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3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/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Keep inputting an integer n, until n=0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5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13" y="3212976"/>
            <a:ext cx="65246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908-F9DE-418B-8A38-B6063F4BA64C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234934" cy="4673970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12800" b="1" dirty="0" smtClean="0">
                <a:ea typeface="Adobe 繁黑體 Std B"/>
              </a:rPr>
              <a:t>Mission 6</a:t>
            </a:r>
            <a:r>
              <a:rPr lang="zh-TW" altLang="en-US" sz="12800" b="1" dirty="0" smtClean="0">
                <a:ea typeface="Adobe 繁黑體 Std B"/>
              </a:rPr>
              <a:t>： </a:t>
            </a:r>
            <a:r>
              <a:rPr lang="en-US" altLang="zh-TW" sz="12800" b="1" dirty="0" smtClean="0">
                <a:ea typeface="Adobe 繁黑體 Std B"/>
              </a:rPr>
              <a:t>Guess the number</a:t>
            </a:r>
          </a:p>
          <a:p>
            <a:pPr lvl="1"/>
            <a:r>
              <a:rPr lang="en-US" altLang="zh-TW" sz="12800" b="1" dirty="0" smtClean="0">
                <a:ea typeface="Adobe 繁黑體 Std B"/>
              </a:rPr>
              <a:t>Input</a:t>
            </a:r>
            <a:r>
              <a:rPr lang="zh-TW" altLang="en-US" sz="12800" b="1" dirty="0" smtClean="0">
                <a:ea typeface="Adobe 繁黑體 Std B"/>
              </a:rPr>
              <a:t>：</a:t>
            </a:r>
            <a:endParaRPr lang="en-US" altLang="zh-TW" sz="12800" b="1" dirty="0" smtClean="0">
              <a:ea typeface="Adobe 繁黑體 Std B"/>
            </a:endParaRPr>
          </a:p>
          <a:p>
            <a:pPr lvl="2"/>
            <a:r>
              <a:rPr lang="en-US" altLang="zh-TW" sz="10400" b="1" dirty="0" smtClean="0">
                <a:ea typeface="Adobe 繁黑體 Std B"/>
              </a:rPr>
              <a:t>a integer composed by 4 different number, until we get the right number</a:t>
            </a:r>
          </a:p>
          <a:p>
            <a:pPr lvl="1"/>
            <a:r>
              <a:rPr lang="en-US" altLang="zh-TW" sz="12800" b="1" dirty="0" smtClean="0">
                <a:ea typeface="Adobe 繁黑體 Std B"/>
              </a:rPr>
              <a:t>Output</a:t>
            </a:r>
            <a:r>
              <a:rPr lang="zh-TW" altLang="en-US" sz="12800" b="1" dirty="0" smtClean="0">
                <a:ea typeface="Adobe 繁黑體 Std B"/>
              </a:rPr>
              <a:t>：</a:t>
            </a:r>
            <a:endParaRPr lang="en-US" altLang="zh-TW" sz="12800" b="1" dirty="0" smtClean="0">
              <a:ea typeface="Adobe 繁黑體 Std B"/>
            </a:endParaRPr>
          </a:p>
          <a:p>
            <a:pPr lvl="2"/>
            <a:r>
              <a:rPr lang="en-US" altLang="zh-TW" sz="10400" b="1" dirty="0" smtClean="0">
                <a:ea typeface="Adobe 繁黑體 Std B"/>
              </a:rPr>
              <a:t>The similarity (A and B), Congratulation words, Inspect the  validation of input number</a:t>
            </a:r>
          </a:p>
          <a:p>
            <a:pPr lvl="1"/>
            <a:r>
              <a:rPr lang="en-US" altLang="zh-TW" sz="12800" b="1" dirty="0" smtClean="0">
                <a:ea typeface="Adobe 繁黑體 Std B"/>
              </a:rPr>
              <a:t>Hint</a:t>
            </a:r>
            <a:r>
              <a:rPr lang="zh-TW" altLang="en-US" sz="12800" b="1" dirty="0" smtClean="0">
                <a:ea typeface="Adobe 繁黑體 Std B"/>
              </a:rPr>
              <a:t>：</a:t>
            </a:r>
            <a:endParaRPr lang="en-US" altLang="zh-TW" sz="12800" b="1" dirty="0" smtClean="0">
              <a:ea typeface="Adobe 繁黑體 Std B"/>
            </a:endParaRPr>
          </a:p>
          <a:p>
            <a:pPr lvl="2"/>
            <a:r>
              <a:rPr lang="en-US" altLang="zh-TW" sz="9600" b="1" dirty="0" smtClean="0">
                <a:ea typeface="Adobe 繁黑體 Std B"/>
              </a:rPr>
              <a:t>Set Answer to 1234;</a:t>
            </a:r>
          </a:p>
          <a:p>
            <a:pPr lvl="2"/>
            <a:r>
              <a:rPr lang="en-US" altLang="zh-TW" sz="9600" b="1" dirty="0">
                <a:ea typeface="Adobe 繁黑體 Std B"/>
              </a:rPr>
              <a:t>#include &lt;math.h&gt;</a:t>
            </a:r>
          </a:p>
          <a:p>
            <a:pPr lvl="2"/>
            <a:r>
              <a:rPr lang="en-US" altLang="zh-TW" sz="9600" b="1" dirty="0" smtClean="0">
                <a:ea typeface="Adobe 繁黑體 Std B"/>
              </a:rPr>
              <a:t>a^b=pow(a,b)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6: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2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4887-02EA-49AF-89B3-DBC9DAB06647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57240"/>
            <a:ext cx="793274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9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for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vs.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while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00200"/>
            <a:ext cx="8892480" cy="4525963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已知執行次數、範圍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常用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for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迴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圈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未知</a:t>
            </a:r>
            <a:r>
              <a:rPr lang="zh-TW" altLang="en-US" dirty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執行次數、範圍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常用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while/do-while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迴圈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但兩者可通用，沒有一定要用哪種迴圈 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6304-85B5-456F-B453-608C2076875C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548905" y="3429000"/>
            <a:ext cx="6415132" cy="1152128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開始前初始化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續行條</a:t>
            </a:r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件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測試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迴圈間執行程式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76056" y="4703949"/>
            <a:ext cx="2887981" cy="1422214"/>
          </a:xfrm>
          <a:prstGeom prst="roundRect">
            <a:avLst/>
          </a:prstGeom>
          <a:ln w="57150">
            <a:solidFill>
              <a:srgbClr val="56A82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do{</a:t>
            </a:r>
          </a:p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程式碼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....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while (</a:t>
            </a:r>
            <a:r>
              <a:rPr lang="zh-TW" altLang="en-US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測試條件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);</a:t>
            </a:r>
            <a:endParaRPr lang="en-US" altLang="zh-TW" sz="2000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524000" y="4748100"/>
            <a:ext cx="2736812" cy="1422215"/>
          </a:xfrm>
          <a:prstGeom prst="roundRect">
            <a:avLst/>
          </a:prstGeom>
          <a:ln w="57150">
            <a:solidFill>
              <a:srgbClr val="56A82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while (</a:t>
            </a:r>
            <a:r>
              <a:rPr lang="zh-TW" altLang="en-US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測試條件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程式碼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for vs.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while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vs.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do-while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712651"/>
            <a:ext cx="8229600" cy="4294474"/>
          </a:xfrm>
        </p:spPr>
        <p:txBody>
          <a:bodyPr/>
          <a:lstStyle/>
          <a:p>
            <a:r>
              <a:rPr lang="zh-TW" altLang="en-US" dirty="0" smtClean="0"/>
              <a:t>已知執行次數、範圍</a:t>
            </a:r>
            <a:r>
              <a:rPr lang="en-US" altLang="zh-TW" dirty="0" smtClean="0"/>
              <a:t>(0</a:t>
            </a:r>
            <a:r>
              <a:rPr lang="zh-TW" altLang="en-US" dirty="0" smtClean="0"/>
              <a:t>→</a:t>
            </a:r>
            <a:r>
              <a:rPr lang="en-US" altLang="zh-TW" dirty="0" smtClean="0"/>
              <a:t>9)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58E-4FFC-480C-AC42-CA20964D8FDF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971600" y="4101986"/>
            <a:ext cx="3309126" cy="1919302"/>
          </a:xfrm>
          <a:prstGeom prst="round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 i = 0; </a:t>
            </a:r>
            <a:endParaRPr lang="en-US" altLang="zh-TW" sz="2000" dirty="0" smtClean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while(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 &lt; 10</a:t>
            </a:r>
            <a:r>
              <a:rPr lang="zh-TW" altLang="en-US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zh-TW" altLang="en-US" sz="2000" dirty="0" smtClean="0">
                <a:solidFill>
                  <a:schemeClr val="accent6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i++;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 smtClean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2917437" y="2507753"/>
            <a:ext cx="3309126" cy="1442065"/>
          </a:xfrm>
          <a:prstGeom prst="round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for(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 = 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0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en-US" altLang="zh-TW" sz="20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 10</a:t>
            </a:r>
            <a:r>
              <a:rPr lang="zh-TW" altLang="en-US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++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 smtClean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788024" y="4101986"/>
            <a:ext cx="3309126" cy="1919302"/>
          </a:xfrm>
          <a:prstGeom prst="round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 i = 0; </a:t>
            </a:r>
            <a:endParaRPr lang="en-US" altLang="zh-TW" sz="2000" dirty="0" smtClean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do{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zh-TW" altLang="en-US" sz="2000" dirty="0" smtClean="0">
                <a:solidFill>
                  <a:schemeClr val="accent6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i++;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while(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 </a:t>
            </a:r>
            <a:r>
              <a:rPr lang="en-US" altLang="zh-TW" sz="20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10</a:t>
            </a:r>
            <a:r>
              <a:rPr lang="zh-TW" altLang="en-US" sz="20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);</a:t>
            </a:r>
            <a:endParaRPr lang="en-US" altLang="zh-TW" sz="2000" dirty="0" smtClean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for vs.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while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vs.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do-while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8203" y="1712651"/>
            <a:ext cx="8229600" cy="4294474"/>
          </a:xfrm>
        </p:spPr>
        <p:txBody>
          <a:bodyPr/>
          <a:lstStyle/>
          <a:p>
            <a:r>
              <a:rPr lang="zh-TW" altLang="en-US" dirty="0"/>
              <a:t>未</a:t>
            </a:r>
            <a:r>
              <a:rPr lang="zh-TW" altLang="en-US" dirty="0" smtClean="0"/>
              <a:t>知執行次數、範圍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258E-4FFC-480C-AC42-CA20964D8FDF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438203" y="4101986"/>
            <a:ext cx="3842523" cy="1919302"/>
          </a:xfrm>
          <a:prstGeom prst="round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 </a:t>
            </a:r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= 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1; 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while(</a:t>
            </a:r>
            <a:r>
              <a:rPr lang="en-US" altLang="zh-TW" sz="2000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!= 0</a:t>
            </a:r>
            <a:r>
              <a:rPr lang="zh-TW" altLang="en-US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“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輸入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0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結束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cin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&gt;&gt;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 smtClean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2531978" y="2388631"/>
            <a:ext cx="4141440" cy="1524579"/>
          </a:xfrm>
          <a:prstGeom prst="round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for(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</a:t>
            </a:r>
            <a:r>
              <a:rPr lang="zh-TW" altLang="en-US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 </a:t>
            </a:r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= 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 </a:t>
            </a:r>
            <a:r>
              <a:rPr lang="en-US" altLang="zh-TW" sz="20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!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= 0</a:t>
            </a:r>
            <a:r>
              <a:rPr lang="zh-TW" altLang="en-US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;){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輸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入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0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結束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cin &gt;&gt; input;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 smtClean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716016" y="4087823"/>
            <a:ext cx="4104456" cy="1919302"/>
          </a:xfrm>
          <a:prstGeom prst="round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input; </a:t>
            </a:r>
            <a:endParaRPr lang="en-US" altLang="zh-TW" sz="2000" dirty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do{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“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輸入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0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結束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:"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cin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&gt;&gt;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while(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 </a:t>
            </a:r>
            <a:r>
              <a:rPr lang="en-US" altLang="zh-TW" sz="20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!= 0</a:t>
            </a:r>
            <a:r>
              <a:rPr lang="zh-TW" altLang="en-US" sz="20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);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F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or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loop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While loop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Compound Assignment Operator &amp;  Increment,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Decrement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Break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Continue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Nested Loop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b="1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DD69-523E-49EF-838D-886CC0348DF3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4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++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與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++i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的差異為何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？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甚麼時候會使用到迴圈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為何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for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迴圈常用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於已知執行次數或範圍的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情況？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為什麼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while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迴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圈常用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於不定執行次數的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情況？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continue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break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goto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的功能分別為何？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while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與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do-while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間的差別為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何？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zh-TW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重點回顧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D96F-5DB7-496F-9141-2202166F7C73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4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複合指</a:t>
            </a:r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定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運算子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363628"/>
              </p:ext>
            </p:extLst>
          </p:nvPr>
        </p:nvGraphicFramePr>
        <p:xfrm>
          <a:off x="395536" y="1268760"/>
          <a:ext cx="8424938" cy="48910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運算子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功能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Example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運算式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+=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加法指派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+= b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=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+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-=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減法指派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-= b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=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-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*=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乘法指派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*= b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=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*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/=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除法指派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/= b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=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/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%=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模法指派</a:t>
                      </a: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%= b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=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0749-DAC9-4CD3-B0C1-532710767E8C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65638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遞增、遞減運算子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027644"/>
              </p:ext>
            </p:extLst>
          </p:nvPr>
        </p:nvGraphicFramePr>
        <p:xfrm>
          <a:off x="683567" y="1196752"/>
          <a:ext cx="7776865" cy="48190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799">
                  <a:extLst>
                    <a:ext uri="{9D8B030D-6E8A-4147-A177-3AD203B41FA5}">
                      <a16:colId xmlns:a16="http://schemas.microsoft.com/office/drawing/2014/main" val="2811877047"/>
                    </a:ext>
                  </a:extLst>
                </a:gridCol>
                <a:gridCol w="2160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2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符號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功能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順序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舉例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結果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1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++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前置遞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增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遞增→回傳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int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1;</a:t>
                      </a:r>
                      <a:endParaRPr lang="en-US" altLang="zh-TW" sz="2400" baseline="0" dirty="0" smtClean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  <a:p>
                      <a:pPr algn="ctr"/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int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++a;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2;</a:t>
                      </a:r>
                      <a:endParaRPr lang="en-US" altLang="zh-TW" sz="2400" baseline="0" dirty="0" smtClean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  <a:p>
                      <a:pPr algn="ctr"/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2;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8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--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前置遞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減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遞減→回傳</a:t>
                      </a: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int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1;</a:t>
                      </a:r>
                      <a:endParaRPr lang="en-US" altLang="zh-TW" sz="2400" baseline="0" dirty="0" smtClean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  <a:p>
                      <a:pPr algn="ctr"/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int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--a;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0;</a:t>
                      </a:r>
                      <a:endParaRPr lang="en-US" altLang="zh-TW" sz="2400" baseline="0" dirty="0" smtClean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  <a:p>
                      <a:pPr algn="ctr"/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0;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8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++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後置遞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增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回傳→遞增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int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1;</a:t>
                      </a:r>
                      <a:endParaRPr lang="en-US" altLang="zh-TW" sz="2400" baseline="0" dirty="0" smtClean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  <a:p>
                      <a:pPr algn="ctr"/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int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a++;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2;</a:t>
                      </a:r>
                      <a:endParaRPr lang="en-US" altLang="zh-TW" sz="2400" baseline="0" dirty="0" smtClean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  <a:p>
                      <a:pPr algn="ctr"/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 1;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18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--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後置遞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減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回傳→遞減</a:t>
                      </a: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int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1;</a:t>
                      </a:r>
                      <a:endParaRPr lang="en-US" altLang="zh-TW" sz="2400" baseline="0" dirty="0" smtClean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  <a:p>
                      <a:pPr algn="ctr"/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int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a-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-;</a:t>
                      </a:r>
                      <a:endParaRPr lang="zh-TW" altLang="en-US" sz="24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 0;</a:t>
                      </a:r>
                    </a:p>
                    <a:p>
                      <a:pPr algn="ctr"/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 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;</a:t>
                      </a:r>
                      <a:endParaRPr lang="zh-TW" altLang="en-US" sz="2400" dirty="0" smtClean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9960-8B62-4CCD-82E7-3A34749B5030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9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優先順序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3600" dirty="0" smtClean="0"/>
              <a:t>算</a:t>
            </a:r>
            <a:r>
              <a:rPr lang="zh-TW" altLang="en-US" sz="3600" dirty="0"/>
              <a:t>術運算子 </a:t>
            </a:r>
            <a:r>
              <a:rPr lang="en-US" altLang="zh-TW" sz="3600" dirty="0"/>
              <a:t>&gt; </a:t>
            </a:r>
            <a:r>
              <a:rPr lang="zh-TW" altLang="en-US" sz="3600" dirty="0"/>
              <a:t>比較運算子 </a:t>
            </a:r>
            <a:r>
              <a:rPr lang="en-US" altLang="zh-TW" sz="3600" dirty="0"/>
              <a:t>&gt; </a:t>
            </a:r>
            <a:r>
              <a:rPr lang="zh-TW" altLang="en-US" sz="3600" dirty="0"/>
              <a:t>邏輯運算</a:t>
            </a:r>
            <a:r>
              <a:rPr lang="zh-TW" altLang="en-US" sz="3600" dirty="0" smtClean="0"/>
              <a:t>子</a:t>
            </a:r>
            <a:endParaRPr lang="en-US" altLang="zh-TW" sz="3600" dirty="0" smtClean="0"/>
          </a:p>
          <a:p>
            <a:pPr marL="0" indent="0" algn="ctr">
              <a:buNone/>
            </a:pPr>
            <a:endParaRPr lang="en-US" altLang="zh-TW" sz="3600" dirty="0"/>
          </a:p>
          <a:p>
            <a:pPr marL="0" indent="0" algn="ctr">
              <a:buNone/>
            </a:pPr>
            <a:endParaRPr lang="en-US" altLang="zh-TW" sz="36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有</a:t>
            </a:r>
            <a:r>
              <a:rPr lang="zh-TW" altLang="en-US" sz="4000" dirty="0"/>
              <a:t>疑</a:t>
            </a:r>
            <a:r>
              <a:rPr lang="zh-TW" altLang="en-US" sz="4000" dirty="0" smtClean="0"/>
              <a:t>問就</a:t>
            </a:r>
            <a:r>
              <a:rPr lang="en-US" altLang="zh-TW" sz="4000" dirty="0" smtClean="0"/>
              <a:t>(</a:t>
            </a:r>
            <a:r>
              <a:rPr lang="zh-TW" altLang="en-US" sz="4000" dirty="0" smtClean="0">
                <a:solidFill>
                  <a:srgbClr val="FF0000"/>
                </a:solidFill>
              </a:rPr>
              <a:t>括號</a:t>
            </a:r>
            <a:r>
              <a:rPr lang="en-US" altLang="zh-TW" sz="4000" dirty="0" smtClean="0"/>
              <a:t>)</a:t>
            </a:r>
            <a:r>
              <a:rPr lang="zh-TW" altLang="en-US" sz="4000" dirty="0" smtClean="0"/>
              <a:t>起</a:t>
            </a:r>
            <a:r>
              <a:rPr lang="zh-TW" altLang="en-US" sz="4000" dirty="0"/>
              <a:t>來</a:t>
            </a:r>
            <a:r>
              <a:rPr lang="zh-TW" altLang="en-US" sz="4000" dirty="0" smtClean="0"/>
              <a:t> </a:t>
            </a:r>
            <a:endParaRPr lang="zh-TW" altLang="en-US" sz="40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3E2E-C89D-464E-8715-9EAD42FEAA44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6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1649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f</a:t>
            </a:r>
            <a:r>
              <a:rPr lang="fr-FR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or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迴圈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6018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重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複執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行某段程式碼，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直到不符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合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續行條件測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試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初始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化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：通常會初始化某個變數的起始值</a:t>
            </a:r>
            <a:endParaRPr lang="en-US" altLang="zh-TW" sz="2000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續行條件測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試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：決定是否執行下一輪迴圈</a:t>
            </a:r>
            <a:endParaRPr lang="en-US" altLang="zh-TW" sz="2000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zh-TW" altLang="en-US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續行條件測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試：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True	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→  繼續執行</a:t>
            </a:r>
            <a:endParaRPr lang="en-US" altLang="zh-TW" sz="1800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zh-TW" altLang="en-US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續行條件測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試</a:t>
            </a:r>
            <a:r>
              <a:rPr lang="zh-TW" altLang="en-US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False	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→  停止執行</a:t>
            </a:r>
            <a:endParaRPr lang="en-US" altLang="zh-TW" sz="1800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迴圈間執行程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式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：迴圈跟迴圈間執行的程式碼，通常用於更新變數</a:t>
            </a:r>
            <a:endParaRPr lang="zh-TW" altLang="en-US" sz="20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通常使用在</a:t>
            </a:r>
            <a:r>
              <a:rPr lang="zh-TW" altLang="en-US" sz="2400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已知重複次數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或</a:t>
            </a:r>
            <a:r>
              <a:rPr lang="zh-TW" altLang="en-US" sz="2400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執行範圍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迴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圈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64434" y="4941168"/>
            <a:ext cx="6415132" cy="1152128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開始前初始化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續行條</a:t>
            </a:r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件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測試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迴圈間執行程式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3554-E02C-4369-AAFD-1F8B88B919A3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3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5717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dobe 繁黑體 Std B" pitchFamily="34" charset="-120"/>
                <a:ea typeface="Adobe 繁黑體 Std B" pitchFamily="34" charset="-120"/>
              </a:rPr>
              <a:t>Example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896" y="1556792"/>
            <a:ext cx="5328592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i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從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0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開始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如果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i &lt; 10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就繼續執行下個迴圈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每次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執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行完一次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迴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圈，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i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就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+1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i = 0        i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=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1        i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=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2        i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= 3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i =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4        i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=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5        i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=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6        i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=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7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i =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8        i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=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9        </a:t>
            </a:r>
            <a:r>
              <a:rPr lang="en-US" altLang="zh-TW" sz="2400" strike="sngStrike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i </a:t>
            </a:r>
            <a:r>
              <a:rPr lang="en-US" altLang="zh-TW" sz="2400" strike="sngStrike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= </a:t>
            </a:r>
            <a:r>
              <a:rPr lang="en-US" altLang="zh-TW" sz="2400" strike="sngStrike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10</a:t>
            </a:r>
            <a:endParaRPr lang="zh-TW" altLang="en-US" sz="2400" strike="sngStrike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3554-E02C-4369-AAFD-1F8B88B919A3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r="3518"/>
          <a:stretch/>
        </p:blipFill>
        <p:spPr>
          <a:xfrm>
            <a:off x="253562" y="4455509"/>
            <a:ext cx="3240360" cy="856416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219179" y="2285118"/>
            <a:ext cx="3309126" cy="1442065"/>
          </a:xfrm>
          <a:prstGeom prst="round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for(int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 =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0;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 10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++){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 smtClean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5717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另一個例子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9537" y="1556792"/>
            <a:ext cx="4774951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i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從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0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開始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如果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i &lt; 10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就繼續執行下個迴圈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每次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執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行完一次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迴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圈，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i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就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+1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i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從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0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跑到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9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，總共執行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10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次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如要更改行數，直接修改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i &lt; 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10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3554-E02C-4369-AAFD-1F8B88B919A3}" type="datetime1">
              <a:rPr lang="zh-TW" altLang="en-US" smtClean="0"/>
              <a:t>2017/11/30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14610"/>
            <a:ext cx="4010025" cy="23241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564" y="3645024"/>
            <a:ext cx="1675271" cy="255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F8E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3118</Words>
  <Application>Microsoft Office PowerPoint</Application>
  <PresentationFormat>如螢幕大小 (4:3)</PresentationFormat>
  <Paragraphs>670</Paragraphs>
  <Slides>30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Adobe 繁黑體 Std B</vt:lpstr>
      <vt:lpstr>新細明體</vt:lpstr>
      <vt:lpstr>Arial</vt:lpstr>
      <vt:lpstr>Calibri</vt:lpstr>
      <vt:lpstr>Consolas</vt:lpstr>
      <vt:lpstr>Wingdings</vt:lpstr>
      <vt:lpstr>Office 佈景主題</vt:lpstr>
      <vt:lpstr>迴圈</vt:lpstr>
      <vt:lpstr>檢查完了，可是我想要重複用它</vt:lpstr>
      <vt:lpstr>PowerPoint 簡報</vt:lpstr>
      <vt:lpstr>複合指定運算子</vt:lpstr>
      <vt:lpstr>遞增、遞減運算子</vt:lpstr>
      <vt:lpstr>優先順序</vt:lpstr>
      <vt:lpstr>for 迴圈</vt:lpstr>
      <vt:lpstr>Example</vt:lpstr>
      <vt:lpstr>另一個例子</vt:lpstr>
      <vt:lpstr>Warm Up Practice</vt:lpstr>
      <vt:lpstr>PowerPoint 簡報</vt:lpstr>
      <vt:lpstr>巢狀迴圈</vt:lpstr>
      <vt:lpstr>迴圈的控制：break</vt:lpstr>
      <vt:lpstr>迴圈的控制： continue</vt:lpstr>
      <vt:lpstr>迴圈的控制： goto</vt:lpstr>
      <vt:lpstr>PowerPoint 簡報</vt:lpstr>
      <vt:lpstr>range-based for 迴圈</vt:lpstr>
      <vt:lpstr>PowerPoint 簡報</vt:lpstr>
      <vt:lpstr>PowerPoint 簡報</vt:lpstr>
      <vt:lpstr>無窮迴圈</vt:lpstr>
      <vt:lpstr>PowerPoint 簡報</vt:lpstr>
      <vt:lpstr>while 迴圈</vt:lpstr>
      <vt:lpstr>DO-WHILE</vt:lpstr>
      <vt:lpstr>PowerPoint 簡報</vt:lpstr>
      <vt:lpstr>PowerPoint 簡報</vt:lpstr>
      <vt:lpstr>PowerPoint 簡報</vt:lpstr>
      <vt:lpstr>for vs. while</vt:lpstr>
      <vt:lpstr>for vs. while vs. do-while</vt:lpstr>
      <vt:lpstr>for vs. while vs. do-while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C/C++基礎程式設計班 C/C++程式語言簡介</dc:title>
  <dc:creator>Lee,Keng-Ming</dc:creator>
  <cp:lastModifiedBy>lkm543</cp:lastModifiedBy>
  <cp:revision>209</cp:revision>
  <dcterms:created xsi:type="dcterms:W3CDTF">2016-06-24T07:32:38Z</dcterms:created>
  <dcterms:modified xsi:type="dcterms:W3CDTF">2017-11-30T06:18:21Z</dcterms:modified>
</cp:coreProperties>
</file>