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60" r:id="rId4"/>
    <p:sldId id="31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8F8E4"/>
    <a:srgbClr val="F57B17"/>
    <a:srgbClr val="56A828"/>
    <a:srgbClr val="BAECBA"/>
    <a:srgbClr val="EFEA16"/>
    <a:srgbClr val="F7FCBC"/>
    <a:srgbClr val="78DA78"/>
    <a:srgbClr val="B7EBB7"/>
    <a:srgbClr val="AE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5E1-796B-4BC5-8E0B-C38F97F58DE8}" type="datetime1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9BD7-813C-4E13-B181-D85D42BFE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329E-3BFD-4609-B43B-BE70C0CDA2E7}" type="datetime1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0A31-B339-460E-A066-6486EA6B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7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3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month = 0, day = 0;</a:t>
            </a:r>
          </a:p>
          <a:p>
            <a:r>
              <a:rPr lang="en-US" altLang="zh-TW" dirty="0" smtClean="0"/>
              <a:t>    int days_of_month[12]={31,28,31,30,31,30,31,31,30,31,30,31};</a:t>
            </a:r>
          </a:p>
          <a:p>
            <a:r>
              <a:rPr lang="en-US" altLang="zh-TW" dirty="0" smtClean="0"/>
              <a:t>    int days = 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cout&lt;&lt;"Please enter the month and day"&lt;&lt;endl;</a:t>
            </a:r>
          </a:p>
          <a:p>
            <a:r>
              <a:rPr lang="en-US" altLang="zh-TW" dirty="0" smtClean="0"/>
              <a:t>    cin&gt;&gt;month&gt;&gt;day;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for(int i=0;i&lt;month-1;i++){</a:t>
            </a:r>
          </a:p>
          <a:p>
            <a:r>
              <a:rPr lang="en-US" altLang="zh-TW" dirty="0" smtClean="0"/>
              <a:t>        days+=days_of_month[i];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cout&lt;&lt;"The order of "&lt;&lt;month&lt;&lt;"/"&lt;&lt;day&lt;&lt; " is "&lt;&lt;days+day&lt;&lt;endl;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1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math.h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#define STUDENT 5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double score[STUDENT],average=0.0,SD=0.0;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5 scores"&lt;&lt;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//</a:t>
            </a:r>
            <a:r>
              <a:rPr lang="zh-TW" altLang="en-US" dirty="0" smtClean="0"/>
              <a:t>輸入五個成績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err="1" smtClean="0"/>
              <a:t>STUDENT;i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&gt;&gt;score[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//</a:t>
            </a:r>
            <a:r>
              <a:rPr lang="zh-TW" altLang="en-US" dirty="0" smtClean="0"/>
              <a:t>算平均值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err="1" smtClean="0"/>
              <a:t>STUDENT;i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average+=score[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average/=STUDENT;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&lt;&lt;"Average:"&lt;&lt;average&lt;&lt;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//</a:t>
            </a:r>
            <a:r>
              <a:rPr lang="zh-TW" altLang="en-US" dirty="0" smtClean="0"/>
              <a:t>計算標準差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=0;i&lt;5;i++){</a:t>
            </a:r>
          </a:p>
          <a:p>
            <a:r>
              <a:rPr lang="en-US" altLang="zh-TW" dirty="0" smtClean="0"/>
              <a:t>        SD+=pow(score[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]-average,2);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SD/=STUDENT;</a:t>
            </a:r>
          </a:p>
          <a:p>
            <a:r>
              <a:rPr lang="en-US" altLang="zh-TW" dirty="0" smtClean="0"/>
              <a:t>    SD=pow(SD,0.5);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&lt;&lt;"SD:"&lt;&lt;SD&lt;&lt;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//</a:t>
            </a:r>
            <a:r>
              <a:rPr lang="zh-TW" altLang="en-US" dirty="0" smtClean="0"/>
              <a:t>輸出小於平均的學生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err="1" smtClean="0"/>
              <a:t>STUDENT;i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if (score[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]&lt;average){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&lt;&lt;"Number "&lt;&lt;i+1&lt;&lt;" is below the average"&lt;&lt;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26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[5];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&lt;&lt;"Please enter 5 number : ";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=0;i&lt;5;i++){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double temp;</a:t>
            </a:r>
          </a:p>
          <a:p>
            <a:r>
              <a:rPr lang="en-US" altLang="zh-TW" dirty="0" smtClean="0"/>
              <a:t>    for (</a:t>
            </a:r>
            <a:r>
              <a:rPr lang="en-US" altLang="zh-TW" err="1" smtClean="0"/>
              <a:t>int</a:t>
            </a:r>
            <a:r>
              <a:rPr lang="en-US" altLang="zh-TW" smtClean="0"/>
              <a:t> i=0;i&lt;4;i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j=0;j&lt;4-i;j++){</a:t>
            </a:r>
          </a:p>
          <a:p>
            <a:r>
              <a:rPr lang="en-US" altLang="zh-TW" dirty="0" smtClean="0"/>
              <a:t>            if (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[j]&gt;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[j+1]){</a:t>
            </a:r>
          </a:p>
          <a:p>
            <a:r>
              <a:rPr lang="en-US" altLang="zh-TW" dirty="0" smtClean="0"/>
              <a:t>                temp=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[j+1];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[j+1]=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[j];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[j]=temp;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&lt;&lt;"The ordered array is :";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=0;i&lt;5;i++){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]&lt;&lt;" ";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406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string.h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a[5] = {1,2,3,4,5};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b[5];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memcpy</a:t>
            </a:r>
            <a:r>
              <a:rPr lang="en-US" altLang="zh-TW" dirty="0" smtClean="0"/>
              <a:t>(b, a,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)*5);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975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36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448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268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38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5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5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2D31D1-4AF2-472C-8E3B-6B0337A013FD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550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50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841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#define CLASS 2</a:t>
            </a:r>
          </a:p>
          <a:p>
            <a:r>
              <a:rPr lang="en-US" altLang="zh-TW" dirty="0" smtClean="0"/>
              <a:t>#define STUDENT 3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score[CLASS][STUDENT];</a:t>
            </a:r>
          </a:p>
          <a:p>
            <a:r>
              <a:rPr lang="en-US" altLang="zh-TW" dirty="0" smtClean="0"/>
              <a:t>	// </a:t>
            </a:r>
            <a:r>
              <a:rPr lang="zh-TW" altLang="en-US" dirty="0" smtClean="0"/>
              <a:t>分別讀入兩班各個數值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 j &lt; CLASS;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&lt;&lt;"==</a:t>
            </a:r>
            <a:r>
              <a:rPr lang="zh-TW" altLang="en-US" dirty="0" smtClean="0"/>
              <a:t>班級</a:t>
            </a:r>
            <a:r>
              <a:rPr lang="en-US" altLang="zh-TW" dirty="0" smtClean="0"/>
              <a:t>"&lt;&lt;j+1&lt;&lt;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STUDENT;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</a:t>
            </a:r>
            <a:r>
              <a:rPr lang="zh-TW" altLang="en-US" dirty="0" smtClean="0"/>
              <a:t>學生</a:t>
            </a:r>
            <a:r>
              <a:rPr lang="en-US" altLang="zh-TW" dirty="0" smtClean="0"/>
              <a:t>"&lt;&lt;i+1&lt;&lt;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&gt;&gt;score[j][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// </a:t>
            </a:r>
            <a:r>
              <a:rPr lang="zh-TW" altLang="en-US" dirty="0" smtClean="0"/>
              <a:t>分別輸出兩班各個數值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 j &lt; CLASS;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&lt;&lt;"==</a:t>
            </a:r>
            <a:r>
              <a:rPr lang="zh-TW" altLang="en-US" dirty="0" smtClean="0"/>
              <a:t>班級</a:t>
            </a:r>
            <a:r>
              <a:rPr lang="en-US" altLang="zh-TW" dirty="0" smtClean="0"/>
              <a:t>"&lt;&lt;j+1&lt;&lt;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STUDENT;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</a:t>
            </a:r>
            <a:r>
              <a:rPr lang="zh-TW" altLang="en-US" dirty="0" smtClean="0"/>
              <a:t>學生</a:t>
            </a:r>
            <a:r>
              <a:rPr lang="en-US" altLang="zh-TW" dirty="0" smtClean="0"/>
              <a:t>"&lt;&lt;i+1;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(3)&lt;&lt;score[j][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165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mt</a:t>
            </a:r>
            <a:r>
              <a:rPr lang="en-US" altLang="zh-TW" dirty="0" smtClean="0"/>
              <a:t>[9][9];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&lt;10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 = 1; j&lt;10 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mt</a:t>
            </a:r>
            <a:r>
              <a:rPr lang="en-US" altLang="zh-TW" dirty="0" smtClean="0"/>
              <a:t>[i-1][j-1]=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*j;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&lt;9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 = 0; j&lt;9 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&lt;&lt;i+1&lt;&lt;"*"&lt;&lt;j+1&lt;&lt;"="&lt;&lt;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(2)&lt;&lt;</a:t>
            </a:r>
            <a:r>
              <a:rPr lang="en-US" altLang="zh-TW" dirty="0" err="1" smtClean="0"/>
              <a:t>mt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][j]&lt;&lt;" ";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649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#define CLASS 2</a:t>
            </a:r>
          </a:p>
          <a:p>
            <a:r>
              <a:rPr lang="en-US" altLang="zh-TW" dirty="0" smtClean="0"/>
              <a:t>#define STUDENT 3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score[CLASS][STUDENT];</a:t>
            </a:r>
          </a:p>
          <a:p>
            <a:r>
              <a:rPr lang="en-US" altLang="zh-TW" dirty="0" smtClean="0"/>
              <a:t>	// </a:t>
            </a:r>
            <a:r>
              <a:rPr lang="zh-TW" altLang="en-US" dirty="0" smtClean="0"/>
              <a:t>分別讀入兩班各個數值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 j &lt; CLASS;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&lt;&lt;"==</a:t>
            </a:r>
            <a:r>
              <a:rPr lang="zh-TW" altLang="en-US" dirty="0" smtClean="0"/>
              <a:t>班級</a:t>
            </a:r>
            <a:r>
              <a:rPr lang="en-US" altLang="zh-TW" dirty="0" smtClean="0"/>
              <a:t>"&lt;&lt;j+1&lt;&lt;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STUDENT;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</a:t>
            </a:r>
            <a:r>
              <a:rPr lang="zh-TW" altLang="en-US" dirty="0" smtClean="0"/>
              <a:t>學生</a:t>
            </a:r>
            <a:r>
              <a:rPr lang="en-US" altLang="zh-TW" dirty="0" smtClean="0"/>
              <a:t>"&lt;&lt;i+1&lt;&lt;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&gt;&gt;score[j][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double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[2] = {0.0,0.0};</a:t>
            </a:r>
          </a:p>
          <a:p>
            <a:r>
              <a:rPr lang="en-US" altLang="zh-TW" dirty="0" smtClean="0"/>
              <a:t>	//</a:t>
            </a:r>
            <a:r>
              <a:rPr lang="zh-TW" altLang="en-US" dirty="0" smtClean="0"/>
              <a:t>算平均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 j &lt; CLASS;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STUDENT;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r>
              <a:rPr lang="en-US" altLang="zh-TW" dirty="0" smtClean="0"/>
              <a:t>		{</a:t>
            </a:r>
          </a:p>
          <a:p>
            <a:r>
              <a:rPr lang="en-US" altLang="zh-TW" dirty="0" smtClean="0"/>
              <a:t>		   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[j]+=score[j][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[0]/=3;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[1]/=3;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&lt;&lt;"The average of class 1 is "&lt;&lt;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[0]&lt;&lt;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&lt;&lt;"The average of class 2 is "&lt;&lt;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[1]&lt;&lt;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 (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[0]&gt;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[1])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&lt;&lt;"Class 1 is better"&lt;&lt;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&lt;&lt;"Class 2 is better"&lt;&lt;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608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M1[3][3],M2[3][3],M3[3][3];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M1 : ";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&lt;3;i++){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 j&lt;3;j++){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&gt;&gt;M1[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M2 : ";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&lt;3;i++){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 j&lt;3;j++){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&gt;&gt;M2[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&lt;3;i++){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 j&lt;3;j++){</a:t>
            </a:r>
          </a:p>
          <a:p>
            <a:r>
              <a:rPr lang="en-US" altLang="zh-TW" dirty="0" smtClean="0"/>
              <a:t>            M3[i][j]=M1[i][0]*M2[0][j]+M1[i][1]*M2[1][j]+M1[i][2]*M2[2][j];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"M1 X M2 = 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&lt;3;i++){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 j&lt;3;j++){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(5)&lt;&lt;M3[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80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math.h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double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[10];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&lt;10 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]=pow(2,(i+1)/10);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&lt;30000000 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k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%10;</a:t>
            </a:r>
          </a:p>
          <a:p>
            <a:r>
              <a:rPr lang="en-US" altLang="zh-TW" dirty="0" smtClean="0"/>
              <a:t>        //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result =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[k];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result = pow(2,(k+1)/10);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0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878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71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Compiler</a:t>
            </a:r>
            <a:r>
              <a:rPr lang="zh-TW" altLang="en-US" dirty="0" smtClean="0"/>
              <a:t>要改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86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97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正好一個格一個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空格不會停，到</a:t>
            </a:r>
            <a:r>
              <a:rPr lang="en-US" altLang="zh-TW" dirty="0" smtClean="0"/>
              <a:t>‘\0’</a:t>
            </a:r>
            <a:r>
              <a:rPr lang="zh-TW" altLang="en-US" dirty="0" smtClean="0"/>
              <a:t>才會停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354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char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putchar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putchar</a:t>
            </a:r>
            <a:r>
              <a:rPr lang="en-US" altLang="zh-TW" dirty="0" smtClean="0"/>
              <a:t>('\n');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517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char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if(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&gt;='0' &amp;&amp;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&lt;='9')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你輸入了數字</a:t>
            </a:r>
            <a:r>
              <a:rPr lang="en-US" altLang="zh-TW" dirty="0" smtClean="0"/>
              <a:t>\n");</a:t>
            </a:r>
          </a:p>
          <a:p>
            <a:r>
              <a:rPr lang="en-US" altLang="zh-TW" dirty="0" smtClean="0"/>
              <a:t>	else if(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&gt;='A' &amp;&amp;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&lt;='Z')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你輸入了大寫英文</a:t>
            </a:r>
            <a:r>
              <a:rPr lang="en-US" altLang="zh-TW" dirty="0" smtClean="0"/>
              <a:t>\n");</a:t>
            </a:r>
          </a:p>
          <a:p>
            <a:r>
              <a:rPr lang="en-US" altLang="zh-TW" dirty="0" smtClean="0"/>
              <a:t>	else if(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&gt;='a' &amp;&amp;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&lt;='z')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你輸入了小寫英文</a:t>
            </a:r>
            <a:r>
              <a:rPr lang="en-US" altLang="zh-TW" dirty="0" smtClean="0"/>
              <a:t>\n");</a:t>
            </a:r>
          </a:p>
          <a:p>
            <a:r>
              <a:rPr lang="en-US" altLang="zh-TW" dirty="0" smtClean="0"/>
              <a:t>	else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你輸入了其他字元</a:t>
            </a:r>
            <a:r>
              <a:rPr lang="en-US" altLang="zh-TW" dirty="0" smtClean="0"/>
              <a:t>\n");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68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char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if(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&gt;='a' &amp;&amp;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&lt;='z')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-=32; //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-=('a'-'A');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("%c\n",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else if(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&gt;='A' &amp;&amp;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&lt;='Z')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("%c\n",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else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你輸入的不是英文字母</a:t>
            </a:r>
            <a:r>
              <a:rPr lang="en-US" altLang="zh-TW" dirty="0" smtClean="0"/>
              <a:t>\n");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0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&lt;ctype.h&gt;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smtClean="0"/>
              <a:t>string str="";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cout &lt;&lt; "Please enter a string : ";</a:t>
            </a:r>
          </a:p>
          <a:p>
            <a:r>
              <a:rPr lang="en-US" altLang="zh-TW" dirty="0" smtClean="0"/>
              <a:t>    getline(cin,str);</a:t>
            </a:r>
          </a:p>
          <a:p>
            <a:r>
              <a:rPr lang="en-US" altLang="zh-TW" dirty="0" smtClean="0"/>
              <a:t>    cout &lt;&lt; "The result is : "  ;</a:t>
            </a:r>
          </a:p>
          <a:p>
            <a:r>
              <a:rPr lang="en-US" altLang="zh-TW" dirty="0" smtClean="0"/>
              <a:t>    for (char c : str){</a:t>
            </a:r>
          </a:p>
          <a:p>
            <a:r>
              <a:rPr lang="en-US" altLang="zh-TW" dirty="0" smtClean="0"/>
              <a:t>        if (islower(c))</a:t>
            </a:r>
          </a:p>
          <a:p>
            <a:r>
              <a:rPr lang="en-US" altLang="zh-TW" dirty="0" smtClean="0"/>
              <a:t>            cout&lt;&lt;(char) toupper(c);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cout&lt;&lt;(char) tolower(c);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97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char a[]="Hello";                     //</a:t>
            </a:r>
            <a:r>
              <a:rPr lang="zh-TW" altLang="en-US" dirty="0" smtClean="0"/>
              <a:t>字串初始化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char b[]={'</a:t>
            </a:r>
            <a:r>
              <a:rPr lang="en-US" altLang="zh-TW" dirty="0" err="1" smtClean="0"/>
              <a:t>H','e','l','l','o</a:t>
            </a:r>
            <a:r>
              <a:rPr lang="en-US" altLang="zh-TW" dirty="0" smtClean="0"/>
              <a:t>','\0'};   //</a:t>
            </a:r>
            <a:r>
              <a:rPr lang="zh-TW" altLang="en-US" dirty="0" smtClean="0"/>
              <a:t>字元陣列初始化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char c[6];                                 //</a:t>
            </a:r>
            <a:r>
              <a:rPr lang="zh-TW" altLang="en-US" dirty="0" smtClean="0"/>
              <a:t>字元陣列宣告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c[0]='H';</a:t>
            </a:r>
          </a:p>
          <a:p>
            <a:r>
              <a:rPr lang="en-US" altLang="zh-TW" dirty="0" smtClean="0"/>
              <a:t>	c[1]='e';</a:t>
            </a:r>
          </a:p>
          <a:p>
            <a:r>
              <a:rPr lang="en-US" altLang="zh-TW" dirty="0" smtClean="0"/>
              <a:t>	c[2]='l';</a:t>
            </a:r>
          </a:p>
          <a:p>
            <a:r>
              <a:rPr lang="en-US" altLang="zh-TW" dirty="0" smtClean="0"/>
              <a:t>	c[3]='l';</a:t>
            </a:r>
          </a:p>
          <a:p>
            <a:r>
              <a:rPr lang="en-US" altLang="zh-TW" dirty="0" smtClean="0"/>
              <a:t>	c[4]='o';</a:t>
            </a:r>
          </a:p>
          <a:p>
            <a:r>
              <a:rPr lang="en-US" altLang="zh-TW" dirty="0" smtClean="0"/>
              <a:t>	c[5]='\0'; // '\0'</a:t>
            </a:r>
            <a:r>
              <a:rPr lang="zh-TW" altLang="en-US" dirty="0" smtClean="0"/>
              <a:t>是字串的結束符號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("%s \</a:t>
            </a:r>
            <a:r>
              <a:rPr lang="en-US" altLang="zh-TW" dirty="0" err="1" smtClean="0"/>
              <a:t>n",a</a:t>
            </a:r>
            <a:r>
              <a:rPr lang="en-US" altLang="zh-TW" dirty="0" smtClean="0"/>
              <a:t>);  //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a</a:t>
            </a:r>
            <a:r>
              <a:rPr lang="zh-TW" altLang="en-US" dirty="0" smtClean="0"/>
              <a:t>輸出</a:t>
            </a:r>
          </a:p>
          <a:p>
            <a:r>
              <a:rPr lang="zh-TW" altLang="en-US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("%s \</a:t>
            </a:r>
            <a:r>
              <a:rPr lang="en-US" altLang="zh-TW" dirty="0" err="1" smtClean="0"/>
              <a:t>n",b</a:t>
            </a:r>
            <a:r>
              <a:rPr lang="en-US" altLang="zh-TW" dirty="0" smtClean="0"/>
              <a:t>);  //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b</a:t>
            </a:r>
            <a:r>
              <a:rPr lang="zh-TW" altLang="en-US" dirty="0" smtClean="0"/>
              <a:t>輸出</a:t>
            </a:r>
          </a:p>
          <a:p>
            <a:r>
              <a:rPr lang="zh-TW" altLang="en-US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("%s \</a:t>
            </a:r>
            <a:r>
              <a:rPr lang="en-US" altLang="zh-TW" dirty="0" err="1" smtClean="0"/>
              <a:t>n",c</a:t>
            </a:r>
            <a:r>
              <a:rPr lang="en-US" altLang="zh-TW" dirty="0" smtClean="0"/>
              <a:t>);  //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c</a:t>
            </a:r>
            <a:r>
              <a:rPr lang="zh-TW" altLang="en-US" dirty="0" smtClean="0"/>
              <a:t>輸出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99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C, == just compares the address of a with the address of "hello". They won't be the same. Each string is stored in a different memory location. To get around that in C, you used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strcmp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compares strings at 2 different memory locations to see if they are the same string vs. the same address.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C++, == is overloaded for strings, so instead of comparing memory addresses, it basically calls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strcmp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the covers for you.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40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687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char a[80];</a:t>
            </a:r>
          </a:p>
          <a:p>
            <a:r>
              <a:rPr lang="en-US" altLang="zh-TW" dirty="0" smtClean="0"/>
              <a:t>	char b[80]="How are you";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a = b;  // 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! a</a:t>
            </a:r>
            <a:r>
              <a:rPr lang="zh-TW" altLang="en-US" dirty="0" smtClean="0"/>
              <a:t>為記憶體位置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為一個常數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不可存放資料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("%s\n", a);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29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冷笑話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五個工程師熬到深夜才下班，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走出漆黑的公司後，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一個人害怕的叫住大家說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好像有人還留在公司裡，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大家算了算人頭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0, 1, 2,</a:t>
            </a:r>
            <a:r>
              <a:rPr lang="en-US" altLang="zh-TW" baseline="0" dirty="0" smtClean="0"/>
              <a:t> 3, 4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真的少了一個人</a:t>
            </a:r>
            <a:r>
              <a:rPr lang="en-US" altLang="zh-TW" dirty="0" smtClean="0"/>
              <a:t>!!</a:t>
            </a:r>
            <a:br>
              <a:rPr lang="en-US" altLang="zh-TW" dirty="0" smtClean="0"/>
            </a:br>
            <a:r>
              <a:rPr lang="zh-TW" altLang="en-US" dirty="0" smtClean="0"/>
              <a:t>好恐怖啊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54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18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84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6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回上一張說找</a:t>
            </a:r>
            <a:r>
              <a:rPr lang="en-US" altLang="zh-TW" dirty="0" err="1" smtClean="0"/>
              <a:t>len</a:t>
            </a:r>
            <a:r>
              <a:rPr lang="zh-TW" altLang="en-US" dirty="0" smtClean="0"/>
              <a:t>的重要性，避免存取到陣列以外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99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#define STUDENT 50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score[STUDENT];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for 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STUDENT;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&gt;&gt;score[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for 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STUDENT;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&lt;&lt;"#"&lt;&lt;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&lt;&lt;"</a:t>
            </a:r>
            <a:r>
              <a:rPr lang="zh-TW" altLang="en-US" dirty="0" smtClean="0"/>
              <a:t>：</a:t>
            </a:r>
            <a:r>
              <a:rPr lang="en-US" altLang="zh-TW" dirty="0" smtClean="0"/>
              <a:t>"&lt;&lt;score[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69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DD1E-981A-45FE-9767-9A303A727424}" type="datetime1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3419872" y="4028579"/>
            <a:ext cx="2664296" cy="648072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ea typeface="Adobe 繁黑體 Std B" panose="020B0700000000000000"/>
              </a:rPr>
              <a:t>李耕銘</a:t>
            </a:r>
            <a:endParaRPr lang="zh-TW" altLang="en-US" sz="2800" b="1" dirty="0">
              <a:ea typeface="Adobe 繁黑體 Std B" panose="020B0700000000000000"/>
            </a:endParaRPr>
          </a:p>
        </p:txBody>
      </p:sp>
      <p:sp>
        <p:nvSpPr>
          <p:cNvPr id="8" name="圓角矩形 7"/>
          <p:cNvSpPr/>
          <p:nvPr userDrawn="1"/>
        </p:nvSpPr>
        <p:spPr>
          <a:xfrm>
            <a:off x="1259632" y="1360325"/>
            <a:ext cx="6984776" cy="2286254"/>
          </a:xfrm>
          <a:prstGeom prst="roundRect">
            <a:avLst/>
          </a:prstGeom>
          <a:gradFill>
            <a:gsLst>
              <a:gs pos="0">
                <a:srgbClr val="EFEA16"/>
              </a:gs>
              <a:gs pos="100000">
                <a:srgbClr val="F7FCBC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200" b="1" dirty="0" smtClean="0">
                <a:latin typeface="Adobe 繁黑體 Std B" pitchFamily="34" charset="-120"/>
                <a:ea typeface="Adobe 繁黑體 Std B" pitchFamily="34" charset="-120"/>
              </a:rPr>
              <a:t> 基礎程式設計班</a:t>
            </a:r>
            <a:endParaRPr lang="en-US" altLang="zh-TW" sz="32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2204864"/>
            <a:ext cx="8229600" cy="1143000"/>
          </a:xfrm>
        </p:spPr>
        <p:txBody>
          <a:bodyPr/>
          <a:lstStyle>
            <a:lvl1pPr>
              <a:defRPr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圓角矩形圖說文字 7"/>
          <p:cNvSpPr/>
          <p:nvPr userDrawn="1"/>
        </p:nvSpPr>
        <p:spPr>
          <a:xfrm>
            <a:off x="899592" y="2060848"/>
            <a:ext cx="7056784" cy="2016224"/>
          </a:xfrm>
          <a:prstGeom prst="wedgeRound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5600" dirty="0">
              <a:ea typeface="Adobe 繁黑體 Std B" panose="020B070000000000000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13184" y="24974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長篇講解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0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86E-2DDC-488A-B054-98A1C00446F3}" type="datetime1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1290464" y="1569785"/>
            <a:ext cx="2160240" cy="57606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11" name="圓角矩形 10"/>
          <p:cNvSpPr/>
          <p:nvPr userDrawn="1"/>
        </p:nvSpPr>
        <p:spPr>
          <a:xfrm>
            <a:off x="5693296" y="1569785"/>
            <a:ext cx="2160240" cy="576064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3200" b="1" dirty="0" smtClean="0">
              <a:ea typeface="Adobe 繁黑體 Std B" panose="020B0700000000000000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457200" y="2395837"/>
            <a:ext cx="3826768" cy="340942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13" name="圓角矩形 12"/>
          <p:cNvSpPr/>
          <p:nvPr userDrawn="1"/>
        </p:nvSpPr>
        <p:spPr>
          <a:xfrm>
            <a:off x="4860032" y="2369852"/>
            <a:ext cx="3826768" cy="3409427"/>
          </a:xfrm>
          <a:prstGeom prst="roundRect">
            <a:avLst/>
          </a:prstGeom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740011"/>
            <a:ext cx="4217640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4860843" y="2740011"/>
            <a:ext cx="3826767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8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圓角矩形 4"/>
          <p:cNvSpPr/>
          <p:nvPr userDrawn="1"/>
        </p:nvSpPr>
        <p:spPr>
          <a:xfrm>
            <a:off x="2776972" y="548680"/>
            <a:ext cx="3312368" cy="720080"/>
          </a:xfrm>
          <a:prstGeom prst="roundRect">
            <a:avLst/>
          </a:prstGeom>
          <a:solidFill>
            <a:srgbClr val="FFFFCC"/>
          </a:solidFill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600" b="1" dirty="0" smtClean="0"/>
              <a:t>Example Code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7200" y="1412776"/>
            <a:ext cx="8229600" cy="2448272"/>
          </a:xfrm>
          <a:solidFill>
            <a:srgbClr val="FFFFCC"/>
          </a:solidFill>
          <a:ln w="76200">
            <a:solidFill>
              <a:srgbClr val="F57B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400"/>
            </a:lvl1pPr>
          </a:lstStyle>
          <a:p>
            <a:pPr algn="l"/>
            <a:r>
              <a:rPr lang="en-US" altLang="zh-TW" sz="3200" b="1" dirty="0" smtClean="0"/>
              <a:t>Input:</a:t>
            </a:r>
          </a:p>
          <a:p>
            <a:pPr algn="l"/>
            <a:endParaRPr lang="en-US" altLang="zh-TW" sz="3200" b="1" dirty="0" smtClean="0"/>
          </a:p>
          <a:p>
            <a:pPr algn="l"/>
            <a:r>
              <a:rPr lang="en-US" altLang="zh-TW" sz="3200" b="1" dirty="0" smtClean="0"/>
              <a:t>Output:</a:t>
            </a:r>
          </a:p>
          <a:p>
            <a:pPr algn="l"/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57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1866" y="1275310"/>
            <a:ext cx="8234934" cy="2369714"/>
          </a:xfrm>
          <a:solidFill>
            <a:srgbClr val="D8F8E4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600"/>
            </a:lvl1pPr>
            <a:lvl2pPr>
              <a:defRPr sz="4400"/>
            </a:lvl2pPr>
            <a:lvl3pPr>
              <a:defRPr sz="2000"/>
            </a:lvl3pPr>
            <a:lvl4pPr>
              <a:defRPr sz="3600"/>
            </a:lvl4pPr>
            <a:lvl5pPr>
              <a:defRPr sz="2400"/>
            </a:lvl5pPr>
          </a:lstStyle>
          <a:p>
            <a:pPr lvl="0" algn="l"/>
            <a:r>
              <a:rPr lang="en-US" altLang="zh-TW" sz="3200" b="1" dirty="0" smtClean="0"/>
              <a:t>Input:</a:t>
            </a:r>
          </a:p>
          <a:p>
            <a:pPr lvl="0" algn="l"/>
            <a:r>
              <a:rPr lang="en-US" altLang="zh-TW" sz="3200" b="1" dirty="0" smtClean="0"/>
              <a:t>Output:</a:t>
            </a:r>
          </a:p>
          <a:p>
            <a:pPr lvl="0" algn="l"/>
            <a:endParaRPr lang="en-US" altLang="zh-TW" sz="3200" b="1" dirty="0" smtClean="0"/>
          </a:p>
          <a:p>
            <a:pPr lvl="0" algn="l"/>
            <a:r>
              <a:rPr lang="en-US" altLang="zh-TW" sz="3200" b="1" dirty="0" smtClean="0"/>
              <a:t>Hint:</a:t>
            </a:r>
            <a:endParaRPr lang="zh-TW" altLang="en-US" sz="3200" b="1" dirty="0" smtClean="0"/>
          </a:p>
          <a:p>
            <a:pPr lvl="0" algn="l"/>
            <a:endParaRPr lang="en-US" altLang="zh-TW" sz="3200" b="1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 hasCustomPrompt="1"/>
          </p:nvPr>
        </p:nvSpPr>
        <p:spPr>
          <a:xfrm>
            <a:off x="464363" y="548680"/>
            <a:ext cx="2451453" cy="576163"/>
          </a:xfrm>
          <a:solidFill>
            <a:srgbClr val="FFFFCC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>
              <a:buNone/>
              <a:defRPr b="1" baseline="0"/>
            </a:lvl1pPr>
          </a:lstStyle>
          <a:p>
            <a:pPr lvl="0"/>
            <a:r>
              <a:rPr lang="en-US" altLang="zh-TW" dirty="0" smtClean="0"/>
              <a:t>Practice   #: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204957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734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422070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804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22000"/>
            <a:lum/>
          </a:blip>
          <a:srcRect/>
          <a:stretch>
            <a:fillRect l="-4000" r="-4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5696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31689"/>
            <a:ext cx="8229600" cy="429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014B1DF-123A-42A0-A2AB-012AEC2DAC81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78DA78"/>
              </a:gs>
              <a:gs pos="100000">
                <a:srgbClr val="BAEC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81136" y="55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NTUCSIE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671753" y="50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臺大資工訓練班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7240507" y="50995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C/C++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基礎班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702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5" r:id="rId6"/>
    <p:sldLayoutId id="2147483656" r:id="rId7"/>
    <p:sldLayoutId id="2147483662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Adobe 繁黑體 Std B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Adobe 繁黑體 Std B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Adobe 繁黑體 Std B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繁黑體 Std B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 字元與字串</a:t>
            </a:r>
          </a:p>
        </p:txBody>
      </p:sp>
    </p:spTree>
    <p:extLst>
      <p:ext uri="{BB962C8B-B14F-4D97-AF65-F5344CB8AC3E}">
        <p14:creationId xmlns:p14="http://schemas.microsoft.com/office/powerpoint/2010/main" val="2896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8" y="1003548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可以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不宣告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陣列大小，編譯器會協助指定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可使用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迴圈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來指派或提取每個元素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313122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Initializing Arrays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43489" y="1746184"/>
            <a:ext cx="6336704" cy="129624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{1, 2, 3};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size: %d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size: 3</a:t>
            </a:r>
          </a:p>
        </p:txBody>
      </p:sp>
      <p:sp>
        <p:nvSpPr>
          <p:cNvPr id="9" name="圓角矩形圖說文字 8"/>
          <p:cNvSpPr/>
          <p:nvPr/>
        </p:nvSpPr>
        <p:spPr>
          <a:xfrm>
            <a:off x="6416097" y="2561538"/>
            <a:ext cx="2075010" cy="602598"/>
          </a:xfrm>
          <a:prstGeom prst="wedgeRoundRectCallout">
            <a:avLst>
              <a:gd name="adj1" fmla="val -36152"/>
              <a:gd name="adj2" fmla="val -6517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求未知陣列大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小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43489" y="3931080"/>
            <a:ext cx="6336704" cy="1991666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i+1;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//a[0] = 1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2, 3, 4, 5}</a:t>
            </a:r>
          </a:p>
        </p:txBody>
      </p:sp>
      <p:sp>
        <p:nvSpPr>
          <p:cNvPr id="11" name="圓角矩形圖說文字 10"/>
          <p:cNvSpPr/>
          <p:nvPr/>
        </p:nvSpPr>
        <p:spPr>
          <a:xfrm>
            <a:off x="6359875" y="3882163"/>
            <a:ext cx="2131232" cy="622075"/>
          </a:xfrm>
          <a:prstGeom prst="wedgeRoundRectCallout">
            <a:avLst>
              <a:gd name="adj1" fmla="val -89436"/>
              <a:gd name="adj2" fmla="val -1383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nt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];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可能會編譯不過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6416097" y="5222266"/>
            <a:ext cx="2075010" cy="602598"/>
          </a:xfrm>
          <a:prstGeom prst="wedgeRoundRectCallout">
            <a:avLst>
              <a:gd name="adj1" fmla="val -71205"/>
              <a:gd name="adj2" fmla="val -3758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為甚麼是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小於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5646-EB16-4D41-A6C1-ED6CB9813442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2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798" y="909099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注意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不會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處理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索引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大小，可能讀取到陣列外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陣列之間不能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直接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互相指定或比較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69514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Array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71600" y="1695799"/>
            <a:ext cx="6336704" cy="129624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{1, 2, 3};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" &lt;&lt;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= 1995863101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971600" y="3842850"/>
            <a:ext cx="6336704" cy="223023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arr2[3];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if(arr2 !=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arr2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3;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(arr2[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!=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arr2[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zh-TW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5659467" y="4218509"/>
            <a:ext cx="3058369" cy="605204"/>
          </a:xfrm>
          <a:prstGeom prst="wedgeRoundRectCallout">
            <a:avLst>
              <a:gd name="adj1" fmla="val -85467"/>
              <a:gd name="adj2" fmla="val 29736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這兩種方式編譯都不會過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5658010" y="5182800"/>
            <a:ext cx="3058370" cy="588008"/>
          </a:xfrm>
          <a:prstGeom prst="wedgeRoundRectCallout">
            <a:avLst>
              <a:gd name="adj1" fmla="val -57797"/>
              <a:gd name="adj2" fmla="val 22237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需要一個一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個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元素來操作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50FB-06BE-4031-8818-A0E470FCFDD2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使用陣列常搭配使用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#define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用來定義一個常數，方便做程式修改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範例：輸入全班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50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位同學的成績並輸出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16447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一維陣列的使用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436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D86C13C3-BF22-41B9-A55F-8A1219238B16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12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2"/>
            <a:ext cx="4320480" cy="35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5C12-095D-45E2-88DD-9E6C6DAA1D91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BCE-A580-4A50-8C1D-9C74391E9D4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1508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ECE1EA9E-B765-438F-A602-2DF790C26E49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13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Create an array which is composed of 1,2,3……100</a:t>
            </a: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Use array to accommodate ten float</a:t>
            </a:r>
          </a:p>
        </p:txBody>
      </p:sp>
    </p:spTree>
    <p:extLst>
      <p:ext uri="{BB962C8B-B14F-4D97-AF65-F5344CB8AC3E}">
        <p14:creationId xmlns:p14="http://schemas.microsoft.com/office/powerpoint/2010/main" val="4323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338A-EF08-4BA1-B1DD-B8D822923078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1508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ECE1EA9E-B765-438F-A602-2DF790C26E49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14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en-US" altLang="zh-TW" sz="46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46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4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Month and Day</a:t>
            </a: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The order of the day</a:t>
            </a: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days_of_month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[12]={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31,……}</a:t>
            </a:r>
          </a:p>
          <a:p>
            <a:pPr lvl="1">
              <a:defRPr/>
            </a:pP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 1: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63181"/>
            <a:ext cx="6174615" cy="19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F1C-35AA-4348-9681-92AF2F4BEE07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1508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ECE1EA9E-B765-438F-A602-2DF790C26E49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15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en-US" altLang="zh-TW" sz="51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51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51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5 score of different students</a:t>
            </a: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Each score , average score ,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Standard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Deviation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(SD),those who are below average</a:t>
            </a: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 &lt;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math.h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&gt;, 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a^b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=pow(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a,b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Practice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2: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15284"/>
            <a:ext cx="2257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65055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7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E775-FD94-4FB5-A377-AD386C1CBB3A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1508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ECE1EA9E-B765-438F-A602-2DF790C26E49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16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sz="41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41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41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5 float or double</a:t>
            </a: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The ordered array</a:t>
            </a: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Note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orting is critical in algorithm</a:t>
            </a:r>
          </a:p>
          <a:p>
            <a:pPr lvl="1">
              <a:defRPr/>
            </a:pP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Practice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3: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8347818" cy="12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因為宣告陣列後如果沒有初始化，之後只能夠一個一個索引值做設定，如果想要複製整個陣列可以用</a:t>
            </a:r>
            <a:r>
              <a:rPr lang="en-US" altLang="zh-TW" sz="2800" dirty="0" err="1" smtClean="0">
                <a:latin typeface="Adobe 繁黑體 Std B" pitchFamily="34" charset="-120"/>
                <a:ea typeface="Adobe 繁黑體 Std B" pitchFamily="34" charset="-120"/>
              </a:rPr>
              <a:t>memcpy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函式做資料複製。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memcpy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目標陣列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來源陣列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sizeof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型態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)*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個數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);</a:t>
            </a:r>
            <a:endParaRPr lang="zh-TW" altLang="en-US" sz="24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陣列的複製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484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44890F0C-DDAD-44E5-9A1A-EFF53888466E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17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13649"/>
            <a:ext cx="4896544" cy="262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6955-62C9-4FB2-97C8-490515247DF4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8" y="131817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b="1" dirty="0" err="1" smtClean="0">
                <a:latin typeface="Adobe 繁黑體 Std B" pitchFamily="34" charset="-120"/>
                <a:ea typeface="Adobe 繁黑體 Std B" pitchFamily="34" charset="-120"/>
              </a:rPr>
              <a:t>dataType</a:t>
            </a:r>
            <a:r>
              <a:rPr lang="en-US" altLang="zh-TW" sz="2800" b="1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name[</a:t>
            </a:r>
            <a:r>
              <a:rPr lang="en-US" altLang="zh-TW" sz="2800" dirty="0" smtClean="0">
                <a:solidFill>
                  <a:schemeClr val="accent2"/>
                </a:solidFill>
                <a:latin typeface="Adobe 繁黑體 Std B" pitchFamily="34" charset="-120"/>
                <a:ea typeface="Adobe 繁黑體 Std B" pitchFamily="34" charset="-120"/>
              </a:rPr>
              <a:t>size1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][</a:t>
            </a:r>
            <a:r>
              <a:rPr lang="en-US" altLang="zh-TW" sz="2800" dirty="0" smtClean="0">
                <a:solidFill>
                  <a:schemeClr val="accent2"/>
                </a:solidFill>
                <a:latin typeface="Adobe 繁黑體 Std B" pitchFamily="34" charset="-120"/>
                <a:ea typeface="Adobe 繁黑體 Std B" pitchFamily="34" charset="-120"/>
              </a:rPr>
              <a:t>size2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];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用記憶體中的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線性空間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，來模擬二維矩陣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記憶體提供 </a:t>
            </a:r>
            <a:r>
              <a:rPr lang="en-US" altLang="zh-TW" sz="2800" dirty="0" err="1" smtClean="0">
                <a:latin typeface="Adobe 繁黑體 Std B" pitchFamily="34" charset="-120"/>
                <a:ea typeface="Adobe 繁黑體 Std B" pitchFamily="34" charset="-120"/>
              </a:rPr>
              <a:t>sizeof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(Type)*</a:t>
            </a:r>
            <a:r>
              <a:rPr lang="en-US" altLang="zh-TW" sz="2800" dirty="0" smtClean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</a:rPr>
              <a:t>size1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*</a:t>
            </a:r>
            <a:r>
              <a:rPr lang="en-US" altLang="zh-TW" sz="2800" dirty="0" smtClean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</a:rPr>
              <a:t>size2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Bytes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空間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332656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2D Array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99592" y="3478435"/>
            <a:ext cx="5832648" cy="252028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[2][3] = {{1,2,3},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{4,5,6}};</a:t>
            </a:r>
          </a:p>
          <a:p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][2];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&lt;2;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j=0; j&lt;2;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array[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][j] = (i+1)*(j+1);</a:t>
            </a:r>
          </a:p>
        </p:txBody>
      </p:sp>
      <p:sp>
        <p:nvSpPr>
          <p:cNvPr id="11" name="圓角矩形圖說文字 10"/>
          <p:cNvSpPr/>
          <p:nvPr/>
        </p:nvSpPr>
        <p:spPr>
          <a:xfrm>
            <a:off x="5696744" y="3895116"/>
            <a:ext cx="2398018" cy="458911"/>
          </a:xfrm>
          <a:prstGeom prst="wedgeRoundRectCallout">
            <a:avLst>
              <a:gd name="adj1" fmla="val -63388"/>
              <a:gd name="adj2" fmla="val 18661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指定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全陣列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初始化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5724128" y="4797152"/>
            <a:ext cx="2398018" cy="720080"/>
          </a:xfrm>
          <a:prstGeom prst="wedgeRoundRectCallout">
            <a:avLst>
              <a:gd name="adj1" fmla="val -63388"/>
              <a:gd name="adj2" fmla="val 23952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使用兩層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for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迴圈來初始化全陣列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BA40-0F55-4A00-8478-A3932D0A9A0C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6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20002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二維陣列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資料型態 陣列名稱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[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1][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2];</a:t>
            </a:r>
          </a:p>
          <a:p>
            <a:pPr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Example:  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a[M][N];    </a:t>
            </a: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(N,M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為整數常數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不為變數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919" y="306709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二維陣列的使用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604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97D4F49C-0F8D-4E48-980A-16E48DC8BAD9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19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8" y="3979541"/>
            <a:ext cx="8501062" cy="5000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50" y="3979541"/>
            <a:ext cx="857250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a[0][0]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4500" y="3979541"/>
            <a:ext cx="428625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b="1" dirty="0">
                <a:latin typeface="Adobe 繁黑體 Std B" pitchFamily="34" charset="-120"/>
                <a:ea typeface="Adobe 繁黑體 Std B" pitchFamily="34" charset="-120"/>
              </a:rPr>
              <a:t>…</a:t>
            </a:r>
            <a:endParaRPr lang="zh-TW" altLang="en-US" sz="14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3125" y="3979541"/>
            <a:ext cx="857250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a[0][N-1]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6188" y="3979541"/>
            <a:ext cx="428625" cy="5000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b="1" dirty="0">
                <a:latin typeface="Adobe 繁黑體 Std B" pitchFamily="34" charset="-120"/>
                <a:ea typeface="Adobe 繁黑體 Std B" pitchFamily="34" charset="-120"/>
              </a:rPr>
              <a:t>…</a:t>
            </a:r>
            <a:endParaRPr lang="zh-TW" altLang="en-US" sz="14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4813" y="3979541"/>
            <a:ext cx="857250" cy="5000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a[1][N-1]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左大括弧 11"/>
          <p:cNvSpPr/>
          <p:nvPr/>
        </p:nvSpPr>
        <p:spPr>
          <a:xfrm rot="16200000">
            <a:off x="1785938" y="3693791"/>
            <a:ext cx="285750" cy="21431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571625" y="5051104"/>
            <a:ext cx="1063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個欄位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85813" y="3487738"/>
            <a:ext cx="9032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位置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 a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rot="5400000">
            <a:off x="1142207" y="3766022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000375" y="3979541"/>
            <a:ext cx="785813" cy="5000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a[1][0]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" name="左大括弧 16"/>
          <p:cNvSpPr/>
          <p:nvPr/>
        </p:nvSpPr>
        <p:spPr>
          <a:xfrm rot="16200000">
            <a:off x="3929063" y="3693791"/>
            <a:ext cx="285750" cy="21431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571875" y="5051104"/>
            <a:ext cx="1063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個欄位</a:t>
            </a:r>
          </a:p>
        </p:txBody>
      </p:sp>
      <p:sp>
        <p:nvSpPr>
          <p:cNvPr id="19" name="矩形 18"/>
          <p:cNvSpPr/>
          <p:nvPr/>
        </p:nvSpPr>
        <p:spPr>
          <a:xfrm>
            <a:off x="7000875" y="3979541"/>
            <a:ext cx="428625" cy="5000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b="1" dirty="0">
                <a:latin typeface="Adobe 繁黑體 Std B" pitchFamily="34" charset="-120"/>
                <a:ea typeface="Adobe 繁黑體 Std B" pitchFamily="34" charset="-120"/>
              </a:rPr>
              <a:t>…</a:t>
            </a:r>
            <a:endParaRPr lang="zh-TW" altLang="en-US" sz="14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29500" y="3979541"/>
            <a:ext cx="1071563" cy="5000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a[M-1][N-1]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72188" y="3979541"/>
            <a:ext cx="928687" cy="5000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a[M-1][0]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" name="左大括弧 21"/>
          <p:cNvSpPr/>
          <p:nvPr/>
        </p:nvSpPr>
        <p:spPr>
          <a:xfrm rot="16200000">
            <a:off x="7143751" y="3479478"/>
            <a:ext cx="285750" cy="2428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15125" y="5038404"/>
            <a:ext cx="1063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個欄位</a:t>
            </a:r>
          </a:p>
        </p:txBody>
      </p:sp>
      <p:sp>
        <p:nvSpPr>
          <p:cNvPr id="24" name="左大括弧 23"/>
          <p:cNvSpPr/>
          <p:nvPr/>
        </p:nvSpPr>
        <p:spPr>
          <a:xfrm rot="16200000">
            <a:off x="4536283" y="1716560"/>
            <a:ext cx="285750" cy="76438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78645" y="5723409"/>
            <a:ext cx="13890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M*N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個欄位</a:t>
            </a:r>
          </a:p>
        </p:txBody>
      </p:sp>
      <p:sp>
        <p:nvSpPr>
          <p:cNvPr id="26" name="矩形 25"/>
          <p:cNvSpPr/>
          <p:nvPr/>
        </p:nvSpPr>
        <p:spPr>
          <a:xfrm>
            <a:off x="5072063" y="3979541"/>
            <a:ext cx="1000125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b="1" dirty="0">
                <a:latin typeface="Adobe 繁黑體 Std B" pitchFamily="34" charset="-120"/>
                <a:ea typeface="Adobe 繁黑體 Std B" pitchFamily="34" charset="-120"/>
              </a:rPr>
              <a:t>…</a:t>
            </a:r>
            <a:endParaRPr lang="zh-TW" altLang="en-US" sz="14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FE88-4E79-49FF-B6E4-334431D6E748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2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9B1-8FDF-4DB6-97DF-F4837DD229C1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7412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5F632848-E7D9-4ECD-9B71-6943BCE8CADD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2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輸入全班</a:t>
            </a:r>
            <a:r>
              <a:rPr lang="en-US" altLang="zh-TW" dirty="0"/>
              <a:t>3</a:t>
            </a:r>
            <a:r>
              <a:rPr lang="zh-TW" altLang="en-US" dirty="0"/>
              <a:t>位同學的成績並輸出</a:t>
            </a:r>
            <a:br>
              <a:rPr lang="zh-TW" altLang="en-US" dirty="0"/>
            </a:br>
            <a:r>
              <a:rPr lang="zh-TW" altLang="en-US" dirty="0"/>
              <a:t>如果班上有</a:t>
            </a:r>
            <a:r>
              <a:rPr lang="en-US" altLang="zh-TW" dirty="0"/>
              <a:t>50</a:t>
            </a:r>
            <a:r>
              <a:rPr lang="zh-TW" altLang="en-US" dirty="0"/>
              <a:t>位同學的話呢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0"/>
          <a:stretch/>
        </p:blipFill>
        <p:spPr bwMode="auto">
          <a:xfrm>
            <a:off x="3779912" y="4257523"/>
            <a:ext cx="3280184" cy="185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2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2000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利用連續的記憶體空間，製作行列的效果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EX: 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a[2][3];</a:t>
            </a: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956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二維陣列的使用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628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E7EC5A0C-EB94-4093-990A-781D083FB68D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20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38" y="3134693"/>
            <a:ext cx="6072187" cy="50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500" y="3134693"/>
            <a:ext cx="857250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a[0][0]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50" y="3134693"/>
            <a:ext cx="857250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a[0][1]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43063" y="2348880"/>
            <a:ext cx="9032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位置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 a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rot="5400000">
            <a:off x="1999457" y="2919586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29000" y="3134693"/>
            <a:ext cx="857250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a[0][2]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86250" y="3134693"/>
            <a:ext cx="857250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a[1][0]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43500" y="3134693"/>
            <a:ext cx="857250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a[1][1]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00750" y="3134693"/>
            <a:ext cx="857250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Adobe 繁黑體 Std B" pitchFamily="34" charset="-120"/>
                <a:ea typeface="Adobe 繁黑體 Std B" pitchFamily="34" charset="-120"/>
              </a:rPr>
              <a:t>a[1][2]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0" name="向下箭號 39"/>
          <p:cNvSpPr/>
          <p:nvPr/>
        </p:nvSpPr>
        <p:spPr>
          <a:xfrm>
            <a:off x="3857625" y="3920505"/>
            <a:ext cx="428625" cy="4286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6639" name="群組 45"/>
          <p:cNvGrpSpPr>
            <a:grpSpLocks/>
          </p:cNvGrpSpPr>
          <p:nvPr/>
        </p:nvGrpSpPr>
        <p:grpSpPr bwMode="auto">
          <a:xfrm>
            <a:off x="2000250" y="4550743"/>
            <a:ext cx="3500438" cy="1441450"/>
            <a:chOff x="2000232" y="4774180"/>
            <a:chExt cx="3500462" cy="1440902"/>
          </a:xfrm>
        </p:grpSpPr>
        <p:grpSp>
          <p:nvGrpSpPr>
            <p:cNvPr id="26640" name="群組 36"/>
            <p:cNvGrpSpPr>
              <a:grpSpLocks/>
            </p:cNvGrpSpPr>
            <p:nvPr/>
          </p:nvGrpSpPr>
          <p:grpSpPr bwMode="auto">
            <a:xfrm>
              <a:off x="2928926" y="5214950"/>
              <a:ext cx="2571768" cy="1000132"/>
              <a:chOff x="2786050" y="4929198"/>
              <a:chExt cx="2571768" cy="1000132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786050" y="4929585"/>
                <a:ext cx="857256" cy="4998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1400" dirty="0">
                    <a:latin typeface="Adobe 繁黑體 Std B" pitchFamily="34" charset="-120"/>
                    <a:ea typeface="Adobe 繁黑體 Std B" pitchFamily="34" charset="-120"/>
                  </a:rPr>
                  <a:t>a[0][0]</a:t>
                </a:r>
                <a:endParaRPr lang="zh-TW" altLang="en-US" sz="14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643306" y="4929585"/>
                <a:ext cx="857256" cy="4998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1400" dirty="0">
                    <a:latin typeface="Adobe 繁黑體 Std B" pitchFamily="34" charset="-120"/>
                    <a:ea typeface="Adobe 繁黑體 Std B" pitchFamily="34" charset="-120"/>
                  </a:rPr>
                  <a:t>a[0][1]</a:t>
                </a:r>
                <a:endParaRPr lang="zh-TW" altLang="en-US" sz="14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500562" y="4929585"/>
                <a:ext cx="857256" cy="4998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1400" dirty="0">
                    <a:latin typeface="Adobe 繁黑體 Std B" pitchFamily="34" charset="-120"/>
                    <a:ea typeface="Adobe 繁黑體 Std B" pitchFamily="34" charset="-120"/>
                  </a:rPr>
                  <a:t>a[0][2]</a:t>
                </a:r>
                <a:endParaRPr lang="zh-TW" altLang="en-US" sz="14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786050" y="5429457"/>
                <a:ext cx="857256" cy="4998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1400" dirty="0">
                    <a:latin typeface="Adobe 繁黑體 Std B" pitchFamily="34" charset="-120"/>
                    <a:ea typeface="Adobe 繁黑體 Std B" pitchFamily="34" charset="-120"/>
                  </a:rPr>
                  <a:t>a[1][0]</a:t>
                </a:r>
                <a:endParaRPr lang="zh-TW" altLang="en-US" sz="14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43306" y="5429457"/>
                <a:ext cx="857256" cy="4998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1400" dirty="0">
                    <a:latin typeface="Adobe 繁黑體 Std B" pitchFamily="34" charset="-120"/>
                    <a:ea typeface="Adobe 繁黑體 Std B" pitchFamily="34" charset="-120"/>
                  </a:rPr>
                  <a:t>a[1][1]</a:t>
                </a:r>
                <a:endParaRPr lang="zh-TW" altLang="en-US" sz="14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500562" y="5429457"/>
                <a:ext cx="857256" cy="4998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1400" dirty="0">
                    <a:latin typeface="Adobe 繁黑體 Std B" pitchFamily="34" charset="-120"/>
                    <a:ea typeface="Adobe 繁黑體 Std B" pitchFamily="34" charset="-120"/>
                  </a:rPr>
                  <a:t>a[1][2]</a:t>
                </a:r>
                <a:endParaRPr lang="zh-TW" altLang="en-US" sz="14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sp>
          <p:nvSpPr>
            <p:cNvPr id="41" name="文字方塊 40"/>
            <p:cNvSpPr txBox="1"/>
            <p:nvPr/>
          </p:nvSpPr>
          <p:spPr>
            <a:xfrm>
              <a:off x="2000232" y="5286747"/>
              <a:ext cx="774705" cy="369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第</a:t>
              </a:r>
              <a:r>
                <a:rPr lang="en-US" altLang="zh-TW" dirty="0">
                  <a:latin typeface="Adobe 繁黑體 Std B" pitchFamily="34" charset="-120"/>
                  <a:ea typeface="Adobe 繁黑體 Std B" pitchFamily="34" charset="-120"/>
                </a:rPr>
                <a:t>0</a:t>
              </a: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列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000232" y="5786620"/>
              <a:ext cx="774705" cy="3697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第</a:t>
              </a:r>
              <a:r>
                <a:rPr lang="en-US" altLang="zh-TW" dirty="0">
                  <a:latin typeface="Adobe 繁黑體 Std B" pitchFamily="34" charset="-120"/>
                  <a:ea typeface="Adobe 繁黑體 Std B" pitchFamily="34" charset="-120"/>
                </a:rPr>
                <a:t>1</a:t>
              </a: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列</a:t>
              </a: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000364" y="4774180"/>
              <a:ext cx="779468" cy="3697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第</a:t>
              </a:r>
              <a:r>
                <a:rPr lang="en-US" altLang="zh-TW" dirty="0">
                  <a:latin typeface="Adobe 繁黑體 Std B" pitchFamily="34" charset="-120"/>
                  <a:ea typeface="Adobe 繁黑體 Std B" pitchFamily="34" charset="-120"/>
                </a:rPr>
                <a:t>0</a:t>
              </a: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行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857620" y="4774180"/>
              <a:ext cx="779468" cy="3697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第</a:t>
              </a:r>
              <a:r>
                <a:rPr lang="en-US" altLang="zh-TW" dirty="0">
                  <a:latin typeface="Adobe 繁黑體 Std B" pitchFamily="34" charset="-120"/>
                  <a:ea typeface="Adobe 繁黑體 Std B" pitchFamily="34" charset="-120"/>
                </a:rPr>
                <a:t>1</a:t>
              </a: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行</a:t>
              </a: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643438" y="4774180"/>
              <a:ext cx="779467" cy="3697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第</a:t>
              </a:r>
              <a:r>
                <a:rPr lang="en-US" altLang="zh-TW" dirty="0">
                  <a:latin typeface="Adobe 繁黑體 Std B" pitchFamily="34" charset="-120"/>
                  <a:ea typeface="Adobe 繁黑體 Std B" pitchFamily="34" charset="-120"/>
                </a:rPr>
                <a:t>2</a:t>
              </a:r>
              <a:r>
                <a:rPr lang="zh-TW" altLang="en-US" dirty="0">
                  <a:latin typeface="Adobe 繁黑體 Std B" pitchFamily="34" charset="-120"/>
                  <a:ea typeface="Adobe 繁黑體 Std B" pitchFamily="34" charset="-120"/>
                </a:rPr>
                <a:t>行</a:t>
              </a: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07-3068-4953-8F36-A4961C223787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5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2944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設定二維陣列初值的方法為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buNone/>
              <a:defRPr/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宣告陣列後，要設定陣列時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就必須一個一個欄位做設定。</a:t>
            </a:r>
          </a:p>
          <a:p>
            <a:pPr>
              <a:defRPr/>
            </a:pPr>
            <a:endParaRPr lang="zh-TW" altLang="en-US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二維陣列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652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96CD8401-DFD3-4FF5-963F-ED308701041B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21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05" y="2015264"/>
            <a:ext cx="4320480" cy="15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29198"/>
            <a:ext cx="20162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75-91AD-4E52-BAEB-EA2D6CAB7ACF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 Array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77878" y="3645024"/>
            <a:ext cx="5832648" cy="236490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i=0; i&lt;2; 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j=0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j&lt;3;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array[i][j];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US" altLang="zh-TW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254-6D12-4F34-AD20-7C03D8FCE67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646202" y="1700808"/>
          <a:ext cx="6096000" cy="1455936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40000"/>
                    <a:lumOff val="60000"/>
                  </a:schemeClr>
                </a:solidFill>
                <a:tableStyleId>{16D9F66E-5EB9-4882-86FB-DCBF35E3C3E4}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3896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153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769868"/>
                    </a:ext>
                  </a:extLst>
                </a:gridCol>
              </a:tblGrid>
              <a:tr h="727968"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45107"/>
                  </a:ext>
                </a:extLst>
              </a:tr>
              <a:tr h="72796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6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2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 Array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77878" y="3645024"/>
            <a:ext cx="5832648" cy="236490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i=0; i&lt;2;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j=0; j&lt;3;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array[i][j];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254-6D12-4F34-AD20-7C03D8FCE67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46202" y="1700808"/>
          <a:ext cx="6096000" cy="1455936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40000"/>
                    <a:lumOff val="60000"/>
                  </a:schemeClr>
                </a:solidFill>
                <a:tableStyleId>{16D9F66E-5EB9-4882-86FB-DCBF35E3C3E4}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3896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153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769868"/>
                    </a:ext>
                  </a:extLst>
                </a:gridCol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45107"/>
                  </a:ext>
                </a:extLst>
              </a:tr>
              <a:tr h="72796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6027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148064" y="3887890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i=0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40152" y="4293096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j=0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 Array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77878" y="3645024"/>
            <a:ext cx="5832648" cy="236490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i=0; i&lt;2;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j=0; j&lt;3;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array[i][j];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254-6D12-4F34-AD20-7C03D8FCE67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646202" y="1700808"/>
          <a:ext cx="6096000" cy="1455936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40000"/>
                    <a:lumOff val="60000"/>
                  </a:schemeClr>
                </a:solidFill>
                <a:tableStyleId>{16D9F66E-5EB9-4882-86FB-DCBF35E3C3E4}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3896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153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769868"/>
                    </a:ext>
                  </a:extLst>
                </a:gridCol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45107"/>
                  </a:ext>
                </a:extLst>
              </a:tr>
              <a:tr h="72796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6027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148064" y="3887890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i=0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40152" y="4293096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j=1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 Array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77878" y="3645024"/>
            <a:ext cx="5832648" cy="236490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i=0; i&lt;2;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j=0; j&lt;3;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array[i][j];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254-6D12-4F34-AD20-7C03D8FCE67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646202" y="1700808"/>
          <a:ext cx="6096000" cy="1455936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40000"/>
                    <a:lumOff val="60000"/>
                  </a:schemeClr>
                </a:solidFill>
                <a:tableStyleId>{16D9F66E-5EB9-4882-86FB-DCBF35E3C3E4}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3896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153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769868"/>
                    </a:ext>
                  </a:extLst>
                </a:gridCol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45107"/>
                  </a:ext>
                </a:extLst>
              </a:tr>
              <a:tr h="72796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6027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148064" y="3887890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i=0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40152" y="4293096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j=2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 Array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77878" y="3645024"/>
            <a:ext cx="5832648" cy="236490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i=0; i&lt;2;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j=0; j&lt;3;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array[i][j];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254-6D12-4F34-AD20-7C03D8FCE67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646202" y="1700808"/>
          <a:ext cx="6096000" cy="1455936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40000"/>
                    <a:lumOff val="60000"/>
                  </a:schemeClr>
                </a:solidFill>
                <a:tableStyleId>{16D9F66E-5EB9-4882-86FB-DCBF35E3C3E4}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3896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153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769868"/>
                    </a:ext>
                  </a:extLst>
                </a:gridCol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45107"/>
                  </a:ext>
                </a:extLst>
              </a:tr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6027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148064" y="3887890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i=1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40152" y="4293096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j=0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 Array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77878" y="3645024"/>
            <a:ext cx="5832648" cy="236490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i=0; i&lt;2;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j=0; j&lt;3;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array[i][j];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254-6D12-4F34-AD20-7C03D8FCE67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646202" y="1700808"/>
          <a:ext cx="6096000" cy="1455936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40000"/>
                    <a:lumOff val="60000"/>
                  </a:schemeClr>
                </a:solidFill>
                <a:tableStyleId>{16D9F66E-5EB9-4882-86FB-DCBF35E3C3E4}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3896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153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769868"/>
                    </a:ext>
                  </a:extLst>
                </a:gridCol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45107"/>
                  </a:ext>
                </a:extLst>
              </a:tr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6027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148064" y="3887890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i=1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40152" y="4293096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j=1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 Array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77878" y="3645024"/>
            <a:ext cx="5832648" cy="236490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i=0; i&lt;2;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j=0; j&lt;3; i++)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array[i][j];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254-6D12-4F34-AD20-7C03D8FCE67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646202" y="1700808"/>
          <a:ext cx="6096000" cy="1455936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40000"/>
                    <a:lumOff val="60000"/>
                  </a:schemeClr>
                </a:solidFill>
                <a:tableStyleId>{16D9F66E-5EB9-4882-86FB-DCBF35E3C3E4}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3896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153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769868"/>
                    </a:ext>
                  </a:extLst>
                </a:gridCol>
              </a:tblGrid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45107"/>
                  </a:ext>
                </a:extLst>
              </a:tr>
              <a:tr h="727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6027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148064" y="3887890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i=1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40152" y="4293096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j=2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2FE-43EF-4D13-A46D-E8A7DEAB6E28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9700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CE9BB7CF-B08C-458E-B1C1-831D107E30FB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29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Live Code:</a:t>
            </a:r>
          </a:p>
          <a:p>
            <a:pPr lvl="1"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輸入兩班上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位同學分數，然後輸出成績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09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b="1" dirty="0" smtClean="0">
                <a:latin typeface="Adobe 繁黑體 Std B" pitchFamily="34" charset="-120"/>
              </a:rPr>
              <a:t>當一次需</a:t>
            </a:r>
            <a:r>
              <a:rPr lang="zh-TW" altLang="en-US" sz="2800" b="1" dirty="0">
                <a:latin typeface="Adobe 繁黑體 Std B" pitchFamily="34" charset="-120"/>
              </a:rPr>
              <a:t>要</a:t>
            </a:r>
            <a:r>
              <a:rPr lang="zh-TW" altLang="en-US" sz="2800" b="1" dirty="0" smtClean="0">
                <a:latin typeface="Adobe 繁黑體 Std B" pitchFamily="34" charset="-120"/>
              </a:rPr>
              <a:t>大</a:t>
            </a:r>
            <a:r>
              <a:rPr lang="zh-TW" altLang="en-US" sz="2800" b="1" dirty="0" smtClean="0">
                <a:latin typeface="Adobe 繁黑體 Std B" pitchFamily="34" charset="-120"/>
              </a:rPr>
              <a:t>量相</a:t>
            </a:r>
            <a:r>
              <a:rPr lang="zh-TW" altLang="en-US" sz="2800" b="1" dirty="0">
                <a:latin typeface="Adobe 繁黑體 Std B" pitchFamily="34" charset="-120"/>
              </a:rPr>
              <a:t>同</a:t>
            </a:r>
            <a:r>
              <a:rPr lang="zh-TW" altLang="en-US" sz="2800" b="1" dirty="0" smtClean="0">
                <a:latin typeface="Adobe 繁黑體 Std B" pitchFamily="34" charset="-120"/>
              </a:rPr>
              <a:t>資料</a:t>
            </a:r>
            <a:r>
              <a:rPr lang="zh-TW" altLang="en-US" sz="2800" b="1" dirty="0">
                <a:latin typeface="Adobe 繁黑體 Std B" pitchFamily="34" charset="-120"/>
              </a:rPr>
              <a:t>型</a:t>
            </a:r>
            <a:r>
              <a:rPr lang="zh-TW" altLang="en-US" sz="2800" b="1" dirty="0" smtClean="0">
                <a:latin typeface="Adobe 繁黑體 Std B" pitchFamily="34" charset="-120"/>
              </a:rPr>
              <a:t>態的變數來使用：</a:t>
            </a:r>
            <a:endParaRPr lang="en-US" altLang="zh-TW" sz="2800" b="1" dirty="0" smtClean="0">
              <a:latin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2800" b="1" dirty="0">
              <a:latin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2800" b="1" dirty="0" smtClean="0">
              <a:latin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1200" b="1" dirty="0" smtClean="0">
              <a:latin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 smtClean="0">
                <a:latin typeface="Adobe 繁黑體 Std B" pitchFamily="34" charset="-120"/>
              </a:rPr>
              <a:t>Array</a:t>
            </a:r>
            <a:r>
              <a:rPr lang="zh-TW" altLang="en-US" sz="2800" b="1" dirty="0" smtClean="0">
                <a:latin typeface="Adobe 繁黑體 Std B" pitchFamily="34" charset="-120"/>
              </a:rPr>
              <a:t> </a:t>
            </a:r>
            <a:r>
              <a:rPr lang="zh-TW" altLang="en-US" sz="2800" b="1" dirty="0" smtClean="0">
                <a:latin typeface="Adobe 繁黑體 Std B" pitchFamily="34" charset="-120"/>
              </a:rPr>
              <a:t>可</a:t>
            </a:r>
            <a:r>
              <a:rPr lang="zh-TW" altLang="en-US" sz="2800" b="1" dirty="0" smtClean="0">
                <a:latin typeface="Adobe 繁黑體 Std B" pitchFamily="34" charset="-120"/>
              </a:rPr>
              <a:t>一次開出多筆同資料型</a:t>
            </a:r>
            <a:r>
              <a:rPr lang="zh-TW" altLang="en-US" sz="2800" b="1" dirty="0" smtClean="0">
                <a:latin typeface="Adobe 繁黑體 Std B" pitchFamily="34" charset="-120"/>
              </a:rPr>
              <a:t>態</a:t>
            </a:r>
            <a:r>
              <a:rPr lang="zh-TW" altLang="en-US" sz="2800" b="1" dirty="0" smtClean="0">
                <a:latin typeface="Adobe 繁黑體 Std B" pitchFamily="34" charset="-120"/>
              </a:rPr>
              <a:t>的</a:t>
            </a:r>
            <a:r>
              <a:rPr lang="zh-TW" altLang="en-US" sz="2800" b="1" dirty="0" smtClean="0">
                <a:latin typeface="Adobe 繁黑體 Std B" pitchFamily="34" charset="-120"/>
              </a:rPr>
              <a:t>變數</a:t>
            </a:r>
            <a:endParaRPr lang="en-US" altLang="zh-TW" sz="2800" b="1" dirty="0">
              <a:latin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b="1" dirty="0">
              <a:latin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陣</a:t>
            </a:r>
            <a:r>
              <a:rPr lang="zh-TW" altLang="en-US" b="1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列</a:t>
            </a:r>
            <a:r>
              <a:rPr lang="en-US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(Array)</a:t>
            </a:r>
            <a:endParaRPr lang="zh-TW" altLang="zh-TW" b="1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41200" y="2564904"/>
            <a:ext cx="5606697" cy="1656184"/>
          </a:xfrm>
          <a:prstGeom prst="round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float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 radius_1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= </a:t>
            </a:r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3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.5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float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radius_2 </a:t>
            </a:r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=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2.15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;</a:t>
            </a:r>
            <a:endParaRPr lang="en-US" altLang="zh-TW" sz="2000" dirty="0">
              <a:latin typeface="Consolas" panose="020B0609020204030204" pitchFamily="49" charset="0"/>
              <a:ea typeface="Adobe 繁黑體 Std B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float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radius_3 </a:t>
            </a:r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= </a:t>
            </a:r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1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.0</a:t>
            </a:r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float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radius_4 </a:t>
            </a:r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=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1.8;</a:t>
            </a:r>
            <a:endParaRPr lang="en-US" altLang="zh-TW" sz="2000" dirty="0">
              <a:latin typeface="Consolas" panose="020B0609020204030204" pitchFamily="49" charset="0"/>
              <a:ea typeface="Adobe 繁黑體 Std B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float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radius_5 </a:t>
            </a:r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=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10.2;</a:t>
            </a:r>
            <a:endParaRPr lang="en-US" altLang="zh-TW" sz="2000" dirty="0" smtClean="0">
              <a:latin typeface="Consolas" panose="020B0609020204030204" pitchFamily="49" charset="0"/>
              <a:ea typeface="Adobe 繁黑體 Std B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195-37BA-4F7E-962D-BAF1C3519EBE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941200" y="5157192"/>
            <a:ext cx="7044984" cy="566058"/>
          </a:xfrm>
          <a:prstGeom prst="round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float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 radius[5]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=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{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3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.5,2.15,1.0,1.8,10.2};</a:t>
            </a:r>
          </a:p>
        </p:txBody>
      </p:sp>
    </p:spTree>
    <p:extLst>
      <p:ext uri="{BB962C8B-B14F-4D97-AF65-F5344CB8AC3E}">
        <p14:creationId xmlns:p14="http://schemas.microsoft.com/office/powerpoint/2010/main" val="23672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0B1E-DD4B-40A2-BFE5-59BF92DF6757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9700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CE9BB7CF-B08C-458E-B1C1-831D107E30FB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30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en-US" altLang="zh-TW" sz="38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3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8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Creat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a 2D array to deposit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the m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ultiplication table, and output it</a:t>
            </a: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#include &lt;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iomanip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&gt;  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setw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()</a:t>
            </a:r>
          </a:p>
          <a:p>
            <a:pPr lvl="1">
              <a:defRPr/>
            </a:pP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Practice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4: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61048"/>
            <a:ext cx="65151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8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0B1E-DD4B-40A2-BFE5-59BF92DF6757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9700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CE9BB7CF-B08C-458E-B1C1-831D107E30FB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31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Enter the score of 2 class, there are 3 students in each class</a:t>
            </a:r>
          </a:p>
          <a:p>
            <a:pPr lvl="1">
              <a:defRPr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The average of each class, which class is better?</a:t>
            </a:r>
          </a:p>
          <a:p>
            <a:pPr lvl="1">
              <a:defRPr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Modified from live code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endParaRPr lang="zh-TW" altLang="en-US" sz="24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Practice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5: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86"/>
          <a:stretch/>
        </p:blipFill>
        <p:spPr bwMode="auto">
          <a:xfrm>
            <a:off x="2267744" y="3795491"/>
            <a:ext cx="5342806" cy="24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0B1E-DD4B-40A2-BFE5-59BF92DF6757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9700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CE9BB7CF-B08C-458E-B1C1-831D107E30FB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32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1866" y="1275310"/>
            <a:ext cx="8234934" cy="20096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30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3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0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30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000" dirty="0" smtClean="0">
                <a:latin typeface="Adobe 繁黑體 Std B" pitchFamily="34" charset="-120"/>
                <a:ea typeface="Adobe 繁黑體 Std B" pitchFamily="34" charset="-120"/>
              </a:rPr>
              <a:t>two 3x3 matrix</a:t>
            </a:r>
          </a:p>
          <a:p>
            <a:pPr lvl="1">
              <a:defRPr/>
            </a:pPr>
            <a:r>
              <a:rPr lang="en-US" altLang="zh-TW" sz="30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3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000" dirty="0" smtClean="0">
                <a:latin typeface="Adobe 繁黑體 Std B" pitchFamily="34" charset="-120"/>
                <a:ea typeface="Adobe 繁黑體 Std B" pitchFamily="34" charset="-120"/>
              </a:rPr>
              <a:t>Multiply the two matrix, and output</a:t>
            </a:r>
          </a:p>
          <a:p>
            <a:pPr lvl="1">
              <a:defRPr/>
            </a:pPr>
            <a:endParaRPr lang="zh-TW" altLang="en-US" sz="3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Practice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6:</a:t>
            </a:r>
            <a:endParaRPr lang="zh-TW" altLang="en-US" dirty="0"/>
          </a:p>
        </p:txBody>
      </p:sp>
      <p:pic>
        <p:nvPicPr>
          <p:cNvPr id="15362" name="Picture 2" descr="http://p.blog.csdn.net/images/p_blog_csdn_net/xiefeifeihu/596698/o_clip_image021%5B9%5D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61341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80928"/>
            <a:ext cx="6581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48830"/>
            <a:ext cx="8229600" cy="2000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三維陣列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資料型態 陣列名稱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[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1][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2][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3];</a:t>
            </a:r>
          </a:p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四維陣列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資料型態 陣列名稱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[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1][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2][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3][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4];</a:t>
            </a:r>
          </a:p>
          <a:p>
            <a:pPr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…</a:t>
            </a:r>
          </a:p>
          <a:p>
            <a:pPr lvl="1">
              <a:defRPr/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其他多維陣列的使用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796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DAC15720-0ACF-4EFC-B7BA-97B5D24C73A3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33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591D-BFBB-4931-907E-5E9967CF0A1F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6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8229600" cy="40005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例如：儲存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班同學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每班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人，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科考試成績。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宣告要用的資料：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score[2][2][2];</a:t>
            </a:r>
          </a:p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第一班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第二號同學、第一科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100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分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score[0][1][0] = 100;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其他多維陣列的應用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4820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7296F65B-8C89-4764-BE0F-8A339EEA3123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34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E2E-5A0D-4E3E-A650-02FFA500B0E1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7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Trade-off 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空間換取時間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sin, cos</a:t>
            </a:r>
          </a:p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Image Processing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0439-E7B2-4F30-BC2C-05774672A130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2050" name="Picture 2" descr="http://i.stack.imgur.com/mdPK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7528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09B-2FBD-40A5-B210-03F525538905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9700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CE9BB7CF-B08C-458E-B1C1-831D107E30FB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36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Live Code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2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Build the exponential table of 2, and look it up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by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30000000 times.</a:t>
            </a:r>
          </a:p>
        </p:txBody>
      </p:sp>
    </p:spTree>
    <p:extLst>
      <p:ext uri="{BB962C8B-B14F-4D97-AF65-F5344CB8AC3E}">
        <p14:creationId xmlns:p14="http://schemas.microsoft.com/office/powerpoint/2010/main" val="408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9056"/>
            <a:ext cx="8229600" cy="429447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如果無法預知陣列大小、或全部元素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可使用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動態宣告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來配置空間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Initializing Arrays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78002" y="2020971"/>
            <a:ext cx="6336704" cy="141496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{1, 2, …};</a:t>
            </a:r>
          </a:p>
          <a:p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zh-TW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endParaRPr lang="en-US" altLang="zh-TW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6165888" y="1927154"/>
            <a:ext cx="2297636" cy="602598"/>
          </a:xfrm>
          <a:prstGeom prst="wedgeRoundRectCallout">
            <a:avLst>
              <a:gd name="adj1" fmla="val -95849"/>
              <a:gd name="adj2" fmla="val 1931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未知陣列全部元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素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78002" y="4221088"/>
            <a:ext cx="6336704" cy="180020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len;</a:t>
            </a:r>
          </a:p>
          <a:p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len;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altLang="zh-TW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  <a:endParaRPr lang="en-US" altLang="zh-TW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6165888" y="2719647"/>
            <a:ext cx="2520912" cy="997385"/>
          </a:xfrm>
          <a:prstGeom prst="wedgeRoundRectCallout">
            <a:avLst>
              <a:gd name="adj1" fmla="val -91622"/>
              <a:gd name="adj2" fmla="val -22173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nt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];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</a:b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非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const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</a:b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編譯會不過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6172290" y="4721291"/>
            <a:ext cx="2297636" cy="546596"/>
          </a:xfrm>
          <a:prstGeom prst="wedgeRoundRectCallout">
            <a:avLst>
              <a:gd name="adj1" fmla="val -73108"/>
              <a:gd name="adj2" fmla="val 2148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宣告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陣列元素為０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2383-C9F5-411C-B6D4-4339026F6D7E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3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陣列長度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修飾詞或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B516-24E9-4ED8-B3E9-F9313BEF0E58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507575" y="2649511"/>
            <a:ext cx="6336704" cy="121367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 =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3;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endParaRPr lang="en-US" altLang="zh-TW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495990" y="4126256"/>
            <a:ext cx="6336704" cy="121367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LEN 3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arr[LEN]; </a:t>
            </a:r>
          </a:p>
        </p:txBody>
      </p:sp>
    </p:spTree>
    <p:extLst>
      <p:ext uri="{BB962C8B-B14F-4D97-AF65-F5344CB8AC3E}">
        <p14:creationId xmlns:p14="http://schemas.microsoft.com/office/powerpoint/2010/main" val="1491977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range-based for statement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對於 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expression 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中的每個項目重複且循序地執行 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使用範圍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架構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for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必須定義一個可以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逐一查看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範圍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99592" y="3212976"/>
            <a:ext cx="4647726" cy="101399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範圍宣告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陣列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statement;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86F4-2B94-4191-B7CF-43AFBAA0866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64" y="4797152"/>
            <a:ext cx="4504137" cy="11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陣列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 (Array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意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義：在記憶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體開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出一塊</a:t>
            </a:r>
            <a:r>
              <a:rPr lang="zh-TW" altLang="en-US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連續的空間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來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儲存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多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個</a:t>
            </a:r>
            <a:r>
              <a:rPr lang="zh-TW" altLang="en-US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相同資料型態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的變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數</a:t>
            </a:r>
            <a:endParaRPr lang="en-US" altLang="zh-TW" b="1" dirty="0">
              <a:latin typeface="Adobe 繁黑體 Std B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17236"/>
              </p:ext>
            </p:extLst>
          </p:nvPr>
        </p:nvGraphicFramePr>
        <p:xfrm>
          <a:off x="827588" y="3793506"/>
          <a:ext cx="7488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10">
                  <a:extLst>
                    <a:ext uri="{9D8B030D-6E8A-4147-A177-3AD203B41FA5}">
                      <a16:colId xmlns:a16="http://schemas.microsoft.com/office/drawing/2014/main" val="1973847633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3195796006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1809513776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3105657858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4224355888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1534235807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2520443188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3912387686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401080307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3629115023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3111468023"/>
                    </a:ext>
                  </a:extLst>
                </a:gridCol>
                <a:gridCol w="499255">
                  <a:extLst>
                    <a:ext uri="{9D8B030D-6E8A-4147-A177-3AD203B41FA5}">
                      <a16:colId xmlns:a16="http://schemas.microsoft.com/office/drawing/2014/main" val="1185658752"/>
                    </a:ext>
                  </a:extLst>
                </a:gridCol>
                <a:gridCol w="998510">
                  <a:extLst>
                    <a:ext uri="{9D8B030D-6E8A-4147-A177-3AD203B41FA5}">
                      <a16:colId xmlns:a16="http://schemas.microsoft.com/office/drawing/2014/main" val="274107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0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111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endParaRPr lang="zh-TW" altLang="zh-TW" dirty="0" smtClean="0">
              <a:solidFill>
                <a:schemeClr val="tx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150000"/>
              </a:lnSpc>
            </a:pPr>
            <a:endParaRPr lang="en-US" altLang="zh-TW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string (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字串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) &amp; char[ ]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字元陣列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83F2-3FC6-458C-A489-0A027BD23C15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tring 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為一個一維字元陣列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char [ ]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字串結尾為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null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character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空字元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'\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0'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例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char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arr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[ ] = "A string";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367050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char [ ]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(C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語言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27584" y="1873424"/>
            <a:ext cx="4896544" cy="208823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arr1[2] = {'H', '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arr2[] = "Hi";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("arr1: %s", arr1);</a:t>
            </a:r>
          </a:p>
          <a:p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arr1: Hist14a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("arr2: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%s",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arr2);</a:t>
            </a:r>
          </a:p>
          <a:p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arr2: Hi</a:t>
            </a:r>
          </a:p>
        </p:txBody>
      </p:sp>
      <p:sp>
        <p:nvSpPr>
          <p:cNvPr id="11" name="圓角矩形圖說文字 10"/>
          <p:cNvSpPr/>
          <p:nvPr/>
        </p:nvSpPr>
        <p:spPr>
          <a:xfrm>
            <a:off x="5316110" y="2184750"/>
            <a:ext cx="3377092" cy="503558"/>
          </a:xfrm>
          <a:prstGeom prst="wedgeRoundRectCallout">
            <a:avLst>
              <a:gd name="adj1" fmla="val -68836"/>
              <a:gd name="adj2" fmla="val 10841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/>
              <a:t>Compiler</a:t>
            </a:r>
            <a:r>
              <a:rPr lang="zh-TW" altLang="en-US" sz="2000" dirty="0" smtClean="0"/>
              <a:t>自動在結尾加入</a:t>
            </a:r>
            <a:r>
              <a:rPr lang="en-US" altLang="zh-TW" sz="2000" dirty="0"/>
              <a:t>'\</a:t>
            </a:r>
            <a:r>
              <a:rPr lang="en-US" altLang="zh-TW" sz="2000" dirty="0" smtClean="0"/>
              <a:t>0'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827584" y="5344161"/>
          <a:ext cx="766971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'\0'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圓角矩形圖說文字 13"/>
          <p:cNvSpPr/>
          <p:nvPr/>
        </p:nvSpPr>
        <p:spPr>
          <a:xfrm>
            <a:off x="5347864" y="2808929"/>
            <a:ext cx="3377092" cy="503558"/>
          </a:xfrm>
          <a:prstGeom prst="wedgeRoundRectCallout">
            <a:avLst>
              <a:gd name="adj1" fmla="val -68836"/>
              <a:gd name="adj2" fmla="val 10841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/>
              <a:t>arr1</a:t>
            </a:r>
            <a:r>
              <a:rPr lang="zh-TW" altLang="en-US" sz="2000" dirty="0" smtClean="0"/>
              <a:t>結尾無</a:t>
            </a:r>
            <a:r>
              <a:rPr lang="en-US" altLang="zh-TW" sz="2000" dirty="0" smtClean="0"/>
              <a:t>'\0'</a:t>
            </a:r>
            <a:r>
              <a:rPr lang="zh-TW" altLang="en-US" sz="2000" dirty="0" smtClean="0"/>
              <a:t>因此會印不停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27584" y="4715029"/>
            <a:ext cx="4896544" cy="44467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= "A string";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65B0-2D2D-4A97-80C3-8150C9C3CFD9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8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393973"/>
            <a:ext cx="8382000" cy="5059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在電腦的世界裡，所有的一切都是以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0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與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之數位訊號了表示。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一個字元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(char)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可存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0~255 (1Byte)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如何表示一個符號、數字或英文字母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給一個符號、數字或英文字母一個編號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(ASCII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字碼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defRPr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EX:   </a:t>
            </a:r>
          </a:p>
          <a:p>
            <a:pPr lvl="2">
              <a:defRPr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A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 65, B  66, … , Z  90</a:t>
            </a:r>
          </a:p>
          <a:p>
            <a:pPr lvl="2">
              <a:defRPr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a  97, b  98, … , z  122</a:t>
            </a:r>
          </a:p>
          <a:p>
            <a:pPr lvl="2">
              <a:defRPr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0  48, 1  49, … , 9  57</a:t>
            </a:r>
          </a:p>
          <a:p>
            <a:pPr lvl="2">
              <a:defRPr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+  43, -  45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字元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364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0BB3E23C-3C9F-4A1C-A024-847A637116EA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42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5480-D609-42DE-B451-EE77E795AD3E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字元表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387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2B3115C4-B53E-4D8F-8CA8-C661BF17329C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43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pic>
        <p:nvPicPr>
          <p:cNvPr id="16388" name="Picture 2" descr="ASCII 字元碼圖表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143000"/>
            <a:ext cx="45561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 descr="ASCII 字元碼圖表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143000"/>
            <a:ext cx="4029075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E064-09C6-41D5-8C00-1F9A82BD525E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9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#include &lt;</a:t>
            </a:r>
            <a:r>
              <a:rPr lang="en-US" altLang="zh-TW" sz="2800" dirty="0" err="1">
                <a:latin typeface="Adobe 繁黑體 Std B" pitchFamily="34" charset="-120"/>
                <a:ea typeface="Adobe 繁黑體 Std B" pitchFamily="34" charset="-120"/>
              </a:rPr>
              <a:t>stdio.h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&gt;</a:t>
            </a:r>
          </a:p>
          <a:p>
            <a:pPr>
              <a:defRPr/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en-US" altLang="zh-TW" sz="2800" dirty="0" err="1" smtClean="0">
                <a:latin typeface="Adobe 繁黑體 Std B" pitchFamily="34" charset="-120"/>
                <a:ea typeface="Adobe 繁黑體 Std B" pitchFamily="34" charset="-120"/>
              </a:rPr>
              <a:t>getchar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()		</a:t>
            </a:r>
          </a:p>
          <a:p>
            <a:pPr lvl="1"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輸入字元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en-US" altLang="zh-TW" sz="2800" dirty="0" err="1" smtClean="0">
                <a:latin typeface="Adobe 繁黑體 Std B" pitchFamily="34" charset="-120"/>
                <a:ea typeface="Adobe 繁黑體 Std B" pitchFamily="34" charset="-120"/>
              </a:rPr>
              <a:t>putchar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()</a:t>
            </a:r>
          </a:p>
          <a:p>
            <a:pPr lvl="1"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輸出字元</a:t>
            </a:r>
          </a:p>
          <a:p>
            <a:pPr>
              <a:defRPr/>
            </a:pPr>
            <a:endParaRPr lang="zh-TW" altLang="en-US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字元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2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722A764A-24F6-4CE2-971C-B40C5D82F253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44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3384376" cy="371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01C3-729F-4A1A-A2F3-5752AC003FC9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87470" y="1556792"/>
            <a:ext cx="8229600" cy="4294474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判斷輸入字元是大寫英文、小寫英文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數字或其他。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字元應用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460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7568C964-A3A1-440C-BE9C-ABC1A896A572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45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70692"/>
            <a:ext cx="3744416" cy="372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B240-D83B-48A9-9C8A-F9D9D0D9CE9C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71110" y="1556792"/>
            <a:ext cx="8229600" cy="4294474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將輸入的小寫英文轉成大寫英文。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字元應用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484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DAA397DF-EA5C-403E-BB4A-060ADFC64D8E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46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34" y="2204864"/>
            <a:ext cx="4235090" cy="398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B47-A70B-48D6-92ED-7C2283CA627B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4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1834707" y="957220"/>
          <a:ext cx="5322186" cy="5278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函數名稱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功能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函數原型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isdigit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測試字元是否為數字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isdigit(int);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isalpha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測試字元是否為字母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isalpha(int);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isalnum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測試字元是否為數字或字母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isalnum(int);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isxdigit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測試字元是否為十六進位數字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isxdigit(int);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islower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測試字元是否為小寫字母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islower(int);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isupper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測試字元是否為大寫字母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isupper(int);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isascii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測試字元是否為 </a:t>
                      </a:r>
                      <a:r>
                        <a:rPr lang="en-US" altLang="zh-TW" sz="1300">
                          <a:latin typeface="Adobe 繁黑體 Std B" pitchFamily="34" charset="-120"/>
                          <a:ea typeface="Adobe 繁黑體 Std B" pitchFamily="34" charset="-120"/>
                        </a:rPr>
                        <a:t>ASCII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isascii(int);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isblank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測試是否為空白字元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isblank(int);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dobe 繁黑體 Std B" pitchFamily="34" charset="-120"/>
                          <a:ea typeface="Adobe 繁黑體 Std B" pitchFamily="34" charset="-120"/>
                        </a:rPr>
                        <a:t>isspace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測試字元是否為空格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isspace(int);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824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iscntrl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測試是否為控制字元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</a:t>
                      </a:r>
                      <a:r>
                        <a:rPr lang="en-US" sz="1300" u="none" dirty="0" err="1">
                          <a:latin typeface="Adobe 繁黑體 Std B" pitchFamily="34" charset="-120"/>
                          <a:ea typeface="Adobe 繁黑體 Std B" pitchFamily="34" charset="-120"/>
                        </a:rPr>
                        <a:t>iscntrl</a:t>
                      </a:r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ispunct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測試是否為空格、數字、字母以外的可列印字元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</a:t>
                      </a:r>
                      <a:r>
                        <a:rPr lang="en-US" sz="1300" u="none" dirty="0" err="1">
                          <a:latin typeface="Adobe 繁黑體 Std B" pitchFamily="34" charset="-120"/>
                          <a:ea typeface="Adobe 繁黑體 Std B" pitchFamily="34" charset="-120"/>
                        </a:rPr>
                        <a:t>ispunct</a:t>
                      </a:r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isprint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測試是否為含括空格以內的可列印字元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</a:t>
                      </a:r>
                      <a:r>
                        <a:rPr lang="en-US" sz="1300" u="none" dirty="0" err="1">
                          <a:latin typeface="Adobe 繁黑體 Std B" pitchFamily="34" charset="-120"/>
                          <a:ea typeface="Adobe 繁黑體 Std B" pitchFamily="34" charset="-120"/>
                        </a:rPr>
                        <a:t>isprint</a:t>
                      </a:r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isgraph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>
                          <a:latin typeface="Adobe 繁黑體 Std B" pitchFamily="34" charset="-120"/>
                          <a:ea typeface="Adobe 繁黑體 Std B" pitchFamily="34" charset="-120"/>
                        </a:rPr>
                        <a:t>測試是否為空格以外的可列印字元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int </a:t>
                      </a:r>
                      <a:r>
                        <a:rPr lang="en-US" sz="1300" u="none" dirty="0" err="1">
                          <a:latin typeface="Adobe 繁黑體 Std B" pitchFamily="34" charset="-120"/>
                          <a:ea typeface="Adobe 繁黑體 Std B" pitchFamily="34" charset="-120"/>
                        </a:rPr>
                        <a:t>isgraph</a:t>
                      </a:r>
                      <a:r>
                        <a:rPr lang="en-US" sz="1300" u="none" dirty="0">
                          <a:latin typeface="Adobe 繁黑體 Std B" pitchFamily="34" charset="-120"/>
                          <a:ea typeface="Adobe 繁黑體 Std B" pitchFamily="34" charset="-120"/>
                        </a:rPr>
                        <a:t>(int);</a:t>
                      </a:r>
                      <a:endParaRPr lang="en-US" sz="1300" u="none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字元處理函式庫：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ctype.h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2B5F1-2ED0-43EF-97E6-A64419B4F528}" type="datetime1">
              <a:rPr lang="zh-TW" altLang="en-US" smtClean="0"/>
              <a:t>2017/12/3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字元處理函式庫：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ctype.h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A85021-45BE-4A12-ABEE-FB277D3CB9A1}" type="datetime1">
              <a:rPr lang="zh-TW" altLang="en-US" smtClean="0"/>
              <a:t>2017/12/3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792480" y="3047841"/>
          <a:ext cx="7406640" cy="1097280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函數原型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tolower</a:t>
                      </a:r>
                      <a:endParaRPr 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將大寫字母轉換為小寫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 </a:t>
                      </a:r>
                      <a:r>
                        <a:rPr lang="en-US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tolower</a:t>
                      </a:r>
                      <a:r>
                        <a:rPr 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(int);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toupper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將小寫字母轉換為大寫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 </a:t>
                      </a:r>
                      <a:r>
                        <a:rPr lang="en-US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toupper</a:t>
                      </a:r>
                      <a:r>
                        <a:rPr 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(int);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205-83E4-4731-9D89-527357009124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28676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003ED13E-BD78-490B-A222-2119EBC3C9C4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49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sz="41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41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41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A string</a:t>
            </a:r>
          </a:p>
          <a:p>
            <a:pPr lvl="1">
              <a:defRPr/>
            </a:pP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Transfer the capital letter to small, small to capital</a:t>
            </a:r>
          </a:p>
          <a:p>
            <a:pPr lvl="1">
              <a:defRPr/>
            </a:pP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4000" dirty="0" err="1">
                <a:latin typeface="Adobe 繁黑體 Std B" pitchFamily="34" charset="-120"/>
                <a:ea typeface="Adobe 繁黑體 Std B" pitchFamily="34" charset="-120"/>
              </a:rPr>
              <a:t>getline</a:t>
            </a:r>
            <a:r>
              <a:rPr lang="en-US" altLang="zh-TW" sz="4000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4000" dirty="0" err="1">
                <a:latin typeface="Adobe 繁黑體 Std B" pitchFamily="34" charset="-120"/>
                <a:ea typeface="Adobe 繁黑體 Std B" pitchFamily="34" charset="-120"/>
              </a:rPr>
              <a:t>cin,str</a:t>
            </a:r>
            <a:r>
              <a:rPr lang="en-US" altLang="zh-TW" sz="4000" dirty="0">
                <a:latin typeface="Adobe 繁黑體 Std B" pitchFamily="34" charset="-120"/>
                <a:ea typeface="Adobe 繁黑體 Std B" pitchFamily="34" charset="-120"/>
              </a:rPr>
              <a:t>);</a:t>
            </a:r>
            <a:endParaRPr lang="zh-TW" altLang="en-US" sz="4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Practice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7: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5"/>
          <a:stretch/>
        </p:blipFill>
        <p:spPr bwMode="auto">
          <a:xfrm>
            <a:off x="549848" y="4221088"/>
            <a:ext cx="8177728" cy="1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20002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一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維陣列的宣告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語法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資料型態 陣列名稱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[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];</a:t>
            </a:r>
          </a:p>
          <a:p>
            <a:pPr>
              <a:defRPr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例如</a:t>
            </a:r>
            <a:r>
              <a:rPr lang="en-US" altLang="zh-TW" sz="2800" b="1" dirty="0" smtClean="0">
                <a:latin typeface="Adobe 繁黑體 Std B" pitchFamily="34" charset="-120"/>
                <a:ea typeface="Adobe 繁黑體 Std B" pitchFamily="34" charset="-120"/>
              </a:rPr>
              <a:t>:  </a:t>
            </a:r>
            <a:r>
              <a:rPr lang="en-US" altLang="zh-TW" sz="2800" b="1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800" b="1" dirty="0" smtClean="0">
                <a:latin typeface="Adobe 繁黑體 Std B" pitchFamily="34" charset="-120"/>
                <a:ea typeface="Adobe 繁黑體 Std B" pitchFamily="34" charset="-120"/>
              </a:rPr>
              <a:t> a[N];    </a:t>
            </a:r>
          </a:p>
          <a:p>
            <a:pPr lvl="1">
              <a:defRPr/>
            </a:pP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(N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為一個整數常數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不為變數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b="1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400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一維陣列的宣告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364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70E9CF27-E6A6-4E45-BE5B-2DEBC6B29777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5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929188"/>
            <a:ext cx="6643688" cy="50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57438" y="4929188"/>
            <a:ext cx="714375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a[0]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1813" y="4929188"/>
            <a:ext cx="714375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a[1]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6188" y="4929188"/>
            <a:ext cx="714375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a[2]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00563" y="4929188"/>
            <a:ext cx="1285875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786438" y="4929188"/>
            <a:ext cx="785812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a[N-1]</a:t>
            </a:r>
            <a:endParaRPr lang="zh-TW" altLang="en-US" dirty="0"/>
          </a:p>
        </p:txBody>
      </p:sp>
      <p:sp>
        <p:nvSpPr>
          <p:cNvPr id="12" name="左大括弧 11"/>
          <p:cNvSpPr/>
          <p:nvPr/>
        </p:nvSpPr>
        <p:spPr>
          <a:xfrm rot="16200000">
            <a:off x="4286250" y="3714751"/>
            <a:ext cx="357187" cy="42148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929063" y="6059488"/>
            <a:ext cx="1063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62981" y="4500564"/>
            <a:ext cx="9032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8224-2BC6-4ADC-9489-71760D9BDB3D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46856" y="1124744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TW" altLang="en-US" sz="2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字串 </a:t>
            </a:r>
            <a:endParaRPr lang="en-US" altLang="zh-TW" sz="2400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一堆字元 </a:t>
            </a:r>
            <a:r>
              <a:rPr lang="en-US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+ 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字串結束字元</a:t>
            </a:r>
            <a:r>
              <a:rPr lang="it-IT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'</a:t>
            </a:r>
            <a:r>
              <a:rPr lang="en-US" altLang="zh-TW" sz="2000" dirty="0">
                <a:solidFill>
                  <a:srgbClr val="FF0000"/>
                </a:solidFill>
              </a:rPr>
              <a:t>\</a:t>
            </a:r>
            <a:r>
              <a:rPr lang="it-IT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0'</a:t>
            </a:r>
          </a:p>
          <a:p>
            <a:pPr lvl="1">
              <a:defRPr/>
            </a:pPr>
            <a:r>
              <a:rPr lang="it-IT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"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一堆字元</a:t>
            </a:r>
            <a:r>
              <a:rPr lang="it-IT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"</a:t>
            </a:r>
            <a:endParaRPr lang="en-US" altLang="zh-TW" sz="2000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一個字串使用一個一維字元陣列儲存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因此操作字串的語法幾乎等同於操作字元陣列的語法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>
              <a:defRPr/>
            </a:pP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宣告陣列後，要設定陣列時，就必須一個一個欄位做設定</a:t>
            </a:r>
            <a:endParaRPr lang="en-US" altLang="zh-TW" sz="1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例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宣告一個字元陣列並儲存一個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"Hello"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字串</a:t>
            </a:r>
            <a:endParaRPr lang="it-IT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it-IT" altLang="zh-TW" sz="2000" dirty="0" smtClean="0">
                <a:latin typeface="Adobe 繁黑體 Std B" pitchFamily="34" charset="-120"/>
                <a:ea typeface="Adobe 繁黑體 Std B" pitchFamily="34" charset="-120"/>
              </a:rPr>
              <a:t>char a[]={'H', 'e', 'l', 'l', 'o', '\0'};</a:t>
            </a:r>
          </a:p>
          <a:p>
            <a:pPr lvl="1">
              <a:defRPr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char a[]="Hello</a:t>
            </a: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"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;</a:t>
            </a:r>
          </a:p>
          <a:p>
            <a:pPr lvl="1">
              <a:defRPr/>
            </a:pPr>
            <a:endParaRPr lang="zh-TW" altLang="en-US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32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5D265C46-C242-47F9-B0F1-4516DC528615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50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33512" y="5517232"/>
            <a:ext cx="6643688" cy="5000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505075" y="5517232"/>
            <a:ext cx="714375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'H'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19450" y="5517232"/>
            <a:ext cx="714375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'e'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33825" y="5517232"/>
            <a:ext cx="714375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'l'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34012" y="5517232"/>
            <a:ext cx="785813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'o'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362200" y="4731420"/>
            <a:ext cx="9985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a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rot="5400000">
            <a:off x="2718594" y="5316413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48200" y="5517232"/>
            <a:ext cx="785812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'l'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219825" y="5517232"/>
            <a:ext cx="785812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'\0'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F55-D1A2-4D96-BF0A-7ABD196830E7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5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49850" y="1412776"/>
            <a:ext cx="8229600" cy="4294474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以下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皆可表示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Hello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556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B65B2A60-3816-4BE2-ACEA-75DEA474B2EC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51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20449"/>
            <a:ext cx="6048672" cy="402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54A6-C3E5-42CC-9DBC-625704A2A5A0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9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語言中提供許多字串相關函式可以使用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以下介紹常用的幾個函式：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字串比對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strcmp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字串複製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strcpy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字串連接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strcat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計算字串長度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strlen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語言字元字串函式參考網站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http://www.cppreference.com/wiki/c/string/start</a:t>
            </a:r>
          </a:p>
          <a:p>
            <a:pPr lvl="1">
              <a:defRPr/>
            </a:pP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http://www.cplusplus.com/reference/clibrary/cstring/</a:t>
            </a:r>
            <a:endParaRPr lang="zh-TW" altLang="en-US" sz="1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buFont typeface="Wingdings 3" panose="05040102010807070707" pitchFamily="18" charset="2"/>
              <a:buNone/>
              <a:defRPr/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字串應用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724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FA63172E-7C46-4505-A1D9-A5B773BD3807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52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E2A3-8F6E-41D0-A396-336D14E095C9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字串原理：字串用字元陣列儲存。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陣列名稱</a:t>
            </a:r>
            <a:r>
              <a:rPr lang="zh-TW" altLang="en-US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陣列開頭之記憶體位置。</a:t>
            </a:r>
            <a:endParaRPr lang="en-US" altLang="zh-TW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因此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字串處理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=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陣列處理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字串處理相當複雜，但又太常用了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因此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語言提供了一些函式讓我們可以方便使用。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endParaRPr 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字串應用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748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89D5F659-9359-4AE4-B61A-531B54C8AC9E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53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20A-A2B0-47B6-8A3E-1D0D92FC70C5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下列程式可以執行，但沒有意義。</a:t>
            </a:r>
            <a:endParaRPr 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字串比對錯誤用法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72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C44274B3-1BFB-4138-BB0C-62591F5B6ED9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54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6B1-186E-4255-AF53-EECD95AF6755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73568"/>
            <a:ext cx="3121546" cy="380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7" b="52943"/>
          <a:stretch/>
        </p:blipFill>
        <p:spPr bwMode="auto">
          <a:xfrm>
            <a:off x="3767509" y="2924944"/>
            <a:ext cx="5195704" cy="21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1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80399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err="1" smtClean="0">
                <a:latin typeface="Adobe 繁黑體 Std B" pitchFamily="34" charset="-120"/>
                <a:ea typeface="Adobe 繁黑體 Std B" pitchFamily="34" charset="-120"/>
              </a:rPr>
              <a:t>strcmp</a:t>
            </a:r>
            <a:r>
              <a:rPr lang="en-US" sz="2800" dirty="0" smtClean="0">
                <a:latin typeface="Adobe 繁黑體 Std B" pitchFamily="34" charset="-120"/>
                <a:ea typeface="Adobe 繁黑體 Std B" pitchFamily="34" charset="-120"/>
              </a:rPr>
              <a:t>(a, b): 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比對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a,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b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字串之內容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strcmp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a,b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 &gt; 0  : a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字串字母順序較大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strcmp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a,b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 &lt; 0  : b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字串字母順序較大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strcmp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a,b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 == 0  : a,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b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兩字串內容一樣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endParaRPr 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字串比對：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strcmp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796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A646FEB8-9F2D-470D-860F-C7A2D9924060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55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27BD-FD0C-4515-BACA-480BF2BDF546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31"/>
          <a:stretch/>
        </p:blipFill>
        <p:spPr bwMode="auto">
          <a:xfrm>
            <a:off x="6732240" y="2420888"/>
            <a:ext cx="2271919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4" t="2502" b="42160"/>
          <a:stretch/>
        </p:blipFill>
        <p:spPr bwMode="auto">
          <a:xfrm>
            <a:off x="1076109" y="3604437"/>
            <a:ext cx="4792035" cy="228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5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string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023-CDB5-4C13-93C4-34307BA21165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49" y="2045392"/>
            <a:ext cx="4380539" cy="3712483"/>
          </a:xfrm>
          <a:prstGeom prst="rect">
            <a:avLst/>
          </a:prstGeom>
          <a:solidFill>
            <a:srgbClr val="000000">
              <a:shade val="95000"/>
            </a:srgbClr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12" y="2204864"/>
            <a:ext cx="4445819" cy="3393554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411760" y="2491154"/>
            <a:ext cx="18446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C:strcmp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85418" y="2249557"/>
            <a:ext cx="26675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C++:compare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下列程式不可執行：</a:t>
            </a:r>
            <a:endParaRPr 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字串複製錯誤用法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844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7AE956CD-3148-4F6B-B757-8F774013F491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57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5806-CB1A-4D21-AC33-CB3179C53A1A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259928" cy="317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在使用宣告好的陣列時，要使用一個陣列中的元素可以表示成：</a:t>
            </a:r>
            <a:r>
              <a:rPr lang="zh-TW" altLang="en-US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陣列名稱</a:t>
            </a:r>
            <a:r>
              <a:rPr lang="en-US" altLang="zh-TW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[</a:t>
            </a:r>
            <a:r>
              <a:rPr lang="zh-TW" altLang="en-US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索引</a:t>
            </a:r>
            <a:r>
              <a:rPr lang="en-US" altLang="zh-TW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]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2800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陣列名稱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用來表示一塊緊密相鄰的</a:t>
            </a:r>
            <a:r>
              <a:rPr lang="zh-TW" altLang="en-US" sz="2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記憶體空間的起始位址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索引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用來表示該陣列元素是在記憶體空間的</a:t>
            </a:r>
            <a:r>
              <a:rPr lang="zh-TW" altLang="en-US" sz="2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第幾號位置</a:t>
            </a:r>
            <a:endParaRPr lang="en-US" altLang="zh-TW" sz="2400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範例：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 a[3]; //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宣告陣列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a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有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3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個整數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a[0]=1; //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把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a[0]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設定為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1 </a:t>
            </a:r>
          </a:p>
          <a:p>
            <a:pPr lvl="1">
              <a:defRPr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a[1]=2; //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把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a[1]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設定為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2 </a:t>
            </a:r>
          </a:p>
          <a:p>
            <a:pPr lvl="1">
              <a:defRPr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a[2]=3; //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把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a[2]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設定為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3 </a:t>
            </a:r>
          </a:p>
          <a:p>
            <a:pPr lvl="1">
              <a:defRPr/>
            </a:pPr>
            <a:r>
              <a:rPr lang="en-US" altLang="zh-TW" sz="2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a[3]</a:t>
            </a:r>
            <a:r>
              <a:rPr lang="zh-TW" altLang="en-US" sz="2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是不存在的</a:t>
            </a:r>
            <a:r>
              <a:rPr lang="en-US" altLang="zh-TW" sz="2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. </a:t>
            </a:r>
          </a:p>
          <a:p>
            <a:pPr>
              <a:defRPr/>
            </a:pPr>
            <a:endParaRPr lang="zh-TW" altLang="en-US" sz="2800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>
              <a:defRPr/>
            </a:pPr>
            <a:endParaRPr lang="zh-TW" altLang="en-US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一維陣列的使用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388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A37F6DA6-B0BC-40AC-8BAE-880AE7753244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6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F5-D0CD-4C86-84C9-7CCD518062C3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59" y="1101466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s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tatic (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靜態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宣告陣列：</a:t>
            </a:r>
            <a:r>
              <a:rPr lang="en-US" altLang="zh-TW" sz="2400" b="1" dirty="0" err="1" smtClean="0">
                <a:latin typeface="Adobe 繁黑體 Std B" pitchFamily="34" charset="-120"/>
                <a:ea typeface="Adobe 繁黑體 Std B" pitchFamily="34" charset="-120"/>
              </a:rPr>
              <a:t>dataType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name[</a:t>
            </a:r>
            <a:r>
              <a:rPr lang="en-US" altLang="zh-TW" sz="2400" dirty="0" smtClean="0">
                <a:solidFill>
                  <a:schemeClr val="accent2"/>
                </a:solidFill>
                <a:latin typeface="Adobe 繁黑體 Std B" pitchFamily="34" charset="-120"/>
                <a:ea typeface="Adobe 繁黑體 Std B" pitchFamily="34" charset="-120"/>
              </a:rPr>
              <a:t>size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Array size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需要給定，記憶體提供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sizeof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(type)*size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使用 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[ ]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subscript (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下標運算子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配上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索引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找元素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8227" y="392557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Initializing Arrays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01139" y="3231307"/>
            <a:ext cx="6624736" cy="28803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array[</a:t>
            </a:r>
            <a:r>
              <a:rPr lang="en-US" altLang="zh-TW" sz="2000" dirty="0" smtClean="0">
                <a:solidFill>
                  <a:schemeClr val="accent2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];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array[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] = 1;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array[1] = 2;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{1, 2}</a:t>
            </a:r>
          </a:p>
          <a:p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char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array1[3] = {'\0'};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{'\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0',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'\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0',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'\0'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double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array2[5] 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= {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0.1, 0.2};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{0.1, 0.2, 0.0, 0.0, 0.0}</a:t>
            </a:r>
            <a:endParaRPr lang="en-US" altLang="zh-TW" sz="2000" dirty="0">
              <a:solidFill>
                <a:srgbClr val="00B050"/>
              </a:solidFill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5220072" y="3242416"/>
            <a:ext cx="3321648" cy="602598"/>
          </a:xfrm>
          <a:prstGeom prst="wedgeRoundRectCallout">
            <a:avLst>
              <a:gd name="adj1" fmla="val -141739"/>
              <a:gd name="adj2" fmla="val 85735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索引從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[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]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開始到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[</a:t>
            </a:r>
            <a:r>
              <a:rPr lang="en-US" altLang="zh-TW" sz="2000" dirty="0" smtClean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size-1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]</a:t>
            </a:r>
            <a:endParaRPr lang="en-US" altLang="zh-TW" sz="2000" dirty="0">
              <a:solidFill>
                <a:srgbClr val="000099"/>
              </a:solidFill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479674" y="4137136"/>
            <a:ext cx="3092402" cy="588008"/>
          </a:xfrm>
          <a:prstGeom prst="wedgeRoundRectCallout">
            <a:avLst>
              <a:gd name="adj1" fmla="val -123214"/>
              <a:gd name="adj2" fmla="val 81949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初始全陣列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為空字元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'\0'</a:t>
            </a:r>
            <a:endParaRPr lang="en-US" altLang="zh-TW" sz="2000" dirty="0"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5839449" y="5085184"/>
            <a:ext cx="2702271" cy="588008"/>
          </a:xfrm>
          <a:prstGeom prst="wedgeRoundRectCallout">
            <a:avLst>
              <a:gd name="adj1" fmla="val -115937"/>
              <a:gd name="adj2" fmla="val 4023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其餘值</a:t>
            </a: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自動初始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為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0.0</a:t>
            </a:r>
            <a:endParaRPr lang="en-US" altLang="zh-TW" sz="2000" dirty="0"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19A8-0F87-4F98-BE75-877F0886F4DA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4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Initializing Arrays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5936" y="1642067"/>
            <a:ext cx="4839828" cy="17233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693292" y="1665022"/>
            <a:ext cx="1440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dirty="0"/>
              <a:t>memory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4000620" y="2561693"/>
          <a:ext cx="483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3995928" y="2939932"/>
          <a:ext cx="4839830" cy="37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圓角矩形 16"/>
          <p:cNvSpPr/>
          <p:nvPr/>
        </p:nvSpPr>
        <p:spPr>
          <a:xfrm>
            <a:off x="755572" y="3861154"/>
            <a:ext cx="3096344" cy="53779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3995932" y="3861154"/>
            <a:ext cx="4839828" cy="17233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995932" y="4398945"/>
          <a:ext cx="4839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3995932" y="4795482"/>
          <a:ext cx="483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 bwMode="auto">
          <a:xfrm>
            <a:off x="4515620" y="4836825"/>
            <a:ext cx="189775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3995928" y="5176709"/>
          <a:ext cx="4839830" cy="37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803800" y="4769785"/>
            <a:ext cx="4028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/>
              <a:t>4</a:t>
            </a:r>
            <a:r>
              <a:rPr lang="en-US" altLang="zh-TW" sz="2400" dirty="0" smtClean="0"/>
              <a:t> bytes     =      32 bits</a:t>
            </a:r>
            <a:endParaRPr lang="en-US" altLang="zh-TW" sz="2400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803800" y="3959294"/>
            <a:ext cx="1440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Calibri" panose="020F0502020204030204" pitchFamily="34" charset="0"/>
              </a:rPr>
              <a:t>a</a:t>
            </a:r>
            <a:r>
              <a:rPr lang="en-US" altLang="zh-TW" sz="2400" dirty="0" smtClean="0">
                <a:latin typeface="Calibri" panose="020F0502020204030204" pitchFamily="34" charset="0"/>
              </a:rPr>
              <a:t>rray[0]</a:t>
            </a:r>
            <a:endParaRPr lang="en-US" altLang="zh-TW" sz="2400" dirty="0">
              <a:latin typeface="Calibri" panose="020F050202020403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675520" y="3959294"/>
            <a:ext cx="1440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 smtClean="0">
                <a:latin typeface="Calibri" panose="020F0502020204030204" pitchFamily="34" charset="0"/>
              </a:rPr>
              <a:t>array[1]</a:t>
            </a:r>
            <a:endParaRPr lang="en-US" altLang="zh-TW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3999428" y="2192449"/>
          <a:ext cx="483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圓角矩形圖說文字 38"/>
          <p:cNvSpPr/>
          <p:nvPr/>
        </p:nvSpPr>
        <p:spPr>
          <a:xfrm>
            <a:off x="774559" y="4992871"/>
            <a:ext cx="3058370" cy="588008"/>
          </a:xfrm>
          <a:prstGeom prst="wedgeRoundRectCallout">
            <a:avLst>
              <a:gd name="adj1" fmla="val 74512"/>
              <a:gd name="adj2" fmla="val -40323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err="1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</a:t>
            </a:r>
            <a:r>
              <a:rPr lang="en-US" altLang="zh-TW" sz="2000" b="1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izeof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en-US" altLang="zh-TW" sz="2000" b="1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)=4 bytes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736235" y="1665022"/>
            <a:ext cx="3096344" cy="53779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0808-CE2F-4A67-A4F7-7FBFF9079767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Initializing Arrays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55576" y="1642067"/>
            <a:ext cx="3096344" cy="90863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array[0] = 7;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995936" y="1642067"/>
            <a:ext cx="4839828" cy="17233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995936" y="2179858"/>
          <a:ext cx="4839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95936" y="2576395"/>
          <a:ext cx="483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995932" y="2957622"/>
          <a:ext cx="4839830" cy="37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03804" y="1740207"/>
            <a:ext cx="1440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Calibri" panose="020F0502020204030204" pitchFamily="34" charset="0"/>
              </a:rPr>
              <a:t>a</a:t>
            </a:r>
            <a:r>
              <a:rPr lang="en-US" altLang="zh-TW" sz="2400" dirty="0" smtClean="0">
                <a:latin typeface="Calibri" panose="020F0502020204030204" pitchFamily="34" charset="0"/>
              </a:rPr>
              <a:t>rray[0]</a:t>
            </a:r>
            <a:endParaRPr lang="en-US" altLang="zh-TW" sz="2400" dirty="0">
              <a:latin typeface="Calibri" panose="020F050202020403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675524" y="1740207"/>
            <a:ext cx="1440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 smtClean="0">
                <a:latin typeface="Calibri" panose="020F0502020204030204" pitchFamily="34" charset="0"/>
              </a:rPr>
              <a:t>array[1]</a:t>
            </a:r>
            <a:endParaRPr lang="en-US" altLang="zh-TW" sz="2400" dirty="0">
              <a:latin typeface="Calibri" panose="020F0502020204030204" pitchFamily="34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55572" y="3861154"/>
            <a:ext cx="3096344" cy="115202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altLang="zh-TW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array[0] = 7;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array[1] = 9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3995932" y="3861154"/>
            <a:ext cx="4839828" cy="17233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995932" y="4398945"/>
          <a:ext cx="4839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995932" y="4795482"/>
          <a:ext cx="483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995928" y="5176709"/>
          <a:ext cx="4839830" cy="37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803800" y="3959294"/>
            <a:ext cx="1440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Calibri" panose="020F0502020204030204" pitchFamily="34" charset="0"/>
              </a:rPr>
              <a:t>a</a:t>
            </a:r>
            <a:r>
              <a:rPr lang="en-US" altLang="zh-TW" sz="2400" dirty="0" smtClean="0">
                <a:latin typeface="Calibri" panose="020F0502020204030204" pitchFamily="34" charset="0"/>
              </a:rPr>
              <a:t>rray[0]</a:t>
            </a:r>
            <a:endParaRPr lang="en-US" altLang="zh-TW" sz="2400" dirty="0">
              <a:latin typeface="Calibri" panose="020F050202020403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675520" y="3959294"/>
            <a:ext cx="1440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 smtClean="0">
                <a:latin typeface="Calibri" panose="020F0502020204030204" pitchFamily="34" charset="0"/>
              </a:rPr>
              <a:t>array[1]</a:t>
            </a:r>
            <a:endParaRPr lang="en-US" altLang="zh-TW" sz="2400" dirty="0">
              <a:latin typeface="Calibri" panose="020F0502020204030204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D118-1A0A-428C-983F-F62E6EFC9320}" type="datetime1">
              <a:rPr lang="zh-TW" altLang="en-US" smtClean="0"/>
              <a:t>2017/12/3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6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F8E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4244</Words>
  <Application>Microsoft Office PowerPoint</Application>
  <PresentationFormat>如螢幕大小 (4:3)</PresentationFormat>
  <Paragraphs>1102</Paragraphs>
  <Slides>57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7" baseType="lpstr">
      <vt:lpstr>Adobe 繁黑體 Std B</vt:lpstr>
      <vt:lpstr>Quixley LET</vt:lpstr>
      <vt:lpstr>微軟正黑體</vt:lpstr>
      <vt:lpstr>新細明體</vt:lpstr>
      <vt:lpstr>Arial</vt:lpstr>
      <vt:lpstr>Calibri</vt:lpstr>
      <vt:lpstr>Consolas</vt:lpstr>
      <vt:lpstr>Wingdings</vt:lpstr>
      <vt:lpstr>Wingdings 3</vt:lpstr>
      <vt:lpstr>Office 佈景主題</vt:lpstr>
      <vt:lpstr>陣列 字元與字串</vt:lpstr>
      <vt:lpstr>輸入全班3位同學的成績並輸出 如果班上有50位同學的話呢?</vt:lpstr>
      <vt:lpstr>PowerPoint 簡報</vt:lpstr>
      <vt:lpstr>陣列 (Array)</vt:lpstr>
      <vt:lpstr>一維陣列的宣告</vt:lpstr>
      <vt:lpstr>一維陣列的使用</vt:lpstr>
      <vt:lpstr>PowerPoint 簡報</vt:lpstr>
      <vt:lpstr>PowerPoint 簡報</vt:lpstr>
      <vt:lpstr>PowerPoint 簡報</vt:lpstr>
      <vt:lpstr>PowerPoint 簡報</vt:lpstr>
      <vt:lpstr>PowerPoint 簡報</vt:lpstr>
      <vt:lpstr>一維陣列的使用</vt:lpstr>
      <vt:lpstr>PowerPoint 簡報</vt:lpstr>
      <vt:lpstr>PowerPoint 簡報</vt:lpstr>
      <vt:lpstr>PowerPoint 簡報</vt:lpstr>
      <vt:lpstr>PowerPoint 簡報</vt:lpstr>
      <vt:lpstr>陣列的複製</vt:lpstr>
      <vt:lpstr>PowerPoint 簡報</vt:lpstr>
      <vt:lpstr>二維陣列的使用</vt:lpstr>
      <vt:lpstr>二維陣列的使用</vt:lpstr>
      <vt:lpstr>二維陣列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其他多維陣列的使用</vt:lpstr>
      <vt:lpstr>其他多維陣列的應用</vt:lpstr>
      <vt:lpstr>Trade-off (空間換取時間)</vt:lpstr>
      <vt:lpstr>PowerPoint 簡報</vt:lpstr>
      <vt:lpstr>PowerPoint 簡報</vt:lpstr>
      <vt:lpstr>陣列長度</vt:lpstr>
      <vt:lpstr>range-based for statement</vt:lpstr>
      <vt:lpstr>PowerPoint 簡報</vt:lpstr>
      <vt:lpstr>PowerPoint 簡報</vt:lpstr>
      <vt:lpstr>字元</vt:lpstr>
      <vt:lpstr>字元表</vt:lpstr>
      <vt:lpstr>字元</vt:lpstr>
      <vt:lpstr>字元應用</vt:lpstr>
      <vt:lpstr>字元應用</vt:lpstr>
      <vt:lpstr>字元處理函式庫：ctype.h</vt:lpstr>
      <vt:lpstr>字元處理函式庫：ctype.h</vt:lpstr>
      <vt:lpstr>PowerPoint 簡報</vt:lpstr>
      <vt:lpstr>字串</vt:lpstr>
      <vt:lpstr>字串</vt:lpstr>
      <vt:lpstr>字串應用</vt:lpstr>
      <vt:lpstr>字串應用</vt:lpstr>
      <vt:lpstr>字串比對錯誤用法！</vt:lpstr>
      <vt:lpstr>字串比對：strcmp</vt:lpstr>
      <vt:lpstr>string</vt:lpstr>
      <vt:lpstr>字串複製錯誤用法！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C/C++基礎程式設計班 C/C++程式語言簡介</dc:title>
  <dc:creator>Lee,Keng-Ming</dc:creator>
  <cp:lastModifiedBy>李耕銘</cp:lastModifiedBy>
  <cp:revision>81</cp:revision>
  <dcterms:created xsi:type="dcterms:W3CDTF">2016-06-24T07:32:38Z</dcterms:created>
  <dcterms:modified xsi:type="dcterms:W3CDTF">2017-12-03T02:55:43Z</dcterms:modified>
</cp:coreProperties>
</file>