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using namespace std;</a:t>
            </a:r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A[10]={1,2,3,4,5,6,7,8,9,10};</a:t>
            </a:r>
          </a:p>
          <a:p>
            <a:r>
              <a:rPr lang="en-US" altLang="zh-TW" dirty="0" smtClean="0"/>
              <a:t>	int *P, i;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P=A;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for(i=0; i&lt;10; i++)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cout &lt;&lt; *(P+i) &lt;&lt;" ";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2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arrayN</a:t>
            </a:r>
            <a:r>
              <a:rPr lang="en-US" altLang="zh-TW" dirty="0" smtClean="0"/>
              <a:t>[50];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 = </a:t>
            </a:r>
            <a:r>
              <a:rPr lang="en-US" altLang="zh-TW" dirty="0" err="1" smtClean="0"/>
              <a:t>arrayN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)=i+1;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50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 &lt;&lt; " 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76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const int N = 30;</a:t>
            </a:r>
          </a:p>
          <a:p>
            <a:r>
              <a:rPr lang="en-US" altLang="zh-TW" dirty="0" smtClean="0"/>
              <a:t>    int fibonacciNumber[N] = {1,1};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int *p = fibonacciNumber;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i=2; i&lt;N ;i++)</a:t>
            </a:r>
          </a:p>
          <a:p>
            <a:r>
              <a:rPr lang="en-US" altLang="zh-TW" dirty="0" smtClean="0"/>
              <a:t>        *(p+i) = *(p+i-1) + *(p+i-2);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(int i = 0; i &lt; N; i++)</a:t>
            </a:r>
          </a:p>
          <a:p>
            <a:r>
              <a:rPr lang="en-US" altLang="zh-TW" dirty="0" smtClean="0"/>
              <a:t>        cout &lt;&lt; *(p+i)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08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[5];</a:t>
            </a:r>
          </a:p>
          <a:p>
            <a:r>
              <a:rPr lang="en-US" altLang="zh-TW" dirty="0" smtClean="0"/>
              <a:t>    double *p =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&lt;&lt;"Please enter 5 number : 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double temp;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j=0;j&lt;4-i;j++){</a:t>
            </a:r>
          </a:p>
          <a:p>
            <a:r>
              <a:rPr lang="en-US" altLang="zh-TW" dirty="0" smtClean="0"/>
              <a:t>            if (*(</a:t>
            </a:r>
            <a:r>
              <a:rPr lang="en-US" altLang="zh-TW" dirty="0" err="1" smtClean="0"/>
              <a:t>p+j</a:t>
            </a:r>
            <a:r>
              <a:rPr lang="en-US" altLang="zh-TW" dirty="0" smtClean="0"/>
              <a:t>)&gt;*(p+j+1)){</a:t>
            </a:r>
          </a:p>
          <a:p>
            <a:r>
              <a:rPr lang="en-US" altLang="zh-TW" dirty="0" smtClean="0"/>
              <a:t>                temp = *(p+j+1);</a:t>
            </a:r>
          </a:p>
          <a:p>
            <a:r>
              <a:rPr lang="en-US" altLang="zh-TW" dirty="0" smtClean="0"/>
              <a:t>                *(p+j+1) = *(</a:t>
            </a:r>
            <a:r>
              <a:rPr lang="en-US" altLang="zh-TW" dirty="0" err="1" smtClean="0"/>
              <a:t>p+j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        *(</a:t>
            </a:r>
            <a:r>
              <a:rPr lang="en-US" altLang="zh-TW" dirty="0" err="1" smtClean="0"/>
              <a:t>p+j</a:t>
            </a:r>
            <a:r>
              <a:rPr lang="en-US" altLang="zh-TW" dirty="0" smtClean="0"/>
              <a:t>) = temp;</a:t>
            </a:r>
          </a:p>
          <a:p>
            <a:r>
              <a:rPr lang="en-US" altLang="zh-TW" dirty="0" smtClean="0"/>
              <a:t>            }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&lt;&lt;"The ordered array is :";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=0;i&lt;5;i++){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)&lt;&lt;" ";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16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81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3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 = 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input the number N."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* N);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&lt;N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 = i+1;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&lt;N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"#" &lt;&lt; i+1 &lt;&lt; " " &lt;&lt;*(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11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students = 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input the number of students."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students;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double *p = (double 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(double) * students);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&lt;students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"Please enter the score of #" &lt;&lt; i+1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&lt;students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"#" &lt;&lt; i+1 &lt;&lt; " " &lt;&lt;*(</a:t>
            </a:r>
            <a:r>
              <a:rPr lang="en-US" altLang="zh-TW" dirty="0" err="1" smtClean="0"/>
              <a:t>p+i</a:t>
            </a:r>
            <a:r>
              <a:rPr lang="en-US" altLang="zh-TW" dirty="0" smtClean="0"/>
              <a:t>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9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6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3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*a[3]; // 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個可以指向整數的指標變數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a[0]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);</a:t>
            </a:r>
          </a:p>
          <a:p>
            <a:r>
              <a:rPr lang="en-US" altLang="zh-TW" dirty="0" smtClean="0"/>
              <a:t>	a[1]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)*2 );</a:t>
            </a:r>
          </a:p>
          <a:p>
            <a:r>
              <a:rPr lang="en-US" altLang="zh-TW" dirty="0" smtClean="0"/>
              <a:t>	a[2]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)*3 );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a[0][0] = 10;</a:t>
            </a:r>
          </a:p>
          <a:p>
            <a:r>
              <a:rPr lang="en-US" altLang="zh-TW" dirty="0" smtClean="0"/>
              <a:t>	a[1][0] = 20;</a:t>
            </a:r>
          </a:p>
          <a:p>
            <a:r>
              <a:rPr lang="en-US" altLang="zh-TW" dirty="0" smtClean="0"/>
              <a:t>	a[1][1] = 30;</a:t>
            </a:r>
          </a:p>
          <a:p>
            <a:r>
              <a:rPr lang="en-US" altLang="zh-TW" dirty="0" smtClean="0"/>
              <a:t>	a[2][0] = 40;</a:t>
            </a:r>
          </a:p>
          <a:p>
            <a:r>
              <a:rPr lang="en-US" altLang="zh-TW" dirty="0" smtClean="0"/>
              <a:t>	a[2][1] = 50;</a:t>
            </a:r>
          </a:p>
          <a:p>
            <a:r>
              <a:rPr lang="en-US" altLang="zh-TW" dirty="0" smtClean="0"/>
              <a:t>	a[2][2] = 60;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09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= 10;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*ptr1 = &amp;p;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**ptr2 = &amp;ptr1;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p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的記憶體位置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&amp;p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"*ptr1 = " &lt;&lt; *ptr1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"ptr1 = " &lt;&lt; ptr1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"ptr1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的記憶體位置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&amp;ptr1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"**ptr2 = " &lt;&lt; **ptr2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"*ptr2 = " &lt;&lt; *ptr2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"ptr2 = " &lt;&lt; ptr2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誰儲存了誰？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"&amp;p = " &lt;&lt; &amp;p &lt;&lt; "\t\t" &lt;&lt; "ptr1 = " &lt;&lt; ptr1 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"&amp;ptr1 = " &lt;&lt; &amp;ptr1 &lt;&lt; "\t"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"ptr2 = " &lt;&lt; ptr2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0;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47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j;</a:t>
            </a:r>
          </a:p>
          <a:p>
            <a:r>
              <a:rPr lang="en-US" altLang="zh-TW" dirty="0" smtClean="0"/>
              <a:t>    double sum=0, aver;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**student;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m,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</a:t>
            </a:r>
            <a:r>
              <a:rPr lang="zh-TW" altLang="en-US" dirty="0" smtClean="0"/>
              <a:t>請輸入班級數目</a:t>
            </a:r>
            <a:r>
              <a:rPr lang="en-US" altLang="zh-TW" dirty="0" smtClean="0"/>
              <a:t>: 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m;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</a:t>
            </a:r>
            <a:r>
              <a:rPr lang="zh-TW" altLang="en-US" dirty="0" smtClean="0"/>
              <a:t>請輸入每班人數</a:t>
            </a:r>
            <a:r>
              <a:rPr lang="en-US" altLang="zh-TW" dirty="0" smtClean="0"/>
              <a:t>: "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n;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動態配置</a:t>
            </a:r>
            <a:r>
              <a:rPr lang="en-US" altLang="zh-TW" dirty="0" smtClean="0"/>
              <a:t>m</a:t>
            </a:r>
            <a:r>
              <a:rPr lang="zh-TW" altLang="en-US" dirty="0" smtClean="0"/>
              <a:t>班各</a:t>
            </a:r>
            <a:r>
              <a:rPr lang="en-US" altLang="zh-TW" dirty="0" smtClean="0"/>
              <a:t>n</a:t>
            </a:r>
            <a:r>
              <a:rPr lang="zh-TW" altLang="en-US" dirty="0" smtClean="0"/>
              <a:t>人之記憶體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student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**)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 * m);</a:t>
            </a:r>
          </a:p>
          <a:p>
            <a:r>
              <a:rPr lang="en-US" altLang="zh-TW" dirty="0" smtClean="0"/>
              <a:t>    for ( j=0; j &lt; m;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        student[j]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* n);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分別讀入</a:t>
            </a:r>
            <a:r>
              <a:rPr lang="en-US" altLang="zh-TW" dirty="0" smtClean="0"/>
              <a:t>m</a:t>
            </a:r>
            <a:r>
              <a:rPr lang="zh-TW" altLang="en-US" dirty="0" smtClean="0"/>
              <a:t>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個同學成績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 j=0; j &lt; m;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班級</a:t>
            </a:r>
            <a:r>
              <a:rPr lang="en-US" altLang="zh-TW" dirty="0" smtClean="0"/>
              <a:t>" &lt;&lt; j+1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for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n;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        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" &lt;&lt;i+1&lt;&lt;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student[j][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計算總和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for ( j=0; j &lt; m;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        for 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n;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</a:t>
            </a:r>
          </a:p>
          <a:p>
            <a:r>
              <a:rPr lang="en-US" altLang="zh-TW" dirty="0" smtClean="0"/>
              <a:t>            sum+=student[j][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 smtClean="0"/>
              <a:t>    // </a:t>
            </a:r>
            <a:r>
              <a:rPr lang="zh-TW" altLang="en-US" dirty="0" smtClean="0"/>
              <a:t>求平均值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aver=sum/(m*n);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aver 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06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iomanip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M, N;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&lt;&lt;"Please enter M and N : "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&gt;&gt; M &gt;&gt; N 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**table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*)*M);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M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table[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*)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)*N);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M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=0 ; j &lt; N 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    table[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 = (i+1)*(j+1);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M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    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j =0 ; j &lt; N ; </a:t>
            </a:r>
            <a:r>
              <a:rPr lang="en-US" altLang="zh-TW" dirty="0" err="1" smtClean="0"/>
              <a:t>j++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i+1 &lt;&lt; "*" &lt;&lt; j+1 &lt;&lt; "=" &lt;&lt; </a:t>
            </a:r>
            <a:r>
              <a:rPr lang="en-US" altLang="zh-TW" dirty="0" err="1" smtClean="0"/>
              <a:t>setw</a:t>
            </a:r>
            <a:r>
              <a:rPr lang="en-US" altLang="zh-TW" dirty="0" smtClean="0"/>
              <a:t>(3) &lt;&lt; table[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][j]&lt;&lt;" ";</a:t>
            </a:r>
          </a:p>
          <a:p>
            <a:r>
              <a:rPr lang="en-US" altLang="zh-TW" dirty="0" smtClean="0"/>
              <a:t>        }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2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4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1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*p;     // p </a:t>
            </a:r>
            <a:r>
              <a:rPr lang="zh-TW" altLang="en-US" dirty="0" smtClean="0"/>
              <a:t>為一個整數指標</a:t>
            </a:r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v = 50;</a:t>
            </a:r>
          </a:p>
          <a:p>
            <a:r>
              <a:rPr lang="en-US" altLang="zh-TW" dirty="0" smtClean="0"/>
              <a:t>	p = &amp;v;     // 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的位置記下來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p</a:t>
            </a:r>
            <a:r>
              <a:rPr lang="zh-TW" altLang="en-US" dirty="0" smtClean="0"/>
              <a:t>指到</a:t>
            </a:r>
            <a:r>
              <a:rPr lang="en-US" altLang="zh-TW" dirty="0" smtClean="0"/>
              <a:t>x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p;</a:t>
            </a:r>
          </a:p>
          <a:p>
            <a:r>
              <a:rPr lang="en-US" altLang="zh-TW" dirty="0" smtClean="0"/>
              <a:t> 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4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*p;         // p </a:t>
            </a:r>
            <a:r>
              <a:rPr lang="zh-TW" altLang="en-US" dirty="0" smtClean="0"/>
              <a:t>為一個整數指標</a:t>
            </a:r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 = 70, y;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p = &amp;x;         // 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的位置記下來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p</a:t>
            </a:r>
            <a:r>
              <a:rPr lang="zh-TW" altLang="en-US" dirty="0" smtClean="0"/>
              <a:t>指到</a:t>
            </a:r>
            <a:r>
              <a:rPr lang="en-US" altLang="zh-TW" dirty="0" smtClean="0"/>
              <a:t>x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y  = *p + 1;    // p</a:t>
            </a:r>
            <a:r>
              <a:rPr lang="zh-TW" altLang="en-US" dirty="0" smtClean="0"/>
              <a:t>間接取出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y = x + 1; </a:t>
            </a:r>
            <a:r>
              <a:rPr lang="zh-TW" altLang="en-US" dirty="0" smtClean="0"/>
              <a:t>結果相同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*p = 80;        // p</a:t>
            </a:r>
            <a:r>
              <a:rPr lang="zh-TW" altLang="en-US" dirty="0" smtClean="0"/>
              <a:t>間接寫入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x = 80; </a:t>
            </a:r>
            <a:r>
              <a:rPr lang="zh-TW" altLang="en-US" dirty="0" smtClean="0"/>
              <a:t>結果相同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 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*p;         // p </a:t>
            </a:r>
            <a:r>
              <a:rPr lang="zh-TW" altLang="en-US" dirty="0" smtClean="0"/>
              <a:t>為一個整數指標</a:t>
            </a:r>
          </a:p>
          <a:p>
            <a:r>
              <a:rPr lang="zh-TW" altLang="en-US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 = 70, y;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p = &amp;x;         // 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的位置記下來 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p</a:t>
            </a:r>
            <a:r>
              <a:rPr lang="zh-TW" altLang="en-US" dirty="0" smtClean="0"/>
              <a:t>指到</a:t>
            </a:r>
            <a:r>
              <a:rPr lang="en-US" altLang="zh-TW" dirty="0" smtClean="0"/>
              <a:t>x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y  = *p + 1;    // p</a:t>
            </a:r>
            <a:r>
              <a:rPr lang="zh-TW" altLang="en-US" dirty="0" smtClean="0"/>
              <a:t>間接取出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y = x + 1; </a:t>
            </a:r>
            <a:r>
              <a:rPr lang="zh-TW" altLang="en-US" dirty="0" smtClean="0"/>
              <a:t>結果相同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"y = " &lt;&lt; y 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*p = 80;        // p</a:t>
            </a:r>
            <a:r>
              <a:rPr lang="zh-TW" altLang="en-US" dirty="0" smtClean="0"/>
              <a:t>間接寫入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x = 80; </a:t>
            </a:r>
            <a:r>
              <a:rPr lang="zh-TW" altLang="en-US" dirty="0" smtClean="0"/>
              <a:t>結果相同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"*p = "&lt;&lt;*p&lt;&lt;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9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 = 10;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*pointer = &amp;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 = " &lt;&lt; 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 &lt;&lt; '\n';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"&amp;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 = " &lt;&lt; &amp;</a:t>
            </a:r>
            <a:r>
              <a:rPr lang="en-US" altLang="zh-TW" dirty="0" err="1" smtClean="0"/>
              <a:t>aNumber</a:t>
            </a:r>
            <a:r>
              <a:rPr lang="en-US" altLang="zh-TW" dirty="0" smtClean="0"/>
              <a:t> &lt;&lt; '\n';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"pointer = " &lt;&lt; pointer &lt;&lt; '\n';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"*pointer = " &lt;&lt; *pointer &lt;&lt; '\n';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39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ctype.h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float *p1,*p2;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&lt;&lt;"Initialize f to 2.5"&lt;&lt;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float f=2.5;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p1 = &amp;f;</a:t>
            </a:r>
          </a:p>
          <a:p>
            <a:r>
              <a:rPr lang="en-US" altLang="zh-TW" dirty="0" smtClean="0"/>
              <a:t>    p2 = &amp;f;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&lt;&lt;"p1 = "&lt;&lt; *p1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 &lt;&lt;"p2 = "&lt;&lt;*p2&lt;&lt;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&lt;&lt;"Now, change f to 3.5"&lt;&lt;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f=3.5;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&lt;&lt;"p1 = "&lt;&lt; *p1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 &lt;&lt;"p2 = "&lt;&lt;*p2&lt;&lt;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95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3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using namespace std;</a:t>
            </a:r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A[10]={1,2,3,4,5,6,7,8,9,10};</a:t>
            </a:r>
          </a:p>
          <a:p>
            <a:r>
              <a:rPr lang="en-US" altLang="zh-TW" dirty="0" smtClean="0"/>
              <a:t>	int *P, i;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P=A;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for(i=0; i&lt;10; i++)</a:t>
            </a:r>
          </a:p>
          <a:p>
            <a:r>
              <a:rPr lang="en-US" altLang="zh-TW" dirty="0" smtClean="0"/>
              <a:t>	{</a:t>
            </a:r>
          </a:p>
          <a:p>
            <a:r>
              <a:rPr lang="en-US" altLang="zh-TW" dirty="0" smtClean="0"/>
              <a:t>		cout &lt;&lt; P[i] &lt;&lt;" ";</a:t>
            </a:r>
          </a:p>
          <a:p>
            <a:r>
              <a:rPr lang="en-US" altLang="zh-TW" dirty="0" smtClean="0"/>
              <a:t>	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Example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796-4440-4B92-9C58-88AD71A50A8E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6"/>
          <a:stretch/>
        </p:blipFill>
        <p:spPr bwMode="auto">
          <a:xfrm>
            <a:off x="181566" y="1628800"/>
            <a:ext cx="8698118" cy="40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7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9975-FFD2-4071-8996-17787D463048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41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41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Define two pointer  which point to a float</a:t>
            </a:r>
          </a:p>
          <a:p>
            <a:pPr lvl="1"/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40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4000" dirty="0" smtClean="0">
                <a:latin typeface="Adobe 繁黑體 Std B" pitchFamily="34" charset="-120"/>
                <a:ea typeface="Adobe 繁黑體 Std B" pitchFamily="34" charset="-120"/>
              </a:rPr>
              <a:t>See what happened to the value of the point if the float changes</a:t>
            </a:r>
          </a:p>
          <a:p>
            <a:pPr lvl="1"/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Practice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8065068" cy="21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(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指標簡介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陣列與指標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指標進階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指標陣列、指標的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CF6A-1D1F-413D-80FC-F02DDFE06BD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指向一塊空間的指標，可使用索引值間接存取目標資料。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假如一個指標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指向陣列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，則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在語法上可使用索引值來間接存取陣列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。如下圖所示：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使用指標間接存取陣列中的值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2" name="文字方塊 6"/>
          <p:cNvSpPr txBox="1">
            <a:spLocks noChangeArrowheads="1"/>
          </p:cNvSpPr>
          <p:nvPr/>
        </p:nvSpPr>
        <p:spPr bwMode="auto">
          <a:xfrm>
            <a:off x="4491038" y="5437152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[0]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878352"/>
            <a:ext cx="131127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Hant" altLang="en-US" dirty="0">
                <a:latin typeface="Adobe 繁黑體 Std B" pitchFamily="34" charset="-120"/>
                <a:ea typeface="Adobe 繁黑體 Std B" pitchFamily="34" charset="-120"/>
              </a:rPr>
              <a:t>位置Ａ</a:t>
            </a:r>
          </a:p>
        </p:txBody>
      </p:sp>
      <p:sp>
        <p:nvSpPr>
          <p:cNvPr id="11" name="矩形 10"/>
          <p:cNvSpPr/>
          <p:nvPr/>
        </p:nvSpPr>
        <p:spPr>
          <a:xfrm>
            <a:off x="4214813" y="4878352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38" y="4878352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15063" y="4878352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7" name="文字方塊 13"/>
          <p:cNvSpPr txBox="1">
            <a:spLocks noChangeArrowheads="1"/>
          </p:cNvSpPr>
          <p:nvPr/>
        </p:nvSpPr>
        <p:spPr bwMode="auto">
          <a:xfrm>
            <a:off x="3143250" y="4778339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TW" altLang="en-US" sz="4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8" name="文字方塊 14"/>
          <p:cNvSpPr txBox="1">
            <a:spLocks noChangeArrowheads="1"/>
          </p:cNvSpPr>
          <p:nvPr/>
        </p:nvSpPr>
        <p:spPr bwMode="auto">
          <a:xfrm>
            <a:off x="4572000" y="5837202"/>
            <a:ext cx="367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A </a:t>
            </a: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000">
                <a:latin typeface="Adobe 繁黑體 Std B" pitchFamily="34" charset="-120"/>
                <a:ea typeface="Adobe 繁黑體 Std B" pitchFamily="34" charset="-120"/>
              </a:rPr>
              <a:t>陣列名稱代表陣列開頭位置</a:t>
            </a: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9" name="文字方塊 15"/>
          <p:cNvSpPr txBox="1">
            <a:spLocks noChangeArrowheads="1"/>
          </p:cNvSpPr>
          <p:nvPr/>
        </p:nvSpPr>
        <p:spPr bwMode="auto">
          <a:xfrm>
            <a:off x="1982788" y="5837202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P</a:t>
            </a:r>
            <a:endParaRPr lang="zh-TW" altLang="en-US" sz="2000" b="1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5400000" flipH="1" flipV="1">
            <a:off x="1885950" y="4621177"/>
            <a:ext cx="511175" cy="3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143125" y="4365589"/>
            <a:ext cx="2284413" cy="12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>
            <a:off x="4176712" y="4627527"/>
            <a:ext cx="50006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文字方塊 6"/>
          <p:cNvSpPr txBox="1">
            <a:spLocks noChangeArrowheads="1"/>
          </p:cNvSpPr>
          <p:nvPr/>
        </p:nvSpPr>
        <p:spPr bwMode="auto">
          <a:xfrm>
            <a:off x="5499100" y="5437152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[1]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44" name="文字方塊 6"/>
          <p:cNvSpPr txBox="1">
            <a:spLocks noChangeArrowheads="1"/>
          </p:cNvSpPr>
          <p:nvPr/>
        </p:nvSpPr>
        <p:spPr bwMode="auto">
          <a:xfrm>
            <a:off x="6516688" y="5437152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[2]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45" name="文字方塊 6"/>
          <p:cNvSpPr txBox="1">
            <a:spLocks noChangeArrowheads="1"/>
          </p:cNvSpPr>
          <p:nvPr/>
        </p:nvSpPr>
        <p:spPr bwMode="auto">
          <a:xfrm>
            <a:off x="4425949" y="4036184"/>
            <a:ext cx="65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i="1" dirty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1800" i="1" dirty="0">
                <a:latin typeface="Adobe 繁黑體 Std B" pitchFamily="34" charset="-120"/>
                <a:ea typeface="Adobe 繁黑體 Std B" pitchFamily="34" charset="-120"/>
              </a:rPr>
              <a:t>*P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P[0]</a:t>
            </a:r>
            <a:endParaRPr lang="zh-TW" altLang="en-US" sz="1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46" name="文字方塊 6"/>
          <p:cNvSpPr txBox="1">
            <a:spLocks noChangeArrowheads="1"/>
          </p:cNvSpPr>
          <p:nvPr/>
        </p:nvSpPr>
        <p:spPr bwMode="auto">
          <a:xfrm>
            <a:off x="5137149" y="4034597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i="1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1800" i="1">
                <a:latin typeface="Adobe 繁黑體 Std B" pitchFamily="34" charset="-120"/>
                <a:ea typeface="Adobe 繁黑體 Std B" pitchFamily="34" charset="-120"/>
              </a:rPr>
              <a:t>*(P+1)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P[1]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47" name="文字方塊 6"/>
          <p:cNvSpPr txBox="1">
            <a:spLocks noChangeArrowheads="1"/>
          </p:cNvSpPr>
          <p:nvPr/>
        </p:nvSpPr>
        <p:spPr bwMode="auto">
          <a:xfrm>
            <a:off x="6264274" y="4034597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i="1" dirty="0">
                <a:latin typeface="Adobe 繁黑體 Std B" pitchFamily="34" charset="-120"/>
                <a:ea typeface="Adobe 繁黑體 Std B" pitchFamily="34" charset="-120"/>
              </a:rPr>
              <a:t>或</a:t>
            </a:r>
            <a:r>
              <a:rPr lang="en-US" altLang="zh-TW" sz="1800" i="1" dirty="0">
                <a:latin typeface="Adobe 繁黑體 Std B" pitchFamily="34" charset="-120"/>
                <a:ea typeface="Adobe 繁黑體 Std B" pitchFamily="34" charset="-120"/>
              </a:rPr>
              <a:t>*(P+2)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P[2]</a:t>
            </a:r>
            <a:endParaRPr lang="zh-TW" altLang="en-US" sz="1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7077-EF71-4580-B678-5CAC90E5AD2D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7E2C-151E-484F-88D1-8C8F37A935FA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6672"/>
            <a:ext cx="6121871" cy="53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3E33-9225-4D71-93C0-3A6BF26706E7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6672"/>
            <a:ext cx="6840760" cy="54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陣列與指標相同處：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陣列名稱代表某資料的記憶體位置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指標名稱代表某資料的記憶體位置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陣列與指標不同處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使用陣列名稱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不能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存放資料。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使用指標名稱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可以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存放資料。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陣列與指標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2FCD-793E-49B8-A7C5-C7B0E6D53CA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741D-617B-4978-AC64-3B0549761F21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Set up a array composed by 1,2,3……50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6" y="4221088"/>
            <a:ext cx="8792147" cy="135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9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CB6-5022-4495-AEAE-2BE5DA0327E7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30 Fibonacci number 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斐波那契數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Use Point and Reference</a:t>
            </a:r>
          </a:p>
          <a:p>
            <a:pPr lvl="1"/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Hint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Use an array to store it</a:t>
            </a:r>
            <a:endParaRPr lang="zh-TW" altLang="en-US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251520" y="4200032"/>
          <a:ext cx="4821355" cy="123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2857500" imgH="736600" progId="Equation.DSMT4">
                  <p:embed/>
                </p:oleObj>
              </mc:Choice>
              <mc:Fallback>
                <p:oleObj r:id="rId4" imgW="2857500" imgH="736600" progId="Equation.DSMT4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00032"/>
                        <a:ext cx="4821355" cy="123748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9" name="Picture 1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5062" b="38725"/>
          <a:stretch/>
        </p:blipFill>
        <p:spPr bwMode="auto">
          <a:xfrm>
            <a:off x="5335096" y="3511402"/>
            <a:ext cx="3547900" cy="261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4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24CA-3302-42BF-93BD-7E181FCEE81F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5 float or double</a:t>
            </a:r>
          </a:p>
          <a:p>
            <a:pPr lvl="1">
              <a:defRPr/>
            </a:pP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The ordered array</a:t>
            </a:r>
          </a:p>
          <a:p>
            <a:pPr lvl="1">
              <a:defRPr/>
            </a:pP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Note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Sorting is critical in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algorithm</a:t>
            </a:r>
          </a:p>
          <a:p>
            <a:pPr lvl="1">
              <a:defRPr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 smtClean="0"/>
              <a:t>3: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0" y="3933056"/>
            <a:ext cx="8584574" cy="14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(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指標簡介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陣列與指標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指標進階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指標陣列、指標的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>
              <a:lnSpc>
                <a:spcPct val="150000"/>
              </a:lnSpc>
            </a:pP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3A80-3F77-412C-A409-48384982724E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(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指標簡介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陣列與指標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指標進階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指標陣列、指標的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55A7-7EC0-4B33-9C17-16272B581C69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上次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…..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是不是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07F-B8D6-4F72-B936-9B320BA9EE74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59" y="110146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s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tatic 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靜態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宣告陣列：</a:t>
            </a:r>
            <a:r>
              <a:rPr lang="en-US" altLang="zh-TW" sz="2400" b="1" dirty="0" err="1" smtClean="0">
                <a:latin typeface="Adobe 繁黑體 Std B" pitchFamily="34" charset="-120"/>
                <a:ea typeface="Adobe 繁黑體 Std B" pitchFamily="34" charset="-120"/>
              </a:rPr>
              <a:t>dataType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name[</a:t>
            </a:r>
            <a:r>
              <a:rPr lang="en-US" altLang="zh-TW" sz="24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</a:rPr>
              <a:t>size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Array size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需要給定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，記憶體提供</a:t>
            </a: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(type)*size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使用 </a:t>
            </a:r>
            <a:r>
              <a:rPr lang="en-US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[ ]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subscript 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下標運算子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配上索引找元素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31059" y="37254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01139" y="3231307"/>
            <a:ext cx="6624736" cy="28803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array[</a:t>
            </a:r>
            <a:r>
              <a:rPr lang="en-US" altLang="zh-TW" sz="2000" dirty="0" smtClean="0">
                <a:solidFill>
                  <a:schemeClr val="accent2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array[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 = 1;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array[1] = 2;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{1, 2}</a:t>
            </a:r>
          </a:p>
          <a:p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char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array1[3] = {'\0'};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{'\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0',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0', </a:t>
            </a:r>
            <a:r>
              <a:rPr lang="en-US" altLang="zh-TW" sz="2000" dirty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'\0'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double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array2[5] 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= {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0.1, 0.2};</a:t>
            </a:r>
          </a:p>
          <a:p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{0.1, 0.2, 0.0, 0.0, 0.0}</a:t>
            </a:r>
            <a:endParaRPr lang="en-US" altLang="zh-TW" sz="2000" dirty="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220072" y="3242416"/>
            <a:ext cx="3321648" cy="602598"/>
          </a:xfrm>
          <a:prstGeom prst="wedgeRoundRectCallout">
            <a:avLst>
              <a:gd name="adj1" fmla="val -141739"/>
              <a:gd name="adj2" fmla="val 85735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索引從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開始到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solidFill>
                  <a:srgbClr val="000099"/>
                </a:solidFill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size-1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]</a:t>
            </a:r>
            <a:endParaRPr lang="en-US" altLang="zh-TW" sz="2000" dirty="0">
              <a:solidFill>
                <a:srgbClr val="000099"/>
              </a:solidFill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479674" y="4137136"/>
            <a:ext cx="3092402" cy="588008"/>
          </a:xfrm>
          <a:prstGeom prst="wedgeRoundRectCallout">
            <a:avLst>
              <a:gd name="adj1" fmla="val -123214"/>
              <a:gd name="adj2" fmla="val 81949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初始全陣列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為空字元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'\0'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5839449" y="5085184"/>
            <a:ext cx="2702271" cy="588008"/>
          </a:xfrm>
          <a:prstGeom prst="wedgeRoundRectCallout">
            <a:avLst>
              <a:gd name="adj1" fmla="val -115937"/>
              <a:gd name="adj2" fmla="val 4023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其餘值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自動初始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為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  <a:cs typeface="Consolas" panose="020B0609020204030204" pitchFamily="49" charset="0"/>
              </a:rPr>
              <a:t>0.0</a:t>
            </a:r>
            <a:endParaRPr lang="en-US" altLang="zh-TW" sz="2000" dirty="0">
              <a:latin typeface="Adobe 繁黑體 Std B" pitchFamily="34" charset="-120"/>
              <a:ea typeface="Adobe 繁黑體 Std B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AF62-198E-409A-AC53-08A7427643DD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2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2095-0C7C-4C4C-A776-BE6846BF4CAA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192688" cy="586109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如果臨時才知道陣列的大小呢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30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如果無法預知陣列大小、或全部元素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可使用</a:t>
            </a:r>
            <a:r>
              <a:rPr lang="zh-TW" altLang="en-US" sz="28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動態宣告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來配置空間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65031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Initializing Arrays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78002" y="1863469"/>
            <a:ext cx="6336704" cy="141496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…};</a:t>
            </a:r>
          </a:p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zh-TW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6165888" y="1769652"/>
            <a:ext cx="2297636" cy="602598"/>
          </a:xfrm>
          <a:prstGeom prst="wedgeRoundRectCallout">
            <a:avLst>
              <a:gd name="adj1" fmla="val -95849"/>
              <a:gd name="adj2" fmla="val 1931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未知陣列全部元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素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78002" y="4040402"/>
            <a:ext cx="6336704" cy="180020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len;</a:t>
            </a:r>
          </a:p>
          <a:p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len;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en-US" altLang="zh-TW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6165888" y="2562145"/>
            <a:ext cx="2297636" cy="997385"/>
          </a:xfrm>
          <a:prstGeom prst="wedgeRoundRectCallout">
            <a:avLst>
              <a:gd name="adj1" fmla="val -91622"/>
              <a:gd name="adj2" fmla="val -22173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nt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arr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];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非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cons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int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len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</a:b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編譯會不過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6172290" y="4540605"/>
            <a:ext cx="2297636" cy="546596"/>
          </a:xfrm>
          <a:prstGeom prst="wedgeRoundRectCallout">
            <a:avLst>
              <a:gd name="adj1" fmla="val -73108"/>
              <a:gd name="adj2" fmla="val 2148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宣告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陣列元素為０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A8BB-BE87-411E-B9DF-BFB5558D35BB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4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25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用途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向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系統索取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一大塊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記憶體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來使用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使用時機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程式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正在執行時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，突然需要一大塊記憶體空間來存放資料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常見使用案例</a:t>
            </a: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由於寫程式時</a:t>
            </a:r>
            <a:r>
              <a:rPr lang="zh-TW" altLang="en-US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無法預知使用者需要多少資料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因此可設計成在使用者輸入數字個數後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再動態配置所需的記憶體空間來存放數值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當此記憶體空間用不到時，也可隨時將之釋放供其他程式使用。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動態記憶體配置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CB99-C95C-40F2-ADD2-14408B3E9F03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idx="1"/>
          </p:nvPr>
        </p:nvSpPr>
        <p:spPr>
          <a:xfrm>
            <a:off x="440531" y="1011484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動態記憶體配置：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先準備好一個指標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跟系統要求空間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用指標間接操作</a:t>
            </a:r>
          </a:p>
          <a:p>
            <a:pPr lvl="1" eaLnBrk="1" hangingPunct="1">
              <a:buFont typeface="Wingdings" pitchFamily="2" charset="2"/>
              <a:buNone/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18986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動態記憶體配置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7652" name="Picture 15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313" y="5131841"/>
            <a:ext cx="10715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文字方塊 11"/>
          <p:cNvSpPr txBox="1">
            <a:spLocks noChangeArrowheads="1"/>
          </p:cNvSpPr>
          <p:nvPr/>
        </p:nvSpPr>
        <p:spPr bwMode="auto">
          <a:xfrm>
            <a:off x="2500313" y="5274716"/>
            <a:ext cx="411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Adobe 繁黑體 Std B" pitchFamily="34" charset="-120"/>
                <a:ea typeface="Adobe 繁黑體 Std B" pitchFamily="34" charset="-120"/>
              </a:rPr>
              <a:t>我突然需要使用三個整數當陣列用</a:t>
            </a: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!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4438" y="3703091"/>
            <a:ext cx="128587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7655" name="文字方塊 11"/>
          <p:cNvSpPr txBox="1">
            <a:spLocks noChangeArrowheads="1"/>
          </p:cNvSpPr>
          <p:nvPr/>
        </p:nvSpPr>
        <p:spPr bwMode="auto">
          <a:xfrm>
            <a:off x="1480080" y="3345904"/>
            <a:ext cx="6783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int *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" name="文字方塊 11"/>
          <p:cNvSpPr txBox="1">
            <a:spLocks noChangeArrowheads="1"/>
          </p:cNvSpPr>
          <p:nvPr/>
        </p:nvSpPr>
        <p:spPr bwMode="auto">
          <a:xfrm>
            <a:off x="214313" y="2677566"/>
            <a:ext cx="30622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b="1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rPr>
              <a:t>使用指標做記憶體配置：</a:t>
            </a:r>
            <a:endParaRPr lang="en-US" altLang="zh-Hant" sz="2000" b="1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0" lvl="1" eaLnBrk="1" hangingPunct="1">
              <a:defRPr/>
            </a:pPr>
            <a:r>
              <a:rPr lang="en-US" altLang="zh-Han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 = (</a:t>
            </a:r>
            <a:r>
              <a:rPr lang="en-US" altLang="zh-Han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Han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*)</a:t>
            </a:r>
            <a:r>
              <a:rPr lang="en-US" altLang="zh-Han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malloc</a:t>
            </a:r>
            <a:r>
              <a:rPr lang="en-US" altLang="zh-Han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Han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Han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Han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Han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)*3); </a:t>
            </a:r>
          </a:p>
          <a:p>
            <a:pPr eaLnBrk="1" hangingPunct="1">
              <a:defRPr/>
            </a:pPr>
            <a:endParaRPr lang="zh-Hant" altLang="en-US" sz="2000" b="1" dirty="0">
              <a:solidFill>
                <a:srgbClr val="7030A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7" name="文字方塊 10"/>
          <p:cNvSpPr txBox="1">
            <a:spLocks noChangeArrowheads="1"/>
          </p:cNvSpPr>
          <p:nvPr/>
        </p:nvSpPr>
        <p:spPr bwMode="auto">
          <a:xfrm>
            <a:off x="928688" y="4274591"/>
            <a:ext cx="1116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名稱：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p</a:t>
            </a:r>
            <a:endParaRPr lang="zh-Hant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27658" name="群組 50"/>
          <p:cNvGrpSpPr>
            <a:grpSpLocks/>
          </p:cNvGrpSpPr>
          <p:nvPr/>
        </p:nvGrpSpPr>
        <p:grpSpPr bwMode="auto">
          <a:xfrm>
            <a:off x="1285875" y="3274466"/>
            <a:ext cx="4165600" cy="1000125"/>
            <a:chOff x="1285852" y="3714752"/>
            <a:chExt cx="4166104" cy="1000128"/>
          </a:xfrm>
        </p:grpSpPr>
        <p:sp>
          <p:nvSpPr>
            <p:cNvPr id="27" name="向右箭號 26"/>
            <p:cNvSpPr/>
            <p:nvPr/>
          </p:nvSpPr>
          <p:spPr>
            <a:xfrm>
              <a:off x="2929114" y="4143378"/>
              <a:ext cx="2357722" cy="571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7674" name="文字方塊 11"/>
            <p:cNvSpPr txBox="1">
              <a:spLocks noChangeArrowheads="1"/>
            </p:cNvSpPr>
            <p:nvPr/>
          </p:nvSpPr>
          <p:spPr bwMode="auto">
            <a:xfrm>
              <a:off x="2643329" y="3714752"/>
              <a:ext cx="2808627" cy="4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不能直接用</a:t>
              </a:r>
              <a:r>
                <a:rPr lang="en-US" altLang="zh-TW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,</a:t>
              </a:r>
              <a:r>
                <a:rPr lang="zh-TW" altLang="en-US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只好間接用</a:t>
              </a:r>
            </a:p>
          </p:txBody>
        </p:sp>
        <p:sp>
          <p:nvSpPr>
            <p:cNvPr id="48" name="文字方塊 10"/>
            <p:cNvSpPr txBox="1">
              <a:spLocks noChangeArrowheads="1"/>
            </p:cNvSpPr>
            <p:nvPr/>
          </p:nvSpPr>
          <p:spPr bwMode="auto">
            <a:xfrm>
              <a:off x="1285852" y="4214817"/>
              <a:ext cx="1037589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t" sz="2000" b="1" dirty="0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0x3000</a:t>
              </a:r>
              <a:endParaRPr lang="zh-Hant" altLang="en-US" sz="2000" b="1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grpSp>
        <p:nvGrpSpPr>
          <p:cNvPr id="27659" name="群組 57"/>
          <p:cNvGrpSpPr>
            <a:grpSpLocks/>
          </p:cNvGrpSpPr>
          <p:nvPr/>
        </p:nvGrpSpPr>
        <p:grpSpPr bwMode="auto">
          <a:xfrm>
            <a:off x="4929188" y="2874416"/>
            <a:ext cx="4127500" cy="2400300"/>
            <a:chOff x="4929190" y="3314642"/>
            <a:chExt cx="4127774" cy="2400374"/>
          </a:xfrm>
        </p:grpSpPr>
        <p:sp>
          <p:nvSpPr>
            <p:cNvPr id="38" name="矩形 37"/>
            <p:cNvSpPr/>
            <p:nvPr/>
          </p:nvSpPr>
          <p:spPr>
            <a:xfrm>
              <a:off x="5643612" y="4143343"/>
              <a:ext cx="928749" cy="5715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572361" y="4143343"/>
              <a:ext cx="928750" cy="5715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01111" y="4143343"/>
              <a:ext cx="928749" cy="5715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9" name="文字方塊 10"/>
            <p:cNvSpPr txBox="1">
              <a:spLocks noChangeArrowheads="1"/>
            </p:cNvSpPr>
            <p:nvPr/>
          </p:nvSpPr>
          <p:spPr bwMode="auto">
            <a:xfrm>
              <a:off x="4929190" y="5314954"/>
              <a:ext cx="1824158" cy="4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Hant" altLang="en-US" sz="2000" dirty="0">
                  <a:latin typeface="Adobe 繁黑體 Std B" pitchFamily="34" charset="-120"/>
                  <a:ea typeface="Adobe 繁黑體 Std B" pitchFamily="34" charset="-120"/>
                </a:rPr>
                <a:t>位置：</a:t>
              </a:r>
              <a:r>
                <a:rPr lang="en-US" altLang="zh-Hant" sz="2000" dirty="0">
                  <a:latin typeface="Adobe 繁黑體 Std B" pitchFamily="34" charset="-120"/>
                  <a:ea typeface="Adobe 繁黑體 Std B" pitchFamily="34" charset="-120"/>
                </a:rPr>
                <a:t>0x3000</a:t>
              </a:r>
              <a:endParaRPr lang="zh-Hant" altLang="en-US" sz="20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7664" name="文字方塊 10"/>
            <p:cNvSpPr txBox="1">
              <a:spLocks noChangeArrowheads="1"/>
            </p:cNvSpPr>
            <p:nvPr/>
          </p:nvSpPr>
          <p:spPr bwMode="auto">
            <a:xfrm>
              <a:off x="5286401" y="3314642"/>
              <a:ext cx="3770563" cy="4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 dirty="0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系統：</a:t>
              </a:r>
              <a:r>
                <a:rPr lang="en-US" altLang="zh-TW" sz="2000" b="1" dirty="0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0x3000</a:t>
              </a:r>
              <a:r>
                <a:rPr lang="zh-TW" altLang="en-US" sz="2000" b="1" dirty="0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這位置有你要的</a:t>
              </a:r>
              <a:r>
                <a:rPr lang="en-US" altLang="zh-TW" sz="2000" b="1" dirty="0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!</a:t>
              </a:r>
              <a:endParaRPr lang="zh-TW" altLang="en-US" sz="2000" b="1" dirty="0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7665" name="文字方塊 10"/>
            <p:cNvSpPr txBox="1">
              <a:spLocks noChangeArrowheads="1"/>
            </p:cNvSpPr>
            <p:nvPr/>
          </p:nvSpPr>
          <p:spPr bwMode="auto">
            <a:xfrm>
              <a:off x="4929190" y="4957756"/>
              <a:ext cx="1374866" cy="4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>
                  <a:latin typeface="Adobe 繁黑體 Std B" pitchFamily="34" charset="-120"/>
                  <a:ea typeface="Adobe 繁黑體 Std B" pitchFamily="34" charset="-120"/>
                </a:rPr>
                <a:t>名稱：</a:t>
              </a:r>
              <a:r>
                <a:rPr lang="en-US" altLang="zh-TW" sz="2000" i="1">
                  <a:latin typeface="Adobe 繁黑體 Std B" pitchFamily="34" charset="-120"/>
                  <a:ea typeface="Adobe 繁黑體 Std B" pitchFamily="34" charset="-120"/>
                </a:rPr>
                <a:t>(</a:t>
              </a:r>
              <a:r>
                <a:rPr lang="zh-TW" altLang="en-US" sz="2000" i="1">
                  <a:latin typeface="Adobe 繁黑體 Std B" pitchFamily="34" charset="-120"/>
                  <a:ea typeface="Adobe 繁黑體 Std B" pitchFamily="34" charset="-120"/>
                </a:rPr>
                <a:t>無</a:t>
              </a:r>
              <a:r>
                <a:rPr lang="en-US" altLang="zh-TW" sz="2000" i="1">
                  <a:latin typeface="Adobe 繁黑體 Std B" pitchFamily="34" charset="-120"/>
                  <a:ea typeface="Adobe 繁黑體 Std B" pitchFamily="34" charset="-120"/>
                </a:rPr>
                <a:t>)</a:t>
              </a:r>
              <a:endParaRPr lang="zh-TW" altLang="en-US" sz="2000" i="1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cxnSp>
          <p:nvCxnSpPr>
            <p:cNvPr id="44" name="直線單箭頭接點 43"/>
            <p:cNvCxnSpPr/>
            <p:nvPr/>
          </p:nvCxnSpPr>
          <p:spPr>
            <a:xfrm rot="5400000" flipH="1" flipV="1">
              <a:off x="5646794" y="4892666"/>
              <a:ext cx="35719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7" name="文字方塊 11"/>
            <p:cNvSpPr txBox="1">
              <a:spLocks noChangeArrowheads="1"/>
            </p:cNvSpPr>
            <p:nvPr/>
          </p:nvSpPr>
          <p:spPr bwMode="auto">
            <a:xfrm>
              <a:off x="5770398" y="3786190"/>
              <a:ext cx="558203" cy="40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dobe 繁黑體 Std B" pitchFamily="34" charset="-120"/>
                  <a:ea typeface="Adobe 繁黑體 Std B" pitchFamily="34" charset="-120"/>
                </a:rPr>
                <a:t>int </a:t>
              </a:r>
              <a:endParaRPr lang="zh-TW" altLang="en-US" sz="200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7668" name="文字方塊 11"/>
            <p:cNvSpPr txBox="1">
              <a:spLocks noChangeArrowheads="1"/>
            </p:cNvSpPr>
            <p:nvPr/>
          </p:nvSpPr>
          <p:spPr bwMode="auto">
            <a:xfrm>
              <a:off x="6699091" y="3786190"/>
              <a:ext cx="558203" cy="40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dobe 繁黑體 Std B" pitchFamily="34" charset="-120"/>
                  <a:ea typeface="Adobe 繁黑體 Std B" pitchFamily="34" charset="-120"/>
                </a:rPr>
                <a:t>int </a:t>
              </a:r>
              <a:endParaRPr lang="zh-TW" altLang="en-US" sz="200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7669" name="文字方塊 11"/>
            <p:cNvSpPr txBox="1">
              <a:spLocks noChangeArrowheads="1"/>
            </p:cNvSpPr>
            <p:nvPr/>
          </p:nvSpPr>
          <p:spPr bwMode="auto">
            <a:xfrm>
              <a:off x="7627786" y="3786190"/>
              <a:ext cx="558203" cy="40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dobe 繁黑體 Std B" pitchFamily="34" charset="-120"/>
                  <a:ea typeface="Adobe 繁黑體 Std B" pitchFamily="34" charset="-120"/>
                </a:rPr>
                <a:t>int </a:t>
              </a:r>
              <a:endParaRPr lang="zh-TW" altLang="en-US" sz="200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60" name="文字方塊 10"/>
            <p:cNvSpPr txBox="1">
              <a:spLocks noChangeArrowheads="1"/>
            </p:cNvSpPr>
            <p:nvPr/>
          </p:nvSpPr>
          <p:spPr bwMode="auto">
            <a:xfrm>
              <a:off x="5861114" y="4643421"/>
              <a:ext cx="496921" cy="4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t" sz="2000" dirty="0">
                  <a:latin typeface="Adobe 繁黑體 Std B" pitchFamily="34" charset="-120"/>
                  <a:ea typeface="Adobe 繁黑體 Std B" pitchFamily="34" charset="-120"/>
                </a:rPr>
                <a:t>[0]</a:t>
              </a:r>
              <a:endParaRPr lang="zh-Hant" altLang="en-US" sz="2000" i="1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61" name="文字方塊 10"/>
            <p:cNvSpPr txBox="1">
              <a:spLocks noChangeArrowheads="1"/>
            </p:cNvSpPr>
            <p:nvPr/>
          </p:nvSpPr>
          <p:spPr bwMode="auto">
            <a:xfrm>
              <a:off x="6786688" y="4643421"/>
              <a:ext cx="496920" cy="4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t" sz="2000" dirty="0">
                  <a:latin typeface="Adobe 繁黑體 Std B" pitchFamily="34" charset="-120"/>
                  <a:ea typeface="Adobe 繁黑體 Std B" pitchFamily="34" charset="-120"/>
                </a:rPr>
                <a:t>[1]</a:t>
              </a:r>
              <a:endParaRPr lang="zh-Hant" altLang="en-US" sz="2000" i="1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62" name="文字方塊 10"/>
            <p:cNvSpPr txBox="1">
              <a:spLocks noChangeArrowheads="1"/>
            </p:cNvSpPr>
            <p:nvPr/>
          </p:nvSpPr>
          <p:spPr bwMode="auto">
            <a:xfrm>
              <a:off x="7715437" y="4643421"/>
              <a:ext cx="496921" cy="4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t" sz="2000" dirty="0">
                  <a:latin typeface="Adobe 繁黑體 Std B" pitchFamily="34" charset="-120"/>
                  <a:ea typeface="Adobe 繁黑體 Std B" pitchFamily="34" charset="-120"/>
                </a:rPr>
                <a:t>[2]</a:t>
              </a:r>
              <a:endParaRPr lang="zh-Hant" altLang="en-US" sz="2000" i="1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213E-012A-4908-B725-F67F56D5C473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向系統索取記憶體區塊主要是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透過 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malloc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( )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函式來做 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此函式的原型宣告放在 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stdlib.h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呼叫的語法如下：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>
              <a:buFont typeface="Wingdings 3" pitchFamily="18" charset="2"/>
              <a:buNone/>
            </a:pP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*)</a:t>
            </a:r>
            <a:r>
              <a:rPr lang="en-US" altLang="zh-TW" sz="1800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malloc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1800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) * </a:t>
            </a:r>
            <a:r>
              <a:rPr lang="zh-TW" altLang="en-US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個數</a:t>
            </a:r>
            <a:r>
              <a:rPr lang="en-US" altLang="zh-TW" sz="1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);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使用完畢後，用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free (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指標名稱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的語法將配置的記憶體釋放。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EX: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*p;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p = (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*) 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malloc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sizeof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) * 3); 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zh-TW" altLang="en-US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zh-TW" altLang="en-US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動態記憶體配置的語法</a:t>
            </a:r>
          </a:p>
        </p:txBody>
      </p:sp>
      <p:grpSp>
        <p:nvGrpSpPr>
          <p:cNvPr id="28676" name="群組 54"/>
          <p:cNvGrpSpPr>
            <a:grpSpLocks/>
          </p:cNvGrpSpPr>
          <p:nvPr/>
        </p:nvGrpSpPr>
        <p:grpSpPr bwMode="auto">
          <a:xfrm>
            <a:off x="530225" y="4221088"/>
            <a:ext cx="8385175" cy="1800225"/>
            <a:chOff x="401621" y="4667273"/>
            <a:chExt cx="8385204" cy="1800225"/>
          </a:xfrm>
        </p:grpSpPr>
        <p:sp>
          <p:nvSpPr>
            <p:cNvPr id="28677" name="Rectangle 36"/>
            <p:cNvSpPr>
              <a:spLocks noChangeArrowheads="1"/>
            </p:cNvSpPr>
            <p:nvPr/>
          </p:nvSpPr>
          <p:spPr bwMode="auto">
            <a:xfrm>
              <a:off x="6051534" y="6064273"/>
              <a:ext cx="27352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pitchFamily="18" charset="0"/>
                  <a:ea typeface="標楷體" pitchFamily="65" charset="-120"/>
                </a:rPr>
                <a:t>malloc </a:t>
              </a:r>
              <a:r>
                <a:rPr lang="en-US" altLang="zh-TW" sz="1800">
                  <a:latin typeface="Times New Roman" pitchFamily="18" charset="0"/>
                  <a:ea typeface="標楷體" pitchFamily="65" charset="-120"/>
                  <a:sym typeface="Wingdings" pitchFamily="2" charset="2"/>
                </a:rPr>
                <a:t> (</a:t>
              </a:r>
              <a:r>
                <a:rPr lang="zh-TW" altLang="en-US" sz="1800">
                  <a:latin typeface="Times New Roman" pitchFamily="18" charset="0"/>
                  <a:ea typeface="標楷體" pitchFamily="65" charset="-120"/>
                  <a:sym typeface="Wingdings" pitchFamily="2" charset="2"/>
                </a:rPr>
                <a:t>資料沒有名稱</a:t>
              </a:r>
              <a:r>
                <a:rPr lang="en-US" altLang="zh-TW" sz="1800">
                  <a:latin typeface="Times New Roman" pitchFamily="18" charset="0"/>
                  <a:ea typeface="標楷體" pitchFamily="65" charset="-120"/>
                  <a:sym typeface="Wingdings" pitchFamily="2" charset="2"/>
                </a:rPr>
                <a:t>)</a:t>
              </a:r>
              <a:endParaRPr lang="en-US" altLang="zh-TW" sz="1800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56308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58848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14837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6410309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66722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69341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71881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5" name="Rectangle 11"/>
            <p:cNvSpPr>
              <a:spLocks noChangeArrowheads="1"/>
            </p:cNvSpPr>
            <p:nvPr/>
          </p:nvSpPr>
          <p:spPr bwMode="auto">
            <a:xfrm>
              <a:off x="7451709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6" name="Rectangle 12"/>
            <p:cNvSpPr>
              <a:spLocks noChangeArrowheads="1"/>
            </p:cNvSpPr>
            <p:nvPr/>
          </p:nvSpPr>
          <p:spPr bwMode="auto">
            <a:xfrm>
              <a:off x="77136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7" name="Rectangle 13"/>
            <p:cNvSpPr>
              <a:spLocks noChangeArrowheads="1"/>
            </p:cNvSpPr>
            <p:nvPr/>
          </p:nvSpPr>
          <p:spPr bwMode="auto">
            <a:xfrm>
              <a:off x="79755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88" name="AutoShape 14"/>
            <p:cNvSpPr>
              <a:spLocks/>
            </p:cNvSpPr>
            <p:nvPr/>
          </p:nvSpPr>
          <p:spPr bwMode="auto">
            <a:xfrm rot="5400000">
              <a:off x="6065028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689" name="AutoShape 15"/>
            <p:cNvSpPr>
              <a:spLocks/>
            </p:cNvSpPr>
            <p:nvPr/>
          </p:nvSpPr>
          <p:spPr bwMode="auto">
            <a:xfrm rot="5400000">
              <a:off x="7104840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824863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851057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2" name="AutoShape 18"/>
            <p:cNvSpPr>
              <a:spLocks/>
            </p:cNvSpPr>
            <p:nvPr/>
          </p:nvSpPr>
          <p:spPr bwMode="auto">
            <a:xfrm rot="5400000">
              <a:off x="8168465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693" name="Rectangle 19"/>
            <p:cNvSpPr>
              <a:spLocks noChangeArrowheads="1"/>
            </p:cNvSpPr>
            <p:nvPr/>
          </p:nvSpPr>
          <p:spPr bwMode="auto">
            <a:xfrm>
              <a:off x="24812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27352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5" name="Rectangle 21"/>
            <p:cNvSpPr>
              <a:spLocks noChangeArrowheads="1"/>
            </p:cNvSpPr>
            <p:nvPr/>
          </p:nvSpPr>
          <p:spPr bwMode="auto">
            <a:xfrm>
              <a:off x="299877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6" name="Rectangle 22"/>
            <p:cNvSpPr>
              <a:spLocks noChangeArrowheads="1"/>
            </p:cNvSpPr>
            <p:nvPr/>
          </p:nvSpPr>
          <p:spPr bwMode="auto">
            <a:xfrm>
              <a:off x="3260709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7" name="Rectangle 23"/>
            <p:cNvSpPr>
              <a:spLocks noChangeArrowheads="1"/>
            </p:cNvSpPr>
            <p:nvPr/>
          </p:nvSpPr>
          <p:spPr bwMode="auto">
            <a:xfrm>
              <a:off x="35226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8" name="Rectangle 24"/>
            <p:cNvSpPr>
              <a:spLocks noChangeArrowheads="1"/>
            </p:cNvSpPr>
            <p:nvPr/>
          </p:nvSpPr>
          <p:spPr bwMode="auto">
            <a:xfrm>
              <a:off x="37845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699" name="Rectangle 25"/>
            <p:cNvSpPr>
              <a:spLocks noChangeArrowheads="1"/>
            </p:cNvSpPr>
            <p:nvPr/>
          </p:nvSpPr>
          <p:spPr bwMode="auto">
            <a:xfrm>
              <a:off x="40385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4302109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1" name="Rectangle 27"/>
            <p:cNvSpPr>
              <a:spLocks noChangeArrowheads="1"/>
            </p:cNvSpPr>
            <p:nvPr/>
          </p:nvSpPr>
          <p:spPr bwMode="auto">
            <a:xfrm>
              <a:off x="45640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2" name="Rectangle 28"/>
            <p:cNvSpPr>
              <a:spLocks noChangeArrowheads="1"/>
            </p:cNvSpPr>
            <p:nvPr/>
          </p:nvSpPr>
          <p:spPr bwMode="auto">
            <a:xfrm>
              <a:off x="48259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3" name="AutoShape 29"/>
            <p:cNvSpPr>
              <a:spLocks/>
            </p:cNvSpPr>
            <p:nvPr/>
          </p:nvSpPr>
          <p:spPr bwMode="auto">
            <a:xfrm rot="5400000">
              <a:off x="2915428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04" name="AutoShape 30"/>
            <p:cNvSpPr>
              <a:spLocks/>
            </p:cNvSpPr>
            <p:nvPr/>
          </p:nvSpPr>
          <p:spPr bwMode="auto">
            <a:xfrm rot="5400000">
              <a:off x="3955240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05" name="Rectangle 31"/>
            <p:cNvSpPr>
              <a:spLocks noChangeArrowheads="1"/>
            </p:cNvSpPr>
            <p:nvPr/>
          </p:nvSpPr>
          <p:spPr bwMode="auto">
            <a:xfrm>
              <a:off x="509903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6" name="Rectangle 32"/>
            <p:cNvSpPr>
              <a:spLocks noChangeArrowheads="1"/>
            </p:cNvSpPr>
            <p:nvPr/>
          </p:nvSpPr>
          <p:spPr bwMode="auto">
            <a:xfrm>
              <a:off x="536097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07" name="AutoShape 33"/>
            <p:cNvSpPr>
              <a:spLocks/>
            </p:cNvSpPr>
            <p:nvPr/>
          </p:nvSpPr>
          <p:spPr bwMode="auto">
            <a:xfrm rot="5400000">
              <a:off x="5018865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08" name="Rectangle 35"/>
            <p:cNvSpPr>
              <a:spLocks noChangeArrowheads="1"/>
            </p:cNvSpPr>
            <p:nvPr/>
          </p:nvSpPr>
          <p:spPr bwMode="auto">
            <a:xfrm>
              <a:off x="5605446" y="5257823"/>
              <a:ext cx="3168650" cy="8826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auto">
            <a:xfrm>
              <a:off x="5748321" y="5867423"/>
              <a:ext cx="315913" cy="588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 flipH="1" flipV="1">
              <a:off x="1447784" y="6010298"/>
              <a:ext cx="4614862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14350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6890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1952609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22145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5" name="AutoShape 43"/>
            <p:cNvSpPr>
              <a:spLocks/>
            </p:cNvSpPr>
            <p:nvPr/>
          </p:nvSpPr>
          <p:spPr bwMode="auto">
            <a:xfrm rot="5400000">
              <a:off x="1869265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40162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655621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919146" y="5572148"/>
              <a:ext cx="261938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1181084" y="5572148"/>
              <a:ext cx="261937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Arial" charset="0"/>
                <a:ea typeface="新細明體" charset="-120"/>
              </a:endParaRPr>
            </a:p>
          </p:txBody>
        </p:sp>
        <p:sp>
          <p:nvSpPr>
            <p:cNvPr id="28720" name="AutoShape 48"/>
            <p:cNvSpPr>
              <a:spLocks/>
            </p:cNvSpPr>
            <p:nvPr/>
          </p:nvSpPr>
          <p:spPr bwMode="auto">
            <a:xfrm rot="5400000">
              <a:off x="835803" y="4991916"/>
              <a:ext cx="153988" cy="1012825"/>
            </a:xfrm>
            <a:prstGeom prst="leftBrace">
              <a:avLst>
                <a:gd name="adj1" fmla="val 54811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charset="0"/>
                <a:ea typeface="新細明體" charset="-120"/>
              </a:endParaRPr>
            </a:p>
          </p:txBody>
        </p:sp>
        <p:sp>
          <p:nvSpPr>
            <p:cNvPr id="28721" name="Line 49"/>
            <p:cNvSpPr>
              <a:spLocks noChangeShapeType="1"/>
            </p:cNvSpPr>
            <p:nvPr/>
          </p:nvSpPr>
          <p:spPr bwMode="auto">
            <a:xfrm flipH="1">
              <a:off x="5738796" y="4965723"/>
              <a:ext cx="9525" cy="566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5376846" y="4667273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pitchFamily="18" charset="0"/>
                  <a:ea typeface="標楷體" pitchFamily="65" charset="-120"/>
                </a:rPr>
                <a:t>00FF012</a:t>
              </a:r>
            </a:p>
          </p:txBody>
        </p:sp>
        <p:sp>
          <p:nvSpPr>
            <p:cNvPr id="28723" name="Rectangle 52"/>
            <p:cNvSpPr>
              <a:spLocks noChangeArrowheads="1"/>
            </p:cNvSpPr>
            <p:nvPr/>
          </p:nvSpPr>
          <p:spPr bwMode="auto">
            <a:xfrm>
              <a:off x="404796" y="5694385"/>
              <a:ext cx="1041400" cy="298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charset="-120"/>
                </a:rPr>
                <a:t>00FF012</a:t>
              </a:r>
            </a:p>
          </p:txBody>
        </p:sp>
        <p:sp>
          <p:nvSpPr>
            <p:cNvPr id="28724" name="Rectangle 54"/>
            <p:cNvSpPr>
              <a:spLocks noChangeArrowheads="1"/>
            </p:cNvSpPr>
            <p:nvPr/>
          </p:nvSpPr>
          <p:spPr bwMode="auto">
            <a:xfrm>
              <a:off x="743510" y="5888060"/>
              <a:ext cx="3000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Times New Roman" pitchFamily="18" charset="0"/>
                  <a:ea typeface="標楷體" pitchFamily="65" charset="-120"/>
                </a:rPr>
                <a:t>p</a:t>
              </a:r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A34-A3A8-42E8-95A6-F7F646F3083C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但其實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……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428" y="1666840"/>
            <a:ext cx="8229600" cy="429447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有時候還是可以過的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++ doesn't support variable length array like C. Variable length array is C99 feature but it is not officially part  of C++ so far. But compilers like g++ &amp; clang++ allows Variable Length Arrays (VLA) as an extension. 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C49A-F996-4937-B4FF-2AA7D66AC332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59632" y="2132856"/>
            <a:ext cx="6336704" cy="141496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{1, 2, …};</a:t>
            </a:r>
          </a:p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zh-TW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0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E5D8-DA2F-4839-8B0A-571F3096B411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584176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The number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N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array composed of 1,2,3……N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140968"/>
            <a:ext cx="65341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(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指標簡介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陣列與指標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指標進階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指標陣列、指標的</a:t>
            </a:r>
            <a:r>
              <a:rPr lang="zh-TW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BA15-6527-4B10-94D0-5AA2B2EB222B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A37-DD33-4F1E-9689-1E5CED2197A5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The number of students and the score of each students.</a:t>
            </a: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The input 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 4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82675"/>
            <a:ext cx="4419683" cy="25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(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指標簡介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陣列與指標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指標進階</a:t>
            </a:r>
            <a:r>
              <a:rPr lang="en-US" altLang="zh-TW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指標陣列、指標的</a:t>
            </a:r>
            <a:r>
              <a:rPr lang="zh-TW" altLang="en-US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zh-TW" altLang="en-US" sz="2400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1DB1-AC34-4485-9393-924A01E8CFAB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用指標陣列配置多個指標。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應用：配置列數固定，行數不固定的二維陣列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範例：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4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*a[3];</a:t>
            </a:r>
          </a:p>
          <a:p>
            <a:pPr lvl="2" eaLnBrk="1" hangingPunct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a[0], a[1], a[2]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也是指標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zh-TW" altLang="en-US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81" y="261144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2" name="文字方塊 8"/>
          <p:cNvSpPr txBox="1">
            <a:spLocks noChangeArrowheads="1"/>
          </p:cNvSpPr>
          <p:nvPr/>
        </p:nvSpPr>
        <p:spPr bwMode="auto">
          <a:xfrm>
            <a:off x="820738" y="53721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Adobe 繁黑體 Std B" pitchFamily="34" charset="-120"/>
                <a:ea typeface="Adobe 繁黑體 Std B" pitchFamily="34" charset="-120"/>
              </a:rPr>
              <a:t>a</a:t>
            </a:r>
            <a:endParaRPr lang="zh-TW" altLang="en-US" sz="2000" b="1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7313" y="533082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 err="1">
                <a:latin typeface="Adobe 繁黑體 Std B" pitchFamily="34" charset="-120"/>
                <a:ea typeface="Adobe 繁黑體 Std B" pitchFamily="34" charset="-120"/>
              </a:rPr>
              <a:t>malloc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7438" y="533082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 err="1">
                <a:latin typeface="Adobe 繁黑體 Std B" pitchFamily="34" charset="-120"/>
                <a:ea typeface="Adobe 繁黑體 Std B" pitchFamily="34" charset="-120"/>
              </a:rPr>
              <a:t>malloc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63" y="533082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 err="1">
                <a:latin typeface="Adobe 繁黑體 Std B" pitchFamily="34" charset="-120"/>
                <a:ea typeface="Adobe 繁黑體 Std B" pitchFamily="34" charset="-120"/>
              </a:rPr>
              <a:t>malloc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6" name="文字方塊 14"/>
          <p:cNvSpPr txBox="1">
            <a:spLocks noChangeArrowheads="1"/>
          </p:cNvSpPr>
          <p:nvPr/>
        </p:nvSpPr>
        <p:spPr bwMode="auto">
          <a:xfrm>
            <a:off x="1500188" y="5873750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[0]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7" name="文字方塊 20"/>
          <p:cNvSpPr txBox="1">
            <a:spLocks noChangeArrowheads="1"/>
          </p:cNvSpPr>
          <p:nvPr/>
        </p:nvSpPr>
        <p:spPr bwMode="auto">
          <a:xfrm>
            <a:off x="2500313" y="5873750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[1]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78" name="文字方塊 21"/>
          <p:cNvSpPr txBox="1">
            <a:spLocks noChangeArrowheads="1"/>
          </p:cNvSpPr>
          <p:nvPr/>
        </p:nvSpPr>
        <p:spPr bwMode="auto">
          <a:xfrm>
            <a:off x="3500438" y="5873750"/>
            <a:ext cx="495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[2]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0688" y="347345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a[0][0]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00688" y="447357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a[1][0]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00813" y="447357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a[1][1]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0688" y="54737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>
                <a:latin typeface="Adobe 繁黑體 Std B" pitchFamily="34" charset="-120"/>
                <a:ea typeface="Adobe 繁黑體 Std B" pitchFamily="34" charset="-120"/>
              </a:rPr>
              <a:t>a[2</a:t>
            </a: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][0]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00813" y="54737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a[2][1]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00938" y="54737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a[2][2]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37" name="直線接點 36"/>
          <p:cNvCxnSpPr/>
          <p:nvPr/>
        </p:nvCxnSpPr>
        <p:spPr>
          <a:xfrm rot="5400000" flipH="1" flipV="1">
            <a:off x="1278731" y="4550569"/>
            <a:ext cx="1584325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23" idx="1"/>
          </p:cNvCxnSpPr>
          <p:nvPr/>
        </p:nvCxnSpPr>
        <p:spPr>
          <a:xfrm flipV="1">
            <a:off x="2071688" y="3759200"/>
            <a:ext cx="3429000" cy="127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H="1" flipV="1">
            <a:off x="2636044" y="5050631"/>
            <a:ext cx="584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endCxn id="29" idx="1"/>
          </p:cNvCxnSpPr>
          <p:nvPr/>
        </p:nvCxnSpPr>
        <p:spPr>
          <a:xfrm flipV="1">
            <a:off x="2928938" y="4759325"/>
            <a:ext cx="2571750" cy="127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429125" y="5772150"/>
            <a:ext cx="1071563" cy="158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0" name="文字方塊 6"/>
          <p:cNvSpPr txBox="1">
            <a:spLocks noChangeArrowheads="1"/>
          </p:cNvSpPr>
          <p:nvPr/>
        </p:nvSpPr>
        <p:spPr bwMode="auto">
          <a:xfrm>
            <a:off x="1357313" y="4914900"/>
            <a:ext cx="630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 *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1" name="文字方塊 6"/>
          <p:cNvSpPr txBox="1">
            <a:spLocks noChangeArrowheads="1"/>
          </p:cNvSpPr>
          <p:nvPr/>
        </p:nvSpPr>
        <p:spPr bwMode="auto">
          <a:xfrm>
            <a:off x="2357438" y="4914900"/>
            <a:ext cx="630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 *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2" name="文字方塊 6"/>
          <p:cNvSpPr txBox="1">
            <a:spLocks noChangeArrowheads="1"/>
          </p:cNvSpPr>
          <p:nvPr/>
        </p:nvSpPr>
        <p:spPr bwMode="auto">
          <a:xfrm>
            <a:off x="3357563" y="4914900"/>
            <a:ext cx="630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 *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3" name="文字方塊 8"/>
          <p:cNvSpPr txBox="1">
            <a:spLocks noChangeArrowheads="1"/>
          </p:cNvSpPr>
          <p:nvPr/>
        </p:nvSpPr>
        <p:spPr bwMode="auto">
          <a:xfrm>
            <a:off x="2714625" y="3343275"/>
            <a:ext cx="146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sizeof(int)*1</a:t>
            </a:r>
            <a:endParaRPr lang="zh-TW" altLang="en-US" sz="180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4" name="文字方塊 8"/>
          <p:cNvSpPr txBox="1">
            <a:spLocks noChangeArrowheads="1"/>
          </p:cNvSpPr>
          <p:nvPr/>
        </p:nvSpPr>
        <p:spPr bwMode="auto">
          <a:xfrm>
            <a:off x="3286125" y="4343400"/>
            <a:ext cx="146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sizeof(int)*2</a:t>
            </a:r>
            <a:endParaRPr lang="zh-TW" altLang="en-US" sz="180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5" name="文字方塊 8"/>
          <p:cNvSpPr txBox="1">
            <a:spLocks noChangeArrowheads="1"/>
          </p:cNvSpPr>
          <p:nvPr/>
        </p:nvSpPr>
        <p:spPr bwMode="auto">
          <a:xfrm>
            <a:off x="4286250" y="5129213"/>
            <a:ext cx="146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B050"/>
                </a:solidFill>
                <a:latin typeface="Adobe 繁黑體 Std B" pitchFamily="34" charset="-120"/>
                <a:ea typeface="Adobe 繁黑體 Std B" pitchFamily="34" charset="-120"/>
              </a:rPr>
              <a:t>sizeof(int)*3</a:t>
            </a:r>
            <a:endParaRPr lang="zh-TW" altLang="en-US" sz="1800">
              <a:solidFill>
                <a:srgbClr val="00B05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6" name="文字方塊 6"/>
          <p:cNvSpPr txBox="1">
            <a:spLocks noChangeArrowheads="1"/>
          </p:cNvSpPr>
          <p:nvPr/>
        </p:nvSpPr>
        <p:spPr bwMode="auto">
          <a:xfrm>
            <a:off x="5715000" y="31289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charset="-120"/>
              </a:rPr>
              <a:t>int</a:t>
            </a:r>
            <a:endParaRPr lang="zh-TW" altLang="en-US" sz="1800">
              <a:latin typeface="Arial" charset="0"/>
              <a:ea typeface="新細明體" charset="-120"/>
            </a:endParaRPr>
          </a:p>
        </p:txBody>
      </p:sp>
      <p:sp>
        <p:nvSpPr>
          <p:cNvPr id="32797" name="文字方塊 6"/>
          <p:cNvSpPr txBox="1">
            <a:spLocks noChangeArrowheads="1"/>
          </p:cNvSpPr>
          <p:nvPr/>
        </p:nvSpPr>
        <p:spPr bwMode="auto">
          <a:xfrm>
            <a:off x="5786438" y="4129088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8" name="文字方塊 6"/>
          <p:cNvSpPr txBox="1">
            <a:spLocks noChangeArrowheads="1"/>
          </p:cNvSpPr>
          <p:nvPr/>
        </p:nvSpPr>
        <p:spPr bwMode="auto">
          <a:xfrm>
            <a:off x="6786563" y="4129088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799" name="文字方塊 6"/>
          <p:cNvSpPr txBox="1">
            <a:spLocks noChangeArrowheads="1"/>
          </p:cNvSpPr>
          <p:nvPr/>
        </p:nvSpPr>
        <p:spPr bwMode="auto">
          <a:xfrm>
            <a:off x="5786438" y="5129213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800" name="文字方塊 6"/>
          <p:cNvSpPr txBox="1">
            <a:spLocks noChangeArrowheads="1"/>
          </p:cNvSpPr>
          <p:nvPr/>
        </p:nvSpPr>
        <p:spPr bwMode="auto">
          <a:xfrm>
            <a:off x="6786563" y="5129213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801" name="文字方塊 6"/>
          <p:cNvSpPr txBox="1">
            <a:spLocks noChangeArrowheads="1"/>
          </p:cNvSpPr>
          <p:nvPr/>
        </p:nvSpPr>
        <p:spPr bwMode="auto">
          <a:xfrm>
            <a:off x="7786688" y="5129213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int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3933-BBD6-4255-B232-EA340FED7E0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6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用多個指標配置出不同行數之二維陣列。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252" y="29289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10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5252" y="35004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20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5377" y="35004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30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252" y="40719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40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5377" y="40719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50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5502" y="40719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60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08" name="文字方塊 6"/>
          <p:cNvSpPr txBox="1">
            <a:spLocks noChangeArrowheads="1"/>
          </p:cNvSpPr>
          <p:nvPr/>
        </p:nvSpPr>
        <p:spPr bwMode="auto">
          <a:xfrm>
            <a:off x="5148064" y="3071813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[0]</a:t>
            </a:r>
            <a:endParaRPr lang="zh-TW" altLang="en-US" sz="1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09" name="文字方塊 6"/>
          <p:cNvSpPr txBox="1">
            <a:spLocks noChangeArrowheads="1"/>
          </p:cNvSpPr>
          <p:nvPr/>
        </p:nvSpPr>
        <p:spPr bwMode="auto">
          <a:xfrm>
            <a:off x="5148064" y="3571875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[1]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10" name="文字方塊 6"/>
          <p:cNvSpPr txBox="1">
            <a:spLocks noChangeArrowheads="1"/>
          </p:cNvSpPr>
          <p:nvPr/>
        </p:nvSpPr>
        <p:spPr bwMode="auto">
          <a:xfrm>
            <a:off x="5148064" y="4130675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[2]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11" name="文字方塊 6"/>
          <p:cNvSpPr txBox="1">
            <a:spLocks noChangeArrowheads="1"/>
          </p:cNvSpPr>
          <p:nvPr/>
        </p:nvSpPr>
        <p:spPr bwMode="auto">
          <a:xfrm>
            <a:off x="5791002" y="4643438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[0]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12" name="文字方塊 6"/>
          <p:cNvSpPr txBox="1">
            <a:spLocks noChangeArrowheads="1"/>
          </p:cNvSpPr>
          <p:nvPr/>
        </p:nvSpPr>
        <p:spPr bwMode="auto">
          <a:xfrm>
            <a:off x="6778427" y="4643438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[1]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3813" name="文字方塊 6"/>
          <p:cNvSpPr txBox="1">
            <a:spLocks noChangeArrowheads="1"/>
          </p:cNvSpPr>
          <p:nvPr/>
        </p:nvSpPr>
        <p:spPr bwMode="auto">
          <a:xfrm>
            <a:off x="7791252" y="4643438"/>
            <a:ext cx="461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[2]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719-6D27-4BCC-B876-01BA35EE425A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7649"/>
            <a:ext cx="4032448" cy="392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雙重指標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AFE2-E595-4A0F-9248-6AE64758FCCE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58638" cy="409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0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雙重指標也只是紀錄著指標以及指標指到的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位置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>
              <a:buBlip>
                <a:blip r:embed="rId2"/>
              </a:buBlip>
            </a:pPr>
            <a:r>
              <a:rPr lang="zh-TW" altLang="en-US" sz="3600" dirty="0">
                <a:latin typeface="Adobe 繁黑體 Std B" pitchFamily="34" charset="-120"/>
                <a:ea typeface="Adobe 繁黑體 Std B" pitchFamily="34" charset="-120"/>
              </a:rPr>
              <a:t>三重指標也只是記錄著雙重指標內的</a:t>
            </a:r>
            <a:r>
              <a:rPr lang="zh-TW" altLang="en-US" sz="3600" dirty="0" smtClean="0">
                <a:latin typeface="Adobe 繁黑體 Std B" pitchFamily="34" charset="-120"/>
                <a:ea typeface="Adobe 繁黑體 Std B" pitchFamily="34" charset="-120"/>
              </a:rPr>
              <a:t>位置</a:t>
            </a:r>
            <a:endParaRPr lang="en-US" altLang="zh-TW" sz="36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指標的指標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……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C8BA-70BE-496B-AA30-26EABCEC1F6E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B9C-7BAC-42E8-A5E1-782BC5B629F4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45ED-DB22-427A-B716-E625DC2504FE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944216"/>
          </a:xfrm>
        </p:spPr>
        <p:txBody>
          <a:bodyPr/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The number of class and the number of student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The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average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2406"/>
            <a:ext cx="4528145" cy="266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B95E-83A0-4265-A7AA-249E58B3819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179365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32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Input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 and N</a:t>
            </a:r>
          </a:p>
          <a:p>
            <a:pPr lvl="1"/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3200" dirty="0" smtClean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 x N Table </a:t>
            </a:r>
            <a:endParaRPr lang="zh-TW" altLang="en-US" sz="3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Practice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3" y="3356992"/>
            <a:ext cx="83241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3515-CB0D-4A5E-8BB2-E074F1B790F3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Adobe 繁黑體 Std B"/>
              </a:rPr>
              <a:t>指標與字串</a:t>
            </a:r>
            <a:r>
              <a:rPr lang="en-US" altLang="zh-TW" dirty="0" smtClean="0">
                <a:ea typeface="Adobe 繁黑體 Std B"/>
              </a:rPr>
              <a:t>(</a:t>
            </a:r>
            <a:r>
              <a:rPr lang="zh-TW" altLang="en-US" dirty="0" smtClean="0">
                <a:ea typeface="Adobe 繁黑體 Std B"/>
              </a:rPr>
              <a:t>補充</a:t>
            </a:r>
            <a:r>
              <a:rPr lang="en-US" altLang="zh-TW" dirty="0" smtClean="0">
                <a:ea typeface="Adobe 繁黑體 Std B"/>
              </a:rPr>
              <a:t>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8400"/>
          </a:xfrm>
        </p:spPr>
        <p:txBody>
          <a:bodyPr>
            <a:noAutofit/>
          </a:bodyPr>
          <a:lstStyle/>
          <a:p>
            <a:r>
              <a:rPr lang="zh-TW" altLang="en-US" sz="2800" dirty="0">
                <a:ea typeface="Adobe 繁黑體 Std B"/>
              </a:rPr>
              <a:t>在</a:t>
            </a:r>
            <a:r>
              <a:rPr lang="en-US" altLang="zh-TW" sz="2800" dirty="0">
                <a:ea typeface="Adobe 繁黑體 Std B"/>
              </a:rPr>
              <a:t>C</a:t>
            </a:r>
            <a:r>
              <a:rPr lang="zh-TW" altLang="en-US" sz="2800" dirty="0">
                <a:ea typeface="Adobe 繁黑體 Std B"/>
              </a:rPr>
              <a:t>語言的字串是一種字元陣列，指標運算也一樣適用在字元陣列的字串。</a:t>
            </a:r>
          </a:p>
          <a:p>
            <a:pPr lvl="1"/>
            <a:r>
              <a:rPr lang="zh-TW" altLang="en-US" sz="2400" dirty="0" smtClean="0">
                <a:ea typeface="Adobe 繁黑體 Std B"/>
              </a:rPr>
              <a:t>宣</a:t>
            </a:r>
            <a:r>
              <a:rPr lang="zh-TW" altLang="en-US" sz="2400" dirty="0">
                <a:ea typeface="Adobe 繁黑體 Std B"/>
              </a:rPr>
              <a:t>告一個字元陣列來儲存字串，其宣告如</a:t>
            </a:r>
            <a:r>
              <a:rPr lang="zh-TW" altLang="en-US" sz="2400" dirty="0" smtClean="0">
                <a:ea typeface="Adobe 繁黑體 Std B"/>
              </a:rPr>
              <a:t>下：</a:t>
            </a:r>
            <a:endParaRPr lang="zh-TW" altLang="en-US" sz="2400" dirty="0">
              <a:ea typeface="Adobe 繁黑體 Std B"/>
            </a:endParaRP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char line[80];</a:t>
            </a:r>
          </a:p>
          <a:p>
            <a:pPr lvl="1"/>
            <a:r>
              <a:rPr lang="zh-TW" altLang="en-US" sz="2400" dirty="0">
                <a:ea typeface="Adobe 繁黑體 Std B"/>
              </a:rPr>
              <a:t>存取字元陣列元素是使用</a:t>
            </a:r>
            <a:r>
              <a:rPr lang="en-US" altLang="zh-TW" sz="2400" dirty="0">
                <a:ea typeface="Adobe 繁黑體 Std B"/>
              </a:rPr>
              <a:t>line[0]</a:t>
            </a:r>
            <a:r>
              <a:rPr lang="zh-TW" altLang="en-US" sz="2400" dirty="0">
                <a:ea typeface="Adobe 繁黑體 Std B"/>
              </a:rPr>
              <a:t>、</a:t>
            </a:r>
            <a:r>
              <a:rPr lang="en-US" altLang="zh-TW" sz="2400" dirty="0">
                <a:ea typeface="Adobe 繁黑體 Std B"/>
              </a:rPr>
              <a:t>line[1]~line[79]</a:t>
            </a:r>
            <a:r>
              <a:rPr lang="zh-TW" altLang="en-US" sz="2400" dirty="0">
                <a:ea typeface="Adobe 繁黑體 Std B"/>
              </a:rPr>
              <a:t>來存取，如下所示：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line[i] = c;</a:t>
            </a:r>
          </a:p>
          <a:p>
            <a:pPr lvl="1"/>
            <a:r>
              <a:rPr lang="zh-TW" altLang="en-US" sz="2400" dirty="0">
                <a:ea typeface="Adobe 繁黑體 Std B"/>
              </a:rPr>
              <a:t>在字元陣列的結束加</a:t>
            </a:r>
            <a:r>
              <a:rPr lang="zh-TW" altLang="en-US" sz="2400" dirty="0" smtClean="0">
                <a:ea typeface="Adobe 繁黑體 Std B"/>
              </a:rPr>
              <a:t>上</a:t>
            </a:r>
            <a:r>
              <a:rPr lang="en-US" altLang="zh-TW" sz="2400" dirty="0" smtClean="0">
                <a:ea typeface="Adobe 繁黑體 Std B"/>
              </a:rPr>
              <a:t>'\</a:t>
            </a:r>
            <a:r>
              <a:rPr lang="en-US" altLang="zh-TW" sz="2400" dirty="0">
                <a:ea typeface="Adobe 繁黑體 Std B"/>
              </a:rPr>
              <a:t>0'</a:t>
            </a:r>
            <a:r>
              <a:rPr lang="zh-TW" altLang="en-US" sz="2400" dirty="0">
                <a:ea typeface="Adobe 繁黑體 Std B"/>
              </a:rPr>
              <a:t>當作結束字元，如</a:t>
            </a:r>
            <a:r>
              <a:rPr lang="zh-TW" altLang="en-US" sz="2400" dirty="0" smtClean="0">
                <a:ea typeface="Adobe 繁黑體 Std B"/>
              </a:rPr>
              <a:t>下：</a:t>
            </a:r>
            <a:endParaRPr lang="zh-TW" altLang="en-US" sz="2400" dirty="0">
              <a:ea typeface="Adobe 繁黑體 Std B"/>
            </a:endParaRP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line[i] = '\0';</a:t>
            </a:r>
            <a:endParaRPr lang="zh-TW" altLang="en-US" sz="2400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45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3160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用途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紀錄某資料的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記憶體位置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，透過位置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間接使用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該資料。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使用時機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當你需要透過存放某資料的記憶體位置，來</a:t>
            </a:r>
            <a:r>
              <a:rPr lang="zh-TW" altLang="en-US" u="sng" dirty="0" smtClean="0">
                <a:latin typeface="Adobe 繁黑體 Std B" pitchFamily="34" charset="-120"/>
                <a:ea typeface="Adobe 繁黑體 Std B" pitchFamily="34" charset="-120"/>
              </a:rPr>
              <a:t>間接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操作這些資料。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動態記憶體配置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函式之間資料操作的技巧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資料的管理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進階班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-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資料結構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5686-D9A4-4067-BAFA-F615F58C1C40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9CB2-CD93-4861-9CA4-7B91F76676DF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76250" y="5301208"/>
            <a:ext cx="8281988" cy="720725"/>
          </a:xfrm>
          <a:prstGeom prst="rect">
            <a:avLst/>
          </a:prstGeom>
          <a:solidFill>
            <a:schemeClr val="tx1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Adobe 繁黑體 Std B"/>
              </a:rPr>
              <a:t>指標與字串</a:t>
            </a:r>
            <a:r>
              <a:rPr lang="en-US" altLang="zh-TW" dirty="0">
                <a:ea typeface="Adobe 繁黑體 Std B"/>
              </a:rPr>
              <a:t>(</a:t>
            </a:r>
            <a:r>
              <a:rPr lang="zh-TW" altLang="en-US" dirty="0">
                <a:ea typeface="Adobe 繁黑體 Std B"/>
              </a:rPr>
              <a:t>補充</a:t>
            </a:r>
            <a:r>
              <a:rPr lang="en-US" altLang="zh-TW" dirty="0">
                <a:ea typeface="Adobe 繁黑體 Std B"/>
              </a:rPr>
              <a:t>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ea typeface="Adobe 繁黑體 Std B"/>
              </a:rPr>
              <a:t>字串指標是一個</a:t>
            </a:r>
            <a:r>
              <a:rPr lang="en-US" altLang="zh-TW" sz="3600" dirty="0">
                <a:ea typeface="Adobe 繁黑體 Std B"/>
              </a:rPr>
              <a:t>char</a:t>
            </a:r>
            <a:r>
              <a:rPr lang="zh-TW" altLang="en-US" sz="3600" dirty="0">
                <a:ea typeface="Adobe 繁黑體 Std B"/>
              </a:rPr>
              <a:t>資料型態的指標，可以用來指向字元陣列或字串常數。</a:t>
            </a:r>
          </a:p>
          <a:p>
            <a:pPr lvl="1"/>
            <a:r>
              <a:rPr lang="zh-TW" altLang="en-US" sz="2400" dirty="0">
                <a:ea typeface="Adobe 繁黑體 Std B"/>
              </a:rPr>
              <a:t>宣告一個字元陣列的字串，如下所示：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#define LEN       16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char str[LEN] = "This is a book.";</a:t>
            </a:r>
          </a:p>
          <a:p>
            <a:pPr lvl="1"/>
            <a:r>
              <a:rPr lang="zh-TW" altLang="en-US" sz="2400" dirty="0">
                <a:ea typeface="Adobe 繁黑體 Std B"/>
              </a:rPr>
              <a:t>上述字元陣列是一個字串且指定初值，接著宣告指標變數指向此字串，如下所示：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char *ptr  = str;</a:t>
            </a:r>
          </a:p>
          <a:p>
            <a:endParaRPr lang="zh-TW" altLang="en-US" sz="2400" dirty="0">
              <a:ea typeface="Adobe 繁黑體 Std B"/>
            </a:endParaRPr>
          </a:p>
        </p:txBody>
      </p:sp>
      <p:pic>
        <p:nvPicPr>
          <p:cNvPr id="98312" name="Picture 8" descr="Ch3-4-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5472658"/>
            <a:ext cx="8054975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BAA6-00C3-44B9-A651-10C0FC1E0101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2006600" y="3429000"/>
            <a:ext cx="4951413" cy="2700338"/>
          </a:xfrm>
          <a:prstGeom prst="rect">
            <a:avLst/>
          </a:prstGeom>
          <a:solidFill>
            <a:schemeClr val="tx1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Adobe 繁黑體 Std B"/>
              </a:rPr>
              <a:t>字串的指標陣列</a:t>
            </a:r>
            <a:r>
              <a:rPr lang="en-US" altLang="zh-TW" dirty="0">
                <a:ea typeface="Adobe 繁黑體 Std B"/>
              </a:rPr>
              <a:t>(</a:t>
            </a:r>
            <a:r>
              <a:rPr lang="zh-TW" altLang="en-US" dirty="0">
                <a:ea typeface="Adobe 繁黑體 Std B"/>
              </a:rPr>
              <a:t>補充</a:t>
            </a:r>
            <a:r>
              <a:rPr lang="en-US" altLang="zh-TW" dirty="0">
                <a:ea typeface="Adobe 繁黑體 Std B"/>
              </a:rPr>
              <a:t>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Adobe 繁黑體 Std B"/>
              </a:rPr>
              <a:t>C</a:t>
            </a:r>
            <a:r>
              <a:rPr lang="zh-TW" altLang="en-US" dirty="0">
                <a:ea typeface="Adobe 繁黑體 Std B"/>
              </a:rPr>
              <a:t>語言的指標陣列最常是應用在字串的指標陣列，如下所示：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#define ROWS     4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char *name[ROWS] = { "</a:t>
            </a:r>
            <a:r>
              <a:rPr lang="zh-TW" altLang="en-US" sz="2400" dirty="0">
                <a:ea typeface="Adobe 繁黑體 Std B"/>
              </a:rPr>
              <a:t>陳會安</a:t>
            </a:r>
            <a:r>
              <a:rPr lang="en-US" altLang="zh-TW" sz="2400" dirty="0">
                <a:ea typeface="Adobe 繁黑體 Std B"/>
              </a:rPr>
              <a:t>", "</a:t>
            </a:r>
            <a:r>
              <a:rPr lang="zh-TW" altLang="en-US" sz="2400" dirty="0">
                <a:ea typeface="Adobe 繁黑體 Std B"/>
              </a:rPr>
              <a:t>江小魚</a:t>
            </a:r>
            <a:r>
              <a:rPr lang="en-US" altLang="zh-TW" sz="2400" dirty="0">
                <a:ea typeface="Adobe 繁黑體 Std B"/>
              </a:rPr>
              <a:t>", "</a:t>
            </a:r>
            <a:r>
              <a:rPr lang="zh-TW" altLang="en-US" sz="2400" dirty="0">
                <a:ea typeface="Adobe 繁黑體 Std B"/>
              </a:rPr>
              <a:t>張無忌</a:t>
            </a:r>
            <a:r>
              <a:rPr lang="en-US" altLang="zh-TW" sz="2400" dirty="0">
                <a:ea typeface="Adobe 繁黑體 Std B"/>
              </a:rPr>
              <a:t>", "</a:t>
            </a:r>
            <a:r>
              <a:rPr lang="zh-TW" altLang="en-US" sz="2400" dirty="0">
                <a:ea typeface="Adobe 繁黑體 Std B"/>
              </a:rPr>
              <a:t>楊過</a:t>
            </a:r>
            <a:r>
              <a:rPr lang="en-US" altLang="zh-TW" sz="2400" dirty="0">
                <a:ea typeface="Adobe 繁黑體 Std B"/>
              </a:rPr>
              <a:t>" };</a:t>
            </a:r>
          </a:p>
          <a:p>
            <a:endParaRPr lang="zh-TW" altLang="en-US" sz="2400" dirty="0">
              <a:ea typeface="Adobe 繁黑體 Std B"/>
            </a:endParaRPr>
          </a:p>
        </p:txBody>
      </p:sp>
      <p:pic>
        <p:nvPicPr>
          <p:cNvPr id="99336" name="Picture 8" descr="Ch3-4-2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591050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8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CD9C-7F86-49F5-8C37-7675B5F29D3A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006600" y="2924944"/>
            <a:ext cx="5310188" cy="3249613"/>
          </a:xfrm>
          <a:prstGeom prst="rect">
            <a:avLst/>
          </a:prstGeom>
          <a:solidFill>
            <a:schemeClr val="tx1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Adobe 繁黑體 Std B"/>
              </a:rPr>
              <a:t>字</a:t>
            </a:r>
            <a:r>
              <a:rPr lang="zh-TW" altLang="en-US" dirty="0">
                <a:ea typeface="Adobe 繁黑體 Std B"/>
              </a:rPr>
              <a:t>串交</a:t>
            </a:r>
            <a:r>
              <a:rPr lang="zh-TW" altLang="en-US" dirty="0" smtClean="0">
                <a:ea typeface="Adobe 繁黑體 Std B"/>
              </a:rPr>
              <a:t>換</a:t>
            </a:r>
            <a:r>
              <a:rPr lang="en-US" altLang="zh-TW" dirty="0">
                <a:ea typeface="Adobe 繁黑體 Std B"/>
              </a:rPr>
              <a:t>(</a:t>
            </a:r>
            <a:r>
              <a:rPr lang="zh-TW" altLang="en-US" dirty="0">
                <a:ea typeface="Adobe 繁黑體 Std B"/>
              </a:rPr>
              <a:t>補充</a:t>
            </a:r>
            <a:r>
              <a:rPr lang="en-US" altLang="zh-TW" dirty="0">
                <a:ea typeface="Adobe 繁黑體 Std B"/>
              </a:rPr>
              <a:t>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Adobe 繁黑體 Std B"/>
              </a:rPr>
              <a:t>使用指標陣列來儲存字串，</a:t>
            </a:r>
          </a:p>
          <a:p>
            <a:pPr lvl="1"/>
            <a:r>
              <a:rPr lang="zh-TW" altLang="en-US" sz="2400" dirty="0">
                <a:ea typeface="Adobe 繁黑體 Std B"/>
              </a:rPr>
              <a:t>不只可以節省記憶空間，而且因為是指標，如果指標陣列的元素需要交換字串，只需更改指標指向的字串即</a:t>
            </a:r>
            <a:r>
              <a:rPr lang="zh-TW" altLang="en-US" sz="2400" dirty="0" smtClean="0">
                <a:ea typeface="Adobe 繁黑體 Std B"/>
              </a:rPr>
              <a:t>可</a:t>
            </a:r>
            <a:endParaRPr lang="zh-TW" altLang="en-US" sz="2400" dirty="0">
              <a:ea typeface="Adobe 繁黑體 Std B"/>
            </a:endParaRPr>
          </a:p>
        </p:txBody>
      </p:sp>
      <p:pic>
        <p:nvPicPr>
          <p:cNvPr id="126983" name="Picture 7" descr="Ch3-4-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112269"/>
            <a:ext cx="4860925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6006-F20A-4F62-A789-A18EA121390F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Adobe 繁黑體 Std B"/>
              </a:rPr>
              <a:t>字串處理</a:t>
            </a:r>
            <a:r>
              <a:rPr lang="en-US" altLang="zh-TW" dirty="0">
                <a:ea typeface="Adobe 繁黑體 Std B"/>
              </a:rPr>
              <a:t>(</a:t>
            </a:r>
            <a:r>
              <a:rPr lang="zh-TW" altLang="en-US" dirty="0">
                <a:ea typeface="Adobe 繁黑體 Std B"/>
              </a:rPr>
              <a:t>補充</a:t>
            </a:r>
            <a:r>
              <a:rPr lang="en-US" altLang="zh-TW" dirty="0">
                <a:ea typeface="Adobe 繁黑體 Std B"/>
              </a:rPr>
              <a:t>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6352" y="162130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dirty="0">
                <a:ea typeface="Adobe 繁黑體 Std B"/>
              </a:rPr>
              <a:t>C</a:t>
            </a:r>
            <a:r>
              <a:rPr lang="zh-TW" altLang="en-US" sz="3600" dirty="0">
                <a:ea typeface="Adobe 繁黑體 Std B"/>
              </a:rPr>
              <a:t>語言的字串並不是一種基本資料型態，而是一種字元陣列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ea typeface="Adobe 繁黑體 Std B"/>
              </a:rPr>
              <a:t>所以並沒有支援指定、連結和比較等運算子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ea typeface="Adobe 繁黑體 Std B"/>
              </a:rPr>
              <a:t>取而代之的是在標準函式庫</a:t>
            </a:r>
            <a:r>
              <a:rPr lang="en-US" altLang="zh-TW" sz="2400" dirty="0">
                <a:ea typeface="Adobe 繁黑體 Std B"/>
              </a:rPr>
              <a:t>&lt;string.h&gt;</a:t>
            </a:r>
            <a:r>
              <a:rPr lang="zh-TW" altLang="en-US" sz="2400" dirty="0">
                <a:ea typeface="Adobe 繁黑體 Std B"/>
              </a:rPr>
              <a:t>提供多種字串處理函數</a:t>
            </a:r>
            <a:r>
              <a:rPr lang="zh-TW" altLang="en-US" sz="2400" dirty="0" smtClean="0">
                <a:ea typeface="Adobe 繁黑體 Std B"/>
              </a:rPr>
              <a:t>。</a:t>
            </a:r>
            <a:endParaRPr lang="zh-TW" altLang="en-US" sz="3600" dirty="0">
              <a:ea typeface="Adobe 繁黑體 Std B"/>
            </a:endParaRPr>
          </a:p>
          <a:p>
            <a:pPr>
              <a:lnSpc>
                <a:spcPct val="90000"/>
              </a:lnSpc>
            </a:pPr>
            <a:r>
              <a:rPr lang="zh-TW" altLang="en-US" sz="3600" dirty="0">
                <a:ea typeface="Adobe 繁黑體 Std B"/>
              </a:rPr>
              <a:t>接下</a:t>
            </a:r>
            <a:r>
              <a:rPr lang="zh-TW" altLang="en-US" sz="3600" dirty="0" smtClean="0">
                <a:ea typeface="Adobe 繁黑體 Std B"/>
              </a:rPr>
              <a:t>來將</a:t>
            </a:r>
            <a:r>
              <a:rPr lang="zh-TW" altLang="en-US" sz="3600" dirty="0">
                <a:ea typeface="Adobe 繁黑體 Std B"/>
              </a:rPr>
              <a:t>討論一些基本字串函數的實</a:t>
            </a:r>
            <a:r>
              <a:rPr lang="zh-TW" altLang="en-US" sz="3600" dirty="0" smtClean="0">
                <a:ea typeface="Adobe 繁黑體 Std B"/>
              </a:rPr>
              <a:t>作。</a:t>
            </a:r>
            <a:endParaRPr lang="zh-TW" altLang="en-US" sz="3600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2530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FC3F-E9EE-4D43-B295-6A2D6FA864C6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字串處理</a:t>
            </a:r>
            <a:r>
              <a:rPr lang="en-US" altLang="zh-TW" dirty="0"/>
              <a:t>(</a:t>
            </a:r>
            <a:r>
              <a:rPr lang="zh-TW" altLang="en-US" dirty="0"/>
              <a:t>標頭檔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Adobe 繁黑體 Std B"/>
              </a:rPr>
              <a:t>extern </a:t>
            </a:r>
            <a:r>
              <a:rPr lang="en-US" altLang="zh-TW" sz="2800" dirty="0">
                <a:ea typeface="Adobe 繁黑體 Std B"/>
              </a:rPr>
              <a:t>int strLen(char *</a:t>
            </a:r>
            <a:r>
              <a:rPr lang="en-US" altLang="zh-TW" sz="2800" dirty="0" smtClean="0">
                <a:ea typeface="Adobe 繁黑體 Std B"/>
              </a:rPr>
              <a:t>str);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Adobe 繁黑體 Std B"/>
              </a:rPr>
              <a:t>extern char *strCpy(char *dest, char *source);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Adobe 繁黑體 Std B"/>
              </a:rPr>
              <a:t>extern </a:t>
            </a:r>
            <a:r>
              <a:rPr lang="en-US" altLang="zh-TW" sz="2800" dirty="0">
                <a:ea typeface="Adobe 繁黑體 Std B"/>
              </a:rPr>
              <a:t>char *strCat(char *dest, char *source);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Adobe 繁黑體 Std B"/>
              </a:rPr>
              <a:t>extern </a:t>
            </a:r>
            <a:r>
              <a:rPr lang="en-US" altLang="zh-TW" sz="2800" dirty="0">
                <a:ea typeface="Adobe 繁黑體 Std B"/>
              </a:rPr>
              <a:t>int strCmp(char *source, char *target);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Adobe 繁黑體 Std B"/>
              </a:rPr>
              <a:t>extern </a:t>
            </a:r>
            <a:r>
              <a:rPr lang="en-US" altLang="zh-TW" sz="2800" dirty="0">
                <a:ea typeface="Adobe 繁黑體 Std B"/>
              </a:rPr>
              <a:t>char *strPos(char *source, char *target);</a:t>
            </a:r>
          </a:p>
          <a:p>
            <a:pPr>
              <a:lnSpc>
                <a:spcPct val="90000"/>
              </a:lnSpc>
            </a:pPr>
            <a:endParaRPr lang="zh-TW" altLang="en-US" sz="2800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22742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0C0F-7C49-4211-8FC3-329A831A2739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指標的應用 </a:t>
            </a:r>
            <a:r>
              <a:rPr lang="en-US" altLang="en-US" dirty="0"/>
              <a:t>- 字串處理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u="sng" dirty="0">
                <a:ea typeface="Adobe 繁黑體 Std B"/>
              </a:rPr>
              <a:t>函數</a:t>
            </a:r>
            <a:r>
              <a:rPr lang="en-US" altLang="zh-TW" u="sng" dirty="0">
                <a:ea typeface="Adobe 繁黑體 Std B"/>
              </a:rPr>
              <a:t>strLen()</a:t>
            </a:r>
            <a:r>
              <a:rPr lang="zh-TW" altLang="en-US" u="sng" dirty="0">
                <a:ea typeface="Adobe 繁黑體 Std B"/>
              </a:rPr>
              <a:t>：取得字串長度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ea typeface="Adobe 繁黑體 Std B"/>
              </a:rPr>
              <a:t>字串是一個字元陣列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ea typeface="Adobe 繁黑體 Std B"/>
              </a:rPr>
              <a:t>計算字串長度的方法就是一維陣列的走訪和指標的遞增運算，如下所示：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Adobe 繁黑體 Std B"/>
              </a:rPr>
              <a:t>char *ptr = str;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Adobe 繁黑體 Std B"/>
              </a:rPr>
              <a:t>while ( *ptr != '\0' )  ptr++;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Adobe 繁黑體 Std B"/>
              </a:rPr>
              <a:t>return ptr - str;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ea typeface="Adobe 繁黑體 Std B"/>
              </a:rPr>
              <a:t>上述程式碼使用</a:t>
            </a:r>
            <a:r>
              <a:rPr lang="en-US" altLang="zh-TW" dirty="0">
                <a:ea typeface="Adobe 繁黑體 Std B"/>
              </a:rPr>
              <a:t>while</a:t>
            </a:r>
            <a:r>
              <a:rPr lang="zh-TW" altLang="en-US" dirty="0">
                <a:ea typeface="Adobe 繁黑體 Std B"/>
              </a:rPr>
              <a:t>迴圈走訪到字串的最後</a:t>
            </a:r>
            <a:r>
              <a:rPr lang="en-US" altLang="zh-TW" dirty="0">
                <a:ea typeface="Adobe 繁黑體 Std B"/>
              </a:rPr>
              <a:t>1</a:t>
            </a:r>
            <a:r>
              <a:rPr lang="zh-TW" altLang="en-US" dirty="0">
                <a:ea typeface="Adobe 繁黑體 Std B"/>
              </a:rPr>
              <a:t>個字元，然後使用</a:t>
            </a:r>
            <a:r>
              <a:rPr lang="en-US" altLang="zh-TW" dirty="0">
                <a:ea typeface="Adobe 繁黑體 Std B"/>
              </a:rPr>
              <a:t>ptr-str</a:t>
            </a:r>
            <a:r>
              <a:rPr lang="zh-TW" altLang="en-US" dirty="0">
                <a:ea typeface="Adobe 繁黑體 Std B"/>
              </a:rPr>
              <a:t>指標減法運算取得字串長度。</a:t>
            </a:r>
          </a:p>
        </p:txBody>
      </p:sp>
    </p:spTree>
    <p:extLst>
      <p:ext uri="{BB962C8B-B14F-4D97-AF65-F5344CB8AC3E}">
        <p14:creationId xmlns:p14="http://schemas.microsoft.com/office/powerpoint/2010/main" val="19282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1DE3-E9BD-41EC-A7A2-90D9F7B2DD9A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strlen()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Adobe 繁黑體 Std B"/>
              </a:rPr>
              <a:t>#include &lt;string.h&gt;</a:t>
            </a:r>
            <a:br>
              <a:rPr lang="en-US" altLang="zh-TW" dirty="0">
                <a:ea typeface="Adobe 繁黑體 Std B"/>
              </a:rPr>
            </a:br>
            <a:r>
              <a:rPr lang="en-US" altLang="zh-TW" dirty="0">
                <a:ea typeface="Adobe 繁黑體 Std B"/>
              </a:rPr>
              <a:t>size_t strlen(const char *s);</a:t>
            </a:r>
            <a:br>
              <a:rPr lang="en-US" altLang="zh-TW" dirty="0">
                <a:ea typeface="Adobe 繁黑體 Std B"/>
              </a:rPr>
            </a:br>
            <a:endParaRPr lang="en-US" altLang="zh-TW" dirty="0">
              <a:ea typeface="Adobe 繁黑體 Std B"/>
            </a:endParaRPr>
          </a:p>
          <a:p>
            <a:r>
              <a:rPr lang="zh-TW" altLang="en-US" dirty="0">
                <a:ea typeface="Adobe 繁黑體 Std B"/>
              </a:rPr>
              <a:t>計算字串的長度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其單位長度以一個</a:t>
            </a:r>
            <a:r>
              <a:rPr lang="en-US" altLang="zh-TW" dirty="0">
                <a:ea typeface="Adobe 繁黑體 Std B"/>
              </a:rPr>
              <a:t>byte</a:t>
            </a:r>
            <a:r>
              <a:rPr lang="zh-TW" altLang="en-US" dirty="0">
                <a:ea typeface="Adobe 繁黑體 Std B"/>
              </a:rPr>
              <a:t>為單位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但不包括</a:t>
            </a:r>
            <a:r>
              <a:rPr lang="zh-TW" altLang="en-US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en-US" altLang="zh-TW" dirty="0">
                <a:ea typeface="Adobe 繁黑體 Std B"/>
              </a:rPr>
              <a:t>\0</a:t>
            </a:r>
            <a:r>
              <a:rPr lang="en-US" altLang="zh-TW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zh-TW" altLang="en-US" dirty="0">
                <a:ea typeface="Adobe 繁黑體 Std B"/>
              </a:rPr>
              <a:t>這個字元</a:t>
            </a:r>
            <a:r>
              <a:rPr lang="en-US" altLang="zh-TW" dirty="0">
                <a:ea typeface="Adobe 繁黑體 Std B"/>
              </a:rPr>
              <a:t>.</a:t>
            </a:r>
          </a:p>
          <a:p>
            <a:endParaRPr lang="en-US" altLang="zh-TW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7888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7605-AC7B-4C13-9532-02EB9533F2CF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Adobe 繁黑體 Std B"/>
              </a:rPr>
              <a:t>字串處理</a:t>
            </a:r>
            <a:r>
              <a:rPr lang="en-US" altLang="zh-TW" dirty="0">
                <a:ea typeface="Adobe 繁黑體 Std B"/>
              </a:rPr>
              <a:t>(2)</a:t>
            </a:r>
            <a:endParaRPr lang="zh-TW" altLang="en-US" dirty="0">
              <a:ea typeface="Adobe 繁黑體 Std B"/>
            </a:endParaRPr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8400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US" sz="2800" u="sng" dirty="0">
                <a:ea typeface="Adobe 繁黑體 Std B"/>
              </a:rPr>
              <a:t>函數</a:t>
            </a:r>
            <a:r>
              <a:rPr lang="en-US" altLang="zh-TW" sz="2800" u="sng" dirty="0">
                <a:ea typeface="Adobe 繁黑體 Std B"/>
              </a:rPr>
              <a:t>strCpy()</a:t>
            </a:r>
            <a:r>
              <a:rPr lang="zh-TW" altLang="en-US" sz="2800" u="sng" dirty="0">
                <a:ea typeface="Adobe 繁黑體 Std B"/>
              </a:rPr>
              <a:t>：字串複製</a:t>
            </a:r>
          </a:p>
          <a:p>
            <a:pPr lvl="1"/>
            <a:r>
              <a:rPr lang="zh-TW" altLang="en-US" sz="2400" dirty="0">
                <a:ea typeface="Adobe 繁黑體 Std B"/>
              </a:rPr>
              <a:t>字串複製是將字串內容複製到其它的字元陣列，其目的是為了保留原始字串，以避免執行其它字串處理時，更改到原始字串的內容。如下所示：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char *ptr = dest;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while ( (*ptr++=*source++) != '\0' );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return dest;</a:t>
            </a:r>
          </a:p>
          <a:p>
            <a:pPr lvl="1"/>
            <a:r>
              <a:rPr lang="zh-TW" altLang="en-US" sz="2400" dirty="0">
                <a:ea typeface="Adobe 繁黑體 Std B"/>
              </a:rPr>
              <a:t>上述程式碼使用</a:t>
            </a:r>
            <a:r>
              <a:rPr lang="en-US" altLang="zh-TW" sz="2400" dirty="0">
                <a:ea typeface="Adobe 繁黑體 Std B"/>
              </a:rPr>
              <a:t>while</a:t>
            </a:r>
            <a:r>
              <a:rPr lang="zh-TW" altLang="en-US" sz="2400" dirty="0">
                <a:ea typeface="Adobe 繁黑體 Std B"/>
              </a:rPr>
              <a:t>迴圈複製字串，因為先執行*</a:t>
            </a:r>
            <a:r>
              <a:rPr lang="en-US" altLang="zh-TW" sz="2400" dirty="0">
                <a:ea typeface="Adobe 繁黑體 Std B"/>
              </a:rPr>
              <a:t>ptr++</a:t>
            </a:r>
            <a:r>
              <a:rPr lang="en-US" altLang="zh-TW" sz="2400" b="1" dirty="0">
                <a:ea typeface="Adobe 繁黑體 Std B"/>
              </a:rPr>
              <a:t>=</a:t>
            </a:r>
            <a:r>
              <a:rPr lang="en-US" altLang="zh-TW" sz="2400" dirty="0">
                <a:ea typeface="Adobe 繁黑體 Std B"/>
              </a:rPr>
              <a:t>*source++</a:t>
            </a:r>
            <a:r>
              <a:rPr lang="zh-TW" altLang="en-US" sz="2400" dirty="0">
                <a:ea typeface="Adobe 繁黑體 Std B"/>
              </a:rPr>
              <a:t>指定運算，再進行比較，所以連原始字串的結束字元也會複製到新字串。</a:t>
            </a:r>
          </a:p>
        </p:txBody>
      </p:sp>
    </p:spTree>
    <p:extLst>
      <p:ext uri="{BB962C8B-B14F-4D97-AF65-F5344CB8AC3E}">
        <p14:creationId xmlns:p14="http://schemas.microsoft.com/office/powerpoint/2010/main" val="26275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75C4-FC25-442C-9ECD-25D9D44289F7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strcpy()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#include &lt;string.h&gt;</a:t>
            </a:r>
            <a:br>
              <a:rPr lang="en-US" altLang="zh-TW"/>
            </a:br>
            <a:r>
              <a:rPr lang="en-US" altLang="zh-TW"/>
              <a:t>char *strcpy(char *dest, const char *src);</a:t>
            </a:r>
            <a:br>
              <a:rPr lang="en-US" altLang="zh-TW"/>
            </a:br>
            <a:endParaRPr lang="en-US" altLang="zh-TW"/>
          </a:p>
          <a:p>
            <a:r>
              <a:rPr lang="zh-TW" altLang="en-US"/>
              <a:t>將</a:t>
            </a:r>
            <a:r>
              <a:rPr lang="en-US" altLang="zh-TW"/>
              <a:t>src</a:t>
            </a:r>
            <a:r>
              <a:rPr lang="zh-TW" altLang="en-US"/>
              <a:t>字串內容複製到</a:t>
            </a:r>
            <a:r>
              <a:rPr lang="en-US" altLang="zh-TW"/>
              <a:t>dest</a:t>
            </a:r>
            <a:r>
              <a:rPr lang="zh-TW" altLang="en-US"/>
              <a:t>字串中</a:t>
            </a:r>
            <a:r>
              <a:rPr lang="en-US" altLang="zh-TW"/>
              <a:t>(</a:t>
            </a:r>
            <a:r>
              <a:rPr lang="zh-TW" altLang="en-US"/>
              <a:t>包含空字元</a:t>
            </a:r>
            <a:r>
              <a:rPr lang="en-US" altLang="zh-TW"/>
              <a:t>).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0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95DF-91DF-4FC9-99DA-41A154EE9EEA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字串處理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US" sz="2800" u="sng" dirty="0">
                <a:ea typeface="Adobe 繁黑體 Std B"/>
              </a:rPr>
              <a:t>函數</a:t>
            </a:r>
            <a:r>
              <a:rPr lang="en-US" altLang="zh-TW" sz="2800" u="sng" dirty="0">
                <a:ea typeface="Adobe 繁黑體 Std B"/>
              </a:rPr>
              <a:t>strCat()</a:t>
            </a:r>
            <a:r>
              <a:rPr lang="zh-TW" altLang="en-US" sz="2800" u="sng" dirty="0">
                <a:ea typeface="Adobe 繁黑體 Std B"/>
              </a:rPr>
              <a:t>：字串連結</a:t>
            </a:r>
          </a:p>
          <a:p>
            <a:pPr lvl="1"/>
            <a:r>
              <a:rPr lang="zh-TW" altLang="en-US" sz="2400" dirty="0">
                <a:ea typeface="Adobe 繁黑體 Std B"/>
              </a:rPr>
              <a:t>字串連結是將兩個字串結合成一個字串，也就是從第</a:t>
            </a:r>
            <a:r>
              <a:rPr lang="en-US" altLang="zh-TW" sz="2400" dirty="0">
                <a:ea typeface="Adobe 繁黑體 Std B"/>
              </a:rPr>
              <a:t>1</a:t>
            </a:r>
            <a:r>
              <a:rPr lang="zh-TW" altLang="en-US" sz="2400" dirty="0">
                <a:ea typeface="Adobe 繁黑體 Std B"/>
              </a:rPr>
              <a:t>個字串的最後開始複製第</a:t>
            </a:r>
            <a:r>
              <a:rPr lang="en-US" altLang="zh-TW" sz="2400" dirty="0">
                <a:ea typeface="Adobe 繁黑體 Std B"/>
              </a:rPr>
              <a:t>2</a:t>
            </a:r>
            <a:r>
              <a:rPr lang="zh-TW" altLang="en-US" sz="2400" dirty="0">
                <a:ea typeface="Adobe 繁黑體 Std B"/>
              </a:rPr>
              <a:t>個字串。</a:t>
            </a:r>
          </a:p>
          <a:p>
            <a:pPr lvl="1"/>
            <a:r>
              <a:rPr lang="zh-TW" altLang="en-US" sz="2400" dirty="0">
                <a:ea typeface="Adobe 繁黑體 Std B"/>
              </a:rPr>
              <a:t>字串連結函數是結合字串長度和複製函數，如下所示：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while ( *ptr++ != '\0' );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ptr--;</a:t>
            </a:r>
          </a:p>
          <a:p>
            <a:pPr lvl="1"/>
            <a:r>
              <a:rPr lang="zh-TW" altLang="en-US" sz="2400" dirty="0">
                <a:ea typeface="Adobe 繁黑體 Std B"/>
              </a:rPr>
              <a:t>上述程式碼使用</a:t>
            </a:r>
            <a:r>
              <a:rPr lang="en-US" altLang="zh-TW" sz="2400" dirty="0">
                <a:ea typeface="Adobe 繁黑體 Std B"/>
              </a:rPr>
              <a:t>while</a:t>
            </a:r>
            <a:r>
              <a:rPr lang="zh-TW" altLang="en-US" sz="2400" dirty="0">
                <a:ea typeface="Adobe 繁黑體 Std B"/>
              </a:rPr>
              <a:t>迴圈走訪到字串的最後</a:t>
            </a:r>
            <a:r>
              <a:rPr lang="en-US" altLang="zh-TW" sz="2400" dirty="0">
                <a:ea typeface="Adobe 繁黑體 Std B"/>
              </a:rPr>
              <a:t>1</a:t>
            </a:r>
            <a:r>
              <a:rPr lang="zh-TW" altLang="en-US" sz="2400" dirty="0">
                <a:ea typeface="Adobe 繁黑體 Std B"/>
              </a:rPr>
              <a:t>個的結束字元</a:t>
            </a:r>
          </a:p>
          <a:p>
            <a:pPr lvl="1"/>
            <a:r>
              <a:rPr lang="zh-TW" altLang="en-US" sz="2400" dirty="0">
                <a:ea typeface="Adobe 繁黑體 Std B"/>
              </a:rPr>
              <a:t>然後就使用迴圈複製字串，如下所示：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Adobe 繁黑體 Std B"/>
              </a:rPr>
              <a:t>while ( (*ptr++=*source++) != '\0' );</a:t>
            </a:r>
            <a:endParaRPr lang="zh-TW" altLang="en-US" sz="2400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10817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1152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使用時機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資料沒有名稱可直接使用時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,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可以使用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這種特別的單位</a:t>
            </a:r>
            <a:r>
              <a:rPr lang="zh-TW" altLang="en-US" u="sng" dirty="0" smtClean="0">
                <a:latin typeface="Adobe 繁黑體 Std B" pitchFamily="34" charset="-120"/>
                <a:ea typeface="Adobe 繁黑體 Std B" pitchFamily="34" charset="-120"/>
              </a:rPr>
              <a:t>間接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操作</a:t>
            </a: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使用指標之要點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b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宣告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：先幫指標取個名字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b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取址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：用來儲存目標記憶體位置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b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取值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：透過該位置間接存取該位置中資料的值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6301-5FEB-47E7-B855-373369A313F7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5F28-D57E-46D6-98BE-9B6F66879CE7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strcat()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Adobe 繁黑體 Std B"/>
              </a:rPr>
              <a:t>#include &lt;string.h&gt;</a:t>
            </a:r>
            <a:br>
              <a:rPr lang="en-US" altLang="zh-TW" dirty="0">
                <a:ea typeface="Adobe 繁黑體 Std B"/>
              </a:rPr>
            </a:br>
            <a:r>
              <a:rPr lang="en-US" altLang="zh-TW" dirty="0">
                <a:ea typeface="Adobe 繁黑體 Std B"/>
              </a:rPr>
              <a:t> char *strcat(char *dest, const char *src);</a:t>
            </a:r>
          </a:p>
          <a:p>
            <a:endParaRPr lang="en-US" altLang="zh-TW" dirty="0">
              <a:ea typeface="Adobe 繁黑體 Std B"/>
            </a:endParaRPr>
          </a:p>
          <a:p>
            <a:r>
              <a:rPr lang="zh-TW" altLang="en-US" dirty="0">
                <a:ea typeface="Adobe 繁黑體 Std B"/>
              </a:rPr>
              <a:t>將</a:t>
            </a:r>
            <a:r>
              <a:rPr lang="en-US" altLang="zh-TW" dirty="0">
                <a:ea typeface="Adobe 繁黑體 Std B"/>
              </a:rPr>
              <a:t>src</a:t>
            </a:r>
            <a:r>
              <a:rPr lang="zh-TW" altLang="en-US" dirty="0">
                <a:ea typeface="Adobe 繁黑體 Std B"/>
              </a:rPr>
              <a:t>字串內容連結到</a:t>
            </a:r>
            <a:r>
              <a:rPr lang="en-US" altLang="zh-TW" dirty="0">
                <a:ea typeface="Adobe 繁黑體 Std B"/>
              </a:rPr>
              <a:t>dest</a:t>
            </a:r>
            <a:r>
              <a:rPr lang="zh-TW" altLang="en-US" dirty="0">
                <a:ea typeface="Adobe 繁黑體 Std B"/>
              </a:rPr>
              <a:t>字串的結尾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覆蓋</a:t>
            </a:r>
            <a:r>
              <a:rPr lang="en-US" altLang="zh-TW" dirty="0">
                <a:ea typeface="Adobe 繁黑體 Std B"/>
              </a:rPr>
              <a:t>src</a:t>
            </a:r>
            <a:r>
              <a:rPr lang="zh-TW" altLang="en-US" dirty="0">
                <a:ea typeface="Adobe 繁黑體 Std B"/>
              </a:rPr>
              <a:t>字串的空字元</a:t>
            </a:r>
            <a:r>
              <a:rPr lang="zh-TW" altLang="en-US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en-US" altLang="zh-TW" dirty="0">
                <a:ea typeface="Adobe 繁黑體 Std B"/>
              </a:rPr>
              <a:t>\0</a:t>
            </a:r>
            <a:r>
              <a:rPr lang="en-US" altLang="zh-TW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並且保留本身的</a:t>
            </a:r>
            <a:r>
              <a:rPr lang="zh-TW" altLang="en-US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en-US" altLang="zh-TW" dirty="0">
                <a:ea typeface="Adobe 繁黑體 Std B"/>
              </a:rPr>
              <a:t>\0</a:t>
            </a:r>
            <a:r>
              <a:rPr lang="en-US" altLang="zh-TW" dirty="0">
                <a:latin typeface="Arial" panose="020B0604020202020204" pitchFamily="34" charset="0"/>
                <a:ea typeface="Adobe 繁黑體 Std B"/>
              </a:rPr>
              <a:t>’</a:t>
            </a:r>
            <a:r>
              <a:rPr lang="en-US" altLang="zh-TW" dirty="0">
                <a:ea typeface="Adobe 繁黑體 Std B"/>
              </a:rPr>
              <a:t>.</a:t>
            </a:r>
          </a:p>
          <a:p>
            <a:endParaRPr lang="en-US" altLang="zh-TW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8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2080-AD42-472C-AF1C-6BC5A1F20CC2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字串處理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800" u="sng" dirty="0">
                <a:ea typeface="Adobe 繁黑體 Std B"/>
              </a:rPr>
              <a:t>函數</a:t>
            </a:r>
            <a:r>
              <a:rPr lang="en-US" altLang="zh-TW" sz="2800" u="sng" dirty="0">
                <a:ea typeface="Adobe 繁黑體 Std B"/>
              </a:rPr>
              <a:t>strCmp()</a:t>
            </a:r>
            <a:r>
              <a:rPr lang="zh-TW" altLang="en-US" sz="2800" u="sng" dirty="0">
                <a:ea typeface="Adobe 繁黑體 Std B"/>
              </a:rPr>
              <a:t>：字串比較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ea typeface="Adobe 繁黑體 Std B"/>
              </a:rPr>
              <a:t>字串比較是比較兩個字串的內容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ea typeface="Adobe 繁黑體 Std B"/>
              </a:rPr>
              <a:t>如果兩個字串完全相同的話，就傳回</a:t>
            </a:r>
            <a:r>
              <a:rPr lang="en-US" altLang="zh-TW" sz="2400" dirty="0">
                <a:ea typeface="Adobe 繁黑體 Std B"/>
              </a:rPr>
              <a:t>0</a:t>
            </a:r>
            <a:r>
              <a:rPr lang="zh-TW" altLang="en-US" sz="2400" dirty="0">
                <a:ea typeface="Adobe 繁黑體 Std B"/>
              </a:rPr>
              <a:t>，如果不相同，使用</a:t>
            </a:r>
            <a:r>
              <a:rPr lang="en-US" altLang="zh-TW" sz="2400" dirty="0">
                <a:ea typeface="Adobe 繁黑體 Std B"/>
              </a:rPr>
              <a:t>ASCII</a:t>
            </a:r>
            <a:r>
              <a:rPr lang="zh-TW" altLang="en-US" sz="2400" dirty="0">
                <a:ea typeface="Adobe 繁黑體 Std B"/>
              </a:rPr>
              <a:t>的字元碼比較不同的哪一個字元。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ea typeface="Adobe 繁黑體 Std B"/>
              </a:rPr>
              <a:t>函數是使用迴圈從頭開始比較兩個字串中的每一個字元，如下所示：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Adobe 繁黑體 Std B"/>
              </a:rPr>
              <a:t>for ( ; *source == *target; source++, target++)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Adobe 繁黑體 Std B"/>
              </a:rPr>
              <a:t>   if ( *source == '\0')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Adobe 繁黑體 Std B"/>
              </a:rPr>
              <a:t>      return 0;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>
                <a:ea typeface="Adobe 繁黑體 Std B"/>
              </a:rPr>
              <a:t>如果不相等，接著比較最後不相等的兩個字元來決定字串大小，如下所示：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Adobe 繁黑體 Std B"/>
              </a:rPr>
              <a:t>if ((*source-*target) &lt; 0 )   return -1;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ea typeface="Adobe 繁黑體 Std B"/>
              </a:rPr>
              <a:t>else                                   return 1;</a:t>
            </a:r>
            <a:endParaRPr lang="zh-TW" altLang="en-US" sz="2400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24245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2008/3/18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1ECD-F417-4319-A261-76A4C5D80DAF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strcmp()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Adobe 繁黑體 Std B"/>
              </a:rPr>
              <a:t>#include &lt;string.h&gt;</a:t>
            </a:r>
            <a:br>
              <a:rPr lang="en-US" altLang="zh-TW" dirty="0">
                <a:ea typeface="Adobe 繁黑體 Std B"/>
              </a:rPr>
            </a:br>
            <a:r>
              <a:rPr lang="en-US" altLang="zh-TW" dirty="0">
                <a:ea typeface="Adobe 繁黑體 Std B"/>
              </a:rPr>
              <a:t>int strcmp(const char *s1, const char *s2);</a:t>
            </a:r>
            <a:br>
              <a:rPr lang="en-US" altLang="zh-TW" dirty="0">
                <a:ea typeface="Adobe 繁黑體 Std B"/>
              </a:rPr>
            </a:br>
            <a:endParaRPr lang="en-US" altLang="zh-TW" dirty="0">
              <a:ea typeface="Adobe 繁黑體 Std B"/>
            </a:endParaRPr>
          </a:p>
          <a:p>
            <a:r>
              <a:rPr lang="zh-TW" altLang="en-US" dirty="0">
                <a:ea typeface="Adobe 繁黑體 Std B"/>
              </a:rPr>
              <a:t>比較兩個字串</a:t>
            </a:r>
            <a:r>
              <a:rPr lang="en-US" altLang="zh-TW" dirty="0">
                <a:ea typeface="Adobe 繁黑體 Std B"/>
              </a:rPr>
              <a:t>str1</a:t>
            </a:r>
            <a:r>
              <a:rPr lang="zh-TW" altLang="en-US" dirty="0">
                <a:ea typeface="Adobe 繁黑體 Std B"/>
              </a:rPr>
              <a:t>跟</a:t>
            </a:r>
            <a:r>
              <a:rPr lang="en-US" altLang="zh-TW" dirty="0">
                <a:ea typeface="Adobe 繁黑體 Std B"/>
              </a:rPr>
              <a:t>str2,</a:t>
            </a:r>
            <a:r>
              <a:rPr lang="zh-TW" altLang="en-US" dirty="0">
                <a:ea typeface="Adobe 繁黑體 Std B"/>
              </a:rPr>
              <a:t>比較其內容是否相同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若相同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則傳回</a:t>
            </a:r>
            <a:r>
              <a:rPr lang="en-US" altLang="zh-TW" dirty="0">
                <a:ea typeface="Adobe 繁黑體 Std B"/>
              </a:rPr>
              <a:t>0; </a:t>
            </a:r>
            <a:r>
              <a:rPr lang="zh-TW" altLang="en-US" dirty="0">
                <a:ea typeface="Adobe 繁黑體 Std B"/>
              </a:rPr>
              <a:t>若不同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則比較兩個字串第一個不同字元的</a:t>
            </a:r>
            <a:r>
              <a:rPr lang="en-US" altLang="zh-TW" dirty="0">
                <a:ea typeface="Adobe 繁黑體 Std B"/>
              </a:rPr>
              <a:t>ASCII</a:t>
            </a:r>
            <a:r>
              <a:rPr lang="zh-TW" altLang="en-US" dirty="0">
                <a:ea typeface="Adobe 繁黑體 Std B"/>
              </a:rPr>
              <a:t>碼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若</a:t>
            </a:r>
            <a:r>
              <a:rPr lang="en-US" altLang="zh-TW" dirty="0">
                <a:ea typeface="Adobe 繁黑體 Std B"/>
              </a:rPr>
              <a:t>str1&gt;str2,</a:t>
            </a:r>
            <a:r>
              <a:rPr lang="zh-TW" altLang="en-US" dirty="0">
                <a:ea typeface="Adobe 繁黑體 Std B"/>
              </a:rPr>
              <a:t>則傳回正數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反之</a:t>
            </a:r>
            <a:r>
              <a:rPr lang="en-US" altLang="zh-TW" dirty="0">
                <a:ea typeface="Adobe 繁黑體 Std B"/>
              </a:rPr>
              <a:t>,</a:t>
            </a:r>
            <a:r>
              <a:rPr lang="zh-TW" altLang="en-US" dirty="0">
                <a:ea typeface="Adobe 繁黑體 Std B"/>
              </a:rPr>
              <a:t>則傳回負數</a:t>
            </a:r>
            <a:r>
              <a:rPr lang="en-US" altLang="zh-TW" dirty="0">
                <a:ea typeface="Adobe 繁黑體 Std B"/>
              </a:rPr>
              <a:t>.</a:t>
            </a:r>
          </a:p>
          <a:p>
            <a:endParaRPr lang="en-US" altLang="zh-TW" dirty="0"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247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25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儲存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另一個資料的位置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，然後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間接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操作它。</a:t>
            </a: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766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指標的概念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2" name="文字方塊 11"/>
          <p:cNvSpPr txBox="1">
            <a:spLocks noChangeArrowheads="1"/>
          </p:cNvSpPr>
          <p:nvPr/>
        </p:nvSpPr>
        <p:spPr bwMode="auto">
          <a:xfrm>
            <a:off x="7647237" y="2384897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Adobe 繁黑體 Std B" pitchFamily="34" charset="-120"/>
                <a:ea typeface="Adobe 繁黑體 Std B" pitchFamily="34" charset="-120"/>
              </a:rPr>
              <a:t>資料內容</a:t>
            </a:r>
          </a:p>
        </p:txBody>
      </p:sp>
      <p:pic>
        <p:nvPicPr>
          <p:cNvPr id="17413" name="Picture 15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9362" y="5199534"/>
            <a:ext cx="10715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23"/>
          <p:cNvGrpSpPr>
            <a:grpSpLocks/>
          </p:cNvGrpSpPr>
          <p:nvPr/>
        </p:nvGrpSpPr>
        <p:grpSpPr bwMode="auto">
          <a:xfrm>
            <a:off x="3260974" y="3958109"/>
            <a:ext cx="3805238" cy="855663"/>
            <a:chOff x="2828925" y="4330700"/>
            <a:chExt cx="3805310" cy="855852"/>
          </a:xfrm>
        </p:grpSpPr>
        <p:sp>
          <p:nvSpPr>
            <p:cNvPr id="16" name="向右箭號 15"/>
            <p:cNvSpPr/>
            <p:nvPr/>
          </p:nvSpPr>
          <p:spPr>
            <a:xfrm rot="19872096">
              <a:off x="2828925" y="4330700"/>
              <a:ext cx="2678164" cy="57162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9" name="文字方塊 11"/>
            <p:cNvSpPr txBox="1">
              <a:spLocks noChangeArrowheads="1"/>
            </p:cNvSpPr>
            <p:nvPr/>
          </p:nvSpPr>
          <p:spPr bwMode="auto">
            <a:xfrm>
              <a:off x="4000522" y="4786414"/>
              <a:ext cx="2633713" cy="400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Hant" altLang="en-US" sz="2000" dirty="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使用變數名稱</a:t>
              </a:r>
              <a:r>
                <a:rPr lang="en-US" altLang="zh-Hant" sz="2000" dirty="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a</a:t>
              </a:r>
              <a:r>
                <a:rPr lang="zh-Hant" altLang="en-US" sz="2000" dirty="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直接用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6504237" y="2313459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70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" name="群組 27"/>
          <p:cNvGrpSpPr>
            <a:grpSpLocks/>
          </p:cNvGrpSpPr>
          <p:nvPr/>
        </p:nvGrpSpPr>
        <p:grpSpPr bwMode="auto">
          <a:xfrm>
            <a:off x="3646737" y="1941984"/>
            <a:ext cx="2492375" cy="971550"/>
            <a:chOff x="3214678" y="2314510"/>
            <a:chExt cx="2492674" cy="971616"/>
          </a:xfrm>
        </p:grpSpPr>
        <p:sp>
          <p:nvSpPr>
            <p:cNvPr id="12" name="向右箭號 11"/>
            <p:cNvSpPr/>
            <p:nvPr/>
          </p:nvSpPr>
          <p:spPr>
            <a:xfrm>
              <a:off x="3214678" y="2714587"/>
              <a:ext cx="2357720" cy="5715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8" name="文字方塊 11"/>
            <p:cNvSpPr txBox="1">
              <a:spLocks noChangeArrowheads="1"/>
            </p:cNvSpPr>
            <p:nvPr/>
          </p:nvSpPr>
          <p:spPr bwMode="auto">
            <a:xfrm>
              <a:off x="3214678" y="2314510"/>
              <a:ext cx="2492674" cy="40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Hant" altLang="en-US" sz="2000" dirty="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間接找到資料並使用</a:t>
              </a:r>
            </a:p>
          </p:txBody>
        </p:sp>
      </p:grpSp>
      <p:sp>
        <p:nvSpPr>
          <p:cNvPr id="17425" name="文字方塊 10"/>
          <p:cNvSpPr txBox="1">
            <a:spLocks noChangeArrowheads="1"/>
          </p:cNvSpPr>
          <p:nvPr/>
        </p:nvSpPr>
        <p:spPr bwMode="auto">
          <a:xfrm>
            <a:off x="6147049" y="2884959"/>
            <a:ext cx="109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名稱：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a</a:t>
            </a:r>
            <a:endParaRPr lang="zh-Hant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8" name="文字方塊 11"/>
          <p:cNvSpPr txBox="1">
            <a:spLocks noChangeArrowheads="1"/>
          </p:cNvSpPr>
          <p:nvPr/>
        </p:nvSpPr>
        <p:spPr bwMode="auto">
          <a:xfrm>
            <a:off x="6702198" y="1913409"/>
            <a:ext cx="558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int 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6" name="文字方塊 11"/>
          <p:cNvSpPr txBox="1">
            <a:spLocks noChangeArrowheads="1"/>
          </p:cNvSpPr>
          <p:nvPr/>
        </p:nvSpPr>
        <p:spPr bwMode="auto">
          <a:xfrm>
            <a:off x="2932362" y="5556722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我要使用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70</a:t>
            </a: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那個整數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Hant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4" name="群組 26"/>
          <p:cNvGrpSpPr>
            <a:grpSpLocks/>
          </p:cNvGrpSpPr>
          <p:nvPr/>
        </p:nvGrpSpPr>
        <p:grpSpPr bwMode="auto">
          <a:xfrm>
            <a:off x="342354" y="1585317"/>
            <a:ext cx="3608388" cy="3571875"/>
            <a:chOff x="-36550" y="1857375"/>
            <a:chExt cx="3609258" cy="3571875"/>
          </a:xfrm>
        </p:grpSpPr>
        <p:sp>
          <p:nvSpPr>
            <p:cNvPr id="17422" name="文字方塊 11"/>
            <p:cNvSpPr txBox="1">
              <a:spLocks noChangeArrowheads="1"/>
            </p:cNvSpPr>
            <p:nvPr/>
          </p:nvSpPr>
          <p:spPr bwMode="auto">
            <a:xfrm>
              <a:off x="571610" y="1857375"/>
              <a:ext cx="300109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 b="1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想辦法取得</a:t>
              </a:r>
              <a:r>
                <a:rPr lang="en-US" altLang="zh-TW" sz="2000" b="1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0x1000</a:t>
              </a:r>
              <a:r>
                <a:rPr lang="zh-TW" altLang="en-US" sz="2000" b="1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位置</a:t>
              </a:r>
              <a:r>
                <a:rPr lang="en-US" altLang="zh-TW" sz="2000" b="1">
                  <a:solidFill>
                    <a:srgbClr val="7030A0"/>
                  </a:solidFill>
                  <a:latin typeface="Adobe 繁黑體 Std B" pitchFamily="34" charset="-120"/>
                  <a:ea typeface="Adobe 繁黑體 Std B" pitchFamily="34" charset="-120"/>
                </a:rPr>
                <a:t>!</a:t>
              </a:r>
              <a:endParaRPr lang="zh-TW" altLang="en-US" sz="2000" b="1">
                <a:solidFill>
                  <a:srgbClr val="7030A0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 rot="16200000">
              <a:off x="1357766" y="4500494"/>
              <a:ext cx="1285875" cy="571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Hant" altLang="en-US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86157" y="2643188"/>
              <a:ext cx="1286185" cy="571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Hant" dirty="0">
                  <a:latin typeface="Adobe 繁黑體 Std B" pitchFamily="34" charset="-120"/>
                  <a:ea typeface="Adobe 繁黑體 Std B" pitchFamily="34" charset="-120"/>
                </a:rPr>
                <a:t>0x1000</a:t>
              </a:r>
              <a:endParaRPr lang="zh-Hant" altLang="en-US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5" name="文字方塊 11"/>
            <p:cNvSpPr txBox="1">
              <a:spLocks noChangeArrowheads="1"/>
            </p:cNvSpPr>
            <p:nvPr/>
          </p:nvSpPr>
          <p:spPr bwMode="auto">
            <a:xfrm>
              <a:off x="1551435" y="2286000"/>
              <a:ext cx="678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dobe 繁黑體 Std B" pitchFamily="34" charset="-120"/>
                  <a:ea typeface="Adobe 繁黑體 Std B" pitchFamily="34" charset="-120"/>
                </a:rPr>
                <a:t>int *</a:t>
              </a:r>
              <a:endParaRPr lang="zh-TW" altLang="en-US" sz="2000"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17426" name="文字方塊 11"/>
            <p:cNvSpPr txBox="1">
              <a:spLocks noChangeArrowheads="1"/>
            </p:cNvSpPr>
            <p:nvPr/>
          </p:nvSpPr>
          <p:spPr bwMode="auto">
            <a:xfrm>
              <a:off x="-36550" y="4572000"/>
              <a:ext cx="198009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沒有名稱可用：</a:t>
              </a:r>
              <a:endParaRPr lang="en-US" altLang="zh-TW" sz="200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透過指標</a:t>
              </a:r>
              <a:r>
                <a:rPr lang="en-US" altLang="zh-TW" sz="2000">
                  <a:solidFill>
                    <a:srgbClr val="C00000"/>
                  </a:solidFill>
                  <a:latin typeface="Adobe 繁黑體 Std B" pitchFamily="34" charset="-120"/>
                  <a:ea typeface="Adobe 繁黑體 Std B" pitchFamily="34" charset="-120"/>
                </a:rPr>
                <a:t>!</a:t>
              </a:r>
              <a:endParaRPr lang="zh-TW" altLang="en-US" sz="200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endParaRPr>
            </a:p>
          </p:txBody>
        </p:sp>
        <p:sp>
          <p:nvSpPr>
            <p:cNvPr id="23" name="文字方塊 10"/>
            <p:cNvSpPr txBox="1">
              <a:spLocks noChangeArrowheads="1"/>
            </p:cNvSpPr>
            <p:nvPr/>
          </p:nvSpPr>
          <p:spPr bwMode="auto">
            <a:xfrm>
              <a:off x="1000338" y="3214688"/>
              <a:ext cx="167746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Hant" altLang="en-US" sz="2000" dirty="0">
                  <a:latin typeface="Adobe 繁黑體 Std B" pitchFamily="34" charset="-120"/>
                  <a:ea typeface="Adobe 繁黑體 Std B" pitchFamily="34" charset="-120"/>
                </a:rPr>
                <a:t>名稱：</a:t>
              </a:r>
              <a:r>
                <a:rPr lang="en-US" altLang="zh-Hant" sz="2000" dirty="0" smtClean="0">
                  <a:latin typeface="Adobe 繁黑體 Std B" pitchFamily="34" charset="-120"/>
                  <a:ea typeface="Adobe 繁黑體 Std B" pitchFamily="34" charset="-120"/>
                </a:rPr>
                <a:t>p</a:t>
              </a:r>
            </a:p>
            <a:p>
              <a:pPr eaLnBrk="1" hangingPunct="1">
                <a:defRPr/>
              </a:pPr>
              <a:r>
                <a:rPr lang="zh-TW" altLang="en-US" sz="2000" dirty="0">
                  <a:latin typeface="Adobe 繁黑體 Std B" pitchFamily="34" charset="-120"/>
                  <a:ea typeface="Adobe 繁黑體 Std B" pitchFamily="34" charset="-120"/>
                </a:rPr>
                <a:t>位</a:t>
              </a:r>
              <a:r>
                <a:rPr lang="zh-TW" altLang="en-US" sz="2000" dirty="0" smtClean="0">
                  <a:latin typeface="Adobe 繁黑體 Std B" pitchFamily="34" charset="-120"/>
                  <a:ea typeface="Adobe 繁黑體 Std B" pitchFamily="34" charset="-120"/>
                </a:rPr>
                <a:t>置：</a:t>
              </a:r>
              <a:r>
                <a:rPr lang="en-US" altLang="zh-TW" sz="2000" dirty="0" smtClean="0">
                  <a:latin typeface="Adobe 繁黑體 Std B" pitchFamily="34" charset="-120"/>
                  <a:ea typeface="Adobe 繁黑體 Std B" pitchFamily="34" charset="-120"/>
                </a:rPr>
                <a:t>0x1001</a:t>
              </a:r>
              <a:endParaRPr lang="zh-Hant" altLang="en-US" sz="2000" dirty="0">
                <a:latin typeface="Adobe 繁黑體 Std B" pitchFamily="34" charset="-120"/>
                <a:ea typeface="Adobe 繁黑體 Std B" pitchFamily="34" charset="-120"/>
              </a:endParaRPr>
            </a:p>
          </p:txBody>
        </p:sp>
      </p:grpSp>
      <p:sp>
        <p:nvSpPr>
          <p:cNvPr id="27" name="文字方塊 10"/>
          <p:cNvSpPr txBox="1">
            <a:spLocks noChangeArrowheads="1"/>
          </p:cNvSpPr>
          <p:nvPr/>
        </p:nvSpPr>
        <p:spPr bwMode="auto">
          <a:xfrm>
            <a:off x="6147049" y="3242147"/>
            <a:ext cx="182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Hant" altLang="en-US" sz="2000" dirty="0">
                <a:latin typeface="Adobe 繁黑體 Std B" pitchFamily="34" charset="-120"/>
                <a:ea typeface="Adobe 繁黑體 Std B" pitchFamily="34" charset="-120"/>
              </a:rPr>
              <a:t>位置：</a:t>
            </a:r>
            <a:r>
              <a:rPr lang="en-US" altLang="zh-Hant" sz="2000" dirty="0">
                <a:latin typeface="Adobe 繁黑體 Std B" pitchFamily="34" charset="-120"/>
                <a:ea typeface="Adobe 繁黑體 Std B" pitchFamily="34" charset="-120"/>
              </a:rPr>
              <a:t>0x1000</a:t>
            </a:r>
            <a:endParaRPr lang="zh-Hant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9210-1CA9-44B9-8F14-34391B3E6C0D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9144"/>
            <a:ext cx="8229600" cy="5156200"/>
          </a:xfrm>
        </p:spPr>
        <p:txBody>
          <a:bodyPr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我們可宣告一個指標，用來記錄某個記憶體位置。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宣告語法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:  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資料型態 </a:t>
            </a:r>
            <a:r>
              <a:rPr lang="en-US" altLang="zh-TW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*</a:t>
            </a:r>
            <a:r>
              <a:rPr lang="zh-TW" altLang="en-US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指標名稱</a:t>
            </a:r>
            <a:r>
              <a:rPr lang="en-US" altLang="zh-TW" sz="28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例如：宣告一個整數指標名稱為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sz="2400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4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*p;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為一指標，若將位置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0x1000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儲存到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，那麼我們可以說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指向記憶體其地址為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0x1000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接下來就可以用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p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指標間接使用該位置的資料。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指標的宣告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38" y="5143500"/>
            <a:ext cx="1357312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/>
              <a:t>0x1000</a:t>
            </a:r>
            <a:endParaRPr lang="zh-Hant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313" y="51435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8" name="矩形 7"/>
          <p:cNvSpPr/>
          <p:nvPr/>
        </p:nvSpPr>
        <p:spPr>
          <a:xfrm>
            <a:off x="3500438" y="51435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9" name="矩形 8"/>
          <p:cNvSpPr/>
          <p:nvPr/>
        </p:nvSpPr>
        <p:spPr>
          <a:xfrm>
            <a:off x="6072188" y="51435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/>
          </a:p>
        </p:txBody>
      </p:sp>
      <p:sp>
        <p:nvSpPr>
          <p:cNvPr id="18440" name="文字方塊 9"/>
          <p:cNvSpPr txBox="1">
            <a:spLocks noChangeArrowheads="1"/>
          </p:cNvSpPr>
          <p:nvPr/>
        </p:nvSpPr>
        <p:spPr bwMode="auto">
          <a:xfrm>
            <a:off x="5000625" y="5072063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>
                <a:latin typeface="Arial" charset="0"/>
                <a:ea typeface="新細明體" charset="-120"/>
              </a:rPr>
              <a:t>…</a:t>
            </a:r>
            <a:endParaRPr lang="zh-TW" altLang="en-US" sz="4000">
              <a:latin typeface="Arial" charset="0"/>
              <a:ea typeface="新細明體" charset="-120"/>
            </a:endParaRPr>
          </a:p>
        </p:txBody>
      </p:sp>
      <p:sp>
        <p:nvSpPr>
          <p:cNvPr id="18441" name="文字方塊 10"/>
          <p:cNvSpPr txBox="1">
            <a:spLocks noChangeArrowheads="1"/>
          </p:cNvSpPr>
          <p:nvPr/>
        </p:nvSpPr>
        <p:spPr bwMode="auto">
          <a:xfrm>
            <a:off x="5724525" y="5715000"/>
            <a:ext cx="167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Arial" charset="0"/>
                <a:ea typeface="新細明體" charset="-120"/>
              </a:rPr>
              <a:t>位置</a:t>
            </a:r>
            <a:r>
              <a:rPr lang="en-US" altLang="zh-TW" sz="2000">
                <a:latin typeface="Arial" charset="0"/>
                <a:ea typeface="新細明體" charset="-120"/>
              </a:rPr>
              <a:t>: 0x1000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18442" name="文字方塊 11"/>
          <p:cNvSpPr txBox="1">
            <a:spLocks noChangeArrowheads="1"/>
          </p:cNvSpPr>
          <p:nvPr/>
        </p:nvSpPr>
        <p:spPr bwMode="auto">
          <a:xfrm>
            <a:off x="1692275" y="5805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p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rot="5400000" flipH="1" flipV="1">
            <a:off x="1743075" y="4886325"/>
            <a:ext cx="511175" cy="3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000250" y="4643438"/>
            <a:ext cx="4572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9" idx="0"/>
          </p:cNvCxnSpPr>
          <p:nvPr/>
        </p:nvCxnSpPr>
        <p:spPr>
          <a:xfrm rot="5400000">
            <a:off x="6323012" y="4894263"/>
            <a:ext cx="50006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D5B4-491E-4FE9-8FBC-3E78577DFEFC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9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21" y="2492896"/>
            <a:ext cx="5044553" cy="227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69144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4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取址運算子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&amp;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“&amp;”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用來取得某儲存單位的記憶體地址。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取得目標位置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22437" y="5121686"/>
            <a:ext cx="1357313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 smtClean="0"/>
              <a:t>&amp;v</a:t>
            </a:r>
            <a:endParaRPr lang="zh-Hant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08312" y="5121686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18" name="矩形 17"/>
          <p:cNvSpPr/>
          <p:nvPr/>
        </p:nvSpPr>
        <p:spPr>
          <a:xfrm>
            <a:off x="3808437" y="5121686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19" name="矩形 18"/>
          <p:cNvSpPr/>
          <p:nvPr/>
        </p:nvSpPr>
        <p:spPr>
          <a:xfrm>
            <a:off x="6380187" y="5121686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/>
              <a:t>5</a:t>
            </a:r>
            <a:r>
              <a:rPr lang="en-US" altLang="zh-Hant" dirty="0" smtClean="0"/>
              <a:t>0</a:t>
            </a:r>
            <a:endParaRPr lang="zh-Hant" altLang="en-US" dirty="0"/>
          </a:p>
        </p:txBody>
      </p:sp>
      <p:sp>
        <p:nvSpPr>
          <p:cNvPr id="19470" name="文字方塊 9"/>
          <p:cNvSpPr txBox="1">
            <a:spLocks noChangeArrowheads="1"/>
          </p:cNvSpPr>
          <p:nvPr/>
        </p:nvSpPr>
        <p:spPr bwMode="auto">
          <a:xfrm>
            <a:off x="5308625" y="5050249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>
                <a:latin typeface="Arial" charset="0"/>
                <a:ea typeface="新細明體" charset="-120"/>
              </a:rPr>
              <a:t>…</a:t>
            </a:r>
            <a:endParaRPr lang="zh-TW" altLang="en-US" sz="4000">
              <a:latin typeface="Arial" charset="0"/>
              <a:ea typeface="新細明體" charset="-120"/>
            </a:endParaRPr>
          </a:p>
        </p:txBody>
      </p:sp>
      <p:sp>
        <p:nvSpPr>
          <p:cNvPr id="19471" name="文字方塊 10"/>
          <p:cNvSpPr txBox="1">
            <a:spLocks noChangeArrowheads="1"/>
          </p:cNvSpPr>
          <p:nvPr/>
        </p:nvSpPr>
        <p:spPr bwMode="auto">
          <a:xfrm>
            <a:off x="6759600" y="5693186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v</a:t>
            </a:r>
            <a:endParaRPr lang="zh-TW" altLang="en-US" sz="2000" dirty="0">
              <a:latin typeface="Arial" charset="0"/>
              <a:ea typeface="新細明體" charset="-120"/>
            </a:endParaRPr>
          </a:p>
        </p:txBody>
      </p:sp>
      <p:sp>
        <p:nvSpPr>
          <p:cNvPr id="19472" name="文字方塊 11"/>
          <p:cNvSpPr txBox="1">
            <a:spLocks noChangeArrowheads="1"/>
          </p:cNvSpPr>
          <p:nvPr/>
        </p:nvSpPr>
        <p:spPr bwMode="auto">
          <a:xfrm>
            <a:off x="2000275" y="5680486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p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2305075" y="4866098"/>
            <a:ext cx="22225" cy="2555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304256" y="4867573"/>
            <a:ext cx="4572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9" idx="0"/>
          </p:cNvCxnSpPr>
          <p:nvPr/>
        </p:nvCxnSpPr>
        <p:spPr>
          <a:xfrm flipH="1">
            <a:off x="6880250" y="4866098"/>
            <a:ext cx="1587" cy="255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5943-A92A-482D-B5A9-207DD0A1BB92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" y="2745018"/>
            <a:ext cx="9029578" cy="11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5128"/>
            <a:ext cx="8229600" cy="5156200"/>
          </a:xfrm>
        </p:spPr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間接取值運算子 *  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“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*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”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用來取得指標所記錄之目標位置的值。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指標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: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間接存取目標位置的值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0469" y="5236319"/>
            <a:ext cx="1357313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/>
              <a:t>&amp;x</a:t>
            </a:r>
            <a:endParaRPr lang="zh-Hant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96344" y="5236319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18" name="矩形 17"/>
          <p:cNvSpPr/>
          <p:nvPr/>
        </p:nvSpPr>
        <p:spPr>
          <a:xfrm>
            <a:off x="4096469" y="5236319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/>
          </a:p>
        </p:txBody>
      </p:sp>
      <p:sp>
        <p:nvSpPr>
          <p:cNvPr id="19" name="矩形 18"/>
          <p:cNvSpPr/>
          <p:nvPr/>
        </p:nvSpPr>
        <p:spPr>
          <a:xfrm>
            <a:off x="6668219" y="5236319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/>
              <a:t>70</a:t>
            </a:r>
            <a:endParaRPr lang="zh-Hant" altLang="en-US" dirty="0"/>
          </a:p>
        </p:txBody>
      </p:sp>
      <p:sp>
        <p:nvSpPr>
          <p:cNvPr id="20494" name="文字方塊 9"/>
          <p:cNvSpPr txBox="1">
            <a:spLocks noChangeArrowheads="1"/>
          </p:cNvSpPr>
          <p:nvPr/>
        </p:nvSpPr>
        <p:spPr bwMode="auto">
          <a:xfrm>
            <a:off x="5596657" y="5164882"/>
            <a:ext cx="696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>
                <a:latin typeface="Arial" charset="0"/>
                <a:ea typeface="新細明體" charset="-120"/>
              </a:rPr>
              <a:t>…</a:t>
            </a:r>
            <a:endParaRPr lang="zh-TW" altLang="en-US" sz="4000">
              <a:latin typeface="Arial" charset="0"/>
              <a:ea typeface="新細明體" charset="-120"/>
            </a:endParaRPr>
          </a:p>
        </p:txBody>
      </p:sp>
      <p:sp>
        <p:nvSpPr>
          <p:cNvPr id="20495" name="文字方塊 10"/>
          <p:cNvSpPr txBox="1">
            <a:spLocks noChangeArrowheads="1"/>
          </p:cNvSpPr>
          <p:nvPr/>
        </p:nvSpPr>
        <p:spPr bwMode="auto">
          <a:xfrm>
            <a:off x="7047632" y="580781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x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0496" name="文字方塊 11"/>
          <p:cNvSpPr txBox="1">
            <a:spLocks noChangeArrowheads="1"/>
          </p:cNvSpPr>
          <p:nvPr/>
        </p:nvSpPr>
        <p:spPr bwMode="auto">
          <a:xfrm>
            <a:off x="2288307" y="5795119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C00000"/>
                </a:solidFill>
                <a:latin typeface="Arial" charset="0"/>
                <a:ea typeface="新細明體" charset="-120"/>
              </a:rPr>
              <a:t>p</a:t>
            </a:r>
            <a:endParaRPr lang="zh-TW" altLang="en-US" sz="2000">
              <a:solidFill>
                <a:srgbClr val="C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2593107" y="4939581"/>
            <a:ext cx="22225" cy="296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596282" y="4939581"/>
            <a:ext cx="45720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9" idx="0"/>
          </p:cNvCxnSpPr>
          <p:nvPr/>
        </p:nvCxnSpPr>
        <p:spPr>
          <a:xfrm>
            <a:off x="7168281" y="4941168"/>
            <a:ext cx="1" cy="2951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文字方塊 11"/>
          <p:cNvSpPr txBox="1">
            <a:spLocks noChangeArrowheads="1"/>
          </p:cNvSpPr>
          <p:nvPr/>
        </p:nvSpPr>
        <p:spPr bwMode="auto">
          <a:xfrm>
            <a:off x="7228919" y="4778830"/>
            <a:ext cx="42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*</a:t>
            </a:r>
            <a:r>
              <a:rPr lang="en-US" altLang="zh-TW" sz="2000" dirty="0">
                <a:solidFill>
                  <a:srgbClr val="C00000"/>
                </a:solidFill>
                <a:latin typeface="Arial" charset="0"/>
                <a:ea typeface="新細明體" charset="-120"/>
              </a:rPr>
              <a:t>p</a:t>
            </a:r>
            <a:endParaRPr lang="zh-TW" altLang="en-US" sz="2000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E3F0-69E5-4D8E-91E0-8816DC544391}" type="datetime1">
              <a:rPr lang="zh-TW" altLang="en-US" smtClean="0"/>
              <a:t>2017/10/28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0430"/>
            <a:ext cx="48672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4689</Words>
  <Application>Microsoft Office PowerPoint</Application>
  <PresentationFormat>如螢幕大小 (4:3)</PresentationFormat>
  <Paragraphs>859</Paragraphs>
  <Slides>52</Slides>
  <Notes>24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4" baseType="lpstr">
      <vt:lpstr>Adobe 繁黑體 Std B</vt:lpstr>
      <vt:lpstr>微軟正黑體</vt:lpstr>
      <vt:lpstr>新細明體</vt:lpstr>
      <vt:lpstr>標楷體</vt:lpstr>
      <vt:lpstr>Arial</vt:lpstr>
      <vt:lpstr>Calibri</vt:lpstr>
      <vt:lpstr>Consolas</vt:lpstr>
      <vt:lpstr>Times New Roman</vt:lpstr>
      <vt:lpstr>Wingdings</vt:lpstr>
      <vt:lpstr>Wingdings 3</vt:lpstr>
      <vt:lpstr>Office 佈景主題</vt:lpstr>
      <vt:lpstr>Equation.DSMT4</vt:lpstr>
      <vt:lpstr>指標</vt:lpstr>
      <vt:lpstr>PowerPoint 簡報</vt:lpstr>
      <vt:lpstr>PowerPoint 簡報</vt:lpstr>
      <vt:lpstr>指標</vt:lpstr>
      <vt:lpstr>指標</vt:lpstr>
      <vt:lpstr>指標的概念</vt:lpstr>
      <vt:lpstr>指標的宣告</vt:lpstr>
      <vt:lpstr>指標: 取得目標位置</vt:lpstr>
      <vt:lpstr>指標: 間接存取目標位置的值</vt:lpstr>
      <vt:lpstr>Example</vt:lpstr>
      <vt:lpstr>PowerPoint 簡報</vt:lpstr>
      <vt:lpstr>PowerPoint 簡報</vt:lpstr>
      <vt:lpstr>使用指標間接存取陣列中的值</vt:lpstr>
      <vt:lpstr>PowerPoint 簡報</vt:lpstr>
      <vt:lpstr>PowerPoint 簡報</vt:lpstr>
      <vt:lpstr>陣列與指標</vt:lpstr>
      <vt:lpstr>PowerPoint 簡報</vt:lpstr>
      <vt:lpstr>PowerPoint 簡報</vt:lpstr>
      <vt:lpstr>PowerPoint 簡報</vt:lpstr>
      <vt:lpstr>PowerPoint 簡報</vt:lpstr>
      <vt:lpstr>上次…..</vt:lpstr>
      <vt:lpstr>PowerPoint 簡報</vt:lpstr>
      <vt:lpstr>如果臨時才知道陣列的大小呢？</vt:lpstr>
      <vt:lpstr>PowerPoint 簡報</vt:lpstr>
      <vt:lpstr>動態記憶體配置 </vt:lpstr>
      <vt:lpstr>動態記憶體配置 </vt:lpstr>
      <vt:lpstr>動態記憶體配置的語法</vt:lpstr>
      <vt:lpstr>但其實……</vt:lpstr>
      <vt:lpstr>PowerPoint 簡報</vt:lpstr>
      <vt:lpstr>PowerPoint 簡報</vt:lpstr>
      <vt:lpstr>PowerPoint 簡報</vt:lpstr>
      <vt:lpstr>指標陣列</vt:lpstr>
      <vt:lpstr>指標陣列</vt:lpstr>
      <vt:lpstr>雙重指標</vt:lpstr>
      <vt:lpstr>指標的指標的指標……</vt:lpstr>
      <vt:lpstr>PowerPoint 簡報</vt:lpstr>
      <vt:lpstr>PowerPoint 簡報</vt:lpstr>
      <vt:lpstr>PowerPoint 簡報</vt:lpstr>
      <vt:lpstr>指標與字串(補充)</vt:lpstr>
      <vt:lpstr>指標與字串(補充)</vt:lpstr>
      <vt:lpstr>字串的指標陣列(補充)</vt:lpstr>
      <vt:lpstr>字串交換(補充)</vt:lpstr>
      <vt:lpstr>字串處理(補充)</vt:lpstr>
      <vt:lpstr>字串處理(標頭檔)</vt:lpstr>
      <vt:lpstr>指標的應用 - 字串處理(1)</vt:lpstr>
      <vt:lpstr>strlen()</vt:lpstr>
      <vt:lpstr>字串處理(2)</vt:lpstr>
      <vt:lpstr>strcpy()</vt:lpstr>
      <vt:lpstr>字串處理(3)</vt:lpstr>
      <vt:lpstr>strcat()</vt:lpstr>
      <vt:lpstr>字串處理(4)</vt:lpstr>
      <vt:lpstr>strcmp()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lkm543</cp:lastModifiedBy>
  <cp:revision>69</cp:revision>
  <dcterms:created xsi:type="dcterms:W3CDTF">2016-06-24T07:32:38Z</dcterms:created>
  <dcterms:modified xsi:type="dcterms:W3CDTF">2017-10-28T07:20:32Z</dcterms:modified>
</cp:coreProperties>
</file>