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314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D8F8E4"/>
    <a:srgbClr val="F57B17"/>
    <a:srgbClr val="56A828"/>
    <a:srgbClr val="BAECBA"/>
    <a:srgbClr val="EFEA16"/>
    <a:srgbClr val="F7FCBC"/>
    <a:srgbClr val="78DA78"/>
    <a:srgbClr val="B7EBB7"/>
    <a:srgbClr val="AEEB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6E5E1-796B-4BC5-8E0B-C38F97F58DE8}" type="datetime1">
              <a:rPr lang="zh-TW" altLang="en-US" smtClean="0"/>
              <a:t>2017/10/29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A9BD7-813C-4E13-B181-D85D42BFE1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5227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3329E-3BFD-4609-B43B-BE70C0CDA2E7}" type="datetime1">
              <a:rPr lang="zh-TW" altLang="en-US" smtClean="0"/>
              <a:t>2017/10/29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30A31-B339-460E-A066-6486EA6B5E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370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531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129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void swap(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*a,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*b)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temp;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temp = *a;</a:t>
            </a:r>
          </a:p>
          <a:p>
            <a:r>
              <a:rPr lang="en-US" altLang="zh-TW" dirty="0" smtClean="0"/>
              <a:t>	*a = *b;</a:t>
            </a:r>
          </a:p>
          <a:p>
            <a:r>
              <a:rPr lang="en-US" altLang="zh-TW" dirty="0" smtClean="0"/>
              <a:t>	*b = temp;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 = 10;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b = 5;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swap(&amp;a, &amp;b);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&lt;&lt;"a= "&lt;&lt;a&lt;&lt;" ,b= "&lt;&lt;b;</a:t>
            </a:r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435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ctype.h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string 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="";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"Please enter a string : ";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getline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cin,str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for (char &amp;c : 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){</a:t>
            </a:r>
          </a:p>
          <a:p>
            <a:r>
              <a:rPr lang="en-US" altLang="zh-TW" dirty="0" smtClean="0"/>
              <a:t>        if (</a:t>
            </a:r>
            <a:r>
              <a:rPr lang="en-US" altLang="zh-TW" dirty="0" err="1" smtClean="0"/>
              <a:t>islower</a:t>
            </a:r>
            <a:r>
              <a:rPr lang="en-US" altLang="zh-TW" dirty="0" smtClean="0"/>
              <a:t>(c))</a:t>
            </a:r>
          </a:p>
          <a:p>
            <a:r>
              <a:rPr lang="en-US" altLang="zh-TW" dirty="0" smtClean="0"/>
              <a:t>            c=</a:t>
            </a:r>
            <a:r>
              <a:rPr lang="en-US" altLang="zh-TW" dirty="0" err="1" smtClean="0"/>
              <a:t>toupper</a:t>
            </a:r>
            <a:r>
              <a:rPr lang="en-US" altLang="zh-TW" dirty="0" smtClean="0"/>
              <a:t>(c);</a:t>
            </a:r>
          </a:p>
          <a:p>
            <a:r>
              <a:rPr lang="en-US" altLang="zh-TW" dirty="0" smtClean="0"/>
              <a:t>        else</a:t>
            </a:r>
          </a:p>
          <a:p>
            <a:r>
              <a:rPr lang="en-US" altLang="zh-TW" dirty="0" smtClean="0"/>
              <a:t>            c=</a:t>
            </a:r>
            <a:r>
              <a:rPr lang="en-US" altLang="zh-TW" dirty="0" err="1" smtClean="0"/>
              <a:t>tolower</a:t>
            </a:r>
            <a:r>
              <a:rPr lang="en-US" altLang="zh-TW" dirty="0" smtClean="0"/>
              <a:t>(c);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"The result is " &lt;&lt; 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 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055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void </a:t>
            </a:r>
            <a:r>
              <a:rPr lang="en-US" altLang="zh-TW" dirty="0" err="1" smtClean="0"/>
              <a:t>ana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b,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c,int</a:t>
            </a:r>
            <a:r>
              <a:rPr lang="en-US" altLang="zh-TW" dirty="0" smtClean="0"/>
              <a:t> &amp;</a:t>
            </a:r>
            <a:r>
              <a:rPr lang="en-US" altLang="zh-TW" dirty="0" err="1" smtClean="0"/>
              <a:t>max_value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&amp;</a:t>
            </a:r>
            <a:r>
              <a:rPr lang="en-US" altLang="zh-TW" dirty="0" err="1" smtClean="0"/>
              <a:t>min_value</a:t>
            </a:r>
            <a:r>
              <a:rPr lang="en-US" altLang="zh-TW" dirty="0" smtClean="0"/>
              <a:t>){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m,n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if (c&gt;b &amp;&amp; c&gt;a)</a:t>
            </a:r>
          </a:p>
          <a:p>
            <a:r>
              <a:rPr lang="en-US" altLang="zh-TW" dirty="0" smtClean="0"/>
              <a:t>    {</a:t>
            </a:r>
          </a:p>
          <a:p>
            <a:r>
              <a:rPr lang="en-US" altLang="zh-TW" dirty="0" smtClean="0"/>
              <a:t>         m=c;</a:t>
            </a:r>
          </a:p>
          <a:p>
            <a:r>
              <a:rPr lang="en-US" altLang="zh-TW" dirty="0" smtClean="0"/>
              <a:t>        if (b&gt;a)</a:t>
            </a:r>
          </a:p>
          <a:p>
            <a:r>
              <a:rPr lang="en-US" altLang="zh-TW" dirty="0" smtClean="0"/>
              <a:t>            n=a;</a:t>
            </a:r>
          </a:p>
          <a:p>
            <a:r>
              <a:rPr lang="en-US" altLang="zh-TW" dirty="0" smtClean="0"/>
              <a:t>        else</a:t>
            </a:r>
          </a:p>
          <a:p>
            <a:r>
              <a:rPr lang="en-US" altLang="zh-TW" dirty="0" smtClean="0"/>
              <a:t>            n=b;</a:t>
            </a:r>
          </a:p>
          <a:p>
            <a:r>
              <a:rPr lang="en-US" altLang="zh-TW" dirty="0" smtClean="0"/>
              <a:t>   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else if (b&gt;c &amp;&amp; b&gt;a)</a:t>
            </a:r>
          </a:p>
          <a:p>
            <a:r>
              <a:rPr lang="en-US" altLang="zh-TW" dirty="0" smtClean="0"/>
              <a:t>    {</a:t>
            </a:r>
          </a:p>
          <a:p>
            <a:r>
              <a:rPr lang="en-US" altLang="zh-TW" dirty="0" smtClean="0"/>
              <a:t>         m=b;</a:t>
            </a:r>
          </a:p>
          <a:p>
            <a:r>
              <a:rPr lang="en-US" altLang="zh-TW" dirty="0" smtClean="0"/>
              <a:t>        if (a&gt;c)</a:t>
            </a:r>
          </a:p>
          <a:p>
            <a:r>
              <a:rPr lang="en-US" altLang="zh-TW" dirty="0" smtClean="0"/>
              <a:t>            n=c;</a:t>
            </a:r>
          </a:p>
          <a:p>
            <a:r>
              <a:rPr lang="en-US" altLang="zh-TW" dirty="0" smtClean="0"/>
              <a:t>        else</a:t>
            </a:r>
          </a:p>
          <a:p>
            <a:r>
              <a:rPr lang="en-US" altLang="zh-TW" dirty="0" smtClean="0"/>
              <a:t>            n=b;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else</a:t>
            </a:r>
          </a:p>
          <a:p>
            <a:r>
              <a:rPr lang="en-US" altLang="zh-TW" dirty="0" smtClean="0"/>
              <a:t>    {</a:t>
            </a:r>
          </a:p>
          <a:p>
            <a:r>
              <a:rPr lang="en-US" altLang="zh-TW" dirty="0" smtClean="0"/>
              <a:t>         m=a;</a:t>
            </a:r>
          </a:p>
          <a:p>
            <a:r>
              <a:rPr lang="en-US" altLang="zh-TW" dirty="0" smtClean="0"/>
              <a:t>        if (b&gt;c)</a:t>
            </a:r>
          </a:p>
          <a:p>
            <a:r>
              <a:rPr lang="en-US" altLang="zh-TW" dirty="0" smtClean="0"/>
              <a:t>            n=c;</a:t>
            </a:r>
          </a:p>
          <a:p>
            <a:r>
              <a:rPr lang="en-US" altLang="zh-TW" dirty="0" smtClean="0"/>
              <a:t>        else</a:t>
            </a:r>
          </a:p>
          <a:p>
            <a:r>
              <a:rPr lang="en-US" altLang="zh-TW" dirty="0" smtClean="0"/>
              <a:t>            n=b;</a:t>
            </a:r>
          </a:p>
          <a:p>
            <a:r>
              <a:rPr lang="en-US" altLang="zh-TW" dirty="0" smtClean="0"/>
              <a:t>   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max_value</a:t>
            </a:r>
            <a:r>
              <a:rPr lang="en-US" altLang="zh-TW" dirty="0" smtClean="0"/>
              <a:t>=m;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min_value</a:t>
            </a:r>
            <a:r>
              <a:rPr lang="en-US" altLang="zh-TW" dirty="0" smtClean="0"/>
              <a:t>=n;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m,n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ana</a:t>
            </a:r>
            <a:r>
              <a:rPr lang="en-US" altLang="zh-TW" dirty="0" smtClean="0"/>
              <a:t>(3,4,2,m,n);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&lt;&lt;m&lt;&lt;" "&lt;&lt;n&lt;&lt;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335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void </a:t>
            </a:r>
            <a:r>
              <a:rPr lang="en-US" altLang="zh-TW" dirty="0" err="1" smtClean="0"/>
              <a:t>ana</a:t>
            </a:r>
            <a:r>
              <a:rPr lang="en-US" altLang="zh-TW" dirty="0" smtClean="0"/>
              <a:t>(float a, float b, float </a:t>
            </a:r>
            <a:r>
              <a:rPr lang="en-US" altLang="zh-TW" dirty="0" err="1" smtClean="0"/>
              <a:t>c,float</a:t>
            </a:r>
            <a:r>
              <a:rPr lang="en-US" altLang="zh-TW" dirty="0" smtClean="0"/>
              <a:t> &amp;</a:t>
            </a:r>
            <a:r>
              <a:rPr lang="en-US" altLang="zh-TW" dirty="0" err="1" smtClean="0"/>
              <a:t>cosA</a:t>
            </a:r>
            <a:r>
              <a:rPr lang="en-US" altLang="zh-TW" dirty="0" smtClean="0"/>
              <a:t>, float &amp;</a:t>
            </a:r>
            <a:r>
              <a:rPr lang="en-US" altLang="zh-TW" dirty="0" err="1" smtClean="0"/>
              <a:t>cosB</a:t>
            </a:r>
            <a:r>
              <a:rPr lang="en-US" altLang="zh-TW" dirty="0" smtClean="0"/>
              <a:t>, float &amp;</a:t>
            </a:r>
            <a:r>
              <a:rPr lang="en-US" altLang="zh-TW" dirty="0" err="1" smtClean="0"/>
              <a:t>cosC</a:t>
            </a:r>
            <a:r>
              <a:rPr lang="en-US" altLang="zh-TW" dirty="0" smtClean="0"/>
              <a:t>){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cosA</a:t>
            </a:r>
            <a:r>
              <a:rPr lang="en-US" altLang="zh-TW" dirty="0" smtClean="0"/>
              <a:t>=(b*</a:t>
            </a:r>
            <a:r>
              <a:rPr lang="en-US" altLang="zh-TW" dirty="0" err="1" smtClean="0"/>
              <a:t>b+c</a:t>
            </a:r>
            <a:r>
              <a:rPr lang="en-US" altLang="zh-TW" dirty="0" smtClean="0"/>
              <a:t>*c-a*a)/(2*b*c);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cosB</a:t>
            </a:r>
            <a:r>
              <a:rPr lang="en-US" altLang="zh-TW" dirty="0" smtClean="0"/>
              <a:t>=(a*</a:t>
            </a:r>
            <a:r>
              <a:rPr lang="en-US" altLang="zh-TW" dirty="0" err="1" smtClean="0"/>
              <a:t>a+c</a:t>
            </a:r>
            <a:r>
              <a:rPr lang="en-US" altLang="zh-TW" dirty="0" smtClean="0"/>
              <a:t>*c-b*b)/(2*a*c);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cosC</a:t>
            </a:r>
            <a:r>
              <a:rPr lang="en-US" altLang="zh-TW" dirty="0" smtClean="0"/>
              <a:t>=(a*</a:t>
            </a:r>
            <a:r>
              <a:rPr lang="en-US" altLang="zh-TW" dirty="0" err="1" smtClean="0"/>
              <a:t>a+b</a:t>
            </a:r>
            <a:r>
              <a:rPr lang="en-US" altLang="zh-TW" dirty="0" smtClean="0"/>
              <a:t>*b-c*c)/(2*a*b);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float </a:t>
            </a:r>
            <a:r>
              <a:rPr lang="en-US" altLang="zh-TW" dirty="0" err="1" smtClean="0"/>
              <a:t>a,b,c,cosA,cosB,cosC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&lt;&lt;"Please enter 3 length of triangle : "&lt;&lt;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 &gt;&gt; a&gt;&gt; b &gt;&gt;c;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ana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a,b,c,cosA,cosB,cosC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&lt;&lt;"</a:t>
            </a:r>
            <a:r>
              <a:rPr lang="en-US" altLang="zh-TW" dirty="0" err="1" smtClean="0"/>
              <a:t>cosA</a:t>
            </a:r>
            <a:r>
              <a:rPr lang="en-US" altLang="zh-TW" dirty="0" smtClean="0"/>
              <a:t> : "&lt;&lt;</a:t>
            </a:r>
            <a:r>
              <a:rPr lang="en-US" altLang="zh-TW" dirty="0" err="1" smtClean="0"/>
              <a:t>cosA</a:t>
            </a:r>
            <a:r>
              <a:rPr lang="en-US" altLang="zh-TW" dirty="0" smtClean="0"/>
              <a:t>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&lt;&lt;"</a:t>
            </a:r>
            <a:r>
              <a:rPr lang="en-US" altLang="zh-TW" dirty="0" err="1" smtClean="0"/>
              <a:t>cosB</a:t>
            </a:r>
            <a:r>
              <a:rPr lang="en-US" altLang="zh-TW" dirty="0" smtClean="0"/>
              <a:t> : "&lt;&lt;</a:t>
            </a:r>
            <a:r>
              <a:rPr lang="en-US" altLang="zh-TW" dirty="0" err="1" smtClean="0"/>
              <a:t>cosB</a:t>
            </a:r>
            <a:r>
              <a:rPr lang="en-US" altLang="zh-TW" dirty="0" smtClean="0"/>
              <a:t>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&lt;&lt;"</a:t>
            </a:r>
            <a:r>
              <a:rPr lang="en-US" altLang="zh-TW" dirty="0" err="1" smtClean="0"/>
              <a:t>cosC</a:t>
            </a:r>
            <a:r>
              <a:rPr lang="en-US" altLang="zh-TW" dirty="0" smtClean="0"/>
              <a:t> : "&lt;&lt;</a:t>
            </a:r>
            <a:r>
              <a:rPr lang="en-US" altLang="zh-TW" dirty="0" err="1" smtClean="0"/>
              <a:t>cosC</a:t>
            </a:r>
            <a:r>
              <a:rPr lang="en-US" altLang="zh-TW" dirty="0" smtClean="0"/>
              <a:t>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516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491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407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void </a:t>
            </a:r>
            <a:r>
              <a:rPr lang="en-US" altLang="zh-TW" dirty="0" err="1" smtClean="0"/>
              <a:t>printArray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*data)</a:t>
            </a:r>
          </a:p>
          <a:p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sizeof</a:t>
            </a:r>
            <a:r>
              <a:rPr lang="en-US" altLang="zh-TW" dirty="0" smtClean="0"/>
              <a:t>(data);</a:t>
            </a:r>
          </a:p>
          <a:p>
            <a:r>
              <a:rPr lang="en-US" altLang="zh-TW" dirty="0" smtClean="0"/>
              <a:t>	for(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; ++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      	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data[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&lt;&lt; ' ';</a:t>
            </a:r>
          </a:p>
          <a:p>
            <a:r>
              <a:rPr lang="en-US" altLang="zh-TW" dirty="0" smtClean="0"/>
              <a:t> }</a:t>
            </a:r>
          </a:p>
          <a:p>
            <a:r>
              <a:rPr lang="en-US" altLang="zh-TW" dirty="0" smtClean="0"/>
              <a:t>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data[] = { 5, 7, 8, 9, 1, 2 };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err="1" smtClean="0"/>
              <a:t>printArray</a:t>
            </a:r>
            <a:r>
              <a:rPr lang="en-US" altLang="zh-TW" dirty="0" smtClean="0"/>
              <a:t>(data);</a:t>
            </a:r>
          </a:p>
          <a:p>
            <a:r>
              <a:rPr lang="en-US" altLang="zh-TW" dirty="0" smtClean="0"/>
              <a:t> 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131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stdlib.h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void </a:t>
            </a:r>
            <a:r>
              <a:rPr lang="en-US" altLang="zh-TW" dirty="0" err="1" smtClean="0"/>
              <a:t>printArray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*</a:t>
            </a:r>
            <a:r>
              <a:rPr lang="en-US" altLang="zh-TW" dirty="0" err="1" smtClean="0"/>
              <a:t>data,int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for(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; ++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      	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*(</a:t>
            </a:r>
            <a:r>
              <a:rPr lang="en-US" altLang="zh-TW" dirty="0" err="1" smtClean="0"/>
              <a:t>data+i</a:t>
            </a:r>
            <a:r>
              <a:rPr lang="en-US" altLang="zh-TW" dirty="0" smtClean="0"/>
              <a:t>) &lt;&lt; ' ';</a:t>
            </a:r>
          </a:p>
          <a:p>
            <a:r>
              <a:rPr lang="en-US" altLang="zh-TW" dirty="0" smtClean="0"/>
              <a:t>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*p;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n;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"Please enter the number of array : "&lt;&lt;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 &gt;&gt; n;</a:t>
            </a:r>
          </a:p>
          <a:p>
            <a:r>
              <a:rPr lang="en-US" altLang="zh-TW" dirty="0" smtClean="0"/>
              <a:t>     p =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*) </a:t>
            </a:r>
            <a:r>
              <a:rPr lang="en-US" altLang="zh-TW" dirty="0" err="1" smtClean="0"/>
              <a:t>malloc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sizeof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)*n);</a:t>
            </a:r>
          </a:p>
          <a:p>
            <a:r>
              <a:rPr lang="en-US" altLang="zh-TW" dirty="0" smtClean="0"/>
              <a:t>     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&lt;n ;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 &gt;&gt; *(</a:t>
            </a:r>
            <a:r>
              <a:rPr lang="en-US" altLang="zh-TW" dirty="0" err="1" smtClean="0"/>
              <a:t>p+i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err="1" smtClean="0"/>
              <a:t>printArray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p,n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 return 0;</a:t>
            </a:r>
          </a:p>
          <a:p>
            <a:r>
              <a:rPr lang="en-US" altLang="zh-TW" dirty="0" smtClean="0"/>
              <a:t> 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746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stdlib.h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double </a:t>
            </a:r>
            <a:r>
              <a:rPr lang="en-US" altLang="zh-TW" dirty="0" err="1" smtClean="0"/>
              <a:t>avg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*</a:t>
            </a:r>
            <a:r>
              <a:rPr lang="en-US" altLang="zh-TW" dirty="0" err="1" smtClean="0"/>
              <a:t>data,int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double </a:t>
            </a:r>
            <a:r>
              <a:rPr lang="en-US" altLang="zh-TW" dirty="0" err="1" smtClean="0"/>
              <a:t>avg</a:t>
            </a:r>
            <a:r>
              <a:rPr lang="en-US" altLang="zh-TW" dirty="0" smtClean="0"/>
              <a:t>=0.0;</a:t>
            </a:r>
          </a:p>
          <a:p>
            <a:r>
              <a:rPr lang="en-US" altLang="zh-TW" dirty="0" smtClean="0"/>
              <a:t>	for(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; ++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avg</a:t>
            </a:r>
            <a:r>
              <a:rPr lang="en-US" altLang="zh-TW" dirty="0" smtClean="0"/>
              <a:t>+=*(</a:t>
            </a:r>
            <a:r>
              <a:rPr lang="en-US" altLang="zh-TW" dirty="0" err="1" smtClean="0"/>
              <a:t>data+i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avg</a:t>
            </a:r>
            <a:r>
              <a:rPr lang="en-US" altLang="zh-TW" dirty="0" smtClean="0"/>
              <a:t>/=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return </a:t>
            </a:r>
            <a:r>
              <a:rPr lang="en-US" altLang="zh-TW" dirty="0" err="1" smtClean="0"/>
              <a:t>avg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*p;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n;</a:t>
            </a:r>
          </a:p>
          <a:p>
            <a:r>
              <a:rPr lang="en-US" altLang="zh-TW" dirty="0" smtClean="0"/>
              <a:t>     double 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"Please enter the number of array : "&lt;&lt;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 &gt;&gt; n;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"Please enter the elements of array : "&lt;&lt;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 p =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*) </a:t>
            </a:r>
            <a:r>
              <a:rPr lang="en-US" altLang="zh-TW" dirty="0" err="1" smtClean="0"/>
              <a:t>malloc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sizeof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)*n);</a:t>
            </a:r>
          </a:p>
          <a:p>
            <a:r>
              <a:rPr lang="en-US" altLang="zh-TW" dirty="0" smtClean="0"/>
              <a:t>     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&lt;n ;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 &gt;&gt; *(</a:t>
            </a:r>
            <a:r>
              <a:rPr lang="en-US" altLang="zh-TW" dirty="0" err="1" smtClean="0"/>
              <a:t>p+i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avg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p,n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"Average of your array is :"&lt;&lt; 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 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 return 0;</a:t>
            </a:r>
          </a:p>
          <a:p>
            <a:r>
              <a:rPr lang="en-US" altLang="zh-TW" dirty="0" smtClean="0"/>
              <a:t> 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690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3767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r>
              <a:rPr lang="en-US" altLang="zh-TW" dirty="0" smtClean="0"/>
              <a:t>#include &lt;stdlib.h&gt;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void printArray(int *data,int len)</a:t>
            </a:r>
          </a:p>
          <a:p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for(int i = 0; i &lt; len; ++i)</a:t>
            </a:r>
          </a:p>
          <a:p>
            <a:r>
              <a:rPr lang="en-US" altLang="zh-TW" dirty="0" smtClean="0"/>
              <a:t>        	cout &lt;&lt; *(data+i) &lt;&lt; ' ';</a:t>
            </a:r>
          </a:p>
          <a:p>
            <a:r>
              <a:rPr lang="en-US" altLang="zh-TW" dirty="0" smtClean="0"/>
              <a:t> }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void sortarray(int *p,int len)</a:t>
            </a:r>
          </a:p>
          <a:p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 int temp;</a:t>
            </a:r>
          </a:p>
          <a:p>
            <a:r>
              <a:rPr lang="en-US" altLang="zh-TW" dirty="0" smtClean="0"/>
              <a:t>    for (int i=0;i&lt;len-1;i++){</a:t>
            </a:r>
          </a:p>
          <a:p>
            <a:r>
              <a:rPr lang="en-US" altLang="zh-TW" dirty="0" smtClean="0"/>
              <a:t>        for (int j=0;j&lt;len-1-i;j++){</a:t>
            </a:r>
          </a:p>
          <a:p>
            <a:r>
              <a:rPr lang="en-US" altLang="zh-TW" dirty="0" smtClean="0"/>
              <a:t>            if (*(p+j)&gt;*(p+j+1)){</a:t>
            </a:r>
          </a:p>
          <a:p>
            <a:r>
              <a:rPr lang="en-US" altLang="zh-TW" dirty="0" smtClean="0"/>
              <a:t>                temp = *(p+j+1);</a:t>
            </a:r>
          </a:p>
          <a:p>
            <a:r>
              <a:rPr lang="en-US" altLang="zh-TW" dirty="0" smtClean="0"/>
              <a:t>                *(p+j+1) = *(p+j);</a:t>
            </a:r>
          </a:p>
          <a:p>
            <a:r>
              <a:rPr lang="en-US" altLang="zh-TW" dirty="0" smtClean="0"/>
              <a:t>                *(p+j) = temp;</a:t>
            </a:r>
          </a:p>
          <a:p>
            <a:r>
              <a:rPr lang="en-US" altLang="zh-TW" dirty="0" smtClean="0"/>
              <a:t>            }</a:t>
            </a:r>
          </a:p>
          <a:p>
            <a:r>
              <a:rPr lang="en-US" altLang="zh-TW" dirty="0" smtClean="0"/>
              <a:t>        }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int main()</a:t>
            </a:r>
          </a:p>
          <a:p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 int *p;</a:t>
            </a:r>
          </a:p>
          <a:p>
            <a:r>
              <a:rPr lang="en-US" altLang="zh-TW" dirty="0" smtClean="0"/>
              <a:t>     int n;</a:t>
            </a:r>
          </a:p>
          <a:p>
            <a:r>
              <a:rPr lang="en-US" altLang="zh-TW" dirty="0" smtClean="0"/>
              <a:t>     double ans;</a:t>
            </a:r>
          </a:p>
          <a:p>
            <a:r>
              <a:rPr lang="en-US" altLang="zh-TW" dirty="0" smtClean="0"/>
              <a:t>     cout &lt;&lt; "Please enter the number of array : "&lt;&lt;endl;</a:t>
            </a:r>
          </a:p>
          <a:p>
            <a:r>
              <a:rPr lang="en-US" altLang="zh-TW" dirty="0" smtClean="0"/>
              <a:t>     cin &gt;&gt; n;</a:t>
            </a:r>
          </a:p>
          <a:p>
            <a:r>
              <a:rPr lang="en-US" altLang="zh-TW" dirty="0" smtClean="0"/>
              <a:t>     cout &lt;&lt; "Please enter the elements of array : "&lt;&lt;endl;</a:t>
            </a:r>
          </a:p>
          <a:p>
            <a:r>
              <a:rPr lang="en-US" altLang="zh-TW" dirty="0" smtClean="0"/>
              <a:t>     p = (int *) malloc(sizeof(int)*n);</a:t>
            </a:r>
          </a:p>
          <a:p>
            <a:r>
              <a:rPr lang="en-US" altLang="zh-TW" dirty="0" smtClean="0"/>
              <a:t>     for (int i=0; i &lt;n ;i++)</a:t>
            </a:r>
          </a:p>
          <a:p>
            <a:r>
              <a:rPr lang="en-US" altLang="zh-TW" dirty="0" smtClean="0"/>
              <a:t>            cin &gt;&gt; *(p+i);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sortarray(p,n);</a:t>
            </a:r>
          </a:p>
          <a:p>
            <a:r>
              <a:rPr lang="en-US" altLang="zh-TW" dirty="0" smtClean="0"/>
              <a:t>     cout &lt;&lt; "The order of your array is :"&lt;&lt;endl;</a:t>
            </a:r>
          </a:p>
          <a:p>
            <a:r>
              <a:rPr lang="en-US" altLang="zh-TW" dirty="0" smtClean="0"/>
              <a:t>     printArray(p,n);</a:t>
            </a:r>
          </a:p>
          <a:p>
            <a:r>
              <a:rPr lang="en-US" altLang="zh-TW" dirty="0" smtClean="0"/>
              <a:t>     return 0;</a:t>
            </a:r>
          </a:p>
          <a:p>
            <a:r>
              <a:rPr lang="en-US" altLang="zh-TW" dirty="0" smtClean="0"/>
              <a:t> 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8561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9528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656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89FC0-44AD-49F4-8839-C5FA89731EB0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0208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0391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void out(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k){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"It is an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"&lt;&lt;k&lt;&lt;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void out(float k){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"It is a float "&lt;&lt;k&lt;&lt;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a=1;</a:t>
            </a:r>
          </a:p>
          <a:p>
            <a:r>
              <a:rPr lang="en-US" altLang="zh-TW" dirty="0" smtClean="0"/>
              <a:t>     float b=0.5;</a:t>
            </a:r>
          </a:p>
          <a:p>
            <a:r>
              <a:rPr lang="en-US" altLang="zh-TW" dirty="0" smtClean="0"/>
              <a:t>     out(a);</a:t>
            </a:r>
          </a:p>
          <a:p>
            <a:r>
              <a:rPr lang="en-US" altLang="zh-TW" dirty="0" smtClean="0"/>
              <a:t>     out(b);</a:t>
            </a:r>
          </a:p>
          <a:p>
            <a:r>
              <a:rPr lang="en-US" altLang="zh-TW" dirty="0" smtClean="0"/>
              <a:t>     return 0;</a:t>
            </a:r>
          </a:p>
          <a:p>
            <a:r>
              <a:rPr lang="en-US" altLang="zh-TW" dirty="0" smtClean="0"/>
              <a:t> }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0479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void out(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k){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"It is an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"&lt;&lt;k&lt;&lt;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void out(float k){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"It is a float "&lt;&lt;k&lt;&lt;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void out(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*</a:t>
            </a:r>
            <a:r>
              <a:rPr lang="en-US" altLang="zh-TW" dirty="0" err="1" smtClean="0"/>
              <a:t>data,int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"It is a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array "&lt;&lt;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	for(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; ++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      	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*(</a:t>
            </a:r>
            <a:r>
              <a:rPr lang="en-US" altLang="zh-TW" dirty="0" err="1" smtClean="0"/>
              <a:t>data+i</a:t>
            </a:r>
            <a:r>
              <a:rPr lang="en-US" altLang="zh-TW" dirty="0" smtClean="0"/>
              <a:t>) &lt;&lt; ' ';</a:t>
            </a:r>
          </a:p>
          <a:p>
            <a:r>
              <a:rPr lang="en-US" altLang="zh-TW" dirty="0" smtClean="0"/>
              <a:t> }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a=1;</a:t>
            </a:r>
          </a:p>
          <a:p>
            <a:r>
              <a:rPr lang="en-US" altLang="zh-TW" dirty="0" smtClean="0"/>
              <a:t>     float b=0.5;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c[5]={1,2,3,4,5};</a:t>
            </a:r>
          </a:p>
          <a:p>
            <a:r>
              <a:rPr lang="en-US" altLang="zh-TW" smtClean="0"/>
              <a:t>out(a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 out(b);</a:t>
            </a:r>
          </a:p>
          <a:p>
            <a:r>
              <a:rPr lang="en-US" altLang="zh-TW" dirty="0" smtClean="0"/>
              <a:t>     out(c,5);</a:t>
            </a:r>
          </a:p>
          <a:p>
            <a:r>
              <a:rPr lang="en-US" altLang="zh-TW" dirty="0" smtClean="0"/>
              <a:t>     return 0;</a:t>
            </a:r>
          </a:p>
          <a:p>
            <a:r>
              <a:rPr lang="en-US" altLang="zh-TW" dirty="0" smtClean="0"/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3901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5824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加一張</a:t>
            </a:r>
            <a:r>
              <a:rPr lang="en-US" altLang="zh-TW" dirty="0" smtClean="0"/>
              <a:t>sum</a:t>
            </a:r>
            <a:r>
              <a:rPr lang="zh-TW" altLang="en-US" dirty="0" smtClean="0"/>
              <a:t> </a:t>
            </a:r>
            <a:r>
              <a:rPr lang="en-US" altLang="zh-TW" dirty="0" smtClean="0"/>
              <a:t>vs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fibonacci</a:t>
            </a:r>
            <a:r>
              <a:rPr lang="zh-TW" altLang="en-US" dirty="0" smtClean="0"/>
              <a:t>比較，說明遞迴的壞處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8664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Fibonacci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n)</a:t>
            </a:r>
          </a:p>
          <a:p>
            <a:r>
              <a:rPr lang="en-US" altLang="zh-TW" dirty="0" smtClean="0"/>
              <a:t> {</a:t>
            </a:r>
          </a:p>
          <a:p>
            <a:r>
              <a:rPr lang="en-US" altLang="zh-TW" baseline="0" dirty="0" smtClean="0"/>
              <a:t>    </a:t>
            </a:r>
            <a:r>
              <a:rPr lang="en-US" altLang="zh-TW" dirty="0" smtClean="0"/>
              <a:t>if (n&lt;=2)</a:t>
            </a:r>
          </a:p>
          <a:p>
            <a:r>
              <a:rPr lang="en-US" altLang="zh-TW" dirty="0" smtClean="0"/>
              <a:t>        return 1;</a:t>
            </a:r>
          </a:p>
          <a:p>
            <a:r>
              <a:rPr lang="en-US" altLang="zh-TW" dirty="0" smtClean="0"/>
              <a:t>    else</a:t>
            </a:r>
          </a:p>
          <a:p>
            <a:r>
              <a:rPr lang="en-US" altLang="zh-TW" dirty="0" smtClean="0"/>
              <a:t>        return Fibonacci(n-1)+Fibonacci(n-2);</a:t>
            </a:r>
          </a:p>
          <a:p>
            <a:r>
              <a:rPr lang="en-US" altLang="zh-TW" dirty="0" smtClean="0"/>
              <a:t>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 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=1;i&lt;10;i++)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&lt;&lt;Fibonacci(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)&lt;&lt;" ";</a:t>
            </a:r>
          </a:p>
          <a:p>
            <a:r>
              <a:rPr lang="en-US" altLang="zh-TW" dirty="0" smtClean="0"/>
              <a:t> }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05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085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b)</a:t>
            </a:r>
          </a:p>
          <a:p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if (a==b)</a:t>
            </a:r>
          </a:p>
          <a:p>
            <a:r>
              <a:rPr lang="en-US" altLang="zh-TW" dirty="0" smtClean="0"/>
              <a:t>        return a;</a:t>
            </a:r>
          </a:p>
          <a:p>
            <a:r>
              <a:rPr lang="en-US" altLang="zh-TW" dirty="0" smtClean="0"/>
              <a:t>    else if (a&gt;b)</a:t>
            </a:r>
          </a:p>
          <a:p>
            <a:r>
              <a:rPr lang="en-US" altLang="zh-TW" dirty="0" smtClean="0"/>
              <a:t>        return 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(a-</a:t>
            </a:r>
            <a:r>
              <a:rPr lang="en-US" altLang="zh-TW" dirty="0" err="1" smtClean="0"/>
              <a:t>b,b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else</a:t>
            </a:r>
          </a:p>
          <a:p>
            <a:r>
              <a:rPr lang="en-US" altLang="zh-TW" dirty="0" smtClean="0"/>
              <a:t>        return 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(b-</a:t>
            </a:r>
            <a:r>
              <a:rPr lang="en-US" altLang="zh-TW" dirty="0" err="1" smtClean="0"/>
              <a:t>a,a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"Please enter 2 integer" 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&gt;&gt;a&gt;&gt;b;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= " &lt;&lt; 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}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0036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time = 0;</a:t>
            </a:r>
          </a:p>
          <a:p>
            <a:r>
              <a:rPr lang="en-US" altLang="zh-TW" dirty="0" smtClean="0"/>
              <a:t>void </a:t>
            </a:r>
            <a:r>
              <a:rPr lang="en-US" altLang="zh-TW" dirty="0" err="1" smtClean="0"/>
              <a:t>hanoi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n, char A, char B, char C)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if (n == 1)</a:t>
            </a:r>
          </a:p>
          <a:p>
            <a:r>
              <a:rPr lang="en-US" altLang="zh-TW" dirty="0" smtClean="0"/>
              <a:t>    {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</a:t>
            </a:r>
            <a:r>
              <a:rPr lang="zh-TW" altLang="en-US" dirty="0" smtClean="0"/>
              <a:t>將第</a:t>
            </a:r>
            <a:r>
              <a:rPr lang="en-US" altLang="zh-TW" dirty="0" smtClean="0"/>
              <a:t>" &lt;&lt; n &lt;&lt;"</a:t>
            </a:r>
            <a:r>
              <a:rPr lang="zh-TW" altLang="en-US" dirty="0" smtClean="0"/>
              <a:t>個圓盤由</a:t>
            </a:r>
            <a:r>
              <a:rPr lang="en-US" altLang="zh-TW" dirty="0" smtClean="0"/>
              <a:t>" &lt;&lt;A &lt;&lt;"</a:t>
            </a:r>
            <a:r>
              <a:rPr lang="zh-TW" altLang="en-US" dirty="0" smtClean="0"/>
              <a:t>移到</a:t>
            </a:r>
            <a:r>
              <a:rPr lang="en-US" altLang="zh-TW" dirty="0" smtClean="0"/>
              <a:t>" &lt;&lt;C 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else</a:t>
            </a:r>
          </a:p>
          <a:p>
            <a:r>
              <a:rPr lang="en-US" altLang="zh-TW" dirty="0" smtClean="0"/>
              <a:t>    {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hanoi</a:t>
            </a:r>
            <a:r>
              <a:rPr lang="en-US" altLang="zh-TW" dirty="0" smtClean="0"/>
              <a:t>(n - 1, A, C, B);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</a:t>
            </a:r>
            <a:r>
              <a:rPr lang="zh-TW" altLang="en-US" dirty="0" smtClean="0"/>
              <a:t>將第</a:t>
            </a:r>
            <a:r>
              <a:rPr lang="en-US" altLang="zh-TW" dirty="0" smtClean="0"/>
              <a:t>" &lt;&lt; n &lt;&lt; "</a:t>
            </a:r>
            <a:r>
              <a:rPr lang="zh-TW" altLang="en-US" dirty="0" smtClean="0"/>
              <a:t>個圓盤由</a:t>
            </a:r>
            <a:r>
              <a:rPr lang="en-US" altLang="zh-TW" dirty="0" smtClean="0"/>
              <a:t>" &lt;&lt; A &lt;&lt; "</a:t>
            </a:r>
            <a:r>
              <a:rPr lang="zh-TW" altLang="en-US" dirty="0" smtClean="0"/>
              <a:t>移到</a:t>
            </a:r>
            <a:r>
              <a:rPr lang="en-US" altLang="zh-TW" dirty="0" smtClean="0"/>
              <a:t>" &lt;&lt;C&lt;&lt;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hanoi</a:t>
            </a:r>
            <a:r>
              <a:rPr lang="en-US" altLang="zh-TW" dirty="0" smtClean="0"/>
              <a:t>(n - 1, B, A, C);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main(void)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n;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&lt;&lt;"</a:t>
            </a:r>
            <a:r>
              <a:rPr lang="zh-TW" altLang="en-US" dirty="0" smtClean="0"/>
              <a:t>請輸入河內塔的高度：</a:t>
            </a:r>
            <a:r>
              <a:rPr lang="en-US" altLang="zh-TW" dirty="0" smtClean="0"/>
              <a:t>"&lt;&lt;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 &gt;&gt; n;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hanoi</a:t>
            </a:r>
            <a:r>
              <a:rPr lang="en-US" altLang="zh-TW" dirty="0" smtClean="0"/>
              <a:t>(n, 'A', 'B', 'C');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</a:t>
            </a:r>
            <a:r>
              <a:rPr lang="zh-TW" altLang="en-US" dirty="0" smtClean="0"/>
              <a:t>移動</a:t>
            </a:r>
            <a:r>
              <a:rPr lang="en-US" altLang="zh-TW" dirty="0" smtClean="0"/>
              <a:t>" &lt;&lt; n &lt;&lt;"</a:t>
            </a:r>
            <a:r>
              <a:rPr lang="zh-TW" altLang="en-US" dirty="0" smtClean="0"/>
              <a:t>層河內塔共需移動</a:t>
            </a:r>
            <a:r>
              <a:rPr lang="en-US" altLang="zh-TW" dirty="0" smtClean="0"/>
              <a:t>" &lt;&lt; time &lt;&lt;"</a:t>
            </a:r>
            <a:r>
              <a:rPr lang="zh-TW" altLang="en-US" dirty="0" smtClean="0"/>
              <a:t>次</a:t>
            </a:r>
            <a:r>
              <a:rPr lang="en-US" altLang="zh-TW" dirty="0" smtClean="0"/>
              <a:t>";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591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void hello()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&lt;&lt;"Hello"&lt;&lt;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hello();</a:t>
            </a:r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839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sum(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x,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y)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s = </a:t>
            </a:r>
            <a:r>
              <a:rPr lang="en-US" altLang="zh-TW" dirty="0" err="1" smtClean="0"/>
              <a:t>x+y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	return s;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a, b, 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 &gt;&gt; a &gt;&gt; b;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 = sum(a, b);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&lt;&lt;"</a:t>
            </a:r>
            <a:r>
              <a:rPr lang="en-US" altLang="zh-TW" dirty="0" err="1" smtClean="0"/>
              <a:t>a+b</a:t>
            </a:r>
            <a:r>
              <a:rPr lang="en-US" altLang="zh-TW" dirty="0" smtClean="0"/>
              <a:t>= "&lt;&lt;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487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sum(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x,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y)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s = </a:t>
            </a:r>
            <a:r>
              <a:rPr lang="en-US" altLang="zh-TW" dirty="0" err="1" smtClean="0"/>
              <a:t>x+y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	return s;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a, b, 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 &gt;&gt; a &gt;&gt; b;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 = sum(a, b);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&lt;&lt;"</a:t>
            </a:r>
            <a:r>
              <a:rPr lang="en-US" altLang="zh-TW" dirty="0" err="1" smtClean="0"/>
              <a:t>a+b</a:t>
            </a:r>
            <a:r>
              <a:rPr lang="en-US" altLang="zh-TW" dirty="0" smtClean="0"/>
              <a:t>= "&lt;&lt;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652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sum(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N)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s = 0;</a:t>
            </a:r>
          </a:p>
          <a:p>
            <a:r>
              <a:rPr lang="en-US" altLang="zh-TW" dirty="0" smtClean="0"/>
              <a:t>	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 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&lt;N ;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</a:t>
            </a:r>
          </a:p>
          <a:p>
            <a:r>
              <a:rPr lang="en-US" altLang="zh-TW" dirty="0" smtClean="0"/>
              <a:t>        s+=i+1;</a:t>
            </a:r>
          </a:p>
          <a:p>
            <a:r>
              <a:rPr lang="en-US" altLang="zh-TW" dirty="0" smtClean="0"/>
              <a:t>	return s;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N,ans</a:t>
            </a:r>
            <a:r>
              <a:rPr lang="en-US" altLang="zh-TW" dirty="0" smtClean="0"/>
              <a:t>=0;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 &gt;&gt; N;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 = sum(N);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&lt;&lt;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323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285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x, y;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sum()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s = </a:t>
            </a:r>
            <a:r>
              <a:rPr lang="en-US" altLang="zh-TW" dirty="0" err="1" smtClean="0"/>
              <a:t>x+y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	return s;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a, b, 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 &gt;&gt; a &gt;&gt; b;</a:t>
            </a:r>
          </a:p>
          <a:p>
            <a:r>
              <a:rPr lang="en-US" altLang="zh-TW" dirty="0" smtClean="0"/>
              <a:t>	x=a;</a:t>
            </a:r>
          </a:p>
          <a:p>
            <a:r>
              <a:rPr lang="en-US" altLang="zh-TW" dirty="0" smtClean="0"/>
              <a:t>	y=b;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 = sum();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&lt;&lt;"</a:t>
            </a:r>
            <a:r>
              <a:rPr lang="en-US" altLang="zh-TW" dirty="0" err="1" smtClean="0"/>
              <a:t>a+b</a:t>
            </a:r>
            <a:r>
              <a:rPr lang="en-US" altLang="zh-TW" dirty="0" smtClean="0"/>
              <a:t>= "&lt;&lt;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	</a:t>
            </a:r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404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DD1E-981A-45FE-9767-9A303A727424}" type="datetime1">
              <a:rPr lang="zh-TW" altLang="en-US" smtClean="0"/>
              <a:t>2017/10/29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圓角矩形 6"/>
          <p:cNvSpPr/>
          <p:nvPr userDrawn="1"/>
        </p:nvSpPr>
        <p:spPr>
          <a:xfrm>
            <a:off x="3419872" y="4028579"/>
            <a:ext cx="2664296" cy="648072"/>
          </a:xfrm>
          <a:prstGeom prst="round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ea typeface="Adobe 繁黑體 Std B" panose="020B0700000000000000"/>
              </a:rPr>
              <a:t>李耕銘</a:t>
            </a:r>
            <a:endParaRPr lang="zh-TW" altLang="en-US" sz="2800" b="1" dirty="0">
              <a:ea typeface="Adobe 繁黑體 Std B" panose="020B0700000000000000"/>
            </a:endParaRPr>
          </a:p>
        </p:txBody>
      </p:sp>
      <p:sp>
        <p:nvSpPr>
          <p:cNvPr id="8" name="圓角矩形 7"/>
          <p:cNvSpPr/>
          <p:nvPr userDrawn="1"/>
        </p:nvSpPr>
        <p:spPr>
          <a:xfrm>
            <a:off x="1259632" y="1360325"/>
            <a:ext cx="6984776" cy="2286254"/>
          </a:xfrm>
          <a:prstGeom prst="roundRect">
            <a:avLst/>
          </a:prstGeom>
          <a:gradFill>
            <a:gsLst>
              <a:gs pos="0">
                <a:srgbClr val="EFEA16"/>
              </a:gs>
              <a:gs pos="100000">
                <a:srgbClr val="F7FCBC"/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sz="3200" b="1" dirty="0" smtClean="0">
                <a:latin typeface="Adobe 繁黑體 Std B" pitchFamily="34" charset="-120"/>
                <a:ea typeface="Adobe 繁黑體 Std B" pitchFamily="34" charset="-120"/>
              </a:rPr>
              <a:t>C/C++</a:t>
            </a:r>
            <a:r>
              <a:rPr lang="zh-TW" altLang="en-US" sz="3200" b="1" dirty="0" smtClean="0">
                <a:latin typeface="Adobe 繁黑體 Std B" pitchFamily="34" charset="-120"/>
                <a:ea typeface="Adobe 繁黑體 Std B" pitchFamily="34" charset="-120"/>
              </a:rPr>
              <a:t> 基礎程式設計班</a:t>
            </a:r>
            <a:endParaRPr lang="en-US" altLang="zh-TW" sz="3200" b="1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3200" b="1" dirty="0" smtClean="0">
                <a:latin typeface="Adobe 繁黑體 Std B" pitchFamily="34" charset="-120"/>
                <a:ea typeface="Adobe 繁黑體 Std B" pitchFamily="34" charset="-120"/>
              </a:rPr>
              <a:t/>
            </a:r>
            <a:br>
              <a:rPr lang="en-US" altLang="zh-TW" sz="3200" b="1" dirty="0" smtClean="0">
                <a:latin typeface="Adobe 繁黑體 Std B" pitchFamily="34" charset="-120"/>
                <a:ea typeface="Adobe 繁黑體 Std B" pitchFamily="34" charset="-120"/>
              </a:rPr>
            </a:br>
            <a:endParaRPr lang="zh-TW" altLang="en-US" sz="3200" b="1" dirty="0">
              <a:ea typeface="Adobe 繁黑體 Std B" panose="020B070000000000000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7220" y="2204864"/>
            <a:ext cx="8229600" cy="1143000"/>
          </a:xfrm>
        </p:spPr>
        <p:txBody>
          <a:bodyPr/>
          <a:lstStyle>
            <a:lvl1pPr>
              <a:defRPr u="sng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7068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B1DF-123A-42A0-A2AB-012AEC2DAC81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圓角矩形圖說文字 7"/>
          <p:cNvSpPr/>
          <p:nvPr userDrawn="1"/>
        </p:nvSpPr>
        <p:spPr>
          <a:xfrm>
            <a:off x="899592" y="2060848"/>
            <a:ext cx="7056784" cy="2016224"/>
          </a:xfrm>
          <a:prstGeom prst="wedgeRoundRectCallou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5600" dirty="0">
              <a:ea typeface="Adobe 繁黑體 Std B" panose="020B0700000000000000"/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313184" y="249746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650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dirty="0" smtClean="0"/>
              <a:t>長篇講解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66AB-217D-4E8C-ADDA-9FF1481A0396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102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764704"/>
            <a:ext cx="8229600" cy="62710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686E-2DDC-488A-B054-98A1C00446F3}" type="datetime1">
              <a:rPr lang="zh-TW" altLang="en-US" smtClean="0"/>
              <a:t>2017/10/29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圓角矩形 9"/>
          <p:cNvSpPr/>
          <p:nvPr userDrawn="1"/>
        </p:nvSpPr>
        <p:spPr>
          <a:xfrm>
            <a:off x="1290464" y="1569785"/>
            <a:ext cx="2160240" cy="576064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3200" b="1" dirty="0">
              <a:ea typeface="Adobe 繁黑體 Std B" panose="020B0700000000000000"/>
            </a:endParaRPr>
          </a:p>
        </p:txBody>
      </p:sp>
      <p:sp>
        <p:nvSpPr>
          <p:cNvPr id="11" name="圓角矩形 10"/>
          <p:cNvSpPr/>
          <p:nvPr userDrawn="1"/>
        </p:nvSpPr>
        <p:spPr>
          <a:xfrm>
            <a:off x="5693296" y="1569785"/>
            <a:ext cx="2160240" cy="576064"/>
          </a:xfrm>
          <a:prstGeom prst="roundRect">
            <a:avLst/>
          </a:prstGeom>
          <a:solidFill>
            <a:schemeClr val="lt1"/>
          </a:solidFill>
          <a:ln w="38100">
            <a:solidFill>
              <a:srgbClr val="56A82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3200" b="1" dirty="0" smtClean="0">
              <a:ea typeface="Adobe 繁黑體 Std B" panose="020B0700000000000000"/>
            </a:endParaRPr>
          </a:p>
        </p:txBody>
      </p:sp>
      <p:sp>
        <p:nvSpPr>
          <p:cNvPr id="12" name="圓角矩形 11"/>
          <p:cNvSpPr/>
          <p:nvPr userDrawn="1"/>
        </p:nvSpPr>
        <p:spPr>
          <a:xfrm>
            <a:off x="457200" y="2395837"/>
            <a:ext cx="3826768" cy="3409427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zh-TW" altLang="en-US" sz="2400" dirty="0">
              <a:ea typeface="Adobe 繁黑體 Std B" panose="020B0700000000000000"/>
            </a:endParaRPr>
          </a:p>
        </p:txBody>
      </p:sp>
      <p:sp>
        <p:nvSpPr>
          <p:cNvPr id="13" name="圓角矩形 12"/>
          <p:cNvSpPr/>
          <p:nvPr userDrawn="1"/>
        </p:nvSpPr>
        <p:spPr>
          <a:xfrm>
            <a:off x="4860032" y="2369852"/>
            <a:ext cx="3826768" cy="3409427"/>
          </a:xfrm>
          <a:prstGeom prst="roundRect">
            <a:avLst/>
          </a:prstGeom>
          <a:ln w="38100">
            <a:solidFill>
              <a:srgbClr val="56A82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zh-TW" altLang="en-US" sz="2400" dirty="0">
              <a:ea typeface="Adobe 繁黑體 Std B" panose="020B070000000000000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>
          <a:xfrm>
            <a:off x="457200" y="2740011"/>
            <a:ext cx="4217640" cy="914400"/>
          </a:xfrm>
        </p:spPr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4"/>
          </p:nvPr>
        </p:nvSpPr>
        <p:spPr>
          <a:xfrm>
            <a:off x="4860843" y="2740011"/>
            <a:ext cx="3826767" cy="914400"/>
          </a:xfrm>
        </p:spPr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9850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0CFF-F4E8-4210-B80E-662418E54A6C}" type="datetime1">
              <a:rPr lang="zh-TW" altLang="en-US" smtClean="0"/>
              <a:t>2017/10/29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圓角矩形 4"/>
          <p:cNvSpPr/>
          <p:nvPr userDrawn="1"/>
        </p:nvSpPr>
        <p:spPr>
          <a:xfrm>
            <a:off x="2776972" y="548680"/>
            <a:ext cx="3312368" cy="720080"/>
          </a:xfrm>
          <a:prstGeom prst="roundRect">
            <a:avLst/>
          </a:prstGeom>
          <a:solidFill>
            <a:srgbClr val="FFFFCC"/>
          </a:solidFill>
          <a:ln w="7620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3600" b="1" dirty="0" smtClean="0"/>
              <a:t>Example Code</a:t>
            </a:r>
            <a:endParaRPr lang="zh-TW" altLang="en-US" sz="3600" b="1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3" hasCustomPrompt="1"/>
          </p:nvPr>
        </p:nvSpPr>
        <p:spPr>
          <a:xfrm>
            <a:off x="457200" y="1412776"/>
            <a:ext cx="8229600" cy="2448272"/>
          </a:xfrm>
          <a:solidFill>
            <a:srgbClr val="FFFFCC"/>
          </a:solidFill>
          <a:ln w="76200">
            <a:solidFill>
              <a:srgbClr val="F57B1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2400"/>
            </a:lvl1pPr>
          </a:lstStyle>
          <a:p>
            <a:pPr algn="l"/>
            <a:r>
              <a:rPr lang="en-US" altLang="zh-TW" sz="3200" b="1" dirty="0" smtClean="0"/>
              <a:t>Input:</a:t>
            </a:r>
          </a:p>
          <a:p>
            <a:pPr algn="l"/>
            <a:endParaRPr lang="en-US" altLang="zh-TW" sz="3200" b="1" dirty="0" smtClean="0"/>
          </a:p>
          <a:p>
            <a:pPr algn="l"/>
            <a:r>
              <a:rPr lang="en-US" altLang="zh-TW" sz="3200" b="1" dirty="0" smtClean="0"/>
              <a:t>Output:</a:t>
            </a:r>
          </a:p>
          <a:p>
            <a:pPr algn="l"/>
            <a:endParaRPr lang="en-US" altLang="zh-TW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057500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0CFF-F4E8-4210-B80E-662418E54A6C}" type="datetime1">
              <a:rPr lang="zh-TW" altLang="en-US" smtClean="0"/>
              <a:t>2017/10/29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7"/>
          <p:cNvSpPr>
            <a:spLocks noGrp="1"/>
          </p:cNvSpPr>
          <p:nvPr>
            <p:ph sz="quarter" idx="13" hasCustomPrompt="1"/>
          </p:nvPr>
        </p:nvSpPr>
        <p:spPr>
          <a:xfrm>
            <a:off x="451866" y="1275310"/>
            <a:ext cx="8234934" cy="2369714"/>
          </a:xfrm>
          <a:solidFill>
            <a:srgbClr val="D8F8E4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sz="1600"/>
            </a:lvl1pPr>
            <a:lvl2pPr>
              <a:defRPr sz="4400"/>
            </a:lvl2pPr>
            <a:lvl3pPr>
              <a:defRPr sz="2000"/>
            </a:lvl3pPr>
            <a:lvl4pPr>
              <a:defRPr sz="3600"/>
            </a:lvl4pPr>
            <a:lvl5pPr>
              <a:defRPr sz="2400"/>
            </a:lvl5pPr>
          </a:lstStyle>
          <a:p>
            <a:pPr lvl="0" algn="l"/>
            <a:r>
              <a:rPr lang="en-US" altLang="zh-TW" sz="3200" b="1" dirty="0" smtClean="0"/>
              <a:t>Input:</a:t>
            </a:r>
          </a:p>
          <a:p>
            <a:pPr lvl="0" algn="l"/>
            <a:r>
              <a:rPr lang="en-US" altLang="zh-TW" sz="3200" b="1" dirty="0" smtClean="0"/>
              <a:t>Output:</a:t>
            </a:r>
          </a:p>
          <a:p>
            <a:pPr lvl="0" algn="l"/>
            <a:endParaRPr lang="en-US" altLang="zh-TW" sz="3200" b="1" dirty="0" smtClean="0"/>
          </a:p>
          <a:p>
            <a:pPr lvl="0" algn="l"/>
            <a:r>
              <a:rPr lang="en-US" altLang="zh-TW" sz="3200" b="1" dirty="0" smtClean="0"/>
              <a:t>Hint:</a:t>
            </a:r>
            <a:endParaRPr lang="zh-TW" altLang="en-US" sz="3200" b="1" dirty="0" smtClean="0"/>
          </a:p>
          <a:p>
            <a:pPr lvl="0" algn="l"/>
            <a:endParaRPr lang="en-US" altLang="zh-TW" sz="3200" b="1" dirty="0" smtClean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 hasCustomPrompt="1"/>
          </p:nvPr>
        </p:nvSpPr>
        <p:spPr>
          <a:xfrm>
            <a:off x="464363" y="548680"/>
            <a:ext cx="2451453" cy="576163"/>
          </a:xfrm>
          <a:solidFill>
            <a:srgbClr val="FFFFCC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0" indent="0" algn="l">
              <a:buNone/>
              <a:defRPr b="1" baseline="0"/>
            </a:lvl1pPr>
          </a:lstStyle>
          <a:p>
            <a:pPr lvl="0"/>
            <a:r>
              <a:rPr lang="en-US" altLang="zh-TW" dirty="0" smtClean="0"/>
              <a:t>Practice   #: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3303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97325" y="1652245"/>
            <a:ext cx="5111750" cy="5853113"/>
          </a:xfrm>
        </p:spPr>
        <p:txBody>
          <a:bodyPr/>
          <a:lstStyle>
            <a:lvl1pPr>
              <a:defRPr sz="3200" b="1"/>
            </a:lvl1pPr>
            <a:lvl2pPr>
              <a:defRPr sz="2800" b="1"/>
            </a:lvl2pPr>
            <a:lvl3pPr>
              <a:defRPr sz="2400" b="1"/>
            </a:lvl3pPr>
            <a:lvl4pPr>
              <a:defRPr sz="2000" b="1"/>
            </a:lvl4pPr>
            <a:lvl5pPr>
              <a:defRPr sz="2000" b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AF57-A2B6-4788-BFEF-3479873FD22C}" type="datetime1">
              <a:rPr lang="zh-TW" altLang="en-US" smtClean="0"/>
              <a:t>2017/10/29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圓角矩形 7"/>
          <p:cNvSpPr/>
          <p:nvPr userDrawn="1"/>
        </p:nvSpPr>
        <p:spPr>
          <a:xfrm>
            <a:off x="251520" y="1656564"/>
            <a:ext cx="3539644" cy="2049571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 dirty="0">
              <a:ea typeface="Adobe 繁黑體 Std B" panose="020B070000000000000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569651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語法說明</a:t>
            </a:r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3"/>
          </p:nvPr>
        </p:nvSpPr>
        <p:spPr>
          <a:xfrm>
            <a:off x="457200" y="1890914"/>
            <a:ext cx="3178696" cy="914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37349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97325" y="1652245"/>
            <a:ext cx="5111750" cy="5853113"/>
          </a:xfrm>
        </p:spPr>
        <p:txBody>
          <a:bodyPr/>
          <a:lstStyle>
            <a:lvl1pPr>
              <a:defRPr sz="3200" b="1"/>
            </a:lvl1pPr>
            <a:lvl2pPr>
              <a:defRPr sz="2800" b="1"/>
            </a:lvl2pPr>
            <a:lvl3pPr>
              <a:defRPr sz="2400" b="1"/>
            </a:lvl3pPr>
            <a:lvl4pPr>
              <a:defRPr sz="2000" b="1"/>
            </a:lvl4pPr>
            <a:lvl5pPr>
              <a:defRPr sz="2000" b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AF57-A2B6-4788-BFEF-3479873FD22C}" type="datetime1">
              <a:rPr lang="zh-TW" altLang="en-US" smtClean="0"/>
              <a:t>2017/10/29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圓角矩形 7"/>
          <p:cNvSpPr/>
          <p:nvPr userDrawn="1"/>
        </p:nvSpPr>
        <p:spPr>
          <a:xfrm>
            <a:off x="251520" y="1656564"/>
            <a:ext cx="3539644" cy="4220708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 dirty="0">
              <a:ea typeface="Adobe 繁黑體 Std B" panose="020B070000000000000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569651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語法說明</a:t>
            </a:r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3"/>
          </p:nvPr>
        </p:nvSpPr>
        <p:spPr>
          <a:xfrm>
            <a:off x="457200" y="1890914"/>
            <a:ext cx="3178696" cy="914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08049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FC81-FC26-40F8-B560-73463D353BE4}" type="datetime1">
              <a:rPr lang="zh-TW" altLang="en-US" smtClean="0"/>
              <a:t>2017/10/29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42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alphaModFix amt="22000"/>
            <a:lum/>
          </a:blip>
          <a:srcRect/>
          <a:stretch>
            <a:fillRect l="-4000" r="-4000" b="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237312"/>
            <a:ext cx="9144000" cy="62068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56965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31689"/>
            <a:ext cx="8229600" cy="4294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A014B1DF-123A-42A0-A2AB-012AEC2DAC81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r>
              <a:rPr lang="zh-TW" altLang="en-US" dirty="0" smtClean="0"/>
              <a:t>李耕銘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fld id="{7B4D74D8-060F-4EA9-A02B-A5E9C676985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0">
                <a:srgbClr val="78DA78"/>
              </a:gs>
              <a:gs pos="100000">
                <a:srgbClr val="BAECBA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>
              <a:solidFill>
                <a:schemeClr val="tx2">
                  <a:lumMod val="75000"/>
                </a:schemeClr>
              </a:solidFill>
              <a:ea typeface="Adobe 繁黑體 Std B"/>
            </a:endParaRPr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481136" y="5595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  <a:ea typeface="Adobe 繁黑體 Std B"/>
              </a:rPr>
              <a:t>NTUCSIE</a:t>
            </a:r>
            <a:endParaRPr lang="zh-TW" altLang="en-US" b="1" dirty="0">
              <a:solidFill>
                <a:schemeClr val="tx2">
                  <a:lumMod val="75000"/>
                </a:schemeClr>
              </a:solidFill>
              <a:ea typeface="Adobe 繁黑體 Std B"/>
            </a:endParaRP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3671753" y="5099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2">
                    <a:lumMod val="75000"/>
                  </a:schemeClr>
                </a:solidFill>
                <a:ea typeface="Adobe 繁黑體 Std B"/>
              </a:rPr>
              <a:t>臺大資工訓練班</a:t>
            </a:r>
            <a:endParaRPr lang="zh-TW" altLang="en-US" b="1" dirty="0">
              <a:solidFill>
                <a:schemeClr val="tx2">
                  <a:lumMod val="75000"/>
                </a:schemeClr>
              </a:solidFill>
              <a:ea typeface="Adobe 繁黑體 Std B"/>
            </a:endParaRPr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7240507" y="50995"/>
            <a:ext cx="144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  <a:ea typeface="Adobe 繁黑體 Std B"/>
              </a:rPr>
              <a:t>C/C++</a:t>
            </a:r>
            <a:r>
              <a:rPr lang="zh-TW" altLang="en-US" b="1" dirty="0" smtClean="0">
                <a:solidFill>
                  <a:schemeClr val="tx2">
                    <a:lumMod val="75000"/>
                  </a:schemeClr>
                </a:solidFill>
                <a:ea typeface="Adobe 繁黑體 Std B"/>
              </a:rPr>
              <a:t>基礎班</a:t>
            </a:r>
            <a:endParaRPr lang="zh-TW" altLang="en-US" b="1" dirty="0">
              <a:solidFill>
                <a:schemeClr val="tx2">
                  <a:lumMod val="75000"/>
                </a:schemeClr>
              </a:solidFill>
              <a:ea typeface="Adobe 繁黑體 Std B"/>
            </a:endParaRPr>
          </a:p>
        </p:txBody>
      </p:sp>
    </p:spTree>
    <p:extLst>
      <p:ext uri="{BB962C8B-B14F-4D97-AF65-F5344CB8AC3E}">
        <p14:creationId xmlns:p14="http://schemas.microsoft.com/office/powerpoint/2010/main" val="370278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5" r:id="rId6"/>
    <p:sldLayoutId id="2147483656" r:id="rId7"/>
    <p:sldLayoutId id="2147483662" r:id="rId8"/>
    <p:sldLayoutId id="2147483664" r:id="rId9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Adobe 繁黑體 Std B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Adobe 繁黑體 Std B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Adobe 繁黑體 Std B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dobe 繁黑體 Std B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Adobe 繁黑體 Std B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Adobe 繁黑體 Std B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pn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2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6000"/>
                    </a14:imgEffect>
                  </a14:imgLayer>
                </a14:imgProps>
              </a:ext>
            </a:extLst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C41-29E2-40FC-AC89-52556BE24E60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李耕銘</a:t>
            </a:r>
            <a:endParaRPr lang="zh-TW" alt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函式、遞迴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678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9125"/>
            <a:ext cx="8229600" cy="981075"/>
          </a:xfrm>
        </p:spPr>
        <p:txBody>
          <a:bodyPr/>
          <a:lstStyle/>
          <a:p>
            <a:pPr eaLnBrk="1" hangingPunct="1"/>
            <a:r>
              <a:rPr lang="zh-TW" altLang="en-US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函式回傳值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一個函式只能有一個回傳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值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不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需要回傳時，必須宣告回傳型態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為 </a:t>
            </a:r>
            <a:r>
              <a:rPr lang="en-US" altLang="zh-TW" dirty="0" smtClean="0">
                <a:solidFill>
                  <a:srgbClr val="000099"/>
                </a:solidFill>
                <a:latin typeface="Adobe 繁黑體 Std B" pitchFamily="34" charset="-120"/>
                <a:ea typeface="Adobe 繁黑體 Std B" pitchFamily="34" charset="-120"/>
              </a:rPr>
              <a:t>void</a:t>
            </a:r>
            <a:endParaRPr lang="zh-TW" altLang="en-US" dirty="0">
              <a:solidFill>
                <a:srgbClr val="000099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需要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多個回傳值時，可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使用</a:t>
            </a:r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複合資料</a:t>
            </a:r>
            <a:r>
              <a:rPr lang="zh-TW" altLang="en-US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型態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(struct)</a:t>
            </a:r>
            <a:b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</a:b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或是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利用</a:t>
            </a:r>
            <a:r>
              <a:rPr lang="zh-TW" altLang="en-US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引數參考</a:t>
            </a:r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值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(pass by reference)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達成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971600" y="2780928"/>
            <a:ext cx="5184576" cy="2304256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zh-TW" sz="20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cout &lt;&lt;</a:t>
            </a:r>
            <a:r>
              <a:rPr lang="zh-TW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　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"Print a function";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print();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圓角矩形圖說文字 5"/>
          <p:cNvSpPr/>
          <p:nvPr/>
        </p:nvSpPr>
        <p:spPr>
          <a:xfrm>
            <a:off x="5940152" y="2818588"/>
            <a:ext cx="2381436" cy="828569"/>
          </a:xfrm>
          <a:prstGeom prst="wedgeRoundRectCallout">
            <a:avLst>
              <a:gd name="adj1" fmla="val -120966"/>
              <a:gd name="adj2" fmla="val -24057"/>
              <a:gd name="adj3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zh-TW" altLang="en-US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傳入值設為 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void</a:t>
            </a:r>
            <a:br>
              <a:rPr lang="en-US" altLang="zh-TW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同義於無傳入值</a:t>
            </a:r>
            <a:endParaRPr lang="zh-TW" altLang="en-US" sz="20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圖說文字 6"/>
          <p:cNvSpPr/>
          <p:nvPr/>
        </p:nvSpPr>
        <p:spPr>
          <a:xfrm>
            <a:off x="5940152" y="4058568"/>
            <a:ext cx="2381436" cy="720080"/>
          </a:xfrm>
          <a:prstGeom prst="wedgeRoundRectCallout">
            <a:avLst>
              <a:gd name="adj1" fmla="val -120966"/>
              <a:gd name="adj2" fmla="val -24057"/>
              <a:gd name="adj3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zh-TW" altLang="en-US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主函式傳回值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不可設為 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void</a:t>
            </a:r>
            <a:endParaRPr lang="zh-TW" altLang="en-US" sz="20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CC9E-0FC3-41F4-89A1-4F880AC4F54A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3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1730-7AC8-46D4-B551-564DB9946B23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457200" y="1412776"/>
            <a:ext cx="8229600" cy="1656184"/>
          </a:xfrm>
        </p:spPr>
        <p:txBody>
          <a:bodyPr/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Mission </a:t>
            </a:r>
          </a:p>
          <a:p>
            <a:pPr lvl="1"/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Input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Two integer a and b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Output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：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The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sum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16281"/>
            <a:ext cx="7547877" cy="206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32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0D6-40A5-40F0-BB9D-327BA09CCA37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451866" y="1275310"/>
            <a:ext cx="8234934" cy="1937666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Mission </a:t>
            </a:r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7</a:t>
            </a:r>
            <a:r>
              <a:rPr lang="zh-TW" altLang="en-US" sz="3200" dirty="0">
                <a:latin typeface="Adobe 繁黑體 Std B" pitchFamily="34" charset="-120"/>
                <a:ea typeface="Adobe 繁黑體 Std B" pitchFamily="34" charset="-120"/>
              </a:rPr>
              <a:t> ：</a:t>
            </a:r>
            <a:endParaRPr lang="en-US" altLang="zh-TW" sz="3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Input</a:t>
            </a:r>
            <a:r>
              <a:rPr lang="zh-TW" altLang="en-US" sz="32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sz="3200" dirty="0">
                <a:latin typeface="Adobe 繁黑體 Std B" pitchFamily="34" charset="-120"/>
                <a:ea typeface="Adobe 繁黑體 Std B" pitchFamily="34" charset="-120"/>
              </a:rPr>
              <a:t>N</a:t>
            </a:r>
            <a:endParaRPr lang="en-US" altLang="zh-TW" sz="3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Output</a:t>
            </a:r>
            <a:r>
              <a:rPr lang="zh-TW" altLang="en-US" sz="3200" dirty="0" smtClean="0">
                <a:latin typeface="Adobe 繁黑體 Std B" pitchFamily="34" charset="-120"/>
                <a:ea typeface="Adobe 繁黑體 Std B" pitchFamily="34" charset="-120"/>
              </a:rPr>
              <a:t>： </a:t>
            </a:r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1+2+3……</a:t>
            </a:r>
            <a:r>
              <a:rPr lang="en-US" altLang="zh-TW" sz="3200" dirty="0" err="1" smtClean="0">
                <a:latin typeface="Adobe 繁黑體 Std B" pitchFamily="34" charset="-120"/>
                <a:ea typeface="Adobe 繁黑體 Std B" pitchFamily="34" charset="-120"/>
              </a:rPr>
              <a:t>N,use</a:t>
            </a:r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 function</a:t>
            </a:r>
            <a:endParaRPr lang="zh-TW" altLang="en-US" sz="32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Practice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1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zh-TW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89" y="3789040"/>
            <a:ext cx="8196911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15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TW" sz="28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Function (</a:t>
            </a:r>
            <a:r>
              <a:rPr lang="zh-TW" altLang="en-US" sz="28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函式</a:t>
            </a:r>
            <a:r>
              <a:rPr lang="en-US" altLang="zh-TW" sz="28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函式概論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變數類別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函式中以指標當引數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傳遞陣列</a:t>
            </a:r>
            <a:r>
              <a:rPr lang="zh-TW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參數</a:t>
            </a:r>
            <a:endParaRPr lang="en-US" altLang="zh-TW" sz="2400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函式宣告 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遞迴 </a:t>
            </a:r>
          </a:p>
          <a:p>
            <a:pPr lvl="1">
              <a:lnSpc>
                <a:spcPct val="150000"/>
              </a:lnSpc>
            </a:pP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lnSpc>
                <a:spcPct val="150000"/>
              </a:lnSpc>
            </a:pP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0798" y="619125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課程大綱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C666-6DC6-484F-AE03-8608308CCB93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76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/>
          <p:cNvSpPr>
            <a:spLocks noGrp="1" noChangeArrowheads="1"/>
          </p:cNvSpPr>
          <p:nvPr>
            <p:ph idx="1"/>
          </p:nvPr>
        </p:nvSpPr>
        <p:spPr>
          <a:xfrm>
            <a:off x="4211960" y="1556792"/>
            <a:ext cx="4690864" cy="4525963"/>
          </a:xfrm>
        </p:spPr>
        <p:txBody>
          <a:bodyPr>
            <a:normAutofit/>
          </a:bodyPr>
          <a:lstStyle/>
          <a:p>
            <a:pPr eaLnBrk="1" hangingPunct="1">
              <a:buFontTx/>
              <a:buBlip>
                <a:blip r:embed="rId2"/>
              </a:buBlip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局部變數只在它所定義的區塊內有效。只要在變數所屬的區塊結構內執行，該變數的資料是有效而正確的。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當程式執行離開了該區塊，所有於區塊內定義的局部變數就不存在了。</a:t>
            </a:r>
            <a:endParaRPr lang="zh-TW" altLang="en-US" sz="1600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82563" eaLnBrk="1" hangingPunct="1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局部</a:t>
            </a:r>
            <a:r>
              <a:rPr lang="en-US" altLang="zh-TW" dirty="0" err="1" smtClean="0">
                <a:latin typeface="Adobe 繁黑體 Std B" pitchFamily="34" charset="-120"/>
                <a:ea typeface="Adobe 繁黑體 Std B" pitchFamily="34" charset="-120"/>
              </a:rPr>
              <a:t>變數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 (Local Variable)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C461-7059-4CFE-93E9-AE5AC4EEC044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李耕銘</a:t>
            </a:r>
            <a:endParaRPr lang="zh-TW" alt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84842"/>
            <a:ext cx="3562032" cy="422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1259632" y="4725144"/>
            <a:ext cx="1512168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47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eaLnBrk="1" hangingPunct="1">
              <a:buFontTx/>
              <a:buBlip>
                <a:blip r:embed="rId3"/>
              </a:buBlip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全域變數的有效範圍不是區域性，而是整體性。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en-US" altLang="zh-TW" dirty="0" err="1" smtClean="0">
                <a:latin typeface="Adobe 繁黑體 Std B" pitchFamily="34" charset="-120"/>
                <a:ea typeface="Adobe 繁黑體 Std B" pitchFamily="34" charset="-120"/>
              </a:rPr>
              <a:t>變數定義在任何函數的外面，表示可以被其他函數所共用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。</a:t>
            </a:r>
            <a:b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</a:br>
            <a:endParaRPr lang="zh-TW" altLang="en-US" sz="2000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82563" eaLnBrk="1" hangingPunct="1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全域變數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(Global Variable)</a:t>
            </a:r>
          </a:p>
        </p:txBody>
      </p:sp>
      <p:sp>
        <p:nvSpPr>
          <p:cNvPr id="2560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149225">
              <a:spcBef>
                <a:spcPct val="20000"/>
              </a:spcBef>
              <a:buFont typeface="Arial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 </a:t>
            </a:r>
            <a:endParaRPr lang="en-US" altLang="zh-TW" sz="1800">
              <a:latin typeface="Arial" charset="0"/>
              <a:ea typeface="新細明體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9F6C-14EC-4C34-AC17-4E0DB1C490D6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3096344" cy="438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899592" y="2348880"/>
            <a:ext cx="1152128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Question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600" y="1600200"/>
            <a:ext cx="7715200" cy="4525963"/>
          </a:xfrm>
        </p:spPr>
        <p:txBody>
          <a:bodyPr/>
          <a:lstStyle/>
          <a:p>
            <a:r>
              <a:rPr lang="en-US" altLang="zh-TW" dirty="0" err="1" smtClean="0">
                <a:latin typeface="Adobe 繁黑體 Std B" pitchFamily="34" charset="-120"/>
                <a:ea typeface="Adobe 繁黑體 Std B" pitchFamily="34" charset="-120"/>
              </a:rPr>
              <a:t>i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是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global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還是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local?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B41E-9BC6-4E34-A0F9-C2D76A1C4595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8"/>
          <a:stretch/>
        </p:blipFill>
        <p:spPr bwMode="auto">
          <a:xfrm>
            <a:off x="1259632" y="2975212"/>
            <a:ext cx="7036144" cy="228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03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TW" sz="28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Function (</a:t>
            </a:r>
            <a:r>
              <a:rPr lang="zh-TW" altLang="en-US" sz="28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函式</a:t>
            </a:r>
            <a:r>
              <a:rPr lang="en-US" altLang="zh-TW" sz="28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函式概論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變數類別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函式中以指標當引數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傳遞陣列</a:t>
            </a:r>
            <a:r>
              <a:rPr lang="zh-TW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參數</a:t>
            </a:r>
            <a:endParaRPr lang="en-US" altLang="zh-TW" sz="2400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函式宣告 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遞迴 </a:t>
            </a:r>
          </a:p>
          <a:p>
            <a:pPr lvl="1">
              <a:lnSpc>
                <a:spcPct val="150000"/>
              </a:lnSpc>
            </a:pP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lnSpc>
                <a:spcPct val="150000"/>
              </a:lnSpc>
            </a:pP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0798" y="619125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課程大綱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5EB3-8F57-4504-8DF6-E3BFE612F247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75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B7A2-E8E0-469E-ADF3-3A6D31098FDE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>
                <a:latin typeface="Adobe 繁黑體 Std B" pitchFamily="34" charset="-120"/>
                <a:ea typeface="Adobe 繁黑體 Std B" pitchFamily="34" charset="-120"/>
              </a:rPr>
              <a:t>如果我們想要回傳多個值呢？</a:t>
            </a:r>
            <a:r>
              <a:rPr lang="en-US" altLang="zh-TW" sz="3200" dirty="0">
                <a:latin typeface="Adobe 繁黑體 Std B" pitchFamily="34" charset="-120"/>
                <a:ea typeface="Adobe 繁黑體 Std B" pitchFamily="34" charset="-120"/>
              </a:rPr>
              <a:t/>
            </a:r>
            <a:br>
              <a:rPr lang="en-US" altLang="zh-TW" sz="3200" dirty="0">
                <a:latin typeface="Adobe 繁黑體 Std B" pitchFamily="34" charset="-120"/>
                <a:ea typeface="Adobe 繁黑體 Std B" pitchFamily="34" charset="-120"/>
              </a:rPr>
            </a:br>
            <a:r>
              <a:rPr lang="zh-TW" altLang="en-US" sz="3200" dirty="0">
                <a:latin typeface="Adobe 繁黑體 Std B" pitchFamily="34" charset="-120"/>
                <a:ea typeface="Adobe 繁黑體 Std B" pitchFamily="34" charset="-120"/>
              </a:rPr>
              <a:t>像是一次就可以回傳最大、最小、平</a:t>
            </a:r>
            <a:r>
              <a:rPr lang="zh-TW" altLang="en-US" sz="3200" dirty="0" smtClean="0">
                <a:latin typeface="Adobe 繁黑體 Std B" pitchFamily="34" charset="-120"/>
                <a:ea typeface="Adobe 繁黑體 Std B" pitchFamily="34" charset="-120"/>
              </a:rPr>
              <a:t>均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7859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9125"/>
            <a:ext cx="8229600" cy="981075"/>
          </a:xfrm>
        </p:spPr>
        <p:txBody>
          <a:bodyPr/>
          <a:lstStyle/>
          <a:p>
            <a:pPr eaLnBrk="1" hangingPunct="1"/>
            <a:r>
              <a:rPr lang="zh-TW" altLang="en-US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傳值</a:t>
            </a:r>
            <a:r>
              <a:rPr lang="en-US" altLang="zh-TW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(pass by value)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傳值：函式會對傳入值做一份拷貝，在函式內所有操作僅做用在拷貝上，並不會更動原傳入值。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971600" y="2924944"/>
            <a:ext cx="7200800" cy="3240360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pbv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 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++n;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cout &lt;&lt; n &lt;&lt; endl;</a:t>
            </a:r>
          </a:p>
          <a:p>
            <a:pPr>
              <a:defRPr/>
            </a:pP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US" altLang="zh-TW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0;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pbv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(a);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cout &lt;&lt; a &lt;&lt; endl;</a:t>
            </a:r>
          </a:p>
          <a:p>
            <a:pPr>
              <a:defRPr/>
            </a:pP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US" altLang="zh-TW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圓角矩形圖說文字 4"/>
          <p:cNvSpPr/>
          <p:nvPr/>
        </p:nvSpPr>
        <p:spPr>
          <a:xfrm>
            <a:off x="5932227" y="3356992"/>
            <a:ext cx="1693297" cy="504056"/>
          </a:xfrm>
          <a:prstGeom prst="wedgeRoundRectCallout">
            <a:avLst>
              <a:gd name="adj1" fmla="val -185889"/>
              <a:gd name="adj2" fmla="val 14316"/>
              <a:gd name="adj3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n</a:t>
            </a:r>
            <a:r>
              <a:rPr lang="zh-TW" altLang="en-US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的值改為</a:t>
            </a: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7" name="圓角矩形圖說文字 6"/>
          <p:cNvSpPr/>
          <p:nvPr/>
        </p:nvSpPr>
        <p:spPr>
          <a:xfrm>
            <a:off x="5932228" y="4725144"/>
            <a:ext cx="1693296" cy="710867"/>
          </a:xfrm>
          <a:prstGeom prst="wedgeRoundRectCallout">
            <a:avLst>
              <a:gd name="adj1" fmla="val -200544"/>
              <a:gd name="adj2" fmla="val 42604"/>
              <a:gd name="adj3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n</a:t>
            </a:r>
            <a:r>
              <a:rPr lang="zh-TW" altLang="en-US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是</a:t>
            </a: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a</a:t>
            </a:r>
            <a:r>
              <a:rPr lang="zh-TW" altLang="en-US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的</a:t>
            </a: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copy</a:t>
            </a:r>
            <a:r>
              <a:rPr lang="zh-TW" altLang="en-US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，其值為</a:t>
            </a: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8" name="圓角矩形圖說文字 7"/>
          <p:cNvSpPr/>
          <p:nvPr/>
        </p:nvSpPr>
        <p:spPr>
          <a:xfrm>
            <a:off x="5932228" y="5468006"/>
            <a:ext cx="1693296" cy="459890"/>
          </a:xfrm>
          <a:prstGeom prst="wedgeRoundRectCallout">
            <a:avLst>
              <a:gd name="adj1" fmla="val -127007"/>
              <a:gd name="adj2" fmla="val -34234"/>
              <a:gd name="adj3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a</a:t>
            </a:r>
            <a:r>
              <a:rPr lang="zh-TW" altLang="en-US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的值仍為</a:t>
            </a: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7675-B3AF-4780-9E9F-772E4C620D0B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53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TW" sz="28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Function (</a:t>
            </a:r>
            <a:r>
              <a:rPr lang="zh-TW" altLang="en-US" sz="28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函式</a:t>
            </a:r>
            <a:r>
              <a:rPr lang="en-US" altLang="zh-TW" sz="28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函式概論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變數類別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函式中以指標當引數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傳遞陣列</a:t>
            </a:r>
            <a:r>
              <a:rPr lang="zh-TW" altLang="en-US" sz="24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參數</a:t>
            </a:r>
            <a:endParaRPr lang="en-US" altLang="zh-TW" sz="2400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函式宣</a:t>
            </a:r>
            <a:r>
              <a:rPr lang="zh-TW" altLang="en-US" sz="24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告</a:t>
            </a:r>
            <a:endParaRPr lang="en-US" altLang="zh-TW" sz="2400" dirty="0" smtClean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4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遞</a:t>
            </a:r>
            <a:r>
              <a:rPr lang="zh-TW" altLang="en-US" sz="24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迴</a:t>
            </a:r>
            <a:r>
              <a:rPr lang="zh-TW" altLang="en-US" sz="24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 </a:t>
            </a:r>
            <a:endParaRPr lang="en-US" altLang="zh-TW" sz="2400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lnSpc>
                <a:spcPct val="150000"/>
              </a:lnSpc>
            </a:pPr>
            <a:endParaRPr lang="zh-TW" altLang="en-US" sz="2400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0798" y="619125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課程大綱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4FE-25F8-48BC-8DAF-BAB19BBEFE6B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45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9125"/>
            <a:ext cx="8229600" cy="981075"/>
          </a:xfrm>
        </p:spPr>
        <p:txBody>
          <a:bodyPr/>
          <a:lstStyle/>
          <a:p>
            <a:pPr eaLnBrk="1" hangingPunct="1"/>
            <a:r>
              <a:rPr lang="zh-TW" altLang="en-US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傳值</a:t>
            </a:r>
            <a:r>
              <a:rPr lang="en-US" altLang="zh-TW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(pass by value)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預設參數 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(default parameter)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/>
            </a:r>
            <a:b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</a:b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函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式會對傳入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值設預設值，因此不用參數也可呼叫</a:t>
            </a:r>
            <a:endParaRPr lang="zh-TW" altLang="en-US" sz="28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971600" y="2924944"/>
            <a:ext cx="7200800" cy="3240360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pbv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r>
              <a:rPr lang="zh-TW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1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 = 2) {</a:t>
            </a:r>
            <a:endParaRPr lang="en-US" altLang="zh-TW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 …</a:t>
            </a:r>
          </a:p>
          <a:p>
            <a:pPr>
              <a:defRPr/>
            </a:pPr>
            <a:r>
              <a:rPr lang="zh-TW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defRPr/>
            </a:pPr>
            <a:endParaRPr lang="en-US" altLang="zh-TW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pbv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zh-TW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TW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1, 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 …</a:t>
            </a:r>
          </a:p>
          <a:p>
            <a:pPr>
              <a:defRPr/>
            </a:pPr>
            <a:r>
              <a:rPr lang="zh-TW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TW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圓角矩形圖說文字 8"/>
          <p:cNvSpPr/>
          <p:nvPr/>
        </p:nvSpPr>
        <p:spPr>
          <a:xfrm>
            <a:off x="5508104" y="3864067"/>
            <a:ext cx="3320293" cy="525607"/>
          </a:xfrm>
          <a:prstGeom prst="wedgeRoundRectCallout">
            <a:avLst>
              <a:gd name="adj1" fmla="val -76685"/>
              <a:gd name="adj2" fmla="val -59550"/>
              <a:gd name="adj3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zh-TW" altLang="en-US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預設參數一定要放在最右</a:t>
            </a:r>
            <a:r>
              <a:rPr lang="zh-TW" altLang="en-US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側</a:t>
            </a:r>
            <a:endParaRPr lang="en-US" altLang="zh-TW" sz="2000" dirty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0" name="圓角矩形圖說文字 9"/>
          <p:cNvSpPr/>
          <p:nvPr/>
        </p:nvSpPr>
        <p:spPr>
          <a:xfrm>
            <a:off x="5508104" y="5140636"/>
            <a:ext cx="3320293" cy="448604"/>
          </a:xfrm>
          <a:prstGeom prst="wedgeRoundRectCallout">
            <a:avLst>
              <a:gd name="adj1" fmla="val -76998"/>
              <a:gd name="adj2" fmla="val -69893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zh-TW" altLang="en-US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錯誤：預設參數非在</a:t>
            </a:r>
            <a:r>
              <a:rPr lang="zh-TW" altLang="en-US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最</a:t>
            </a:r>
            <a:r>
              <a:rPr lang="zh-TW" altLang="en-US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右側</a:t>
            </a:r>
            <a:endParaRPr lang="en-US" altLang="zh-TW" sz="2000" dirty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7FFF-1C07-4E79-964D-3B221D0047BF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53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9125"/>
            <a:ext cx="8229600" cy="981075"/>
          </a:xfrm>
        </p:spPr>
        <p:txBody>
          <a:bodyPr/>
          <a:lstStyle/>
          <a:p>
            <a:pPr eaLnBrk="1" hangingPunct="1"/>
            <a:r>
              <a:rPr lang="zh-TW" altLang="en-US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傳參考</a:t>
            </a:r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值</a:t>
            </a:r>
            <a:r>
              <a:rPr lang="en-US" altLang="zh-TW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(pass by reference)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傳參考值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：變更一個參考，則其對應的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變數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/>
            </a:r>
            <a:b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</a:b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                      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及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其所有連繫的參考都會變更。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1187624" y="2852936"/>
            <a:ext cx="6984776" cy="3240359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2000" b="1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void 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swap(</a:t>
            </a:r>
            <a:r>
              <a:rPr lang="en-US" altLang="zh-TW" sz="2000" b="1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int</a:t>
            </a:r>
            <a:r>
              <a:rPr lang="zh-TW" altLang="en-US" sz="2000" b="1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&amp;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a</a:t>
            </a: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1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&amp;</a:t>
            </a: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b) {</a:t>
            </a:r>
          </a:p>
          <a:p>
            <a:pPr>
              <a:defRPr/>
            </a:pP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  </a:t>
            </a:r>
            <a:r>
              <a:rPr lang="en-US" altLang="zh-TW" sz="2000" b="1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temp = a;</a:t>
            </a:r>
          </a:p>
          <a:p>
            <a:pPr>
              <a:defRPr/>
            </a:pP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  a = b;</a:t>
            </a:r>
          </a:p>
          <a:p>
            <a:pPr>
              <a:defRPr/>
            </a:pP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  b = temp;</a:t>
            </a:r>
          </a:p>
          <a:p>
            <a:pPr>
              <a:defRPr/>
            </a:pPr>
            <a:r>
              <a:rPr lang="en-US" altLang="zh-TW" sz="2000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}</a:t>
            </a:r>
            <a:endParaRPr lang="en-US" altLang="zh-TW" sz="2000" dirty="0">
              <a:latin typeface="Consolas" panose="020B0609020204030204" pitchFamily="49" charset="0"/>
              <a:ea typeface="新細明體" panose="02020500000000000000" pitchFamily="18" charset="-12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TW" sz="2000" b="1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main() {</a:t>
            </a:r>
          </a:p>
          <a:p>
            <a:pPr>
              <a:defRPr/>
            </a:pP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  </a:t>
            </a:r>
            <a:r>
              <a:rPr lang="en-US" altLang="zh-TW" sz="2000" b="1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n1 = 1, n2 = 2;</a:t>
            </a:r>
          </a:p>
          <a:p>
            <a:pPr>
              <a:defRPr/>
            </a:pP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  swap(n1, n2);</a:t>
            </a:r>
          </a:p>
          <a:p>
            <a:pPr>
              <a:defRPr/>
            </a:pP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  cout &lt;&lt; n1 &lt;&lt; 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" " </a:t>
            </a: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&lt;&lt; n2;</a:t>
            </a:r>
          </a:p>
          <a:p>
            <a:pPr>
              <a:defRPr/>
            </a:pP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圓角矩形圖說文字 6"/>
          <p:cNvSpPr/>
          <p:nvPr/>
        </p:nvSpPr>
        <p:spPr>
          <a:xfrm>
            <a:off x="6421212" y="4594030"/>
            <a:ext cx="1963425" cy="1230933"/>
          </a:xfrm>
          <a:prstGeom prst="wedgeRoundRectCallout">
            <a:avLst>
              <a:gd name="adj1" fmla="val -100912"/>
              <a:gd name="adj2" fmla="val 24862"/>
              <a:gd name="adj3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zh-TW" altLang="en-US" sz="2000" dirty="0" smtClean="0">
                <a:solidFill>
                  <a:srgbClr val="000000"/>
                </a:solidFill>
                <a:latin typeface="Adobe 繁黑體 Std B" pitchFamily="34" charset="-120"/>
                <a:ea typeface="Adobe 繁黑體 Std B" pitchFamily="34" charset="-120"/>
              </a:rPr>
              <a:t>呼叫</a:t>
            </a:r>
            <a:r>
              <a:rPr lang="zh-TW" altLang="en-US" sz="2000" dirty="0">
                <a:solidFill>
                  <a:srgbClr val="000000"/>
                </a:solidFill>
                <a:latin typeface="Adobe 繁黑體 Std B" pitchFamily="34" charset="-120"/>
                <a:ea typeface="Adobe 繁黑體 Std B" pitchFamily="34" charset="-120"/>
              </a:rPr>
              <a:t>完</a:t>
            </a:r>
            <a:r>
              <a:rPr lang="zh-TW" altLang="en-US" sz="2000" dirty="0" smtClean="0">
                <a:solidFill>
                  <a:srgbClr val="000000"/>
                </a:solidFill>
                <a:latin typeface="Adobe 繁黑體 Std B" pitchFamily="34" charset="-120"/>
                <a:ea typeface="Adobe 繁黑體 Std B" pitchFamily="34" charset="-120"/>
              </a:rPr>
              <a:t>，</a:t>
            </a:r>
            <a:r>
              <a:rPr lang="en-US" altLang="zh-TW" sz="2000" dirty="0" smtClean="0">
                <a:solidFill>
                  <a:srgbClr val="000000"/>
                </a:solidFill>
                <a:latin typeface="Adobe 繁黑體 Std B" pitchFamily="34" charset="-120"/>
                <a:ea typeface="Adobe 繁黑體 Std B" pitchFamily="34" charset="-120"/>
              </a:rPr>
              <a:t>a</a:t>
            </a:r>
            <a:r>
              <a:rPr lang="zh-TW" altLang="en-US" sz="2000" dirty="0">
                <a:solidFill>
                  <a:srgbClr val="000000"/>
                </a:solidFill>
                <a:latin typeface="Adobe 繁黑體 Std B" pitchFamily="34" charset="-120"/>
                <a:ea typeface="Adobe 繁黑體 Std B" pitchFamily="34" charset="-120"/>
              </a:rPr>
              <a:t>和</a:t>
            </a:r>
            <a:r>
              <a:rPr lang="en-US" altLang="zh-TW" sz="2000" dirty="0">
                <a:solidFill>
                  <a:srgbClr val="000000"/>
                </a:solidFill>
                <a:latin typeface="Adobe 繁黑體 Std B" pitchFamily="34" charset="-120"/>
                <a:ea typeface="Adobe 繁黑體 Std B" pitchFamily="34" charset="-120"/>
              </a:rPr>
              <a:t>b</a:t>
            </a:r>
            <a:r>
              <a:rPr lang="zh-TW" altLang="en-US" sz="2000" dirty="0">
                <a:solidFill>
                  <a:srgbClr val="000000"/>
                </a:solidFill>
                <a:latin typeface="Adobe 繁黑體 Std B" pitchFamily="34" charset="-120"/>
                <a:ea typeface="Adobe 繁黑體 Std B" pitchFamily="34" charset="-120"/>
              </a:rPr>
              <a:t>交換</a:t>
            </a:r>
            <a:r>
              <a:rPr lang="zh-TW" altLang="en-US" sz="2000" dirty="0" smtClean="0">
                <a:solidFill>
                  <a:srgbClr val="000000"/>
                </a:solidFill>
                <a:latin typeface="Adobe 繁黑體 Std B" pitchFamily="34" charset="-120"/>
                <a:ea typeface="Adobe 繁黑體 Std B" pitchFamily="34" charset="-120"/>
              </a:rPr>
              <a:t>，同時</a:t>
            </a:r>
            <a:r>
              <a:rPr lang="zh-TW" altLang="en-US" sz="2000" dirty="0">
                <a:solidFill>
                  <a:srgbClr val="000000"/>
                </a:solidFill>
                <a:latin typeface="Adobe 繁黑體 Std B" pitchFamily="34" charset="-120"/>
                <a:ea typeface="Adobe 繁黑體 Std B" pitchFamily="34" charset="-120"/>
              </a:rPr>
              <a:t>也就是</a:t>
            </a:r>
            <a:r>
              <a:rPr lang="en-US" altLang="zh-TW" sz="2000" dirty="0">
                <a:solidFill>
                  <a:srgbClr val="000000"/>
                </a:solidFill>
                <a:latin typeface="Adobe 繁黑體 Std B" pitchFamily="34" charset="-120"/>
                <a:ea typeface="Adobe 繁黑體 Std B" pitchFamily="34" charset="-120"/>
              </a:rPr>
              <a:t>n1</a:t>
            </a:r>
            <a:r>
              <a:rPr lang="zh-TW" altLang="en-US" sz="2000" dirty="0">
                <a:solidFill>
                  <a:srgbClr val="000000"/>
                </a:solidFill>
                <a:latin typeface="Adobe 繁黑體 Std B" pitchFamily="34" charset="-120"/>
                <a:ea typeface="Adobe 繁黑體 Std B" pitchFamily="34" charset="-120"/>
              </a:rPr>
              <a:t>和</a:t>
            </a:r>
            <a:r>
              <a:rPr lang="en-US" altLang="zh-TW" sz="2000" dirty="0">
                <a:solidFill>
                  <a:srgbClr val="000000"/>
                </a:solidFill>
                <a:latin typeface="Adobe 繁黑體 Std B" pitchFamily="34" charset="-120"/>
                <a:ea typeface="Adobe 繁黑體 Std B" pitchFamily="34" charset="-120"/>
              </a:rPr>
              <a:t>n2</a:t>
            </a:r>
            <a:r>
              <a:rPr lang="zh-TW" altLang="en-US" sz="2000" dirty="0">
                <a:solidFill>
                  <a:srgbClr val="000000"/>
                </a:solidFill>
                <a:latin typeface="Adobe 繁黑體 Std B" pitchFamily="34" charset="-120"/>
                <a:ea typeface="Adobe 繁黑體 Std B" pitchFamily="34" charset="-120"/>
              </a:rPr>
              <a:t>交換了。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893B-CBD4-40E1-9DC9-2823D01066F9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3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7B9C-7BAC-42E8-A5E1-782BC5B629F4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10242" name="Picture 2" descr="https://blog.penjee.com/wp-content/uploads/2015/02/pass-by-reference-vs-pass-by-value-animati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735904"/>
            <a:ext cx="8682930" cy="468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82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9125"/>
            <a:ext cx="8229600" cy="981075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利用 </a:t>
            </a:r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reference </a:t>
            </a:r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回</a:t>
            </a:r>
            <a:r>
              <a:rPr lang="zh-TW" altLang="en-US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傳多個值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有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時會造成讀程式的困難，最好用註解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說明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149034" y="2492896"/>
            <a:ext cx="6375294" cy="3600400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out1 and out2 are outputs</a:t>
            </a:r>
          </a:p>
          <a:p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in,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out1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 &amp;</a:t>
            </a:r>
            <a:r>
              <a:rPr lang="en-US" altLang="zh-TW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out2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……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o1, o2;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(3, 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o1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o2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……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圓角矩形圖說文字 7"/>
          <p:cNvSpPr/>
          <p:nvPr/>
        </p:nvSpPr>
        <p:spPr>
          <a:xfrm>
            <a:off x="5501539" y="4642326"/>
            <a:ext cx="2895836" cy="1319511"/>
          </a:xfrm>
          <a:prstGeom prst="wedgeRoundRectCallout">
            <a:avLst>
              <a:gd name="adj1" fmla="val -93881"/>
              <a:gd name="adj2" fmla="val -13405"/>
              <a:gd name="adj3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o1</a:t>
            </a:r>
            <a:r>
              <a:rPr lang="zh-TW" altLang="en-US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和 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o2</a:t>
            </a:r>
            <a:r>
              <a:rPr lang="zh-TW" altLang="en-US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做為函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式的回傳值</a:t>
            </a:r>
            <a:r>
              <a:rPr lang="zh-TW" altLang="en-US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如此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就相當回傳多個值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75F2-AC69-4D53-9D5D-78CDE2DB0A6D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67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03FA-8129-43ED-8847-B7B672CD6852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Mission</a:t>
            </a:r>
            <a:endParaRPr lang="en-US" altLang="zh-TW" sz="3200" dirty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defRPr/>
            </a:pPr>
            <a:r>
              <a:rPr lang="en-US" altLang="zh-TW" sz="3200" dirty="0">
                <a:latin typeface="Adobe 繁黑體 Std B" pitchFamily="34" charset="-120"/>
                <a:ea typeface="Adobe 繁黑體 Std B" pitchFamily="34" charset="-120"/>
              </a:rPr>
              <a:t>Input</a:t>
            </a:r>
            <a:r>
              <a:rPr lang="zh-TW" altLang="en-US" sz="3200" dirty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sz="3200" dirty="0">
                <a:latin typeface="Adobe 繁黑體 Std B" pitchFamily="34" charset="-120"/>
                <a:ea typeface="Adobe 繁黑體 Std B" pitchFamily="34" charset="-120"/>
              </a:rPr>
              <a:t>A string</a:t>
            </a:r>
          </a:p>
          <a:p>
            <a:pPr lvl="1">
              <a:defRPr/>
            </a:pPr>
            <a:r>
              <a:rPr lang="en-US" altLang="zh-TW" sz="3200" dirty="0">
                <a:latin typeface="Adobe 繁黑體 Std B" pitchFamily="34" charset="-120"/>
                <a:ea typeface="Adobe 繁黑體 Std B" pitchFamily="34" charset="-120"/>
              </a:rPr>
              <a:t>Output</a:t>
            </a:r>
            <a:r>
              <a:rPr lang="zh-TW" altLang="en-US" sz="3200" dirty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sz="3200" dirty="0">
                <a:latin typeface="Adobe 繁黑體 Std B" pitchFamily="34" charset="-120"/>
                <a:ea typeface="Adobe 繁黑體 Std B" pitchFamily="34" charset="-120"/>
              </a:rPr>
              <a:t>Transfer the capital letter to small, small to capital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31" y="4149080"/>
            <a:ext cx="8488699" cy="154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03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34B6-29D3-4F1C-8092-876EA84DC11F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457200" y="1412776"/>
            <a:ext cx="8229600" cy="1944216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Mission </a:t>
            </a:r>
          </a:p>
          <a:p>
            <a:pPr lvl="1"/>
            <a:r>
              <a:rPr lang="en-US" altLang="zh-TW" sz="3200" dirty="0">
                <a:latin typeface="Adobe 繁黑體 Std B" pitchFamily="34" charset="-120"/>
                <a:ea typeface="Adobe 繁黑體 Std B" pitchFamily="34" charset="-120"/>
              </a:rPr>
              <a:t>Input</a:t>
            </a:r>
            <a:r>
              <a:rPr lang="zh-TW" altLang="en-US" sz="32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3 integers</a:t>
            </a:r>
            <a:endParaRPr lang="en-US" altLang="zh-TW" sz="3200" dirty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sz="3200" dirty="0">
                <a:latin typeface="Adobe 繁黑體 Std B" pitchFamily="34" charset="-120"/>
                <a:ea typeface="Adobe 繁黑體 Std B" pitchFamily="34" charset="-120"/>
              </a:rPr>
              <a:t>Output</a:t>
            </a:r>
            <a:r>
              <a:rPr lang="zh-TW" altLang="en-US" sz="3200" dirty="0">
                <a:latin typeface="Adobe 繁黑體 Std B" pitchFamily="34" charset="-120"/>
                <a:ea typeface="Adobe 繁黑體 Std B" pitchFamily="34" charset="-120"/>
              </a:rPr>
              <a:t>： </a:t>
            </a:r>
            <a:r>
              <a:rPr lang="en-US" altLang="zh-TW" sz="3200" dirty="0">
                <a:latin typeface="Adobe 繁黑體 Std B" pitchFamily="34" charset="-120"/>
                <a:ea typeface="Adobe 繁黑體 Std B" pitchFamily="34" charset="-120"/>
              </a:rPr>
              <a:t>The </a:t>
            </a:r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max and min</a:t>
            </a:r>
            <a:endParaRPr lang="zh-TW" altLang="en-US" sz="32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42" y="3717032"/>
            <a:ext cx="8237315" cy="173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22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8E6E-9BAA-48B9-85BB-70BAF0568AF6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451866" y="1275310"/>
            <a:ext cx="8234934" cy="1865658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Mission </a:t>
            </a:r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8</a:t>
            </a:r>
            <a:r>
              <a:rPr lang="zh-TW" altLang="en-US" sz="32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en-US" altLang="zh-TW" sz="3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Input</a:t>
            </a:r>
            <a:r>
              <a:rPr lang="zh-TW" altLang="en-US" sz="32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the length of a triangle , a,b,c</a:t>
            </a:r>
          </a:p>
          <a:p>
            <a:pPr lvl="1"/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Output</a:t>
            </a:r>
            <a:r>
              <a:rPr lang="zh-TW" altLang="en-US" sz="3200" dirty="0" smtClean="0">
                <a:latin typeface="Adobe 繁黑體 Std B" pitchFamily="34" charset="-120"/>
                <a:ea typeface="Adobe 繁黑體 Std B" pitchFamily="34" charset="-120"/>
              </a:rPr>
              <a:t>： </a:t>
            </a:r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the cos of each </a:t>
            </a:r>
            <a:r>
              <a:rPr lang="en-US" altLang="zh-TW" sz="3200" dirty="0">
                <a:latin typeface="Adobe 繁黑體 Std B" pitchFamily="34" charset="-120"/>
                <a:ea typeface="Adobe 繁黑體 Std B" pitchFamily="34" charset="-120"/>
              </a:rPr>
              <a:t>a</a:t>
            </a:r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ngle</a:t>
            </a:r>
            <a:endParaRPr lang="zh-TW" altLang="en-US" sz="32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Practice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2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56992"/>
            <a:ext cx="6633580" cy="2515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90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TW" sz="28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Function (</a:t>
            </a:r>
            <a:r>
              <a:rPr lang="zh-TW" altLang="en-US" sz="28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函式</a:t>
            </a:r>
            <a:r>
              <a:rPr lang="en-US" altLang="zh-TW" sz="28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函式概論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變數類別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函式中以指標當引數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傳遞陣列</a:t>
            </a:r>
            <a:r>
              <a:rPr lang="zh-TW" altLang="en-US" sz="24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參數</a:t>
            </a:r>
            <a:endParaRPr lang="en-US" altLang="zh-TW" sz="2400" dirty="0" smtClean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函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式宣告 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遞迴 </a:t>
            </a:r>
          </a:p>
          <a:p>
            <a:pPr lvl="1">
              <a:lnSpc>
                <a:spcPct val="150000"/>
              </a:lnSpc>
            </a:pPr>
            <a:endParaRPr lang="en-US" altLang="zh-TW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lnSpc>
                <a:spcPct val="150000"/>
              </a:lnSpc>
            </a:pPr>
            <a:endParaRPr lang="en-US" altLang="zh-TW" sz="2400" dirty="0" smtClean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lnSpc>
                <a:spcPct val="150000"/>
              </a:lnSpc>
            </a:pPr>
            <a:endParaRPr lang="zh-TW" altLang="en-US" sz="2400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0798" y="619125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課程大綱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037B-9A83-473D-8EB2-5CD164293F0B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05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在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C/C++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 中</a:t>
            </a:r>
            <a:r>
              <a:rPr lang="zh-TW" altLang="en-US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不允許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直接傳入整個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陣列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呼叫函式時，如果參數放了一個</a:t>
            </a:r>
            <a:r>
              <a:rPr lang="zh-TW" altLang="en-US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陣列名稱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，傳遞的東西會是</a:t>
            </a:r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陣列的</a:t>
            </a:r>
            <a:r>
              <a:rPr lang="zh-TW" altLang="en-US" u="sng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位址</a:t>
            </a:r>
            <a:endParaRPr lang="en-US" altLang="zh-TW" dirty="0" smtClean="0">
              <a:solidFill>
                <a:srgbClr val="C0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如何將此位置儲存，然後使用目標資料呢？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  <a:sym typeface="Wingdings" pitchFamily="2" charset="2"/>
              </a:rPr>
              <a:t></a:t>
            </a:r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用指標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或給分開給！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要訣：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buFont typeface="Wingdings" pitchFamily="2" charset="2"/>
              <a:buChar char="n"/>
            </a:pPr>
            <a:r>
              <a:rPr lang="zh-TW" altLang="en-US" b="1" dirty="0" smtClean="0">
                <a:latin typeface="Adobe 繁黑體 Std B" pitchFamily="34" charset="-120"/>
                <a:ea typeface="Adobe 繁黑體 Std B" pitchFamily="34" charset="-120"/>
              </a:rPr>
              <a:t>參數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是記憶體位置時，</a:t>
            </a:r>
            <a:r>
              <a:rPr lang="zh-TW" altLang="en-US" b="1" dirty="0" smtClean="0">
                <a:latin typeface="Adobe 繁黑體 Std B" pitchFamily="34" charset="-120"/>
                <a:ea typeface="Adobe 繁黑體 Std B" pitchFamily="34" charset="-120"/>
              </a:rPr>
              <a:t>引數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要宣告</a:t>
            </a:r>
            <a:r>
              <a:rPr lang="zh-TW" altLang="en-US" u="sng" dirty="0" smtClean="0">
                <a:latin typeface="Adobe 繁黑體 Std B" pitchFamily="34" charset="-120"/>
                <a:ea typeface="Adobe 繁黑體 Std B" pitchFamily="34" charset="-120"/>
              </a:rPr>
              <a:t>指標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！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buFont typeface="Wingdings" pitchFamily="2" charset="2"/>
              <a:buChar char="n"/>
            </a:pP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buFontTx/>
              <a:buBlip>
                <a:blip r:embed="rId2"/>
              </a:buBlip>
            </a:pPr>
            <a:endParaRPr lang="zh-TW" altLang="en-US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82563" eaLnBrk="1" hangingPunct="1"/>
            <a:r>
              <a:rPr lang="zh-TW" altLang="en-US" dirty="0" smtClean="0">
                <a:latin typeface="Arial Unicode" panose="020B0604020202020204" pitchFamily="34" charset="-120"/>
                <a:ea typeface="Arial Unicode" panose="020B0604020202020204" pitchFamily="34" charset="-120"/>
                <a:cs typeface="Arial Unicode" panose="020B0604020202020204" pitchFamily="34" charset="-120"/>
              </a:rPr>
              <a:t>傳遞陣列參數</a:t>
            </a:r>
            <a:endParaRPr lang="en-US" altLang="zh-TW" dirty="0" smtClean="0">
              <a:latin typeface="Arial Unicode" panose="020B0604020202020204" pitchFamily="34" charset="-120"/>
              <a:ea typeface="Arial Unicode" panose="020B0604020202020204" pitchFamily="34" charset="-120"/>
              <a:cs typeface="Arial Unicode" panose="020B0604020202020204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2503-95F0-4042-A0D8-57A6278DADE7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81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TW" altLang="en-US" sz="2800" b="1" dirty="0" smtClean="0">
                <a:latin typeface="Adobe 繁黑體 Std B" pitchFamily="34" charset="-120"/>
                <a:ea typeface="Adobe 繁黑體 Std B" pitchFamily="34" charset="-120"/>
              </a:rPr>
              <a:t>陣列名稱 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arr 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可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視為</a:t>
            </a:r>
            <a:r>
              <a:rPr lang="zh-TW" altLang="en-US" sz="2800" b="1" dirty="0" smtClean="0">
                <a:latin typeface="Adobe 繁黑體 Std B" pitchFamily="34" charset="-120"/>
                <a:ea typeface="Adobe 繁黑體 Std B" pitchFamily="34" charset="-120"/>
              </a:rPr>
              <a:t>指標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，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為開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頭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位址 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&amp;arr[0]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常將陣列名稱指派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給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指標，來操控該陣列元素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位址：</a:t>
            </a:r>
            <a:r>
              <a:rPr lang="en-US" altLang="zh-TW" sz="2400" b="1" dirty="0" smtClean="0">
                <a:latin typeface="Adobe 繁黑體 Std B" pitchFamily="34" charset="-120"/>
                <a:ea typeface="Adobe 繁黑體 Std B" pitchFamily="34" charset="-120"/>
              </a:rPr>
              <a:t>&amp;</a:t>
            </a:r>
            <a:r>
              <a:rPr lang="en-US" altLang="zh-TW" sz="2400" b="1" dirty="0" err="1" smtClean="0">
                <a:latin typeface="Adobe 繁黑體 Std B" pitchFamily="34" charset="-120"/>
                <a:ea typeface="Adobe 繁黑體 Std B" pitchFamily="34" charset="-120"/>
              </a:rPr>
              <a:t>arr</a:t>
            </a:r>
            <a:r>
              <a:rPr lang="en-US" altLang="zh-TW" sz="2400" b="1" dirty="0" smtClean="0">
                <a:latin typeface="Adobe 繁黑體 Std B" pitchFamily="34" charset="-120"/>
                <a:ea typeface="Adobe 繁黑體 Std B" pitchFamily="34" charset="-120"/>
              </a:rPr>
              <a:t>[0] == 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arr</a:t>
            </a:r>
            <a:r>
              <a:rPr lang="en-US" altLang="zh-TW" sz="2400" b="1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 == 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ptr</a:t>
            </a:r>
            <a:r>
              <a:rPr lang="en-US" altLang="zh-TW" sz="2400" b="1" dirty="0" smtClean="0">
                <a:latin typeface="Adobe 繁黑體 Std B" pitchFamily="34" charset="-120"/>
                <a:ea typeface="Adobe 繁黑體 Std B" pitchFamily="34" charset="-120"/>
              </a:rPr>
              <a:t> == &amp;</a:t>
            </a:r>
            <a:r>
              <a:rPr lang="en-US" altLang="zh-TW" sz="2400" b="1" dirty="0" err="1" smtClean="0">
                <a:latin typeface="Adobe 繁黑體 Std B" pitchFamily="34" charset="-120"/>
                <a:ea typeface="Adobe 繁黑體 Std B" pitchFamily="34" charset="-120"/>
              </a:rPr>
              <a:t>ptr</a:t>
            </a:r>
            <a:r>
              <a:rPr lang="en-US" altLang="zh-TW" sz="2400" b="1" dirty="0" smtClean="0">
                <a:latin typeface="Adobe 繁黑體 Std B" pitchFamily="34" charset="-120"/>
                <a:ea typeface="Adobe 繁黑體 Std B" pitchFamily="34" charset="-120"/>
              </a:rPr>
              <a:t>[0]</a:t>
            </a:r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元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素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zh-TW" altLang="en-US" sz="2400" b="1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arr</a:t>
            </a:r>
            <a:r>
              <a:rPr lang="en-US" altLang="zh-TW" sz="2400" b="1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[0] == *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arr</a:t>
            </a:r>
            <a:r>
              <a:rPr lang="en-US" altLang="zh-TW" sz="2400" b="1" dirty="0" smtClean="0">
                <a:latin typeface="Adobe 繁黑體 Std B" pitchFamily="34" charset="-120"/>
                <a:ea typeface="Adobe 繁黑體 Std B" pitchFamily="34" charset="-120"/>
              </a:rPr>
              <a:t> == *</a:t>
            </a:r>
            <a:r>
              <a:rPr lang="en-US" altLang="zh-TW" sz="2400" b="1" dirty="0" err="1" smtClean="0">
                <a:latin typeface="Adobe 繁黑體 Std B" pitchFamily="34" charset="-120"/>
                <a:ea typeface="Adobe 繁黑體 Std B" pitchFamily="34" charset="-120"/>
              </a:rPr>
              <a:t>ptr</a:t>
            </a:r>
            <a:r>
              <a:rPr lang="en-US" altLang="zh-TW" sz="2400" b="1" dirty="0" smtClean="0">
                <a:latin typeface="Adobe 繁黑體 Std B" pitchFamily="34" charset="-120"/>
                <a:ea typeface="Adobe 繁黑體 Std B" pitchFamily="34" charset="-120"/>
              </a:rPr>
              <a:t> ==  </a:t>
            </a:r>
            <a:r>
              <a:rPr lang="en-US" altLang="zh-TW" sz="2400" b="1" dirty="0" err="1" smtClean="0">
                <a:latin typeface="Adobe 繁黑體 Std B" pitchFamily="34" charset="-120"/>
                <a:ea typeface="Adobe 繁黑體 Std B" pitchFamily="34" charset="-120"/>
              </a:rPr>
              <a:t>ptr</a:t>
            </a:r>
            <a:r>
              <a:rPr lang="en-US" altLang="zh-TW" sz="2400" b="1" dirty="0" smtClean="0">
                <a:latin typeface="Adobe 繁黑體 Std B" pitchFamily="34" charset="-120"/>
                <a:ea typeface="Adobe 繁黑體 Std B" pitchFamily="34" charset="-120"/>
              </a:rPr>
              <a:t>[0] </a:t>
            </a:r>
          </a:p>
          <a:p>
            <a:pPr eaLnBrk="1" hangingPunct="1">
              <a:lnSpc>
                <a:spcPct val="150000"/>
              </a:lnSpc>
            </a:pP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0798" y="619125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傳入陣列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E6F5-F11C-493A-801A-D71171F0CAB9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46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TW" sz="28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Function (</a:t>
            </a:r>
            <a:r>
              <a:rPr lang="zh-TW" altLang="en-US" sz="28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函式</a:t>
            </a:r>
            <a:r>
              <a:rPr lang="en-US" altLang="zh-TW" sz="28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函式概論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變數類別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函式中以指標當引數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傳遞陣列</a:t>
            </a:r>
            <a:r>
              <a:rPr lang="zh-TW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參數</a:t>
            </a:r>
            <a:endParaRPr lang="en-US" altLang="zh-TW" sz="2400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函式宣</a:t>
            </a:r>
            <a:r>
              <a:rPr lang="zh-TW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告</a:t>
            </a: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遞迴 </a:t>
            </a:r>
          </a:p>
          <a:p>
            <a:pPr lvl="1">
              <a:lnSpc>
                <a:spcPct val="150000"/>
              </a:lnSpc>
            </a:pP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lnSpc>
                <a:spcPct val="150000"/>
              </a:lnSpc>
            </a:pP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0798" y="619125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課程大綱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3239-EC7F-49DF-9F24-635FF346EBFF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30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15677"/>
            <a:ext cx="8229600" cy="981075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傳</a:t>
            </a:r>
            <a:r>
              <a:rPr lang="zh-TW" altLang="en-US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入</a:t>
            </a:r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陣列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507288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在 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C/C++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 中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不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允許直接傳入整個陣列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方法一：利用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傳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址 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en-US" altLang="zh-TW" sz="2800" dirty="0">
                <a:latin typeface="Adobe 繁黑體 Std B" pitchFamily="34" charset="-120"/>
                <a:ea typeface="Adobe 繁黑體 Std B" pitchFamily="34" charset="-120"/>
              </a:rPr>
              <a:t>pass by address/pointer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)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 達成</a:t>
            </a:r>
            <a:endParaRPr lang="zh-TW" altLang="en-US" sz="2800" dirty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函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式中若更動陣列內容，則實際陣列內容會被更動。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857800" y="3284984"/>
            <a:ext cx="5400600" cy="2808311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TW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zh-TW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  <a:p>
            <a:r>
              <a:rPr lang="zh-TW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min;</a:t>
            </a:r>
          </a:p>
          <a:p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numbers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 = {0, 1, 2};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cout &lt;&lt; </a:t>
            </a:r>
            <a:r>
              <a:rPr lang="en-US" altLang="zh-TW" sz="2000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numbers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endl;</a:t>
            </a:r>
          </a:p>
          <a:p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9" name="圓角矩形圖說文字 8"/>
          <p:cNvSpPr/>
          <p:nvPr/>
        </p:nvSpPr>
        <p:spPr>
          <a:xfrm>
            <a:off x="6649888" y="5190308"/>
            <a:ext cx="1450504" cy="719582"/>
          </a:xfrm>
          <a:prstGeom prst="wedgeRoundRectCallout">
            <a:avLst>
              <a:gd name="adj1" fmla="val -92107"/>
              <a:gd name="adj2" fmla="val -8579"/>
              <a:gd name="adj3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000" dirty="0" smtClean="0"/>
              <a:t>陣列名稱是位</a:t>
            </a:r>
            <a:r>
              <a:rPr lang="zh-TW" altLang="en-US" sz="2000" dirty="0"/>
              <a:t>址</a:t>
            </a:r>
            <a:endParaRPr lang="en-US" altLang="zh-TW" sz="20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37F3-FBF2-4D8C-B881-5A08555417CB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00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981075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傳</a:t>
            </a:r>
            <a:r>
              <a:rPr lang="zh-TW" altLang="en-US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入</a:t>
            </a:r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陣列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66922"/>
            <a:ext cx="8507288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在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C/C++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中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不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允許直接傳入整個陣列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864929" y="1772816"/>
            <a:ext cx="6120680" cy="4320479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printArray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TW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data)</a:t>
            </a:r>
          </a:p>
          <a:p>
            <a:r>
              <a:rPr lang="zh-TW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TW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zh-TW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 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  <a:r>
              <a:rPr lang="en-US" altLang="zh-TW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 </a:t>
            </a:r>
            <a:r>
              <a:rPr lang="en-US" altLang="zh-TW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len; 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altLang="zh-TW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TW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data[</a:t>
            </a:r>
            <a:r>
              <a:rPr lang="en-US" altLang="zh-TW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&lt;&lt; ' ';</a:t>
            </a:r>
          </a:p>
          <a:p>
            <a:r>
              <a:rPr lang="zh-TW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TW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r>
              <a:rPr lang="zh-TW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TW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TW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data[] = { 5, 7, 8, 9, 1, 2 };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TW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printArray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zh-TW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zh-TW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TW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5 7 8 9</a:t>
            </a:r>
          </a:p>
        </p:txBody>
      </p:sp>
      <p:sp>
        <p:nvSpPr>
          <p:cNvPr id="10" name="圓角矩形圖說文字 9"/>
          <p:cNvSpPr/>
          <p:nvPr/>
        </p:nvSpPr>
        <p:spPr>
          <a:xfrm>
            <a:off x="5652120" y="5013176"/>
            <a:ext cx="3096344" cy="548976"/>
          </a:xfrm>
          <a:prstGeom prst="wedgeRoundRectCallout">
            <a:avLst>
              <a:gd name="adj1" fmla="val -153813"/>
              <a:gd name="adj2" fmla="val 81617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為甚麼只輸出了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4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個數字</a:t>
            </a:r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?</a:t>
            </a:r>
            <a:endParaRPr lang="en-US" altLang="zh-TW" sz="20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1" name="圓角矩形圖說文字 10"/>
          <p:cNvSpPr/>
          <p:nvPr/>
        </p:nvSpPr>
        <p:spPr>
          <a:xfrm>
            <a:off x="5652120" y="2204864"/>
            <a:ext cx="3096344" cy="548976"/>
          </a:xfrm>
          <a:prstGeom prst="wedgeRoundRectCallout">
            <a:avLst>
              <a:gd name="adj1" fmla="val -67435"/>
              <a:gd name="adj2" fmla="val -2328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sizeof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(data)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是甚麼？</a:t>
            </a:r>
            <a:endParaRPr lang="en-US" altLang="zh-TW" sz="20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395-055F-49E1-BDAA-ACF34C8D9613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56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AE49-6963-420A-A034-DD1921C151A9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043608" y="2497460"/>
            <a:ext cx="684076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總之，傳</a:t>
            </a:r>
            <a:r>
              <a:rPr lang="zh-TW" altLang="en-US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指標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長度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就對了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!!!!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797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0453"/>
            <a:ext cx="8229600" cy="981075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傳</a:t>
            </a:r>
            <a:r>
              <a:rPr lang="zh-TW" altLang="en-US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入</a:t>
            </a:r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陣列 </a:t>
            </a:r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參考 不建議</a:t>
            </a:r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)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507288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在 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C/C++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 中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不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允許直接傳入整個陣列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方法二：利用 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[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]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 運算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子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傳入陣列</a:t>
            </a:r>
            <a:endParaRPr lang="zh-TW" altLang="en-US" sz="2800" dirty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建議將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維度資訊一起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傳遞，但須小心呼叫時的傳入值</a:t>
            </a:r>
            <a:endParaRPr lang="zh-TW" altLang="en-US" sz="2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827584" y="3284985"/>
            <a:ext cx="5792088" cy="2808311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min(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n[]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altLang="zh-TW" sz="2000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zh-TW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  <a:p>
            <a:r>
              <a:rPr lang="zh-TW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min;</a:t>
            </a:r>
          </a:p>
          <a:p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numbers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2000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{0, 1, 2};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cout &lt;&lt; </a:t>
            </a:r>
            <a:r>
              <a:rPr lang="en-US" altLang="zh-TW" sz="2000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numbers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2000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endl;</a:t>
            </a:r>
          </a:p>
          <a:p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9" name="圓角矩形圖說文字 8"/>
          <p:cNvSpPr/>
          <p:nvPr/>
        </p:nvSpPr>
        <p:spPr>
          <a:xfrm>
            <a:off x="5363288" y="3190619"/>
            <a:ext cx="3466728" cy="1330990"/>
          </a:xfrm>
          <a:prstGeom prst="wedgeRoundRectCallout">
            <a:avLst>
              <a:gd name="adj1" fmla="val -55976"/>
              <a:gd name="adj2" fmla="val -16408"/>
              <a:gd name="adj3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若已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知</a:t>
            </a:r>
            <a:r>
              <a:rPr lang="en-US" altLang="zh-TW" sz="2000" dirty="0" smtClean="0">
                <a:solidFill>
                  <a:srgbClr val="000099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size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常數，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/>
            </a:r>
            <a:b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</a:b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可包含在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[]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中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/>
            </a:r>
            <a:b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</a:b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min(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n[</a:t>
            </a:r>
            <a:r>
              <a:rPr lang="en-US" altLang="zh-TW" sz="2000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r>
              <a:rPr lang="zh-TW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6" name="圓角矩形圖說文字 5"/>
          <p:cNvSpPr/>
          <p:nvPr/>
        </p:nvSpPr>
        <p:spPr>
          <a:xfrm>
            <a:off x="6310536" y="4923665"/>
            <a:ext cx="2520280" cy="767575"/>
          </a:xfrm>
          <a:prstGeom prst="wedgeRoundRectCallout">
            <a:avLst>
              <a:gd name="adj1" fmla="val -77953"/>
              <a:gd name="adj2" fmla="val -47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但此法安全性不足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/>
            </a:r>
            <a:b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</a:b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傳錯容易判讀出界</a:t>
            </a:r>
            <a:endParaRPr lang="en-US" altLang="zh-TW" sz="20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B2B4-84BF-4283-8E9A-CB2BD3925E01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62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9125"/>
            <a:ext cx="8229600" cy="981075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傳</a:t>
            </a:r>
            <a:r>
              <a:rPr lang="zh-TW" altLang="en-US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入</a:t>
            </a:r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陣列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參考 不建議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)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827584" y="1700809"/>
            <a:ext cx="6768752" cy="4320479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printArray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TW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data[],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zh-TW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TW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 </a:t>
            </a:r>
            <a:r>
              <a:rPr lang="en-US" altLang="zh-TW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altLang="zh-TW" sz="2000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altLang="zh-TW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TW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data[</a:t>
            </a:r>
            <a:r>
              <a:rPr lang="en-US" altLang="zh-TW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&lt;&lt; ' ';</a:t>
            </a:r>
          </a:p>
          <a:p>
            <a:r>
              <a:rPr lang="zh-TW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TW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r>
              <a:rPr lang="zh-TW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TW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TW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data[] = { 5, 7, 8, 9, 1, 2 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)/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(*data);</a:t>
            </a:r>
          </a:p>
          <a:p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TW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printArray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(data, </a:t>
            </a:r>
            <a:r>
              <a:rPr lang="en-US" altLang="zh-TW" sz="2000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TW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zh-TW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TW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5 7 8 9 1 2</a:t>
            </a:r>
          </a:p>
        </p:txBody>
      </p:sp>
      <p:sp>
        <p:nvSpPr>
          <p:cNvPr id="8" name="圓角矩形圖說文字 7"/>
          <p:cNvSpPr/>
          <p:nvPr/>
        </p:nvSpPr>
        <p:spPr>
          <a:xfrm>
            <a:off x="6558831" y="4830202"/>
            <a:ext cx="2075010" cy="602598"/>
          </a:xfrm>
          <a:prstGeom prst="wedgeRoundRectCallout">
            <a:avLst>
              <a:gd name="adj1" fmla="val -36152"/>
              <a:gd name="adj2" fmla="val -65176"/>
              <a:gd name="adj3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求未知陣列大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小</a:t>
            </a:r>
            <a:endParaRPr lang="en-US" altLang="zh-TW" sz="2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A2DA-D3C2-4F86-9EA0-2BA20CA7B002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54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3714-D515-42B3-B430-E50609E3D635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Mission </a:t>
            </a:r>
          </a:p>
          <a:p>
            <a:pPr lvl="1"/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Make a function which can……</a:t>
            </a:r>
          </a:p>
          <a:p>
            <a:pPr lvl="1"/>
            <a:r>
              <a:rPr lang="en-US" altLang="zh-TW" sz="3200" dirty="0">
                <a:latin typeface="Adobe 繁黑體 Std B" pitchFamily="34" charset="-120"/>
                <a:ea typeface="Adobe 繁黑體 Std B" pitchFamily="34" charset="-120"/>
              </a:rPr>
              <a:t>Input</a:t>
            </a:r>
            <a:r>
              <a:rPr lang="zh-TW" altLang="en-US" sz="32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a </a:t>
            </a:r>
            <a:r>
              <a:rPr lang="en-US" altLang="zh-TW" sz="3200" dirty="0" err="1" smtClean="0">
                <a:latin typeface="Adobe 繁黑體 Std B" pitchFamily="34" charset="-120"/>
                <a:ea typeface="Adobe 繁黑體 Std B" pitchFamily="34" charset="-120"/>
              </a:rPr>
              <a:t>int</a:t>
            </a:r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 array</a:t>
            </a:r>
            <a:endParaRPr lang="en-US" altLang="zh-TW" sz="3200" dirty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sz="3200" dirty="0">
                <a:latin typeface="Adobe 繁黑體 Std B" pitchFamily="34" charset="-120"/>
                <a:ea typeface="Adobe 繁黑體 Std B" pitchFamily="34" charset="-120"/>
              </a:rPr>
              <a:t>Output</a:t>
            </a:r>
            <a:r>
              <a:rPr lang="zh-TW" altLang="en-US" sz="3200" dirty="0">
                <a:latin typeface="Adobe 繁黑體 Std B" pitchFamily="34" charset="-120"/>
                <a:ea typeface="Adobe 繁黑體 Std B" pitchFamily="34" charset="-120"/>
              </a:rPr>
              <a:t>： </a:t>
            </a:r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all the elements in the array</a:t>
            </a:r>
            <a:endParaRPr lang="zh-TW" altLang="en-US" sz="32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85" y="3933056"/>
            <a:ext cx="8617429" cy="1803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96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4C19-2E0B-41BB-A630-988444C66A8B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451866" y="1275310"/>
            <a:ext cx="8234934" cy="2729754"/>
          </a:xfrm>
        </p:spPr>
        <p:txBody>
          <a:bodyPr>
            <a:noAutofit/>
          </a:bodyPr>
          <a:lstStyle/>
          <a:p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Mission 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Make a function which 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can give you the average of an array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composed of N scores.</a:t>
            </a:r>
          </a:p>
          <a:p>
            <a:pPr lvl="1"/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Input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N scores</a:t>
            </a:r>
          </a:p>
          <a:p>
            <a:pPr lvl="1"/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Output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the average</a:t>
            </a:r>
          </a:p>
          <a:p>
            <a:pPr lvl="1"/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Hint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double average(</a:t>
            </a:r>
            <a:r>
              <a:rPr lang="en-US" altLang="zh-TW" sz="2400" dirty="0" err="1" smtClean="0">
                <a:latin typeface="Adobe 繁黑體 Std B" pitchFamily="34" charset="-120"/>
                <a:ea typeface="Adobe 繁黑體 Std B" pitchFamily="34" charset="-120"/>
              </a:rPr>
              <a:t>int</a:t>
            </a: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 *score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, </a:t>
            </a:r>
            <a:r>
              <a:rPr lang="en-US" altLang="zh-TW" sz="2400" dirty="0" err="1">
                <a:latin typeface="Adobe 繁黑體 Std B" pitchFamily="34" charset="-120"/>
                <a:ea typeface="Adobe 繁黑體 Std B" pitchFamily="34" charset="-120"/>
              </a:rPr>
              <a:t>int</a:t>
            </a: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2400" dirty="0" err="1" smtClean="0">
                <a:latin typeface="Adobe 繁黑體 Std B" pitchFamily="34" charset="-120"/>
                <a:ea typeface="Adobe 繁黑體 Std B" pitchFamily="34" charset="-120"/>
              </a:rPr>
              <a:t>len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)</a:t>
            </a:r>
            <a:endParaRPr lang="en-US" altLang="zh-TW" sz="2400" dirty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endParaRPr lang="zh-TW" altLang="en-US" sz="2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Practice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3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zh-TW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98918"/>
            <a:ext cx="7632848" cy="1877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98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199A-BAD0-4ECA-BA8D-51431EDB2C85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451866" y="1275310"/>
            <a:ext cx="8234934" cy="2081682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Mission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Make a function which can sort a array.</a:t>
            </a:r>
          </a:p>
          <a:p>
            <a:pPr lvl="1"/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Input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N integers</a:t>
            </a:r>
          </a:p>
          <a:p>
            <a:pPr lvl="1"/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Output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the sorted 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array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Practice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4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zh-TW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3717032"/>
            <a:ext cx="7628173" cy="197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00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TW" sz="28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Function (</a:t>
            </a:r>
            <a:r>
              <a:rPr lang="zh-TW" altLang="en-US" sz="28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函式</a:t>
            </a:r>
            <a:r>
              <a:rPr lang="en-US" altLang="zh-TW" sz="28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函式概論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變數類別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函式中以指標當引數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傳遞陣列</a:t>
            </a:r>
            <a:r>
              <a:rPr lang="zh-TW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參數</a:t>
            </a:r>
            <a:endParaRPr lang="en-US" altLang="zh-TW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4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函</a:t>
            </a:r>
            <a:r>
              <a:rPr lang="zh-TW" altLang="en-US" sz="24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式宣告 </a:t>
            </a: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遞迴 </a:t>
            </a:r>
          </a:p>
          <a:p>
            <a:pPr lvl="1">
              <a:lnSpc>
                <a:spcPct val="150000"/>
              </a:lnSpc>
            </a:pPr>
            <a:endParaRPr lang="en-US" altLang="zh-TW" sz="2400" dirty="0" smtClean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lnSpc>
                <a:spcPct val="150000"/>
              </a:lnSpc>
            </a:pPr>
            <a:endParaRPr lang="en-US" altLang="zh-TW" sz="2400" dirty="0" smtClean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lnSpc>
                <a:spcPct val="150000"/>
              </a:lnSpc>
            </a:pPr>
            <a:endParaRPr lang="zh-TW" altLang="en-US" sz="2400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0798" y="619125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課程大綱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6EF1-F243-4420-8E88-64D37027AD11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37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9125"/>
            <a:ext cx="8229600" cy="981075"/>
          </a:xfrm>
        </p:spPr>
        <p:txBody>
          <a:bodyPr/>
          <a:lstStyle/>
          <a:p>
            <a:pPr eaLnBrk="1" hangingPunct="1"/>
            <a:r>
              <a:rPr lang="zh-TW" altLang="en-US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函式</a:t>
            </a:r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原型 </a:t>
            </a:r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en-US" altLang="zh-TW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Function Prototype)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我們目前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寫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function 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都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是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在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main 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之前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C/C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++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要求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function 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在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被呼叫之前必須先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被宣告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萬一函式寫在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main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之後呢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？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函式原型包含</a:t>
            </a:r>
            <a:r>
              <a:rPr lang="zh-TW" altLang="en-US" b="1" dirty="0">
                <a:latin typeface="Adobe 繁黑體 Std B" pitchFamily="34" charset="-120"/>
                <a:ea typeface="Adobe 繁黑體 Std B" pitchFamily="34" charset="-120"/>
              </a:rPr>
              <a:t>回傳值</a:t>
            </a:r>
            <a:r>
              <a:rPr lang="zh-TW" altLang="en-US" b="1" dirty="0" smtClean="0">
                <a:latin typeface="Adobe 繁黑體 Std B" pitchFamily="34" charset="-120"/>
                <a:ea typeface="Adobe 繁黑體 Std B" pitchFamily="34" charset="-120"/>
              </a:rPr>
              <a:t>型態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、函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式</a:t>
            </a:r>
            <a:r>
              <a:rPr lang="zh-TW" altLang="en-US" b="1" dirty="0" smtClean="0">
                <a:latin typeface="Adobe 繁黑體 Std B" pitchFamily="34" charset="-120"/>
                <a:ea typeface="Adobe 繁黑體 Std B" pitchFamily="34" charset="-120"/>
              </a:rPr>
              <a:t>名稱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、</a:t>
            </a:r>
            <a:r>
              <a:rPr lang="zh-TW" altLang="en-US" b="1" dirty="0" smtClean="0">
                <a:latin typeface="Adobe 繁黑體 Std B" pitchFamily="34" charset="-120"/>
                <a:ea typeface="Adobe 繁黑體 Std B" pitchFamily="34" charset="-120"/>
              </a:rPr>
              <a:t>引數型態</a:t>
            </a:r>
            <a:r>
              <a:rPr lang="en-US" altLang="zh-TW" b="1" dirty="0" smtClean="0">
                <a:latin typeface="Adobe 繁黑體 Std B" pitchFamily="34" charset="-120"/>
                <a:ea typeface="Adobe 繁黑體 Std B" pitchFamily="34" charset="-120"/>
              </a:rPr>
              <a:t/>
            </a:r>
            <a:br>
              <a:rPr lang="en-US" altLang="zh-TW" b="1" dirty="0" smtClean="0">
                <a:latin typeface="Adobe 繁黑體 Std B" pitchFamily="34" charset="-120"/>
                <a:ea typeface="Adobe 繁黑體 Std B" pitchFamily="34" charset="-120"/>
              </a:rPr>
            </a:b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宣告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過函式原型的函式即可被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使用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899592" y="4941168"/>
            <a:ext cx="6375294" cy="824216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function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n1,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n2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(int, int);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圓角矩形圖說文字 4"/>
          <p:cNvSpPr/>
          <p:nvPr/>
        </p:nvSpPr>
        <p:spPr>
          <a:xfrm>
            <a:off x="5155526" y="5435270"/>
            <a:ext cx="3531274" cy="474869"/>
          </a:xfrm>
          <a:prstGeom prst="wedgeRoundRectCallout">
            <a:avLst>
              <a:gd name="adj1" fmla="val -67106"/>
              <a:gd name="adj2" fmla="val -35252"/>
              <a:gd name="adj3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zh-TW" altLang="en-US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函式原型中</a:t>
            </a:r>
            <a:r>
              <a:rPr lang="zh-TW" altLang="en-US" sz="20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引數名稱</a:t>
            </a:r>
            <a:r>
              <a:rPr lang="zh-TW" altLang="en-US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可不宣告</a:t>
            </a:r>
            <a:endParaRPr lang="zh-TW" altLang="en-US" sz="20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B842-691D-49C2-B99D-DBFC483CDD77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41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9125"/>
            <a:ext cx="8229600" cy="981075"/>
          </a:xfrm>
        </p:spPr>
        <p:txBody>
          <a:bodyPr/>
          <a:lstStyle/>
          <a:p>
            <a:pPr eaLnBrk="1" hangingPunct="1"/>
            <a:r>
              <a:rPr lang="zh-TW" altLang="en-US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函式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一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組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可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被</a:t>
            </a:r>
            <a:r>
              <a:rPr lang="zh-TW" altLang="en-US" b="1" dirty="0">
                <a:latin typeface="Adobe 繁黑體 Std B" pitchFamily="34" charset="-120"/>
                <a:ea typeface="Adobe 繁黑體 Std B" pitchFamily="34" charset="-120"/>
              </a:rPr>
              <a:t>重覆呼叫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的程式碼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(software reusability)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將複雜系統的功能切割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成</a:t>
            </a:r>
            <a:r>
              <a:rPr lang="zh-TW" altLang="en-US" b="1" dirty="0" smtClean="0">
                <a:latin typeface="Adobe 繁黑體 Std B" pitchFamily="34" charset="-120"/>
                <a:ea typeface="Adobe 繁黑體 Std B" pitchFamily="34" charset="-120"/>
              </a:rPr>
              <a:t>模組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(divide and conquer)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將被呼叫兩次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以上的程式碼寫成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函式，較好</a:t>
            </a:r>
            <a:r>
              <a:rPr lang="zh-TW" altLang="en-US" b="1" dirty="0" smtClean="0">
                <a:latin typeface="Adobe 繁黑體 Std B" pitchFamily="34" charset="-120"/>
                <a:ea typeface="Adobe 繁黑體 Std B" pitchFamily="34" charset="-120"/>
              </a:rPr>
              <a:t>維護</a:t>
            </a:r>
            <a:endParaRPr lang="en-US" altLang="zh-TW" b="1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所有可執行的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C 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程式都需要一個名為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main 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的函數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59632" y="4221087"/>
            <a:ext cx="7200800" cy="1872209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DataType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functionName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(parameter1, parameter2){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statements;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…;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2913-D26F-401B-BF10-1D66671D96FA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57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buFontTx/>
              <a:buBlip>
                <a:blip r:embed="rId2"/>
              </a:buBlip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宣告一個函式在程式開頭。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要訣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buFont typeface="Wingdings" pitchFamily="2" charset="2"/>
              <a:buChar char="n"/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取個函式名稱用來代表某個功能。 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  <a:sym typeface="Wingdings" pitchFamily="2" charset="2"/>
              </a:rPr>
              <a:t> </a:t>
            </a:r>
            <a:r>
              <a:rPr lang="zh-TW" altLang="en-US" sz="2400" b="1" u="sng" dirty="0" smtClean="0">
                <a:latin typeface="Adobe 繁黑體 Std B" pitchFamily="34" charset="-120"/>
                <a:ea typeface="Adobe 繁黑體 Std B" pitchFamily="34" charset="-120"/>
                <a:sym typeface="Wingdings" pitchFamily="2" charset="2"/>
              </a:rPr>
              <a:t>函式名稱</a:t>
            </a:r>
            <a:endParaRPr lang="en-US" altLang="zh-TW" sz="2400" b="1" u="sng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buFont typeface="Wingdings" pitchFamily="2" charset="2"/>
              <a:buChar char="n"/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這個功能需要給他什麼資料才能執行。 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  <a:sym typeface="Wingdings" pitchFamily="2" charset="2"/>
              </a:rPr>
              <a:t> </a:t>
            </a:r>
            <a:r>
              <a:rPr lang="zh-TW" altLang="en-US" sz="2400" b="1" u="sng" dirty="0" smtClean="0">
                <a:latin typeface="Adobe 繁黑體 Std B" pitchFamily="34" charset="-120"/>
                <a:ea typeface="Adobe 繁黑體 Std B" pitchFamily="34" charset="-120"/>
                <a:sym typeface="Wingdings" pitchFamily="2" charset="2"/>
              </a:rPr>
              <a:t>引數</a:t>
            </a:r>
            <a:r>
              <a:rPr lang="zh-TW" altLang="en-US" sz="2400" b="1" dirty="0" smtClean="0">
                <a:latin typeface="Adobe 繁黑體 Std B" pitchFamily="34" charset="-120"/>
                <a:ea typeface="Adobe 繁黑體 Std B" pitchFamily="34" charset="-120"/>
                <a:sym typeface="Wingdings" pitchFamily="2" charset="2"/>
              </a:rPr>
              <a:t> </a:t>
            </a:r>
            <a:r>
              <a:rPr lang="en-US" altLang="zh-TW" sz="2400" i="1" dirty="0" smtClean="0">
                <a:latin typeface="Adobe 繁黑體 Std B" pitchFamily="34" charset="-120"/>
                <a:ea typeface="Adobe 繁黑體 Std B" pitchFamily="34" charset="-120"/>
                <a:sym typeface="Wingdings" pitchFamily="2" charset="2"/>
              </a:rPr>
              <a:t>(</a:t>
            </a:r>
            <a:r>
              <a:rPr lang="zh-TW" altLang="en-US" sz="2400" i="1" dirty="0" smtClean="0">
                <a:latin typeface="Adobe 繁黑體 Std B" pitchFamily="34" charset="-120"/>
                <a:ea typeface="Adobe 繁黑體 Std B" pitchFamily="34" charset="-120"/>
                <a:sym typeface="Wingdings" pitchFamily="2" charset="2"/>
              </a:rPr>
              <a:t>用來儲存參數</a:t>
            </a:r>
            <a:r>
              <a:rPr lang="en-US" altLang="zh-TW" sz="2400" i="1" dirty="0" smtClean="0">
                <a:latin typeface="Adobe 繁黑體 Std B" pitchFamily="34" charset="-120"/>
                <a:ea typeface="Adobe 繁黑體 Std B" pitchFamily="34" charset="-120"/>
                <a:sym typeface="Wingdings" pitchFamily="2" charset="2"/>
              </a:rPr>
              <a:t>)</a:t>
            </a:r>
          </a:p>
          <a:p>
            <a:pPr lvl="1" eaLnBrk="1" hangingPunct="1">
              <a:buFont typeface="Wingdings" pitchFamily="2" charset="2"/>
              <a:buChar char="n"/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執行完後會回傳什麼資料給呼叫函式的程式。 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  <a:sym typeface="Wingdings" pitchFamily="2" charset="2"/>
              </a:rPr>
              <a:t>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  <a:sym typeface="Wingdings" pitchFamily="2" charset="2"/>
              </a:rPr>
              <a:t> </a:t>
            </a:r>
            <a:r>
              <a:rPr lang="zh-TW" altLang="en-US" sz="2400" b="1" u="sng" dirty="0" smtClean="0">
                <a:latin typeface="Adobe 繁黑體 Std B" pitchFamily="34" charset="-120"/>
                <a:ea typeface="Adobe 繁黑體 Std B" pitchFamily="34" charset="-120"/>
                <a:sym typeface="Wingdings" pitchFamily="2" charset="2"/>
              </a:rPr>
              <a:t>回傳值</a:t>
            </a:r>
            <a:endParaRPr lang="en-US" altLang="zh-TW" sz="2400" b="1" u="sng" dirty="0" smtClean="0">
              <a:latin typeface="Adobe 繁黑體 Std B" pitchFamily="34" charset="-120"/>
              <a:ea typeface="Adobe 繁黑體 Std B" pitchFamily="34" charset="-120"/>
              <a:sym typeface="Wingdings" pitchFamily="2" charset="2"/>
            </a:endParaRPr>
          </a:p>
          <a:p>
            <a:pPr lvl="1" eaLnBrk="1" hangingPunct="1">
              <a:buFont typeface="Wingdings" pitchFamily="2" charset="2"/>
              <a:buChar char="n"/>
            </a:pPr>
            <a:endParaRPr lang="en-US" altLang="zh-TW" sz="2400" b="1" u="sng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buFont typeface="Wingdings" pitchFamily="2" charset="2"/>
              <a:buChar char="n"/>
            </a:pPr>
            <a:endParaRPr lang="en-US" altLang="zh-TW" sz="2400" b="1" u="sng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buFontTx/>
              <a:buNone/>
            </a:pPr>
            <a:endParaRPr lang="en-US" altLang="zh-TW" sz="2400" b="1" u="sng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zh-TW" altLang="en-US" sz="16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     </a:t>
            </a:r>
            <a:r>
              <a:rPr lang="zh-TW" altLang="en-US" sz="20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資料型態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函式名稱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zh-TW" altLang="en-US" sz="20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資料型態 引數</a:t>
            </a:r>
            <a:r>
              <a:rPr lang="en-US" altLang="zh-TW" sz="20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1,</a:t>
            </a:r>
            <a:r>
              <a:rPr lang="zh-TW" altLang="en-US" sz="20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資料型態 引數</a:t>
            </a:r>
            <a:r>
              <a:rPr lang="en-US" altLang="zh-TW" sz="20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2, …,</a:t>
            </a:r>
            <a:r>
              <a:rPr lang="zh-TW" altLang="en-US" sz="20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資料型態 引數</a:t>
            </a:r>
            <a:r>
              <a:rPr lang="en-US" altLang="zh-TW" sz="20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n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);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82563" eaLnBrk="1" hangingPunct="1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函式的宣告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388" name="矩形 5"/>
          <p:cNvSpPr>
            <a:spLocks noChangeArrowheads="1"/>
          </p:cNvSpPr>
          <p:nvPr/>
        </p:nvSpPr>
        <p:spPr bwMode="auto">
          <a:xfrm>
            <a:off x="683568" y="4255293"/>
            <a:ext cx="21859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 dirty="0"/>
              <a:t>回傳值資料型態 </a:t>
            </a:r>
            <a:endParaRPr lang="en-US" altLang="zh-TW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/>
              <a:t>(</a:t>
            </a:r>
            <a:r>
              <a:rPr lang="zh-TW" altLang="en-US" sz="1800" dirty="0"/>
              <a:t>不需回傳可用</a:t>
            </a:r>
            <a:r>
              <a:rPr lang="en-US" altLang="zh-TW" sz="1800" dirty="0"/>
              <a:t>void)</a:t>
            </a:r>
            <a:endParaRPr lang="zh-TW" altLang="en-US" sz="1800" dirty="0"/>
          </a:p>
        </p:txBody>
      </p:sp>
      <p:sp>
        <p:nvSpPr>
          <p:cNvPr id="16389" name="矩形 9"/>
          <p:cNvSpPr>
            <a:spLocks noChangeArrowheads="1"/>
          </p:cNvSpPr>
          <p:nvPr/>
        </p:nvSpPr>
        <p:spPr bwMode="auto">
          <a:xfrm>
            <a:off x="4609355" y="4489450"/>
            <a:ext cx="2262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 dirty="0"/>
              <a:t>傳入函式值資料型態</a:t>
            </a:r>
          </a:p>
        </p:txBody>
      </p:sp>
      <p:sp>
        <p:nvSpPr>
          <p:cNvPr id="11" name="右大括弧 10"/>
          <p:cNvSpPr/>
          <p:nvPr/>
        </p:nvSpPr>
        <p:spPr>
          <a:xfrm rot="5400000" flipH="1">
            <a:off x="5597574" y="2686844"/>
            <a:ext cx="285750" cy="492918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Hant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1475656" y="4901406"/>
            <a:ext cx="0" cy="3651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BE7D-D5F5-40CC-86CA-F3BEE1B19823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70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9125"/>
            <a:ext cx="8229600" cy="981075"/>
          </a:xfrm>
        </p:spPr>
        <p:txBody>
          <a:bodyPr/>
          <a:lstStyle/>
          <a:p>
            <a:pPr eaLnBrk="1" hangingPunct="1"/>
            <a:r>
              <a:rPr lang="zh-TW" altLang="en-US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函式</a:t>
            </a:r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原型 </a:t>
            </a:r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en-US" altLang="zh-TW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Function Prototype)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457200" y="1600200"/>
            <a:ext cx="6961702" cy="4597232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US" altLang="zh-TW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TW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int, int &amp;)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TW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TW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i1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i2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 &amp;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out = in1 + in2;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print(</a:t>
            </a:r>
            <a:r>
              <a:rPr lang="en-US" altLang="zh-TW" sz="2000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3, b = 2, sum = 0;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(a, 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print();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圓角矩形圖說文字 5"/>
          <p:cNvSpPr/>
          <p:nvPr/>
        </p:nvSpPr>
        <p:spPr>
          <a:xfrm>
            <a:off x="4854860" y="1528931"/>
            <a:ext cx="4109628" cy="704059"/>
          </a:xfrm>
          <a:prstGeom prst="wedgeRoundRectCallout">
            <a:avLst>
              <a:gd name="adj1" fmla="val -100586"/>
              <a:gd name="adj2" fmla="val 22698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zh-TW" altLang="en-US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舊式的</a:t>
            </a:r>
            <a:r>
              <a:rPr lang="zh-TW" altLang="en-US" sz="20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函式宣告</a:t>
            </a:r>
            <a:r>
              <a:rPr lang="zh-TW" altLang="en-US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C89</a:t>
            </a:r>
            <a:r>
              <a:rPr lang="zh-TW" altLang="en-US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後編譯不過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old-style Function Declaration</a:t>
            </a:r>
            <a:endParaRPr lang="zh-TW" altLang="en-US" sz="20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圖說文字 6"/>
          <p:cNvSpPr/>
          <p:nvPr/>
        </p:nvSpPr>
        <p:spPr>
          <a:xfrm>
            <a:off x="4854860" y="2361961"/>
            <a:ext cx="4109628" cy="402491"/>
          </a:xfrm>
          <a:prstGeom prst="wedgeRoundRectCallout">
            <a:avLst>
              <a:gd name="adj1" fmla="val -56085"/>
              <a:gd name="adj2" fmla="val -41476"/>
              <a:gd name="adj3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zh-TW" altLang="en-US" sz="20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函式原型 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Prototype</a:t>
            </a:r>
            <a:endParaRPr lang="zh-TW" altLang="en-US" sz="20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圓角矩形圖說文字 7"/>
          <p:cNvSpPr/>
          <p:nvPr/>
        </p:nvSpPr>
        <p:spPr>
          <a:xfrm>
            <a:off x="4854860" y="3214065"/>
            <a:ext cx="4109628" cy="402491"/>
          </a:xfrm>
          <a:prstGeom prst="wedgeRoundRectCallout">
            <a:avLst>
              <a:gd name="adj1" fmla="val -74983"/>
              <a:gd name="adj2" fmla="val -47700"/>
              <a:gd name="adj3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zh-TW" altLang="en-US" sz="20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函式定</a:t>
            </a:r>
            <a:r>
              <a:rPr lang="zh-TW" altLang="en-US" sz="2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義</a:t>
            </a:r>
            <a:r>
              <a:rPr lang="zh-TW" altLang="en-US" sz="20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Definition</a:t>
            </a:r>
            <a:endParaRPr lang="zh-TW" altLang="en-US" sz="20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圓角矩形圖說文字 8"/>
          <p:cNvSpPr/>
          <p:nvPr/>
        </p:nvSpPr>
        <p:spPr>
          <a:xfrm>
            <a:off x="4854860" y="3888812"/>
            <a:ext cx="4109628" cy="1772436"/>
          </a:xfrm>
          <a:prstGeom prst="wedgeRoundRectCallout">
            <a:avLst>
              <a:gd name="adj1" fmla="val -85956"/>
              <a:gd name="adj2" fmla="val -44651"/>
              <a:gd name="adj3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zh-TW" altLang="en-US" sz="2000" dirty="0" smtClean="0"/>
              <a:t>建議如果沒有</a:t>
            </a:r>
            <a:r>
              <a:rPr lang="zh-TW" altLang="en-US" sz="2000" dirty="0"/>
              <a:t>要傳入任何參數</a:t>
            </a:r>
            <a:r>
              <a:rPr lang="zh-TW" altLang="en-US" sz="2000" dirty="0" smtClean="0"/>
              <a:t>，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也</a:t>
            </a:r>
            <a:r>
              <a:rPr lang="zh-TW" altLang="en-US" sz="2000" dirty="0"/>
              <a:t>請加上 </a:t>
            </a:r>
            <a:r>
              <a:rPr lang="en-US" altLang="zh-TW" sz="2000" dirty="0" smtClean="0"/>
              <a:t>void</a:t>
            </a:r>
            <a:r>
              <a:rPr lang="zh-TW" altLang="en-US" sz="2000" dirty="0" smtClean="0"/>
              <a:t>，方便編譯器檢查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不然可能會出現錯誤訊息：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i="1" dirty="0"/>
              <a:t>warning: function declaration isn’t a prototype</a:t>
            </a:r>
            <a:endParaRPr lang="zh-TW" altLang="en-US" sz="20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3E7B-AFD7-4FA6-8C19-E91817F91661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56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9125"/>
            <a:ext cx="8229600" cy="981075"/>
          </a:xfrm>
        </p:spPr>
        <p:txBody>
          <a:bodyPr/>
          <a:lstStyle/>
          <a:p>
            <a:pPr eaLnBrk="1" hangingPunct="1"/>
            <a:r>
              <a:rPr lang="zh-TW" altLang="en-US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函</a:t>
            </a:r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式宣</a:t>
            </a:r>
            <a:r>
              <a:rPr lang="zh-TW" altLang="en-US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告</a:t>
            </a:r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en-US" altLang="zh-TW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Function </a:t>
            </a:r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Declaration)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C</a:t>
            </a: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++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要求任何識別字在使用之前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必須先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被宣告</a:t>
            </a:r>
            <a:endParaRPr lang="zh-TW" altLang="en-US" sz="2400" dirty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C89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後，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合法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函式宣告都是使用函式原型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函式宣告 </a:t>
            </a:r>
            <a:r>
              <a:rPr lang="en-US" altLang="zh-TW" sz="2000" dirty="0">
                <a:latin typeface="Adobe 繁黑體 Std B" pitchFamily="34" charset="-120"/>
                <a:ea typeface="Adobe 繁黑體 Std B" pitchFamily="34" charset="-120"/>
              </a:rPr>
              <a:t>(Declaration) 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不一定是函式原型 </a:t>
            </a:r>
            <a:r>
              <a:rPr lang="en-US" altLang="zh-TW" sz="2000" dirty="0">
                <a:latin typeface="Adobe 繁黑體 Std B" pitchFamily="34" charset="-120"/>
                <a:ea typeface="Adobe 繁黑體 Std B" pitchFamily="34" charset="-120"/>
              </a:rPr>
              <a:t>(Prototype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)</a:t>
            </a:r>
          </a:p>
          <a:p>
            <a:pPr lvl="1" eaLnBrk="1" hangingPunct="1">
              <a:lnSpc>
                <a:spcPct val="150000"/>
              </a:lnSpc>
            </a:pPr>
            <a:r>
              <a:rPr lang="zh-TW" altLang="en-US" sz="2000" b="1" dirty="0" smtClean="0">
                <a:latin typeface="Adobe 繁黑體 Std B" pitchFamily="34" charset="-120"/>
                <a:ea typeface="Adobe 繁黑體 Std B" pitchFamily="34" charset="-120"/>
              </a:rPr>
              <a:t>函式原型 </a:t>
            </a:r>
            <a:r>
              <a:rPr lang="en-US" altLang="zh-TW" sz="2000" b="1" dirty="0" smtClean="0">
                <a:latin typeface="Adobe 繁黑體 Std B" pitchFamily="34" charset="-120"/>
                <a:ea typeface="Adobe 繁黑體 Std B" pitchFamily="34" charset="-120"/>
              </a:rPr>
              <a:t>(Prototype) 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即是一種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函式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宣告 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(Declaration)</a:t>
            </a:r>
          </a:p>
          <a:p>
            <a:pPr lvl="1" eaLnBrk="1" hangingPunct="1">
              <a:lnSpc>
                <a:spcPct val="150000"/>
              </a:lnSpc>
            </a:pPr>
            <a:r>
              <a:rPr lang="zh-TW" altLang="en-US" sz="2000" b="1" dirty="0">
                <a:latin typeface="Adobe 繁黑體 Std B" pitchFamily="34" charset="-120"/>
                <a:ea typeface="Adobe 繁黑體 Std B" pitchFamily="34" charset="-120"/>
              </a:rPr>
              <a:t>函</a:t>
            </a:r>
            <a:r>
              <a:rPr lang="zh-TW" altLang="en-US" sz="2000" b="1" dirty="0" smtClean="0">
                <a:latin typeface="Adobe 繁黑體 Std B" pitchFamily="34" charset="-120"/>
                <a:ea typeface="Adobe 繁黑體 Std B" pitchFamily="34" charset="-120"/>
              </a:rPr>
              <a:t>式定義 </a:t>
            </a:r>
            <a:r>
              <a:rPr lang="en-US" altLang="zh-TW" sz="2000" b="1" dirty="0" smtClean="0">
                <a:latin typeface="Adobe 繁黑體 Std B" pitchFamily="34" charset="-120"/>
                <a:ea typeface="Adobe 繁黑體 Std B" pitchFamily="34" charset="-120"/>
              </a:rPr>
              <a:t>(Definitio</a:t>
            </a:r>
            <a:r>
              <a:rPr lang="en-US" altLang="zh-TW" sz="2000" b="1" dirty="0">
                <a:latin typeface="Adobe 繁黑體 Std B" pitchFamily="34" charset="-120"/>
                <a:ea typeface="Adobe 繁黑體 Std B" pitchFamily="34" charset="-120"/>
              </a:rPr>
              <a:t>n</a:t>
            </a:r>
            <a:r>
              <a:rPr lang="en-US" altLang="zh-TW" sz="2000" b="1" dirty="0" smtClean="0">
                <a:latin typeface="Adobe 繁黑體 Std B" pitchFamily="34" charset="-120"/>
                <a:ea typeface="Adobe 繁黑體 Std B" pitchFamily="34" charset="-120"/>
              </a:rPr>
              <a:t>) 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即是該函式的完整程式碼</a:t>
            </a:r>
            <a:endParaRPr lang="en-US" altLang="zh-TW" sz="20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萬一</a:t>
            </a: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A()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呼叫</a:t>
            </a: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B()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，</a:t>
            </a: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B()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呼叫</a:t>
            </a: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A()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呢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？</a:t>
            </a:r>
            <a:endParaRPr lang="zh-TW" altLang="en-US" sz="2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899592" y="5188990"/>
            <a:ext cx="6375294" cy="968971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oid B (void);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A (void){ B(); }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oid B (void){ A(); }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圓角矩形圖說文字 6"/>
          <p:cNvSpPr/>
          <p:nvPr/>
        </p:nvSpPr>
        <p:spPr>
          <a:xfrm>
            <a:off x="4366320" y="5157192"/>
            <a:ext cx="4320480" cy="880664"/>
          </a:xfrm>
          <a:prstGeom prst="wedgeRoundRectCallout">
            <a:avLst>
              <a:gd name="adj1" fmla="val -74478"/>
              <a:gd name="adj2" fmla="val -24225"/>
              <a:gd name="adj3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sz="20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前向聲明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orward Declaration</a:t>
            </a:r>
            <a:br>
              <a:rPr lang="en-US" altLang="zh-TW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此為</a:t>
            </a:r>
            <a:r>
              <a:rPr lang="zh-TW" altLang="en-US" sz="2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函式原型 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Prototype </a:t>
            </a:r>
            <a:endParaRPr lang="zh-TW" altLang="en-US" sz="20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D771-1A0F-4DE7-BEB0-BF306CAB3327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8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9125"/>
            <a:ext cx="8229600" cy="981075"/>
          </a:xfrm>
        </p:spPr>
        <p:txBody>
          <a:bodyPr/>
          <a:lstStyle/>
          <a:p>
            <a:pPr eaLnBrk="1" hangingPunct="1"/>
            <a:r>
              <a:rPr lang="zh-TW" altLang="en-US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函</a:t>
            </a:r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式簽名 </a:t>
            </a:r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en-US" altLang="zh-TW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Function </a:t>
            </a:r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Signature)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zh-TW" altLang="en-US" b="1" dirty="0">
                <a:latin typeface="Adobe 繁黑體 Std B" pitchFamily="34" charset="-120"/>
                <a:ea typeface="Adobe 繁黑體 Std B" pitchFamily="34" charset="-120"/>
              </a:rPr>
              <a:t>函式</a:t>
            </a:r>
            <a:r>
              <a:rPr lang="zh-TW" altLang="en-US" b="1" dirty="0" smtClean="0">
                <a:latin typeface="Adobe 繁黑體 Std B" pitchFamily="34" charset="-120"/>
                <a:ea typeface="Adobe 繁黑體 Std B" pitchFamily="34" charset="-120"/>
              </a:rPr>
              <a:t>簽名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包含</a:t>
            </a:r>
            <a:r>
              <a:rPr lang="zh-TW" altLang="en-US" b="1" dirty="0">
                <a:solidFill>
                  <a:srgbClr val="000099"/>
                </a:solidFill>
                <a:latin typeface="Adobe 繁黑體 Std B" pitchFamily="34" charset="-120"/>
                <a:ea typeface="Adobe 繁黑體 Std B" pitchFamily="34" charset="-120"/>
              </a:rPr>
              <a:t>函式名稱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，</a:t>
            </a:r>
            <a:r>
              <a:rPr lang="zh-TW" altLang="en-US" b="1" dirty="0" smtClean="0">
                <a:solidFill>
                  <a:srgbClr val="000099"/>
                </a:solidFill>
                <a:latin typeface="Adobe 繁黑體 Std B" pitchFamily="34" charset="-120"/>
                <a:ea typeface="Adobe 繁黑體 Std B" pitchFamily="34" charset="-120"/>
              </a:rPr>
              <a:t>引</a:t>
            </a:r>
            <a:r>
              <a:rPr lang="zh-TW" altLang="en-US" b="1" dirty="0">
                <a:solidFill>
                  <a:srgbClr val="000099"/>
                </a:solidFill>
                <a:latin typeface="Adobe 繁黑體 Std B" pitchFamily="34" charset="-120"/>
                <a:ea typeface="Adobe 繁黑體 Std B" pitchFamily="34" charset="-120"/>
              </a:rPr>
              <a:t>數</a:t>
            </a:r>
            <a:r>
              <a:rPr lang="zh-TW" altLang="en-US" b="1" dirty="0" smtClean="0">
                <a:solidFill>
                  <a:srgbClr val="000099"/>
                </a:solidFill>
                <a:latin typeface="Adobe 繁黑體 Std B" pitchFamily="34" charset="-120"/>
                <a:ea typeface="Adobe 繁黑體 Std B" pitchFamily="34" charset="-120"/>
              </a:rPr>
              <a:t>型態、數量、順序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/>
            </a:r>
            <a:b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</a:b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但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不包含</a:t>
            </a:r>
            <a:r>
              <a:rPr lang="zh-TW" altLang="en-US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回傳值</a:t>
            </a:r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型態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非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C++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Template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的情況下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b="1" dirty="0">
                <a:latin typeface="Adobe 繁黑體 Std B" pitchFamily="34" charset="-120"/>
                <a:ea typeface="Adobe 繁黑體 Std B" pitchFamily="34" charset="-120"/>
              </a:rPr>
              <a:t>函式原型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包含回傳值型態，函式名稱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，引數型態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。</a:t>
            </a:r>
          </a:p>
          <a:p>
            <a:pPr eaLnBrk="1" hangingPunct="1">
              <a:lnSpc>
                <a:spcPct val="150000"/>
              </a:lnSpc>
            </a:pP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899592" y="4869160"/>
            <a:ext cx="6375294" cy="824216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function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n1,</a:t>
            </a:r>
            <a:r>
              <a:rPr lang="zh-TW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n2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(double n2, int n1);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905955" y="2859700"/>
            <a:ext cx="6375294" cy="1361388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zh-TW" sz="20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n1, </a:t>
            </a:r>
            <a:r>
              <a:rPr lang="en-US" altLang="zh-TW" sz="20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n2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20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n2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zh-TW" sz="20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n1, </a:t>
            </a:r>
            <a:r>
              <a:rPr lang="en-US" altLang="zh-TW" sz="20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n3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TW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圓角矩形圖說文字 5"/>
          <p:cNvSpPr/>
          <p:nvPr/>
        </p:nvSpPr>
        <p:spPr>
          <a:xfrm>
            <a:off x="6269078" y="3238281"/>
            <a:ext cx="2448271" cy="720080"/>
          </a:xfrm>
          <a:prstGeom prst="wedgeRoundRectCallout">
            <a:avLst>
              <a:gd name="adj1" fmla="val -68299"/>
              <a:gd name="adj2" fmla="val -35656"/>
              <a:gd name="adj3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zh-TW" altLang="en-US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者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</a:t>
            </a:r>
            <a:r>
              <a:rPr lang="zh-TW" altLang="en-US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式簽名相同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不被允許重複宣告</a:t>
            </a:r>
            <a:endParaRPr lang="zh-TW" altLang="en-US" sz="20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圖說文字 6"/>
          <p:cNvSpPr/>
          <p:nvPr/>
        </p:nvSpPr>
        <p:spPr>
          <a:xfrm>
            <a:off x="6269078" y="5012991"/>
            <a:ext cx="2448271" cy="536554"/>
          </a:xfrm>
          <a:prstGeom prst="wedgeRoundRectCallout">
            <a:avLst>
              <a:gd name="adj1" fmla="val -69834"/>
              <a:gd name="adj2" fmla="val 27376"/>
              <a:gd name="adj3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</a:t>
            </a:r>
            <a:r>
              <a:rPr lang="zh-TW" altLang="en-US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者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</a:t>
            </a:r>
            <a:r>
              <a:rPr lang="zh-TW" altLang="en-US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式簽名不同</a:t>
            </a:r>
            <a:endParaRPr lang="zh-TW" altLang="en-US" sz="20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6207-875D-4616-AD7A-BC326BEB03B4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60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350" y="1484784"/>
            <a:ext cx="5669061" cy="4530814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755576" y="1412776"/>
          <a:ext cx="7848872" cy="46085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2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rgbClr val="1C1C1C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宣告區</a:t>
                      </a:r>
                      <a:endParaRPr lang="zh-TW" altLang="en-US" sz="2400" dirty="0">
                        <a:solidFill>
                          <a:srgbClr val="1C1C1C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1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主程式區</a:t>
                      </a:r>
                      <a:endParaRPr kumimoji="0" lang="zh-TW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函式定義區</a:t>
                      </a:r>
                      <a:endParaRPr lang="zh-TW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71" name="標題 1"/>
          <p:cNvSpPr>
            <a:spLocks noGrp="1"/>
          </p:cNvSpPr>
          <p:nvPr>
            <p:ph type="title"/>
          </p:nvPr>
        </p:nvSpPr>
        <p:spPr>
          <a:xfrm>
            <a:off x="641277" y="188640"/>
            <a:ext cx="7886700" cy="1325563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程式架構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925117" y="2276872"/>
            <a:ext cx="7175276" cy="3550567"/>
          </a:xfrm>
        </p:spPr>
        <p:txBody>
          <a:bodyPr>
            <a:normAutofit/>
          </a:bodyPr>
          <a:lstStyle/>
          <a:p>
            <a:pPr lvl="1" eaLnBrk="1" hangingPunct="1"/>
            <a:endParaRPr lang="en-US" altLang="zh-TW" sz="1600" dirty="0" smtClean="0">
              <a:ea typeface="新細明體" panose="02020500000000000000" pitchFamily="18" charset="-120"/>
            </a:endParaRPr>
          </a:p>
          <a:p>
            <a:pPr eaLnBrk="1" hangingPunct="1"/>
            <a:endParaRPr lang="zh-TW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ED30-8C09-4D83-86DE-59EE2F8F7372}" type="datetime1">
              <a:rPr lang="zh-TW" altLang="en-US" smtClean="0"/>
              <a:t>2017/10/29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2276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507288" cy="981075"/>
          </a:xfrm>
        </p:spPr>
        <p:txBody>
          <a:bodyPr/>
          <a:lstStyle/>
          <a:p>
            <a:pPr eaLnBrk="1" hangingPunct="1"/>
            <a:r>
              <a:rPr lang="zh-TW" altLang="en-US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函</a:t>
            </a:r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式多載 </a:t>
            </a:r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en-US" altLang="zh-TW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Function </a:t>
            </a:r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Overload)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1309"/>
            <a:ext cx="8507288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多載 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overload) 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可讓不同函式使用相同名稱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利用函式簽名</a:t>
            </a: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(function signature)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來區分不同的函式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755576" y="2718321"/>
            <a:ext cx="6375294" cy="3411718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2000" b="1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max(</a:t>
            </a:r>
            <a:r>
              <a:rPr lang="en-US" altLang="zh-TW" sz="2000" b="1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a, </a:t>
            </a:r>
            <a:r>
              <a:rPr lang="en-US" altLang="zh-TW" sz="2000" b="1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b) 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{</a:t>
            </a:r>
            <a:endParaRPr lang="en-US" altLang="zh-TW" sz="2000" dirty="0">
              <a:latin typeface="Consolas" panose="020B0609020204030204" pitchFamily="49" charset="0"/>
              <a:ea typeface="新細明體" panose="02020500000000000000" pitchFamily="18" charset="-12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1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(a&gt;b)?</a:t>
            </a:r>
            <a:r>
              <a:rPr lang="en-US" altLang="zh-TW" sz="2000" dirty="0" err="1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a:b</a:t>
            </a: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}</a:t>
            </a:r>
          </a:p>
          <a:p>
            <a:pPr>
              <a:defRPr/>
            </a:pPr>
            <a:endParaRPr lang="en-US" altLang="zh-TW" sz="2000" dirty="0">
              <a:latin typeface="Consolas" panose="020B0609020204030204" pitchFamily="49" charset="0"/>
              <a:ea typeface="新細明體" panose="02020500000000000000" pitchFamily="18" charset="-12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TW" sz="2000" b="1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double</a:t>
            </a: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max(</a:t>
            </a:r>
            <a:r>
              <a:rPr lang="en-US" altLang="zh-TW" sz="2000" b="1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double</a:t>
            </a: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a, </a:t>
            </a:r>
            <a:r>
              <a:rPr lang="en-US" altLang="zh-TW" sz="2000" b="1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double</a:t>
            </a: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b) </a:t>
            </a:r>
          </a:p>
          <a:p>
            <a:pPr>
              <a:defRPr/>
            </a:pP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1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(a&gt;b)?</a:t>
            </a:r>
            <a:r>
              <a:rPr lang="en-US" altLang="zh-TW" sz="2000" dirty="0" err="1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a:b</a:t>
            </a: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}</a:t>
            </a:r>
          </a:p>
          <a:p>
            <a:pPr>
              <a:defRPr/>
            </a:pPr>
            <a:endParaRPr lang="en-US" altLang="zh-TW" sz="2000" dirty="0">
              <a:latin typeface="Consolas" panose="020B0609020204030204" pitchFamily="49" charset="0"/>
              <a:ea typeface="新細明體" panose="02020500000000000000" pitchFamily="18" charset="-12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TW" sz="2000" b="1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max(</a:t>
            </a:r>
            <a:r>
              <a:rPr lang="en-US" altLang="zh-TW" sz="2000" b="1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a, </a:t>
            </a:r>
            <a:r>
              <a:rPr lang="en-US" altLang="zh-TW" sz="2000" b="1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b)</a:t>
            </a:r>
          </a:p>
        </p:txBody>
      </p:sp>
      <p:sp>
        <p:nvSpPr>
          <p:cNvPr id="5" name="圓角矩形圖說文字 4"/>
          <p:cNvSpPr/>
          <p:nvPr/>
        </p:nvSpPr>
        <p:spPr>
          <a:xfrm>
            <a:off x="6198789" y="2636912"/>
            <a:ext cx="2405658" cy="718419"/>
          </a:xfrm>
          <a:prstGeom prst="wedgeRoundRectCallout">
            <a:avLst>
              <a:gd name="adj1" fmla="val -112626"/>
              <a:gd name="adj2" fmla="val 17979"/>
              <a:gd name="adj3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max(3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5</a:t>
            </a: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</a:t>
            </a:r>
            <a:r>
              <a:rPr lang="zh-TW" altLang="en-US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一個函式</a:t>
            </a:r>
          </a:p>
        </p:txBody>
      </p:sp>
      <p:sp>
        <p:nvSpPr>
          <p:cNvPr id="6" name="圓角矩形圖說文字 5"/>
          <p:cNvSpPr/>
          <p:nvPr/>
        </p:nvSpPr>
        <p:spPr>
          <a:xfrm>
            <a:off x="6198789" y="3397944"/>
            <a:ext cx="2405658" cy="882899"/>
          </a:xfrm>
          <a:prstGeom prst="wedgeRoundRectCallout">
            <a:avLst>
              <a:gd name="adj1" fmla="val -83837"/>
              <a:gd name="adj2" fmla="val 44764"/>
              <a:gd name="adj3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max(3.0,5.0)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會呼叫</a:t>
            </a:r>
            <a:r>
              <a:rPr lang="zh-TW" altLang="en-US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第二個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</a:p>
        </p:txBody>
      </p:sp>
      <p:sp>
        <p:nvSpPr>
          <p:cNvPr id="7" name="圓角矩形圖說文字 6"/>
          <p:cNvSpPr/>
          <p:nvPr/>
        </p:nvSpPr>
        <p:spPr>
          <a:xfrm>
            <a:off x="6198789" y="4366069"/>
            <a:ext cx="2405658" cy="1030672"/>
          </a:xfrm>
          <a:prstGeom prst="wedgeRoundRectCallout">
            <a:avLst>
              <a:gd name="adj1" fmla="val -86912"/>
              <a:gd name="adj2" fmla="val -56181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max(3.0,5)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無法區分該呼叫哪個函式，不被允許</a:t>
            </a:r>
          </a:p>
        </p:txBody>
      </p:sp>
      <p:sp>
        <p:nvSpPr>
          <p:cNvPr id="8" name="圓角矩形圖說文字 7"/>
          <p:cNvSpPr/>
          <p:nvPr/>
        </p:nvSpPr>
        <p:spPr>
          <a:xfrm>
            <a:off x="6181505" y="5518766"/>
            <a:ext cx="2440226" cy="648072"/>
          </a:xfrm>
          <a:prstGeom prst="wedgeRoundRectCallout">
            <a:avLst>
              <a:gd name="adj1" fmla="val -118834"/>
              <a:gd name="adj2" fmla="val 5289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函式簽名和第一個一樣，也不被允許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C4C-2528-4608-95B8-B16008878830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56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9125"/>
            <a:ext cx="8507288" cy="981075"/>
          </a:xfrm>
        </p:spPr>
        <p:txBody>
          <a:bodyPr/>
          <a:lstStyle/>
          <a:p>
            <a:pPr eaLnBrk="1" hangingPunct="1"/>
            <a:r>
              <a:rPr lang="zh-TW" altLang="en-US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函</a:t>
            </a:r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式多載 </a:t>
            </a:r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en-US" altLang="zh-TW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Function </a:t>
            </a:r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Overload)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多載 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overload) 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可讓不同函式使用相同名稱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利用函式簽名</a:t>
            </a: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(function signature)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來區分不同的函式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755576" y="4107756"/>
            <a:ext cx="6375294" cy="926703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2000" b="1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func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1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x);</a:t>
            </a:r>
          </a:p>
          <a:p>
            <a:pPr>
              <a:defRPr/>
            </a:pPr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int </a:t>
            </a:r>
            <a:r>
              <a:rPr lang="en-US" altLang="zh-TW" sz="2000" dirty="0" err="1" smtClean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func</a:t>
            </a:r>
            <a:r>
              <a:rPr lang="en-US" altLang="zh-TW" sz="2000" dirty="0" smtClean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int &amp;</a:t>
            </a:r>
            <a:r>
              <a:rPr lang="en-US" altLang="zh-TW" sz="2000" dirty="0" smtClean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x);</a:t>
            </a:r>
          </a:p>
        </p:txBody>
      </p:sp>
      <p:sp>
        <p:nvSpPr>
          <p:cNvPr id="5" name="圓角矩形圖說文字 4"/>
          <p:cNvSpPr/>
          <p:nvPr/>
        </p:nvSpPr>
        <p:spPr>
          <a:xfrm>
            <a:off x="5992867" y="4230489"/>
            <a:ext cx="2592287" cy="1142727"/>
          </a:xfrm>
          <a:prstGeom prst="wedgeRoundRectCallout">
            <a:avLst>
              <a:gd name="adj1" fmla="val -83151"/>
              <a:gd name="adj2" fmla="val -18316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zh-TW" altLang="en-US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2000" dirty="0" err="1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(n)</a:t>
            </a:r>
            <a:r>
              <a:rPr lang="zh-TW" altLang="en-US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呼叫時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無法分辨型別與參考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因此無法多載</a:t>
            </a:r>
            <a:endParaRPr lang="zh-TW" altLang="en-US" sz="20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DFF5-DE58-49D9-91A3-C070094B434A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49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A422-238A-4FBF-902C-7CA7332AFB11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47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Mission </a:t>
            </a:r>
          </a:p>
          <a:p>
            <a:pPr lvl="1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Make a function which can……</a:t>
            </a:r>
          </a:p>
          <a:p>
            <a:pPr lvl="1"/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Input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dirty="0" err="1" smtClean="0">
                <a:latin typeface="Adobe 繁黑體 Std B" pitchFamily="34" charset="-120"/>
                <a:ea typeface="Adobe 繁黑體 Std B" pitchFamily="34" charset="-120"/>
              </a:rPr>
              <a:t>int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 or float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Output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：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“It is an </a:t>
            </a:r>
            <a:r>
              <a:rPr lang="en-US" altLang="zh-TW" dirty="0" err="1" smtClean="0">
                <a:latin typeface="Adobe 繁黑體 Std B" pitchFamily="34" charset="-120"/>
                <a:ea typeface="Adobe 繁黑體 Std B" pitchFamily="34" charset="-120"/>
              </a:rPr>
              <a:t>int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” or “It is an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float”  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21"/>
          <a:stretch/>
        </p:blipFill>
        <p:spPr bwMode="auto">
          <a:xfrm>
            <a:off x="1174038" y="4110404"/>
            <a:ext cx="6795923" cy="1738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088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3843-5BB4-4502-BEF4-41D9AA84A5E0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48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451866" y="1275310"/>
            <a:ext cx="8234934" cy="1843019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Mission </a:t>
            </a:r>
            <a:r>
              <a:rPr lang="zh-TW" altLang="en-US" sz="32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en-US" altLang="zh-TW" sz="3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Input</a:t>
            </a:r>
            <a:r>
              <a:rPr lang="zh-TW" altLang="en-US" sz="32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int array, float , and int</a:t>
            </a:r>
          </a:p>
          <a:p>
            <a:pPr lvl="1"/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Output</a:t>
            </a:r>
            <a:r>
              <a:rPr lang="zh-TW" altLang="en-US" sz="32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sz="3200" dirty="0" err="1" smtClean="0">
                <a:latin typeface="Adobe 繁黑體 Std B" pitchFamily="34" charset="-120"/>
                <a:ea typeface="Adobe 繁黑體 Std B" pitchFamily="34" charset="-120"/>
              </a:rPr>
              <a:t>int</a:t>
            </a:r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 array</a:t>
            </a:r>
            <a:r>
              <a:rPr lang="en-US" altLang="zh-TW" sz="3200" dirty="0">
                <a:latin typeface="Adobe 繁黑體 Std B" pitchFamily="34" charset="-120"/>
                <a:ea typeface="Adobe 繁黑體 Std B" pitchFamily="34" charset="-120"/>
              </a:rPr>
              <a:t>, float , and </a:t>
            </a:r>
            <a:r>
              <a:rPr lang="en-US" altLang="zh-TW" sz="3200" dirty="0" err="1" smtClean="0">
                <a:latin typeface="Adobe 繁黑體 Std B" pitchFamily="34" charset="-120"/>
                <a:ea typeface="Adobe 繁黑體 Std B" pitchFamily="34" charset="-120"/>
              </a:rPr>
              <a:t>int</a:t>
            </a:r>
            <a:endParaRPr lang="zh-TW" altLang="en-US" sz="32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Practice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5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80474"/>
            <a:ext cx="8339195" cy="2608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12976"/>
            <a:ext cx="8339195" cy="2608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33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TW" sz="28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Function (</a:t>
            </a:r>
            <a:r>
              <a:rPr lang="zh-TW" altLang="en-US" sz="28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函式</a:t>
            </a:r>
            <a:r>
              <a:rPr lang="en-US" altLang="zh-TW" sz="28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函式概論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變數類別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函式中以指標當引數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傳遞陣列</a:t>
            </a:r>
            <a:r>
              <a:rPr lang="zh-TW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參數</a:t>
            </a:r>
            <a:endParaRPr lang="en-US" altLang="zh-TW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函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式宣告 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遞迴 </a:t>
            </a:r>
          </a:p>
          <a:p>
            <a:pPr lvl="1">
              <a:lnSpc>
                <a:spcPct val="150000"/>
              </a:lnSpc>
            </a:pPr>
            <a:endParaRPr lang="en-US" altLang="zh-TW" sz="2400" dirty="0" smtClean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lnSpc>
                <a:spcPct val="150000"/>
              </a:lnSpc>
            </a:pPr>
            <a:endParaRPr lang="en-US" altLang="zh-TW" sz="2400" dirty="0" smtClean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lnSpc>
                <a:spcPct val="150000"/>
              </a:lnSpc>
            </a:pPr>
            <a:endParaRPr lang="zh-TW" altLang="en-US" sz="2400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0798" y="619125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課程大綱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6EF1-F243-4420-8E88-64D37027AD11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74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包</a:t>
            </a:r>
            <a:r>
              <a:rPr lang="zh-TW" altLang="en-US" sz="28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函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許多程式碼的一行程</a:t>
            </a:r>
            <a:r>
              <a:rPr lang="zh-TW" altLang="en-US" sz="28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式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用來代表某種</a:t>
            </a:r>
            <a:r>
              <a:rPr lang="zh-TW" altLang="en-US" sz="2800" b="1" u="sng" dirty="0" smtClean="0">
                <a:latin typeface="Adobe 繁黑體 Std B" pitchFamily="34" charset="-120"/>
                <a:ea typeface="Adobe 繁黑體 Std B" pitchFamily="34" charset="-120"/>
              </a:rPr>
              <a:t>功能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)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。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當程式碼太多時，可以將部份程式碼抽離主程式，寫成一段函式，有需要用到時再去呼叫它。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之前我們已經使用過</a:t>
            </a:r>
            <a:r>
              <a:rPr lang="en-US" altLang="zh-TW" sz="28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C</a:t>
            </a:r>
            <a:r>
              <a:rPr lang="zh-TW" altLang="en-US" sz="28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語言提供的函式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，現在我們要練習自己寫個函式來使用。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82563" eaLnBrk="1" hangingPunct="1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函式概論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15364" name="Picture 2" descr="http://www.eforth.com.tw/academy-n/library/ThinkingForth/thinkingF_img/fig1-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602419"/>
            <a:ext cx="3706887" cy="25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7AE3-3055-4BD1-A076-3F946B96285F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7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507288" cy="981075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遞迴 </a:t>
            </a:r>
            <a:r>
              <a:rPr lang="en-US" altLang="zh-TW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(Recursion)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57577"/>
            <a:ext cx="8507288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疊代 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(Iterative)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：常使用 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for 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迴圈達成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sz="11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遞迴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 (Recursive)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函數中再呼叫函數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本身</a:t>
            </a:r>
            <a:endParaRPr lang="zh-TW" altLang="en-US" sz="28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965632" y="1628800"/>
            <a:ext cx="6375294" cy="1969427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2000" b="1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int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sum(</a:t>
            </a:r>
            <a:r>
              <a:rPr lang="en-US" altLang="zh-TW" sz="2000" b="1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int 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n) </a:t>
            </a: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1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sum = 0;</a:t>
            </a:r>
          </a:p>
          <a:p>
            <a:pPr>
              <a:defRPr/>
            </a:pPr>
            <a:r>
              <a:rPr lang="en-US" altLang="zh-TW" sz="2000" b="1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   for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(int </a:t>
            </a:r>
            <a:r>
              <a:rPr lang="en-US" altLang="zh-TW" sz="2000" dirty="0" err="1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= 1; </a:t>
            </a:r>
            <a:r>
              <a:rPr lang="en-US" altLang="zh-TW" sz="2000" dirty="0" err="1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&lt;= n; </a:t>
            </a:r>
            <a:r>
              <a:rPr lang="en-US" altLang="zh-TW" sz="2000" dirty="0" err="1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++)</a:t>
            </a:r>
          </a:p>
          <a:p>
            <a:pPr>
              <a:defRPr/>
            </a:pP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       sum += </a:t>
            </a:r>
            <a:r>
              <a:rPr lang="en-US" altLang="zh-TW" sz="2000" dirty="0" err="1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altLang="zh-TW" sz="2000" b="1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   return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sum;</a:t>
            </a:r>
            <a:endParaRPr lang="en-US" altLang="zh-TW" sz="2000" dirty="0">
              <a:latin typeface="Consolas" panose="020B0609020204030204" pitchFamily="49" charset="0"/>
              <a:ea typeface="新細明體" panose="02020500000000000000" pitchFamily="18" charset="-12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TW" sz="2000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}</a:t>
            </a:r>
            <a:endParaRPr lang="en-US" altLang="zh-TW" sz="2000" dirty="0">
              <a:latin typeface="Consolas" panose="020B0609020204030204" pitchFamily="49" charset="0"/>
              <a:ea typeface="新細明體" panose="02020500000000000000" pitchFamily="18" charset="-120"/>
              <a:cs typeface="Consolas" panose="020B060902020403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896044" y="4077072"/>
            <a:ext cx="6375294" cy="1918964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2000" b="1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int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sum(</a:t>
            </a:r>
            <a:r>
              <a:rPr lang="en-US" altLang="zh-TW" sz="2000" b="1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int 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n) </a:t>
            </a: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1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(n == 1)</a:t>
            </a:r>
          </a:p>
          <a:p>
            <a:pPr>
              <a:defRPr/>
            </a:pP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        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sz="2000" dirty="0" smtClean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1;</a:t>
            </a:r>
          </a:p>
          <a:p>
            <a:pPr>
              <a:defRPr/>
            </a:pP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1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else</a:t>
            </a:r>
            <a:endParaRPr lang="en-US" altLang="zh-TW" sz="2000" dirty="0" smtClean="0">
              <a:latin typeface="Consolas" panose="020B0609020204030204" pitchFamily="49" charset="0"/>
              <a:ea typeface="新細明體" panose="02020500000000000000" pitchFamily="18" charset="-12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TW" sz="2000" b="1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       return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sum(n-1)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+ n;</a:t>
            </a:r>
            <a:endParaRPr lang="en-US" altLang="zh-TW" sz="2000" dirty="0">
              <a:latin typeface="Consolas" panose="020B0609020204030204" pitchFamily="49" charset="0"/>
              <a:ea typeface="新細明體" panose="02020500000000000000" pitchFamily="18" charset="-12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TW" sz="2000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}</a:t>
            </a:r>
            <a:endParaRPr lang="en-US" altLang="zh-TW" sz="2000" dirty="0">
              <a:latin typeface="Consolas" panose="020B0609020204030204" pitchFamily="49" charset="0"/>
              <a:ea typeface="新細明體" panose="02020500000000000000" pitchFamily="18" charset="-120"/>
              <a:cs typeface="Consolas" panose="020B0609020204030204" pitchFamily="49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9F6E-DE73-4163-9B9C-03993E190946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67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9125"/>
            <a:ext cx="8507288" cy="981075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遞迴 </a:t>
            </a:r>
            <a:r>
              <a:rPr lang="en-US" altLang="zh-TW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(Recursion)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遞迴呼叫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 (Recursive Call)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函數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中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再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呼叫函數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本身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每次呼叫函數，</a:t>
            </a:r>
            <a:r>
              <a:rPr lang="zh-TW" altLang="en-US" b="1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重新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為函式中變數準備</a:t>
            </a:r>
            <a:r>
              <a:rPr lang="zh-TW" altLang="en-US" b="1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記憶體空間</a:t>
            </a:r>
            <a:endParaRPr lang="en-US" altLang="zh-TW" b="1" dirty="0" smtClean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如數學歸納法，適用於拆解後</a:t>
            </a:r>
            <a:r>
              <a:rPr lang="zh-TW" altLang="en-US" b="1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性質完全相同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的問題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好處：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設計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及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製作時較簡單直觀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壞處：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記憶體消耗大，且容易造成重複計算，浪費資源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5715-6B9C-4818-9F00-CCCEE5907DCD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56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9125"/>
            <a:ext cx="8507288" cy="981075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遞迴 </a:t>
            </a:r>
            <a:r>
              <a:rPr lang="en-US" altLang="zh-TW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(Recursion)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遞迴呼叫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 (Recursive Call)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函數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中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再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呼叫函數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本身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設計一個遞迴式：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結束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條件的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測試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主體是第 </a:t>
            </a: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n 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步驟和第 </a:t>
            </a: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n-1 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步驟之間的關係</a:t>
            </a:r>
            <a:endParaRPr lang="en-US" altLang="zh-TW" sz="2400" dirty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lnSpc>
                <a:spcPct val="150000"/>
              </a:lnSpc>
            </a:pPr>
            <a:endParaRPr lang="zh-TW" altLang="en-US" sz="2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1403648" y="4221088"/>
            <a:ext cx="6375294" cy="1918964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2000" b="1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int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sum(</a:t>
            </a:r>
            <a:r>
              <a:rPr lang="en-US" altLang="zh-TW" sz="2000" b="1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int 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n) </a:t>
            </a: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1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(n == 1)</a:t>
            </a:r>
          </a:p>
          <a:p>
            <a:pPr>
              <a:defRPr/>
            </a:pP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        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sz="2000" dirty="0" smtClean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1;</a:t>
            </a:r>
          </a:p>
          <a:p>
            <a:pPr>
              <a:defRPr/>
            </a:pP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1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else</a:t>
            </a:r>
            <a:endParaRPr lang="en-US" altLang="zh-TW" sz="2000" dirty="0" smtClean="0">
              <a:latin typeface="Consolas" panose="020B0609020204030204" pitchFamily="49" charset="0"/>
              <a:ea typeface="新細明體" panose="02020500000000000000" pitchFamily="18" charset="-12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TW" sz="2000" b="1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       return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sum(n-1)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+ n;</a:t>
            </a:r>
            <a:endParaRPr lang="en-US" altLang="zh-TW" sz="2000" dirty="0">
              <a:latin typeface="Consolas" panose="020B0609020204030204" pitchFamily="49" charset="0"/>
              <a:ea typeface="新細明體" panose="02020500000000000000" pitchFamily="18" charset="-12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TW" sz="2000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}</a:t>
            </a:r>
            <a:endParaRPr lang="en-US" altLang="zh-TW" sz="2000" dirty="0">
              <a:latin typeface="Consolas" panose="020B0609020204030204" pitchFamily="49" charset="0"/>
              <a:ea typeface="新細明體" panose="02020500000000000000" pitchFamily="18" charset="-120"/>
              <a:cs typeface="Consolas" panose="020B0609020204030204" pitchFamily="49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7E11-6A40-4704-8138-7BFA68C1CE45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94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9928-FC54-414E-84FC-4555727CA3EF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53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457200" y="1412776"/>
            <a:ext cx="8229600" cy="324036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Mission </a:t>
            </a:r>
          </a:p>
          <a:p>
            <a:pPr lvl="1"/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Make a function which can produce Fibonacci </a:t>
            </a: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number (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斐波那契數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)</a:t>
            </a:r>
            <a:endParaRPr lang="en-US" altLang="zh-TW" sz="2400" dirty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Output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： 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1,1,2,3,5,8………</a:t>
            </a:r>
            <a:endParaRPr lang="zh-TW" altLang="en-US" sz="2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/>
          </p:nvPr>
        </p:nvGraphicFramePr>
        <p:xfrm>
          <a:off x="1979712" y="3200449"/>
          <a:ext cx="4822825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4" imgW="2857500" imgH="736600" progId="Equation.DSMT4">
                  <p:embed/>
                </p:oleObj>
              </mc:Choice>
              <mc:Fallback>
                <p:oleObj r:id="rId4" imgW="2857500" imgH="736600" progId="Equation.DSMT4">
                  <p:embed/>
                  <p:pic>
                    <p:nvPicPr>
                      <p:cNvPr id="8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200449"/>
                        <a:ext cx="4822825" cy="12366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03" y="4797152"/>
            <a:ext cx="8533677" cy="121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531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97E6-6A90-4910-9724-6D462DA00266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54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451866" y="1275310"/>
            <a:ext cx="8234934" cy="2598356"/>
          </a:xfrm>
        </p:spPr>
        <p:txBody>
          <a:bodyPr>
            <a:noAutofit/>
          </a:bodyPr>
          <a:lstStyle/>
          <a:p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Mission 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sz="2800" dirty="0">
                <a:latin typeface="Adobe 繁黑體 Std B" pitchFamily="34" charset="-120"/>
                <a:ea typeface="Adobe 繁黑體 Std B" pitchFamily="34" charset="-120"/>
              </a:rPr>
              <a:t>Make a function which 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can give you the </a:t>
            </a:r>
            <a:r>
              <a:rPr lang="en-US" altLang="zh-TW" sz="2800" dirty="0" err="1" smtClean="0">
                <a:latin typeface="Adobe 繁黑體 Std B" pitchFamily="34" charset="-120"/>
                <a:ea typeface="Adobe 繁黑體 Std B" pitchFamily="34" charset="-120"/>
              </a:rPr>
              <a:t>gcd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.</a:t>
            </a:r>
          </a:p>
          <a:p>
            <a:pPr lvl="1"/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Input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2 integer </a:t>
            </a:r>
          </a:p>
          <a:p>
            <a:pPr lvl="1"/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Output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the </a:t>
            </a:r>
            <a:r>
              <a:rPr lang="en-US" altLang="zh-TW" sz="2800" dirty="0" err="1" smtClean="0">
                <a:latin typeface="Adobe 繁黑體 Std B" pitchFamily="34" charset="-120"/>
                <a:ea typeface="Adobe 繁黑體 Std B" pitchFamily="34" charset="-120"/>
              </a:rPr>
              <a:t>gcd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 (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最大公因數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)</a:t>
            </a:r>
          </a:p>
          <a:p>
            <a:pPr lvl="1"/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Hint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Google “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輾轉相除法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”</a:t>
            </a:r>
            <a:endParaRPr lang="zh-TW" altLang="en-US" sz="28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Practice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6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zh-TW" altLang="en-US" dirty="0"/>
          </a:p>
        </p:txBody>
      </p:sp>
      <p:pic>
        <p:nvPicPr>
          <p:cNvPr id="2050" name="Picture 2" descr="http://www.mathland.idv.tw/fun/euclid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18727"/>
            <a:ext cx="3912334" cy="190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04"/>
          <a:stretch/>
        </p:blipFill>
        <p:spPr bwMode="auto">
          <a:xfrm>
            <a:off x="5436096" y="4118727"/>
            <a:ext cx="2810092" cy="190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11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D275-23EC-4293-BB57-CF7D7818D170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55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Mission </a:t>
            </a:r>
            <a:r>
              <a:rPr lang="zh-TW" altLang="en-US" sz="32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The tower of Hanoi</a:t>
            </a:r>
          </a:p>
          <a:p>
            <a:pPr lvl="1"/>
            <a:r>
              <a:rPr lang="en-US" altLang="zh-TW" sz="3200" dirty="0">
                <a:latin typeface="Adobe 繁黑體 Std B" pitchFamily="34" charset="-120"/>
                <a:ea typeface="Adobe 繁黑體 Std B" pitchFamily="34" charset="-120"/>
              </a:rPr>
              <a:t>Make a function which </a:t>
            </a:r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can simulate the tower of Hanoi</a:t>
            </a:r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.</a:t>
            </a:r>
            <a:r>
              <a:rPr lang="zh-TW" altLang="en-US" sz="32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You can only print the times needed to moving the plates.</a:t>
            </a:r>
            <a:endParaRPr lang="en-US" altLang="zh-TW" sz="3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Input</a:t>
            </a:r>
            <a:r>
              <a:rPr lang="zh-TW" altLang="en-US" sz="32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N plates</a:t>
            </a:r>
            <a:endParaRPr lang="zh-TW" altLang="en-US" sz="32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Practice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7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zh-TW" altLang="en-US" dirty="0"/>
          </a:p>
        </p:txBody>
      </p:sp>
      <p:pic>
        <p:nvPicPr>
          <p:cNvPr id="3076" name="Picture 4" descr="http://upload.wikimedia.org/wikipedia/commons/0/07/Tower_of_Hanoi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50" y="3779856"/>
            <a:ext cx="4968395" cy="218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82"/>
          <a:stretch/>
        </p:blipFill>
        <p:spPr bwMode="auto">
          <a:xfrm>
            <a:off x="6300192" y="3779856"/>
            <a:ext cx="2160240" cy="215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948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EEF9-F174-48BB-8C7B-8ED8C1771F52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pic>
        <p:nvPicPr>
          <p:cNvPr id="7" name="Picture 2" descr="http://4.bp.blogspot.com/-XSHDNsbVSoU/VhiHaSQe0kI/AAAAAAAAADw/vClAVuX9s_E/s1600/hanoi_case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854455"/>
            <a:ext cx="5335904" cy="510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33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補充：行內函式（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Inline function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在呼叫函式時會需要分配記憶空間因而需要額外的資源負擔，像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pow2()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這樣的小函式，可以「建議」編譯器將之設定為「行內函式」（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Inline function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）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如果建議被採納，則該函式會自動在呼叫點展現為程式碼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D50E-A3C7-49AC-BD0E-A390B8EE56E0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2" y="4897223"/>
            <a:ext cx="3468216" cy="1170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897224"/>
            <a:ext cx="5404330" cy="1170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01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Tx/>
              <a:buBlip>
                <a:blip r:embed="rId2"/>
              </a:buBlip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撰寫程式描述函式的行為。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要訣：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buFont typeface="Wingdings" pitchFamily="2" charset="2"/>
              <a:buChar char="n"/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將宣告的函式格式再寫一次，並將分號拿掉。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buFont typeface="Wingdings" pitchFamily="2" charset="2"/>
              <a:buChar char="n"/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  <a:sym typeface="Wingdings" pitchFamily="2" charset="2"/>
              </a:rPr>
              <a:t>開始寫函式內的程式碼 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  <a:sym typeface="Wingdings" pitchFamily="2" charset="2"/>
              </a:rPr>
              <a:t> </a:t>
            </a:r>
            <a:r>
              <a:rPr lang="en-US" altLang="zh-TW" sz="2400" b="1" u="sng" dirty="0" smtClean="0">
                <a:latin typeface="Adobe 繁黑體 Std B" pitchFamily="34" charset="-120"/>
                <a:ea typeface="Adobe 繁黑體 Std B" pitchFamily="34" charset="-120"/>
                <a:sym typeface="Wingdings" pitchFamily="2" charset="2"/>
              </a:rPr>
              <a:t>{</a:t>
            </a:r>
            <a:r>
              <a:rPr lang="zh-TW" altLang="en-US" sz="2400" b="1" u="sng" dirty="0" smtClean="0">
                <a:latin typeface="Adobe 繁黑體 Std B" pitchFamily="34" charset="-120"/>
                <a:ea typeface="Adobe 繁黑體 Std B" pitchFamily="34" charset="-120"/>
                <a:sym typeface="Wingdings" pitchFamily="2" charset="2"/>
              </a:rPr>
              <a:t>程式碼</a:t>
            </a:r>
            <a:r>
              <a:rPr lang="en-US" altLang="zh-TW" sz="2400" b="1" u="sng" dirty="0" smtClean="0">
                <a:latin typeface="Adobe 繁黑體 Std B" pitchFamily="34" charset="-120"/>
                <a:ea typeface="Adobe 繁黑體 Std B" pitchFamily="34" charset="-120"/>
                <a:sym typeface="Wingdings" pitchFamily="2" charset="2"/>
              </a:rPr>
              <a:t>}</a:t>
            </a:r>
          </a:p>
          <a:p>
            <a:pPr lvl="1" eaLnBrk="1" hangingPunct="1">
              <a:buFont typeface="Wingdings" pitchFamily="2" charset="2"/>
              <a:buChar char="n"/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  <a:sym typeface="Wingdings" pitchFamily="2" charset="2"/>
              </a:rPr>
              <a:t>使用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  <a:sym typeface="Wingdings" pitchFamily="2" charset="2"/>
              </a:rPr>
              <a:t>return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  <a:sym typeface="Wingdings" pitchFamily="2" charset="2"/>
              </a:rPr>
              <a:t>將結果回傳</a:t>
            </a:r>
            <a:endParaRPr lang="en-US" altLang="zh-TW" sz="2400" b="1" u="sng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buFont typeface="Wingdings" pitchFamily="2" charset="2"/>
              <a:buChar char="n"/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函式內的</a:t>
            </a:r>
            <a:r>
              <a:rPr lang="zh-TW" altLang="en-US" sz="2400" b="1" dirty="0" smtClean="0">
                <a:latin typeface="Adobe 繁黑體 Std B" pitchFamily="34" charset="-120"/>
                <a:ea typeface="Adobe 繁黑體 Std B" pitchFamily="34" charset="-120"/>
              </a:rPr>
              <a:t>變數是獨立的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，不會受外在變數的影響。</a:t>
            </a:r>
            <a:endParaRPr lang="en-US" altLang="zh-TW" sz="2400" b="1" u="sng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buFont typeface="Wingdings" pitchFamily="2" charset="2"/>
              <a:buChar char="n"/>
            </a:pPr>
            <a:endParaRPr lang="en-US" altLang="zh-TW" sz="2400" b="1" u="sng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zh-TW" altLang="en-US" sz="16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     </a:t>
            </a:r>
            <a:r>
              <a:rPr lang="zh-TW" altLang="en-US" sz="20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資料型態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函式名稱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zh-TW" altLang="en-US" sz="20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資料型態 引數</a:t>
            </a:r>
            <a:r>
              <a:rPr lang="en-US" altLang="zh-TW" sz="20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1,</a:t>
            </a:r>
            <a:r>
              <a:rPr lang="zh-TW" altLang="en-US" sz="20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資料型態 引數</a:t>
            </a:r>
            <a:r>
              <a:rPr lang="en-US" altLang="zh-TW" sz="20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2, …,</a:t>
            </a:r>
            <a:r>
              <a:rPr lang="zh-TW" altLang="en-US" sz="20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資料型態 引數</a:t>
            </a:r>
            <a:r>
              <a:rPr lang="en-US" altLang="zh-TW" sz="20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n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)</a:t>
            </a:r>
            <a:b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</a:b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{</a:t>
            </a:r>
            <a:b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</a:br>
            <a:r>
              <a:rPr lang="pt-BR" altLang="zh-TW" sz="2000" b="1" dirty="0" smtClean="0">
                <a:latin typeface="Adobe 繁黑體 Std B" pitchFamily="34" charset="-120"/>
                <a:ea typeface="Adobe 繁黑體 Std B" pitchFamily="34" charset="-120"/>
              </a:rPr>
              <a:t>	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程式碼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; </a:t>
            </a:r>
            <a:b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</a:br>
            <a:r>
              <a:rPr lang="pt-BR" altLang="zh-TW" sz="2000" b="1" dirty="0" smtClean="0">
                <a:latin typeface="Adobe 繁黑體 Std B" pitchFamily="34" charset="-120"/>
                <a:ea typeface="Adobe 繁黑體 Std B" pitchFamily="34" charset="-120"/>
              </a:rPr>
              <a:t>	</a:t>
            </a:r>
            <a:r>
              <a:rPr lang="en-US" altLang="zh-TW" sz="2000" b="1" dirty="0" smtClean="0">
                <a:latin typeface="Adobe 繁黑體 Std B" pitchFamily="34" charset="-120"/>
                <a:ea typeface="Adobe 繁黑體 Std B" pitchFamily="34" charset="-120"/>
              </a:rPr>
              <a:t>…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/>
            </a:r>
            <a:b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</a:br>
            <a:r>
              <a:rPr lang="pt-BR" altLang="zh-TW" sz="2000" b="1" dirty="0" smtClean="0">
                <a:latin typeface="Adobe 繁黑體 Std B" pitchFamily="34" charset="-120"/>
                <a:ea typeface="Adobe 繁黑體 Std B" pitchFamily="34" charset="-120"/>
              </a:rPr>
              <a:t>	</a:t>
            </a:r>
            <a:r>
              <a:rPr lang="pt-BR" altLang="zh-TW" sz="2000" dirty="0" smtClean="0">
                <a:latin typeface="Adobe 繁黑體 Std B" pitchFamily="34" charset="-120"/>
                <a:ea typeface="Adobe 繁黑體 Std B" pitchFamily="34" charset="-120"/>
              </a:rPr>
              <a:t>return </a:t>
            </a:r>
            <a:r>
              <a:rPr lang="zh-TW" altLang="en-US" sz="20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回傳值</a:t>
            </a:r>
            <a:r>
              <a:rPr lang="en-US" altLang="zh-TW" sz="20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; 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/>
            </a:r>
            <a:b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</a:b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}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82563" eaLnBrk="1" hangingPunct="1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函式的程式碼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28AB-A4CE-4052-8AC0-3B604470086B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65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Tx/>
              <a:buBlip>
                <a:blip r:embed="rId2"/>
              </a:buBlip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在程式中使用事先寫好的函式。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要訣：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buFont typeface="Wingdings" pitchFamily="2" charset="2"/>
              <a:buChar char="n"/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使用函式名稱呼叫該函式。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  <a:sym typeface="Wingdings" pitchFamily="2" charset="2"/>
              </a:rPr>
              <a:t> </a:t>
            </a:r>
            <a:r>
              <a:rPr lang="zh-TW" altLang="en-US" b="1" u="sng" dirty="0" smtClean="0">
                <a:latin typeface="Adobe 繁黑體 Std B" pitchFamily="34" charset="-120"/>
                <a:ea typeface="Adobe 繁黑體 Std B" pitchFamily="34" charset="-120"/>
                <a:sym typeface="Wingdings" pitchFamily="2" charset="2"/>
              </a:rPr>
              <a:t>函式名稱</a:t>
            </a:r>
            <a:endParaRPr lang="en-US" altLang="zh-TW" b="1" u="sng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buFont typeface="Wingdings" pitchFamily="2" charset="2"/>
              <a:buChar char="n"/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這個功能需要給他什麼資料才能執行。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  <a:sym typeface="Wingdings" pitchFamily="2" charset="2"/>
              </a:rPr>
              <a:t> </a:t>
            </a:r>
            <a:r>
              <a:rPr lang="zh-TW" altLang="en-US" b="1" u="sng" dirty="0" smtClean="0">
                <a:latin typeface="Adobe 繁黑體 Std B" pitchFamily="34" charset="-120"/>
                <a:ea typeface="Adobe 繁黑體 Std B" pitchFamily="34" charset="-120"/>
                <a:sym typeface="Wingdings" pitchFamily="2" charset="2"/>
              </a:rPr>
              <a:t>參數</a:t>
            </a:r>
            <a:r>
              <a:rPr lang="zh-TW" altLang="en-US" b="1" dirty="0" smtClean="0">
                <a:latin typeface="Adobe 繁黑體 Std B" pitchFamily="34" charset="-120"/>
                <a:ea typeface="Adobe 繁黑體 Std B" pitchFamily="34" charset="-120"/>
                <a:sym typeface="Wingdings" pitchFamily="2" charset="2"/>
              </a:rPr>
              <a:t> </a:t>
            </a:r>
            <a:r>
              <a:rPr lang="en-US" altLang="zh-TW" i="1" dirty="0" smtClean="0">
                <a:latin typeface="Adobe 繁黑體 Std B" pitchFamily="34" charset="-120"/>
                <a:ea typeface="Adobe 繁黑體 Std B" pitchFamily="34" charset="-120"/>
                <a:sym typeface="Wingdings" pitchFamily="2" charset="2"/>
              </a:rPr>
              <a:t>(</a:t>
            </a:r>
            <a:r>
              <a:rPr lang="zh-TW" altLang="en-US" i="1" dirty="0" smtClean="0">
                <a:latin typeface="Adobe 繁黑體 Std B" pitchFamily="34" charset="-120"/>
                <a:ea typeface="Adobe 繁黑體 Std B" pitchFamily="34" charset="-120"/>
                <a:sym typeface="Wingdings" pitchFamily="2" charset="2"/>
              </a:rPr>
              <a:t>用來傳給引數</a:t>
            </a:r>
            <a:r>
              <a:rPr lang="en-US" altLang="zh-TW" i="1" dirty="0" smtClean="0">
                <a:latin typeface="Adobe 繁黑體 Std B" pitchFamily="34" charset="-120"/>
                <a:ea typeface="Adobe 繁黑體 Std B" pitchFamily="34" charset="-120"/>
                <a:sym typeface="Wingdings" pitchFamily="2" charset="2"/>
              </a:rPr>
              <a:t>)</a:t>
            </a:r>
          </a:p>
          <a:p>
            <a:pPr lvl="1" eaLnBrk="1" hangingPunct="1">
              <a:buFont typeface="Wingdings" pitchFamily="2" charset="2"/>
              <a:buChar char="n"/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執行完後會回傳什麼資料給呼叫函式的程式。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  <a:sym typeface="Wingdings" pitchFamily="2" charset="2"/>
              </a:rPr>
              <a:t>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  <a:sym typeface="Wingdings" pitchFamily="2" charset="2"/>
              </a:rPr>
              <a:t> </a:t>
            </a:r>
            <a:r>
              <a:rPr lang="zh-TW" altLang="en-US" b="1" u="sng" dirty="0" smtClean="0">
                <a:latin typeface="Adobe 繁黑體 Std B" pitchFamily="34" charset="-120"/>
                <a:ea typeface="Adobe 繁黑體 Std B" pitchFamily="34" charset="-120"/>
                <a:sym typeface="Wingdings" pitchFamily="2" charset="2"/>
              </a:rPr>
              <a:t>寫入目標</a:t>
            </a:r>
            <a:endParaRPr lang="en-US" altLang="zh-TW" b="1" u="sng" dirty="0" smtClean="0">
              <a:latin typeface="Adobe 繁黑體 Std B" pitchFamily="34" charset="-120"/>
              <a:ea typeface="Adobe 繁黑體 Std B" pitchFamily="34" charset="-120"/>
              <a:sym typeface="Wingdings" pitchFamily="2" charset="2"/>
            </a:endParaRPr>
          </a:p>
          <a:p>
            <a:pPr lvl="2" eaLnBrk="1" hangingPunct="1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如果該函式沒有回傳值可以不加</a:t>
            </a:r>
            <a:endParaRPr lang="en-US" altLang="zh-TW" b="1" u="sng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buFont typeface="Wingdings" pitchFamily="2" charset="2"/>
              <a:buChar char="n"/>
            </a:pPr>
            <a:endParaRPr lang="en-US" altLang="zh-TW" b="1" u="sng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zh-TW" altLang="en-US" sz="18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                           目標 </a:t>
            </a:r>
            <a:r>
              <a:rPr lang="en-US" altLang="zh-TW" sz="18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=</a:t>
            </a:r>
            <a:r>
              <a:rPr lang="en-US" altLang="zh-TW" sz="18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zh-TW" altLang="en-US" sz="1800" dirty="0" smtClean="0">
                <a:latin typeface="Adobe 繁黑體 Std B" pitchFamily="34" charset="-120"/>
                <a:ea typeface="Adobe 繁黑體 Std B" pitchFamily="34" charset="-120"/>
              </a:rPr>
              <a:t>函式名稱</a:t>
            </a:r>
            <a:r>
              <a:rPr lang="en-US" altLang="zh-TW" sz="1800" dirty="0" smtClean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zh-TW" altLang="en-US" sz="18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參數</a:t>
            </a:r>
            <a:r>
              <a:rPr lang="en-US" altLang="zh-TW" sz="18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1, </a:t>
            </a:r>
            <a:r>
              <a:rPr lang="zh-TW" altLang="en-US" sz="18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參數</a:t>
            </a:r>
            <a:r>
              <a:rPr lang="en-US" altLang="zh-TW" sz="18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2, …,</a:t>
            </a:r>
            <a:r>
              <a:rPr lang="zh-TW" altLang="en-US" sz="18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參數</a:t>
            </a:r>
            <a:r>
              <a:rPr lang="en-US" altLang="zh-TW" sz="18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n</a:t>
            </a:r>
            <a:r>
              <a:rPr lang="en-US" altLang="zh-TW" sz="1800" dirty="0" smtClean="0">
                <a:latin typeface="Adobe 繁黑體 Std B" pitchFamily="34" charset="-120"/>
                <a:ea typeface="Adobe 繁黑體 Std B" pitchFamily="34" charset="-120"/>
              </a:rPr>
              <a:t>);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82563" eaLnBrk="1" hangingPunct="1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函式的呼叫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8436" name="矩形 5"/>
          <p:cNvSpPr>
            <a:spLocks noChangeArrowheads="1"/>
          </p:cNvSpPr>
          <p:nvPr/>
        </p:nvSpPr>
        <p:spPr bwMode="auto">
          <a:xfrm>
            <a:off x="1258888" y="510063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/>
              <a:t>接收回傳值的目標</a:t>
            </a:r>
          </a:p>
        </p:txBody>
      </p:sp>
      <p:cxnSp>
        <p:nvCxnSpPr>
          <p:cNvPr id="9" name="直線單箭頭接點 8"/>
          <p:cNvCxnSpPr/>
          <p:nvPr/>
        </p:nvCxnSpPr>
        <p:spPr>
          <a:xfrm rot="5400000" flipH="1" flipV="1">
            <a:off x="9716294" y="4928394"/>
            <a:ext cx="71437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8" name="矩形 9"/>
          <p:cNvSpPr>
            <a:spLocks noChangeArrowheads="1"/>
          </p:cNvSpPr>
          <p:nvPr/>
        </p:nvSpPr>
        <p:spPr bwMode="auto">
          <a:xfrm>
            <a:off x="4089400" y="5100638"/>
            <a:ext cx="1392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/>
              <a:t>傳入函式值</a:t>
            </a:r>
          </a:p>
        </p:txBody>
      </p:sp>
      <p:sp>
        <p:nvSpPr>
          <p:cNvPr id="11" name="右大括弧 10"/>
          <p:cNvSpPr/>
          <p:nvPr/>
        </p:nvSpPr>
        <p:spPr>
          <a:xfrm rot="5400000" flipH="1">
            <a:off x="4641057" y="4463256"/>
            <a:ext cx="287338" cy="20161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Hant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2244725" y="5424488"/>
            <a:ext cx="30163" cy="16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0875-7E70-4931-BAB2-E62F91AC3342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02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Blip>
                <a:blip r:embed="rId3"/>
              </a:buBlip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宣告完的函式即可在其他函式或主程式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main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中呼叫並使用。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下面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hello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為一個不需參數也不會回傳資料的函式：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82563" eaLnBrk="1" hangingPunct="1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函式的使用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6EC6-CC0B-475C-8186-FFE9016BC170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501008"/>
            <a:ext cx="2522592" cy="253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04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12776"/>
            <a:ext cx="8382000" cy="5060950"/>
          </a:xfrm>
        </p:spPr>
        <p:txBody>
          <a:bodyPr/>
          <a:lstStyle/>
          <a:p>
            <a:pPr eaLnBrk="1" hangingPunct="1">
              <a:buFontTx/>
              <a:buBlip>
                <a:blip r:embed="rId3"/>
              </a:buBlip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要訣：資料傳遞需要先儲存！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buFont typeface="Wingdings" pitchFamily="2" charset="2"/>
              <a:buChar char="n"/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引數：函式宣告儲存單元將傳入的值儲存。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buFont typeface="Wingdings" pitchFamily="2" charset="2"/>
              <a:buChar char="n"/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回傳值：函式將結果回傳給呼叫它的地方儲存。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一個函式只能有一個回傳值</a:t>
            </a:r>
          </a:p>
          <a:p>
            <a:pPr lvl="1" eaLnBrk="1" hangingPunct="1">
              <a:buFont typeface="Wingdings" pitchFamily="2" charset="2"/>
              <a:buChar char="n"/>
            </a:pP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範例：使用函式計算數學公式 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F(x, y) = 2x + y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。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buFont typeface="Wingdings" pitchFamily="2" charset="2"/>
              <a:buChar char="n"/>
            </a:pP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F: 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給定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x, y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兩值即可得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2x+y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之結果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buFont typeface="Wingdings" pitchFamily="2" charset="2"/>
              <a:buChar char="n"/>
            </a:pPr>
            <a:r>
              <a:rPr lang="en-US" altLang="zh-TW" sz="2400" dirty="0" err="1" smtClean="0">
                <a:latin typeface="Adobe 繁黑體 Std B" pitchFamily="34" charset="-120"/>
                <a:ea typeface="Adobe 繁黑體 Std B" pitchFamily="34" charset="-120"/>
              </a:rPr>
              <a:t>x,y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→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引數</a:t>
            </a:r>
            <a:endParaRPr lang="en-US" altLang="zh-TW" sz="2400" dirty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buFont typeface="Wingdings" pitchFamily="2" charset="2"/>
              <a:buChar char="n"/>
            </a:pP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2x+y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→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回傳值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82563" eaLnBrk="1" hangingPunct="1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函式的使用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: 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參數與回傳值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28D4-A25F-42F9-9FEB-6D45D9FB3733}" type="datetime1">
              <a:rPr lang="zh-TW" altLang="en-US" smtClean="0"/>
              <a:t>2017/10/29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86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8F8E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4801</Words>
  <Application>Microsoft Office PowerPoint</Application>
  <PresentationFormat>如螢幕大小 (4:3)</PresentationFormat>
  <Paragraphs>1074</Paragraphs>
  <Slides>57</Slides>
  <Notes>31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69" baseType="lpstr">
      <vt:lpstr>Adobe 繁黑體 Std B</vt:lpstr>
      <vt:lpstr>Arial Unicode</vt:lpstr>
      <vt:lpstr>微軟正黑體</vt:lpstr>
      <vt:lpstr>新細明體</vt:lpstr>
      <vt:lpstr>Arial</vt:lpstr>
      <vt:lpstr>Calibri</vt:lpstr>
      <vt:lpstr>Consolas</vt:lpstr>
      <vt:lpstr>Times New Roman</vt:lpstr>
      <vt:lpstr>Wingdings</vt:lpstr>
      <vt:lpstr>Wingdings 3</vt:lpstr>
      <vt:lpstr>Office 佈景主題</vt:lpstr>
      <vt:lpstr>Equation.DSMT4</vt:lpstr>
      <vt:lpstr>函式、遞迴</vt:lpstr>
      <vt:lpstr>PowerPoint 簡報</vt:lpstr>
      <vt:lpstr>PowerPoint 簡報</vt:lpstr>
      <vt:lpstr>函式</vt:lpstr>
      <vt:lpstr>函式概論</vt:lpstr>
      <vt:lpstr>函式的程式碼</vt:lpstr>
      <vt:lpstr>函式的呼叫</vt:lpstr>
      <vt:lpstr>函式的使用</vt:lpstr>
      <vt:lpstr>函式的使用: 參數與回傳值</vt:lpstr>
      <vt:lpstr>函式回傳值</vt:lpstr>
      <vt:lpstr>PowerPoint 簡報</vt:lpstr>
      <vt:lpstr>PowerPoint 簡報</vt:lpstr>
      <vt:lpstr>PowerPoint 簡報</vt:lpstr>
      <vt:lpstr>局部變數 (Local Variable)</vt:lpstr>
      <vt:lpstr>全域變數 (Global Variable)</vt:lpstr>
      <vt:lpstr>Question</vt:lpstr>
      <vt:lpstr>PowerPoint 簡報</vt:lpstr>
      <vt:lpstr>如果我們想要回傳多個值呢？ 像是一次就可以回傳最大、最小、平均</vt:lpstr>
      <vt:lpstr>傳值(pass by value)</vt:lpstr>
      <vt:lpstr>傳值(pass by value)</vt:lpstr>
      <vt:lpstr>傳參考值(pass by reference)</vt:lpstr>
      <vt:lpstr>PowerPoint 簡報</vt:lpstr>
      <vt:lpstr>利用 reference 回傳多個值</vt:lpstr>
      <vt:lpstr>PowerPoint 簡報</vt:lpstr>
      <vt:lpstr>PowerPoint 簡報</vt:lpstr>
      <vt:lpstr>PowerPoint 簡報</vt:lpstr>
      <vt:lpstr>PowerPoint 簡報</vt:lpstr>
      <vt:lpstr>傳遞陣列參數</vt:lpstr>
      <vt:lpstr>PowerPoint 簡報</vt:lpstr>
      <vt:lpstr>傳入陣列</vt:lpstr>
      <vt:lpstr>傳入陣列</vt:lpstr>
      <vt:lpstr>總之，傳指標+長度就對了!!!!</vt:lpstr>
      <vt:lpstr>傳入陣列 (參考 不建議)</vt:lpstr>
      <vt:lpstr>傳入陣列 (參考 不建議)</vt:lpstr>
      <vt:lpstr>PowerPoint 簡報</vt:lpstr>
      <vt:lpstr>PowerPoint 簡報</vt:lpstr>
      <vt:lpstr>PowerPoint 簡報</vt:lpstr>
      <vt:lpstr>PowerPoint 簡報</vt:lpstr>
      <vt:lpstr>函式原型 (Function Prototype)</vt:lpstr>
      <vt:lpstr>函式的宣告</vt:lpstr>
      <vt:lpstr>函式原型 (Function Prototype)</vt:lpstr>
      <vt:lpstr>函式宣告 (Function Declaration)</vt:lpstr>
      <vt:lpstr>函式簽名 (Function Signature)</vt:lpstr>
      <vt:lpstr>程式架構</vt:lpstr>
      <vt:lpstr>函式多載 (Function Overload)</vt:lpstr>
      <vt:lpstr>函式多載 (Function Overload)</vt:lpstr>
      <vt:lpstr>PowerPoint 簡報</vt:lpstr>
      <vt:lpstr>PowerPoint 簡報</vt:lpstr>
      <vt:lpstr>PowerPoint 簡報</vt:lpstr>
      <vt:lpstr>遞迴 (Recursion)</vt:lpstr>
      <vt:lpstr>遞迴 (Recursion)</vt:lpstr>
      <vt:lpstr>遞迴 (Recursion)</vt:lpstr>
      <vt:lpstr>PowerPoint 簡報</vt:lpstr>
      <vt:lpstr>PowerPoint 簡報</vt:lpstr>
      <vt:lpstr>PowerPoint 簡報</vt:lpstr>
      <vt:lpstr>PowerPoint 簡報</vt:lpstr>
      <vt:lpstr>補充：行內函式（Inline function）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C/C++基礎程式設計班 C/C++程式語言簡介</dc:title>
  <dc:creator>Lee,Keng-Ming</dc:creator>
  <cp:lastModifiedBy>lkm543</cp:lastModifiedBy>
  <cp:revision>67</cp:revision>
  <dcterms:created xsi:type="dcterms:W3CDTF">2016-06-24T07:32:38Z</dcterms:created>
  <dcterms:modified xsi:type="dcterms:W3CDTF">2017-10-29T00:11:49Z</dcterms:modified>
</cp:coreProperties>
</file>