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D8F8E4"/>
    <a:srgbClr val="F57B17"/>
    <a:srgbClr val="56A828"/>
    <a:srgbClr val="BAECBA"/>
    <a:srgbClr val="EFEA16"/>
    <a:srgbClr val="F7FCBC"/>
    <a:srgbClr val="78DA78"/>
    <a:srgbClr val="B7EBB7"/>
    <a:srgbClr val="AEEB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6E5E1-796B-4BC5-8E0B-C38F97F58DE8}" type="datetime1">
              <a:rPr lang="zh-TW" altLang="en-US" smtClean="0"/>
              <a:t>2017/11/4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A9BD7-813C-4E13-B181-D85D42BFE1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65227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93329E-3BFD-4609-B43B-BE70C0CDA2E7}" type="datetime1">
              <a:rPr lang="zh-TW" altLang="en-US" smtClean="0"/>
              <a:t>2017/11/4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30A31-B339-460E-A066-6486EA6B5E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23705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30A31-B339-460E-A066-6486EA6B5E7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35319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47A39-2CF0-4E8A-B242-D08D0CD53AA0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18743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#include &lt;</a:t>
            </a:r>
            <a:r>
              <a:rPr lang="en-US" altLang="zh-TW" dirty="0" err="1" smtClean="0"/>
              <a:t>iostream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#include &lt;</a:t>
            </a:r>
            <a:r>
              <a:rPr lang="en-US" altLang="zh-TW" dirty="0" err="1" smtClean="0"/>
              <a:t>cstdlib</a:t>
            </a:r>
            <a:r>
              <a:rPr lang="en-US" altLang="zh-TW" dirty="0" smtClean="0"/>
              <a:t>&gt; // rand(), </a:t>
            </a:r>
            <a:r>
              <a:rPr lang="en-US" altLang="zh-TW" dirty="0" err="1" smtClean="0"/>
              <a:t>srand</a:t>
            </a:r>
            <a:r>
              <a:rPr lang="en-US" altLang="zh-TW" dirty="0" smtClean="0"/>
              <a:t>()</a:t>
            </a:r>
          </a:p>
          <a:p>
            <a:r>
              <a:rPr lang="en-US" altLang="zh-TW" dirty="0" smtClean="0"/>
              <a:t>#include &lt;</a:t>
            </a:r>
            <a:r>
              <a:rPr lang="en-US" altLang="zh-TW" dirty="0" err="1" smtClean="0"/>
              <a:t>ctime</a:t>
            </a:r>
            <a:r>
              <a:rPr lang="en-US" altLang="zh-TW" dirty="0" smtClean="0"/>
              <a:t>&gt;   // time()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using namespace </a:t>
            </a:r>
            <a:r>
              <a:rPr lang="en-US" altLang="zh-TW" dirty="0" err="1" smtClean="0"/>
              <a:t>std</a:t>
            </a:r>
            <a:r>
              <a:rPr lang="en-US" altLang="zh-TW" dirty="0" smtClean="0"/>
              <a:t>;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main ()</a:t>
            </a:r>
          </a:p>
          <a:p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  </a:t>
            </a:r>
            <a:r>
              <a:rPr lang="en-US" altLang="zh-TW" dirty="0" err="1" smtClean="0"/>
              <a:t>time_t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rawtime</a:t>
            </a:r>
            <a:r>
              <a:rPr lang="en-US" altLang="zh-TW" dirty="0" smtClean="0"/>
              <a:t>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time (&amp;</a:t>
            </a:r>
            <a:r>
              <a:rPr lang="en-US" altLang="zh-TW" dirty="0" err="1" smtClean="0"/>
              <a:t>rawtime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 &lt;&lt; "The current local time is: " &lt;&lt; </a:t>
            </a:r>
            <a:r>
              <a:rPr lang="en-US" altLang="zh-TW" dirty="0" err="1" smtClean="0"/>
              <a:t>ctime</a:t>
            </a:r>
            <a:r>
              <a:rPr lang="en-US" altLang="zh-TW" dirty="0" smtClean="0"/>
              <a:t> (&amp;</a:t>
            </a:r>
            <a:r>
              <a:rPr lang="en-US" altLang="zh-TW" dirty="0" err="1" smtClean="0"/>
              <a:t>rawtime</a:t>
            </a:r>
            <a:r>
              <a:rPr lang="en-US" altLang="zh-TW" dirty="0" smtClean="0"/>
              <a:t>);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return 0;</a:t>
            </a:r>
          </a:p>
          <a:p>
            <a:r>
              <a:rPr lang="en-US" altLang="zh-TW" dirty="0" smtClean="0"/>
              <a:t>}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30A31-B339-460E-A066-6486EA6B5E79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4730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#include &lt;</a:t>
            </a:r>
            <a:r>
              <a:rPr lang="en-US" altLang="zh-TW" dirty="0" err="1" smtClean="0"/>
              <a:t>iostream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#include &lt;</a:t>
            </a:r>
            <a:r>
              <a:rPr lang="en-US" altLang="zh-TW" dirty="0" err="1" smtClean="0"/>
              <a:t>cstdlib</a:t>
            </a:r>
            <a:r>
              <a:rPr lang="en-US" altLang="zh-TW" dirty="0" smtClean="0"/>
              <a:t>&gt; // rand(), </a:t>
            </a:r>
            <a:r>
              <a:rPr lang="en-US" altLang="zh-TW" dirty="0" err="1" smtClean="0"/>
              <a:t>srand</a:t>
            </a:r>
            <a:r>
              <a:rPr lang="en-US" altLang="zh-TW" dirty="0" smtClean="0"/>
              <a:t>()</a:t>
            </a:r>
          </a:p>
          <a:p>
            <a:r>
              <a:rPr lang="en-US" altLang="zh-TW" dirty="0" smtClean="0"/>
              <a:t>#include &lt;</a:t>
            </a:r>
            <a:r>
              <a:rPr lang="en-US" altLang="zh-TW" dirty="0" err="1" smtClean="0"/>
              <a:t>ctime</a:t>
            </a:r>
            <a:r>
              <a:rPr lang="en-US" altLang="zh-TW" dirty="0" smtClean="0"/>
              <a:t>&gt;   // time()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using namespace </a:t>
            </a:r>
            <a:r>
              <a:rPr lang="en-US" altLang="zh-TW" dirty="0" err="1" smtClean="0"/>
              <a:t>std</a:t>
            </a:r>
            <a:r>
              <a:rPr lang="en-US" altLang="zh-TW" dirty="0" smtClean="0"/>
              <a:t>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Fibonacci 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n)</a:t>
            </a:r>
          </a:p>
          <a:p>
            <a:r>
              <a:rPr lang="en-US" altLang="zh-TW" dirty="0" smtClean="0"/>
              <a:t> {</a:t>
            </a:r>
          </a:p>
          <a:p>
            <a:r>
              <a:rPr lang="en-US" altLang="zh-TW" dirty="0" smtClean="0"/>
              <a:t>    if (n&lt;=2)</a:t>
            </a:r>
          </a:p>
          <a:p>
            <a:r>
              <a:rPr lang="en-US" altLang="zh-TW" dirty="0" smtClean="0"/>
              <a:t>        return 1;</a:t>
            </a:r>
          </a:p>
          <a:p>
            <a:r>
              <a:rPr lang="en-US" altLang="zh-TW" dirty="0" smtClean="0"/>
              <a:t>    else</a:t>
            </a:r>
          </a:p>
          <a:p>
            <a:r>
              <a:rPr lang="en-US" altLang="zh-TW" dirty="0" smtClean="0"/>
              <a:t>        return Fibonacci(n-1)+Fibonacci(n-2);</a:t>
            </a:r>
          </a:p>
          <a:p>
            <a:r>
              <a:rPr lang="en-US" altLang="zh-TW" dirty="0" smtClean="0"/>
              <a:t> 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main()</a:t>
            </a:r>
          </a:p>
          <a:p>
            <a:r>
              <a:rPr lang="en-US" altLang="zh-TW" dirty="0" smtClean="0"/>
              <a:t> {</a:t>
            </a:r>
          </a:p>
          <a:p>
            <a:r>
              <a:rPr lang="en-US" altLang="zh-TW" dirty="0" smtClean="0"/>
              <a:t>    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N;</a:t>
            </a:r>
          </a:p>
          <a:p>
            <a:r>
              <a:rPr lang="en-US" altLang="zh-TW" dirty="0" smtClean="0"/>
              <a:t>  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 &lt;&lt; "Please enter the </a:t>
            </a:r>
            <a:r>
              <a:rPr lang="en-US" altLang="zh-TW" dirty="0" err="1" smtClean="0"/>
              <a:t>the</a:t>
            </a:r>
            <a:r>
              <a:rPr lang="en-US" altLang="zh-TW" dirty="0" smtClean="0"/>
              <a:t> of N:"&lt;&lt;endl;</a:t>
            </a:r>
          </a:p>
          <a:p>
            <a:r>
              <a:rPr lang="en-US" altLang="zh-TW" dirty="0" smtClean="0"/>
              <a:t>     </a:t>
            </a:r>
            <a:r>
              <a:rPr lang="en-US" altLang="zh-TW" dirty="0" err="1" smtClean="0"/>
              <a:t>cin</a:t>
            </a:r>
            <a:r>
              <a:rPr lang="en-US" altLang="zh-TW" dirty="0" smtClean="0"/>
              <a:t> &gt;&gt;N;</a:t>
            </a:r>
          </a:p>
          <a:p>
            <a:r>
              <a:rPr lang="en-US" altLang="zh-TW" dirty="0" smtClean="0"/>
              <a:t>     </a:t>
            </a:r>
            <a:r>
              <a:rPr lang="en-US" altLang="zh-TW" dirty="0" err="1" smtClean="0"/>
              <a:t>clock_t</a:t>
            </a:r>
            <a:r>
              <a:rPr lang="en-US" altLang="zh-TW" dirty="0" smtClean="0"/>
              <a:t> start, finish; // </a:t>
            </a:r>
            <a:r>
              <a:rPr lang="en-US" altLang="zh-TW" dirty="0" err="1" smtClean="0"/>
              <a:t>typedef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time_t</a:t>
            </a:r>
            <a:r>
              <a:rPr lang="en-US" altLang="zh-TW" dirty="0" smtClean="0"/>
              <a:t> long;</a:t>
            </a:r>
          </a:p>
          <a:p>
            <a:r>
              <a:rPr lang="en-US" altLang="zh-TW" dirty="0" smtClean="0"/>
              <a:t>     start = clock();</a:t>
            </a:r>
          </a:p>
          <a:p>
            <a:r>
              <a:rPr lang="en-US" altLang="zh-TW" dirty="0" smtClean="0"/>
              <a:t>     for 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=1;i&lt;=</a:t>
            </a:r>
            <a:r>
              <a:rPr lang="en-US" altLang="zh-TW" dirty="0" err="1" smtClean="0"/>
              <a:t>N;i</a:t>
            </a:r>
            <a:r>
              <a:rPr lang="en-US" altLang="zh-TW" dirty="0" smtClean="0"/>
              <a:t>++)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 &lt;&lt;Fibonacci(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)&lt;&lt;" ";</a:t>
            </a:r>
          </a:p>
          <a:p>
            <a:r>
              <a:rPr lang="en-US" altLang="zh-TW" dirty="0" smtClean="0"/>
              <a:t>     finish=clock();</a:t>
            </a:r>
          </a:p>
          <a:p>
            <a:r>
              <a:rPr lang="en-US" altLang="zh-TW" dirty="0" smtClean="0"/>
              <a:t>  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 &lt;&lt;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&lt;&lt;"the time cost: "&lt;&lt;(finish-start)/(double)(CLOCKS_PER_SEC)&lt;&lt;" s"&lt;&lt;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     return 0;</a:t>
            </a:r>
          </a:p>
          <a:p>
            <a:r>
              <a:rPr lang="en-US" altLang="zh-TW" dirty="0" smtClean="0"/>
              <a:t> }</a:t>
            </a:r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30A31-B339-460E-A066-6486EA6B5E79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00553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47A39-2CF0-4E8A-B242-D08D0CD53AA0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06489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time(NULL)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會輸出從格林威治時間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1970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號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點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秒開始到現在的秒數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47A39-2CF0-4E8A-B242-D08D0CD53AA0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96782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#include &lt;</a:t>
            </a:r>
            <a:r>
              <a:rPr lang="en-US" altLang="zh-TW" dirty="0" err="1" smtClean="0"/>
              <a:t>iostream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#include &lt;</a:t>
            </a:r>
            <a:r>
              <a:rPr lang="en-US" altLang="zh-TW" dirty="0" err="1" smtClean="0"/>
              <a:t>cstdlib</a:t>
            </a:r>
            <a:r>
              <a:rPr lang="en-US" altLang="zh-TW" dirty="0" smtClean="0"/>
              <a:t>&gt; // rand(), </a:t>
            </a:r>
            <a:r>
              <a:rPr lang="en-US" altLang="zh-TW" dirty="0" err="1" smtClean="0"/>
              <a:t>srand</a:t>
            </a:r>
            <a:r>
              <a:rPr lang="en-US" altLang="zh-TW" dirty="0" smtClean="0"/>
              <a:t>()</a:t>
            </a:r>
          </a:p>
          <a:p>
            <a:r>
              <a:rPr lang="en-US" altLang="zh-TW" dirty="0" smtClean="0"/>
              <a:t>#include &lt;</a:t>
            </a:r>
            <a:r>
              <a:rPr lang="en-US" altLang="zh-TW" dirty="0" err="1" smtClean="0"/>
              <a:t>ctime</a:t>
            </a:r>
            <a:r>
              <a:rPr lang="en-US" altLang="zh-TW" dirty="0" smtClean="0"/>
              <a:t>&gt;   // time()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using namespace </a:t>
            </a:r>
            <a:r>
              <a:rPr lang="en-US" altLang="zh-TW" dirty="0" err="1" smtClean="0"/>
              <a:t>std</a:t>
            </a:r>
            <a:r>
              <a:rPr lang="en-US" altLang="zh-TW" dirty="0" smtClean="0"/>
              <a:t>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main()</a:t>
            </a:r>
          </a:p>
          <a:p>
            <a:r>
              <a:rPr lang="en-US" altLang="zh-TW" dirty="0" smtClean="0"/>
              <a:t> {</a:t>
            </a:r>
          </a:p>
          <a:p>
            <a:r>
              <a:rPr lang="en-US" altLang="zh-TW" dirty="0" smtClean="0"/>
              <a:t>     </a:t>
            </a:r>
            <a:r>
              <a:rPr lang="en-US" altLang="zh-TW" dirty="0" err="1" smtClean="0"/>
              <a:t>srand</a:t>
            </a:r>
            <a:r>
              <a:rPr lang="en-US" altLang="zh-TW" dirty="0" smtClean="0"/>
              <a:t>( (unsigned) time(NULL) );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 for(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= 0;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&lt;10;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++)</a:t>
            </a:r>
          </a:p>
          <a:p>
            <a:r>
              <a:rPr lang="en-US" altLang="zh-TW" dirty="0" smtClean="0"/>
              <a:t>     {</a:t>
            </a:r>
          </a:p>
          <a:p>
            <a:r>
              <a:rPr lang="en-US" altLang="zh-TW" dirty="0" smtClean="0"/>
              <a:t>      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 &lt;&lt; rand()%100+1 &lt;&lt;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     }</a:t>
            </a:r>
          </a:p>
          <a:p>
            <a:r>
              <a:rPr lang="en-US" altLang="zh-TW" dirty="0" smtClean="0"/>
              <a:t>     return 0;</a:t>
            </a:r>
          </a:p>
          <a:p>
            <a:r>
              <a:rPr lang="en-US" altLang="zh-TW" dirty="0" smtClean="0"/>
              <a:t> }</a:t>
            </a:r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30A31-B339-460E-A066-6486EA6B5E79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35327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#include &lt;</a:t>
            </a:r>
            <a:r>
              <a:rPr lang="en-US" altLang="zh-TW" dirty="0" err="1" smtClean="0"/>
              <a:t>iostream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#include &lt;</a:t>
            </a:r>
            <a:r>
              <a:rPr lang="en-US" altLang="zh-TW" dirty="0" err="1" smtClean="0"/>
              <a:t>cstdlib</a:t>
            </a:r>
            <a:r>
              <a:rPr lang="en-US" altLang="zh-TW" dirty="0" smtClean="0"/>
              <a:t>&gt; // rand(), </a:t>
            </a:r>
            <a:r>
              <a:rPr lang="en-US" altLang="zh-TW" dirty="0" err="1" smtClean="0"/>
              <a:t>srand</a:t>
            </a:r>
            <a:r>
              <a:rPr lang="en-US" altLang="zh-TW" dirty="0" smtClean="0"/>
              <a:t>()</a:t>
            </a:r>
          </a:p>
          <a:p>
            <a:r>
              <a:rPr lang="en-US" altLang="zh-TW" dirty="0" smtClean="0"/>
              <a:t>#include &lt;</a:t>
            </a:r>
            <a:r>
              <a:rPr lang="en-US" altLang="zh-TW" dirty="0" err="1" smtClean="0"/>
              <a:t>ctime</a:t>
            </a:r>
            <a:r>
              <a:rPr lang="en-US" altLang="zh-TW" dirty="0" smtClean="0"/>
              <a:t>&gt;   // time()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using namespace </a:t>
            </a:r>
            <a:r>
              <a:rPr lang="en-US" altLang="zh-TW" dirty="0" err="1" smtClean="0"/>
              <a:t>std</a:t>
            </a:r>
            <a:r>
              <a:rPr lang="en-US" altLang="zh-TW" dirty="0" smtClean="0"/>
              <a:t>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main()</a:t>
            </a:r>
          </a:p>
          <a:p>
            <a:r>
              <a:rPr lang="en-US" altLang="zh-TW" dirty="0" smtClean="0"/>
              <a:t> {</a:t>
            </a:r>
          </a:p>
          <a:p>
            <a:r>
              <a:rPr lang="en-US" altLang="zh-TW" dirty="0" smtClean="0"/>
              <a:t>     </a:t>
            </a:r>
            <a:r>
              <a:rPr lang="en-US" altLang="zh-TW" dirty="0" err="1" smtClean="0"/>
              <a:t>srand</a:t>
            </a:r>
            <a:r>
              <a:rPr lang="en-US" altLang="zh-TW" dirty="0" smtClean="0"/>
              <a:t>( (unsigned) time(NULL) );</a:t>
            </a:r>
          </a:p>
          <a:p>
            <a:r>
              <a:rPr lang="en-US" altLang="zh-TW" dirty="0" smtClean="0"/>
              <a:t>    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n_inside</a:t>
            </a:r>
            <a:r>
              <a:rPr lang="en-US" altLang="zh-TW" dirty="0" smtClean="0"/>
              <a:t>=0,n_outside=0;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 for(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= 0;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&lt;5000000;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++)</a:t>
            </a:r>
          </a:p>
          <a:p>
            <a:r>
              <a:rPr lang="en-US" altLang="zh-TW" dirty="0" smtClean="0"/>
              <a:t>     {</a:t>
            </a:r>
          </a:p>
          <a:p>
            <a:r>
              <a:rPr lang="en-US" altLang="zh-TW" dirty="0" smtClean="0"/>
              <a:t>         double x= (double) rand()/RAND_MAX;</a:t>
            </a:r>
          </a:p>
          <a:p>
            <a:r>
              <a:rPr lang="en-US" altLang="zh-TW" dirty="0" smtClean="0"/>
              <a:t>         double y= (double) rand()/RAND_MAX;</a:t>
            </a:r>
          </a:p>
          <a:p>
            <a:r>
              <a:rPr lang="en-US" altLang="zh-TW" dirty="0" smtClean="0"/>
              <a:t>         if ((x*</a:t>
            </a:r>
            <a:r>
              <a:rPr lang="en-US" altLang="zh-TW" dirty="0" err="1" smtClean="0"/>
              <a:t>x+y</a:t>
            </a:r>
            <a:r>
              <a:rPr lang="en-US" altLang="zh-TW" dirty="0" smtClean="0"/>
              <a:t>*y)&gt;1)</a:t>
            </a:r>
          </a:p>
          <a:p>
            <a:r>
              <a:rPr lang="en-US" altLang="zh-TW" dirty="0" smtClean="0"/>
              <a:t>            </a:t>
            </a:r>
            <a:r>
              <a:rPr lang="en-US" altLang="zh-TW" dirty="0" err="1" smtClean="0"/>
              <a:t>n_outside</a:t>
            </a:r>
            <a:r>
              <a:rPr lang="en-US" altLang="zh-TW" dirty="0" smtClean="0"/>
              <a:t>++;</a:t>
            </a:r>
          </a:p>
          <a:p>
            <a:r>
              <a:rPr lang="en-US" altLang="zh-TW" dirty="0" smtClean="0"/>
              <a:t>         else if ((x*</a:t>
            </a:r>
            <a:r>
              <a:rPr lang="en-US" altLang="zh-TW" dirty="0" err="1" smtClean="0"/>
              <a:t>x+y</a:t>
            </a:r>
            <a:r>
              <a:rPr lang="en-US" altLang="zh-TW" dirty="0" smtClean="0"/>
              <a:t>*y)&lt;1)</a:t>
            </a:r>
          </a:p>
          <a:p>
            <a:r>
              <a:rPr lang="en-US" altLang="zh-TW" dirty="0" smtClean="0"/>
              <a:t>            </a:t>
            </a:r>
            <a:r>
              <a:rPr lang="en-US" altLang="zh-TW" dirty="0" err="1" smtClean="0"/>
              <a:t>n_inside</a:t>
            </a:r>
            <a:r>
              <a:rPr lang="en-US" altLang="zh-TW" dirty="0" smtClean="0"/>
              <a:t>++;</a:t>
            </a:r>
          </a:p>
          <a:p>
            <a:r>
              <a:rPr lang="en-US" altLang="zh-TW" dirty="0" smtClean="0"/>
              <a:t>         if  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==1000||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==10000||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==500000||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==5000000-1)</a:t>
            </a:r>
          </a:p>
          <a:p>
            <a:r>
              <a:rPr lang="en-US" altLang="zh-TW" dirty="0" smtClean="0"/>
              <a:t>         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 &lt;&lt; "The Guess Value in "&lt;&lt; i+1 &lt;&lt;" seeds is " &lt;&lt; 4.0*</a:t>
            </a:r>
            <a:r>
              <a:rPr lang="en-US" altLang="zh-TW" dirty="0" err="1" smtClean="0"/>
              <a:t>n_inside</a:t>
            </a:r>
            <a:r>
              <a:rPr lang="en-US" altLang="zh-TW" dirty="0" smtClean="0"/>
              <a:t>/(</a:t>
            </a:r>
            <a:r>
              <a:rPr lang="en-US" altLang="zh-TW" dirty="0" err="1" smtClean="0"/>
              <a:t>n_outside+n_inside</a:t>
            </a:r>
            <a:r>
              <a:rPr lang="en-US" altLang="zh-TW" dirty="0" smtClean="0"/>
              <a:t>) &lt;&lt;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     }</a:t>
            </a:r>
          </a:p>
          <a:p>
            <a:r>
              <a:rPr lang="en-US" altLang="zh-TW" dirty="0" smtClean="0"/>
              <a:t>     return 0;</a:t>
            </a:r>
          </a:p>
          <a:p>
            <a:r>
              <a:rPr lang="en-US" altLang="zh-TW" dirty="0" smtClean="0"/>
              <a:t> }</a:t>
            </a:r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30A31-B339-460E-A066-6486EA6B5E79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8953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47A39-2CF0-4E8A-B242-D08D0CD53AA0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8449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47A39-2CF0-4E8A-B242-D08D0CD53AA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5823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47A39-2CF0-4E8A-B242-D08D0CD53AA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8960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89FC0-44AD-49F4-8839-C5FA89731EB0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5586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89FC0-44AD-49F4-8839-C5FA89731EB0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2432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47A39-2CF0-4E8A-B242-D08D0CD53AA0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7289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47A39-2CF0-4E8A-B242-D08D0CD53AA0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0304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47A39-2CF0-4E8A-B242-D08D0CD53AA0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596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47A39-2CF0-4E8A-B242-D08D0CD53AA0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6314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7DD1E-981A-45FE-9767-9A303A727424}" type="datetime1">
              <a:rPr lang="zh-TW" altLang="en-US" smtClean="0"/>
              <a:t>2017/11/4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圓角矩形 6"/>
          <p:cNvSpPr/>
          <p:nvPr userDrawn="1"/>
        </p:nvSpPr>
        <p:spPr>
          <a:xfrm>
            <a:off x="3419872" y="4028579"/>
            <a:ext cx="2664296" cy="648072"/>
          </a:xfrm>
          <a:prstGeom prst="roundRect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ea typeface="Adobe 繁黑體 Std B" panose="020B0700000000000000"/>
              </a:rPr>
              <a:t>李耕銘</a:t>
            </a:r>
            <a:endParaRPr lang="zh-TW" altLang="en-US" sz="2800" b="1" dirty="0">
              <a:ea typeface="Adobe 繁黑體 Std B" panose="020B0700000000000000"/>
            </a:endParaRPr>
          </a:p>
        </p:txBody>
      </p:sp>
      <p:sp>
        <p:nvSpPr>
          <p:cNvPr id="8" name="圓角矩形 7"/>
          <p:cNvSpPr/>
          <p:nvPr userDrawn="1"/>
        </p:nvSpPr>
        <p:spPr>
          <a:xfrm>
            <a:off x="1259632" y="1360325"/>
            <a:ext cx="6984776" cy="2286254"/>
          </a:xfrm>
          <a:prstGeom prst="roundRect">
            <a:avLst/>
          </a:prstGeom>
          <a:gradFill>
            <a:gsLst>
              <a:gs pos="0">
                <a:srgbClr val="EFEA16"/>
              </a:gs>
              <a:gs pos="100000">
                <a:srgbClr val="F7FCBC"/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TW" sz="3200" b="1" dirty="0" smtClean="0">
                <a:latin typeface="Adobe 繁黑體 Std B" pitchFamily="34" charset="-120"/>
                <a:ea typeface="Adobe 繁黑體 Std B" pitchFamily="34" charset="-120"/>
              </a:rPr>
              <a:t>C/C++</a:t>
            </a:r>
            <a:r>
              <a:rPr lang="zh-TW" altLang="en-US" sz="3200" b="1" dirty="0" smtClean="0">
                <a:latin typeface="Adobe 繁黑體 Std B" pitchFamily="34" charset="-120"/>
                <a:ea typeface="Adobe 繁黑體 Std B" pitchFamily="34" charset="-120"/>
              </a:rPr>
              <a:t> 基礎程式設計班</a:t>
            </a:r>
            <a:endParaRPr lang="en-US" altLang="zh-TW" sz="3200" b="1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3200" b="1" dirty="0" smtClean="0">
                <a:latin typeface="Adobe 繁黑體 Std B" pitchFamily="34" charset="-120"/>
                <a:ea typeface="Adobe 繁黑體 Std B" pitchFamily="34" charset="-120"/>
              </a:rPr>
              <a:t/>
            </a:r>
            <a:br>
              <a:rPr lang="en-US" altLang="zh-TW" sz="3200" b="1" dirty="0" smtClean="0">
                <a:latin typeface="Adobe 繁黑體 Std B" pitchFamily="34" charset="-120"/>
                <a:ea typeface="Adobe 繁黑體 Std B" pitchFamily="34" charset="-120"/>
              </a:rPr>
            </a:br>
            <a:endParaRPr lang="zh-TW" altLang="en-US" sz="3200" b="1" dirty="0">
              <a:ea typeface="Adobe 繁黑體 Std B" panose="020B070000000000000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7220" y="2204864"/>
            <a:ext cx="8229600" cy="1143000"/>
          </a:xfrm>
        </p:spPr>
        <p:txBody>
          <a:bodyPr/>
          <a:lstStyle>
            <a:lvl1pPr>
              <a:defRPr u="sng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7068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B1DF-123A-42A0-A2AB-012AEC2DAC81}" type="datetime1">
              <a:rPr lang="zh-TW" altLang="en-US" smtClean="0"/>
              <a:t>2017/11/4</a:t>
            </a:fld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圓角矩形圖說文字 7"/>
          <p:cNvSpPr/>
          <p:nvPr userDrawn="1"/>
        </p:nvSpPr>
        <p:spPr>
          <a:xfrm>
            <a:off x="899592" y="2060848"/>
            <a:ext cx="7056784" cy="2016224"/>
          </a:xfrm>
          <a:prstGeom prst="wedgeRoundRectCallout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5600" dirty="0">
              <a:ea typeface="Adobe 繁黑體 Std B" panose="020B0700000000000000"/>
            </a:endParaRPr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>
          <a:xfrm>
            <a:off x="313184" y="2497460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6504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TW" altLang="en-US" dirty="0" smtClean="0"/>
              <a:t>長篇講解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66AB-217D-4E8C-ADDA-9FF1481A0396}" type="datetime1">
              <a:rPr lang="zh-TW" altLang="en-US" smtClean="0"/>
              <a:t>2017/11/4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2102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764704"/>
            <a:ext cx="8229600" cy="627101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TW" altLang="en-US" dirty="0" smtClean="0"/>
              <a:t>比較</a:t>
            </a:r>
            <a:endParaRPr lang="zh-TW" alt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6686E-2DDC-488A-B054-98A1C00446F3}" type="datetime1">
              <a:rPr lang="zh-TW" altLang="en-US" smtClean="0"/>
              <a:t>2017/11/4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圓角矩形 9"/>
          <p:cNvSpPr/>
          <p:nvPr userDrawn="1"/>
        </p:nvSpPr>
        <p:spPr>
          <a:xfrm>
            <a:off x="1290464" y="1569785"/>
            <a:ext cx="2160240" cy="576064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3200" b="1" dirty="0">
              <a:ea typeface="Adobe 繁黑體 Std B" panose="020B0700000000000000"/>
            </a:endParaRPr>
          </a:p>
        </p:txBody>
      </p:sp>
      <p:sp>
        <p:nvSpPr>
          <p:cNvPr id="11" name="圓角矩形 10"/>
          <p:cNvSpPr/>
          <p:nvPr userDrawn="1"/>
        </p:nvSpPr>
        <p:spPr>
          <a:xfrm>
            <a:off x="5693296" y="1569785"/>
            <a:ext cx="2160240" cy="576064"/>
          </a:xfrm>
          <a:prstGeom prst="roundRect">
            <a:avLst/>
          </a:prstGeom>
          <a:solidFill>
            <a:schemeClr val="lt1"/>
          </a:solidFill>
          <a:ln w="38100">
            <a:solidFill>
              <a:srgbClr val="56A82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3200" b="1" dirty="0" smtClean="0">
              <a:ea typeface="Adobe 繁黑體 Std B" panose="020B0700000000000000"/>
            </a:endParaRPr>
          </a:p>
        </p:txBody>
      </p:sp>
      <p:sp>
        <p:nvSpPr>
          <p:cNvPr id="12" name="圓角矩形 11"/>
          <p:cNvSpPr/>
          <p:nvPr userDrawn="1"/>
        </p:nvSpPr>
        <p:spPr>
          <a:xfrm>
            <a:off x="457200" y="2395837"/>
            <a:ext cx="3826768" cy="3409427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zh-TW" altLang="en-US" sz="2400" dirty="0">
              <a:ea typeface="Adobe 繁黑體 Std B" panose="020B0700000000000000"/>
            </a:endParaRPr>
          </a:p>
        </p:txBody>
      </p:sp>
      <p:sp>
        <p:nvSpPr>
          <p:cNvPr id="13" name="圓角矩形 12"/>
          <p:cNvSpPr/>
          <p:nvPr userDrawn="1"/>
        </p:nvSpPr>
        <p:spPr>
          <a:xfrm>
            <a:off x="4860032" y="2369852"/>
            <a:ext cx="3826768" cy="3409427"/>
          </a:xfrm>
          <a:prstGeom prst="roundRect">
            <a:avLst/>
          </a:prstGeom>
          <a:ln w="38100">
            <a:solidFill>
              <a:srgbClr val="56A82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zh-TW" altLang="en-US" sz="2400" dirty="0">
              <a:ea typeface="Adobe 繁黑體 Std B" panose="020B070000000000000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3"/>
          </p:nvPr>
        </p:nvSpPr>
        <p:spPr>
          <a:xfrm>
            <a:off x="457200" y="2740011"/>
            <a:ext cx="4217640" cy="914400"/>
          </a:xfrm>
        </p:spPr>
        <p:txBody>
          <a:bodyPr/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4"/>
          </p:nvPr>
        </p:nvSpPr>
        <p:spPr>
          <a:xfrm>
            <a:off x="4860843" y="2740011"/>
            <a:ext cx="3826767" cy="914400"/>
          </a:xfrm>
        </p:spPr>
        <p:txBody>
          <a:bodyPr/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9850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0CFF-F4E8-4210-B80E-662418E54A6C}" type="datetime1">
              <a:rPr lang="zh-TW" altLang="en-US" smtClean="0"/>
              <a:t>2017/11/4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圓角矩形 4"/>
          <p:cNvSpPr/>
          <p:nvPr userDrawn="1"/>
        </p:nvSpPr>
        <p:spPr>
          <a:xfrm>
            <a:off x="2776972" y="548680"/>
            <a:ext cx="3312368" cy="720080"/>
          </a:xfrm>
          <a:prstGeom prst="roundRect">
            <a:avLst/>
          </a:prstGeom>
          <a:solidFill>
            <a:srgbClr val="FFFFCC"/>
          </a:solidFill>
          <a:ln w="7620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3600" b="1" dirty="0" smtClean="0"/>
              <a:t>Example Code</a:t>
            </a:r>
            <a:endParaRPr lang="zh-TW" altLang="en-US" sz="3600" b="1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3" hasCustomPrompt="1"/>
          </p:nvPr>
        </p:nvSpPr>
        <p:spPr>
          <a:xfrm>
            <a:off x="457200" y="1412776"/>
            <a:ext cx="8229600" cy="2448272"/>
          </a:xfrm>
          <a:solidFill>
            <a:srgbClr val="FFFFCC"/>
          </a:solidFill>
          <a:ln w="76200">
            <a:solidFill>
              <a:srgbClr val="F57B17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>
            <a:normAutofit/>
          </a:bodyPr>
          <a:lstStyle>
            <a:lvl1pPr algn="l">
              <a:defRPr sz="2400"/>
            </a:lvl1pPr>
          </a:lstStyle>
          <a:p>
            <a:pPr algn="l"/>
            <a:r>
              <a:rPr lang="en-US" altLang="zh-TW" sz="3200" b="1" dirty="0" smtClean="0"/>
              <a:t>Input:</a:t>
            </a:r>
          </a:p>
          <a:p>
            <a:pPr algn="l"/>
            <a:endParaRPr lang="en-US" altLang="zh-TW" sz="3200" b="1" dirty="0" smtClean="0"/>
          </a:p>
          <a:p>
            <a:pPr algn="l"/>
            <a:r>
              <a:rPr lang="en-US" altLang="zh-TW" sz="3200" b="1" dirty="0" smtClean="0"/>
              <a:t>Output:</a:t>
            </a:r>
          </a:p>
          <a:p>
            <a:pPr algn="l"/>
            <a:endParaRPr lang="en-US" altLang="zh-TW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2057500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0CFF-F4E8-4210-B80E-662418E54A6C}" type="datetime1">
              <a:rPr lang="zh-TW" altLang="en-US" smtClean="0"/>
              <a:t>2017/11/4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內容版面配置區 7"/>
          <p:cNvSpPr>
            <a:spLocks noGrp="1"/>
          </p:cNvSpPr>
          <p:nvPr>
            <p:ph sz="quarter" idx="13" hasCustomPrompt="1"/>
          </p:nvPr>
        </p:nvSpPr>
        <p:spPr>
          <a:xfrm>
            <a:off x="451866" y="1275310"/>
            <a:ext cx="8234934" cy="2369714"/>
          </a:xfrm>
          <a:solidFill>
            <a:srgbClr val="D8F8E4"/>
          </a:solidFill>
          <a:ln w="762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>
            <a:normAutofit/>
          </a:bodyPr>
          <a:lstStyle>
            <a:lvl1pPr marL="0" indent="0" algn="l">
              <a:buNone/>
              <a:defRPr sz="1600"/>
            </a:lvl1pPr>
            <a:lvl2pPr>
              <a:defRPr sz="4400"/>
            </a:lvl2pPr>
            <a:lvl3pPr>
              <a:defRPr sz="2000"/>
            </a:lvl3pPr>
            <a:lvl4pPr>
              <a:defRPr sz="3600"/>
            </a:lvl4pPr>
            <a:lvl5pPr>
              <a:defRPr sz="2400"/>
            </a:lvl5pPr>
          </a:lstStyle>
          <a:p>
            <a:pPr lvl="0" algn="l"/>
            <a:r>
              <a:rPr lang="en-US" altLang="zh-TW" sz="3200" b="1" dirty="0" smtClean="0"/>
              <a:t>Input:</a:t>
            </a:r>
          </a:p>
          <a:p>
            <a:pPr lvl="0" algn="l"/>
            <a:r>
              <a:rPr lang="en-US" altLang="zh-TW" sz="3200" b="1" dirty="0" smtClean="0"/>
              <a:t>Output:</a:t>
            </a:r>
          </a:p>
          <a:p>
            <a:pPr lvl="0" algn="l"/>
            <a:endParaRPr lang="en-US" altLang="zh-TW" sz="3200" b="1" dirty="0" smtClean="0"/>
          </a:p>
          <a:p>
            <a:pPr lvl="0" algn="l"/>
            <a:r>
              <a:rPr lang="en-US" altLang="zh-TW" sz="3200" b="1" dirty="0" smtClean="0"/>
              <a:t>Hint:</a:t>
            </a:r>
            <a:endParaRPr lang="zh-TW" altLang="en-US" sz="3200" b="1" dirty="0" smtClean="0"/>
          </a:p>
          <a:p>
            <a:pPr lvl="0" algn="l"/>
            <a:endParaRPr lang="en-US" altLang="zh-TW" sz="3200" b="1" dirty="0" smtClean="0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4" hasCustomPrompt="1"/>
          </p:nvPr>
        </p:nvSpPr>
        <p:spPr>
          <a:xfrm>
            <a:off x="464363" y="548680"/>
            <a:ext cx="2451453" cy="576163"/>
          </a:xfrm>
          <a:solidFill>
            <a:srgbClr val="FFFFCC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>
            <a:lvl1pPr marL="0" indent="0" algn="l">
              <a:buNone/>
              <a:defRPr b="1" baseline="0"/>
            </a:lvl1pPr>
          </a:lstStyle>
          <a:p>
            <a:pPr lvl="0"/>
            <a:r>
              <a:rPr lang="en-US" altLang="zh-TW" dirty="0" smtClean="0"/>
              <a:t>Practice   #: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3303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97325" y="1652245"/>
            <a:ext cx="5111750" cy="5853113"/>
          </a:xfrm>
        </p:spPr>
        <p:txBody>
          <a:bodyPr/>
          <a:lstStyle>
            <a:lvl1pPr>
              <a:defRPr sz="3200" b="1"/>
            </a:lvl1pPr>
            <a:lvl2pPr>
              <a:defRPr sz="2800" b="1"/>
            </a:lvl2pPr>
            <a:lvl3pPr>
              <a:defRPr sz="2400" b="1"/>
            </a:lvl3pPr>
            <a:lvl4pPr>
              <a:defRPr sz="2000" b="1"/>
            </a:lvl4pPr>
            <a:lvl5pPr>
              <a:defRPr sz="2000" b="1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AF57-A2B6-4788-BFEF-3479873FD22C}" type="datetime1">
              <a:rPr lang="zh-TW" altLang="en-US" smtClean="0"/>
              <a:t>2017/11/4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圓角矩形 7"/>
          <p:cNvSpPr/>
          <p:nvPr userDrawn="1"/>
        </p:nvSpPr>
        <p:spPr>
          <a:xfrm>
            <a:off x="251520" y="1656564"/>
            <a:ext cx="3539644" cy="2049571"/>
          </a:xfrm>
          <a:prstGeom prst="round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 dirty="0">
              <a:ea typeface="Adobe 繁黑體 Std B" panose="020B0700000000000000"/>
            </a:endParaRPr>
          </a:p>
        </p:txBody>
      </p:sp>
      <p:sp>
        <p:nvSpPr>
          <p:cNvPr id="10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569651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語法說明</a:t>
            </a:r>
            <a:endParaRPr lang="zh-TW" alt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3"/>
          </p:nvPr>
        </p:nvSpPr>
        <p:spPr>
          <a:xfrm>
            <a:off x="457200" y="1890914"/>
            <a:ext cx="3178696" cy="914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zh-TW" altLang="en-US" dirty="0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37349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97325" y="1652245"/>
            <a:ext cx="5111750" cy="5853113"/>
          </a:xfrm>
        </p:spPr>
        <p:txBody>
          <a:bodyPr/>
          <a:lstStyle>
            <a:lvl1pPr>
              <a:defRPr sz="3200" b="1"/>
            </a:lvl1pPr>
            <a:lvl2pPr>
              <a:defRPr sz="2800" b="1"/>
            </a:lvl2pPr>
            <a:lvl3pPr>
              <a:defRPr sz="2400" b="1"/>
            </a:lvl3pPr>
            <a:lvl4pPr>
              <a:defRPr sz="2000" b="1"/>
            </a:lvl4pPr>
            <a:lvl5pPr>
              <a:defRPr sz="2000" b="1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AF57-A2B6-4788-BFEF-3479873FD22C}" type="datetime1">
              <a:rPr lang="zh-TW" altLang="en-US" smtClean="0"/>
              <a:t>2017/11/4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圓角矩形 7"/>
          <p:cNvSpPr/>
          <p:nvPr userDrawn="1"/>
        </p:nvSpPr>
        <p:spPr>
          <a:xfrm>
            <a:off x="251520" y="1656564"/>
            <a:ext cx="3539644" cy="4220708"/>
          </a:xfrm>
          <a:prstGeom prst="round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 dirty="0">
              <a:ea typeface="Adobe 繁黑體 Std B" panose="020B0700000000000000"/>
            </a:endParaRPr>
          </a:p>
        </p:txBody>
      </p:sp>
      <p:sp>
        <p:nvSpPr>
          <p:cNvPr id="10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569651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語法說明</a:t>
            </a:r>
            <a:endParaRPr lang="zh-TW" alt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3"/>
          </p:nvPr>
        </p:nvSpPr>
        <p:spPr>
          <a:xfrm>
            <a:off x="457200" y="1890914"/>
            <a:ext cx="3178696" cy="914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zh-TW" altLang="en-US" dirty="0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08049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ADF54-9656-457F-BA41-207A1E153743}" type="datetime1">
              <a:rPr lang="zh-TW" altLang="en-US" smtClean="0"/>
              <a:t>2017/11/4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407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alphaModFix amt="22000"/>
            <a:lum/>
          </a:blip>
          <a:srcRect/>
          <a:stretch>
            <a:fillRect l="-4000" r="-4000" b="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237312"/>
            <a:ext cx="9144000" cy="620688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56965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831689"/>
            <a:ext cx="8229600" cy="4294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A014B1DF-123A-42A0-A2AB-012AEC2DAC81}" type="datetime1">
              <a:rPr lang="zh-TW" altLang="en-US" smtClean="0"/>
              <a:t>2017/11/4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defRPr>
            </a:lvl1pPr>
          </a:lstStyle>
          <a:p>
            <a:r>
              <a:rPr lang="zh-TW" altLang="en-US" dirty="0" smtClean="0"/>
              <a:t>李耕銘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defRPr>
            </a:lvl1pPr>
          </a:lstStyle>
          <a:p>
            <a:fld id="{7B4D74D8-060F-4EA9-A02B-A5E9C676985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76672"/>
          </a:xfrm>
          <a:prstGeom prst="rect">
            <a:avLst/>
          </a:prstGeom>
          <a:gradFill>
            <a:gsLst>
              <a:gs pos="0">
                <a:srgbClr val="78DA78"/>
              </a:gs>
              <a:gs pos="100000">
                <a:srgbClr val="BAECBA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dirty="0">
              <a:solidFill>
                <a:schemeClr val="tx2">
                  <a:lumMod val="75000"/>
                </a:schemeClr>
              </a:solidFill>
              <a:ea typeface="Adobe 繁黑體 Std B"/>
            </a:endParaRPr>
          </a:p>
        </p:txBody>
      </p:sp>
      <p:sp>
        <p:nvSpPr>
          <p:cNvPr id="9" name="文字方塊 8"/>
          <p:cNvSpPr txBox="1"/>
          <p:nvPr userDrawn="1"/>
        </p:nvSpPr>
        <p:spPr>
          <a:xfrm>
            <a:off x="481136" y="55954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tx2">
                    <a:lumMod val="75000"/>
                  </a:schemeClr>
                </a:solidFill>
                <a:ea typeface="Adobe 繁黑體 Std B"/>
              </a:rPr>
              <a:t>NTUCSIE</a:t>
            </a:r>
            <a:endParaRPr lang="zh-TW" altLang="en-US" b="1" dirty="0">
              <a:solidFill>
                <a:schemeClr val="tx2">
                  <a:lumMod val="75000"/>
                </a:schemeClr>
              </a:solidFill>
              <a:ea typeface="Adobe 繁黑體 Std B"/>
            </a:endParaRPr>
          </a:p>
        </p:txBody>
      </p:sp>
      <p:sp>
        <p:nvSpPr>
          <p:cNvPr id="10" name="文字方塊 9"/>
          <p:cNvSpPr txBox="1"/>
          <p:nvPr userDrawn="1"/>
        </p:nvSpPr>
        <p:spPr>
          <a:xfrm>
            <a:off x="3671753" y="5099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tx2">
                    <a:lumMod val="75000"/>
                  </a:schemeClr>
                </a:solidFill>
                <a:ea typeface="Adobe 繁黑體 Std B"/>
              </a:rPr>
              <a:t>臺大資工訓練班</a:t>
            </a:r>
            <a:endParaRPr lang="zh-TW" altLang="en-US" b="1" dirty="0">
              <a:solidFill>
                <a:schemeClr val="tx2">
                  <a:lumMod val="75000"/>
                </a:schemeClr>
              </a:solidFill>
              <a:ea typeface="Adobe 繁黑體 Std B"/>
            </a:endParaRPr>
          </a:p>
        </p:txBody>
      </p:sp>
      <p:sp>
        <p:nvSpPr>
          <p:cNvPr id="11" name="文字方塊 10"/>
          <p:cNvSpPr txBox="1"/>
          <p:nvPr userDrawn="1"/>
        </p:nvSpPr>
        <p:spPr>
          <a:xfrm>
            <a:off x="7240507" y="50995"/>
            <a:ext cx="1446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tx2">
                    <a:lumMod val="75000"/>
                  </a:schemeClr>
                </a:solidFill>
                <a:ea typeface="Adobe 繁黑體 Std B"/>
              </a:rPr>
              <a:t>C/C++</a:t>
            </a:r>
            <a:r>
              <a:rPr lang="zh-TW" altLang="en-US" b="1" dirty="0" smtClean="0">
                <a:solidFill>
                  <a:schemeClr val="tx2">
                    <a:lumMod val="75000"/>
                  </a:schemeClr>
                </a:solidFill>
                <a:ea typeface="Adobe 繁黑體 Std B"/>
              </a:rPr>
              <a:t>基礎班</a:t>
            </a:r>
            <a:endParaRPr lang="zh-TW" altLang="en-US" b="1" dirty="0">
              <a:solidFill>
                <a:schemeClr val="tx2">
                  <a:lumMod val="75000"/>
                </a:schemeClr>
              </a:solidFill>
              <a:ea typeface="Adobe 繁黑體 Std B"/>
            </a:endParaRPr>
          </a:p>
        </p:txBody>
      </p:sp>
    </p:spTree>
    <p:extLst>
      <p:ext uri="{BB962C8B-B14F-4D97-AF65-F5344CB8AC3E}">
        <p14:creationId xmlns:p14="http://schemas.microsoft.com/office/powerpoint/2010/main" val="3702789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3" r:id="rId4"/>
    <p:sldLayoutId id="2147483660" r:id="rId5"/>
    <p:sldLayoutId id="2147483655" r:id="rId6"/>
    <p:sldLayoutId id="2147483656" r:id="rId7"/>
    <p:sldLayoutId id="2147483662" r:id="rId8"/>
    <p:sldLayoutId id="2147483664" r:id="rId9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Adobe 繁黑體 Std B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Adobe 繁黑體 Std B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Adobe 繁黑體 Std B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Adobe 繁黑體 Std B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Adobe 繁黑體 Std B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Adobe 繁黑體 Std B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2000"/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96000"/>
                    </a14:imgEffect>
                  </a14:imgLayer>
                </a14:imgProps>
              </a:ext>
            </a:extLst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版面配置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9C41-29E2-40FC-AC89-52556BE24E60}" type="datetime1">
              <a:rPr lang="zh-TW" altLang="en-US" smtClean="0"/>
              <a:t>2017/11/4</a:t>
            </a:fld>
            <a:endParaRPr lang="zh-TW" altLang="en-US" dirty="0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 smtClean="0"/>
              <a:t>李耕銘</a:t>
            </a:r>
            <a:endParaRPr lang="zh-TW" altLang="en-US" dirty="0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函式庫的使用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678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19125"/>
            <a:ext cx="8229600" cy="981075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Header File(</a:t>
            </a:r>
            <a:r>
              <a:rPr lang="zh-TW" altLang="en-US" dirty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標頭檔</a:t>
            </a:r>
            <a:r>
              <a:rPr lang="en-US" altLang="zh-TW" dirty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)</a:t>
            </a:r>
            <a:endParaRPr lang="zh-TW" altLang="zh-TW" dirty="0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150000"/>
              </a:lnSpc>
            </a:pP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一個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包含函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式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宣告和巨集定義的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檔案</a:t>
            </a:r>
          </a:p>
          <a:p>
            <a:pPr lvl="1" eaLnBrk="1" hangingPunct="1">
              <a:lnSpc>
                <a:spcPct val="150000"/>
              </a:lnSpc>
            </a:pP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提高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再使用性，避免重複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宣告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通常會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將 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constants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, macros, system wide global variables, 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及 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function prototypes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 記錄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在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header 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files</a:t>
            </a:r>
            <a:endParaRPr lang="en-US" altLang="zh-TW" dirty="0">
              <a:latin typeface="Adobe 繁黑體 Std B" pitchFamily="34" charset="-120"/>
              <a:ea typeface="Adobe 繁黑體 Std B" pitchFamily="34" charset="-120"/>
            </a:endParaRPr>
          </a:p>
          <a:p>
            <a:pPr eaLnBrk="1" hangingPunct="1">
              <a:lnSpc>
                <a:spcPct val="150000"/>
              </a:lnSpc>
            </a:pP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兩種不同的 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header files:</a:t>
            </a:r>
          </a:p>
          <a:p>
            <a:pPr lvl="1" eaLnBrk="1" hangingPunct="1">
              <a:lnSpc>
                <a:spcPct val="150000"/>
              </a:lnSpc>
            </a:pP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由程式設計師撰寫的           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#include </a:t>
            </a:r>
            <a:r>
              <a:rPr lang="en-US" altLang="zh-TW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"</a:t>
            </a:r>
            <a:r>
              <a:rPr lang="en-US" altLang="zh-TW" dirty="0" err="1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file.h</a:t>
            </a:r>
            <a:r>
              <a:rPr lang="en-US" altLang="zh-TW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"</a:t>
            </a:r>
            <a:endParaRPr lang="en-US" altLang="zh-TW" dirty="0">
              <a:solidFill>
                <a:srgbClr val="FF0000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由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Compiler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內建的                 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#include </a:t>
            </a:r>
            <a:r>
              <a:rPr lang="en-US" altLang="zh-TW" dirty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&lt;</a:t>
            </a:r>
            <a:r>
              <a:rPr lang="en-US" altLang="zh-TW" dirty="0" err="1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file.h</a:t>
            </a:r>
            <a:r>
              <a:rPr lang="en-US" altLang="zh-TW" dirty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&gt;</a:t>
            </a: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BDA3-B51C-4D39-ABD4-D126AD737731}" type="datetime1">
              <a:rPr lang="zh-TW" altLang="en-US" smtClean="0"/>
              <a:t>2017/11/4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695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19125"/>
            <a:ext cx="8229600" cy="981075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Header File(</a:t>
            </a:r>
            <a:r>
              <a:rPr lang="zh-TW" altLang="en-US" dirty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標頭檔</a:t>
            </a:r>
            <a:r>
              <a:rPr lang="en-US" altLang="zh-TW" dirty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)</a:t>
            </a:r>
            <a:endParaRPr lang="zh-TW" altLang="zh-TW" dirty="0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50000"/>
              </a:lnSpc>
            </a:pP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兩種</a:t>
            </a:r>
            <a:r>
              <a:rPr lang="zh-TW" altLang="en-US">
                <a:latin typeface="Adobe 繁黑體 Std B" pitchFamily="34" charset="-120"/>
                <a:ea typeface="Adobe 繁黑體 Std B" pitchFamily="34" charset="-120"/>
              </a:rPr>
              <a:t>不同</a:t>
            </a:r>
            <a:r>
              <a:rPr lang="zh-TW" altLang="en-US" smtClean="0">
                <a:latin typeface="Adobe 繁黑體 Std B" pitchFamily="34" charset="-120"/>
                <a:ea typeface="Adobe 繁黑體 Std B" pitchFamily="34" charset="-120"/>
              </a:rPr>
              <a:t>的 </a:t>
            </a:r>
            <a:r>
              <a:rPr lang="en-US" altLang="zh-TW" smtClean="0">
                <a:latin typeface="Adobe 繁黑體 Std B" pitchFamily="34" charset="-120"/>
                <a:ea typeface="Adobe 繁黑體 Std B" pitchFamily="34" charset="-120"/>
              </a:rPr>
              <a:t>header 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files: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#</a:t>
            </a:r>
            <a:r>
              <a:rPr lang="en-US" altLang="zh-TW" b="1" dirty="0">
                <a:latin typeface="Adobe 繁黑體 Std B" pitchFamily="34" charset="-120"/>
                <a:ea typeface="Adobe 繁黑體 Std B" pitchFamily="34" charset="-120"/>
              </a:rPr>
              <a:t>include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"</a:t>
            </a:r>
            <a:r>
              <a:rPr lang="en-US" altLang="zh-TW" dirty="0" err="1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file.h</a:t>
            </a:r>
            <a:r>
              <a:rPr lang="en-US" altLang="zh-TW" dirty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"</a:t>
            </a:r>
          </a:p>
          <a:p>
            <a:pPr lvl="1" eaLnBrk="1" hangingPunct="1">
              <a:lnSpc>
                <a:spcPct val="150000"/>
              </a:lnSpc>
            </a:pP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由 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programmer </a:t>
            </a:r>
            <a:r>
              <a:rPr lang="zh-TW" altLang="en-US" b="1" dirty="0" smtClean="0">
                <a:latin typeface="Adobe 繁黑體 Std B" pitchFamily="34" charset="-120"/>
                <a:ea typeface="Adobe 繁黑體 Std B" pitchFamily="34" charset="-120"/>
              </a:rPr>
              <a:t>自行</a:t>
            </a:r>
            <a:r>
              <a:rPr lang="zh-TW" altLang="en-US" b="1" dirty="0">
                <a:latin typeface="Adobe 繁黑體 Std B" pitchFamily="34" charset="-120"/>
                <a:ea typeface="Adobe 繁黑體 Std B" pitchFamily="34" charset="-120"/>
              </a:rPr>
              <a:t>定義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Preprocessor 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會自動於同一資料夾中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尋找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#</a:t>
            </a:r>
            <a:r>
              <a:rPr lang="en-US" altLang="zh-TW" b="1" dirty="0">
                <a:latin typeface="Adobe 繁黑體 Std B" pitchFamily="34" charset="-120"/>
                <a:ea typeface="Adobe 繁黑體 Std B" pitchFamily="34" charset="-120"/>
              </a:rPr>
              <a:t>include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&lt;</a:t>
            </a:r>
            <a:r>
              <a:rPr lang="en-US" altLang="zh-TW" dirty="0" err="1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file.h</a:t>
            </a:r>
            <a:r>
              <a:rPr lang="en-US" altLang="zh-TW" dirty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&gt;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TW" b="1" dirty="0" smtClean="0">
                <a:latin typeface="Adobe 繁黑體 Std B" pitchFamily="34" charset="-120"/>
                <a:ea typeface="Adobe 繁黑體 Std B" pitchFamily="34" charset="-120"/>
              </a:rPr>
              <a:t>Compiler 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當中</a:t>
            </a:r>
            <a:r>
              <a:rPr lang="zh-TW" altLang="en-US" b="1" dirty="0">
                <a:latin typeface="Adobe 繁黑體 Std B" pitchFamily="34" charset="-120"/>
                <a:ea typeface="Adobe 繁黑體 Std B" pitchFamily="34" charset="-120"/>
              </a:rPr>
              <a:t>內建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Preprocessor 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會於 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standard list 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當中尋找</a:t>
            </a: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CC4F-3F39-426D-B765-9DA72094A374}" type="datetime1">
              <a:rPr lang="zh-TW" altLang="en-US" smtClean="0"/>
              <a:t>2017/11/4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113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19125"/>
            <a:ext cx="8229600" cy="981075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C Standard </a:t>
            </a:r>
            <a:r>
              <a:rPr lang="en-US" altLang="zh-TW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Library</a:t>
            </a:r>
            <a:endParaRPr lang="zh-TW" altLang="zh-TW" dirty="0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150000"/>
              </a:lnSpc>
            </a:pP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為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編譯器 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(compiler) 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直接提供的程式庫 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(library) </a:t>
            </a:r>
          </a:p>
          <a:p>
            <a:pPr eaLnBrk="1" hangingPunct="1">
              <a:lnSpc>
                <a:spcPct val="150000"/>
              </a:lnSpc>
            </a:pP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標準函式庫提供許多經常性</a:t>
            </a:r>
            <a:r>
              <a:rPr lang="zh-TW" altLang="en-US" b="1" dirty="0">
                <a:latin typeface="Adobe 繁黑體 Std B" pitchFamily="34" charset="-120"/>
                <a:ea typeface="Adobe 繁黑體 Std B" pitchFamily="34" charset="-120"/>
              </a:rPr>
              <a:t>重複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的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工作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例如：演算法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、資料結構、輸入輸出、數學計算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C 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標準函式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庫提供： 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常數、巨集、結構、函數的宣告</a:t>
            </a:r>
          </a:p>
          <a:p>
            <a:pPr lvl="1" eaLnBrk="1" hangingPunct="1">
              <a:lnSpc>
                <a:spcPct val="150000"/>
              </a:lnSpc>
            </a:pP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各種</a:t>
            </a:r>
            <a:r>
              <a:rPr lang="zh-TW" altLang="en-US" b="1" dirty="0">
                <a:latin typeface="Adobe 繁黑體 Std B" pitchFamily="34" charset="-120"/>
                <a:ea typeface="Adobe 繁黑體 Std B" pitchFamily="34" charset="-120"/>
              </a:rPr>
              <a:t>標準函式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&lt;</a:t>
            </a:r>
            <a:r>
              <a:rPr lang="en-US" altLang="zh-TW" dirty="0" err="1">
                <a:latin typeface="Adobe 繁黑體 Std B" pitchFamily="34" charset="-120"/>
                <a:ea typeface="Adobe 繁黑體 Std B" pitchFamily="34" charset="-120"/>
              </a:rPr>
              <a:t>string.h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&gt; &lt;</a:t>
            </a:r>
            <a:r>
              <a:rPr lang="en-US" altLang="zh-TW" dirty="0" err="1">
                <a:latin typeface="Adobe 繁黑體 Std B" pitchFamily="34" charset="-120"/>
                <a:ea typeface="Adobe 繁黑體 Std B" pitchFamily="34" charset="-120"/>
              </a:rPr>
              <a:t>math.h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&gt; 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&lt;</a:t>
            </a:r>
            <a:r>
              <a:rPr lang="en-US" altLang="zh-TW" dirty="0" err="1" smtClean="0">
                <a:latin typeface="Adobe 繁黑體 Std B" pitchFamily="34" charset="-120"/>
                <a:ea typeface="Adobe 繁黑體 Std B" pitchFamily="34" charset="-120"/>
              </a:rPr>
              <a:t>stdio.h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&gt; </a:t>
            </a:r>
          </a:p>
          <a:p>
            <a:pPr lvl="1" eaLnBrk="1" hangingPunct="1">
              <a:lnSpc>
                <a:spcPct val="150000"/>
              </a:lnSpc>
            </a:pP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記憶體配置</a:t>
            </a:r>
          </a:p>
          <a:p>
            <a:pPr lvl="1" eaLnBrk="1" hangingPunct="1">
              <a:lnSpc>
                <a:spcPct val="150000"/>
              </a:lnSpc>
            </a:pP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96AA-6BAE-4814-A18A-9871B971A6D0}" type="datetime1">
              <a:rPr lang="zh-TW" altLang="en-US" smtClean="0"/>
              <a:t>2017/11/4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341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19125"/>
            <a:ext cx="8229600" cy="981075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C++ Standard Library</a:t>
            </a:r>
            <a:endParaRPr lang="zh-TW" altLang="zh-TW" dirty="0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classes 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和 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functions 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的集合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C++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標準程式庫也吸收了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ISO C90 C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標準函式庫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C++ 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標準函式庫提供： </a:t>
            </a:r>
          </a:p>
          <a:p>
            <a:pPr lvl="1" eaLnBrk="1" hangingPunct="1">
              <a:lnSpc>
                <a:spcPct val="150000"/>
              </a:lnSpc>
            </a:pP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輸入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/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輸出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流 ：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&lt;</a:t>
            </a:r>
            <a:r>
              <a:rPr lang="en-US" altLang="zh-TW" dirty="0" err="1">
                <a:latin typeface="Adobe 繁黑體 Std B" pitchFamily="34" charset="-120"/>
                <a:ea typeface="Adobe 繁黑體 Std B" pitchFamily="34" charset="-120"/>
              </a:rPr>
              <a:t>fstream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&gt;, </a:t>
            </a:r>
            <a:r>
              <a:rPr lang="en-US" altLang="zh-TW" b="1" dirty="0">
                <a:latin typeface="Adobe 繁黑體 Std B" pitchFamily="34" charset="-120"/>
                <a:ea typeface="Adobe 繁黑體 Std B" pitchFamily="34" charset="-120"/>
              </a:rPr>
              <a:t>&lt;</a:t>
            </a:r>
            <a:r>
              <a:rPr lang="en-US" altLang="zh-TW" b="1" dirty="0" err="1">
                <a:latin typeface="Adobe 繁黑體 Std B" pitchFamily="34" charset="-120"/>
                <a:ea typeface="Adobe 繁黑體 Std B" pitchFamily="34" charset="-120"/>
              </a:rPr>
              <a:t>iostream</a:t>
            </a:r>
            <a:r>
              <a:rPr lang="en-US" altLang="zh-TW" b="1" dirty="0">
                <a:latin typeface="Adobe 繁黑體 Std B" pitchFamily="34" charset="-120"/>
                <a:ea typeface="Adobe 繁黑體 Std B" pitchFamily="34" charset="-120"/>
              </a:rPr>
              <a:t>&gt;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,</a:t>
            </a:r>
            <a:r>
              <a:rPr lang="en-US" altLang="zh-TW" b="1" dirty="0"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&lt;</a:t>
            </a:r>
            <a:r>
              <a:rPr lang="en-US" altLang="zh-TW" dirty="0" err="1" smtClean="0">
                <a:latin typeface="Adobe 繁黑體 Std B" pitchFamily="34" charset="-120"/>
                <a:ea typeface="Adobe 繁黑體 Std B" pitchFamily="34" charset="-120"/>
              </a:rPr>
              <a:t>sstream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&gt;</a:t>
            </a:r>
            <a:endParaRPr lang="en-US" altLang="zh-TW" dirty="0">
              <a:latin typeface="Adobe 繁黑體 Std B" pitchFamily="34" charset="-120"/>
              <a:ea typeface="Adobe 繁黑體 Std B" pitchFamily="34" charset="-120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C 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標準函式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庫：</a:t>
            </a:r>
            <a:r>
              <a:rPr lang="en-US" altLang="zh-TW" b="1" dirty="0" smtClean="0">
                <a:latin typeface="Adobe 繁黑體 Std B" pitchFamily="34" charset="-120"/>
                <a:ea typeface="Adobe 繁黑體 Std B" pitchFamily="34" charset="-120"/>
              </a:rPr>
              <a:t>&lt;</a:t>
            </a:r>
            <a:r>
              <a:rPr lang="en-US" altLang="zh-TW" b="1" dirty="0" err="1">
                <a:latin typeface="Adobe 繁黑體 Std B" pitchFamily="34" charset="-120"/>
                <a:ea typeface="Adobe 繁黑體 Std B" pitchFamily="34" charset="-120"/>
              </a:rPr>
              <a:t>cmath</a:t>
            </a:r>
            <a:r>
              <a:rPr lang="en-US" altLang="zh-TW" b="1" dirty="0">
                <a:latin typeface="Adobe 繁黑體 Std B" pitchFamily="34" charset="-120"/>
                <a:ea typeface="Adobe 繁黑體 Std B" pitchFamily="34" charset="-120"/>
              </a:rPr>
              <a:t>&gt;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,</a:t>
            </a:r>
            <a:r>
              <a:rPr lang="en-US" altLang="zh-TW" b="1" dirty="0">
                <a:latin typeface="Adobe 繁黑體 Std B" pitchFamily="34" charset="-120"/>
                <a:ea typeface="Adobe 繁黑體 Std B" pitchFamily="34" charset="-120"/>
              </a:rPr>
              <a:t> &lt;</a:t>
            </a:r>
            <a:r>
              <a:rPr lang="en-US" altLang="zh-TW" b="1" dirty="0" err="1">
                <a:latin typeface="Adobe 繁黑體 Std B" pitchFamily="34" charset="-120"/>
                <a:ea typeface="Adobe 繁黑體 Std B" pitchFamily="34" charset="-120"/>
              </a:rPr>
              <a:t>cstdio</a:t>
            </a:r>
            <a:r>
              <a:rPr lang="en-US" altLang="zh-TW" b="1" dirty="0">
                <a:latin typeface="Adobe 繁黑體 Std B" pitchFamily="34" charset="-120"/>
                <a:ea typeface="Adobe 繁黑體 Std B" pitchFamily="34" charset="-120"/>
              </a:rPr>
              <a:t>&gt;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,</a:t>
            </a:r>
            <a:r>
              <a:rPr lang="en-US" altLang="zh-TW" b="1" dirty="0"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&lt;</a:t>
            </a:r>
            <a:r>
              <a:rPr lang="en-US" altLang="zh-TW" dirty="0" err="1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cstdlib</a:t>
            </a:r>
            <a:r>
              <a:rPr lang="en-US" altLang="zh-TW" dirty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&gt;, &lt;</a:t>
            </a:r>
            <a:r>
              <a:rPr lang="en-US" altLang="zh-TW" dirty="0" err="1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ctime</a:t>
            </a:r>
            <a:r>
              <a:rPr lang="en-US" altLang="zh-TW" dirty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&gt;</a:t>
            </a:r>
          </a:p>
          <a:p>
            <a:pPr lvl="1" eaLnBrk="1" hangingPunct="1">
              <a:lnSpc>
                <a:spcPct val="150000"/>
              </a:lnSpc>
            </a:pP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容器                 ：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&lt;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array&gt;, &lt;list&gt;, &lt;vector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&gt;, &lt;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map&gt;, &lt;set&gt;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Iterators           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：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&lt;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iterator&gt;</a:t>
            </a:r>
          </a:p>
          <a:p>
            <a:pPr lvl="1" eaLnBrk="1" hangingPunct="1">
              <a:lnSpc>
                <a:spcPct val="150000"/>
              </a:lnSpc>
            </a:pP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15C25-3AC7-4AF8-8E2E-A90209C6141C}" type="datetime1">
              <a:rPr lang="zh-TW" altLang="en-US" smtClean="0"/>
              <a:t>2017/11/4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401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19125"/>
            <a:ext cx="8229600" cy="981075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C vs. C++ Libraries</a:t>
            </a:r>
            <a:endParaRPr lang="zh-TW" altLang="zh-TW" dirty="0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C++ 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函式庫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為 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Fully 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C-compatible 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:</a:t>
            </a:r>
          </a:p>
          <a:p>
            <a:pPr lvl="1" eaLnBrk="1" hangingPunct="1">
              <a:lnSpc>
                <a:spcPct val="150000"/>
              </a:lnSpc>
            </a:pP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包含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了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所有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C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函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式庫中的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定義 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傳統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C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函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式庫的名稱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(</a:t>
            </a:r>
            <a:r>
              <a:rPr lang="en-US" altLang="zh-TW" dirty="0" err="1">
                <a:latin typeface="Adobe 繁黑體 Std B" pitchFamily="34" charset="-120"/>
                <a:ea typeface="Adobe 繁黑體 Std B" pitchFamily="34" charset="-120"/>
              </a:rPr>
              <a:t>stdlib.h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)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也包含在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global namespace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中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C++ 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標準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函式庫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中的 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C 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函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式庫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&lt;</a:t>
            </a:r>
            <a:r>
              <a:rPr lang="en-US" altLang="zh-TW" dirty="0" err="1">
                <a:latin typeface="Adobe 繁黑體 Std B" pitchFamily="34" charset="-120"/>
                <a:ea typeface="Adobe 繁黑體 Std B" pitchFamily="34" charset="-120"/>
              </a:rPr>
              <a:t>name.h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&gt;   &lt;</a:t>
            </a:r>
            <a:r>
              <a:rPr lang="en-US" altLang="zh-TW" dirty="0" err="1">
                <a:latin typeface="Adobe 繁黑體 Std B" pitchFamily="34" charset="-120"/>
                <a:ea typeface="Adobe 繁黑體 Std B" pitchFamily="34" charset="-120"/>
              </a:rPr>
              <a:t>cname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&gt;   </a:t>
            </a:r>
            <a:b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</a:b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&lt;</a:t>
            </a:r>
            <a:r>
              <a:rPr lang="en-US" altLang="zh-TW" dirty="0" err="1">
                <a:latin typeface="Adobe 繁黑體 Std B" pitchFamily="34" charset="-120"/>
                <a:ea typeface="Adobe 繁黑體 Std B" pitchFamily="34" charset="-120"/>
              </a:rPr>
              <a:t>stdio.h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&gt;    &lt;</a:t>
            </a:r>
            <a:r>
              <a:rPr lang="en-US" altLang="zh-TW" dirty="0" err="1">
                <a:latin typeface="Adobe 繁黑體 Std B" pitchFamily="34" charset="-120"/>
                <a:ea typeface="Adobe 繁黑體 Std B" pitchFamily="34" charset="-120"/>
              </a:rPr>
              <a:t>cstdio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&gt;            &lt;</a:t>
            </a:r>
            <a:r>
              <a:rPr lang="en-US" altLang="zh-TW" dirty="0" err="1">
                <a:latin typeface="Adobe 繁黑體 Std B" pitchFamily="34" charset="-120"/>
                <a:ea typeface="Adobe 繁黑體 Std B" pitchFamily="34" charset="-120"/>
              </a:rPr>
              <a:t>math.h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&gt;  &lt;</a:t>
            </a:r>
            <a:r>
              <a:rPr lang="en-US" altLang="zh-TW" dirty="0" err="1">
                <a:latin typeface="Adobe 繁黑體 Std B" pitchFamily="34" charset="-120"/>
                <a:ea typeface="Adobe 繁黑體 Std B" pitchFamily="34" charset="-120"/>
              </a:rPr>
              <a:t>cmath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&gt;</a:t>
            </a:r>
            <a:b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</a:b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&lt;</a:t>
            </a:r>
            <a:r>
              <a:rPr lang="en-US" altLang="zh-TW" dirty="0" err="1">
                <a:latin typeface="Adobe 繁黑體 Std B" pitchFamily="34" charset="-120"/>
                <a:ea typeface="Adobe 繁黑體 Std B" pitchFamily="34" charset="-120"/>
              </a:rPr>
              <a:t>stdlib.h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&gt;   &lt;</a:t>
            </a:r>
            <a:r>
              <a:rPr lang="en-US" altLang="zh-TW" dirty="0" err="1">
                <a:latin typeface="Adobe 繁黑體 Std B" pitchFamily="34" charset="-120"/>
                <a:ea typeface="Adobe 繁黑體 Std B" pitchFamily="34" charset="-120"/>
              </a:rPr>
              <a:t>cstdlib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&gt;           &lt;</a:t>
            </a:r>
            <a:r>
              <a:rPr lang="en-US" altLang="zh-TW" dirty="0" err="1">
                <a:latin typeface="Adobe 繁黑體 Std B" pitchFamily="34" charset="-120"/>
                <a:ea typeface="Adobe 繁黑體 Std B" pitchFamily="34" charset="-120"/>
              </a:rPr>
              <a:t>string.h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&gt; &lt;</a:t>
            </a:r>
            <a:r>
              <a:rPr lang="en-US" altLang="zh-TW" dirty="0" err="1">
                <a:latin typeface="Adobe 繁黑體 Std B" pitchFamily="34" charset="-120"/>
                <a:ea typeface="Adobe 繁黑體 Std B" pitchFamily="34" charset="-120"/>
              </a:rPr>
              <a:t>cstring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&gt;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2BE58-BA48-4D9C-A317-601ACEE180BE}" type="datetime1">
              <a:rPr lang="zh-TW" altLang="en-US" smtClean="0"/>
              <a:t>2017/11/4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2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800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C </a:t>
            </a:r>
            <a:r>
              <a:rPr lang="en-US" altLang="zh-TW" sz="2800" dirty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and C++ Libraries</a:t>
            </a:r>
          </a:p>
          <a:p>
            <a:pPr lvl="1">
              <a:lnSpc>
                <a:spcPct val="150000"/>
              </a:lnSpc>
            </a:pPr>
            <a:r>
              <a:rPr lang="en-US" altLang="zh-TW" sz="2400" dirty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&lt;</a:t>
            </a:r>
            <a:r>
              <a:rPr lang="en-US" altLang="zh-TW" sz="2400" dirty="0" err="1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ctime</a:t>
            </a:r>
            <a:r>
              <a:rPr lang="en-US" altLang="zh-TW" sz="2400" dirty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&gt; and &lt;</a:t>
            </a:r>
            <a:r>
              <a:rPr lang="en-US" altLang="zh-TW" sz="2400" dirty="0" err="1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chrono</a:t>
            </a:r>
            <a:r>
              <a:rPr lang="en-US" altLang="zh-TW" sz="2400" dirty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&gt;</a:t>
            </a:r>
          </a:p>
          <a:p>
            <a:pPr lvl="1">
              <a:lnSpc>
                <a:spcPct val="150000"/>
              </a:lnSpc>
            </a:pPr>
            <a:r>
              <a:rPr lang="en-US" altLang="zh-TW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&lt;</a:t>
            </a:r>
            <a:r>
              <a:rPr lang="en-US" altLang="zh-TW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cstdlib</a:t>
            </a: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&gt; and rand()</a:t>
            </a:r>
          </a:p>
          <a:p>
            <a:pPr lvl="1">
              <a:lnSpc>
                <a:spcPct val="150000"/>
              </a:lnSpc>
            </a:pPr>
            <a:endParaRPr lang="en-US" altLang="zh-TW" sz="2400" dirty="0" smtClean="0">
              <a:solidFill>
                <a:srgbClr val="FF0000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lvl="1">
              <a:lnSpc>
                <a:spcPct val="150000"/>
              </a:lnSpc>
            </a:pPr>
            <a:endParaRPr lang="zh-TW" altLang="en-US" sz="2400" dirty="0">
              <a:solidFill>
                <a:srgbClr val="FF0000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0798" y="619125"/>
            <a:ext cx="82296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 baseline="0">
                <a:solidFill>
                  <a:schemeClr val="tx2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zh-TW" altLang="en-US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課程大綱</a:t>
            </a:r>
            <a:endParaRPr lang="zh-TW" altLang="zh-TW" dirty="0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BD21-FE3D-472E-8D96-E6B7634D4151}" type="datetime1">
              <a:rPr lang="zh-TW" altLang="en-US" smtClean="0"/>
              <a:t>2017/11/4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057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C++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標準函式庫包含兩種處理時間的函式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:</a:t>
            </a:r>
            <a:endParaRPr lang="en-US" altLang="zh-TW" dirty="0">
              <a:latin typeface="Adobe 繁黑體 Std B" pitchFamily="34" charset="-120"/>
              <a:ea typeface="Adobe 繁黑體 Std B" pitchFamily="34" charset="-12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&lt;</a:t>
            </a:r>
            <a:r>
              <a:rPr lang="en-US" altLang="zh-TW" dirty="0" err="1">
                <a:latin typeface="Adobe 繁黑體 Std B" pitchFamily="34" charset="-120"/>
                <a:ea typeface="Adobe 繁黑體 Std B" pitchFamily="34" charset="-120"/>
              </a:rPr>
              <a:t>ctime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&gt; or &lt;</a:t>
            </a:r>
            <a:r>
              <a:rPr lang="en-US" altLang="zh-TW" dirty="0" err="1">
                <a:latin typeface="Adobe 繁黑體 Std B" pitchFamily="34" charset="-120"/>
                <a:ea typeface="Adobe 繁黑體 Std B" pitchFamily="34" charset="-120"/>
              </a:rPr>
              <a:t>time.h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&gt; :</a:t>
            </a:r>
          </a:p>
          <a:p>
            <a:pPr lvl="1" eaLnBrk="1" hangingPunct="1">
              <a:lnSpc>
                <a:spcPct val="150000"/>
              </a:lnSpc>
            </a:pP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傳統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C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語言中處理時間的函式庫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&lt;</a:t>
            </a:r>
            <a:r>
              <a:rPr lang="en-US" altLang="zh-TW" dirty="0" err="1">
                <a:latin typeface="Adobe 繁黑體 Std B" pitchFamily="34" charset="-120"/>
                <a:ea typeface="Adobe 繁黑體 Std B" pitchFamily="34" charset="-120"/>
              </a:rPr>
              <a:t>chrono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&gt; 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C++ STL 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加入一個可以取得、處理不同精確度時間與日期的物件導向函式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庫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0798" y="619125"/>
            <a:ext cx="82296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 baseline="0">
                <a:solidFill>
                  <a:schemeClr val="tx2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zh-TW" altLang="en-US" dirty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日期與時間函式庫</a:t>
            </a:r>
            <a:endParaRPr lang="en-US" altLang="zh-TW" dirty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C1DC6-37A7-48B1-9B4B-1360B4A5BB51}" type="datetime1">
              <a:rPr lang="zh-TW" altLang="en-US" smtClean="0"/>
              <a:t>2017/11/4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453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TW" sz="2400" dirty="0">
                <a:latin typeface="Adobe 繁黑體 Std B" pitchFamily="34" charset="-120"/>
                <a:ea typeface="Adobe 繁黑體 Std B" pitchFamily="34" charset="-120"/>
              </a:rPr>
              <a:t>&lt;</a:t>
            </a:r>
            <a:r>
              <a:rPr lang="en-US" altLang="zh-TW" sz="2400" dirty="0" err="1">
                <a:latin typeface="Adobe 繁黑體 Std B" pitchFamily="34" charset="-120"/>
                <a:ea typeface="Adobe 繁黑體 Std B" pitchFamily="34" charset="-120"/>
              </a:rPr>
              <a:t>ctime</a:t>
            </a:r>
            <a:r>
              <a:rPr lang="en-US" altLang="zh-TW" sz="2400" dirty="0">
                <a:latin typeface="Adobe 繁黑體 Std B" pitchFamily="34" charset="-120"/>
                <a:ea typeface="Adobe 繁黑體 Std B" pitchFamily="34" charset="-120"/>
              </a:rPr>
              <a:t>&gt; or &lt;</a:t>
            </a:r>
            <a:r>
              <a:rPr lang="en-US" altLang="zh-TW" sz="2400" dirty="0" err="1">
                <a:latin typeface="Adobe 繁黑體 Std B" pitchFamily="34" charset="-120"/>
                <a:ea typeface="Adobe 繁黑體 Std B" pitchFamily="34" charset="-120"/>
              </a:rPr>
              <a:t>time.h</a:t>
            </a:r>
            <a:r>
              <a:rPr lang="en-US" altLang="zh-TW" sz="2400" dirty="0">
                <a:latin typeface="Adobe 繁黑體 Std B" pitchFamily="34" charset="-120"/>
                <a:ea typeface="Adobe 繁黑體 Std B" pitchFamily="34" charset="-120"/>
              </a:rPr>
              <a:t>&gt;</a:t>
            </a:r>
          </a:p>
          <a:p>
            <a:pPr eaLnBrk="1" hangingPunct="1">
              <a:lnSpc>
                <a:spcPct val="150000"/>
              </a:lnSpc>
            </a:pPr>
            <a:r>
              <a:rPr lang="zh-TW" altLang="en-US" sz="2400" dirty="0">
                <a:latin typeface="Adobe 繁黑體 Std B" pitchFamily="34" charset="-120"/>
                <a:ea typeface="Adobe 繁黑體 Std B" pitchFamily="34" charset="-120"/>
              </a:rPr>
              <a:t>宣告許多時間處理的型態、結構跟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函數</a:t>
            </a:r>
            <a:endParaRPr lang="en-US" altLang="zh-TW" sz="24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altLang="zh-TW" sz="2000" dirty="0" err="1" smtClean="0">
                <a:latin typeface="Adobe 繁黑體 Std B" pitchFamily="34" charset="-120"/>
                <a:ea typeface="Adobe 繁黑體 Std B" pitchFamily="34" charset="-120"/>
              </a:rPr>
              <a:t>clock_t</a:t>
            </a:r>
            <a:r>
              <a:rPr lang="zh-TW" altLang="en-US" sz="2000" dirty="0">
                <a:latin typeface="Adobe 繁黑體 Std B" pitchFamily="34" charset="-120"/>
                <a:ea typeface="Adobe 繁黑體 Std B" pitchFamily="34" charset="-120"/>
              </a:rPr>
              <a:t>　 </a:t>
            </a:r>
            <a:r>
              <a:rPr lang="en-US" altLang="zh-TW" sz="2000" dirty="0">
                <a:latin typeface="Adobe 繁黑體 Std B" pitchFamily="34" charset="-120"/>
                <a:ea typeface="Adobe 繁黑體 Std B" pitchFamily="34" charset="-120"/>
              </a:rPr>
              <a:t>: CPU</a:t>
            </a:r>
            <a:r>
              <a:rPr lang="zh-TW" altLang="en-US" sz="2000" dirty="0">
                <a:latin typeface="Adobe 繁黑體 Std B" pitchFamily="34" charset="-120"/>
                <a:ea typeface="Adobe 繁黑體 Std B" pitchFamily="34" charset="-120"/>
              </a:rPr>
              <a:t>時間單位</a:t>
            </a:r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</a:rPr>
              <a:t>tick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TW" sz="2000" dirty="0" err="1" smtClean="0">
                <a:latin typeface="Adobe 繁黑體 Std B" pitchFamily="34" charset="-120"/>
                <a:ea typeface="Adobe 繁黑體 Std B" pitchFamily="34" charset="-120"/>
              </a:rPr>
              <a:t>time_t</a:t>
            </a:r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zh-TW" altLang="en-US" sz="2000" dirty="0">
                <a:latin typeface="Adobe 繁黑體 Std B" pitchFamily="34" charset="-120"/>
                <a:ea typeface="Adobe 繁黑體 Std B" pitchFamily="34" charset="-120"/>
              </a:rPr>
              <a:t>　</a:t>
            </a: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</a:rPr>
              <a:t>: </a:t>
            </a: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</a:rPr>
              <a:t>單位秒</a:t>
            </a:r>
            <a:endParaRPr lang="zh-TW" altLang="en-US" sz="20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0798" y="619125"/>
            <a:ext cx="82296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 baseline="0">
                <a:solidFill>
                  <a:schemeClr val="tx2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dirty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C Time Library</a:t>
            </a:r>
          </a:p>
        </p:txBody>
      </p:sp>
      <p:sp>
        <p:nvSpPr>
          <p:cNvPr id="4" name="圓角矩形 3"/>
          <p:cNvSpPr/>
          <p:nvPr/>
        </p:nvSpPr>
        <p:spPr>
          <a:xfrm>
            <a:off x="3347864" y="3717032"/>
            <a:ext cx="5606697" cy="2232248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#include &lt;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cstdio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US" altLang="zh-TW" sz="20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ctime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main()</a:t>
            </a:r>
            <a:endParaRPr lang="en-US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time_t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t1 = time(NULL);</a:t>
            </a:r>
          </a:p>
          <a:p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("1970/1/1</a:t>
            </a:r>
            <a:r>
              <a:rPr lang="zh-TW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距今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%d</a:t>
            </a:r>
            <a:r>
              <a:rPr lang="zh-TW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秒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", t1);</a:t>
            </a:r>
          </a:p>
          <a:p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BB439-6CE8-4330-8ACA-0286AD5BEFAA}" type="datetime1">
              <a:rPr lang="zh-TW" altLang="en-US" smtClean="0"/>
              <a:t>2017/11/4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960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7886" y="1484784"/>
            <a:ext cx="8229600" cy="4294474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TW" sz="2800" dirty="0" err="1">
                <a:latin typeface="Adobe 繁黑體 Std B" pitchFamily="34" charset="-120"/>
                <a:ea typeface="Adobe 繁黑體 Std B" pitchFamily="34" charset="-120"/>
              </a:rPr>
              <a:t>std</a:t>
            </a:r>
            <a:r>
              <a:rPr lang="en-US" altLang="zh-TW" sz="2800" dirty="0">
                <a:latin typeface="Adobe 繁黑體 Std B" pitchFamily="34" charset="-120"/>
                <a:ea typeface="Adobe 繁黑體 Std B" pitchFamily="34" charset="-120"/>
              </a:rPr>
              <a:t>::</a:t>
            </a:r>
            <a:r>
              <a:rPr lang="en-US" altLang="zh-TW" sz="2800" dirty="0" err="1">
                <a:latin typeface="Adobe 繁黑體 Std B" pitchFamily="34" charset="-120"/>
                <a:ea typeface="Adobe 繁黑體 Std B" pitchFamily="34" charset="-120"/>
              </a:rPr>
              <a:t>chrono</a:t>
            </a:r>
            <a:r>
              <a:rPr lang="en-US" altLang="zh-TW" sz="2800" dirty="0">
                <a:latin typeface="Adobe 繁黑體 Std B" pitchFamily="34" charset="-120"/>
                <a:ea typeface="Adobe 繁黑體 Std B" pitchFamily="34" charset="-120"/>
              </a:rPr>
              <a:t>::</a:t>
            </a:r>
            <a:r>
              <a:rPr lang="en-US" altLang="zh-TW" sz="2800" dirty="0" err="1">
                <a:latin typeface="Adobe 繁黑體 Std B" pitchFamily="34" charset="-120"/>
                <a:ea typeface="Adobe 繁黑體 Std B" pitchFamily="34" charset="-120"/>
              </a:rPr>
              <a:t>time_point</a:t>
            </a: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：紀錄</a:t>
            </a:r>
            <a:r>
              <a:rPr lang="zh-TW" altLang="en-US" sz="2800" dirty="0">
                <a:latin typeface="Adobe 繁黑體 Std B" pitchFamily="34" charset="-120"/>
                <a:ea typeface="Adobe 繁黑體 Std B" pitchFamily="34" charset="-120"/>
              </a:rPr>
              <a:t>一特定時間點</a:t>
            </a:r>
          </a:p>
          <a:p>
            <a:pPr lvl="1" eaLnBrk="1" hangingPunct="1"/>
            <a:r>
              <a:rPr lang="zh-TW" altLang="en-US" sz="2400" dirty="0">
                <a:latin typeface="Adobe 繁黑體 Std B" pitchFamily="34" charset="-120"/>
                <a:ea typeface="Adobe 繁黑體 Std B" pitchFamily="34" charset="-120"/>
              </a:rPr>
              <a:t>需要指定</a:t>
            </a:r>
            <a:r>
              <a:rPr lang="en-US" altLang="zh-TW" sz="2400" dirty="0">
                <a:latin typeface="Adobe 繁黑體 Std B" pitchFamily="34" charset="-120"/>
                <a:ea typeface="Adobe 繁黑體 Std B" pitchFamily="34" charset="-120"/>
              </a:rPr>
              <a:t>clock</a:t>
            </a:r>
            <a:r>
              <a:rPr lang="zh-TW" altLang="en-US" sz="2400" dirty="0">
                <a:latin typeface="Adobe 繁黑體 Std B" pitchFamily="34" charset="-120"/>
                <a:ea typeface="Adobe 繁黑體 Std B" pitchFamily="34" charset="-120"/>
              </a:rPr>
              <a:t>：</a:t>
            </a:r>
          </a:p>
          <a:p>
            <a:pPr lvl="2" eaLnBrk="1" hangingPunct="1"/>
            <a:r>
              <a:rPr lang="en-US" altLang="zh-TW" sz="2000" dirty="0" err="1">
                <a:latin typeface="Adobe 繁黑體 Std B" pitchFamily="34" charset="-120"/>
                <a:ea typeface="Adobe 繁黑體 Std B" pitchFamily="34" charset="-120"/>
              </a:rPr>
              <a:t>system_clock</a:t>
            </a:r>
            <a:r>
              <a:rPr lang="en-US" altLang="zh-TW" sz="2000" dirty="0"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zh-TW" altLang="en-US" sz="2000" dirty="0">
                <a:latin typeface="Adobe 繁黑體 Std B" pitchFamily="34" charset="-120"/>
                <a:ea typeface="Adobe 繁黑體 Std B" pitchFamily="34" charset="-120"/>
              </a:rPr>
              <a:t>：抓系統時間，可能使用中會被修改</a:t>
            </a:r>
          </a:p>
          <a:p>
            <a:pPr lvl="2" eaLnBrk="1" hangingPunct="1"/>
            <a:r>
              <a:rPr lang="en-US" altLang="zh-TW" sz="2000" dirty="0" err="1">
                <a:latin typeface="Adobe 繁黑體 Std B" pitchFamily="34" charset="-120"/>
                <a:ea typeface="Adobe 繁黑體 Std B" pitchFamily="34" charset="-120"/>
              </a:rPr>
              <a:t>Steady_clock</a:t>
            </a:r>
            <a:r>
              <a:rPr lang="zh-TW" altLang="en-US" sz="2000" dirty="0">
                <a:latin typeface="Adobe 繁黑體 Std B" pitchFamily="34" charset="-120"/>
                <a:ea typeface="Adobe 繁黑體 Std B" pitchFamily="34" charset="-120"/>
              </a:rPr>
              <a:t>： 確實紀錄時間</a:t>
            </a: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</a:rPr>
              <a:t>流逝</a:t>
            </a:r>
            <a:endParaRPr lang="en-US" altLang="zh-TW" sz="20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lvl="2" eaLnBrk="1" hangingPunct="1"/>
            <a:endParaRPr lang="en-US" altLang="zh-TW" sz="20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lvl="2" eaLnBrk="1" hangingPunct="1">
              <a:lnSpc>
                <a:spcPct val="150000"/>
              </a:lnSpc>
            </a:pPr>
            <a:endParaRPr lang="zh-TW" altLang="en-US" sz="2000" dirty="0">
              <a:latin typeface="Adobe 繁黑體 Std B" pitchFamily="34" charset="-120"/>
              <a:ea typeface="Adobe 繁黑體 Std B" pitchFamily="34" charset="-12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TW" sz="2800" dirty="0" err="1" smtClean="0">
                <a:latin typeface="Adobe 繁黑體 Std B" pitchFamily="34" charset="-120"/>
                <a:ea typeface="Adobe 繁黑體 Std B" pitchFamily="34" charset="-120"/>
              </a:rPr>
              <a:t>std</a:t>
            </a:r>
            <a:r>
              <a:rPr lang="en-US" altLang="zh-TW" sz="2800" dirty="0">
                <a:latin typeface="Adobe 繁黑體 Std B" pitchFamily="34" charset="-120"/>
                <a:ea typeface="Adobe 繁黑體 Std B" pitchFamily="34" charset="-120"/>
              </a:rPr>
              <a:t>::</a:t>
            </a:r>
            <a:r>
              <a:rPr lang="en-US" altLang="zh-TW" sz="2800" dirty="0" err="1">
                <a:latin typeface="Adobe 繁黑體 Std B" pitchFamily="34" charset="-120"/>
                <a:ea typeface="Adobe 繁黑體 Std B" pitchFamily="34" charset="-120"/>
              </a:rPr>
              <a:t>chrono</a:t>
            </a:r>
            <a:r>
              <a:rPr lang="en-US" altLang="zh-TW" sz="2800" dirty="0">
                <a:latin typeface="Adobe 繁黑體 Std B" pitchFamily="34" charset="-120"/>
                <a:ea typeface="Adobe 繁黑體 Std B" pitchFamily="34" charset="-120"/>
              </a:rPr>
              <a:t>::</a:t>
            </a:r>
            <a:r>
              <a:rPr lang="en-US" altLang="zh-TW" sz="2800" dirty="0" smtClean="0">
                <a:latin typeface="Adobe 繁黑體 Std B" pitchFamily="34" charset="-120"/>
                <a:ea typeface="Adobe 繁黑體 Std B" pitchFamily="34" charset="-120"/>
              </a:rPr>
              <a:t>duration</a:t>
            </a: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：紀錄</a:t>
            </a:r>
            <a:r>
              <a:rPr lang="zh-TW" altLang="en-US" sz="2800" dirty="0">
                <a:latin typeface="Adobe 繁黑體 Std B" pitchFamily="34" charset="-120"/>
                <a:ea typeface="Adobe 繁黑體 Std B" pitchFamily="34" charset="-120"/>
              </a:rPr>
              <a:t>時間</a:t>
            </a: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長度</a:t>
            </a:r>
            <a:endParaRPr lang="zh-TW" altLang="en-US" sz="28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0798" y="619125"/>
            <a:ext cx="82296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 baseline="0">
                <a:solidFill>
                  <a:schemeClr val="tx2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dirty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&lt;</a:t>
            </a:r>
            <a:r>
              <a:rPr lang="en-US" altLang="zh-TW" dirty="0" err="1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chrono</a:t>
            </a:r>
            <a:r>
              <a:rPr lang="en-US" altLang="zh-TW" dirty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&gt;</a:t>
            </a:r>
          </a:p>
        </p:txBody>
      </p:sp>
      <p:sp>
        <p:nvSpPr>
          <p:cNvPr id="4" name="圓角矩形 3"/>
          <p:cNvSpPr/>
          <p:nvPr/>
        </p:nvSpPr>
        <p:spPr>
          <a:xfrm>
            <a:off x="880842" y="3501008"/>
            <a:ext cx="7812360" cy="883729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hrono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time_point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chrono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system_clock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start, end;</a:t>
            </a:r>
          </a:p>
          <a:p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tart = 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chrono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system_clock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::now();</a:t>
            </a:r>
          </a:p>
        </p:txBody>
      </p:sp>
      <p:sp>
        <p:nvSpPr>
          <p:cNvPr id="5" name="圓角矩形 4"/>
          <p:cNvSpPr/>
          <p:nvPr/>
        </p:nvSpPr>
        <p:spPr>
          <a:xfrm>
            <a:off x="899870" y="5003359"/>
            <a:ext cx="7812360" cy="883729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hrono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::duration&lt;double&gt;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elapsed_seconds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end-start;</a:t>
            </a:r>
          </a:p>
          <a:p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elapsed_seconds.count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CB53-3902-4BB9-85BF-2ADB9B98621E}" type="datetime1">
              <a:rPr lang="zh-TW" altLang="en-US" smtClean="0"/>
              <a:t>2017/11/4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580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086" y="1052736"/>
            <a:ext cx="6321836" cy="5069160"/>
          </a:xfrm>
          <a:prstGeom prst="rect">
            <a:avLst/>
          </a:prstGeom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0798" y="188640"/>
            <a:ext cx="82296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 baseline="0">
                <a:solidFill>
                  <a:schemeClr val="tx2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3600" dirty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Add C++11 support to Code::Blocks</a:t>
            </a:r>
          </a:p>
        </p:txBody>
      </p:sp>
      <p:sp>
        <p:nvSpPr>
          <p:cNvPr id="3" name="矩形 2"/>
          <p:cNvSpPr/>
          <p:nvPr/>
        </p:nvSpPr>
        <p:spPr bwMode="auto">
          <a:xfrm>
            <a:off x="2699792" y="2348880"/>
            <a:ext cx="936104" cy="14401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699792" y="2852936"/>
            <a:ext cx="936104" cy="21602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2915816" y="4365104"/>
            <a:ext cx="3528392" cy="14401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23B1C-85D2-4C8B-9EE8-6F531BAA5DAC}" type="datetime1">
              <a:rPr lang="zh-TW" altLang="en-US" smtClean="0"/>
              <a:t>2017/11/4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784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800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C </a:t>
            </a:r>
            <a:r>
              <a:rPr lang="en-US" altLang="zh-TW" sz="2800" dirty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and C++ Libraries</a:t>
            </a:r>
          </a:p>
          <a:p>
            <a:pPr lvl="1">
              <a:lnSpc>
                <a:spcPct val="150000"/>
              </a:lnSpc>
            </a:pP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&lt;</a:t>
            </a:r>
            <a:r>
              <a:rPr lang="en-US" altLang="zh-TW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ctime</a:t>
            </a: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&gt; and &lt;</a:t>
            </a:r>
            <a:r>
              <a:rPr lang="en-US" altLang="zh-TW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chrono</a:t>
            </a: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&gt;</a:t>
            </a:r>
          </a:p>
          <a:p>
            <a:pPr lvl="1">
              <a:lnSpc>
                <a:spcPct val="150000"/>
              </a:lnSpc>
            </a:pPr>
            <a:r>
              <a:rPr lang="en-US" altLang="zh-TW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&lt;</a:t>
            </a:r>
            <a:r>
              <a:rPr lang="en-US" altLang="zh-TW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cstdlib</a:t>
            </a: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&gt; and rand()</a:t>
            </a:r>
          </a:p>
          <a:p>
            <a:pPr lvl="1">
              <a:lnSpc>
                <a:spcPct val="150000"/>
              </a:lnSpc>
            </a:pPr>
            <a:endParaRPr lang="en-US" altLang="zh-TW" sz="2400" dirty="0" smtClean="0">
              <a:solidFill>
                <a:srgbClr val="FF0000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lvl="1">
              <a:lnSpc>
                <a:spcPct val="150000"/>
              </a:lnSpc>
            </a:pPr>
            <a:endParaRPr lang="zh-TW" altLang="en-US" sz="2400" dirty="0">
              <a:solidFill>
                <a:srgbClr val="FF0000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0798" y="619125"/>
            <a:ext cx="82296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 baseline="0">
                <a:solidFill>
                  <a:schemeClr val="tx2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zh-TW" altLang="en-US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課程大綱</a:t>
            </a:r>
            <a:endParaRPr lang="zh-TW" altLang="zh-TW" dirty="0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DC965-0FC5-4E1A-AB02-93E53910340B}" type="datetime1">
              <a:rPr lang="zh-TW" altLang="en-US" smtClean="0"/>
              <a:t>2017/11/4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784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DCB6-E2FB-4C22-87F1-F8038C8D294E}" type="datetime1">
              <a:rPr lang="zh-TW" altLang="en-US" smtClean="0"/>
              <a:t>2017/11/4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457200" y="1988840"/>
            <a:ext cx="8229600" cy="1080120"/>
          </a:xfrm>
        </p:spPr>
        <p:txBody>
          <a:bodyPr>
            <a:normAutofit/>
          </a:bodyPr>
          <a:lstStyle/>
          <a:p>
            <a:r>
              <a:rPr lang="en-US" altLang="zh-TW" sz="2800" dirty="0" smtClean="0">
                <a:latin typeface="Adobe 繁黑體 Std B" pitchFamily="34" charset="-120"/>
                <a:ea typeface="Adobe 繁黑體 Std B" pitchFamily="34" charset="-120"/>
              </a:rPr>
              <a:t>Mission </a:t>
            </a:r>
            <a:endParaRPr lang="en-US" altLang="zh-TW" sz="2400" dirty="0">
              <a:latin typeface="Adobe 繁黑體 Std B" pitchFamily="34" charset="-120"/>
              <a:ea typeface="Adobe 繁黑體 Std B" pitchFamily="34" charset="-120"/>
            </a:endParaRPr>
          </a:p>
          <a:p>
            <a:pPr lvl="1"/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Output</a:t>
            </a:r>
            <a:r>
              <a:rPr lang="zh-TW" altLang="en-US" sz="2400" dirty="0">
                <a:latin typeface="Adobe 繁黑體 Std B" pitchFamily="34" charset="-120"/>
                <a:ea typeface="Adobe 繁黑體 Std B" pitchFamily="34" charset="-120"/>
              </a:rPr>
              <a:t>： </a:t>
            </a: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Time now</a:t>
            </a:r>
            <a:endParaRPr lang="zh-TW" altLang="en-US" sz="24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14" y="3849544"/>
            <a:ext cx="8167125" cy="1440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408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D2BA6-ED1A-43F3-9F08-ED0C32D444FD}" type="datetime1">
              <a:rPr lang="zh-TW" altLang="en-US" smtClean="0"/>
              <a:t>2017/11/4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448082" y="1452104"/>
            <a:ext cx="8234934" cy="2369714"/>
          </a:xfrm>
        </p:spPr>
        <p:txBody>
          <a:bodyPr>
            <a:noAutofit/>
          </a:bodyPr>
          <a:lstStyle/>
          <a:p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</a:rPr>
              <a:t>Mission </a:t>
            </a: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</a:rPr>
              <a:t>：</a:t>
            </a:r>
            <a:endParaRPr lang="en-US" altLang="zh-TW" sz="20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lvl="1"/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</a:rPr>
              <a:t>Use the time.h to calculate the time needed in Fibonacci on live code</a:t>
            </a:r>
          </a:p>
          <a:p>
            <a:pPr lvl="1"/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</a:rPr>
              <a:t>Output</a:t>
            </a: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</a:rPr>
              <a:t>：</a:t>
            </a:r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</a:rPr>
              <a:t>the array and the time needed</a:t>
            </a:r>
          </a:p>
          <a:p>
            <a:pPr lvl="1"/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</a:rPr>
              <a:t>Hint</a:t>
            </a: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</a:rPr>
              <a:t>：</a:t>
            </a:r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</a:rPr>
              <a:t> clock_t start, finish;    start = clock();</a:t>
            </a:r>
          </a:p>
          <a:p>
            <a:pPr marL="457200" lvl="1" indent="0">
              <a:buNone/>
            </a:pPr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</a:rPr>
              <a:t>	(finish-start)/(double)(CLOCKS_PER_SEC)</a:t>
            </a:r>
            <a:endParaRPr lang="en-US" altLang="zh-TW" sz="2000" dirty="0" smtClean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Practice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1</a:t>
            </a:r>
            <a:endParaRPr lang="zh-TW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644"/>
          <a:stretch/>
        </p:blipFill>
        <p:spPr bwMode="auto">
          <a:xfrm>
            <a:off x="467544" y="4149080"/>
            <a:ext cx="8557796" cy="1675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378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800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C </a:t>
            </a:r>
            <a:r>
              <a:rPr lang="en-US" altLang="zh-TW" sz="2800" dirty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and C++ Libraries</a:t>
            </a:r>
          </a:p>
          <a:p>
            <a:pPr lvl="1">
              <a:lnSpc>
                <a:spcPct val="150000"/>
              </a:lnSpc>
            </a:pP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&lt;</a:t>
            </a:r>
            <a:r>
              <a:rPr lang="en-US" altLang="zh-TW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ctime</a:t>
            </a: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&gt; and &lt;</a:t>
            </a:r>
            <a:r>
              <a:rPr lang="en-US" altLang="zh-TW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chrono</a:t>
            </a: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&gt;</a:t>
            </a:r>
          </a:p>
          <a:p>
            <a:pPr lvl="1">
              <a:lnSpc>
                <a:spcPct val="150000"/>
              </a:lnSpc>
            </a:pPr>
            <a:r>
              <a:rPr lang="en-US" altLang="zh-TW" sz="2400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&lt;</a:t>
            </a:r>
            <a:r>
              <a:rPr lang="en-US" altLang="zh-TW" sz="2400" dirty="0" err="1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cstdlib</a:t>
            </a:r>
            <a:r>
              <a:rPr lang="en-US" altLang="zh-TW" sz="2400" dirty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&gt; and rand()</a:t>
            </a:r>
          </a:p>
          <a:p>
            <a:pPr lvl="1">
              <a:lnSpc>
                <a:spcPct val="150000"/>
              </a:lnSpc>
            </a:pPr>
            <a:endParaRPr lang="en-US" altLang="zh-TW" sz="2400" dirty="0" smtClean="0">
              <a:solidFill>
                <a:srgbClr val="FF0000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lvl="1">
              <a:lnSpc>
                <a:spcPct val="150000"/>
              </a:lnSpc>
            </a:pPr>
            <a:endParaRPr lang="zh-TW" altLang="en-US" sz="2400" dirty="0">
              <a:solidFill>
                <a:srgbClr val="FF0000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0798" y="619125"/>
            <a:ext cx="82296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 baseline="0">
                <a:solidFill>
                  <a:schemeClr val="tx2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zh-TW" altLang="en-US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課程大綱</a:t>
            </a:r>
            <a:endParaRPr lang="zh-TW" altLang="zh-TW" dirty="0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62BD-AFD0-4398-9B9F-E0045A13AD88}" type="datetime1">
              <a:rPr lang="zh-TW" altLang="en-US" smtClean="0"/>
              <a:t>2017/11/4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865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19125"/>
            <a:ext cx="8229600" cy="981075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TW" sz="3600" dirty="0">
                <a:latin typeface="Adobe 繁黑體 Std B" pitchFamily="34" charset="-120"/>
                <a:ea typeface="Adobe 繁黑體 Std B" pitchFamily="34" charset="-120"/>
              </a:rPr>
              <a:t>C Standard General Utilities Library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&lt;</a:t>
            </a:r>
            <a:r>
              <a:rPr lang="en-US" altLang="zh-TW" dirty="0" err="1">
                <a:latin typeface="Adobe 繁黑體 Std B" pitchFamily="34" charset="-120"/>
                <a:ea typeface="Adobe 繁黑體 Std B" pitchFamily="34" charset="-120"/>
              </a:rPr>
              <a:t>cstdlib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&gt; or &lt;</a:t>
            </a:r>
            <a:r>
              <a:rPr lang="en-US" altLang="zh-TW" dirty="0" err="1">
                <a:latin typeface="Adobe 繁黑體 Std B" pitchFamily="34" charset="-120"/>
                <a:ea typeface="Adobe 繁黑體 Std B" pitchFamily="34" charset="-120"/>
              </a:rPr>
              <a:t>stdlib.h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&gt;</a:t>
            </a:r>
          </a:p>
          <a:p>
            <a:pPr eaLnBrk="1" hangingPunct="1">
              <a:lnSpc>
                <a:spcPct val="150000"/>
              </a:lnSpc>
            </a:pP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宣告許多作為</a:t>
            </a:r>
            <a:r>
              <a:rPr lang="zh-TW" altLang="en-US" b="1" dirty="0">
                <a:latin typeface="Adobe 繁黑體 Std B" pitchFamily="34" charset="-120"/>
                <a:ea typeface="Adobe 繁黑體 Std B" pitchFamily="34" charset="-120"/>
              </a:rPr>
              <a:t>通用工具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的函數</a:t>
            </a:r>
          </a:p>
          <a:p>
            <a:pPr lvl="1" eaLnBrk="1" hangingPunct="1">
              <a:lnSpc>
                <a:spcPct val="150000"/>
              </a:lnSpc>
            </a:pPr>
            <a:r>
              <a:rPr lang="zh-TW" altLang="en-US" b="1" dirty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亂數</a:t>
            </a:r>
            <a:r>
              <a:rPr lang="zh-TW" altLang="en-US" dirty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產生器 </a:t>
            </a:r>
            <a:r>
              <a:rPr lang="en-US" altLang="zh-TW" dirty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: 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zh-TW" b="1" dirty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rand</a:t>
            </a:r>
            <a:r>
              <a:rPr lang="en-US" altLang="zh-TW" dirty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(), </a:t>
            </a:r>
            <a:r>
              <a:rPr lang="en-US" altLang="zh-TW" b="1" dirty="0" err="1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srand</a:t>
            </a:r>
            <a:r>
              <a:rPr lang="en-US" altLang="zh-TW" dirty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()</a:t>
            </a:r>
          </a:p>
          <a:p>
            <a:pPr lvl="1" eaLnBrk="1" hangingPunct="1">
              <a:lnSpc>
                <a:spcPct val="150000"/>
              </a:lnSpc>
            </a:pP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與環境做連結</a:t>
            </a:r>
          </a:p>
          <a:p>
            <a:pPr lvl="1" eaLnBrk="1" hangingPunct="1">
              <a:lnSpc>
                <a:spcPct val="150000"/>
              </a:lnSpc>
            </a:pP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整數運算</a:t>
            </a:r>
          </a:p>
          <a:p>
            <a:pPr lvl="1" eaLnBrk="1" hangingPunct="1">
              <a:lnSpc>
                <a:spcPct val="150000"/>
              </a:lnSpc>
            </a:pP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搜尋、排列</a:t>
            </a:r>
          </a:p>
          <a:p>
            <a:pPr lvl="1" eaLnBrk="1" hangingPunct="1">
              <a:lnSpc>
                <a:spcPct val="150000"/>
              </a:lnSpc>
            </a:pP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記憶體配置</a:t>
            </a: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2EDE-CF53-44DF-90B1-2B0CFB167C8B}" type="datetime1">
              <a:rPr lang="zh-TW" altLang="en-US" smtClean="0"/>
              <a:t>2017/11/4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137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4664"/>
            <a:ext cx="8229600" cy="981075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&lt;</a:t>
            </a:r>
            <a:r>
              <a:rPr lang="en-US" altLang="zh-TW" dirty="0" err="1" smtClean="0">
                <a:latin typeface="Adobe 繁黑體 Std B" pitchFamily="34" charset="-120"/>
                <a:ea typeface="Adobe 繁黑體 Std B" pitchFamily="34" charset="-120"/>
              </a:rPr>
              <a:t>cstdlib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&gt; rand()</a:t>
            </a:r>
            <a:endParaRPr lang="en-US" altLang="zh-TW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776"/>
            <a:ext cx="8507288" cy="452596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TW" b="1" dirty="0" err="1" smtClean="0">
                <a:latin typeface="Adobe 繁黑體 Std B" pitchFamily="34" charset="-120"/>
                <a:ea typeface="Adobe 繁黑體 Std B" pitchFamily="34" charset="-120"/>
              </a:rPr>
              <a:t>int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 rand(void);</a:t>
            </a:r>
          </a:p>
          <a:p>
            <a:pPr lvl="1" eaLnBrk="1" hangingPunct="1">
              <a:lnSpc>
                <a:spcPct val="150000"/>
              </a:lnSpc>
            </a:pP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產生擬隨機數，可當亂數使用</a:t>
            </a:r>
          </a:p>
          <a:p>
            <a:pPr lvl="1" eaLnBrk="1" hangingPunct="1">
              <a:lnSpc>
                <a:spcPct val="150000"/>
              </a:lnSpc>
            </a:pP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範圍從 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0 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到 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RAND_MAX 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，其中 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RAND_MAX 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的值由編譯器的系統版本而定，至少 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32767</a:t>
            </a:r>
          </a:p>
        </p:txBody>
      </p:sp>
      <p:sp>
        <p:nvSpPr>
          <p:cNvPr id="4" name="圓角矩形 3"/>
          <p:cNvSpPr/>
          <p:nvPr/>
        </p:nvSpPr>
        <p:spPr>
          <a:xfrm>
            <a:off x="1548664" y="4547256"/>
            <a:ext cx="6119680" cy="1546040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#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US" altLang="zh-TW" sz="20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cstdlib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   // rand()</a:t>
            </a:r>
          </a:p>
          <a:p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altLang="zh-TW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TW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rand() </a:t>
            </a:r>
            <a:r>
              <a:rPr lang="en-US" altLang="zh-TW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100; // </a:t>
            </a:r>
            <a:r>
              <a:rPr lang="en-US" altLang="zh-TW" sz="20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altLang="zh-TW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0 ~ 99</a:t>
            </a:r>
            <a:endParaRPr lang="en-US" altLang="zh-TW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77815-F339-48AD-95C8-3FD23800C2B8}" type="datetime1">
              <a:rPr lang="zh-TW" altLang="en-US" smtClean="0"/>
              <a:t>2017/11/4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651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2656"/>
            <a:ext cx="8229600" cy="981075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&lt;</a:t>
            </a:r>
            <a:r>
              <a:rPr lang="en-US" altLang="zh-TW" dirty="0" err="1">
                <a:latin typeface="Adobe 繁黑體 Std B" pitchFamily="34" charset="-120"/>
                <a:ea typeface="Adobe 繁黑體 Std B" pitchFamily="34" charset="-120"/>
              </a:rPr>
              <a:t>cstdlib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&gt; </a:t>
            </a:r>
            <a:r>
              <a:rPr lang="en-US" altLang="zh-TW" dirty="0" err="1">
                <a:latin typeface="Adobe 繁黑體 Std B" pitchFamily="34" charset="-120"/>
                <a:ea typeface="Adobe 繁黑體 Std B" pitchFamily="34" charset="-120"/>
              </a:rPr>
              <a:t>srand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()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752"/>
            <a:ext cx="8507288" cy="4525963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TW" sz="2800" dirty="0" err="1">
                <a:latin typeface="Adobe 繁黑體 Std B" pitchFamily="34" charset="-120"/>
                <a:ea typeface="Adobe 繁黑體 Std B" pitchFamily="34" charset="-120"/>
              </a:rPr>
              <a:t>srand</a:t>
            </a:r>
            <a:r>
              <a:rPr lang="en-US" altLang="zh-TW" sz="2800" dirty="0">
                <a:latin typeface="Adobe 繁黑體 Std B" pitchFamily="34" charset="-120"/>
                <a:ea typeface="Adobe 繁黑體 Std B" pitchFamily="34" charset="-120"/>
              </a:rPr>
              <a:t>() </a:t>
            </a: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替 </a:t>
            </a:r>
            <a:r>
              <a:rPr lang="en-US" altLang="zh-TW" sz="2800" dirty="0" smtClean="0">
                <a:latin typeface="Adobe 繁黑體 Std B" pitchFamily="34" charset="-120"/>
                <a:ea typeface="Adobe 繁黑體 Std B" pitchFamily="34" charset="-120"/>
              </a:rPr>
              <a:t>rand</a:t>
            </a:r>
            <a:r>
              <a:rPr lang="en-US" altLang="zh-TW" sz="2800" dirty="0">
                <a:latin typeface="Adobe 繁黑體 Std B" pitchFamily="34" charset="-120"/>
                <a:ea typeface="Adobe 繁黑體 Std B" pitchFamily="34" charset="-120"/>
              </a:rPr>
              <a:t>() </a:t>
            </a:r>
            <a:r>
              <a:rPr lang="zh-TW" altLang="en-US" sz="2800" dirty="0">
                <a:latin typeface="Adobe 繁黑體 Std B" pitchFamily="34" charset="-120"/>
                <a:ea typeface="Adobe 繁黑體 Std B" pitchFamily="34" charset="-120"/>
              </a:rPr>
              <a:t>產生</a:t>
            </a: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種子</a:t>
            </a:r>
            <a:endParaRPr lang="en-US" altLang="zh-TW" sz="28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通常亂數種子整份程式碼只取一次</a:t>
            </a:r>
            <a:endParaRPr lang="zh-TW" altLang="en-US" sz="2400" dirty="0">
              <a:latin typeface="Adobe 繁黑體 Std B" pitchFamily="34" charset="-120"/>
              <a:ea typeface="Adobe 繁黑體 Std B" pitchFamily="34" charset="-120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通常</a:t>
            </a:r>
            <a:r>
              <a:rPr lang="zh-TW" altLang="en-US" sz="2400" dirty="0">
                <a:latin typeface="Adobe 繁黑體 Std B" pitchFamily="34" charset="-120"/>
                <a:ea typeface="Adobe 繁黑體 Std B" pitchFamily="34" charset="-120"/>
              </a:rPr>
              <a:t>以 </a:t>
            </a:r>
            <a:r>
              <a:rPr lang="en-US" altLang="zh-TW" sz="2400" dirty="0" err="1">
                <a:latin typeface="Adobe 繁黑體 Std B" pitchFamily="34" charset="-120"/>
                <a:ea typeface="Adobe 繁黑體 Std B" pitchFamily="34" charset="-120"/>
              </a:rPr>
              <a:t>time.h</a:t>
            </a:r>
            <a:r>
              <a:rPr lang="en-US" altLang="zh-TW" sz="2400" dirty="0"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的 </a:t>
            </a: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time</a:t>
            </a:r>
            <a:r>
              <a:rPr lang="en-US" altLang="zh-TW" sz="2400" dirty="0">
                <a:latin typeface="Adobe 繁黑體 Std B" pitchFamily="34" charset="-120"/>
                <a:ea typeface="Adobe 繁黑體 Std B" pitchFamily="34" charset="-120"/>
              </a:rPr>
              <a:t>() </a:t>
            </a:r>
            <a:r>
              <a:rPr lang="zh-TW" altLang="en-US" sz="2400" dirty="0">
                <a:latin typeface="Adobe 繁黑體 Std B" pitchFamily="34" charset="-120"/>
                <a:ea typeface="Adobe 繁黑體 Std B" pitchFamily="34" charset="-120"/>
              </a:rPr>
              <a:t>當作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參數</a:t>
            </a:r>
            <a:endParaRPr lang="zh-TW" altLang="en-US" sz="2400" dirty="0">
              <a:latin typeface="Adobe 繁黑體 Std B" pitchFamily="34" charset="-120"/>
              <a:ea typeface="Adobe 繁黑體 Std B" pitchFamily="34" charset="-120"/>
            </a:endParaRPr>
          </a:p>
          <a:p>
            <a:pPr eaLnBrk="1" hangingPunct="1">
              <a:lnSpc>
                <a:spcPct val="150000"/>
              </a:lnSpc>
            </a:pPr>
            <a:endParaRPr lang="zh-TW" altLang="en-US" sz="28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4" name="圓角矩形 3"/>
          <p:cNvSpPr/>
          <p:nvPr/>
        </p:nvSpPr>
        <p:spPr>
          <a:xfrm>
            <a:off x="1763688" y="3212976"/>
            <a:ext cx="6119680" cy="2842184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#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cstdio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 // 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endParaRPr lang="en-US" altLang="zh-TW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#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US" altLang="zh-TW" sz="20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cstdlib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// rand(), 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srand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#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ctime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  // time()</a:t>
            </a:r>
          </a:p>
          <a:p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main()</a:t>
            </a:r>
          </a:p>
          <a:p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20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srand</a:t>
            </a:r>
            <a:r>
              <a:rPr lang="en-US" altLang="zh-TW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(unsigned) time(NULL) );</a:t>
            </a:r>
          </a:p>
          <a:p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&lt;5; 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TW" sz="20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("%d", </a:t>
            </a:r>
            <a:r>
              <a:rPr lang="en-US" altLang="zh-TW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rand()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4E64-1C94-47CD-9DA4-3473B6B3E009}" type="datetime1">
              <a:rPr lang="zh-TW" altLang="en-US" smtClean="0"/>
              <a:t>2017/11/4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849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977A-F2EF-4EEC-943B-5BC8B7E2366B}" type="datetime1">
              <a:rPr lang="zh-TW" altLang="en-US" smtClean="0"/>
              <a:t>2017/11/4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26</a:t>
            </a:fld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457200" y="1412776"/>
            <a:ext cx="8229600" cy="1152128"/>
          </a:xfrm>
        </p:spPr>
        <p:txBody>
          <a:bodyPr>
            <a:normAutofit/>
          </a:bodyPr>
          <a:lstStyle/>
          <a:p>
            <a:r>
              <a:rPr lang="en-US" altLang="zh-TW" sz="2800" dirty="0" smtClean="0">
                <a:latin typeface="Adobe 繁黑體 Std B" pitchFamily="34" charset="-120"/>
                <a:ea typeface="Adobe 繁黑體 Std B" pitchFamily="34" charset="-120"/>
              </a:rPr>
              <a:t>Mission </a:t>
            </a:r>
          </a:p>
          <a:p>
            <a:pPr lvl="1"/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Output 10 random number between 1-100</a:t>
            </a:r>
            <a:endParaRPr lang="en-US" altLang="zh-TW" sz="24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7196" name="Picture 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708920"/>
            <a:ext cx="8632183" cy="314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562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C9D0-FC7E-4108-93FD-032E5366F832}" type="datetime1">
              <a:rPr lang="zh-TW" altLang="en-US" smtClean="0"/>
              <a:t>2017/11/4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27</a:t>
            </a:fld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451866" y="1275310"/>
            <a:ext cx="8234934" cy="1937666"/>
          </a:xfrm>
        </p:spPr>
        <p:txBody>
          <a:bodyPr>
            <a:noAutofit/>
          </a:bodyPr>
          <a:lstStyle/>
          <a:p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Mission 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：</a:t>
            </a:r>
            <a:endParaRPr lang="en-US" altLang="zh-TW" sz="24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lvl="1"/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Use Monte Carlo to guess the value of pi.</a:t>
            </a:r>
          </a:p>
          <a:p>
            <a:pPr lvl="1"/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Output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：</a:t>
            </a: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the value of Pi in different numbers of loop</a:t>
            </a:r>
          </a:p>
          <a:p>
            <a:pPr lvl="1"/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Hint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：</a:t>
            </a: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en-US" altLang="zh-TW" sz="2400" dirty="0">
                <a:latin typeface="Adobe 繁黑體 Std B" pitchFamily="34" charset="-120"/>
                <a:ea typeface="Adobe 繁黑體 Std B" pitchFamily="34" charset="-120"/>
              </a:rPr>
              <a:t>rand()/RAND_MAX</a:t>
            </a:r>
            <a:endParaRPr lang="zh-TW" altLang="en-US" sz="24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Practice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2</a:t>
            </a:r>
            <a:endParaRPr lang="zh-TW" altLang="en-US" dirty="0"/>
          </a:p>
        </p:txBody>
      </p:sp>
      <p:pic>
        <p:nvPicPr>
          <p:cNvPr id="6146" name="Picture 2" descr="https://upload.wikimedia.org/wikipedia/commons/8/84/Pi_30K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708920"/>
            <a:ext cx="3250332" cy="325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874"/>
          <a:stretch/>
        </p:blipFill>
        <p:spPr bwMode="auto">
          <a:xfrm>
            <a:off x="251520" y="3610074"/>
            <a:ext cx="5072574" cy="2169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36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TW" smtClean="0">
                <a:latin typeface="Adobe 繁黑體 Std B" pitchFamily="34" charset="-120"/>
                <a:ea typeface="Adobe 繁黑體 Std B" pitchFamily="34" charset="-120"/>
              </a:rPr>
              <a:t>Preprocessor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的功能為何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?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C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與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C++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標準函式庫的差異為何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?</a:t>
            </a:r>
          </a:p>
          <a:p>
            <a:pPr eaLnBrk="1" hangingPunct="1">
              <a:lnSpc>
                <a:spcPct val="150000"/>
              </a:lnSpc>
            </a:pP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如何能避免重複包含標頭檔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?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dirty="0" err="1">
                <a:latin typeface="Adobe 繁黑體 Std B" pitchFamily="34" charset="-120"/>
                <a:ea typeface="Adobe 繁黑體 Std B" pitchFamily="34" charset="-120"/>
              </a:rPr>
              <a:t>srand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()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的功能為何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?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&lt;</a:t>
            </a:r>
            <a:r>
              <a:rPr lang="en-US" altLang="zh-TW" dirty="0" err="1">
                <a:latin typeface="Adobe 繁黑體 Std B" pitchFamily="34" charset="-120"/>
                <a:ea typeface="Adobe 繁黑體 Std B" pitchFamily="34" charset="-120"/>
              </a:rPr>
              <a:t>chrono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&gt;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的功能為何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?</a:t>
            </a:r>
          </a:p>
          <a:p>
            <a:pPr eaLnBrk="1" hangingPunct="1">
              <a:lnSpc>
                <a:spcPct val="150000"/>
              </a:lnSpc>
            </a:pPr>
            <a:endParaRPr lang="zh-TW" altLang="zh-TW" dirty="0" smtClean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0798" y="619125"/>
            <a:ext cx="82296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 baseline="0">
                <a:solidFill>
                  <a:schemeClr val="tx2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zh-TW" altLang="en-US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重點回顧</a:t>
            </a:r>
            <a:endParaRPr lang="zh-TW" altLang="zh-TW" dirty="0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19AF1-992E-4F7C-853E-C54D5FC9E578}" type="datetime1">
              <a:rPr lang="zh-TW" altLang="en-US" smtClean="0"/>
              <a:t>2017/11/4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783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31205"/>
            <a:ext cx="8229600" cy="981075"/>
          </a:xfrm>
        </p:spPr>
        <p:txBody>
          <a:bodyPr/>
          <a:lstStyle/>
          <a:p>
            <a:pPr eaLnBrk="1" hangingPunct="1"/>
            <a:r>
              <a:rPr lang="zh-TW" altLang="en-US" dirty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程式語言</a:t>
            </a:r>
            <a:endParaRPr lang="zh-TW" altLang="zh-TW" dirty="0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06537"/>
            <a:ext cx="8507288" cy="4525963"/>
          </a:xfrm>
        </p:spPr>
        <p:txBody>
          <a:bodyPr>
            <a:noAutofit/>
          </a:bodyPr>
          <a:lstStyle/>
          <a:p>
            <a:pPr eaLnBrk="1" hangingPunct="1">
              <a:lnSpc>
                <a:spcPct val="200000"/>
              </a:lnSpc>
            </a:pPr>
            <a:r>
              <a:rPr lang="zh-TW" altLang="en-US" sz="2600" dirty="0">
                <a:latin typeface="Adobe 繁黑體 Std B" pitchFamily="34" charset="-120"/>
                <a:ea typeface="Adobe 繁黑體 Std B" pitchFamily="34" charset="-120"/>
              </a:rPr>
              <a:t>第</a:t>
            </a:r>
            <a:r>
              <a:rPr lang="en-US" altLang="zh-TW" sz="2600" dirty="0">
                <a:latin typeface="Adobe 繁黑體 Std B" pitchFamily="34" charset="-120"/>
                <a:ea typeface="Adobe 繁黑體 Std B" pitchFamily="34" charset="-120"/>
              </a:rPr>
              <a:t>5</a:t>
            </a:r>
            <a:r>
              <a:rPr lang="zh-TW" altLang="en-US" sz="2600" dirty="0">
                <a:latin typeface="Adobe 繁黑體 Std B" pitchFamily="34" charset="-120"/>
                <a:ea typeface="Adobe 繁黑體 Std B" pitchFamily="34" charset="-120"/>
              </a:rPr>
              <a:t>代：自然語言、邏輯導向</a:t>
            </a:r>
            <a:r>
              <a:rPr lang="zh-TW" altLang="en-US" sz="2600" dirty="0" smtClean="0">
                <a:latin typeface="Adobe 繁黑體 Std B" pitchFamily="34" charset="-120"/>
                <a:ea typeface="Adobe 繁黑體 Std B" pitchFamily="34" charset="-120"/>
              </a:rPr>
              <a:t>語言</a:t>
            </a:r>
            <a:endParaRPr lang="en-US" altLang="zh-TW" sz="26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>
              <a:lnSpc>
                <a:spcPct val="200000"/>
              </a:lnSpc>
            </a:pPr>
            <a:r>
              <a:rPr lang="zh-TW" altLang="en-US" sz="2600" dirty="0" smtClean="0">
                <a:latin typeface="Adobe 繁黑體 Std B" pitchFamily="34" charset="-120"/>
                <a:ea typeface="Adobe 繁黑體 Std B" pitchFamily="34" charset="-120"/>
              </a:rPr>
              <a:t>第</a:t>
            </a:r>
            <a:r>
              <a:rPr lang="en-US" altLang="zh-TW" sz="2600" dirty="0">
                <a:latin typeface="Adobe 繁黑體 Std B" pitchFamily="34" charset="-120"/>
                <a:ea typeface="Adobe 繁黑體 Std B" pitchFamily="34" charset="-120"/>
              </a:rPr>
              <a:t>4</a:t>
            </a:r>
            <a:r>
              <a:rPr lang="zh-TW" altLang="en-US" sz="2600" dirty="0">
                <a:latin typeface="Adobe 繁黑體 Std B" pitchFamily="34" charset="-120"/>
                <a:ea typeface="Adobe 繁黑體 Std B" pitchFamily="34" charset="-120"/>
              </a:rPr>
              <a:t>代：查詢語言、極</a:t>
            </a:r>
            <a:r>
              <a:rPr lang="zh-TW" altLang="en-US" sz="2600" dirty="0" smtClean="0">
                <a:latin typeface="Adobe 繁黑體 Std B" pitchFamily="34" charset="-120"/>
                <a:ea typeface="Adobe 繁黑體 Std B" pitchFamily="34" charset="-120"/>
              </a:rPr>
              <a:t>高階語言</a:t>
            </a:r>
            <a:r>
              <a:rPr lang="en-US" altLang="zh-TW" sz="2600" dirty="0" smtClean="0">
                <a:latin typeface="Adobe 繁黑體 Std B" pitchFamily="34" charset="-120"/>
                <a:ea typeface="Adobe 繁黑體 Std B" pitchFamily="34" charset="-120"/>
              </a:rPr>
              <a:t>		</a:t>
            </a:r>
            <a:r>
              <a:rPr lang="zh-TW" altLang="en-US" sz="2600" dirty="0" smtClean="0">
                <a:latin typeface="Adobe 繁黑體 Std B" pitchFamily="34" charset="-120"/>
                <a:ea typeface="Adobe 繁黑體 Std B" pitchFamily="34" charset="-120"/>
              </a:rPr>
              <a:t>  </a:t>
            </a:r>
            <a:r>
              <a:rPr lang="en-US" altLang="zh-TW" sz="2600" b="1" dirty="0" smtClean="0">
                <a:solidFill>
                  <a:srgbClr val="000099"/>
                </a:solidFill>
                <a:latin typeface="Adobe 繁黑體 Std B" pitchFamily="34" charset="-120"/>
                <a:ea typeface="Adobe 繁黑體 Std B" pitchFamily="34" charset="-120"/>
              </a:rPr>
              <a:t>Compiling</a:t>
            </a:r>
            <a:r>
              <a:rPr lang="en-US" altLang="zh-TW" sz="2600" dirty="0" smtClean="0">
                <a:latin typeface="Adobe 繁黑體 Std B" pitchFamily="34" charset="-120"/>
                <a:ea typeface="Adobe 繁黑體 Std B" pitchFamily="34" charset="-120"/>
              </a:rPr>
              <a:t>	</a:t>
            </a:r>
            <a:endParaRPr lang="en-US" altLang="zh-TW" sz="2600" dirty="0">
              <a:latin typeface="Adobe 繁黑體 Std B" pitchFamily="34" charset="-120"/>
              <a:ea typeface="Adobe 繁黑體 Std B" pitchFamily="34" charset="-120"/>
            </a:endParaRPr>
          </a:p>
          <a:p>
            <a:pPr eaLnBrk="1" hangingPunct="1">
              <a:lnSpc>
                <a:spcPct val="200000"/>
              </a:lnSpc>
            </a:pPr>
            <a:r>
              <a:rPr lang="zh-TW" altLang="en-US" sz="2600" dirty="0">
                <a:latin typeface="Adobe 繁黑體 Std B" pitchFamily="34" charset="-120"/>
                <a:ea typeface="Adobe 繁黑體 Std B" pitchFamily="34" charset="-120"/>
              </a:rPr>
              <a:t>第</a:t>
            </a:r>
            <a:r>
              <a:rPr lang="en-US" altLang="zh-TW" sz="2600" dirty="0">
                <a:latin typeface="Adobe 繁黑體 Std B" pitchFamily="34" charset="-120"/>
                <a:ea typeface="Adobe 繁黑體 Std B" pitchFamily="34" charset="-120"/>
              </a:rPr>
              <a:t>3</a:t>
            </a:r>
            <a:r>
              <a:rPr lang="zh-TW" altLang="en-US" sz="2600" dirty="0">
                <a:latin typeface="Adobe 繁黑體 Std B" pitchFamily="34" charset="-120"/>
                <a:ea typeface="Adobe 繁黑體 Std B" pitchFamily="34" charset="-120"/>
              </a:rPr>
              <a:t>代：</a:t>
            </a:r>
            <a:r>
              <a:rPr lang="zh-TW" altLang="en-US" sz="2600" dirty="0" smtClean="0">
                <a:latin typeface="Adobe 繁黑體 Std B" pitchFamily="34" charset="-120"/>
                <a:ea typeface="Adobe 繁黑體 Std B" pitchFamily="34" charset="-120"/>
              </a:rPr>
              <a:t>高階語言 </a:t>
            </a:r>
            <a:r>
              <a:rPr lang="en-US" altLang="zh-TW" sz="2600" dirty="0" smtClean="0">
                <a:latin typeface="Adobe 繁黑體 Std B" pitchFamily="34" charset="-120"/>
                <a:ea typeface="Adobe 繁黑體 Std B" pitchFamily="34" charset="-120"/>
              </a:rPr>
              <a:t>(</a:t>
            </a:r>
            <a:r>
              <a:rPr lang="en-US" altLang="zh-TW" sz="2600" dirty="0">
                <a:latin typeface="Adobe 繁黑體 Std B" pitchFamily="34" charset="-120"/>
                <a:ea typeface="Adobe 繁黑體 Std B" pitchFamily="34" charset="-120"/>
              </a:rPr>
              <a:t>High-Level Language</a:t>
            </a:r>
            <a:r>
              <a:rPr lang="en-US" altLang="zh-TW" sz="2600" dirty="0" smtClean="0">
                <a:latin typeface="Adobe 繁黑體 Std B" pitchFamily="34" charset="-120"/>
                <a:ea typeface="Adobe 繁黑體 Std B" pitchFamily="34" charset="-120"/>
              </a:rPr>
              <a:t>) </a:t>
            </a:r>
          </a:p>
          <a:p>
            <a:pPr eaLnBrk="1" hangingPunct="1">
              <a:lnSpc>
                <a:spcPct val="200000"/>
              </a:lnSpc>
            </a:pPr>
            <a:r>
              <a:rPr lang="zh-TW" altLang="en-US" sz="2600" dirty="0" smtClean="0">
                <a:latin typeface="Adobe 繁黑體 Std B" pitchFamily="34" charset="-120"/>
                <a:ea typeface="Adobe 繁黑體 Std B" pitchFamily="34" charset="-120"/>
              </a:rPr>
              <a:t>第</a:t>
            </a:r>
            <a:r>
              <a:rPr lang="en-US" altLang="zh-TW" sz="2600" dirty="0">
                <a:latin typeface="Adobe 繁黑體 Std B" pitchFamily="34" charset="-120"/>
                <a:ea typeface="Adobe 繁黑體 Std B" pitchFamily="34" charset="-120"/>
              </a:rPr>
              <a:t>2</a:t>
            </a:r>
            <a:r>
              <a:rPr lang="zh-TW" altLang="en-US" sz="2600" dirty="0">
                <a:latin typeface="Adobe 繁黑體 Std B" pitchFamily="34" charset="-120"/>
                <a:ea typeface="Adobe 繁黑體 Std B" pitchFamily="34" charset="-120"/>
              </a:rPr>
              <a:t>代：</a:t>
            </a:r>
            <a:r>
              <a:rPr lang="zh-TW" altLang="en-US" sz="2600" dirty="0" smtClean="0">
                <a:latin typeface="Adobe 繁黑體 Std B" pitchFamily="34" charset="-120"/>
                <a:ea typeface="Adobe 繁黑體 Std B" pitchFamily="34" charset="-120"/>
              </a:rPr>
              <a:t>組合語言 </a:t>
            </a:r>
            <a:r>
              <a:rPr lang="en-US" altLang="zh-TW" sz="2600" dirty="0" smtClean="0">
                <a:latin typeface="Adobe 繁黑體 Std B" pitchFamily="34" charset="-120"/>
                <a:ea typeface="Adobe 繁黑體 Std B" pitchFamily="34" charset="-120"/>
              </a:rPr>
              <a:t>(</a:t>
            </a:r>
            <a:r>
              <a:rPr lang="en-US" altLang="zh-TW" sz="2600" dirty="0">
                <a:latin typeface="Adobe 繁黑體 Std B" pitchFamily="34" charset="-120"/>
                <a:ea typeface="Adobe 繁黑體 Std B" pitchFamily="34" charset="-120"/>
              </a:rPr>
              <a:t>Assembly Language)</a:t>
            </a:r>
          </a:p>
          <a:p>
            <a:pPr eaLnBrk="1" hangingPunct="1">
              <a:lnSpc>
                <a:spcPct val="200000"/>
              </a:lnSpc>
            </a:pPr>
            <a:r>
              <a:rPr lang="zh-TW" altLang="en-US" sz="2600" dirty="0" smtClean="0">
                <a:latin typeface="Adobe 繁黑體 Std B" pitchFamily="34" charset="-120"/>
                <a:ea typeface="Adobe 繁黑體 Std B" pitchFamily="34" charset="-120"/>
              </a:rPr>
              <a:t>第</a:t>
            </a:r>
            <a:r>
              <a:rPr lang="en-US" altLang="zh-TW" sz="2600" dirty="0" smtClean="0">
                <a:latin typeface="Adobe 繁黑體 Std B" pitchFamily="34" charset="-120"/>
                <a:ea typeface="Adobe 繁黑體 Std B" pitchFamily="34" charset="-120"/>
              </a:rPr>
              <a:t>1</a:t>
            </a:r>
            <a:r>
              <a:rPr lang="zh-TW" altLang="en-US" sz="2600" dirty="0" smtClean="0">
                <a:latin typeface="Adobe 繁黑體 Std B" pitchFamily="34" charset="-120"/>
                <a:ea typeface="Adobe 繁黑體 Std B" pitchFamily="34" charset="-120"/>
              </a:rPr>
              <a:t>代：機器語言 </a:t>
            </a:r>
            <a:r>
              <a:rPr lang="en-US" altLang="zh-TW" sz="2600" dirty="0" smtClean="0">
                <a:latin typeface="Adobe 繁黑體 Std B" pitchFamily="34" charset="-120"/>
                <a:ea typeface="Adobe 繁黑體 Std B" pitchFamily="34" charset="-120"/>
              </a:rPr>
              <a:t>(Machine Language)</a:t>
            </a:r>
            <a:endParaRPr lang="zh-TW" altLang="zh-TW" sz="2600" dirty="0">
              <a:solidFill>
                <a:srgbClr val="FF0000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4" name="圓角矩形 3"/>
          <p:cNvSpPr/>
          <p:nvPr/>
        </p:nvSpPr>
        <p:spPr>
          <a:xfrm>
            <a:off x="2123728" y="2708920"/>
            <a:ext cx="4752528" cy="432048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  <a:cs typeface="Consolas" panose="020B0609020204030204" pitchFamily="49" charset="0"/>
              </a:rPr>
              <a:t>SELECT </a:t>
            </a:r>
            <a:r>
              <a:rPr lang="en-US" altLang="zh-TW" sz="2000" dirty="0">
                <a:latin typeface="Adobe 繁黑體 Std B" pitchFamily="34" charset="-120"/>
                <a:ea typeface="Adobe 繁黑體 Std B" pitchFamily="34" charset="-120"/>
                <a:cs typeface="Consolas" panose="020B0609020204030204" pitchFamily="49" charset="0"/>
              </a:rPr>
              <a:t>apple FROM </a:t>
            </a:r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  <a:cs typeface="Consolas" panose="020B0609020204030204" pitchFamily="49" charset="0"/>
              </a:rPr>
              <a:t>fruit;   (SQL)</a:t>
            </a:r>
          </a:p>
        </p:txBody>
      </p:sp>
      <p:sp>
        <p:nvSpPr>
          <p:cNvPr id="5" name="圓角矩形 4"/>
          <p:cNvSpPr/>
          <p:nvPr/>
        </p:nvSpPr>
        <p:spPr>
          <a:xfrm>
            <a:off x="2129222" y="1844824"/>
            <a:ext cx="4747034" cy="432048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  <a:cs typeface="Consolas" panose="020B0609020204030204" pitchFamily="49" charset="0"/>
              </a:rPr>
              <a:t>I want an apple!       (English)</a:t>
            </a:r>
          </a:p>
        </p:txBody>
      </p:sp>
      <p:sp>
        <p:nvSpPr>
          <p:cNvPr id="6" name="圓角矩形 5"/>
          <p:cNvSpPr/>
          <p:nvPr/>
        </p:nvSpPr>
        <p:spPr>
          <a:xfrm>
            <a:off x="2133996" y="3572520"/>
            <a:ext cx="4742259" cy="432048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dirty="0" err="1" smtClean="0">
                <a:latin typeface="Adobe 繁黑體 Std B" pitchFamily="34" charset="-120"/>
                <a:ea typeface="Adobe 繁黑體 Std B" pitchFamily="34" charset="-120"/>
                <a:cs typeface="Consolas" panose="020B0609020204030204" pitchFamily="49" charset="0"/>
              </a:rPr>
              <a:t>Fruit.get</a:t>
            </a:r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  <a:cs typeface="Consolas" panose="020B0609020204030204" pitchFamily="49" charset="0"/>
              </a:rPr>
              <a:t>(apple);        (C/C++)</a:t>
            </a:r>
          </a:p>
        </p:txBody>
      </p:sp>
      <p:sp>
        <p:nvSpPr>
          <p:cNvPr id="7" name="圓角矩形 6"/>
          <p:cNvSpPr/>
          <p:nvPr/>
        </p:nvSpPr>
        <p:spPr>
          <a:xfrm>
            <a:off x="2133996" y="4437112"/>
            <a:ext cx="4742259" cy="432048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  <a:cs typeface="Consolas" panose="020B0609020204030204" pitchFamily="49" charset="0"/>
              </a:rPr>
              <a:t>MOV EAX,4             (Assembly)</a:t>
            </a:r>
          </a:p>
        </p:txBody>
      </p:sp>
      <p:sp>
        <p:nvSpPr>
          <p:cNvPr id="8" name="圓角矩形 7"/>
          <p:cNvSpPr/>
          <p:nvPr/>
        </p:nvSpPr>
        <p:spPr>
          <a:xfrm>
            <a:off x="2133996" y="5301208"/>
            <a:ext cx="4742259" cy="432048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  <a:cs typeface="Consolas" panose="020B0609020204030204" pitchFamily="49" charset="0"/>
              </a:rPr>
              <a:t>0110100110101001       (Machine)</a:t>
            </a:r>
          </a:p>
        </p:txBody>
      </p:sp>
      <p:cxnSp>
        <p:nvCxnSpPr>
          <p:cNvPr id="3" name="直線單箭頭接點 2"/>
          <p:cNvCxnSpPr/>
          <p:nvPr/>
        </p:nvCxnSpPr>
        <p:spPr bwMode="auto">
          <a:xfrm>
            <a:off x="7956376" y="3130153"/>
            <a:ext cx="0" cy="2304752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0099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線接點 9"/>
          <p:cNvCxnSpPr/>
          <p:nvPr/>
        </p:nvCxnSpPr>
        <p:spPr bwMode="auto">
          <a:xfrm>
            <a:off x="7164288" y="3140968"/>
            <a:ext cx="15841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線接點 15"/>
          <p:cNvCxnSpPr/>
          <p:nvPr/>
        </p:nvCxnSpPr>
        <p:spPr bwMode="auto">
          <a:xfrm>
            <a:off x="7164288" y="5422180"/>
            <a:ext cx="15841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4F20-9811-4A25-8794-8D1444235B62}" type="datetime1">
              <a:rPr lang="zh-TW" altLang="en-US" smtClean="0">
                <a:latin typeface="Adobe 繁黑體 Std B" pitchFamily="34" charset="-120"/>
                <a:ea typeface="Adobe 繁黑體 Std B" pitchFamily="34" charset="-120"/>
              </a:rPr>
              <a:t>2017/11/4</a:t>
            </a:fld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780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4664"/>
            <a:ext cx="8229600" cy="981075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C++</a:t>
            </a:r>
            <a:r>
              <a:rPr lang="zh-TW" altLang="en-US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 程式的執行步驟</a:t>
            </a:r>
            <a:endParaRPr lang="zh-TW" altLang="zh-TW" dirty="0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graphicFrame>
        <p:nvGraphicFramePr>
          <p:cNvPr id="3" name="內容版面配置區 2"/>
          <p:cNvGraphicFramePr>
            <a:graphicFrameLocks noGrp="1"/>
          </p:cNvGraphicFramePr>
          <p:nvPr>
            <p:ph idx="1"/>
            <p:extLst/>
          </p:nvPr>
        </p:nvGraphicFramePr>
        <p:xfrm>
          <a:off x="1763688" y="1312167"/>
          <a:ext cx="5832648" cy="4853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002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步驟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工具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生成 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/ 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載入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470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編輯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/>
                      </a:r>
                      <a:br>
                        <a:rPr lang="en-US" altLang="zh-TW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</a:b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Edit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編輯器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/>
                      </a:r>
                      <a:br>
                        <a:rPr lang="en-US" altLang="zh-TW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</a:b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Editor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原始碼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/>
                      </a:r>
                      <a:br>
                        <a:rPr lang="en-US" altLang="zh-TW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</a:b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Source Code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470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預處理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/>
                      </a:r>
                      <a:br>
                        <a:rPr lang="en-US" altLang="zh-TW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</a:b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Preprocess</a:t>
                      </a:r>
                      <a:endParaRPr lang="zh-TW" altLang="en-US" sz="18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預處理器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/>
                      </a:r>
                      <a:br>
                        <a:rPr lang="en-US" altLang="zh-TW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</a:b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Preprocessor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擴展巨集、宣告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Expanded Code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633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編譯</a:t>
                      </a:r>
                      <a:endParaRPr lang="en-US" altLang="zh-TW" sz="18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Compile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編譯器</a:t>
                      </a:r>
                      <a:endParaRPr lang="en-US" altLang="zh-TW" sz="18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Compiler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目的碼</a:t>
                      </a:r>
                      <a:endParaRPr lang="en-US" altLang="zh-TW" sz="18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Object code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633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連結</a:t>
                      </a:r>
                      <a:endParaRPr lang="en-US" altLang="zh-TW" sz="18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Link</a:t>
                      </a:r>
                      <a:r>
                        <a:rPr lang="en-US" altLang="zh-TW" sz="18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 Edit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連結器</a:t>
                      </a:r>
                      <a:endParaRPr lang="en-US" altLang="zh-TW" sz="18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Linker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執行檔</a:t>
                      </a:r>
                      <a:endParaRPr lang="en-US" altLang="zh-TW" sz="18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Executable</a:t>
                      </a:r>
                      <a:r>
                        <a:rPr lang="en-US" altLang="zh-TW" sz="18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 file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633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載入程式</a:t>
                      </a:r>
                      <a:endParaRPr lang="en-US" altLang="zh-TW" sz="180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80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Load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載入器</a:t>
                      </a:r>
                      <a:endParaRPr lang="en-US" altLang="zh-TW" sz="180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80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Loader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記憶體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/>
                      </a:r>
                      <a:br>
                        <a:rPr lang="en-US" altLang="zh-TW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</a:b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Memory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470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執行程式</a:t>
                      </a:r>
                      <a:endParaRPr lang="en-US" altLang="zh-TW" sz="18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Execute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中央處理器</a:t>
                      </a:r>
                      <a:endParaRPr lang="en-US" altLang="zh-TW" sz="18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CPU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輸出</a:t>
                      </a:r>
                      <a:endParaRPr lang="en-US" altLang="zh-TW" sz="18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Output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 bwMode="auto">
          <a:xfrm>
            <a:off x="3707904" y="1772815"/>
            <a:ext cx="1944216" cy="439248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dobe 繁黑體 Std B" pitchFamily="34" charset="-120"/>
              <a:ea typeface="Adobe 繁黑體 Std B" pitchFamily="34" charset="-120"/>
              <a:cs typeface="Arial" panose="020B0604020202020204" pitchFamily="34" charset="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2EFF0-F72B-4910-BC50-813D9C125F61}" type="datetime1">
              <a:rPr lang="zh-TW" altLang="en-US" smtClean="0"/>
              <a:t>2017/11/4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243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56471"/>
            <a:ext cx="8229600" cy="981075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C++</a:t>
            </a:r>
            <a:r>
              <a:rPr lang="zh-TW" altLang="en-US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 程式的執行步驟</a:t>
            </a:r>
            <a:endParaRPr lang="zh-TW" altLang="zh-TW" dirty="0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graphicFrame>
        <p:nvGraphicFramePr>
          <p:cNvPr id="3" name="內容版面配置區 2"/>
          <p:cNvGraphicFramePr>
            <a:graphicFrameLocks noGrp="1"/>
          </p:cNvGraphicFramePr>
          <p:nvPr>
            <p:ph idx="1"/>
            <p:extLst/>
          </p:nvPr>
        </p:nvGraphicFramePr>
        <p:xfrm>
          <a:off x="1187623" y="1025700"/>
          <a:ext cx="583264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218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步驟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工具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生成 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/ 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載入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61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編輯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編輯器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Source Code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2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預處理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預處理器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Expanded Code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18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編譯</a:t>
                      </a:r>
                      <a:endParaRPr lang="en-US" altLang="zh-TW" sz="18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編譯器</a:t>
                      </a:r>
                      <a:endParaRPr lang="en-US" altLang="zh-TW" sz="18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Object code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18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連結</a:t>
                      </a:r>
                      <a:endParaRPr lang="en-US" altLang="zh-TW" sz="18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連結器</a:t>
                      </a:r>
                      <a:endParaRPr lang="en-US" altLang="zh-TW" sz="18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Executable</a:t>
                      </a:r>
                      <a:r>
                        <a:rPr lang="en-US" altLang="zh-TW" sz="18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 File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18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載入程式</a:t>
                      </a:r>
                      <a:endParaRPr lang="en-US" altLang="zh-TW" sz="18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載入器</a:t>
                      </a:r>
                      <a:endParaRPr lang="en-US" altLang="zh-TW" sz="18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Memory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18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執行程式</a:t>
                      </a:r>
                      <a:endParaRPr lang="en-US" altLang="zh-TW" sz="18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中央處理器</a:t>
                      </a:r>
                      <a:endParaRPr lang="en-US" altLang="zh-TW" sz="18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Output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 bwMode="auto">
          <a:xfrm>
            <a:off x="1187622" y="1774380"/>
            <a:ext cx="5832649" cy="108012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dobe 繁黑體 Std B" pitchFamily="34" charset="-120"/>
              <a:ea typeface="Adobe 繁黑體 Std B" pitchFamily="34" charset="-120"/>
              <a:cs typeface="Arial" panose="020B0604020202020204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r="42832"/>
          <a:stretch/>
        </p:blipFill>
        <p:spPr>
          <a:xfrm>
            <a:off x="1187623" y="3790603"/>
            <a:ext cx="5760641" cy="227693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 bwMode="auto">
          <a:xfrm>
            <a:off x="1187622" y="4150643"/>
            <a:ext cx="5760642" cy="79208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dobe 繁黑體 Std B" pitchFamily="34" charset="-120"/>
              <a:ea typeface="Adobe 繁黑體 Std B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187621" y="2865825"/>
            <a:ext cx="5832650" cy="720195"/>
          </a:xfrm>
          <a:prstGeom prst="rect">
            <a:avLst/>
          </a:prstGeom>
          <a:noFill/>
          <a:ln w="38100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dobe 繁黑體 Std B" pitchFamily="34" charset="-120"/>
              <a:ea typeface="Adobe 繁黑體 Std B" pitchFamily="34" charset="-12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187621" y="5066048"/>
            <a:ext cx="5760643" cy="596764"/>
          </a:xfrm>
          <a:prstGeom prst="rect">
            <a:avLst/>
          </a:prstGeom>
          <a:noFill/>
          <a:ln w="38100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dobe 繁黑體 Std B" pitchFamily="34" charset="-120"/>
              <a:ea typeface="Adobe 繁黑體 Std B" pitchFamily="34" charset="-120"/>
              <a:cs typeface="Arial" panose="020B0604020202020204" pitchFamily="34" charset="0"/>
            </a:endParaRPr>
          </a:p>
        </p:txBody>
      </p:sp>
      <p:sp>
        <p:nvSpPr>
          <p:cNvPr id="9" name="圓角矩形圖說文字 8"/>
          <p:cNvSpPr/>
          <p:nvPr/>
        </p:nvSpPr>
        <p:spPr>
          <a:xfrm>
            <a:off x="7092280" y="4644349"/>
            <a:ext cx="1822079" cy="720081"/>
          </a:xfrm>
          <a:prstGeom prst="wedgeRoundRectCallout">
            <a:avLst>
              <a:gd name="adj1" fmla="val -65961"/>
              <a:gd name="adj2" fmla="val -25554"/>
              <a:gd name="adj3" fmla="val 16667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  <a:cs typeface="Consolas" panose="020B0609020204030204" pitchFamily="49" charset="0"/>
              </a:rPr>
              <a:t>Console</a:t>
            </a: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  <a:cs typeface="Consolas" panose="020B0609020204030204" pitchFamily="49" charset="0"/>
              </a:rPr>
              <a:t> 會</a:t>
            </a:r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  <a:cs typeface="Consolas" panose="020B0609020204030204" pitchFamily="49" charset="0"/>
              </a:rPr>
              <a:t/>
            </a:r>
            <a:b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  <a:cs typeface="Consolas" panose="020B0609020204030204" pitchFamily="49" charset="0"/>
              </a:rPr>
            </a:b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  <a:cs typeface="Consolas" panose="020B0609020204030204" pitchFamily="49" charset="0"/>
              </a:rPr>
              <a:t>提示錯誤資訊</a:t>
            </a:r>
            <a:endParaRPr lang="en-US" altLang="zh-TW" sz="2000" dirty="0">
              <a:latin typeface="Adobe 繁黑體 Std B" pitchFamily="34" charset="-120"/>
              <a:ea typeface="Adobe 繁黑體 Std B" pitchFamily="34" charset="-120"/>
              <a:cs typeface="Consolas" panose="020B0609020204030204" pitchFamily="49" charset="0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7253543" y="1910754"/>
            <a:ext cx="1224136" cy="331598"/>
            <a:chOff x="7092280" y="3243726"/>
            <a:chExt cx="1224136" cy="331598"/>
          </a:xfrm>
        </p:grpSpPr>
        <p:sp>
          <p:nvSpPr>
            <p:cNvPr id="11" name="圓角矩形圖說文字 10"/>
            <p:cNvSpPr/>
            <p:nvPr/>
          </p:nvSpPr>
          <p:spPr>
            <a:xfrm>
              <a:off x="7092280" y="3243726"/>
              <a:ext cx="1224136" cy="331598"/>
            </a:xfrm>
            <a:prstGeom prst="wedgeRoundRectCallout">
              <a:avLst>
                <a:gd name="adj1" fmla="val -65961"/>
                <a:gd name="adj2" fmla="val -25554"/>
                <a:gd name="adj3" fmla="val 16667"/>
              </a:avLst>
            </a:prstGeom>
            <a:ln w="38100">
              <a:solidFill>
                <a:srgbClr val="00B05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TW" sz="2000" dirty="0" smtClean="0">
                  <a:latin typeface="Adobe 繁黑體 Std B" pitchFamily="34" charset="-120"/>
                  <a:ea typeface="Adobe 繁黑體 Std B" pitchFamily="34" charset="-120"/>
                  <a:cs typeface="Consolas" panose="020B0609020204030204" pitchFamily="49" charset="0"/>
                </a:rPr>
                <a:t>  Build</a:t>
              </a:r>
              <a:endParaRPr lang="en-US" altLang="zh-TW" sz="2000" dirty="0">
                <a:latin typeface="Adobe 繁黑體 Std B" pitchFamily="34" charset="-120"/>
                <a:ea typeface="Adobe 繁黑體 Std B" pitchFamily="34" charset="-120"/>
                <a:cs typeface="Consolas" panose="020B0609020204030204" pitchFamily="49" charset="0"/>
              </a:endParaRPr>
            </a:p>
          </p:txBody>
        </p:sp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64288" y="3263146"/>
              <a:ext cx="288144" cy="288144"/>
            </a:xfrm>
            <a:prstGeom prst="rect">
              <a:avLst/>
            </a:prstGeom>
          </p:spPr>
        </p:pic>
      </p:grpSp>
      <p:grpSp>
        <p:nvGrpSpPr>
          <p:cNvPr id="21" name="群組 20"/>
          <p:cNvGrpSpPr/>
          <p:nvPr/>
        </p:nvGrpSpPr>
        <p:grpSpPr>
          <a:xfrm>
            <a:off x="7250255" y="3357160"/>
            <a:ext cx="1224136" cy="331598"/>
            <a:chOff x="7250255" y="3931661"/>
            <a:chExt cx="1224136" cy="331598"/>
          </a:xfrm>
        </p:grpSpPr>
        <p:grpSp>
          <p:nvGrpSpPr>
            <p:cNvPr id="16" name="群組 15"/>
            <p:cNvGrpSpPr/>
            <p:nvPr/>
          </p:nvGrpSpPr>
          <p:grpSpPr>
            <a:xfrm>
              <a:off x="7250255" y="3931661"/>
              <a:ext cx="1224136" cy="331598"/>
              <a:chOff x="7092280" y="3243726"/>
              <a:chExt cx="1224136" cy="331598"/>
            </a:xfrm>
          </p:grpSpPr>
          <p:sp>
            <p:nvSpPr>
              <p:cNvPr id="17" name="圓角矩形圖說文字 16"/>
              <p:cNvSpPr/>
              <p:nvPr/>
            </p:nvSpPr>
            <p:spPr>
              <a:xfrm>
                <a:off x="7092280" y="3243726"/>
                <a:ext cx="1224136" cy="331598"/>
              </a:xfrm>
              <a:prstGeom prst="wedgeRoundRectCallout">
                <a:avLst>
                  <a:gd name="adj1" fmla="val -65961"/>
                  <a:gd name="adj2" fmla="val -25554"/>
                  <a:gd name="adj3" fmla="val 16667"/>
                </a:avLst>
              </a:prstGeom>
              <a:ln w="38100">
                <a:solidFill>
                  <a:srgbClr val="00B05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TW" sz="2000" dirty="0" smtClean="0">
                    <a:latin typeface="Adobe 繁黑體 Std B" pitchFamily="34" charset="-120"/>
                    <a:ea typeface="Adobe 繁黑體 Std B" pitchFamily="34" charset="-120"/>
                    <a:cs typeface="Consolas" panose="020B0609020204030204" pitchFamily="49" charset="0"/>
                  </a:rPr>
                  <a:t>  Run</a:t>
                </a:r>
                <a:endParaRPr lang="en-US" altLang="zh-TW" sz="2000" dirty="0">
                  <a:latin typeface="Adobe 繁黑體 Std B" pitchFamily="34" charset="-120"/>
                  <a:ea typeface="Adobe 繁黑體 Std B" pitchFamily="34" charset="-120"/>
                  <a:cs typeface="Consolas" panose="020B0609020204030204" pitchFamily="49" charset="0"/>
                </a:endParaRPr>
              </a:p>
            </p:txBody>
          </p:sp>
          <p:pic>
            <p:nvPicPr>
              <p:cNvPr id="18" name="圖片 1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64288" y="3263146"/>
                <a:ext cx="288144" cy="288144"/>
              </a:xfrm>
              <a:prstGeom prst="rect">
                <a:avLst/>
              </a:prstGeom>
            </p:spPr>
          </p:pic>
        </p:grpSp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31271" y="3951081"/>
              <a:ext cx="259664" cy="284394"/>
            </a:xfrm>
            <a:prstGeom prst="rect">
              <a:avLst/>
            </a:prstGeom>
          </p:spPr>
        </p:pic>
      </p:grpSp>
      <p:grpSp>
        <p:nvGrpSpPr>
          <p:cNvPr id="23" name="群組 22"/>
          <p:cNvGrpSpPr/>
          <p:nvPr/>
        </p:nvGrpSpPr>
        <p:grpSpPr>
          <a:xfrm>
            <a:off x="7020271" y="2514429"/>
            <a:ext cx="1512900" cy="638148"/>
            <a:chOff x="7020271" y="3088930"/>
            <a:chExt cx="1512900" cy="638148"/>
          </a:xfrm>
        </p:grpSpPr>
        <p:sp>
          <p:nvSpPr>
            <p:cNvPr id="14" name="圓角矩形圖說文字 13"/>
            <p:cNvSpPr/>
            <p:nvPr/>
          </p:nvSpPr>
          <p:spPr>
            <a:xfrm>
              <a:off x="7020271" y="3088930"/>
              <a:ext cx="1512900" cy="638148"/>
            </a:xfrm>
            <a:custGeom>
              <a:avLst/>
              <a:gdLst>
                <a:gd name="connsiteX0" fmla="*/ 0 w 1279537"/>
                <a:gd name="connsiteY0" fmla="*/ 105494 h 632951"/>
                <a:gd name="connsiteX1" fmla="*/ 105494 w 1279537"/>
                <a:gd name="connsiteY1" fmla="*/ 0 h 632951"/>
                <a:gd name="connsiteX2" fmla="*/ 213256 w 1279537"/>
                <a:gd name="connsiteY2" fmla="*/ 0 h 632951"/>
                <a:gd name="connsiteX3" fmla="*/ 213256 w 1279537"/>
                <a:gd name="connsiteY3" fmla="*/ 0 h 632951"/>
                <a:gd name="connsiteX4" fmla="*/ 533140 w 1279537"/>
                <a:gd name="connsiteY4" fmla="*/ 0 h 632951"/>
                <a:gd name="connsiteX5" fmla="*/ 1174043 w 1279537"/>
                <a:gd name="connsiteY5" fmla="*/ 0 h 632951"/>
                <a:gd name="connsiteX6" fmla="*/ 1279537 w 1279537"/>
                <a:gd name="connsiteY6" fmla="*/ 105494 h 632951"/>
                <a:gd name="connsiteX7" fmla="*/ 1279537 w 1279537"/>
                <a:gd name="connsiteY7" fmla="*/ 369221 h 632951"/>
                <a:gd name="connsiteX8" fmla="*/ 1279537 w 1279537"/>
                <a:gd name="connsiteY8" fmla="*/ 369221 h 632951"/>
                <a:gd name="connsiteX9" fmla="*/ 1279537 w 1279537"/>
                <a:gd name="connsiteY9" fmla="*/ 527459 h 632951"/>
                <a:gd name="connsiteX10" fmla="*/ 1279537 w 1279537"/>
                <a:gd name="connsiteY10" fmla="*/ 527457 h 632951"/>
                <a:gd name="connsiteX11" fmla="*/ 1174043 w 1279537"/>
                <a:gd name="connsiteY11" fmla="*/ 632951 h 632951"/>
                <a:gd name="connsiteX12" fmla="*/ 533140 w 1279537"/>
                <a:gd name="connsiteY12" fmla="*/ 632951 h 632951"/>
                <a:gd name="connsiteX13" fmla="*/ 213256 w 1279537"/>
                <a:gd name="connsiteY13" fmla="*/ 632951 h 632951"/>
                <a:gd name="connsiteX14" fmla="*/ 213256 w 1279537"/>
                <a:gd name="connsiteY14" fmla="*/ 632951 h 632951"/>
                <a:gd name="connsiteX15" fmla="*/ 105494 w 1279537"/>
                <a:gd name="connsiteY15" fmla="*/ 632951 h 632951"/>
                <a:gd name="connsiteX16" fmla="*/ 0 w 1279537"/>
                <a:gd name="connsiteY16" fmla="*/ 527457 h 632951"/>
                <a:gd name="connsiteX17" fmla="*/ 0 w 1279537"/>
                <a:gd name="connsiteY17" fmla="*/ 527459 h 632951"/>
                <a:gd name="connsiteX18" fmla="*/ -213657 w 1279537"/>
                <a:gd name="connsiteY18" fmla="*/ 380973 h 632951"/>
                <a:gd name="connsiteX19" fmla="*/ 0 w 1279537"/>
                <a:gd name="connsiteY19" fmla="*/ 369221 h 632951"/>
                <a:gd name="connsiteX20" fmla="*/ 0 w 1279537"/>
                <a:gd name="connsiteY20" fmla="*/ 105494 h 632951"/>
                <a:gd name="connsiteX0" fmla="*/ 213657 w 1493194"/>
                <a:gd name="connsiteY0" fmla="*/ 105494 h 632951"/>
                <a:gd name="connsiteX1" fmla="*/ 319151 w 1493194"/>
                <a:gd name="connsiteY1" fmla="*/ 0 h 632951"/>
                <a:gd name="connsiteX2" fmla="*/ 426913 w 1493194"/>
                <a:gd name="connsiteY2" fmla="*/ 0 h 632951"/>
                <a:gd name="connsiteX3" fmla="*/ 426913 w 1493194"/>
                <a:gd name="connsiteY3" fmla="*/ 0 h 632951"/>
                <a:gd name="connsiteX4" fmla="*/ 746797 w 1493194"/>
                <a:gd name="connsiteY4" fmla="*/ 0 h 632951"/>
                <a:gd name="connsiteX5" fmla="*/ 1387700 w 1493194"/>
                <a:gd name="connsiteY5" fmla="*/ 0 h 632951"/>
                <a:gd name="connsiteX6" fmla="*/ 1493194 w 1493194"/>
                <a:gd name="connsiteY6" fmla="*/ 105494 h 632951"/>
                <a:gd name="connsiteX7" fmla="*/ 1493194 w 1493194"/>
                <a:gd name="connsiteY7" fmla="*/ 369221 h 632951"/>
                <a:gd name="connsiteX8" fmla="*/ 1493194 w 1493194"/>
                <a:gd name="connsiteY8" fmla="*/ 369221 h 632951"/>
                <a:gd name="connsiteX9" fmla="*/ 1493194 w 1493194"/>
                <a:gd name="connsiteY9" fmla="*/ 527459 h 632951"/>
                <a:gd name="connsiteX10" fmla="*/ 1493194 w 1493194"/>
                <a:gd name="connsiteY10" fmla="*/ 527457 h 632951"/>
                <a:gd name="connsiteX11" fmla="*/ 1387700 w 1493194"/>
                <a:gd name="connsiteY11" fmla="*/ 632951 h 632951"/>
                <a:gd name="connsiteX12" fmla="*/ 746797 w 1493194"/>
                <a:gd name="connsiteY12" fmla="*/ 632951 h 632951"/>
                <a:gd name="connsiteX13" fmla="*/ 426913 w 1493194"/>
                <a:gd name="connsiteY13" fmla="*/ 632951 h 632951"/>
                <a:gd name="connsiteX14" fmla="*/ 426913 w 1493194"/>
                <a:gd name="connsiteY14" fmla="*/ 632951 h 632951"/>
                <a:gd name="connsiteX15" fmla="*/ 319151 w 1493194"/>
                <a:gd name="connsiteY15" fmla="*/ 632951 h 632951"/>
                <a:gd name="connsiteX16" fmla="*/ 213657 w 1493194"/>
                <a:gd name="connsiteY16" fmla="*/ 527457 h 632951"/>
                <a:gd name="connsiteX17" fmla="*/ 213657 w 1493194"/>
                <a:gd name="connsiteY17" fmla="*/ 527459 h 632951"/>
                <a:gd name="connsiteX18" fmla="*/ 0 w 1493194"/>
                <a:gd name="connsiteY18" fmla="*/ 380973 h 632951"/>
                <a:gd name="connsiteX19" fmla="*/ 213657 w 1493194"/>
                <a:gd name="connsiteY19" fmla="*/ 369221 h 632951"/>
                <a:gd name="connsiteX20" fmla="*/ 213657 w 1493194"/>
                <a:gd name="connsiteY20" fmla="*/ 105494 h 632951"/>
                <a:gd name="connsiteX0" fmla="*/ 213657 w 1493194"/>
                <a:gd name="connsiteY0" fmla="*/ 105494 h 632951"/>
                <a:gd name="connsiteX1" fmla="*/ 192877 w 1493194"/>
                <a:gd name="connsiteY1" fmla="*/ 114044 h 632951"/>
                <a:gd name="connsiteX2" fmla="*/ 319151 w 1493194"/>
                <a:gd name="connsiteY2" fmla="*/ 0 h 632951"/>
                <a:gd name="connsiteX3" fmla="*/ 426913 w 1493194"/>
                <a:gd name="connsiteY3" fmla="*/ 0 h 632951"/>
                <a:gd name="connsiteX4" fmla="*/ 426913 w 1493194"/>
                <a:gd name="connsiteY4" fmla="*/ 0 h 632951"/>
                <a:gd name="connsiteX5" fmla="*/ 746797 w 1493194"/>
                <a:gd name="connsiteY5" fmla="*/ 0 h 632951"/>
                <a:gd name="connsiteX6" fmla="*/ 1387700 w 1493194"/>
                <a:gd name="connsiteY6" fmla="*/ 0 h 632951"/>
                <a:gd name="connsiteX7" fmla="*/ 1493194 w 1493194"/>
                <a:gd name="connsiteY7" fmla="*/ 105494 h 632951"/>
                <a:gd name="connsiteX8" fmla="*/ 1493194 w 1493194"/>
                <a:gd name="connsiteY8" fmla="*/ 369221 h 632951"/>
                <a:gd name="connsiteX9" fmla="*/ 1493194 w 1493194"/>
                <a:gd name="connsiteY9" fmla="*/ 369221 h 632951"/>
                <a:gd name="connsiteX10" fmla="*/ 1493194 w 1493194"/>
                <a:gd name="connsiteY10" fmla="*/ 527459 h 632951"/>
                <a:gd name="connsiteX11" fmla="*/ 1493194 w 1493194"/>
                <a:gd name="connsiteY11" fmla="*/ 527457 h 632951"/>
                <a:gd name="connsiteX12" fmla="*/ 1387700 w 1493194"/>
                <a:gd name="connsiteY12" fmla="*/ 632951 h 632951"/>
                <a:gd name="connsiteX13" fmla="*/ 746797 w 1493194"/>
                <a:gd name="connsiteY13" fmla="*/ 632951 h 632951"/>
                <a:gd name="connsiteX14" fmla="*/ 426913 w 1493194"/>
                <a:gd name="connsiteY14" fmla="*/ 632951 h 632951"/>
                <a:gd name="connsiteX15" fmla="*/ 426913 w 1493194"/>
                <a:gd name="connsiteY15" fmla="*/ 632951 h 632951"/>
                <a:gd name="connsiteX16" fmla="*/ 319151 w 1493194"/>
                <a:gd name="connsiteY16" fmla="*/ 632951 h 632951"/>
                <a:gd name="connsiteX17" fmla="*/ 213657 w 1493194"/>
                <a:gd name="connsiteY17" fmla="*/ 527457 h 632951"/>
                <a:gd name="connsiteX18" fmla="*/ 213657 w 1493194"/>
                <a:gd name="connsiteY18" fmla="*/ 527459 h 632951"/>
                <a:gd name="connsiteX19" fmla="*/ 0 w 1493194"/>
                <a:gd name="connsiteY19" fmla="*/ 380973 h 632951"/>
                <a:gd name="connsiteX20" fmla="*/ 213657 w 1493194"/>
                <a:gd name="connsiteY20" fmla="*/ 369221 h 632951"/>
                <a:gd name="connsiteX21" fmla="*/ 213657 w 1493194"/>
                <a:gd name="connsiteY21" fmla="*/ 105494 h 632951"/>
                <a:gd name="connsiteX0" fmla="*/ 213657 w 1493194"/>
                <a:gd name="connsiteY0" fmla="*/ 105494 h 638148"/>
                <a:gd name="connsiteX1" fmla="*/ 192877 w 1493194"/>
                <a:gd name="connsiteY1" fmla="*/ 114044 h 638148"/>
                <a:gd name="connsiteX2" fmla="*/ 319151 w 1493194"/>
                <a:gd name="connsiteY2" fmla="*/ 0 h 638148"/>
                <a:gd name="connsiteX3" fmla="*/ 426913 w 1493194"/>
                <a:gd name="connsiteY3" fmla="*/ 0 h 638148"/>
                <a:gd name="connsiteX4" fmla="*/ 426913 w 1493194"/>
                <a:gd name="connsiteY4" fmla="*/ 0 h 638148"/>
                <a:gd name="connsiteX5" fmla="*/ 746797 w 1493194"/>
                <a:gd name="connsiteY5" fmla="*/ 0 h 638148"/>
                <a:gd name="connsiteX6" fmla="*/ 1387700 w 1493194"/>
                <a:gd name="connsiteY6" fmla="*/ 0 h 638148"/>
                <a:gd name="connsiteX7" fmla="*/ 1493194 w 1493194"/>
                <a:gd name="connsiteY7" fmla="*/ 105494 h 638148"/>
                <a:gd name="connsiteX8" fmla="*/ 1493194 w 1493194"/>
                <a:gd name="connsiteY8" fmla="*/ 369221 h 638148"/>
                <a:gd name="connsiteX9" fmla="*/ 1493194 w 1493194"/>
                <a:gd name="connsiteY9" fmla="*/ 369221 h 638148"/>
                <a:gd name="connsiteX10" fmla="*/ 1493194 w 1493194"/>
                <a:gd name="connsiteY10" fmla="*/ 527459 h 638148"/>
                <a:gd name="connsiteX11" fmla="*/ 1493194 w 1493194"/>
                <a:gd name="connsiteY11" fmla="*/ 527457 h 638148"/>
                <a:gd name="connsiteX12" fmla="*/ 1387700 w 1493194"/>
                <a:gd name="connsiteY12" fmla="*/ 632951 h 638148"/>
                <a:gd name="connsiteX13" fmla="*/ 746797 w 1493194"/>
                <a:gd name="connsiteY13" fmla="*/ 632951 h 638148"/>
                <a:gd name="connsiteX14" fmla="*/ 426913 w 1493194"/>
                <a:gd name="connsiteY14" fmla="*/ 632951 h 638148"/>
                <a:gd name="connsiteX15" fmla="*/ 426913 w 1493194"/>
                <a:gd name="connsiteY15" fmla="*/ 632951 h 638148"/>
                <a:gd name="connsiteX16" fmla="*/ 319151 w 1493194"/>
                <a:gd name="connsiteY16" fmla="*/ 632951 h 638148"/>
                <a:gd name="connsiteX17" fmla="*/ 213657 w 1493194"/>
                <a:gd name="connsiteY17" fmla="*/ 527457 h 638148"/>
                <a:gd name="connsiteX18" fmla="*/ 213657 w 1493194"/>
                <a:gd name="connsiteY18" fmla="*/ 527459 h 638148"/>
                <a:gd name="connsiteX19" fmla="*/ 0 w 1493194"/>
                <a:gd name="connsiteY19" fmla="*/ 638148 h 638148"/>
                <a:gd name="connsiteX20" fmla="*/ 213657 w 1493194"/>
                <a:gd name="connsiteY20" fmla="*/ 369221 h 638148"/>
                <a:gd name="connsiteX21" fmla="*/ 213657 w 1493194"/>
                <a:gd name="connsiteY21" fmla="*/ 105494 h 638148"/>
                <a:gd name="connsiteX0" fmla="*/ 213657 w 1493194"/>
                <a:gd name="connsiteY0" fmla="*/ 248369 h 638148"/>
                <a:gd name="connsiteX1" fmla="*/ 192877 w 1493194"/>
                <a:gd name="connsiteY1" fmla="*/ 114044 h 638148"/>
                <a:gd name="connsiteX2" fmla="*/ 319151 w 1493194"/>
                <a:gd name="connsiteY2" fmla="*/ 0 h 638148"/>
                <a:gd name="connsiteX3" fmla="*/ 426913 w 1493194"/>
                <a:gd name="connsiteY3" fmla="*/ 0 h 638148"/>
                <a:gd name="connsiteX4" fmla="*/ 426913 w 1493194"/>
                <a:gd name="connsiteY4" fmla="*/ 0 h 638148"/>
                <a:gd name="connsiteX5" fmla="*/ 746797 w 1493194"/>
                <a:gd name="connsiteY5" fmla="*/ 0 h 638148"/>
                <a:gd name="connsiteX6" fmla="*/ 1387700 w 1493194"/>
                <a:gd name="connsiteY6" fmla="*/ 0 h 638148"/>
                <a:gd name="connsiteX7" fmla="*/ 1493194 w 1493194"/>
                <a:gd name="connsiteY7" fmla="*/ 105494 h 638148"/>
                <a:gd name="connsiteX8" fmla="*/ 1493194 w 1493194"/>
                <a:gd name="connsiteY8" fmla="*/ 369221 h 638148"/>
                <a:gd name="connsiteX9" fmla="*/ 1493194 w 1493194"/>
                <a:gd name="connsiteY9" fmla="*/ 369221 h 638148"/>
                <a:gd name="connsiteX10" fmla="*/ 1493194 w 1493194"/>
                <a:gd name="connsiteY10" fmla="*/ 527459 h 638148"/>
                <a:gd name="connsiteX11" fmla="*/ 1493194 w 1493194"/>
                <a:gd name="connsiteY11" fmla="*/ 527457 h 638148"/>
                <a:gd name="connsiteX12" fmla="*/ 1387700 w 1493194"/>
                <a:gd name="connsiteY12" fmla="*/ 632951 h 638148"/>
                <a:gd name="connsiteX13" fmla="*/ 746797 w 1493194"/>
                <a:gd name="connsiteY13" fmla="*/ 632951 h 638148"/>
                <a:gd name="connsiteX14" fmla="*/ 426913 w 1493194"/>
                <a:gd name="connsiteY14" fmla="*/ 632951 h 638148"/>
                <a:gd name="connsiteX15" fmla="*/ 426913 w 1493194"/>
                <a:gd name="connsiteY15" fmla="*/ 632951 h 638148"/>
                <a:gd name="connsiteX16" fmla="*/ 319151 w 1493194"/>
                <a:gd name="connsiteY16" fmla="*/ 632951 h 638148"/>
                <a:gd name="connsiteX17" fmla="*/ 213657 w 1493194"/>
                <a:gd name="connsiteY17" fmla="*/ 527457 h 638148"/>
                <a:gd name="connsiteX18" fmla="*/ 213657 w 1493194"/>
                <a:gd name="connsiteY18" fmla="*/ 527459 h 638148"/>
                <a:gd name="connsiteX19" fmla="*/ 0 w 1493194"/>
                <a:gd name="connsiteY19" fmla="*/ 638148 h 638148"/>
                <a:gd name="connsiteX20" fmla="*/ 213657 w 1493194"/>
                <a:gd name="connsiteY20" fmla="*/ 369221 h 638148"/>
                <a:gd name="connsiteX21" fmla="*/ 213657 w 1493194"/>
                <a:gd name="connsiteY21" fmla="*/ 248369 h 638148"/>
                <a:gd name="connsiteX0" fmla="*/ 23157 w 1493194"/>
                <a:gd name="connsiteY0" fmla="*/ 48344 h 638148"/>
                <a:gd name="connsiteX1" fmla="*/ 192877 w 1493194"/>
                <a:gd name="connsiteY1" fmla="*/ 114044 h 638148"/>
                <a:gd name="connsiteX2" fmla="*/ 319151 w 1493194"/>
                <a:gd name="connsiteY2" fmla="*/ 0 h 638148"/>
                <a:gd name="connsiteX3" fmla="*/ 426913 w 1493194"/>
                <a:gd name="connsiteY3" fmla="*/ 0 h 638148"/>
                <a:gd name="connsiteX4" fmla="*/ 426913 w 1493194"/>
                <a:gd name="connsiteY4" fmla="*/ 0 h 638148"/>
                <a:gd name="connsiteX5" fmla="*/ 746797 w 1493194"/>
                <a:gd name="connsiteY5" fmla="*/ 0 h 638148"/>
                <a:gd name="connsiteX6" fmla="*/ 1387700 w 1493194"/>
                <a:gd name="connsiteY6" fmla="*/ 0 h 638148"/>
                <a:gd name="connsiteX7" fmla="*/ 1493194 w 1493194"/>
                <a:gd name="connsiteY7" fmla="*/ 105494 h 638148"/>
                <a:gd name="connsiteX8" fmla="*/ 1493194 w 1493194"/>
                <a:gd name="connsiteY8" fmla="*/ 369221 h 638148"/>
                <a:gd name="connsiteX9" fmla="*/ 1493194 w 1493194"/>
                <a:gd name="connsiteY9" fmla="*/ 369221 h 638148"/>
                <a:gd name="connsiteX10" fmla="*/ 1493194 w 1493194"/>
                <a:gd name="connsiteY10" fmla="*/ 527459 h 638148"/>
                <a:gd name="connsiteX11" fmla="*/ 1493194 w 1493194"/>
                <a:gd name="connsiteY11" fmla="*/ 527457 h 638148"/>
                <a:gd name="connsiteX12" fmla="*/ 1387700 w 1493194"/>
                <a:gd name="connsiteY12" fmla="*/ 632951 h 638148"/>
                <a:gd name="connsiteX13" fmla="*/ 746797 w 1493194"/>
                <a:gd name="connsiteY13" fmla="*/ 632951 h 638148"/>
                <a:gd name="connsiteX14" fmla="*/ 426913 w 1493194"/>
                <a:gd name="connsiteY14" fmla="*/ 632951 h 638148"/>
                <a:gd name="connsiteX15" fmla="*/ 426913 w 1493194"/>
                <a:gd name="connsiteY15" fmla="*/ 632951 h 638148"/>
                <a:gd name="connsiteX16" fmla="*/ 319151 w 1493194"/>
                <a:gd name="connsiteY16" fmla="*/ 632951 h 638148"/>
                <a:gd name="connsiteX17" fmla="*/ 213657 w 1493194"/>
                <a:gd name="connsiteY17" fmla="*/ 527457 h 638148"/>
                <a:gd name="connsiteX18" fmla="*/ 213657 w 1493194"/>
                <a:gd name="connsiteY18" fmla="*/ 527459 h 638148"/>
                <a:gd name="connsiteX19" fmla="*/ 0 w 1493194"/>
                <a:gd name="connsiteY19" fmla="*/ 638148 h 638148"/>
                <a:gd name="connsiteX20" fmla="*/ 213657 w 1493194"/>
                <a:gd name="connsiteY20" fmla="*/ 369221 h 638148"/>
                <a:gd name="connsiteX21" fmla="*/ 23157 w 1493194"/>
                <a:gd name="connsiteY21" fmla="*/ 48344 h 638148"/>
                <a:gd name="connsiteX0" fmla="*/ 23157 w 1493194"/>
                <a:gd name="connsiteY0" fmla="*/ 48344 h 638148"/>
                <a:gd name="connsiteX1" fmla="*/ 192877 w 1493194"/>
                <a:gd name="connsiteY1" fmla="*/ 114044 h 638148"/>
                <a:gd name="connsiteX2" fmla="*/ 319151 w 1493194"/>
                <a:gd name="connsiteY2" fmla="*/ 0 h 638148"/>
                <a:gd name="connsiteX3" fmla="*/ 426913 w 1493194"/>
                <a:gd name="connsiteY3" fmla="*/ 0 h 638148"/>
                <a:gd name="connsiteX4" fmla="*/ 426913 w 1493194"/>
                <a:gd name="connsiteY4" fmla="*/ 0 h 638148"/>
                <a:gd name="connsiteX5" fmla="*/ 746797 w 1493194"/>
                <a:gd name="connsiteY5" fmla="*/ 0 h 638148"/>
                <a:gd name="connsiteX6" fmla="*/ 1387700 w 1493194"/>
                <a:gd name="connsiteY6" fmla="*/ 0 h 638148"/>
                <a:gd name="connsiteX7" fmla="*/ 1493194 w 1493194"/>
                <a:gd name="connsiteY7" fmla="*/ 105494 h 638148"/>
                <a:gd name="connsiteX8" fmla="*/ 1493194 w 1493194"/>
                <a:gd name="connsiteY8" fmla="*/ 369221 h 638148"/>
                <a:gd name="connsiteX9" fmla="*/ 1493194 w 1493194"/>
                <a:gd name="connsiteY9" fmla="*/ 369221 h 638148"/>
                <a:gd name="connsiteX10" fmla="*/ 1493194 w 1493194"/>
                <a:gd name="connsiteY10" fmla="*/ 527459 h 638148"/>
                <a:gd name="connsiteX11" fmla="*/ 1493194 w 1493194"/>
                <a:gd name="connsiteY11" fmla="*/ 527457 h 638148"/>
                <a:gd name="connsiteX12" fmla="*/ 1387700 w 1493194"/>
                <a:gd name="connsiteY12" fmla="*/ 632951 h 638148"/>
                <a:gd name="connsiteX13" fmla="*/ 746797 w 1493194"/>
                <a:gd name="connsiteY13" fmla="*/ 632951 h 638148"/>
                <a:gd name="connsiteX14" fmla="*/ 426913 w 1493194"/>
                <a:gd name="connsiteY14" fmla="*/ 632951 h 638148"/>
                <a:gd name="connsiteX15" fmla="*/ 426913 w 1493194"/>
                <a:gd name="connsiteY15" fmla="*/ 632951 h 638148"/>
                <a:gd name="connsiteX16" fmla="*/ 319151 w 1493194"/>
                <a:gd name="connsiteY16" fmla="*/ 632951 h 638148"/>
                <a:gd name="connsiteX17" fmla="*/ 213657 w 1493194"/>
                <a:gd name="connsiteY17" fmla="*/ 527457 h 638148"/>
                <a:gd name="connsiteX18" fmla="*/ 213657 w 1493194"/>
                <a:gd name="connsiteY18" fmla="*/ 527459 h 638148"/>
                <a:gd name="connsiteX19" fmla="*/ 0 w 1493194"/>
                <a:gd name="connsiteY19" fmla="*/ 638148 h 638148"/>
                <a:gd name="connsiteX20" fmla="*/ 213657 w 1493194"/>
                <a:gd name="connsiteY20" fmla="*/ 369221 h 638148"/>
                <a:gd name="connsiteX21" fmla="*/ 23157 w 1493194"/>
                <a:gd name="connsiteY21" fmla="*/ 48344 h 638148"/>
                <a:gd name="connsiteX0" fmla="*/ 23157 w 1493194"/>
                <a:gd name="connsiteY0" fmla="*/ 48344 h 638148"/>
                <a:gd name="connsiteX1" fmla="*/ 230977 w 1493194"/>
                <a:gd name="connsiteY1" fmla="*/ 66419 h 638148"/>
                <a:gd name="connsiteX2" fmla="*/ 319151 w 1493194"/>
                <a:gd name="connsiteY2" fmla="*/ 0 h 638148"/>
                <a:gd name="connsiteX3" fmla="*/ 426913 w 1493194"/>
                <a:gd name="connsiteY3" fmla="*/ 0 h 638148"/>
                <a:gd name="connsiteX4" fmla="*/ 426913 w 1493194"/>
                <a:gd name="connsiteY4" fmla="*/ 0 h 638148"/>
                <a:gd name="connsiteX5" fmla="*/ 746797 w 1493194"/>
                <a:gd name="connsiteY5" fmla="*/ 0 h 638148"/>
                <a:gd name="connsiteX6" fmla="*/ 1387700 w 1493194"/>
                <a:gd name="connsiteY6" fmla="*/ 0 h 638148"/>
                <a:gd name="connsiteX7" fmla="*/ 1493194 w 1493194"/>
                <a:gd name="connsiteY7" fmla="*/ 105494 h 638148"/>
                <a:gd name="connsiteX8" fmla="*/ 1493194 w 1493194"/>
                <a:gd name="connsiteY8" fmla="*/ 369221 h 638148"/>
                <a:gd name="connsiteX9" fmla="*/ 1493194 w 1493194"/>
                <a:gd name="connsiteY9" fmla="*/ 369221 h 638148"/>
                <a:gd name="connsiteX10" fmla="*/ 1493194 w 1493194"/>
                <a:gd name="connsiteY10" fmla="*/ 527459 h 638148"/>
                <a:gd name="connsiteX11" fmla="*/ 1493194 w 1493194"/>
                <a:gd name="connsiteY11" fmla="*/ 527457 h 638148"/>
                <a:gd name="connsiteX12" fmla="*/ 1387700 w 1493194"/>
                <a:gd name="connsiteY12" fmla="*/ 632951 h 638148"/>
                <a:gd name="connsiteX13" fmla="*/ 746797 w 1493194"/>
                <a:gd name="connsiteY13" fmla="*/ 632951 h 638148"/>
                <a:gd name="connsiteX14" fmla="*/ 426913 w 1493194"/>
                <a:gd name="connsiteY14" fmla="*/ 632951 h 638148"/>
                <a:gd name="connsiteX15" fmla="*/ 426913 w 1493194"/>
                <a:gd name="connsiteY15" fmla="*/ 632951 h 638148"/>
                <a:gd name="connsiteX16" fmla="*/ 319151 w 1493194"/>
                <a:gd name="connsiteY16" fmla="*/ 632951 h 638148"/>
                <a:gd name="connsiteX17" fmla="*/ 213657 w 1493194"/>
                <a:gd name="connsiteY17" fmla="*/ 527457 h 638148"/>
                <a:gd name="connsiteX18" fmla="*/ 213657 w 1493194"/>
                <a:gd name="connsiteY18" fmla="*/ 527459 h 638148"/>
                <a:gd name="connsiteX19" fmla="*/ 0 w 1493194"/>
                <a:gd name="connsiteY19" fmla="*/ 638148 h 638148"/>
                <a:gd name="connsiteX20" fmla="*/ 213657 w 1493194"/>
                <a:gd name="connsiteY20" fmla="*/ 369221 h 638148"/>
                <a:gd name="connsiteX21" fmla="*/ 23157 w 1493194"/>
                <a:gd name="connsiteY21" fmla="*/ 48344 h 638148"/>
                <a:gd name="connsiteX0" fmla="*/ 23157 w 1493194"/>
                <a:gd name="connsiteY0" fmla="*/ 48344 h 638148"/>
                <a:gd name="connsiteX1" fmla="*/ 211927 w 1493194"/>
                <a:gd name="connsiteY1" fmla="*/ 114044 h 638148"/>
                <a:gd name="connsiteX2" fmla="*/ 319151 w 1493194"/>
                <a:gd name="connsiteY2" fmla="*/ 0 h 638148"/>
                <a:gd name="connsiteX3" fmla="*/ 426913 w 1493194"/>
                <a:gd name="connsiteY3" fmla="*/ 0 h 638148"/>
                <a:gd name="connsiteX4" fmla="*/ 426913 w 1493194"/>
                <a:gd name="connsiteY4" fmla="*/ 0 h 638148"/>
                <a:gd name="connsiteX5" fmla="*/ 746797 w 1493194"/>
                <a:gd name="connsiteY5" fmla="*/ 0 h 638148"/>
                <a:gd name="connsiteX6" fmla="*/ 1387700 w 1493194"/>
                <a:gd name="connsiteY6" fmla="*/ 0 h 638148"/>
                <a:gd name="connsiteX7" fmla="*/ 1493194 w 1493194"/>
                <a:gd name="connsiteY7" fmla="*/ 105494 h 638148"/>
                <a:gd name="connsiteX8" fmla="*/ 1493194 w 1493194"/>
                <a:gd name="connsiteY8" fmla="*/ 369221 h 638148"/>
                <a:gd name="connsiteX9" fmla="*/ 1493194 w 1493194"/>
                <a:gd name="connsiteY9" fmla="*/ 369221 h 638148"/>
                <a:gd name="connsiteX10" fmla="*/ 1493194 w 1493194"/>
                <a:gd name="connsiteY10" fmla="*/ 527459 h 638148"/>
                <a:gd name="connsiteX11" fmla="*/ 1493194 w 1493194"/>
                <a:gd name="connsiteY11" fmla="*/ 527457 h 638148"/>
                <a:gd name="connsiteX12" fmla="*/ 1387700 w 1493194"/>
                <a:gd name="connsiteY12" fmla="*/ 632951 h 638148"/>
                <a:gd name="connsiteX13" fmla="*/ 746797 w 1493194"/>
                <a:gd name="connsiteY13" fmla="*/ 632951 h 638148"/>
                <a:gd name="connsiteX14" fmla="*/ 426913 w 1493194"/>
                <a:gd name="connsiteY14" fmla="*/ 632951 h 638148"/>
                <a:gd name="connsiteX15" fmla="*/ 426913 w 1493194"/>
                <a:gd name="connsiteY15" fmla="*/ 632951 h 638148"/>
                <a:gd name="connsiteX16" fmla="*/ 319151 w 1493194"/>
                <a:gd name="connsiteY16" fmla="*/ 632951 h 638148"/>
                <a:gd name="connsiteX17" fmla="*/ 213657 w 1493194"/>
                <a:gd name="connsiteY17" fmla="*/ 527457 h 638148"/>
                <a:gd name="connsiteX18" fmla="*/ 213657 w 1493194"/>
                <a:gd name="connsiteY18" fmla="*/ 527459 h 638148"/>
                <a:gd name="connsiteX19" fmla="*/ 0 w 1493194"/>
                <a:gd name="connsiteY19" fmla="*/ 638148 h 638148"/>
                <a:gd name="connsiteX20" fmla="*/ 213657 w 1493194"/>
                <a:gd name="connsiteY20" fmla="*/ 369221 h 638148"/>
                <a:gd name="connsiteX21" fmla="*/ 23157 w 1493194"/>
                <a:gd name="connsiteY21" fmla="*/ 48344 h 638148"/>
                <a:gd name="connsiteX0" fmla="*/ 40 w 1512940"/>
                <a:gd name="connsiteY0" fmla="*/ 31676 h 638148"/>
                <a:gd name="connsiteX1" fmla="*/ 231673 w 1512940"/>
                <a:gd name="connsiteY1" fmla="*/ 114044 h 638148"/>
                <a:gd name="connsiteX2" fmla="*/ 338897 w 1512940"/>
                <a:gd name="connsiteY2" fmla="*/ 0 h 638148"/>
                <a:gd name="connsiteX3" fmla="*/ 446659 w 1512940"/>
                <a:gd name="connsiteY3" fmla="*/ 0 h 638148"/>
                <a:gd name="connsiteX4" fmla="*/ 446659 w 1512940"/>
                <a:gd name="connsiteY4" fmla="*/ 0 h 638148"/>
                <a:gd name="connsiteX5" fmla="*/ 766543 w 1512940"/>
                <a:gd name="connsiteY5" fmla="*/ 0 h 638148"/>
                <a:gd name="connsiteX6" fmla="*/ 1407446 w 1512940"/>
                <a:gd name="connsiteY6" fmla="*/ 0 h 638148"/>
                <a:gd name="connsiteX7" fmla="*/ 1512940 w 1512940"/>
                <a:gd name="connsiteY7" fmla="*/ 105494 h 638148"/>
                <a:gd name="connsiteX8" fmla="*/ 1512940 w 1512940"/>
                <a:gd name="connsiteY8" fmla="*/ 369221 h 638148"/>
                <a:gd name="connsiteX9" fmla="*/ 1512940 w 1512940"/>
                <a:gd name="connsiteY9" fmla="*/ 369221 h 638148"/>
                <a:gd name="connsiteX10" fmla="*/ 1512940 w 1512940"/>
                <a:gd name="connsiteY10" fmla="*/ 527459 h 638148"/>
                <a:gd name="connsiteX11" fmla="*/ 1512940 w 1512940"/>
                <a:gd name="connsiteY11" fmla="*/ 527457 h 638148"/>
                <a:gd name="connsiteX12" fmla="*/ 1407446 w 1512940"/>
                <a:gd name="connsiteY12" fmla="*/ 632951 h 638148"/>
                <a:gd name="connsiteX13" fmla="*/ 766543 w 1512940"/>
                <a:gd name="connsiteY13" fmla="*/ 632951 h 638148"/>
                <a:gd name="connsiteX14" fmla="*/ 446659 w 1512940"/>
                <a:gd name="connsiteY14" fmla="*/ 632951 h 638148"/>
                <a:gd name="connsiteX15" fmla="*/ 446659 w 1512940"/>
                <a:gd name="connsiteY15" fmla="*/ 632951 h 638148"/>
                <a:gd name="connsiteX16" fmla="*/ 338897 w 1512940"/>
                <a:gd name="connsiteY16" fmla="*/ 632951 h 638148"/>
                <a:gd name="connsiteX17" fmla="*/ 233403 w 1512940"/>
                <a:gd name="connsiteY17" fmla="*/ 527457 h 638148"/>
                <a:gd name="connsiteX18" fmla="*/ 233403 w 1512940"/>
                <a:gd name="connsiteY18" fmla="*/ 527459 h 638148"/>
                <a:gd name="connsiteX19" fmla="*/ 19746 w 1512940"/>
                <a:gd name="connsiteY19" fmla="*/ 638148 h 638148"/>
                <a:gd name="connsiteX20" fmla="*/ 233403 w 1512940"/>
                <a:gd name="connsiteY20" fmla="*/ 369221 h 638148"/>
                <a:gd name="connsiteX21" fmla="*/ 40 w 1512940"/>
                <a:gd name="connsiteY21" fmla="*/ 31676 h 638148"/>
                <a:gd name="connsiteX0" fmla="*/ 40 w 1512940"/>
                <a:gd name="connsiteY0" fmla="*/ 31676 h 638148"/>
                <a:gd name="connsiteX1" fmla="*/ 231673 w 1512940"/>
                <a:gd name="connsiteY1" fmla="*/ 114044 h 638148"/>
                <a:gd name="connsiteX2" fmla="*/ 338897 w 1512940"/>
                <a:gd name="connsiteY2" fmla="*/ 0 h 638148"/>
                <a:gd name="connsiteX3" fmla="*/ 446659 w 1512940"/>
                <a:gd name="connsiteY3" fmla="*/ 0 h 638148"/>
                <a:gd name="connsiteX4" fmla="*/ 446659 w 1512940"/>
                <a:gd name="connsiteY4" fmla="*/ 0 h 638148"/>
                <a:gd name="connsiteX5" fmla="*/ 766543 w 1512940"/>
                <a:gd name="connsiteY5" fmla="*/ 0 h 638148"/>
                <a:gd name="connsiteX6" fmla="*/ 1407446 w 1512940"/>
                <a:gd name="connsiteY6" fmla="*/ 0 h 638148"/>
                <a:gd name="connsiteX7" fmla="*/ 1512940 w 1512940"/>
                <a:gd name="connsiteY7" fmla="*/ 105494 h 638148"/>
                <a:gd name="connsiteX8" fmla="*/ 1512940 w 1512940"/>
                <a:gd name="connsiteY8" fmla="*/ 369221 h 638148"/>
                <a:gd name="connsiteX9" fmla="*/ 1512940 w 1512940"/>
                <a:gd name="connsiteY9" fmla="*/ 369221 h 638148"/>
                <a:gd name="connsiteX10" fmla="*/ 1512940 w 1512940"/>
                <a:gd name="connsiteY10" fmla="*/ 527459 h 638148"/>
                <a:gd name="connsiteX11" fmla="*/ 1512940 w 1512940"/>
                <a:gd name="connsiteY11" fmla="*/ 527457 h 638148"/>
                <a:gd name="connsiteX12" fmla="*/ 1407446 w 1512940"/>
                <a:gd name="connsiteY12" fmla="*/ 632951 h 638148"/>
                <a:gd name="connsiteX13" fmla="*/ 766543 w 1512940"/>
                <a:gd name="connsiteY13" fmla="*/ 632951 h 638148"/>
                <a:gd name="connsiteX14" fmla="*/ 446659 w 1512940"/>
                <a:gd name="connsiteY14" fmla="*/ 632951 h 638148"/>
                <a:gd name="connsiteX15" fmla="*/ 446659 w 1512940"/>
                <a:gd name="connsiteY15" fmla="*/ 632951 h 638148"/>
                <a:gd name="connsiteX16" fmla="*/ 338897 w 1512940"/>
                <a:gd name="connsiteY16" fmla="*/ 632951 h 638148"/>
                <a:gd name="connsiteX17" fmla="*/ 233403 w 1512940"/>
                <a:gd name="connsiteY17" fmla="*/ 527457 h 638148"/>
                <a:gd name="connsiteX18" fmla="*/ 233403 w 1512940"/>
                <a:gd name="connsiteY18" fmla="*/ 527459 h 638148"/>
                <a:gd name="connsiteX19" fmla="*/ 19746 w 1512940"/>
                <a:gd name="connsiteY19" fmla="*/ 638148 h 638148"/>
                <a:gd name="connsiteX20" fmla="*/ 233403 w 1512940"/>
                <a:gd name="connsiteY20" fmla="*/ 369221 h 638148"/>
                <a:gd name="connsiteX21" fmla="*/ 40 w 1512940"/>
                <a:gd name="connsiteY21" fmla="*/ 31676 h 638148"/>
                <a:gd name="connsiteX0" fmla="*/ 1816 w 1514716"/>
                <a:gd name="connsiteY0" fmla="*/ 31676 h 638148"/>
                <a:gd name="connsiteX1" fmla="*/ 233449 w 1514716"/>
                <a:gd name="connsiteY1" fmla="*/ 114044 h 638148"/>
                <a:gd name="connsiteX2" fmla="*/ 340673 w 1514716"/>
                <a:gd name="connsiteY2" fmla="*/ 0 h 638148"/>
                <a:gd name="connsiteX3" fmla="*/ 448435 w 1514716"/>
                <a:gd name="connsiteY3" fmla="*/ 0 h 638148"/>
                <a:gd name="connsiteX4" fmla="*/ 448435 w 1514716"/>
                <a:gd name="connsiteY4" fmla="*/ 0 h 638148"/>
                <a:gd name="connsiteX5" fmla="*/ 768319 w 1514716"/>
                <a:gd name="connsiteY5" fmla="*/ 0 h 638148"/>
                <a:gd name="connsiteX6" fmla="*/ 1409222 w 1514716"/>
                <a:gd name="connsiteY6" fmla="*/ 0 h 638148"/>
                <a:gd name="connsiteX7" fmla="*/ 1514716 w 1514716"/>
                <a:gd name="connsiteY7" fmla="*/ 105494 h 638148"/>
                <a:gd name="connsiteX8" fmla="*/ 1514716 w 1514716"/>
                <a:gd name="connsiteY8" fmla="*/ 369221 h 638148"/>
                <a:gd name="connsiteX9" fmla="*/ 1514716 w 1514716"/>
                <a:gd name="connsiteY9" fmla="*/ 369221 h 638148"/>
                <a:gd name="connsiteX10" fmla="*/ 1514716 w 1514716"/>
                <a:gd name="connsiteY10" fmla="*/ 527459 h 638148"/>
                <a:gd name="connsiteX11" fmla="*/ 1514716 w 1514716"/>
                <a:gd name="connsiteY11" fmla="*/ 527457 h 638148"/>
                <a:gd name="connsiteX12" fmla="*/ 1409222 w 1514716"/>
                <a:gd name="connsiteY12" fmla="*/ 632951 h 638148"/>
                <a:gd name="connsiteX13" fmla="*/ 768319 w 1514716"/>
                <a:gd name="connsiteY13" fmla="*/ 632951 h 638148"/>
                <a:gd name="connsiteX14" fmla="*/ 448435 w 1514716"/>
                <a:gd name="connsiteY14" fmla="*/ 632951 h 638148"/>
                <a:gd name="connsiteX15" fmla="*/ 448435 w 1514716"/>
                <a:gd name="connsiteY15" fmla="*/ 632951 h 638148"/>
                <a:gd name="connsiteX16" fmla="*/ 340673 w 1514716"/>
                <a:gd name="connsiteY16" fmla="*/ 632951 h 638148"/>
                <a:gd name="connsiteX17" fmla="*/ 235179 w 1514716"/>
                <a:gd name="connsiteY17" fmla="*/ 527457 h 638148"/>
                <a:gd name="connsiteX18" fmla="*/ 235179 w 1514716"/>
                <a:gd name="connsiteY18" fmla="*/ 527459 h 638148"/>
                <a:gd name="connsiteX19" fmla="*/ 21522 w 1514716"/>
                <a:gd name="connsiteY19" fmla="*/ 638148 h 638148"/>
                <a:gd name="connsiteX20" fmla="*/ 235179 w 1514716"/>
                <a:gd name="connsiteY20" fmla="*/ 369221 h 638148"/>
                <a:gd name="connsiteX21" fmla="*/ 1816 w 1514716"/>
                <a:gd name="connsiteY21" fmla="*/ 31676 h 638148"/>
                <a:gd name="connsiteX0" fmla="*/ 0 w 1512900"/>
                <a:gd name="connsiteY0" fmla="*/ 31676 h 638148"/>
                <a:gd name="connsiteX1" fmla="*/ 231633 w 1512900"/>
                <a:gd name="connsiteY1" fmla="*/ 114044 h 638148"/>
                <a:gd name="connsiteX2" fmla="*/ 338857 w 1512900"/>
                <a:gd name="connsiteY2" fmla="*/ 0 h 638148"/>
                <a:gd name="connsiteX3" fmla="*/ 446619 w 1512900"/>
                <a:gd name="connsiteY3" fmla="*/ 0 h 638148"/>
                <a:gd name="connsiteX4" fmla="*/ 446619 w 1512900"/>
                <a:gd name="connsiteY4" fmla="*/ 0 h 638148"/>
                <a:gd name="connsiteX5" fmla="*/ 766503 w 1512900"/>
                <a:gd name="connsiteY5" fmla="*/ 0 h 638148"/>
                <a:gd name="connsiteX6" fmla="*/ 1407406 w 1512900"/>
                <a:gd name="connsiteY6" fmla="*/ 0 h 638148"/>
                <a:gd name="connsiteX7" fmla="*/ 1512900 w 1512900"/>
                <a:gd name="connsiteY7" fmla="*/ 105494 h 638148"/>
                <a:gd name="connsiteX8" fmla="*/ 1512900 w 1512900"/>
                <a:gd name="connsiteY8" fmla="*/ 369221 h 638148"/>
                <a:gd name="connsiteX9" fmla="*/ 1512900 w 1512900"/>
                <a:gd name="connsiteY9" fmla="*/ 369221 h 638148"/>
                <a:gd name="connsiteX10" fmla="*/ 1512900 w 1512900"/>
                <a:gd name="connsiteY10" fmla="*/ 527459 h 638148"/>
                <a:gd name="connsiteX11" fmla="*/ 1512900 w 1512900"/>
                <a:gd name="connsiteY11" fmla="*/ 527457 h 638148"/>
                <a:gd name="connsiteX12" fmla="*/ 1407406 w 1512900"/>
                <a:gd name="connsiteY12" fmla="*/ 632951 h 638148"/>
                <a:gd name="connsiteX13" fmla="*/ 766503 w 1512900"/>
                <a:gd name="connsiteY13" fmla="*/ 632951 h 638148"/>
                <a:gd name="connsiteX14" fmla="*/ 446619 w 1512900"/>
                <a:gd name="connsiteY14" fmla="*/ 632951 h 638148"/>
                <a:gd name="connsiteX15" fmla="*/ 446619 w 1512900"/>
                <a:gd name="connsiteY15" fmla="*/ 632951 h 638148"/>
                <a:gd name="connsiteX16" fmla="*/ 338857 w 1512900"/>
                <a:gd name="connsiteY16" fmla="*/ 632951 h 638148"/>
                <a:gd name="connsiteX17" fmla="*/ 233363 w 1512900"/>
                <a:gd name="connsiteY17" fmla="*/ 527457 h 638148"/>
                <a:gd name="connsiteX18" fmla="*/ 233363 w 1512900"/>
                <a:gd name="connsiteY18" fmla="*/ 527459 h 638148"/>
                <a:gd name="connsiteX19" fmla="*/ 19706 w 1512900"/>
                <a:gd name="connsiteY19" fmla="*/ 638148 h 638148"/>
                <a:gd name="connsiteX20" fmla="*/ 233363 w 1512900"/>
                <a:gd name="connsiteY20" fmla="*/ 369221 h 638148"/>
                <a:gd name="connsiteX21" fmla="*/ 0 w 1512900"/>
                <a:gd name="connsiteY21" fmla="*/ 31676 h 638148"/>
                <a:gd name="connsiteX0" fmla="*/ 0 w 1512900"/>
                <a:gd name="connsiteY0" fmla="*/ 31676 h 638148"/>
                <a:gd name="connsiteX1" fmla="*/ 231633 w 1512900"/>
                <a:gd name="connsiteY1" fmla="*/ 114044 h 638148"/>
                <a:gd name="connsiteX2" fmla="*/ 338857 w 1512900"/>
                <a:gd name="connsiteY2" fmla="*/ 0 h 638148"/>
                <a:gd name="connsiteX3" fmla="*/ 446619 w 1512900"/>
                <a:gd name="connsiteY3" fmla="*/ 0 h 638148"/>
                <a:gd name="connsiteX4" fmla="*/ 446619 w 1512900"/>
                <a:gd name="connsiteY4" fmla="*/ 0 h 638148"/>
                <a:gd name="connsiteX5" fmla="*/ 766503 w 1512900"/>
                <a:gd name="connsiteY5" fmla="*/ 0 h 638148"/>
                <a:gd name="connsiteX6" fmla="*/ 1407406 w 1512900"/>
                <a:gd name="connsiteY6" fmla="*/ 0 h 638148"/>
                <a:gd name="connsiteX7" fmla="*/ 1512900 w 1512900"/>
                <a:gd name="connsiteY7" fmla="*/ 105494 h 638148"/>
                <a:gd name="connsiteX8" fmla="*/ 1512900 w 1512900"/>
                <a:gd name="connsiteY8" fmla="*/ 369221 h 638148"/>
                <a:gd name="connsiteX9" fmla="*/ 1512900 w 1512900"/>
                <a:gd name="connsiteY9" fmla="*/ 369221 h 638148"/>
                <a:gd name="connsiteX10" fmla="*/ 1512900 w 1512900"/>
                <a:gd name="connsiteY10" fmla="*/ 527459 h 638148"/>
                <a:gd name="connsiteX11" fmla="*/ 1512900 w 1512900"/>
                <a:gd name="connsiteY11" fmla="*/ 527457 h 638148"/>
                <a:gd name="connsiteX12" fmla="*/ 1407406 w 1512900"/>
                <a:gd name="connsiteY12" fmla="*/ 632951 h 638148"/>
                <a:gd name="connsiteX13" fmla="*/ 766503 w 1512900"/>
                <a:gd name="connsiteY13" fmla="*/ 632951 h 638148"/>
                <a:gd name="connsiteX14" fmla="*/ 446619 w 1512900"/>
                <a:gd name="connsiteY14" fmla="*/ 632951 h 638148"/>
                <a:gd name="connsiteX15" fmla="*/ 446619 w 1512900"/>
                <a:gd name="connsiteY15" fmla="*/ 632951 h 638148"/>
                <a:gd name="connsiteX16" fmla="*/ 338857 w 1512900"/>
                <a:gd name="connsiteY16" fmla="*/ 632951 h 638148"/>
                <a:gd name="connsiteX17" fmla="*/ 233363 w 1512900"/>
                <a:gd name="connsiteY17" fmla="*/ 527457 h 638148"/>
                <a:gd name="connsiteX18" fmla="*/ 233363 w 1512900"/>
                <a:gd name="connsiteY18" fmla="*/ 527459 h 638148"/>
                <a:gd name="connsiteX19" fmla="*/ 19706 w 1512900"/>
                <a:gd name="connsiteY19" fmla="*/ 638148 h 638148"/>
                <a:gd name="connsiteX20" fmla="*/ 242888 w 1512900"/>
                <a:gd name="connsiteY20" fmla="*/ 352552 h 638148"/>
                <a:gd name="connsiteX21" fmla="*/ 0 w 1512900"/>
                <a:gd name="connsiteY21" fmla="*/ 31676 h 638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2900" h="638148">
                  <a:moveTo>
                    <a:pt x="0" y="31676"/>
                  </a:moveTo>
                  <a:cubicBezTo>
                    <a:pt x="241806" y="124878"/>
                    <a:pt x="214051" y="131626"/>
                    <a:pt x="231633" y="114044"/>
                  </a:cubicBezTo>
                  <a:cubicBezTo>
                    <a:pt x="249215" y="96462"/>
                    <a:pt x="299851" y="19007"/>
                    <a:pt x="338857" y="0"/>
                  </a:cubicBezTo>
                  <a:lnTo>
                    <a:pt x="446619" y="0"/>
                  </a:lnTo>
                  <a:lnTo>
                    <a:pt x="446619" y="0"/>
                  </a:lnTo>
                  <a:lnTo>
                    <a:pt x="766503" y="0"/>
                  </a:lnTo>
                  <a:lnTo>
                    <a:pt x="1407406" y="0"/>
                  </a:lnTo>
                  <a:cubicBezTo>
                    <a:pt x="1465669" y="0"/>
                    <a:pt x="1512900" y="47231"/>
                    <a:pt x="1512900" y="105494"/>
                  </a:cubicBezTo>
                  <a:lnTo>
                    <a:pt x="1512900" y="369221"/>
                  </a:lnTo>
                  <a:lnTo>
                    <a:pt x="1512900" y="369221"/>
                  </a:lnTo>
                  <a:lnTo>
                    <a:pt x="1512900" y="527459"/>
                  </a:lnTo>
                  <a:lnTo>
                    <a:pt x="1512900" y="527457"/>
                  </a:lnTo>
                  <a:cubicBezTo>
                    <a:pt x="1512900" y="585720"/>
                    <a:pt x="1465669" y="632951"/>
                    <a:pt x="1407406" y="632951"/>
                  </a:cubicBezTo>
                  <a:lnTo>
                    <a:pt x="766503" y="632951"/>
                  </a:lnTo>
                  <a:lnTo>
                    <a:pt x="446619" y="632951"/>
                  </a:lnTo>
                  <a:lnTo>
                    <a:pt x="446619" y="632951"/>
                  </a:lnTo>
                  <a:lnTo>
                    <a:pt x="338857" y="632951"/>
                  </a:lnTo>
                  <a:cubicBezTo>
                    <a:pt x="280594" y="632951"/>
                    <a:pt x="233363" y="585720"/>
                    <a:pt x="233363" y="527457"/>
                  </a:cubicBezTo>
                  <a:lnTo>
                    <a:pt x="233363" y="527459"/>
                  </a:lnTo>
                  <a:lnTo>
                    <a:pt x="19706" y="638148"/>
                  </a:lnTo>
                  <a:lnTo>
                    <a:pt x="242888" y="352552"/>
                  </a:lnTo>
                  <a:cubicBezTo>
                    <a:pt x="179388" y="245593"/>
                    <a:pt x="234950" y="379141"/>
                    <a:pt x="0" y="31676"/>
                  </a:cubicBezTo>
                  <a:close/>
                </a:path>
              </a:pathLst>
            </a:custGeom>
            <a:ln w="38100">
              <a:solidFill>
                <a:srgbClr val="00B05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TW" sz="2000" dirty="0" smtClean="0">
                  <a:latin typeface="Adobe 繁黑體 Std B" pitchFamily="34" charset="-120"/>
                  <a:ea typeface="Adobe 繁黑體 Std B" pitchFamily="34" charset="-120"/>
                  <a:cs typeface="Consolas" panose="020B0609020204030204" pitchFamily="49" charset="0"/>
                </a:rPr>
                <a:t>    Build</a:t>
              </a:r>
              <a:br>
                <a:rPr lang="en-US" altLang="zh-TW" sz="2000" dirty="0" smtClean="0">
                  <a:latin typeface="Adobe 繁黑體 Std B" pitchFamily="34" charset="-120"/>
                  <a:ea typeface="Adobe 繁黑體 Std B" pitchFamily="34" charset="-120"/>
                  <a:cs typeface="Consolas" panose="020B0609020204030204" pitchFamily="49" charset="0"/>
                </a:rPr>
              </a:br>
              <a:r>
                <a:rPr lang="en-US" altLang="zh-TW" sz="2000" dirty="0" smtClean="0">
                  <a:latin typeface="Adobe 繁黑體 Std B" pitchFamily="34" charset="-120"/>
                  <a:ea typeface="Adobe 繁黑體 Std B" pitchFamily="34" charset="-120"/>
                  <a:cs typeface="Consolas" panose="020B0609020204030204" pitchFamily="49" charset="0"/>
                </a:rPr>
                <a:t>    &amp; Run</a:t>
              </a:r>
              <a:endParaRPr lang="en-US" altLang="zh-TW" sz="2000" dirty="0">
                <a:latin typeface="Adobe 繁黑體 Std B" pitchFamily="34" charset="-120"/>
                <a:ea typeface="Adobe 繁黑體 Std B" pitchFamily="34" charset="-120"/>
                <a:cs typeface="Consolas" panose="020B0609020204030204" pitchFamily="49" charset="0"/>
              </a:endParaRPr>
            </a:p>
          </p:txBody>
        </p:sp>
        <p:pic>
          <p:nvPicPr>
            <p:cNvPr id="19" name="圖片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08824" y="3238816"/>
              <a:ext cx="321598" cy="326758"/>
            </a:xfrm>
            <a:prstGeom prst="rect">
              <a:avLst/>
            </a:prstGeom>
          </p:spPr>
        </p:pic>
      </p:grpSp>
      <p:sp>
        <p:nvSpPr>
          <p:cNvPr id="13" name="日期版面配置區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914E-8A24-4131-AAED-39B528B348BF}" type="datetime1">
              <a:rPr lang="zh-TW" altLang="en-US" smtClean="0"/>
              <a:t>2017/11/4</a:t>
            </a:fld>
            <a:endParaRPr lang="zh-TW" altLang="en-US" dirty="0"/>
          </a:p>
        </p:txBody>
      </p:sp>
      <p:sp>
        <p:nvSpPr>
          <p:cNvPr id="15" name="頁尾版面配置區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965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3350" y="1282692"/>
            <a:ext cx="5669061" cy="4530814"/>
          </a:xfrm>
          <a:prstGeom prst="rect">
            <a:avLst/>
          </a:prstGeom>
        </p:spPr>
      </p:pic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827584" y="1268760"/>
          <a:ext cx="7848872" cy="469999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34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4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9692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rgbClr val="1C1C1C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宣告區</a:t>
                      </a:r>
                      <a:endParaRPr lang="zh-TW" altLang="en-US" sz="2400" dirty="0">
                        <a:solidFill>
                          <a:srgbClr val="1C1C1C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15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主程式區</a:t>
                      </a:r>
                      <a:endParaRPr kumimoji="0" lang="zh-TW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15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函式定義區</a:t>
                      </a:r>
                      <a:endParaRPr lang="zh-TW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171" name="標題 1"/>
          <p:cNvSpPr>
            <a:spLocks noGrp="1"/>
          </p:cNvSpPr>
          <p:nvPr>
            <p:ph type="title"/>
          </p:nvPr>
        </p:nvSpPr>
        <p:spPr>
          <a:xfrm>
            <a:off x="628650" y="303237"/>
            <a:ext cx="7886700" cy="1325563"/>
          </a:xfrm>
        </p:spPr>
        <p:txBody>
          <a:bodyPr/>
          <a:lstStyle/>
          <a:p>
            <a:pPr eaLnBrk="1" hangingPunct="1"/>
            <a:r>
              <a:rPr lang="zh-TW" altLang="en-US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程式架構</a:t>
            </a:r>
            <a:endParaRPr lang="zh-TW" altLang="zh-TW" dirty="0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>
          <a:xfrm>
            <a:off x="925117" y="1844824"/>
            <a:ext cx="7175276" cy="3550567"/>
          </a:xfrm>
        </p:spPr>
        <p:txBody>
          <a:bodyPr>
            <a:normAutofit/>
          </a:bodyPr>
          <a:lstStyle/>
          <a:p>
            <a:pPr lvl="1" eaLnBrk="1" hangingPunct="1"/>
            <a:endParaRPr lang="en-US" altLang="zh-TW" sz="16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eaLnBrk="1" hangingPunct="1"/>
            <a:endParaRPr lang="zh-TW" altLang="zh-TW" dirty="0" smtClean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0BA5B-DD8C-4660-89DC-46B2A9A37CDB}" type="datetime1">
              <a:rPr lang="zh-TW" altLang="en-US" smtClean="0"/>
              <a:t>2017/11/4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877677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標題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7886700" cy="1325563"/>
          </a:xfrm>
        </p:spPr>
        <p:txBody>
          <a:bodyPr/>
          <a:lstStyle/>
          <a:p>
            <a:pPr eaLnBrk="1" hangingPunct="1"/>
            <a:r>
              <a:rPr lang="zh-TW" altLang="en-US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宣告區</a:t>
            </a:r>
            <a:endParaRPr lang="zh-TW" altLang="zh-TW" dirty="0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>
          <a:xfrm>
            <a:off x="925117" y="2276872"/>
            <a:ext cx="7175276" cy="3550567"/>
          </a:xfrm>
        </p:spPr>
        <p:txBody>
          <a:bodyPr>
            <a:normAutofit/>
          </a:bodyPr>
          <a:lstStyle/>
          <a:p>
            <a:pPr lvl="1" eaLnBrk="1" hangingPunct="1"/>
            <a:endParaRPr lang="en-US" altLang="zh-TW" sz="1600" dirty="0" smtClean="0">
              <a:ea typeface="新細明體" panose="02020500000000000000" pitchFamily="18" charset="-120"/>
            </a:endParaRPr>
          </a:p>
          <a:p>
            <a:pPr eaLnBrk="1" hangingPunct="1"/>
            <a:endParaRPr lang="zh-TW" altLang="zh-TW" dirty="0" smtClean="0">
              <a:ea typeface="新細明體" panose="02020500000000000000" pitchFamily="18" charset="-120"/>
            </a:endParaRPr>
          </a:p>
        </p:txBody>
      </p:sp>
      <p:sp>
        <p:nvSpPr>
          <p:cNvPr id="4" name="內容版面配置區 5"/>
          <p:cNvSpPr>
            <a:spLocks noGrp="1"/>
          </p:cNvSpPr>
          <p:nvPr>
            <p:ph sz="quarter" idx="4"/>
          </p:nvPr>
        </p:nvSpPr>
        <p:spPr>
          <a:xfrm>
            <a:off x="499515" y="1449819"/>
            <a:ext cx="8219232" cy="4741441"/>
          </a:xfrm>
        </p:spPr>
        <p:txBody>
          <a:bodyPr>
            <a:noAutofit/>
          </a:bodyPr>
          <a:lstStyle/>
          <a:p>
            <a:pPr eaLnBrk="1" hangingPunct="1"/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包含檔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(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引入檔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)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                          例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：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en-US" altLang="zh-TW" dirty="0" smtClean="0">
                <a:solidFill>
                  <a:srgbClr val="7030A0"/>
                </a:solidFill>
                <a:latin typeface="Adobe 繁黑體 Std B" pitchFamily="34" charset="-120"/>
                <a:ea typeface="Adobe 繁黑體 Std B" pitchFamily="34" charset="-120"/>
              </a:rPr>
              <a:t>#</a:t>
            </a:r>
            <a:r>
              <a:rPr lang="en-US" altLang="zh-TW" dirty="0">
                <a:solidFill>
                  <a:srgbClr val="7030A0"/>
                </a:solidFill>
                <a:latin typeface="Adobe 繁黑體 Std B" pitchFamily="34" charset="-120"/>
                <a:ea typeface="Adobe 繁黑體 Std B" pitchFamily="34" charset="-120"/>
              </a:rPr>
              <a:t>include &lt;</a:t>
            </a:r>
            <a:r>
              <a:rPr lang="en-US" altLang="zh-TW" dirty="0" err="1">
                <a:solidFill>
                  <a:srgbClr val="7030A0"/>
                </a:solidFill>
                <a:latin typeface="Adobe 繁黑體 Std B" pitchFamily="34" charset="-120"/>
                <a:ea typeface="Adobe 繁黑體 Std B" pitchFamily="34" charset="-120"/>
              </a:rPr>
              <a:t>iostream</a:t>
            </a:r>
            <a:r>
              <a:rPr lang="en-US" altLang="zh-TW" dirty="0">
                <a:solidFill>
                  <a:srgbClr val="7030A0"/>
                </a:solidFill>
                <a:latin typeface="Adobe 繁黑體 Std B" pitchFamily="34" charset="-120"/>
                <a:ea typeface="Adobe 繁黑體 Std B" pitchFamily="34" charset="-120"/>
              </a:rPr>
              <a:t>&gt; </a:t>
            </a:r>
            <a:endParaRPr lang="en-US" altLang="zh-TW" dirty="0" smtClean="0">
              <a:solidFill>
                <a:srgbClr val="7030A0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eaLnBrk="1" hangingPunct="1"/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編譯條件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指令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                            例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：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en-US" altLang="zh-TW" dirty="0">
                <a:solidFill>
                  <a:srgbClr val="7030A0"/>
                </a:solidFill>
                <a:latin typeface="Adobe 繁黑體 Std B" pitchFamily="34" charset="-120"/>
                <a:ea typeface="Adobe 繁黑體 Std B" pitchFamily="34" charset="-120"/>
              </a:rPr>
              <a:t>#</a:t>
            </a:r>
            <a:r>
              <a:rPr lang="en-US" altLang="zh-TW" dirty="0" err="1" smtClean="0">
                <a:solidFill>
                  <a:srgbClr val="7030A0"/>
                </a:solidFill>
                <a:latin typeface="Adobe 繁黑體 Std B" pitchFamily="34" charset="-120"/>
                <a:ea typeface="Adobe 繁黑體 Std B" pitchFamily="34" charset="-120"/>
              </a:rPr>
              <a:t>ifdef</a:t>
            </a:r>
            <a:r>
              <a:rPr lang="en-US" altLang="zh-TW" dirty="0" smtClean="0">
                <a:solidFill>
                  <a:srgbClr val="7030A0"/>
                </a:solidFill>
                <a:latin typeface="Adobe 繁黑體 Std B" pitchFamily="34" charset="-120"/>
                <a:ea typeface="Adobe 繁黑體 Std B" pitchFamily="34" charset="-120"/>
              </a:rPr>
              <a:t>  DEBUG                                                                                     </a:t>
            </a:r>
            <a:br>
              <a:rPr lang="en-US" altLang="zh-TW" dirty="0" smtClean="0">
                <a:solidFill>
                  <a:srgbClr val="7030A0"/>
                </a:solidFill>
                <a:latin typeface="Adobe 繁黑體 Std B" pitchFamily="34" charset="-120"/>
                <a:ea typeface="Adobe 繁黑體 Std B" pitchFamily="34" charset="-120"/>
              </a:rPr>
            </a:br>
            <a:r>
              <a:rPr lang="en-US" altLang="zh-TW" dirty="0" smtClean="0">
                <a:solidFill>
                  <a:srgbClr val="7030A0"/>
                </a:solidFill>
                <a:latin typeface="Adobe 繁黑體 Std B" pitchFamily="34" charset="-120"/>
                <a:ea typeface="Adobe 繁黑體 Std B" pitchFamily="34" charset="-120"/>
              </a:rPr>
              <a:t>                   				</a:t>
            </a:r>
            <a:r>
              <a:rPr lang="zh-TW" altLang="en-US" dirty="0" smtClean="0">
                <a:solidFill>
                  <a:srgbClr val="7030A0"/>
                </a:solidFill>
                <a:latin typeface="Adobe 繁黑體 Std B" pitchFamily="34" charset="-120"/>
                <a:ea typeface="Adobe 繁黑體 Std B" pitchFamily="34" charset="-120"/>
              </a:rPr>
              <a:t>  </a:t>
            </a:r>
            <a:r>
              <a:rPr lang="en-US" altLang="zh-TW" dirty="0" smtClean="0">
                <a:solidFill>
                  <a:srgbClr val="7030A0"/>
                </a:solidFill>
                <a:latin typeface="Adobe 繁黑體 Std B" pitchFamily="34" charset="-120"/>
                <a:ea typeface="Adobe 繁黑體 Std B" pitchFamily="34" charset="-120"/>
              </a:rPr>
              <a:t>  #</a:t>
            </a:r>
            <a:r>
              <a:rPr lang="en-US" altLang="zh-TW" dirty="0" err="1" smtClean="0">
                <a:solidFill>
                  <a:srgbClr val="7030A0"/>
                </a:solidFill>
                <a:latin typeface="Adobe 繁黑體 Std B" pitchFamily="34" charset="-120"/>
                <a:ea typeface="Adobe 繁黑體 Std B" pitchFamily="34" charset="-120"/>
              </a:rPr>
              <a:t>endif</a:t>
            </a:r>
            <a:endParaRPr lang="en-US" altLang="zh-TW" dirty="0">
              <a:solidFill>
                <a:srgbClr val="7030A0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eaLnBrk="1" hangingPunct="1"/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定義：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lvl="1" eaLnBrk="1" hangingPunct="1"/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巨集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(</a:t>
            </a:r>
            <a:r>
              <a:rPr lang="en-US" altLang="zh-TW" i="1" dirty="0">
                <a:latin typeface="Adobe 繁黑體 Std B" pitchFamily="34" charset="-120"/>
                <a:ea typeface="Adobe 繁黑體 Std B" pitchFamily="34" charset="-120"/>
              </a:rPr>
              <a:t>Macro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) 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                          例： </a:t>
            </a:r>
            <a:r>
              <a:rPr lang="en-US" altLang="zh-TW" dirty="0" smtClean="0">
                <a:solidFill>
                  <a:srgbClr val="7030A0"/>
                </a:solidFill>
                <a:latin typeface="Adobe 繁黑體 Std B" pitchFamily="34" charset="-120"/>
                <a:ea typeface="Adobe 繁黑體 Std B" pitchFamily="34" charset="-120"/>
              </a:rPr>
              <a:t>#</a:t>
            </a:r>
            <a:r>
              <a:rPr lang="en-US" altLang="zh-TW" dirty="0">
                <a:solidFill>
                  <a:srgbClr val="7030A0"/>
                </a:solidFill>
                <a:latin typeface="Adobe 繁黑體 Std B" pitchFamily="34" charset="-120"/>
                <a:ea typeface="Adobe 繁黑體 Std B" pitchFamily="34" charset="-120"/>
              </a:rPr>
              <a:t>define </a:t>
            </a:r>
            <a:r>
              <a:rPr lang="en-US" altLang="zh-TW" dirty="0" smtClean="0">
                <a:solidFill>
                  <a:srgbClr val="7030A0"/>
                </a:solidFill>
                <a:latin typeface="Adobe 繁黑體 Std B" pitchFamily="34" charset="-120"/>
                <a:ea typeface="Adobe 繁黑體 Std B" pitchFamily="34" charset="-120"/>
              </a:rPr>
              <a:t>PI 3.14159</a:t>
            </a:r>
            <a:endParaRPr lang="en-US" altLang="zh-TW" dirty="0">
              <a:solidFill>
                <a:srgbClr val="7030A0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lvl="1" eaLnBrk="1" hangingPunct="1"/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類別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(</a:t>
            </a:r>
            <a:r>
              <a:rPr lang="en-US" altLang="zh-TW" i="1" dirty="0">
                <a:latin typeface="Adobe 繁黑體 Std B" pitchFamily="34" charset="-120"/>
                <a:ea typeface="Adobe 繁黑體 Std B" pitchFamily="34" charset="-120"/>
              </a:rPr>
              <a:t>Class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)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                              例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：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class name { ……};</a:t>
            </a:r>
          </a:p>
          <a:p>
            <a:pPr lvl="1" eaLnBrk="1" hangingPunct="1"/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結構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(</a:t>
            </a:r>
            <a:r>
              <a:rPr lang="en-US" altLang="zh-TW" i="1" dirty="0" smtClean="0">
                <a:latin typeface="Adobe 繁黑體 Std B" pitchFamily="34" charset="-120"/>
                <a:ea typeface="Adobe 繁黑體 Std B" pitchFamily="34" charset="-120"/>
              </a:rPr>
              <a:t>Structure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)		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        例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： </a:t>
            </a:r>
            <a:r>
              <a:rPr lang="en-US" altLang="zh-TW" dirty="0" err="1" smtClean="0">
                <a:latin typeface="Adobe 繁黑體 Std B" pitchFamily="34" charset="-120"/>
                <a:ea typeface="Adobe 繁黑體 Std B" pitchFamily="34" charset="-120"/>
              </a:rPr>
              <a:t>struct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record { ……};</a:t>
            </a:r>
          </a:p>
          <a:p>
            <a:pPr eaLnBrk="1" hangingPunct="1"/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宣告：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lvl="1" eaLnBrk="1" hangingPunct="1"/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函數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原型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(</a:t>
            </a:r>
            <a:r>
              <a:rPr lang="en-US" altLang="zh-TW" i="1" dirty="0">
                <a:latin typeface="Adobe 繁黑體 Std B" pitchFamily="34" charset="-120"/>
                <a:ea typeface="Adobe 繁黑體 Std B" pitchFamily="34" charset="-120"/>
              </a:rPr>
              <a:t>Function prototype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)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           例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：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void 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function( 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);</a:t>
            </a:r>
          </a:p>
          <a:p>
            <a:pPr lvl="1" eaLnBrk="1" hangingPunct="1"/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全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域變數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(</a:t>
            </a:r>
            <a:r>
              <a:rPr lang="en-US" altLang="zh-TW" i="1" dirty="0" smtClean="0">
                <a:latin typeface="Adobe 繁黑體 Std B" pitchFamily="34" charset="-120"/>
                <a:ea typeface="Adobe 繁黑體 Std B" pitchFamily="34" charset="-120"/>
              </a:rPr>
              <a:t>Global</a:t>
            </a:r>
            <a:r>
              <a:rPr lang="zh-TW" altLang="en-US" i="1" dirty="0" smtClean="0"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en-US" altLang="zh-TW" i="1" dirty="0" smtClean="0">
                <a:latin typeface="Adobe 繁黑體 Std B" pitchFamily="34" charset="-120"/>
                <a:ea typeface="Adobe 繁黑體 Std B" pitchFamily="34" charset="-120"/>
              </a:rPr>
              <a:t>Variable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)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宣告         例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： 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float 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G=9.18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;</a:t>
            </a:r>
            <a:endParaRPr lang="en-US" altLang="zh-TW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4016-A054-42B2-B58E-EF6859871DE9}" type="datetime1">
              <a:rPr lang="zh-TW" altLang="en-US" smtClean="0"/>
              <a:t>2017/11/4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78045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2656"/>
            <a:ext cx="8229600" cy="981075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C++</a:t>
            </a:r>
            <a:r>
              <a:rPr lang="zh-TW" altLang="en-US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 程式的執行步驟</a:t>
            </a:r>
            <a:endParaRPr lang="zh-TW" altLang="zh-TW" dirty="0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graphicFrame>
        <p:nvGraphicFramePr>
          <p:cNvPr id="3" name="內容版面配置區 2"/>
          <p:cNvGraphicFramePr>
            <a:graphicFrameLocks noGrp="1"/>
          </p:cNvGraphicFramePr>
          <p:nvPr>
            <p:ph idx="1"/>
            <p:extLst/>
          </p:nvPr>
        </p:nvGraphicFramePr>
        <p:xfrm>
          <a:off x="1763688" y="1313731"/>
          <a:ext cx="5832648" cy="4853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002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步驟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工具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生成 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/ 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載入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470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編輯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/>
                      </a:r>
                      <a:br>
                        <a:rPr lang="en-US" altLang="zh-TW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</a:b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Edit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編輯器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/>
                      </a:r>
                      <a:br>
                        <a:rPr lang="en-US" altLang="zh-TW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</a:b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Editor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原始碼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/>
                      </a:r>
                      <a:br>
                        <a:rPr lang="en-US" altLang="zh-TW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</a:b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Source Code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470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預處理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/>
                      </a:r>
                      <a:br>
                        <a:rPr lang="en-US" altLang="zh-TW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</a:b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Preprocess</a:t>
                      </a:r>
                      <a:endParaRPr lang="zh-TW" altLang="en-US" sz="18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預處理器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/>
                      </a:r>
                      <a:br>
                        <a:rPr lang="en-US" altLang="zh-TW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</a:b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Preprocessor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擴展巨集、宣告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Expanded Code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633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編譯</a:t>
                      </a:r>
                      <a:endParaRPr lang="en-US" altLang="zh-TW" sz="18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Compile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編譯器</a:t>
                      </a:r>
                      <a:endParaRPr lang="en-US" altLang="zh-TW" sz="18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Compiler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目的碼</a:t>
                      </a:r>
                      <a:endParaRPr lang="en-US" altLang="zh-TW" sz="18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Object code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633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連結</a:t>
                      </a:r>
                      <a:endParaRPr lang="en-US" altLang="zh-TW" sz="18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Link</a:t>
                      </a:r>
                      <a:r>
                        <a:rPr lang="en-US" altLang="zh-TW" sz="18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 Edit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連結器</a:t>
                      </a:r>
                      <a:endParaRPr lang="en-US" altLang="zh-TW" sz="18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Linker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執行檔</a:t>
                      </a:r>
                      <a:endParaRPr lang="en-US" altLang="zh-TW" sz="18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Executable</a:t>
                      </a:r>
                      <a:r>
                        <a:rPr lang="en-US" altLang="zh-TW" sz="18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 file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633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載入程式</a:t>
                      </a:r>
                      <a:endParaRPr lang="en-US" altLang="zh-TW" sz="180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80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Load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載入器</a:t>
                      </a:r>
                      <a:endParaRPr lang="en-US" altLang="zh-TW" sz="180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80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Loader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記憶體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/>
                      </a:r>
                      <a:br>
                        <a:rPr lang="en-US" altLang="zh-TW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</a:b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Memory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470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執行程式</a:t>
                      </a:r>
                      <a:endParaRPr lang="en-US" altLang="zh-TW" sz="18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Execute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中央處理器</a:t>
                      </a:r>
                      <a:endParaRPr lang="en-US" altLang="zh-TW" sz="18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CPU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輸出</a:t>
                      </a:r>
                      <a:endParaRPr lang="en-US" altLang="zh-TW" sz="18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Output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 bwMode="auto">
          <a:xfrm>
            <a:off x="1763688" y="2494460"/>
            <a:ext cx="5832648" cy="72008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dobe 繁黑體 Std B" pitchFamily="34" charset="-120"/>
              <a:ea typeface="Adobe 繁黑體 Std B" pitchFamily="34" charset="-120"/>
              <a:cs typeface="Arial" panose="020B0604020202020204" pitchFamily="34" charset="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F2AE-7CAF-4C4D-8A64-F5FCAB09F2E6}" type="datetime1">
              <a:rPr lang="zh-TW" altLang="en-US" smtClean="0"/>
              <a:t>2017/11/4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446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19125"/>
            <a:ext cx="8229600" cy="981075"/>
          </a:xfrm>
        </p:spPr>
        <p:txBody>
          <a:bodyPr/>
          <a:lstStyle/>
          <a:p>
            <a:pPr eaLnBrk="1" hangingPunct="1"/>
            <a:r>
              <a:rPr lang="zh-TW" altLang="en-US" dirty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預處理器</a:t>
            </a:r>
            <a:r>
              <a:rPr lang="en-US" altLang="zh-TW" dirty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(Preprocess)</a:t>
            </a:r>
            <a:endParaRPr lang="zh-TW" altLang="zh-TW" dirty="0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執行相對簡單的文本替換和巨集展開</a:t>
            </a:r>
          </a:p>
          <a:p>
            <a:pPr eaLnBrk="1" hangingPunct="1">
              <a:lnSpc>
                <a:spcPct val="150000"/>
              </a:lnSpc>
            </a:pP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在編譯前對原始碼進行預先處理</a:t>
            </a:r>
          </a:p>
          <a:p>
            <a:pPr eaLnBrk="1" hangingPunct="1">
              <a:lnSpc>
                <a:spcPct val="150000"/>
              </a:lnSpc>
            </a:pP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以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#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為行首的指示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18937"/>
          <a:stretch/>
        </p:blipFill>
        <p:spPr>
          <a:xfrm>
            <a:off x="4788024" y="3501008"/>
            <a:ext cx="3669190" cy="2592288"/>
          </a:xfrm>
          <a:prstGeom prst="rect">
            <a:avLst/>
          </a:prstGeom>
        </p:spPr>
      </p:pic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C55E3-C95C-4C40-8B42-F1B523955FAE}" type="datetime1">
              <a:rPr lang="zh-TW" altLang="en-US" smtClean="0"/>
              <a:t>2017/11/4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724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8F8E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1973</Words>
  <Application>Microsoft Office PowerPoint</Application>
  <PresentationFormat>如螢幕大小 (4:3)</PresentationFormat>
  <Paragraphs>437</Paragraphs>
  <Slides>28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5" baseType="lpstr">
      <vt:lpstr>Adobe 繁黑體 Std B</vt:lpstr>
      <vt:lpstr>微軟正黑體</vt:lpstr>
      <vt:lpstr>新細明體</vt:lpstr>
      <vt:lpstr>Arial</vt:lpstr>
      <vt:lpstr>Calibri</vt:lpstr>
      <vt:lpstr>Consolas</vt:lpstr>
      <vt:lpstr>Office 佈景主題</vt:lpstr>
      <vt:lpstr>函式庫的使用</vt:lpstr>
      <vt:lpstr>PowerPoint 簡報</vt:lpstr>
      <vt:lpstr>程式語言</vt:lpstr>
      <vt:lpstr>C++ 程式的執行步驟</vt:lpstr>
      <vt:lpstr>C++ 程式的執行步驟</vt:lpstr>
      <vt:lpstr>程式架構</vt:lpstr>
      <vt:lpstr>宣告區</vt:lpstr>
      <vt:lpstr>C++ 程式的執行步驟</vt:lpstr>
      <vt:lpstr>預處理器(Preprocess)</vt:lpstr>
      <vt:lpstr>Header File(標頭檔)</vt:lpstr>
      <vt:lpstr>Header File(標頭檔)</vt:lpstr>
      <vt:lpstr>C Standard Library</vt:lpstr>
      <vt:lpstr>C++ Standard Library</vt:lpstr>
      <vt:lpstr>C vs. C++ Libraries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 Standard General Utilities Library</vt:lpstr>
      <vt:lpstr>&lt;cstdlib&gt; rand()</vt:lpstr>
      <vt:lpstr>&lt;cstdlib&gt; srand()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C/C++基礎程式設計班 C/C++程式語言簡介</dc:title>
  <dc:creator>Lee,Keng-Ming</dc:creator>
  <cp:lastModifiedBy>lkm543</cp:lastModifiedBy>
  <cp:revision>65</cp:revision>
  <dcterms:created xsi:type="dcterms:W3CDTF">2016-06-24T07:32:38Z</dcterms:created>
  <dcterms:modified xsi:type="dcterms:W3CDTF">2017-11-04T00:14:11Z</dcterms:modified>
</cp:coreProperties>
</file>