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9" r:id="rId23"/>
    <p:sldId id="278" r:id="rId24"/>
    <p:sldId id="279" r:id="rId25"/>
    <p:sldId id="280" r:id="rId26"/>
    <p:sldId id="281" r:id="rId27"/>
    <p:sldId id="282" r:id="rId28"/>
    <p:sldId id="283" r:id="rId29"/>
    <p:sldId id="284" r:id="rId30"/>
    <p:sldId id="285" r:id="rId31"/>
    <p:sldId id="286" r:id="rId32"/>
    <p:sldId id="288"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8F8E4"/>
    <a:srgbClr val="F57B17"/>
    <a:srgbClr val="56A828"/>
    <a:srgbClr val="BAECBA"/>
    <a:srgbClr val="EFEA16"/>
    <a:srgbClr val="F7FCBC"/>
    <a:srgbClr val="78DA78"/>
    <a:srgbClr val="B7EBB7"/>
    <a:srgbClr val="AE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6E5E1-796B-4BC5-8E0B-C38F97F58DE8}" type="datetime1">
              <a:rPr lang="zh-TW" altLang="en-US" smtClean="0"/>
              <a:t>2017/11/4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A9BD7-813C-4E13-B181-D85D42BFE154}" type="slidenum">
              <a:rPr lang="zh-TW" altLang="en-US" smtClean="0"/>
              <a:t>‹#›</a:t>
            </a:fld>
            <a:endParaRPr lang="zh-TW" altLang="en-US"/>
          </a:p>
        </p:txBody>
      </p:sp>
    </p:spTree>
    <p:extLst>
      <p:ext uri="{BB962C8B-B14F-4D97-AF65-F5344CB8AC3E}">
        <p14:creationId xmlns:p14="http://schemas.microsoft.com/office/powerpoint/2010/main" val="3466522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3329E-3BFD-4609-B43B-BE70C0CDA2E7}" type="datetime1">
              <a:rPr lang="zh-TW" altLang="en-US" smtClean="0"/>
              <a:t>2017/11/4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30A31-B339-460E-A066-6486EA6B5E79}" type="slidenum">
              <a:rPr lang="zh-TW" altLang="en-US" smtClean="0"/>
              <a:t>‹#›</a:t>
            </a:fld>
            <a:endParaRPr lang="zh-TW" altLang="en-US"/>
          </a:p>
        </p:txBody>
      </p:sp>
    </p:spTree>
    <p:extLst>
      <p:ext uri="{BB962C8B-B14F-4D97-AF65-F5344CB8AC3E}">
        <p14:creationId xmlns:p14="http://schemas.microsoft.com/office/powerpoint/2010/main" val="2812370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a:t>
            </a:fld>
            <a:endParaRPr lang="zh-TW" altLang="en-US"/>
          </a:p>
        </p:txBody>
      </p:sp>
    </p:spTree>
    <p:extLst>
      <p:ext uri="{BB962C8B-B14F-4D97-AF65-F5344CB8AC3E}">
        <p14:creationId xmlns:p14="http://schemas.microsoft.com/office/powerpoint/2010/main" val="2063531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ofstream</a:t>
            </a:r>
            <a:r>
              <a:rPr lang="en-US" altLang="zh-TW" dirty="0" smtClean="0"/>
              <a:t> file;</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file.open</a:t>
            </a:r>
            <a:r>
              <a:rPr lang="en-US" altLang="zh-TW" dirty="0" smtClean="0"/>
              <a:t>("Test.txt");</a:t>
            </a:r>
          </a:p>
          <a:p>
            <a:r>
              <a:rPr lang="en-US" altLang="zh-TW" dirty="0" smtClean="0"/>
              <a:t>    if (file)</a:t>
            </a:r>
          </a:p>
          <a:p>
            <a:r>
              <a:rPr lang="en-US" altLang="zh-TW" dirty="0" smtClean="0"/>
              <a:t>    {</a:t>
            </a:r>
          </a:p>
          <a:p>
            <a:r>
              <a:rPr lang="en-US" altLang="zh-TW" dirty="0" smtClean="0"/>
              <a:t>        for (</a:t>
            </a:r>
            <a:r>
              <a:rPr lang="en-US" altLang="zh-TW" dirty="0" err="1" smtClean="0"/>
              <a:t>int</a:t>
            </a:r>
            <a:r>
              <a:rPr lang="en-US" altLang="zh-TW" dirty="0" smtClean="0"/>
              <a:t> </a:t>
            </a:r>
            <a:r>
              <a:rPr lang="en-US" altLang="zh-TW" dirty="0" err="1" smtClean="0"/>
              <a:t>i</a:t>
            </a:r>
            <a:r>
              <a:rPr lang="en-US" altLang="zh-TW" dirty="0" smtClean="0"/>
              <a:t>=1;i&lt;=9;i++)</a:t>
            </a:r>
          </a:p>
          <a:p>
            <a:r>
              <a:rPr lang="en-US" altLang="zh-TW" dirty="0" smtClean="0"/>
              <a:t>        {</a:t>
            </a:r>
          </a:p>
          <a:p>
            <a:r>
              <a:rPr lang="en-US" altLang="zh-TW" dirty="0" smtClean="0"/>
              <a:t>            </a:t>
            </a:r>
            <a:r>
              <a:rPr lang="en-US" altLang="zh-TW" dirty="0" err="1" smtClean="0"/>
              <a:t>str</a:t>
            </a:r>
            <a:r>
              <a:rPr lang="en-US" altLang="zh-TW" dirty="0" smtClean="0"/>
              <a:t>="";</a:t>
            </a:r>
          </a:p>
          <a:p>
            <a:r>
              <a:rPr lang="en-US" altLang="zh-TW" dirty="0" smtClean="0"/>
              <a:t>            for (</a:t>
            </a:r>
            <a:r>
              <a:rPr lang="en-US" altLang="zh-TW" dirty="0" err="1" smtClean="0"/>
              <a:t>int</a:t>
            </a:r>
            <a:r>
              <a:rPr lang="en-US" altLang="zh-TW" dirty="0" smtClean="0"/>
              <a:t> j=1; j&lt;=9; </a:t>
            </a:r>
            <a:r>
              <a:rPr lang="en-US" altLang="zh-TW" dirty="0" err="1" smtClean="0"/>
              <a:t>j++</a:t>
            </a:r>
            <a:r>
              <a:rPr lang="en-US" altLang="zh-TW" dirty="0" smtClean="0"/>
              <a:t>){</a:t>
            </a:r>
          </a:p>
          <a:p>
            <a:r>
              <a:rPr lang="en-US" altLang="zh-TW" dirty="0" smtClean="0"/>
              <a:t>                file &lt;&lt; </a:t>
            </a:r>
            <a:r>
              <a:rPr lang="en-US" altLang="zh-TW" dirty="0" err="1" smtClean="0"/>
              <a:t>i</a:t>
            </a:r>
            <a:r>
              <a:rPr lang="en-US" altLang="zh-TW" dirty="0" smtClean="0"/>
              <a:t> &lt;&lt; "*" &lt;&lt; j &lt;&lt; "=" &lt;&lt; </a:t>
            </a:r>
            <a:r>
              <a:rPr lang="en-US" altLang="zh-TW" dirty="0" err="1" smtClean="0"/>
              <a:t>i</a:t>
            </a:r>
            <a:r>
              <a:rPr lang="en-US" altLang="zh-TW" dirty="0" smtClean="0"/>
              <a:t>*j &lt;&lt; "\t";</a:t>
            </a:r>
          </a:p>
          <a:p>
            <a:r>
              <a:rPr lang="en-US" altLang="zh-TW" dirty="0" smtClean="0"/>
              <a:t>            }</a:t>
            </a:r>
          </a:p>
          <a:p>
            <a:r>
              <a:rPr lang="en-US" altLang="zh-TW" dirty="0" smtClean="0"/>
              <a:t>            file &lt;&lt; "\n";</a:t>
            </a:r>
          </a:p>
          <a:p>
            <a:r>
              <a:rPr lang="en-US" altLang="zh-TW" dirty="0" smtClean="0"/>
              <a:t>        }</a:t>
            </a:r>
          </a:p>
          <a:p>
            <a:r>
              <a:rPr lang="en-US" altLang="zh-TW" dirty="0" smtClean="0"/>
              <a:t>        </a:t>
            </a:r>
            <a:r>
              <a:rPr lang="en-US" altLang="zh-TW" dirty="0" err="1" smtClean="0"/>
              <a:t>cout</a:t>
            </a:r>
            <a:r>
              <a:rPr lang="en-US" altLang="zh-TW" dirty="0" smtClean="0"/>
              <a:t> &lt;&lt; "Finish writing data into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endParaRPr lang="en-US" altLang="zh-TW" dirty="0" smtClean="0"/>
          </a:p>
          <a:p>
            <a:r>
              <a:rPr lang="en-US" altLang="zh-TW" dirty="0" smtClean="0"/>
              <a:t>    </a:t>
            </a:r>
            <a:r>
              <a:rPr lang="en-US" altLang="zh-TW" dirty="0" err="1" smtClean="0"/>
              <a:t>file.close</a:t>
            </a:r>
            <a:r>
              <a:rPr lang="en-US" altLang="zh-TW" dirty="0" smtClean="0"/>
              <a:t>();</a:t>
            </a:r>
          </a:p>
          <a:p>
            <a:r>
              <a:rPr lang="en-US" altLang="zh-TW" dirty="0" smtClean="0"/>
              <a:t>    </a:t>
            </a:r>
            <a:r>
              <a:rPr lang="en-US" altLang="zh-TW" dirty="0" err="1" smtClean="0"/>
              <a:t>ifstream</a:t>
            </a:r>
            <a:r>
              <a:rPr lang="en-US" altLang="zh-TW" dirty="0" smtClean="0"/>
              <a:t> </a:t>
            </a:r>
            <a:r>
              <a:rPr lang="en-US" altLang="zh-TW" dirty="0" err="1" smtClean="0"/>
              <a:t>ifile</a:t>
            </a:r>
            <a:r>
              <a:rPr lang="en-US" altLang="zh-TW" dirty="0" smtClean="0"/>
              <a:t>;</a:t>
            </a:r>
          </a:p>
          <a:p>
            <a:endParaRPr lang="en-US" altLang="zh-TW" dirty="0" smtClean="0"/>
          </a:p>
          <a:p>
            <a:r>
              <a:rPr lang="en-US" altLang="zh-TW" dirty="0" smtClean="0"/>
              <a:t>    </a:t>
            </a:r>
            <a:r>
              <a:rPr lang="en-US" altLang="zh-TW" dirty="0" err="1" smtClean="0"/>
              <a:t>ifile.open</a:t>
            </a:r>
            <a:r>
              <a:rPr lang="en-US" altLang="zh-TW" dirty="0" smtClean="0"/>
              <a:t>("Test.txt");</a:t>
            </a:r>
          </a:p>
          <a:p>
            <a:r>
              <a:rPr lang="en-US" altLang="zh-TW" dirty="0" smtClean="0"/>
              <a:t>    if (</a:t>
            </a:r>
            <a:r>
              <a:rPr lang="en-US" altLang="zh-TW" dirty="0" err="1" smtClean="0"/>
              <a:t>ifile</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&lt;&lt;"The content on the Test.txt is ......" &lt;&lt; </a:t>
            </a:r>
            <a:r>
              <a:rPr lang="en-US" altLang="zh-TW" dirty="0" err="1" smtClean="0"/>
              <a:t>endl</a:t>
            </a:r>
            <a:r>
              <a:rPr lang="en-US" altLang="zh-TW" dirty="0" smtClean="0"/>
              <a:t>;</a:t>
            </a:r>
          </a:p>
          <a:p>
            <a:r>
              <a:rPr lang="en-US" altLang="zh-TW" dirty="0" smtClean="0"/>
              <a:t>        while (</a:t>
            </a:r>
            <a:r>
              <a:rPr lang="en-US" altLang="zh-TW" dirty="0" err="1" smtClean="0"/>
              <a:t>getline</a:t>
            </a:r>
            <a:r>
              <a:rPr lang="en-US" altLang="zh-TW" dirty="0" smtClean="0"/>
              <a:t> (</a:t>
            </a:r>
            <a:r>
              <a:rPr lang="en-US" altLang="zh-TW" dirty="0" err="1" smtClean="0"/>
              <a:t>ifile,str</a:t>
            </a:r>
            <a:r>
              <a:rPr lang="en-US" altLang="zh-TW" dirty="0" smtClean="0"/>
              <a:t>) ){</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 </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"Finish reading data from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ifile.close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17</a:t>
            </a:fld>
            <a:endParaRPr lang="zh-TW" altLang="en-US"/>
          </a:p>
        </p:txBody>
      </p:sp>
    </p:spTree>
    <p:extLst>
      <p:ext uri="{BB962C8B-B14F-4D97-AF65-F5344CB8AC3E}">
        <p14:creationId xmlns:p14="http://schemas.microsoft.com/office/powerpoint/2010/main" val="191670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a:t>
            </a:r>
            <a:r>
              <a:rPr lang="en-US" altLang="zh-TW" dirty="0" err="1" smtClean="0"/>
              <a:t>stdlib.h</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fstream</a:t>
            </a:r>
            <a:r>
              <a:rPr lang="en-US" altLang="zh-TW" dirty="0" smtClean="0"/>
              <a:t> file;</a:t>
            </a:r>
          </a:p>
          <a:p>
            <a:r>
              <a:rPr lang="en-US" altLang="zh-TW" dirty="0" smtClean="0"/>
              <a:t>    </a:t>
            </a:r>
            <a:r>
              <a:rPr lang="en-US" altLang="zh-TW" dirty="0" err="1" smtClean="0"/>
              <a:t>file.open</a:t>
            </a:r>
            <a:r>
              <a:rPr lang="en-US" altLang="zh-TW" dirty="0" smtClean="0"/>
              <a:t>("Reader.txt", </a:t>
            </a:r>
            <a:r>
              <a:rPr lang="en-US" altLang="zh-TW" dirty="0" err="1" smtClean="0"/>
              <a:t>ios</a:t>
            </a:r>
            <a:r>
              <a:rPr lang="en-US" altLang="zh-TW" dirty="0" smtClean="0"/>
              <a:t>::in);</a:t>
            </a:r>
          </a:p>
          <a:p>
            <a:r>
              <a:rPr lang="en-US" altLang="zh-TW" dirty="0" smtClean="0"/>
              <a:t>    if(!file)     //</a:t>
            </a:r>
            <a:r>
              <a:rPr lang="zh-TW" altLang="en-US" dirty="0" smtClean="0"/>
              <a:t>檢查檔案是否成功開啟，如果</a:t>
            </a:r>
            <a:r>
              <a:rPr lang="en-US" altLang="zh-TW" dirty="0" smtClean="0"/>
              <a:t>!file</a:t>
            </a:r>
            <a:r>
              <a:rPr lang="zh-TW" altLang="en-US" dirty="0" smtClean="0"/>
              <a:t>為真，表示無法開啟檔案</a:t>
            </a:r>
          </a:p>
          <a:p>
            <a:r>
              <a:rPr lang="zh-TW" altLang="en-US" dirty="0" smtClean="0"/>
              <a:t>        </a:t>
            </a:r>
            <a:r>
              <a:rPr lang="en-US" altLang="zh-TW" dirty="0" smtClean="0"/>
              <a:t>{</a:t>
            </a:r>
          </a:p>
          <a:p>
            <a:r>
              <a:rPr lang="en-US" altLang="zh-TW" dirty="0" smtClean="0"/>
              <a:t>                </a:t>
            </a:r>
            <a:r>
              <a:rPr lang="en-US" altLang="zh-TW" dirty="0" err="1" smtClean="0"/>
              <a:t>cerr</a:t>
            </a:r>
            <a:r>
              <a:rPr lang="en-US" altLang="zh-TW" dirty="0" smtClean="0"/>
              <a:t> &lt;&lt; "Can't open file!\n";</a:t>
            </a:r>
          </a:p>
          <a:p>
            <a:r>
              <a:rPr lang="en-US" altLang="zh-TW" dirty="0" smtClean="0"/>
              <a:t>                exit(1);     //</a:t>
            </a:r>
            <a:r>
              <a:rPr lang="zh-TW" altLang="en-US" dirty="0" smtClean="0"/>
              <a:t>在不正常情形下，中斷程式的執行</a:t>
            </a:r>
          </a:p>
          <a:p>
            <a:r>
              <a:rPr lang="zh-TW" altLang="en-US" dirty="0" smtClean="0"/>
              <a:t>        </a:t>
            </a:r>
            <a:r>
              <a:rPr lang="en-US" altLang="zh-TW" dirty="0" smtClean="0"/>
              <a:t>}</a:t>
            </a:r>
          </a:p>
          <a:p>
            <a:r>
              <a:rPr lang="en-US" altLang="zh-TW" dirty="0" smtClean="0"/>
              <a:t>    else</a:t>
            </a:r>
          </a:p>
          <a:p>
            <a:r>
              <a:rPr lang="en-US" altLang="zh-TW" dirty="0" smtClean="0"/>
              <a:t>        </a:t>
            </a:r>
            <a:r>
              <a:rPr lang="en-US" altLang="zh-TW" dirty="0" err="1" smtClean="0"/>
              <a:t>cout</a:t>
            </a:r>
            <a:r>
              <a:rPr lang="en-US" altLang="zh-TW" dirty="0" smtClean="0"/>
              <a:t>&lt;&lt;"File open successfully!\n";</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19</a:t>
            </a:fld>
            <a:endParaRPr lang="zh-TW" altLang="en-US"/>
          </a:p>
        </p:txBody>
      </p:sp>
    </p:spTree>
    <p:extLst>
      <p:ext uri="{BB962C8B-B14F-4D97-AF65-F5344CB8AC3E}">
        <p14:creationId xmlns:p14="http://schemas.microsoft.com/office/powerpoint/2010/main" val="123037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a:t>
            </a:r>
            <a:r>
              <a:rPr lang="en-US" altLang="zh-TW" dirty="0" err="1" smtClean="0"/>
              <a:t>sstream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ofstream</a:t>
            </a:r>
            <a:r>
              <a:rPr lang="en-US" altLang="zh-TW" dirty="0" smtClean="0"/>
              <a:t> file;</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file.open</a:t>
            </a:r>
            <a:r>
              <a:rPr lang="en-US" altLang="zh-TW" dirty="0" smtClean="0"/>
              <a:t>("Test.csv");</a:t>
            </a:r>
          </a:p>
          <a:p>
            <a:r>
              <a:rPr lang="en-US" altLang="zh-TW" dirty="0" smtClean="0"/>
              <a:t>    if (file)</a:t>
            </a:r>
          </a:p>
          <a:p>
            <a:r>
              <a:rPr lang="en-US" altLang="zh-TW" dirty="0" smtClean="0"/>
              <a:t>    {</a:t>
            </a:r>
          </a:p>
          <a:p>
            <a:r>
              <a:rPr lang="en-US" altLang="zh-TW" dirty="0" smtClean="0"/>
              <a:t>        for (</a:t>
            </a:r>
            <a:r>
              <a:rPr lang="en-US" altLang="zh-TW" dirty="0" err="1" smtClean="0"/>
              <a:t>int</a:t>
            </a:r>
            <a:r>
              <a:rPr lang="en-US" altLang="zh-TW" dirty="0" smtClean="0"/>
              <a:t> </a:t>
            </a:r>
            <a:r>
              <a:rPr lang="en-US" altLang="zh-TW" dirty="0" err="1" smtClean="0"/>
              <a:t>i</a:t>
            </a:r>
            <a:r>
              <a:rPr lang="en-US" altLang="zh-TW" dirty="0" smtClean="0"/>
              <a:t>=1;i&lt;=9;i++)</a:t>
            </a:r>
          </a:p>
          <a:p>
            <a:r>
              <a:rPr lang="en-US" altLang="zh-TW" dirty="0" smtClean="0"/>
              <a:t>        {</a:t>
            </a:r>
          </a:p>
          <a:p>
            <a:r>
              <a:rPr lang="en-US" altLang="zh-TW" dirty="0" smtClean="0"/>
              <a:t>            </a:t>
            </a:r>
            <a:r>
              <a:rPr lang="en-US" altLang="zh-TW" dirty="0" err="1" smtClean="0"/>
              <a:t>str</a:t>
            </a:r>
            <a:r>
              <a:rPr lang="en-US" altLang="zh-TW" dirty="0" smtClean="0"/>
              <a:t>="";</a:t>
            </a:r>
          </a:p>
          <a:p>
            <a:r>
              <a:rPr lang="en-US" altLang="zh-TW" dirty="0" smtClean="0"/>
              <a:t>            for (</a:t>
            </a:r>
            <a:r>
              <a:rPr lang="en-US" altLang="zh-TW" dirty="0" err="1" smtClean="0"/>
              <a:t>int</a:t>
            </a:r>
            <a:r>
              <a:rPr lang="en-US" altLang="zh-TW" dirty="0" smtClean="0"/>
              <a:t> j=1; j&lt;=9; </a:t>
            </a:r>
            <a:r>
              <a:rPr lang="en-US" altLang="zh-TW" dirty="0" err="1" smtClean="0"/>
              <a:t>j++</a:t>
            </a:r>
            <a:r>
              <a:rPr lang="en-US" altLang="zh-TW" dirty="0" smtClean="0"/>
              <a:t>){</a:t>
            </a:r>
          </a:p>
          <a:p>
            <a:r>
              <a:rPr lang="en-US" altLang="zh-TW" dirty="0" smtClean="0"/>
              <a:t>                </a:t>
            </a:r>
            <a:r>
              <a:rPr lang="en-US" altLang="zh-TW" dirty="0" err="1" smtClean="0"/>
              <a:t>stringstream</a:t>
            </a:r>
            <a:r>
              <a:rPr lang="en-US" altLang="zh-TW" dirty="0" smtClean="0"/>
              <a:t>  temp;</a:t>
            </a:r>
          </a:p>
          <a:p>
            <a:r>
              <a:rPr lang="en-US" altLang="zh-TW" dirty="0" smtClean="0"/>
              <a:t>                temp &lt;&lt; </a:t>
            </a:r>
            <a:r>
              <a:rPr lang="en-US" altLang="zh-TW" dirty="0" err="1" smtClean="0"/>
              <a:t>i</a:t>
            </a:r>
            <a:r>
              <a:rPr lang="en-US" altLang="zh-TW" dirty="0" smtClean="0"/>
              <a:t>*j;</a:t>
            </a:r>
          </a:p>
          <a:p>
            <a:r>
              <a:rPr lang="en-US" altLang="zh-TW" dirty="0" smtClean="0"/>
              <a:t>                </a:t>
            </a:r>
            <a:r>
              <a:rPr lang="en-US" altLang="zh-TW" dirty="0" err="1" smtClean="0"/>
              <a:t>str</a:t>
            </a:r>
            <a:r>
              <a:rPr lang="en-US" altLang="zh-TW" dirty="0" smtClean="0"/>
              <a:t>+=</a:t>
            </a:r>
            <a:r>
              <a:rPr lang="en-US" altLang="zh-TW" dirty="0" err="1" smtClean="0"/>
              <a:t>temp.str</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a:t>
            </a:r>
            <a:r>
              <a:rPr lang="en-US" altLang="zh-TW" dirty="0" err="1" smtClean="0"/>
              <a:t>endl</a:t>
            </a:r>
            <a:r>
              <a:rPr lang="en-US" altLang="zh-TW" dirty="0" smtClean="0"/>
              <a:t>;</a:t>
            </a:r>
          </a:p>
          <a:p>
            <a:r>
              <a:rPr lang="en-US" altLang="zh-TW" dirty="0" smtClean="0"/>
              <a:t>            file &lt;&lt; </a:t>
            </a:r>
            <a:r>
              <a:rPr lang="en-US" altLang="zh-TW" dirty="0" err="1" smtClean="0"/>
              <a:t>str</a:t>
            </a:r>
            <a:r>
              <a:rPr lang="en-US" altLang="zh-TW" dirty="0" smtClean="0"/>
              <a:t> &lt;&lt; "\n";</a:t>
            </a:r>
          </a:p>
          <a:p>
            <a:r>
              <a:rPr lang="en-US" altLang="zh-TW" dirty="0" smtClean="0"/>
              <a:t>        }</a:t>
            </a:r>
          </a:p>
          <a:p>
            <a:r>
              <a:rPr lang="en-US" altLang="zh-TW" dirty="0" smtClean="0"/>
              <a:t>        </a:t>
            </a:r>
            <a:r>
              <a:rPr lang="en-US" altLang="zh-TW" dirty="0" err="1" smtClean="0"/>
              <a:t>cout</a:t>
            </a:r>
            <a:r>
              <a:rPr lang="en-US" altLang="zh-TW" dirty="0" smtClean="0"/>
              <a:t> &lt;&lt; "Finish writing data into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endParaRPr lang="en-US" altLang="zh-TW" dirty="0" smtClean="0"/>
          </a:p>
          <a:p>
            <a:r>
              <a:rPr lang="en-US" altLang="zh-TW" dirty="0" smtClean="0"/>
              <a:t>    </a:t>
            </a:r>
            <a:r>
              <a:rPr lang="en-US" altLang="zh-TW" dirty="0" err="1" smtClean="0"/>
              <a:t>file.close</a:t>
            </a:r>
            <a:r>
              <a:rPr lang="en-US" altLang="zh-TW" dirty="0" smtClean="0"/>
              <a:t>();</a:t>
            </a:r>
          </a:p>
          <a:p>
            <a:r>
              <a:rPr lang="en-US" altLang="zh-TW" dirty="0" smtClean="0"/>
              <a:t>    </a:t>
            </a:r>
            <a:r>
              <a:rPr lang="en-US" altLang="zh-TW" dirty="0" err="1" smtClean="0"/>
              <a:t>ifstream</a:t>
            </a:r>
            <a:r>
              <a:rPr lang="en-US" altLang="zh-TW" dirty="0" smtClean="0"/>
              <a:t> </a:t>
            </a:r>
            <a:r>
              <a:rPr lang="en-US" altLang="zh-TW" dirty="0" err="1" smtClean="0"/>
              <a:t>ifile</a:t>
            </a:r>
            <a:r>
              <a:rPr lang="en-US" altLang="zh-TW" dirty="0" smtClean="0"/>
              <a:t>;</a:t>
            </a:r>
          </a:p>
          <a:p>
            <a:endParaRPr lang="en-US" altLang="zh-TW" dirty="0" smtClean="0"/>
          </a:p>
          <a:p>
            <a:r>
              <a:rPr lang="en-US" altLang="zh-TW" dirty="0" smtClean="0"/>
              <a:t>    </a:t>
            </a:r>
            <a:r>
              <a:rPr lang="en-US" altLang="zh-TW" dirty="0" err="1" smtClean="0"/>
              <a:t>ifile.open</a:t>
            </a:r>
            <a:r>
              <a:rPr lang="en-US" altLang="zh-TW" dirty="0" smtClean="0"/>
              <a:t>("Test.csv");</a:t>
            </a:r>
          </a:p>
          <a:p>
            <a:r>
              <a:rPr lang="en-US" altLang="zh-TW" dirty="0" smtClean="0"/>
              <a:t>    if (</a:t>
            </a:r>
            <a:r>
              <a:rPr lang="en-US" altLang="zh-TW" dirty="0" err="1" smtClean="0"/>
              <a:t>ifile</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&lt;&lt;"The content on the Test.txt is ......" &lt;&lt; </a:t>
            </a:r>
            <a:r>
              <a:rPr lang="en-US" altLang="zh-TW" dirty="0" err="1" smtClean="0"/>
              <a:t>endl</a:t>
            </a:r>
            <a:r>
              <a:rPr lang="en-US" altLang="zh-TW" dirty="0" smtClean="0"/>
              <a:t>;</a:t>
            </a:r>
          </a:p>
          <a:p>
            <a:r>
              <a:rPr lang="en-US" altLang="zh-TW" dirty="0" smtClean="0"/>
              <a:t>        while (</a:t>
            </a:r>
            <a:r>
              <a:rPr lang="en-US" altLang="zh-TW" dirty="0" err="1" smtClean="0"/>
              <a:t>getline</a:t>
            </a:r>
            <a:r>
              <a:rPr lang="en-US" altLang="zh-TW" dirty="0" smtClean="0"/>
              <a:t> (</a:t>
            </a:r>
            <a:r>
              <a:rPr lang="en-US" altLang="zh-TW" dirty="0" err="1" smtClean="0"/>
              <a:t>ifile,str</a:t>
            </a:r>
            <a:r>
              <a:rPr lang="en-US" altLang="zh-TW" dirty="0" smtClean="0"/>
              <a:t>,',') ){</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 </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"Finish reading data from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ifile.close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20</a:t>
            </a:fld>
            <a:endParaRPr lang="zh-TW" altLang="en-US"/>
          </a:p>
        </p:txBody>
      </p:sp>
    </p:spTree>
    <p:extLst>
      <p:ext uri="{BB962C8B-B14F-4D97-AF65-F5344CB8AC3E}">
        <p14:creationId xmlns:p14="http://schemas.microsoft.com/office/powerpoint/2010/main" val="1489112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ifstream</a:t>
            </a:r>
            <a:r>
              <a:rPr lang="en-US" altLang="zh-TW" dirty="0" smtClean="0"/>
              <a:t> file;</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file.open</a:t>
            </a:r>
            <a:r>
              <a:rPr lang="en-US" altLang="zh-TW" dirty="0" smtClean="0"/>
              <a:t>("TestData.csv");</a:t>
            </a:r>
          </a:p>
          <a:p>
            <a:endParaRPr lang="en-US" altLang="zh-TW" dirty="0" smtClean="0"/>
          </a:p>
          <a:p>
            <a:r>
              <a:rPr lang="en-US" altLang="zh-TW" dirty="0" smtClean="0"/>
              <a:t>    if(file){</a:t>
            </a:r>
          </a:p>
          <a:p>
            <a:r>
              <a:rPr lang="en-US" altLang="zh-TW" dirty="0" smtClean="0"/>
              <a:t>        </a:t>
            </a:r>
            <a:r>
              <a:rPr lang="en-US" altLang="zh-TW" dirty="0" err="1" smtClean="0"/>
              <a:t>int</a:t>
            </a:r>
            <a:r>
              <a:rPr lang="en-US" altLang="zh-TW" dirty="0" smtClean="0"/>
              <a:t> c = 1;</a:t>
            </a:r>
          </a:p>
          <a:p>
            <a:r>
              <a:rPr lang="en-US" altLang="zh-TW" dirty="0" smtClean="0"/>
              <a:t>        while(</a:t>
            </a:r>
            <a:r>
              <a:rPr lang="en-US" altLang="zh-TW" dirty="0" err="1" smtClean="0"/>
              <a:t>getline</a:t>
            </a:r>
            <a:r>
              <a:rPr lang="en-US" altLang="zh-TW" dirty="0" smtClean="0"/>
              <a:t>(</a:t>
            </a:r>
            <a:r>
              <a:rPr lang="en-US" altLang="zh-TW" dirty="0" err="1" smtClean="0"/>
              <a:t>file,str</a:t>
            </a:r>
            <a:r>
              <a:rPr lang="en-US" altLang="zh-TW" dirty="0" smtClean="0"/>
              <a:t>,',')){</a:t>
            </a:r>
          </a:p>
          <a:p>
            <a:r>
              <a:rPr lang="en-US" altLang="zh-TW" dirty="0" smtClean="0"/>
              <a:t>            if(c%8==2)</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 </a:t>
            </a:r>
            <a:r>
              <a:rPr lang="en-US" altLang="zh-TW" dirty="0" err="1" smtClean="0"/>
              <a:t>endl</a:t>
            </a:r>
            <a:r>
              <a:rPr lang="en-US" altLang="zh-TW" dirty="0" smtClean="0"/>
              <a:t>;</a:t>
            </a:r>
          </a:p>
          <a:p>
            <a:r>
              <a:rPr lang="en-US" altLang="zh-TW" dirty="0" smtClean="0"/>
              <a:t>            </a:t>
            </a:r>
            <a:r>
              <a:rPr lang="en-US" altLang="zh-TW" dirty="0" err="1" smtClean="0"/>
              <a:t>c++</a:t>
            </a:r>
            <a:r>
              <a:rPr lang="en-US" altLang="zh-TW" dirty="0" smtClean="0"/>
              <a:t>;</a:t>
            </a:r>
          </a:p>
          <a:p>
            <a:r>
              <a:rPr lang="en-US" altLang="zh-TW" dirty="0" smtClean="0"/>
              <a:t>        }</a:t>
            </a:r>
          </a:p>
          <a:p>
            <a:r>
              <a:rPr lang="en-US" altLang="zh-TW" dirty="0" smtClean="0"/>
              <a:t>    }</a:t>
            </a:r>
          </a:p>
          <a:p>
            <a:r>
              <a:rPr lang="en-US" altLang="zh-TW" dirty="0" smtClean="0"/>
              <a:t>    else</a:t>
            </a:r>
          </a:p>
          <a:p>
            <a:r>
              <a:rPr lang="en-US" altLang="zh-TW" dirty="0" smtClean="0"/>
              <a:t>        </a:t>
            </a:r>
            <a:r>
              <a:rPr lang="en-US" altLang="zh-TW" dirty="0" err="1" smtClean="0"/>
              <a:t>cout</a:t>
            </a:r>
            <a:r>
              <a:rPr lang="en-US" altLang="zh-TW" dirty="0" smtClean="0"/>
              <a:t> &lt;&lt; "File not exist" &lt;&lt; </a:t>
            </a:r>
            <a:r>
              <a:rPr lang="en-US" altLang="zh-TW" dirty="0" err="1" smtClean="0"/>
              <a:t>endl</a:t>
            </a:r>
            <a:r>
              <a:rPr lang="en-US" altLang="zh-TW" dirty="0" smtClean="0"/>
              <a:t>;</a:t>
            </a:r>
          </a:p>
          <a:p>
            <a:endParaRPr lang="en-US" altLang="zh-TW" dirty="0" smtClean="0"/>
          </a:p>
          <a:p>
            <a:r>
              <a:rPr lang="en-US" altLang="zh-TW" dirty="0" smtClean="0"/>
              <a:t>    </a:t>
            </a:r>
            <a:r>
              <a:rPr lang="en-US" altLang="zh-TW" dirty="0" err="1" smtClean="0"/>
              <a:t>file.close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21</a:t>
            </a:fld>
            <a:endParaRPr lang="zh-TW" altLang="en-US"/>
          </a:p>
        </p:txBody>
      </p:sp>
    </p:spTree>
    <p:extLst>
      <p:ext uri="{BB962C8B-B14F-4D97-AF65-F5344CB8AC3E}">
        <p14:creationId xmlns:p14="http://schemas.microsoft.com/office/powerpoint/2010/main" val="738841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23</a:t>
            </a:fld>
            <a:endParaRPr lang="zh-TW" altLang="en-US"/>
          </a:p>
        </p:txBody>
      </p:sp>
    </p:spTree>
    <p:extLst>
      <p:ext uri="{BB962C8B-B14F-4D97-AF65-F5344CB8AC3E}">
        <p14:creationId xmlns:p14="http://schemas.microsoft.com/office/powerpoint/2010/main" val="127991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a:t>
            </a:r>
            <a:r>
              <a:rPr lang="en-US" altLang="zh-TW" dirty="0" err="1" smtClean="0"/>
              <a:t>sstream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ifstream</a:t>
            </a:r>
            <a:r>
              <a:rPr lang="en-US" altLang="zh-TW" dirty="0" smtClean="0"/>
              <a:t> </a:t>
            </a:r>
            <a:r>
              <a:rPr lang="en-US" altLang="zh-TW" dirty="0" err="1" smtClean="0"/>
              <a:t>ifile</a:t>
            </a:r>
            <a:r>
              <a:rPr lang="en-US" altLang="zh-TW" dirty="0" smtClean="0"/>
              <a:t>;</a:t>
            </a:r>
          </a:p>
          <a:p>
            <a:r>
              <a:rPr lang="en-US" altLang="zh-TW" dirty="0" smtClean="0"/>
              <a:t>    double sum = 0.0;</a:t>
            </a:r>
          </a:p>
          <a:p>
            <a:r>
              <a:rPr lang="en-US" altLang="zh-TW" dirty="0" smtClean="0"/>
              <a:t>    </a:t>
            </a:r>
            <a:r>
              <a:rPr lang="en-US" altLang="zh-TW" dirty="0" err="1" smtClean="0"/>
              <a:t>int</a:t>
            </a:r>
            <a:r>
              <a:rPr lang="en-US" altLang="zh-TW" dirty="0" smtClean="0"/>
              <a:t> </a:t>
            </a:r>
            <a:r>
              <a:rPr lang="en-US" altLang="zh-TW" dirty="0" err="1" smtClean="0"/>
              <a:t>cou</a:t>
            </a:r>
            <a:r>
              <a:rPr lang="en-US" altLang="zh-TW" dirty="0" smtClean="0"/>
              <a:t> = 0;</a:t>
            </a:r>
          </a:p>
          <a:p>
            <a:r>
              <a:rPr lang="en-US" altLang="zh-TW" dirty="0" smtClean="0"/>
              <a:t>    </a:t>
            </a:r>
            <a:r>
              <a:rPr lang="en-US" altLang="zh-TW" dirty="0" err="1" smtClean="0"/>
              <a:t>ifile.open</a:t>
            </a:r>
            <a:r>
              <a:rPr lang="en-US" altLang="zh-TW" dirty="0" smtClean="0"/>
              <a:t>("TestData.csv");</a:t>
            </a:r>
          </a:p>
          <a:p>
            <a:r>
              <a:rPr lang="en-US" altLang="zh-TW" dirty="0" smtClean="0"/>
              <a:t>    if (</a:t>
            </a:r>
            <a:r>
              <a:rPr lang="en-US" altLang="zh-TW" dirty="0" err="1" smtClean="0"/>
              <a:t>ifile</a:t>
            </a:r>
            <a:r>
              <a:rPr lang="en-US" altLang="zh-TW" dirty="0" smtClean="0"/>
              <a:t>)</a:t>
            </a:r>
          </a:p>
          <a:p>
            <a:r>
              <a:rPr lang="en-US" altLang="zh-TW" dirty="0" smtClean="0"/>
              <a:t>    {</a:t>
            </a:r>
          </a:p>
          <a:p>
            <a:r>
              <a:rPr lang="en-US" altLang="zh-TW" dirty="0" smtClean="0"/>
              <a:t>        </a:t>
            </a:r>
            <a:r>
              <a:rPr lang="en-US" altLang="zh-TW" dirty="0" err="1" smtClean="0"/>
              <a:t>int</a:t>
            </a:r>
            <a:r>
              <a:rPr lang="en-US" altLang="zh-TW" dirty="0" smtClean="0"/>
              <a:t> c=0;</a:t>
            </a:r>
          </a:p>
          <a:p>
            <a:r>
              <a:rPr lang="en-US" altLang="zh-TW" dirty="0" smtClean="0"/>
              <a:t>        </a:t>
            </a:r>
            <a:r>
              <a:rPr lang="en-US" altLang="zh-TW" dirty="0" err="1" smtClean="0"/>
              <a:t>int</a:t>
            </a:r>
            <a:r>
              <a:rPr lang="en-US" altLang="zh-TW" dirty="0" smtClean="0"/>
              <a:t> </a:t>
            </a:r>
            <a:r>
              <a:rPr lang="en-US" altLang="zh-TW" dirty="0" err="1" smtClean="0"/>
              <a:t>ss</a:t>
            </a:r>
            <a:r>
              <a:rPr lang="en-US" altLang="zh-TW" dirty="0" smtClean="0"/>
              <a:t>=0;</a:t>
            </a:r>
          </a:p>
          <a:p>
            <a:r>
              <a:rPr lang="en-US" altLang="zh-TW" dirty="0" smtClean="0"/>
              <a:t>        </a:t>
            </a:r>
            <a:r>
              <a:rPr lang="en-US" altLang="zh-TW" dirty="0" err="1" smtClean="0"/>
              <a:t>cout</a:t>
            </a:r>
            <a:r>
              <a:rPr lang="en-US" altLang="zh-TW" dirty="0" smtClean="0"/>
              <a:t> &lt;&lt;"The content on the TestData.csv is ......" &lt;&lt; </a:t>
            </a:r>
            <a:r>
              <a:rPr lang="en-US" altLang="zh-TW" dirty="0" err="1" smtClean="0"/>
              <a:t>endl</a:t>
            </a:r>
            <a:r>
              <a:rPr lang="en-US" altLang="zh-TW" dirty="0" smtClean="0"/>
              <a:t>;</a:t>
            </a:r>
          </a:p>
          <a:p>
            <a:r>
              <a:rPr lang="en-US" altLang="zh-TW" dirty="0" smtClean="0"/>
              <a:t>        while (</a:t>
            </a:r>
            <a:r>
              <a:rPr lang="en-US" altLang="zh-TW" dirty="0" err="1" smtClean="0"/>
              <a:t>getline</a:t>
            </a:r>
            <a:r>
              <a:rPr lang="en-US" altLang="zh-TW" dirty="0" smtClean="0"/>
              <a:t> (</a:t>
            </a:r>
            <a:r>
              <a:rPr lang="en-US" altLang="zh-TW" dirty="0" err="1" smtClean="0"/>
              <a:t>ifile,str</a:t>
            </a:r>
            <a:r>
              <a:rPr lang="en-US" altLang="zh-TW" dirty="0" smtClean="0"/>
              <a:t>,',')){</a:t>
            </a:r>
          </a:p>
          <a:p>
            <a:r>
              <a:rPr lang="en-US" altLang="zh-TW" dirty="0" smtClean="0"/>
              <a:t>            if (c&gt;7)</a:t>
            </a:r>
          </a:p>
          <a:p>
            <a:r>
              <a:rPr lang="en-US" altLang="zh-TW" dirty="0" smtClean="0"/>
              <a:t>                c=0;</a:t>
            </a:r>
          </a:p>
          <a:p>
            <a:r>
              <a:rPr lang="en-US" altLang="zh-TW" dirty="0" smtClean="0"/>
              <a:t>            else if (c==7){</a:t>
            </a:r>
          </a:p>
          <a:p>
            <a:r>
              <a:rPr lang="en-US" altLang="zh-TW" dirty="0" smtClean="0"/>
              <a:t>                </a:t>
            </a:r>
            <a:r>
              <a:rPr lang="en-US" altLang="zh-TW" dirty="0" err="1" smtClean="0"/>
              <a:t>stringstream</a:t>
            </a:r>
            <a:r>
              <a:rPr lang="en-US" altLang="zh-TW" dirty="0" smtClean="0"/>
              <a:t> </a:t>
            </a:r>
            <a:r>
              <a:rPr lang="en-US" altLang="zh-TW" dirty="0" err="1" smtClean="0"/>
              <a:t>ss</a:t>
            </a:r>
            <a:r>
              <a:rPr lang="en-US" altLang="zh-TW" dirty="0" smtClean="0"/>
              <a:t>(</a:t>
            </a:r>
            <a:r>
              <a:rPr lang="en-US" altLang="zh-TW" dirty="0" err="1" smtClean="0"/>
              <a:t>str</a:t>
            </a:r>
            <a:r>
              <a:rPr lang="en-US" altLang="zh-TW" dirty="0" smtClean="0"/>
              <a:t>);</a:t>
            </a:r>
          </a:p>
          <a:p>
            <a:r>
              <a:rPr lang="en-US" altLang="zh-TW" dirty="0" smtClean="0"/>
              <a:t>                double value = 0.0;</a:t>
            </a:r>
          </a:p>
          <a:p>
            <a:r>
              <a:rPr lang="en-US" altLang="zh-TW" dirty="0" smtClean="0"/>
              <a:t>                </a:t>
            </a:r>
            <a:r>
              <a:rPr lang="en-US" altLang="zh-TW" dirty="0" err="1" smtClean="0"/>
              <a:t>ss</a:t>
            </a:r>
            <a:r>
              <a:rPr lang="en-US" altLang="zh-TW" dirty="0" smtClean="0"/>
              <a:t> &gt;&gt; value;</a:t>
            </a:r>
          </a:p>
          <a:p>
            <a:r>
              <a:rPr lang="en-US" altLang="zh-TW" dirty="0" smtClean="0"/>
              <a:t>                sum += value;</a:t>
            </a:r>
          </a:p>
          <a:p>
            <a:r>
              <a:rPr lang="en-US" altLang="zh-TW" dirty="0" smtClean="0"/>
              <a:t>                </a:t>
            </a:r>
            <a:r>
              <a:rPr lang="en-US" altLang="zh-TW" dirty="0" err="1" smtClean="0"/>
              <a:t>cou</a:t>
            </a:r>
            <a:r>
              <a:rPr lang="en-US" altLang="zh-TW" dirty="0" smtClean="0"/>
              <a:t>++;</a:t>
            </a:r>
          </a:p>
          <a:p>
            <a:r>
              <a:rPr lang="en-US" altLang="zh-TW" dirty="0" smtClean="0"/>
              <a:t>            }</a:t>
            </a:r>
          </a:p>
          <a:p>
            <a:r>
              <a:rPr lang="en-US" altLang="zh-TW" dirty="0" smtClean="0"/>
              <a:t>            </a:t>
            </a:r>
            <a:r>
              <a:rPr lang="en-US" altLang="zh-TW" dirty="0" err="1" smtClean="0"/>
              <a:t>c++</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"Finish reading data from TestData.csv"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ifile.close</a:t>
            </a:r>
            <a:r>
              <a:rPr lang="en-US" altLang="zh-TW" dirty="0" smtClean="0"/>
              <a:t>();</a:t>
            </a:r>
          </a:p>
          <a:p>
            <a:r>
              <a:rPr lang="en-US" altLang="zh-TW" dirty="0" smtClean="0"/>
              <a:t>    </a:t>
            </a:r>
            <a:r>
              <a:rPr lang="en-US" altLang="zh-TW" dirty="0" err="1" smtClean="0"/>
              <a:t>cout</a:t>
            </a:r>
            <a:r>
              <a:rPr lang="en-US" altLang="zh-TW" dirty="0" smtClean="0"/>
              <a:t> &lt;&lt; "The average of latitude is "&lt;&lt; sum/</a:t>
            </a:r>
            <a:r>
              <a:rPr lang="en-US" altLang="zh-TW" dirty="0" err="1" smtClean="0"/>
              <a:t>cou</a:t>
            </a:r>
            <a:r>
              <a:rPr lang="en-US" altLang="zh-TW" dirty="0" smtClean="0"/>
              <a:t> &lt;&lt; </a:t>
            </a:r>
            <a:r>
              <a:rPr lang="en-US" altLang="zh-TW" dirty="0" err="1" smtClean="0"/>
              <a:t>endl</a:t>
            </a:r>
            <a:r>
              <a:rPr lang="en-US" altLang="zh-TW" dirty="0" smtClean="0"/>
              <a:t>;</a:t>
            </a:r>
          </a:p>
          <a:p>
            <a:endParaRPr lang="en-US" altLang="zh-TW" dirty="0" smtClean="0"/>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24</a:t>
            </a:fld>
            <a:endParaRPr lang="zh-TW" altLang="en-US"/>
          </a:p>
        </p:txBody>
      </p:sp>
    </p:spTree>
    <p:extLst>
      <p:ext uri="{BB962C8B-B14F-4D97-AF65-F5344CB8AC3E}">
        <p14:creationId xmlns:p14="http://schemas.microsoft.com/office/powerpoint/2010/main" val="335059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26</a:t>
            </a:fld>
            <a:endParaRPr lang="zh-TW" altLang="en-US"/>
          </a:p>
        </p:txBody>
      </p:sp>
    </p:spTree>
    <p:extLst>
      <p:ext uri="{BB962C8B-B14F-4D97-AF65-F5344CB8AC3E}">
        <p14:creationId xmlns:p14="http://schemas.microsoft.com/office/powerpoint/2010/main" val="30713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27</a:t>
            </a:fld>
            <a:endParaRPr lang="zh-TW" altLang="en-US"/>
          </a:p>
        </p:txBody>
      </p:sp>
    </p:spTree>
    <p:extLst>
      <p:ext uri="{BB962C8B-B14F-4D97-AF65-F5344CB8AC3E}">
        <p14:creationId xmlns:p14="http://schemas.microsoft.com/office/powerpoint/2010/main" val="735934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29</a:t>
            </a:fld>
            <a:endParaRPr lang="zh-TW" altLang="en-US"/>
          </a:p>
        </p:txBody>
      </p:sp>
    </p:spTree>
    <p:extLst>
      <p:ext uri="{BB962C8B-B14F-4D97-AF65-F5344CB8AC3E}">
        <p14:creationId xmlns:p14="http://schemas.microsoft.com/office/powerpoint/2010/main" val="91326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30</a:t>
            </a:fld>
            <a:endParaRPr lang="zh-TW" altLang="en-US"/>
          </a:p>
        </p:txBody>
      </p:sp>
    </p:spTree>
    <p:extLst>
      <p:ext uri="{BB962C8B-B14F-4D97-AF65-F5344CB8AC3E}">
        <p14:creationId xmlns:p14="http://schemas.microsoft.com/office/powerpoint/2010/main" val="59244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#include &lt;string&gt;</a:t>
            </a:r>
          </a:p>
          <a:p>
            <a:r>
              <a:rPr lang="en-US" altLang="zh-TW" dirty="0" smtClean="0"/>
              <a:t>using namespace std;</a:t>
            </a:r>
          </a:p>
          <a:p>
            <a:endParaRPr lang="en-US" altLang="zh-TW" dirty="0" smtClean="0"/>
          </a:p>
          <a:p>
            <a:r>
              <a:rPr lang="en-US" altLang="zh-TW" dirty="0" smtClean="0"/>
              <a:t>int main () {</a:t>
            </a:r>
          </a:p>
          <a:p>
            <a:r>
              <a:rPr lang="en-US" altLang="zh-TW" dirty="0" smtClean="0"/>
              <a:t>    ifstream myfile;</a:t>
            </a:r>
          </a:p>
          <a:p>
            <a:r>
              <a:rPr lang="en-US" altLang="zh-TW" dirty="0" smtClean="0"/>
              <a:t>    myfile.open ("example.txt");</a:t>
            </a:r>
          </a:p>
          <a:p>
            <a:r>
              <a:rPr lang="en-US" altLang="zh-TW" dirty="0" smtClean="0"/>
              <a:t>    string str;</a:t>
            </a:r>
          </a:p>
          <a:p>
            <a:r>
              <a:rPr lang="en-US" altLang="zh-TW" dirty="0" smtClean="0"/>
              <a:t>    while(!myfile.eof( ))   //</a:t>
            </a:r>
            <a:r>
              <a:rPr lang="zh-TW" altLang="en-US" dirty="0" smtClean="0"/>
              <a:t>若到達檔案結尾則”</a:t>
            </a:r>
            <a:r>
              <a:rPr lang="en-US" altLang="zh-TW" dirty="0" smtClean="0"/>
              <a:t>file&gt;&gt;str”</a:t>
            </a:r>
            <a:r>
              <a:rPr lang="zh-TW" altLang="en-US" dirty="0" smtClean="0"/>
              <a:t>將 傳回</a:t>
            </a:r>
            <a:r>
              <a:rPr lang="en-US" altLang="zh-TW" dirty="0" smtClean="0"/>
              <a:t>0</a:t>
            </a:r>
            <a:r>
              <a:rPr lang="zh-TW" altLang="en-US" dirty="0" smtClean="0"/>
              <a:t>， 跳出</a:t>
            </a:r>
            <a:r>
              <a:rPr lang="en-US" altLang="zh-TW" dirty="0" smtClean="0"/>
              <a:t>while</a:t>
            </a:r>
            <a:r>
              <a:rPr lang="zh-TW" altLang="en-US" dirty="0" smtClean="0"/>
              <a:t>回圈</a:t>
            </a:r>
          </a:p>
          <a:p>
            <a:r>
              <a:rPr lang="zh-TW" altLang="en-US" dirty="0" smtClean="0"/>
              <a:t>    </a:t>
            </a:r>
            <a:r>
              <a:rPr lang="en-US" altLang="zh-TW" dirty="0" smtClean="0"/>
              <a:t>{</a:t>
            </a:r>
          </a:p>
          <a:p>
            <a:r>
              <a:rPr lang="en-US" altLang="zh-TW" dirty="0" smtClean="0"/>
              <a:t>       myfile&gt;&gt;str;</a:t>
            </a:r>
          </a:p>
          <a:p>
            <a:r>
              <a:rPr lang="en-US" altLang="zh-TW" dirty="0" smtClean="0"/>
              <a:t>       cout&lt;&lt;str&lt;&lt;endl;</a:t>
            </a:r>
          </a:p>
          <a:p>
            <a:r>
              <a:rPr lang="en-US" altLang="zh-TW" dirty="0" smtClean="0"/>
              <a:t>    }</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7</a:t>
            </a:fld>
            <a:endParaRPr lang="zh-TW" altLang="en-US"/>
          </a:p>
        </p:txBody>
      </p:sp>
    </p:spTree>
    <p:extLst>
      <p:ext uri="{BB962C8B-B14F-4D97-AF65-F5344CB8AC3E}">
        <p14:creationId xmlns:p14="http://schemas.microsoft.com/office/powerpoint/2010/main" val="422808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0" kern="1200" dirty="0" smtClean="0">
                <a:solidFill>
                  <a:schemeClr val="tx1"/>
                </a:solidFill>
                <a:effectLst/>
                <a:latin typeface="+mn-lt"/>
                <a:ea typeface="+mn-ea"/>
                <a:cs typeface="+mn-cs"/>
              </a:rPr>
              <a:t>#include &lt;</a:t>
            </a:r>
            <a:r>
              <a:rPr lang="en-US" altLang="zh-TW" sz="1200" i="0" kern="1200" dirty="0" err="1" smtClean="0">
                <a:solidFill>
                  <a:schemeClr val="tx1"/>
                </a:solidFill>
                <a:effectLst/>
                <a:latin typeface="+mn-lt"/>
                <a:ea typeface="+mn-ea"/>
                <a:cs typeface="+mn-cs"/>
              </a:rPr>
              <a:t>iostream</a:t>
            </a:r>
            <a:r>
              <a:rPr lang="en-US" altLang="zh-TW" sz="1200" i="0" kern="1200" dirty="0" smtClean="0">
                <a:solidFill>
                  <a:schemeClr val="tx1"/>
                </a:solidFill>
                <a:effectLst/>
                <a:latin typeface="+mn-lt"/>
                <a:ea typeface="+mn-ea"/>
                <a:cs typeface="+mn-cs"/>
              </a:rPr>
              <a:t>&gt;</a:t>
            </a:r>
          </a:p>
          <a:p>
            <a:r>
              <a:rPr lang="en-US" altLang="zh-TW" sz="1200" i="0" kern="1200" dirty="0" smtClean="0">
                <a:solidFill>
                  <a:schemeClr val="tx1"/>
                </a:solidFill>
                <a:effectLst/>
                <a:latin typeface="+mn-lt"/>
                <a:ea typeface="+mn-ea"/>
                <a:cs typeface="+mn-cs"/>
              </a:rPr>
              <a:t>#include &lt;</a:t>
            </a:r>
            <a:r>
              <a:rPr lang="en-US" altLang="zh-TW" sz="1200" i="0" kern="1200" dirty="0" err="1" smtClean="0">
                <a:solidFill>
                  <a:schemeClr val="tx1"/>
                </a:solidFill>
                <a:effectLst/>
                <a:latin typeface="+mn-lt"/>
                <a:ea typeface="+mn-ea"/>
                <a:cs typeface="+mn-cs"/>
              </a:rPr>
              <a:t>fstream</a:t>
            </a:r>
            <a:r>
              <a:rPr lang="en-US" altLang="zh-TW" sz="1200" i="0" kern="1200" dirty="0" smtClean="0">
                <a:solidFill>
                  <a:schemeClr val="tx1"/>
                </a:solidFill>
                <a:effectLst/>
                <a:latin typeface="+mn-lt"/>
                <a:ea typeface="+mn-ea"/>
                <a:cs typeface="+mn-cs"/>
              </a:rPr>
              <a:t>&gt;</a:t>
            </a:r>
          </a:p>
          <a:p>
            <a:r>
              <a:rPr lang="en-US" altLang="zh-TW" sz="1200" i="0" kern="1200" dirty="0" smtClean="0">
                <a:solidFill>
                  <a:schemeClr val="tx1"/>
                </a:solidFill>
                <a:effectLst/>
                <a:latin typeface="+mn-lt"/>
                <a:ea typeface="+mn-ea"/>
                <a:cs typeface="+mn-cs"/>
              </a:rPr>
              <a:t>using namespace </a:t>
            </a:r>
            <a:r>
              <a:rPr lang="en-US" altLang="zh-TW" sz="1200" i="0" kern="1200" dirty="0" err="1" smtClean="0">
                <a:solidFill>
                  <a:schemeClr val="tx1"/>
                </a:solidFill>
                <a:effectLst/>
                <a:latin typeface="+mn-lt"/>
                <a:ea typeface="+mn-ea"/>
                <a:cs typeface="+mn-cs"/>
              </a:rPr>
              <a:t>std</a:t>
            </a:r>
            <a:r>
              <a:rPr lang="en-US" altLang="zh-TW" sz="1200" i="0" kern="1200" dirty="0" smtClean="0">
                <a:solidFill>
                  <a:schemeClr val="tx1"/>
                </a:solidFill>
                <a:effectLst/>
                <a:latin typeface="+mn-lt"/>
                <a:ea typeface="+mn-ea"/>
                <a:cs typeface="+mn-cs"/>
              </a:rPr>
              <a:t>;</a:t>
            </a:r>
          </a:p>
          <a:p>
            <a:endParaRPr lang="en-US" altLang="zh-TW" sz="1200" i="0" kern="1200" dirty="0" smtClean="0">
              <a:solidFill>
                <a:schemeClr val="tx1"/>
              </a:solidFill>
              <a:effectLst/>
              <a:latin typeface="+mn-lt"/>
              <a:ea typeface="+mn-ea"/>
              <a:cs typeface="+mn-cs"/>
            </a:endParaRPr>
          </a:p>
          <a:p>
            <a:r>
              <a:rPr lang="en-US" altLang="zh-TW" sz="1200" i="0" kern="1200" dirty="0" err="1" smtClean="0">
                <a:solidFill>
                  <a:schemeClr val="tx1"/>
                </a:solidFill>
                <a:effectLst/>
                <a:latin typeface="+mn-lt"/>
                <a:ea typeface="+mn-ea"/>
                <a:cs typeface="+mn-cs"/>
              </a:rPr>
              <a:t>int</a:t>
            </a:r>
            <a:r>
              <a:rPr lang="en-US" altLang="zh-TW" sz="1200" i="0" kern="1200" dirty="0" smtClean="0">
                <a:solidFill>
                  <a:schemeClr val="tx1"/>
                </a:solidFill>
                <a:effectLst/>
                <a:latin typeface="+mn-lt"/>
                <a:ea typeface="+mn-ea"/>
                <a:cs typeface="+mn-cs"/>
              </a:rPr>
              <a:t> main () {</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streampos</a:t>
            </a:r>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begin,end</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ifstream</a:t>
            </a:r>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a:t>
            </a:r>
            <a:r>
              <a:rPr lang="en-US" altLang="zh-TW" sz="1200" i="0" kern="1200" dirty="0" smtClean="0">
                <a:solidFill>
                  <a:schemeClr val="tx1"/>
                </a:solidFill>
                <a:effectLst/>
                <a:latin typeface="+mn-lt"/>
                <a:ea typeface="+mn-ea"/>
                <a:cs typeface="+mn-cs"/>
              </a:rPr>
              <a:t> ("Test.txt", </a:t>
            </a:r>
            <a:r>
              <a:rPr lang="en-US" altLang="zh-TW" sz="1200" i="0" kern="1200" dirty="0" err="1" smtClean="0">
                <a:solidFill>
                  <a:schemeClr val="tx1"/>
                </a:solidFill>
                <a:effectLst/>
                <a:latin typeface="+mn-lt"/>
                <a:ea typeface="+mn-ea"/>
                <a:cs typeface="+mn-cs"/>
              </a:rPr>
              <a:t>ios</a:t>
            </a:r>
            <a:r>
              <a:rPr lang="en-US" altLang="zh-TW" sz="1200" i="0" kern="1200" dirty="0" smtClean="0">
                <a:solidFill>
                  <a:schemeClr val="tx1"/>
                </a:solidFill>
                <a:effectLst/>
                <a:latin typeface="+mn-lt"/>
                <a:ea typeface="+mn-ea"/>
                <a:cs typeface="+mn-cs"/>
              </a:rPr>
              <a:t>::binary);</a:t>
            </a:r>
          </a:p>
          <a:p>
            <a:r>
              <a:rPr lang="en-US" altLang="zh-TW" sz="1200" i="0" kern="1200" dirty="0" smtClean="0">
                <a:solidFill>
                  <a:schemeClr val="tx1"/>
                </a:solidFill>
                <a:effectLst/>
                <a:latin typeface="+mn-lt"/>
                <a:ea typeface="+mn-ea"/>
                <a:cs typeface="+mn-cs"/>
              </a:rPr>
              <a:t>  begin = </a:t>
            </a:r>
            <a:r>
              <a:rPr lang="en-US" altLang="zh-TW" sz="1200" i="0" kern="1200" dirty="0" err="1" smtClean="0">
                <a:solidFill>
                  <a:schemeClr val="tx1"/>
                </a:solidFill>
                <a:effectLst/>
                <a:latin typeface="+mn-lt"/>
                <a:ea typeface="+mn-ea"/>
                <a:cs typeface="+mn-cs"/>
              </a:rPr>
              <a:t>myfile.tellg</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myfile.seekg</a:t>
            </a:r>
            <a:r>
              <a:rPr lang="en-US" altLang="zh-TW" sz="1200" i="0" kern="1200" dirty="0" smtClean="0">
                <a:solidFill>
                  <a:schemeClr val="tx1"/>
                </a:solidFill>
                <a:effectLst/>
                <a:latin typeface="+mn-lt"/>
                <a:ea typeface="+mn-ea"/>
                <a:cs typeface="+mn-cs"/>
              </a:rPr>
              <a:t> (0, </a:t>
            </a:r>
            <a:r>
              <a:rPr lang="en-US" altLang="zh-TW" sz="1200" i="0" kern="1200" dirty="0" err="1" smtClean="0">
                <a:solidFill>
                  <a:schemeClr val="tx1"/>
                </a:solidFill>
                <a:effectLst/>
                <a:latin typeface="+mn-lt"/>
                <a:ea typeface="+mn-ea"/>
                <a:cs typeface="+mn-cs"/>
              </a:rPr>
              <a:t>ios</a:t>
            </a:r>
            <a:r>
              <a:rPr lang="en-US" altLang="zh-TW" sz="1200" i="0" kern="1200" dirty="0" smtClean="0">
                <a:solidFill>
                  <a:schemeClr val="tx1"/>
                </a:solidFill>
                <a:effectLst/>
                <a:latin typeface="+mn-lt"/>
                <a:ea typeface="+mn-ea"/>
                <a:cs typeface="+mn-cs"/>
              </a:rPr>
              <a:t>::end);</a:t>
            </a:r>
          </a:p>
          <a:p>
            <a:r>
              <a:rPr lang="en-US" altLang="zh-TW" sz="1200" i="0" kern="1200" dirty="0" smtClean="0">
                <a:solidFill>
                  <a:schemeClr val="tx1"/>
                </a:solidFill>
                <a:effectLst/>
                <a:latin typeface="+mn-lt"/>
                <a:ea typeface="+mn-ea"/>
                <a:cs typeface="+mn-cs"/>
              </a:rPr>
              <a:t>  end = </a:t>
            </a:r>
            <a:r>
              <a:rPr lang="en-US" altLang="zh-TW" sz="1200" i="0" kern="1200" dirty="0" err="1" smtClean="0">
                <a:solidFill>
                  <a:schemeClr val="tx1"/>
                </a:solidFill>
                <a:effectLst/>
                <a:latin typeface="+mn-lt"/>
                <a:ea typeface="+mn-ea"/>
                <a:cs typeface="+mn-cs"/>
              </a:rPr>
              <a:t>myfile.tellg</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myfile.close</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cout</a:t>
            </a:r>
            <a:r>
              <a:rPr lang="en-US" altLang="zh-TW" sz="1200" i="0" kern="1200" dirty="0" smtClean="0">
                <a:solidFill>
                  <a:schemeClr val="tx1"/>
                </a:solidFill>
                <a:effectLst/>
                <a:latin typeface="+mn-lt"/>
                <a:ea typeface="+mn-ea"/>
                <a:cs typeface="+mn-cs"/>
              </a:rPr>
              <a:t> &lt;&lt; "size is: " &lt;&lt; (end-begin) &lt;&lt; " bytes.\n";</a:t>
            </a:r>
          </a:p>
          <a:p>
            <a:r>
              <a:rPr lang="en-US" altLang="zh-TW" sz="1200" i="0" kern="1200" dirty="0" smtClean="0">
                <a:solidFill>
                  <a:schemeClr val="tx1"/>
                </a:solidFill>
                <a:effectLst/>
                <a:latin typeface="+mn-lt"/>
                <a:ea typeface="+mn-ea"/>
                <a:cs typeface="+mn-cs"/>
              </a:rPr>
              <a:t>  return 0;</a:t>
            </a:r>
          </a:p>
          <a:p>
            <a:r>
              <a:rPr lang="en-US" altLang="zh-TW" sz="1200" i="0" kern="1200" dirty="0" smtClean="0">
                <a:solidFill>
                  <a:schemeClr val="tx1"/>
                </a:solidFill>
                <a:effectLst/>
                <a:latin typeface="+mn-lt"/>
                <a:ea typeface="+mn-ea"/>
                <a:cs typeface="+mn-cs"/>
              </a:rPr>
              <a:t>}</a:t>
            </a:r>
          </a:p>
          <a:p>
            <a:endParaRPr lang="en-US" altLang="zh-TW" sz="120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31</a:t>
            </a:fld>
            <a:endParaRPr lang="zh-TW" altLang="en-US"/>
          </a:p>
        </p:txBody>
      </p:sp>
    </p:spTree>
    <p:extLst>
      <p:ext uri="{BB962C8B-B14F-4D97-AF65-F5344CB8AC3E}">
        <p14:creationId xmlns:p14="http://schemas.microsoft.com/office/powerpoint/2010/main" val="238334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&lt;string&gt;</a:t>
            </a:r>
          </a:p>
          <a:p>
            <a:r>
              <a:rPr lang="en-US" altLang="zh-TW" dirty="0" smtClean="0"/>
              <a:t>#include &lt;</a:t>
            </a:r>
            <a:r>
              <a:rPr lang="en-US" altLang="zh-TW" dirty="0" err="1" smtClean="0"/>
              <a:t>ctype.h</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ifstream</a:t>
            </a:r>
            <a:r>
              <a:rPr lang="en-US" altLang="zh-TW" dirty="0" smtClean="0"/>
              <a:t> </a:t>
            </a:r>
            <a:r>
              <a:rPr lang="en-US" altLang="zh-TW" dirty="0" err="1" smtClean="0"/>
              <a:t>myfile</a:t>
            </a:r>
            <a:r>
              <a:rPr lang="en-US" altLang="zh-TW" dirty="0" smtClean="0"/>
              <a:t>;</a:t>
            </a:r>
          </a:p>
          <a:p>
            <a:r>
              <a:rPr lang="en-US" altLang="zh-TW" dirty="0" smtClean="0"/>
              <a:t>    </a:t>
            </a:r>
            <a:r>
              <a:rPr lang="en-US" altLang="zh-TW" dirty="0" err="1" smtClean="0"/>
              <a:t>int</a:t>
            </a:r>
            <a:r>
              <a:rPr lang="en-US" altLang="zh-TW" dirty="0" smtClean="0"/>
              <a:t> alphabet[52] = {0};</a:t>
            </a:r>
          </a:p>
          <a:p>
            <a:r>
              <a:rPr lang="en-US" altLang="zh-TW" dirty="0" smtClean="0"/>
              <a:t>    </a:t>
            </a:r>
            <a:r>
              <a:rPr lang="en-US" altLang="zh-TW" dirty="0" err="1" smtClean="0"/>
              <a:t>myfile.open</a:t>
            </a:r>
            <a:r>
              <a:rPr lang="en-US" altLang="zh-TW" dirty="0" smtClean="0"/>
              <a:t> ("Test.txt");</a:t>
            </a:r>
          </a:p>
          <a:p>
            <a:r>
              <a:rPr lang="en-US" altLang="zh-TW" dirty="0" smtClean="0"/>
              <a:t>    string </a:t>
            </a:r>
            <a:r>
              <a:rPr lang="en-US" altLang="zh-TW" dirty="0" err="1" smtClean="0"/>
              <a:t>str</a:t>
            </a:r>
            <a:r>
              <a:rPr lang="en-US" altLang="zh-TW" dirty="0" smtClean="0"/>
              <a:t>;</a:t>
            </a:r>
          </a:p>
          <a:p>
            <a:r>
              <a:rPr lang="en-US" altLang="zh-TW" dirty="0" smtClean="0"/>
              <a:t>    if (</a:t>
            </a:r>
            <a:r>
              <a:rPr lang="en-US" altLang="zh-TW" dirty="0" err="1" smtClean="0"/>
              <a:t>myfile.is_open</a:t>
            </a:r>
            <a:r>
              <a:rPr lang="en-US" altLang="zh-TW" dirty="0" smtClean="0"/>
              <a:t>( ))   //</a:t>
            </a:r>
            <a:r>
              <a:rPr lang="zh-TW" altLang="en-US" dirty="0" smtClean="0"/>
              <a:t>若到達檔案結尾則”</a:t>
            </a:r>
            <a:r>
              <a:rPr lang="en-US" altLang="zh-TW" dirty="0" smtClean="0"/>
              <a:t>file&gt;&gt;</a:t>
            </a:r>
            <a:r>
              <a:rPr lang="en-US" altLang="zh-TW" dirty="0" err="1" smtClean="0"/>
              <a:t>str</a:t>
            </a:r>
            <a:r>
              <a:rPr lang="en-US" altLang="zh-TW" dirty="0" smtClean="0"/>
              <a:t>”</a:t>
            </a:r>
            <a:r>
              <a:rPr lang="zh-TW" altLang="en-US" dirty="0" smtClean="0"/>
              <a:t>將 傳回</a:t>
            </a:r>
            <a:r>
              <a:rPr lang="en-US" altLang="zh-TW" dirty="0" smtClean="0"/>
              <a:t>0</a:t>
            </a:r>
            <a:r>
              <a:rPr lang="zh-TW" altLang="en-US" dirty="0" smtClean="0"/>
              <a:t>， 跳出</a:t>
            </a:r>
            <a:r>
              <a:rPr lang="en-US" altLang="zh-TW" dirty="0" smtClean="0"/>
              <a:t>while</a:t>
            </a:r>
            <a:r>
              <a:rPr lang="zh-TW" altLang="en-US" dirty="0" smtClean="0"/>
              <a:t>回圈</a:t>
            </a:r>
          </a:p>
          <a:p>
            <a:r>
              <a:rPr lang="zh-TW" altLang="en-US" dirty="0" smtClean="0"/>
              <a:t>    </a:t>
            </a:r>
            <a:r>
              <a:rPr lang="en-US" altLang="zh-TW" dirty="0" smtClean="0"/>
              <a:t>{</a:t>
            </a:r>
          </a:p>
          <a:p>
            <a:r>
              <a:rPr lang="en-US" altLang="zh-TW" dirty="0" smtClean="0"/>
              <a:t>       while(!</a:t>
            </a:r>
            <a:r>
              <a:rPr lang="en-US" altLang="zh-TW" dirty="0" err="1" smtClean="0"/>
              <a:t>myfile.eof</a:t>
            </a:r>
            <a:r>
              <a:rPr lang="en-US" altLang="zh-TW" dirty="0" smtClean="0"/>
              <a:t>()){</a:t>
            </a:r>
          </a:p>
          <a:p>
            <a:r>
              <a:rPr lang="en-US" altLang="zh-TW" dirty="0" smtClean="0"/>
              <a:t>           </a:t>
            </a:r>
            <a:r>
              <a:rPr lang="en-US" altLang="zh-TW" dirty="0" err="1" smtClean="0"/>
              <a:t>getline</a:t>
            </a:r>
            <a:r>
              <a:rPr lang="en-US" altLang="zh-TW" dirty="0" smtClean="0"/>
              <a:t>(</a:t>
            </a:r>
            <a:r>
              <a:rPr lang="en-US" altLang="zh-TW" dirty="0" err="1" smtClean="0"/>
              <a:t>myfile,str</a:t>
            </a:r>
            <a:r>
              <a:rPr lang="en-US" altLang="zh-TW" dirty="0" smtClean="0"/>
              <a:t>);</a:t>
            </a:r>
          </a:p>
          <a:p>
            <a:r>
              <a:rPr lang="en-US" altLang="zh-TW" dirty="0" smtClean="0"/>
              <a:t>           for (char c : </a:t>
            </a:r>
            <a:r>
              <a:rPr lang="en-US" altLang="zh-TW" dirty="0" err="1" smtClean="0"/>
              <a:t>str</a:t>
            </a:r>
            <a:r>
              <a:rPr lang="en-US" altLang="zh-TW" dirty="0" smtClean="0"/>
              <a:t>)</a:t>
            </a:r>
          </a:p>
          <a:p>
            <a:r>
              <a:rPr lang="en-US" altLang="zh-TW" dirty="0" smtClean="0"/>
              <a:t>           {</a:t>
            </a:r>
          </a:p>
          <a:p>
            <a:r>
              <a:rPr lang="en-US" altLang="zh-TW" dirty="0" smtClean="0"/>
              <a:t>             if (</a:t>
            </a:r>
            <a:r>
              <a:rPr lang="en-US" altLang="zh-TW" dirty="0" err="1" smtClean="0"/>
              <a:t>isupper</a:t>
            </a:r>
            <a:r>
              <a:rPr lang="en-US" altLang="zh-TW" dirty="0" smtClean="0"/>
              <a:t>(c))</a:t>
            </a:r>
          </a:p>
          <a:p>
            <a:r>
              <a:rPr lang="en-US" altLang="zh-TW" dirty="0" smtClean="0"/>
              <a:t>                alphabet[c-65]++;</a:t>
            </a:r>
          </a:p>
          <a:p>
            <a:r>
              <a:rPr lang="en-US" altLang="zh-TW" dirty="0" smtClean="0"/>
              <a:t>             else if (</a:t>
            </a:r>
            <a:r>
              <a:rPr lang="en-US" altLang="zh-TW" dirty="0" err="1" smtClean="0"/>
              <a:t>islower</a:t>
            </a:r>
            <a:r>
              <a:rPr lang="en-US" altLang="zh-TW" dirty="0" smtClean="0"/>
              <a:t>(c))</a:t>
            </a:r>
          </a:p>
          <a:p>
            <a:r>
              <a:rPr lang="en-US" altLang="zh-TW" dirty="0" smtClean="0"/>
              <a:t>                alphabet[c-71]++;</a:t>
            </a:r>
          </a:p>
          <a:p>
            <a:r>
              <a:rPr lang="en-US" altLang="zh-TW" dirty="0" smtClean="0"/>
              <a:t>           }</a:t>
            </a:r>
          </a:p>
          <a:p>
            <a:r>
              <a:rPr lang="en-US" altLang="zh-TW" dirty="0" smtClean="0"/>
              <a:t>       }</a:t>
            </a:r>
          </a:p>
          <a:p>
            <a:r>
              <a:rPr lang="en-US" altLang="zh-TW" dirty="0" smtClean="0"/>
              <a:t>       for (</a:t>
            </a:r>
            <a:r>
              <a:rPr lang="en-US" altLang="zh-TW" dirty="0" err="1" smtClean="0"/>
              <a:t>int</a:t>
            </a:r>
            <a:r>
              <a:rPr lang="en-US" altLang="zh-TW" dirty="0" smtClean="0"/>
              <a:t> </a:t>
            </a:r>
            <a:r>
              <a:rPr lang="en-US" altLang="zh-TW" dirty="0" err="1" smtClean="0"/>
              <a:t>i</a:t>
            </a:r>
            <a:r>
              <a:rPr lang="en-US" altLang="zh-TW" dirty="0" smtClean="0"/>
              <a:t>=0;i&lt;52;i++){</a:t>
            </a:r>
          </a:p>
          <a:p>
            <a:r>
              <a:rPr lang="en-US" altLang="zh-TW" dirty="0" smtClean="0"/>
              <a:t>            if (</a:t>
            </a:r>
            <a:r>
              <a:rPr lang="en-US" altLang="zh-TW" dirty="0" err="1" smtClean="0"/>
              <a:t>i</a:t>
            </a:r>
            <a:r>
              <a:rPr lang="en-US" altLang="zh-TW" dirty="0" smtClean="0"/>
              <a:t>&lt;26)</a:t>
            </a:r>
          </a:p>
          <a:p>
            <a:r>
              <a:rPr lang="en-US" altLang="zh-TW" dirty="0" smtClean="0"/>
              <a:t>                </a:t>
            </a:r>
            <a:r>
              <a:rPr lang="en-US" altLang="zh-TW" dirty="0" err="1" smtClean="0"/>
              <a:t>cout</a:t>
            </a:r>
            <a:r>
              <a:rPr lang="en-US" altLang="zh-TW" dirty="0" smtClean="0"/>
              <a:t> &lt;&lt; char (i+65) &lt;&lt;" : " &lt;&lt;alphabet[</a:t>
            </a:r>
            <a:r>
              <a:rPr lang="en-US" altLang="zh-TW" dirty="0" err="1" smtClean="0"/>
              <a:t>i</a:t>
            </a:r>
            <a:r>
              <a:rPr lang="en-US" altLang="zh-TW" dirty="0" smtClean="0"/>
              <a:t>] &lt;&lt;</a:t>
            </a:r>
            <a:r>
              <a:rPr lang="en-US" altLang="zh-TW" dirty="0" err="1" smtClean="0"/>
              <a:t>endl</a:t>
            </a:r>
            <a:r>
              <a:rPr lang="en-US" altLang="zh-TW" dirty="0" smtClean="0"/>
              <a:t>;</a:t>
            </a:r>
          </a:p>
          <a:p>
            <a:r>
              <a:rPr lang="en-US" altLang="zh-TW" dirty="0" smtClean="0"/>
              <a:t>            else</a:t>
            </a:r>
          </a:p>
          <a:p>
            <a:r>
              <a:rPr lang="en-US" altLang="zh-TW" dirty="0" smtClean="0"/>
              <a:t>                </a:t>
            </a:r>
            <a:r>
              <a:rPr lang="en-US" altLang="zh-TW" dirty="0" err="1" smtClean="0"/>
              <a:t>cout</a:t>
            </a:r>
            <a:r>
              <a:rPr lang="en-US" altLang="zh-TW" dirty="0" smtClean="0"/>
              <a:t> &lt;&lt; char (i+71) &lt;&lt;" : " &lt;&lt;alphabet[</a:t>
            </a:r>
            <a:r>
              <a:rPr lang="en-US" altLang="zh-TW" dirty="0" err="1" smtClean="0"/>
              <a:t>i</a:t>
            </a:r>
            <a:r>
              <a:rPr lang="en-US" altLang="zh-TW" dirty="0" smtClean="0"/>
              <a:t>] &lt;&lt;</a:t>
            </a:r>
            <a:r>
              <a:rPr lang="en-US" altLang="zh-TW" dirty="0" err="1" smtClean="0"/>
              <a:t>endl</a:t>
            </a:r>
            <a:r>
              <a:rPr lang="en-US" altLang="zh-TW" dirty="0" smtClean="0"/>
              <a:t>;</a:t>
            </a:r>
          </a:p>
          <a:p>
            <a:r>
              <a:rPr lang="en-US" altLang="zh-TW" dirty="0" smtClean="0"/>
              <a:t>        }</a:t>
            </a:r>
          </a:p>
          <a:p>
            <a:r>
              <a:rPr lang="en-US" altLang="zh-TW" dirty="0" smtClean="0"/>
              <a:t>    }</a:t>
            </a:r>
          </a:p>
          <a:p>
            <a:r>
              <a:rPr lang="en-US" altLang="zh-TW" dirty="0" smtClean="0"/>
              <a:t>    else</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32</a:t>
            </a:fld>
            <a:endParaRPr lang="zh-TW" altLang="en-US"/>
          </a:p>
        </p:txBody>
      </p:sp>
    </p:spTree>
    <p:extLst>
      <p:ext uri="{BB962C8B-B14F-4D97-AF65-F5344CB8AC3E}">
        <p14:creationId xmlns:p14="http://schemas.microsoft.com/office/powerpoint/2010/main" val="142848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0" kern="1200" dirty="0" smtClean="0">
                <a:solidFill>
                  <a:schemeClr val="tx1"/>
                </a:solidFill>
                <a:effectLst/>
                <a:latin typeface="+mn-lt"/>
                <a:ea typeface="+mn-ea"/>
                <a:cs typeface="+mn-cs"/>
              </a:rPr>
              <a:t>#include &lt;</a:t>
            </a:r>
            <a:r>
              <a:rPr lang="en-US" altLang="zh-TW" sz="1200" i="0" kern="1200" dirty="0" err="1" smtClean="0">
                <a:solidFill>
                  <a:schemeClr val="tx1"/>
                </a:solidFill>
                <a:effectLst/>
                <a:latin typeface="+mn-lt"/>
                <a:ea typeface="+mn-ea"/>
                <a:cs typeface="+mn-cs"/>
              </a:rPr>
              <a:t>iostream</a:t>
            </a:r>
            <a:r>
              <a:rPr lang="en-US" altLang="zh-TW" sz="1200" i="0" kern="1200" dirty="0" smtClean="0">
                <a:solidFill>
                  <a:schemeClr val="tx1"/>
                </a:solidFill>
                <a:effectLst/>
                <a:latin typeface="+mn-lt"/>
                <a:ea typeface="+mn-ea"/>
                <a:cs typeface="+mn-cs"/>
              </a:rPr>
              <a:t>&gt;</a:t>
            </a:r>
          </a:p>
          <a:p>
            <a:r>
              <a:rPr lang="en-US" altLang="zh-TW" sz="1200" i="0" kern="1200" dirty="0" smtClean="0">
                <a:solidFill>
                  <a:schemeClr val="tx1"/>
                </a:solidFill>
                <a:effectLst/>
                <a:latin typeface="+mn-lt"/>
                <a:ea typeface="+mn-ea"/>
                <a:cs typeface="+mn-cs"/>
              </a:rPr>
              <a:t>#include &lt;</a:t>
            </a:r>
            <a:r>
              <a:rPr lang="en-US" altLang="zh-TW" sz="1200" i="0" kern="1200" dirty="0" err="1" smtClean="0">
                <a:solidFill>
                  <a:schemeClr val="tx1"/>
                </a:solidFill>
                <a:effectLst/>
                <a:latin typeface="+mn-lt"/>
                <a:ea typeface="+mn-ea"/>
                <a:cs typeface="+mn-cs"/>
              </a:rPr>
              <a:t>fstream</a:t>
            </a:r>
            <a:r>
              <a:rPr lang="en-US" altLang="zh-TW" sz="1200" i="0" kern="1200" dirty="0" smtClean="0">
                <a:solidFill>
                  <a:schemeClr val="tx1"/>
                </a:solidFill>
                <a:effectLst/>
                <a:latin typeface="+mn-lt"/>
                <a:ea typeface="+mn-ea"/>
                <a:cs typeface="+mn-cs"/>
              </a:rPr>
              <a:t>&gt;</a:t>
            </a:r>
          </a:p>
          <a:p>
            <a:r>
              <a:rPr lang="en-US" altLang="zh-TW" sz="1200" i="0" kern="1200" dirty="0" smtClean="0">
                <a:solidFill>
                  <a:schemeClr val="tx1"/>
                </a:solidFill>
                <a:effectLst/>
                <a:latin typeface="+mn-lt"/>
                <a:ea typeface="+mn-ea"/>
                <a:cs typeface="+mn-cs"/>
              </a:rPr>
              <a:t>using namespace </a:t>
            </a:r>
            <a:r>
              <a:rPr lang="en-US" altLang="zh-TW" sz="1200" i="0" kern="1200" dirty="0" err="1" smtClean="0">
                <a:solidFill>
                  <a:schemeClr val="tx1"/>
                </a:solidFill>
                <a:effectLst/>
                <a:latin typeface="+mn-lt"/>
                <a:ea typeface="+mn-ea"/>
                <a:cs typeface="+mn-cs"/>
              </a:rPr>
              <a:t>std</a:t>
            </a:r>
            <a:r>
              <a:rPr lang="en-US" altLang="zh-TW" sz="1200" i="0" kern="1200" dirty="0" smtClean="0">
                <a:solidFill>
                  <a:schemeClr val="tx1"/>
                </a:solidFill>
                <a:effectLst/>
                <a:latin typeface="+mn-lt"/>
                <a:ea typeface="+mn-ea"/>
                <a:cs typeface="+mn-cs"/>
              </a:rPr>
              <a:t>;</a:t>
            </a:r>
          </a:p>
          <a:p>
            <a:endParaRPr lang="en-US" altLang="zh-TW" sz="1200" i="0" kern="1200" dirty="0" smtClean="0">
              <a:solidFill>
                <a:schemeClr val="tx1"/>
              </a:solidFill>
              <a:effectLst/>
              <a:latin typeface="+mn-lt"/>
              <a:ea typeface="+mn-ea"/>
              <a:cs typeface="+mn-cs"/>
            </a:endParaRPr>
          </a:p>
          <a:p>
            <a:r>
              <a:rPr lang="en-US" altLang="zh-TW" sz="1200" i="0" kern="1200" dirty="0" err="1" smtClean="0">
                <a:solidFill>
                  <a:schemeClr val="tx1"/>
                </a:solidFill>
                <a:effectLst/>
                <a:latin typeface="+mn-lt"/>
                <a:ea typeface="+mn-ea"/>
                <a:cs typeface="+mn-cs"/>
              </a:rPr>
              <a:t>int</a:t>
            </a:r>
            <a:r>
              <a:rPr lang="en-US" altLang="zh-TW" sz="1200" i="0" kern="1200" dirty="0" smtClean="0">
                <a:solidFill>
                  <a:schemeClr val="tx1"/>
                </a:solidFill>
                <a:effectLst/>
                <a:latin typeface="+mn-lt"/>
                <a:ea typeface="+mn-ea"/>
                <a:cs typeface="+mn-cs"/>
              </a:rPr>
              <a:t> main () {</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ofstream</a:t>
            </a:r>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myfile.open</a:t>
            </a:r>
            <a:r>
              <a:rPr lang="en-US" altLang="zh-TW" sz="1200" i="0" kern="1200" dirty="0" smtClean="0">
                <a:solidFill>
                  <a:schemeClr val="tx1"/>
                </a:solidFill>
                <a:effectLst/>
                <a:latin typeface="+mn-lt"/>
                <a:ea typeface="+mn-ea"/>
                <a:cs typeface="+mn-cs"/>
              </a:rPr>
              <a:t> ("example.txt");</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a:t>
            </a:r>
            <a:r>
              <a:rPr lang="en-US" altLang="zh-TW" sz="1200" i="0" kern="1200" dirty="0" smtClean="0">
                <a:solidFill>
                  <a:schemeClr val="tx1"/>
                </a:solidFill>
                <a:effectLst/>
                <a:latin typeface="+mn-lt"/>
                <a:ea typeface="+mn-ea"/>
                <a:cs typeface="+mn-cs"/>
              </a:rPr>
              <a:t> &lt;&lt; "Writing this to a file.\n";</a:t>
            </a:r>
          </a:p>
          <a:p>
            <a:r>
              <a:rPr lang="en-US" altLang="zh-TW" sz="1200" i="0" kern="1200" dirty="0" smtClean="0">
                <a:solidFill>
                  <a:schemeClr val="tx1"/>
                </a:solidFill>
                <a:effectLst/>
                <a:latin typeface="+mn-lt"/>
                <a:ea typeface="+mn-ea"/>
                <a:cs typeface="+mn-cs"/>
              </a:rPr>
              <a:t>  </a:t>
            </a:r>
            <a:r>
              <a:rPr lang="en-US" altLang="zh-TW" sz="1200" i="0" kern="1200" dirty="0" err="1" smtClean="0">
                <a:solidFill>
                  <a:schemeClr val="tx1"/>
                </a:solidFill>
                <a:effectLst/>
                <a:latin typeface="+mn-lt"/>
                <a:ea typeface="+mn-ea"/>
                <a:cs typeface="+mn-cs"/>
              </a:rPr>
              <a:t>myfile.close</a:t>
            </a:r>
            <a:r>
              <a:rPr lang="en-US" altLang="zh-TW" sz="1200" i="0" kern="1200" dirty="0" smtClean="0">
                <a:solidFill>
                  <a:schemeClr val="tx1"/>
                </a:solidFill>
                <a:effectLst/>
                <a:latin typeface="+mn-lt"/>
                <a:ea typeface="+mn-ea"/>
                <a:cs typeface="+mn-cs"/>
              </a:rPr>
              <a:t>();</a:t>
            </a:r>
          </a:p>
          <a:p>
            <a:r>
              <a:rPr lang="en-US" altLang="zh-TW" sz="1200" i="0" kern="1200" dirty="0" smtClean="0">
                <a:solidFill>
                  <a:schemeClr val="tx1"/>
                </a:solidFill>
                <a:effectLst/>
                <a:latin typeface="+mn-lt"/>
                <a:ea typeface="+mn-ea"/>
                <a:cs typeface="+mn-cs"/>
              </a:rPr>
              <a:t>  return 0;</a:t>
            </a:r>
          </a:p>
          <a:p>
            <a:r>
              <a:rPr lang="en-US" altLang="zh-TW" sz="1200" i="0" kern="1200" dirty="0" smtClean="0">
                <a:solidFill>
                  <a:schemeClr val="tx1"/>
                </a:solidFill>
                <a:effectLst/>
                <a:latin typeface="+mn-lt"/>
                <a:ea typeface="+mn-ea"/>
                <a:cs typeface="+mn-cs"/>
              </a:rPr>
              <a:t>}</a:t>
            </a:r>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8</a:t>
            </a:fld>
            <a:endParaRPr lang="zh-TW" altLang="en-US"/>
          </a:p>
        </p:txBody>
      </p:sp>
    </p:spTree>
    <p:extLst>
      <p:ext uri="{BB962C8B-B14F-4D97-AF65-F5344CB8AC3E}">
        <p14:creationId xmlns:p14="http://schemas.microsoft.com/office/powerpoint/2010/main" val="168039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11</a:t>
            </a:fld>
            <a:endParaRPr lang="zh-TW" altLang="en-US"/>
          </a:p>
        </p:txBody>
      </p:sp>
    </p:spTree>
    <p:extLst>
      <p:ext uri="{BB962C8B-B14F-4D97-AF65-F5344CB8AC3E}">
        <p14:creationId xmlns:p14="http://schemas.microsoft.com/office/powerpoint/2010/main" val="385058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&lt;string&gt;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ifstream</a:t>
            </a:r>
            <a:r>
              <a:rPr lang="en-US" altLang="zh-TW" dirty="0" smtClean="0"/>
              <a:t> </a:t>
            </a:r>
            <a:r>
              <a:rPr lang="en-US" altLang="zh-TW" dirty="0" err="1" smtClean="0"/>
              <a:t>myfile</a:t>
            </a:r>
            <a:r>
              <a:rPr lang="en-US" altLang="zh-TW" dirty="0" smtClean="0"/>
              <a:t>;</a:t>
            </a:r>
          </a:p>
          <a:p>
            <a:r>
              <a:rPr lang="en-US" altLang="zh-TW" dirty="0" smtClean="0"/>
              <a:t>    </a:t>
            </a:r>
            <a:r>
              <a:rPr lang="en-US" altLang="zh-TW" dirty="0" err="1" smtClean="0"/>
              <a:t>myfile.open</a:t>
            </a:r>
            <a:r>
              <a:rPr lang="en-US" altLang="zh-TW" dirty="0" smtClean="0"/>
              <a:t> ("example.txt");</a:t>
            </a:r>
          </a:p>
          <a:p>
            <a:r>
              <a:rPr lang="en-US" altLang="zh-TW" dirty="0" smtClean="0"/>
              <a:t>    string </a:t>
            </a:r>
            <a:r>
              <a:rPr lang="en-US" altLang="zh-TW" dirty="0" err="1" smtClean="0"/>
              <a:t>str</a:t>
            </a:r>
            <a:r>
              <a:rPr lang="en-US" altLang="zh-TW" dirty="0" smtClean="0"/>
              <a:t>;</a:t>
            </a:r>
          </a:p>
          <a:p>
            <a:r>
              <a:rPr lang="en-US" altLang="zh-TW" dirty="0" smtClean="0"/>
              <a:t>    if (</a:t>
            </a:r>
            <a:r>
              <a:rPr lang="en-US" altLang="zh-TW" dirty="0" err="1" smtClean="0"/>
              <a:t>myfile.is_open</a:t>
            </a:r>
            <a:r>
              <a:rPr lang="en-US" altLang="zh-TW" smtClean="0"/>
              <a:t>( ))</a:t>
            </a:r>
            <a:endParaRPr lang="zh-TW" altLang="en-US" dirty="0" smtClean="0"/>
          </a:p>
          <a:p>
            <a:r>
              <a:rPr lang="zh-TW" altLang="en-US" dirty="0" smtClean="0"/>
              <a:t>    </a:t>
            </a:r>
            <a:r>
              <a:rPr lang="en-US" altLang="zh-TW" dirty="0" smtClean="0"/>
              <a:t>{</a:t>
            </a:r>
          </a:p>
          <a:p>
            <a:r>
              <a:rPr lang="en-US" altLang="zh-TW" dirty="0" smtClean="0"/>
              <a:t>       </a:t>
            </a:r>
            <a:r>
              <a:rPr lang="en-US" altLang="zh-TW" dirty="0" err="1" smtClean="0"/>
              <a:t>getline</a:t>
            </a:r>
            <a:r>
              <a:rPr lang="en-US" altLang="zh-TW" dirty="0" smtClean="0"/>
              <a:t>(</a:t>
            </a:r>
            <a:r>
              <a:rPr lang="en-US" altLang="zh-TW" dirty="0" err="1" smtClean="0"/>
              <a:t>myfile,str</a:t>
            </a:r>
            <a:r>
              <a:rPr lang="en-US" altLang="zh-TW" dirty="0" smtClean="0"/>
              <a:t>);</a:t>
            </a:r>
          </a:p>
          <a:p>
            <a:r>
              <a:rPr lang="en-US" altLang="zh-TW" dirty="0" smtClean="0"/>
              <a:t>       </a:t>
            </a:r>
            <a:r>
              <a:rPr lang="en-US" altLang="zh-TW" dirty="0" err="1" smtClean="0"/>
              <a:t>cout</a:t>
            </a:r>
            <a:r>
              <a:rPr lang="en-US" altLang="zh-TW" dirty="0" smtClean="0"/>
              <a:t>&lt;&lt;</a:t>
            </a:r>
            <a:r>
              <a:rPr lang="en-US" altLang="zh-TW" dirty="0" err="1" smtClean="0"/>
              <a:t>str</a:t>
            </a:r>
            <a:r>
              <a:rPr lang="en-US" altLang="zh-TW" dirty="0" smtClean="0"/>
              <a:t>&lt;&lt;</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12</a:t>
            </a:fld>
            <a:endParaRPr lang="zh-TW" altLang="en-US"/>
          </a:p>
        </p:txBody>
      </p:sp>
    </p:spTree>
    <p:extLst>
      <p:ext uri="{BB962C8B-B14F-4D97-AF65-F5344CB8AC3E}">
        <p14:creationId xmlns:p14="http://schemas.microsoft.com/office/powerpoint/2010/main" val="270310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#include &lt;string&gt;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ifstream</a:t>
            </a:r>
            <a:r>
              <a:rPr lang="en-US" altLang="zh-TW" dirty="0" smtClean="0"/>
              <a:t> </a:t>
            </a:r>
            <a:r>
              <a:rPr lang="en-US" altLang="zh-TW" dirty="0" err="1" smtClean="0"/>
              <a:t>myfile</a:t>
            </a:r>
            <a:r>
              <a:rPr lang="en-US" altLang="zh-TW" dirty="0" smtClean="0"/>
              <a:t>;</a:t>
            </a:r>
          </a:p>
          <a:p>
            <a:r>
              <a:rPr lang="en-US" altLang="zh-TW" dirty="0" smtClean="0"/>
              <a:t>    </a:t>
            </a:r>
            <a:r>
              <a:rPr lang="en-US" altLang="zh-TW" dirty="0" err="1" smtClean="0"/>
              <a:t>myfile.open</a:t>
            </a:r>
            <a:r>
              <a:rPr lang="en-US" altLang="zh-TW" dirty="0" smtClean="0"/>
              <a:t> ("example.txt");</a:t>
            </a:r>
          </a:p>
          <a:p>
            <a:r>
              <a:rPr lang="en-US" altLang="zh-TW" dirty="0" smtClean="0"/>
              <a:t>    string </a:t>
            </a:r>
            <a:r>
              <a:rPr lang="en-US" altLang="zh-TW" dirty="0" err="1" smtClean="0"/>
              <a:t>str</a:t>
            </a:r>
            <a:r>
              <a:rPr lang="en-US" altLang="zh-TW" dirty="0" smtClean="0"/>
              <a:t>;</a:t>
            </a:r>
          </a:p>
          <a:p>
            <a:r>
              <a:rPr lang="en-US" altLang="zh-TW" dirty="0" smtClean="0"/>
              <a:t>    while(!</a:t>
            </a:r>
            <a:r>
              <a:rPr lang="en-US" altLang="zh-TW" dirty="0" err="1" smtClean="0"/>
              <a:t>myfile.eof</a:t>
            </a:r>
            <a:r>
              <a:rPr lang="en-US" altLang="zh-TW" dirty="0" smtClean="0"/>
              <a:t>( ))   //</a:t>
            </a:r>
            <a:r>
              <a:rPr lang="zh-TW" altLang="en-US" dirty="0" smtClean="0"/>
              <a:t>若到達檔案結尾則”</a:t>
            </a:r>
            <a:r>
              <a:rPr lang="en-US" altLang="zh-TW" dirty="0" smtClean="0"/>
              <a:t>file&gt;&gt;</a:t>
            </a:r>
            <a:r>
              <a:rPr lang="en-US" altLang="zh-TW" dirty="0" err="1" smtClean="0"/>
              <a:t>str</a:t>
            </a:r>
            <a:r>
              <a:rPr lang="en-US" altLang="zh-TW" dirty="0" smtClean="0"/>
              <a:t>”</a:t>
            </a:r>
            <a:r>
              <a:rPr lang="zh-TW" altLang="en-US" dirty="0" smtClean="0"/>
              <a:t>將 傳回</a:t>
            </a:r>
            <a:r>
              <a:rPr lang="en-US" altLang="zh-TW" dirty="0" smtClean="0"/>
              <a:t>0</a:t>
            </a:r>
            <a:r>
              <a:rPr lang="zh-TW" altLang="en-US" dirty="0" smtClean="0"/>
              <a:t>， 跳出</a:t>
            </a:r>
            <a:r>
              <a:rPr lang="en-US" altLang="zh-TW" dirty="0" smtClean="0"/>
              <a:t>while</a:t>
            </a:r>
            <a:r>
              <a:rPr lang="zh-TW" altLang="en-US" dirty="0" smtClean="0"/>
              <a:t>回圈</a:t>
            </a:r>
          </a:p>
          <a:p>
            <a:r>
              <a:rPr lang="zh-TW" altLang="en-US" dirty="0" smtClean="0"/>
              <a:t>    </a:t>
            </a:r>
            <a:r>
              <a:rPr lang="en-US" altLang="zh-TW" dirty="0" smtClean="0"/>
              <a:t>{</a:t>
            </a:r>
          </a:p>
          <a:p>
            <a:r>
              <a:rPr lang="en-US" altLang="zh-TW" dirty="0" smtClean="0"/>
              <a:t>       </a:t>
            </a:r>
            <a:r>
              <a:rPr lang="en-US" altLang="zh-TW" dirty="0" err="1" smtClean="0"/>
              <a:t>myfile</a:t>
            </a:r>
            <a:r>
              <a:rPr lang="en-US" altLang="zh-TW" dirty="0" smtClean="0"/>
              <a:t>&gt;&gt;</a:t>
            </a:r>
            <a:r>
              <a:rPr lang="en-US" altLang="zh-TW" dirty="0" err="1" smtClean="0"/>
              <a:t>str</a:t>
            </a:r>
            <a:r>
              <a:rPr lang="en-US" altLang="zh-TW" dirty="0" smtClean="0"/>
              <a:t>;</a:t>
            </a:r>
          </a:p>
          <a:p>
            <a:r>
              <a:rPr lang="en-US" altLang="zh-TW" dirty="0" smtClean="0"/>
              <a:t>       </a:t>
            </a:r>
            <a:r>
              <a:rPr lang="en-US" altLang="zh-TW" dirty="0" err="1" smtClean="0"/>
              <a:t>cout</a:t>
            </a:r>
            <a:r>
              <a:rPr lang="en-US" altLang="zh-TW" dirty="0" smtClean="0"/>
              <a:t>&lt;&lt;</a:t>
            </a:r>
            <a:r>
              <a:rPr lang="en-US" altLang="zh-TW" dirty="0" err="1" smtClean="0"/>
              <a:t>str</a:t>
            </a:r>
            <a:r>
              <a:rPr lang="en-US" altLang="zh-TW" dirty="0" smtClean="0"/>
              <a:t>&lt;&lt;</a:t>
            </a:r>
            <a:r>
              <a:rPr lang="en-US" altLang="zh-TW" dirty="0" err="1" smtClean="0"/>
              <a:t>endl</a:t>
            </a:r>
            <a:r>
              <a:rPr lang="en-US" altLang="zh-TW" dirty="0" smtClean="0"/>
              <a:t>;</a:t>
            </a:r>
          </a:p>
          <a:p>
            <a:r>
              <a:rPr lang="en-US" altLang="zh-TW" dirty="0" smtClean="0"/>
              <a:t>    }</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13</a:t>
            </a:fld>
            <a:endParaRPr lang="zh-TW" altLang="en-US"/>
          </a:p>
        </p:txBody>
      </p:sp>
    </p:spTree>
    <p:extLst>
      <p:ext uri="{BB962C8B-B14F-4D97-AF65-F5344CB8AC3E}">
        <p14:creationId xmlns:p14="http://schemas.microsoft.com/office/powerpoint/2010/main" val="229369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14</a:t>
            </a:fld>
            <a:endParaRPr lang="zh-TW" altLang="en-US"/>
          </a:p>
        </p:txBody>
      </p:sp>
    </p:spTree>
    <p:extLst>
      <p:ext uri="{BB962C8B-B14F-4D97-AF65-F5344CB8AC3E}">
        <p14:creationId xmlns:p14="http://schemas.microsoft.com/office/powerpoint/2010/main" val="161316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ifstream</a:t>
            </a:r>
            <a:r>
              <a:rPr lang="en-US" altLang="zh-TW" dirty="0" smtClean="0"/>
              <a:t> </a:t>
            </a:r>
            <a:r>
              <a:rPr lang="en-US" altLang="zh-TW" dirty="0" err="1" smtClean="0"/>
              <a:t>ifile</a:t>
            </a:r>
            <a:r>
              <a:rPr lang="en-US" altLang="zh-TW" dirty="0" smtClean="0"/>
              <a:t>;</a:t>
            </a:r>
          </a:p>
          <a:p>
            <a:r>
              <a:rPr lang="en-US" altLang="zh-TW" dirty="0" smtClean="0"/>
              <a:t>    </a:t>
            </a:r>
            <a:r>
              <a:rPr lang="en-US" altLang="zh-TW" dirty="0" err="1" smtClean="0"/>
              <a:t>cout</a:t>
            </a:r>
            <a:r>
              <a:rPr lang="en-US" altLang="zh-TW" dirty="0" smtClean="0"/>
              <a:t> &lt;&lt; "Please enter the filename." &lt;&lt; </a:t>
            </a:r>
            <a:r>
              <a:rPr lang="en-US" altLang="zh-TW" dirty="0" err="1" smtClean="0"/>
              <a:t>endl</a:t>
            </a:r>
            <a:r>
              <a:rPr lang="en-US" altLang="zh-TW" dirty="0" smtClean="0"/>
              <a:t>;</a:t>
            </a:r>
          </a:p>
          <a:p>
            <a:r>
              <a:rPr lang="en-US" altLang="zh-TW" dirty="0" smtClean="0"/>
              <a:t>    </a:t>
            </a:r>
            <a:r>
              <a:rPr lang="en-US" altLang="zh-TW" dirty="0" err="1" smtClean="0"/>
              <a:t>cin</a:t>
            </a:r>
            <a:r>
              <a:rPr lang="en-US" altLang="zh-TW" dirty="0" smtClean="0"/>
              <a:t> &gt;&gt; </a:t>
            </a:r>
            <a:r>
              <a:rPr lang="en-US" altLang="zh-TW" dirty="0" err="1" smtClean="0"/>
              <a:t>str</a:t>
            </a:r>
            <a:r>
              <a:rPr lang="en-US" altLang="zh-TW" dirty="0" smtClean="0"/>
              <a:t>;</a:t>
            </a:r>
          </a:p>
          <a:p>
            <a:r>
              <a:rPr lang="en-US" altLang="zh-TW" dirty="0" smtClean="0"/>
              <a:t>    </a:t>
            </a:r>
            <a:r>
              <a:rPr lang="en-US" altLang="zh-TW" dirty="0" err="1" smtClean="0"/>
              <a:t>ifile.open</a:t>
            </a:r>
            <a:r>
              <a:rPr lang="en-US" altLang="zh-TW" dirty="0" smtClean="0"/>
              <a:t>(</a:t>
            </a:r>
            <a:r>
              <a:rPr lang="en-US" altLang="zh-TW" dirty="0" err="1" smtClean="0"/>
              <a:t>str</a:t>
            </a:r>
            <a:r>
              <a:rPr lang="en-US" altLang="zh-TW" dirty="0" smtClean="0"/>
              <a:t>);</a:t>
            </a:r>
          </a:p>
          <a:p>
            <a:r>
              <a:rPr lang="en-US" altLang="zh-TW" dirty="0" smtClean="0"/>
              <a:t>    if (</a:t>
            </a:r>
            <a:r>
              <a:rPr lang="en-US" altLang="zh-TW" dirty="0" err="1" smtClean="0"/>
              <a:t>ifile</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&lt;&lt;"The content on the "&lt;&lt;</a:t>
            </a:r>
            <a:r>
              <a:rPr lang="en-US" altLang="zh-TW" dirty="0" err="1" smtClean="0"/>
              <a:t>str</a:t>
            </a:r>
            <a:r>
              <a:rPr lang="en-US" altLang="zh-TW" dirty="0" smtClean="0"/>
              <a:t>&lt;&lt;" is ......" &lt;&lt; </a:t>
            </a:r>
            <a:r>
              <a:rPr lang="en-US" altLang="zh-TW" dirty="0" err="1" smtClean="0"/>
              <a:t>endl</a:t>
            </a:r>
            <a:r>
              <a:rPr lang="en-US" altLang="zh-TW" dirty="0" smtClean="0"/>
              <a:t>;</a:t>
            </a:r>
          </a:p>
          <a:p>
            <a:r>
              <a:rPr lang="en-US" altLang="zh-TW" dirty="0" smtClean="0"/>
              <a:t>        while (</a:t>
            </a:r>
            <a:r>
              <a:rPr lang="en-US" altLang="zh-TW" dirty="0" err="1" smtClean="0"/>
              <a:t>getline</a:t>
            </a:r>
            <a:r>
              <a:rPr lang="en-US" altLang="zh-TW" dirty="0" smtClean="0"/>
              <a:t> (</a:t>
            </a:r>
            <a:r>
              <a:rPr lang="en-US" altLang="zh-TW" dirty="0" err="1" smtClean="0"/>
              <a:t>ifile,str</a:t>
            </a:r>
            <a:r>
              <a:rPr lang="en-US" altLang="zh-TW" dirty="0" smtClean="0"/>
              <a:t>) ){</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 </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"Finish reading data from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no file named "&lt;&lt; </a:t>
            </a:r>
            <a:r>
              <a:rPr lang="en-US" altLang="zh-TW" dirty="0" err="1" smtClean="0"/>
              <a:t>str</a:t>
            </a:r>
            <a:r>
              <a:rPr lang="en-US" altLang="zh-TW" dirty="0" smtClean="0"/>
              <a:t> &lt;&lt;</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ifile.close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15</a:t>
            </a:fld>
            <a:endParaRPr lang="zh-TW" altLang="en-US"/>
          </a:p>
        </p:txBody>
      </p:sp>
    </p:spTree>
    <p:extLst>
      <p:ext uri="{BB962C8B-B14F-4D97-AF65-F5344CB8AC3E}">
        <p14:creationId xmlns:p14="http://schemas.microsoft.com/office/powerpoint/2010/main" val="182443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a:t>
            </a:r>
            <a:r>
              <a:rPr lang="en-US" altLang="zh-TW" dirty="0" err="1" smtClean="0"/>
              <a:t>iostream</a:t>
            </a:r>
            <a:r>
              <a:rPr lang="en-US" altLang="zh-TW" dirty="0" smtClean="0"/>
              <a:t>&gt;</a:t>
            </a:r>
          </a:p>
          <a:p>
            <a:r>
              <a:rPr lang="en-US" altLang="zh-TW" dirty="0" smtClean="0"/>
              <a:t>#include &lt;</a:t>
            </a:r>
            <a:r>
              <a:rPr lang="en-US" altLang="zh-TW" dirty="0" err="1" smtClean="0"/>
              <a:t>fstream</a:t>
            </a:r>
            <a:r>
              <a:rPr lang="en-US" altLang="zh-TW" dirty="0" smtClean="0"/>
              <a:t>&gt;</a:t>
            </a:r>
          </a:p>
          <a:p>
            <a:r>
              <a:rPr lang="en-US" altLang="zh-TW" dirty="0" smtClean="0"/>
              <a:t>using namespace </a:t>
            </a:r>
            <a:r>
              <a:rPr lang="en-US" altLang="zh-TW" dirty="0" err="1" smtClean="0"/>
              <a:t>std</a:t>
            </a:r>
            <a:r>
              <a:rPr lang="en-US" altLang="zh-TW" dirty="0" smtClean="0"/>
              <a:t>;</a:t>
            </a:r>
          </a:p>
          <a:p>
            <a:endParaRPr lang="en-US" altLang="zh-TW" dirty="0" smtClean="0"/>
          </a:p>
          <a:p>
            <a:r>
              <a:rPr lang="en-US" altLang="zh-TW" dirty="0" err="1" smtClean="0"/>
              <a:t>int</a:t>
            </a:r>
            <a:r>
              <a:rPr lang="en-US" altLang="zh-TW" dirty="0" smtClean="0"/>
              <a:t> main () {</a:t>
            </a:r>
          </a:p>
          <a:p>
            <a:r>
              <a:rPr lang="en-US" altLang="zh-TW" dirty="0" smtClean="0"/>
              <a:t>    </a:t>
            </a:r>
            <a:r>
              <a:rPr lang="en-US" altLang="zh-TW" dirty="0" err="1" smtClean="0"/>
              <a:t>ofstream</a:t>
            </a:r>
            <a:r>
              <a:rPr lang="en-US" altLang="zh-TW" dirty="0" smtClean="0"/>
              <a:t> file;</a:t>
            </a:r>
          </a:p>
          <a:p>
            <a:r>
              <a:rPr lang="en-US" altLang="zh-TW" dirty="0" smtClean="0"/>
              <a:t>    string </a:t>
            </a:r>
            <a:r>
              <a:rPr lang="en-US" altLang="zh-TW" dirty="0" err="1" smtClean="0"/>
              <a:t>str</a:t>
            </a:r>
            <a:r>
              <a:rPr lang="en-US" altLang="zh-TW" dirty="0" smtClean="0"/>
              <a:t>;</a:t>
            </a:r>
          </a:p>
          <a:p>
            <a:r>
              <a:rPr lang="en-US" altLang="zh-TW" dirty="0" smtClean="0"/>
              <a:t>    </a:t>
            </a:r>
            <a:r>
              <a:rPr lang="en-US" altLang="zh-TW" dirty="0" err="1" smtClean="0"/>
              <a:t>file.open</a:t>
            </a:r>
            <a:r>
              <a:rPr lang="en-US" altLang="zh-TW" dirty="0" smtClean="0"/>
              <a:t>("Test.txt");</a:t>
            </a:r>
          </a:p>
          <a:p>
            <a:r>
              <a:rPr lang="en-US" altLang="zh-TW" dirty="0" smtClean="0"/>
              <a:t>    if (file)</a:t>
            </a:r>
          </a:p>
          <a:p>
            <a:r>
              <a:rPr lang="en-US" altLang="zh-TW" dirty="0" smtClean="0"/>
              <a:t>    {</a:t>
            </a:r>
          </a:p>
          <a:p>
            <a:r>
              <a:rPr lang="en-US" altLang="zh-TW" dirty="0" smtClean="0"/>
              <a:t>        </a:t>
            </a:r>
            <a:r>
              <a:rPr lang="en-US" altLang="zh-TW" dirty="0" err="1" smtClean="0"/>
              <a:t>cout</a:t>
            </a:r>
            <a:r>
              <a:rPr lang="en-US" altLang="zh-TW" dirty="0" smtClean="0"/>
              <a:t> &lt;&lt;"Please enter your string" &lt;&lt; </a:t>
            </a:r>
            <a:r>
              <a:rPr lang="en-US" altLang="zh-TW" dirty="0" err="1" smtClean="0"/>
              <a:t>endl</a:t>
            </a:r>
            <a:r>
              <a:rPr lang="en-US" altLang="zh-TW" dirty="0" smtClean="0"/>
              <a:t>;</a:t>
            </a:r>
          </a:p>
          <a:p>
            <a:r>
              <a:rPr lang="en-US" altLang="zh-TW" dirty="0" smtClean="0"/>
              <a:t>        </a:t>
            </a:r>
            <a:r>
              <a:rPr lang="en-US" altLang="zh-TW" dirty="0" err="1" smtClean="0"/>
              <a:t>getline</a:t>
            </a:r>
            <a:r>
              <a:rPr lang="en-US" altLang="zh-TW" dirty="0" smtClean="0"/>
              <a:t> (</a:t>
            </a:r>
            <a:r>
              <a:rPr lang="en-US" altLang="zh-TW" dirty="0" err="1" smtClean="0"/>
              <a:t>cin,str</a:t>
            </a:r>
            <a:r>
              <a:rPr lang="en-US" altLang="zh-TW" dirty="0" smtClean="0"/>
              <a:t>);</a:t>
            </a:r>
          </a:p>
          <a:p>
            <a:r>
              <a:rPr lang="en-US" altLang="zh-TW" dirty="0" smtClean="0"/>
              <a:t>        file &lt;&lt; </a:t>
            </a:r>
            <a:r>
              <a:rPr lang="en-US" altLang="zh-TW" dirty="0" err="1" smtClean="0"/>
              <a:t>str</a:t>
            </a:r>
            <a:r>
              <a:rPr lang="en-US" altLang="zh-TW" dirty="0" smtClean="0"/>
              <a:t> &lt;&lt; "\n";</a:t>
            </a:r>
          </a:p>
          <a:p>
            <a:r>
              <a:rPr lang="en-US" altLang="zh-TW" dirty="0" smtClean="0"/>
              <a:t>        </a:t>
            </a:r>
            <a:r>
              <a:rPr lang="en-US" altLang="zh-TW" dirty="0" err="1" smtClean="0"/>
              <a:t>cout</a:t>
            </a:r>
            <a:r>
              <a:rPr lang="en-US" altLang="zh-TW" dirty="0" smtClean="0"/>
              <a:t> &lt;&lt; "Finish writing data into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endParaRPr lang="en-US" altLang="zh-TW" dirty="0" smtClean="0"/>
          </a:p>
          <a:p>
            <a:r>
              <a:rPr lang="en-US" altLang="zh-TW" dirty="0" smtClean="0"/>
              <a:t>    </a:t>
            </a:r>
            <a:r>
              <a:rPr lang="en-US" altLang="zh-TW" dirty="0" err="1" smtClean="0"/>
              <a:t>file.close</a:t>
            </a:r>
            <a:r>
              <a:rPr lang="en-US" altLang="zh-TW" dirty="0" smtClean="0"/>
              <a:t>();</a:t>
            </a:r>
          </a:p>
          <a:p>
            <a:r>
              <a:rPr lang="en-US" altLang="zh-TW" dirty="0" smtClean="0"/>
              <a:t>    </a:t>
            </a:r>
            <a:r>
              <a:rPr lang="en-US" altLang="zh-TW" dirty="0" err="1" smtClean="0"/>
              <a:t>ifstream</a:t>
            </a:r>
            <a:r>
              <a:rPr lang="en-US" altLang="zh-TW" dirty="0" smtClean="0"/>
              <a:t> </a:t>
            </a:r>
            <a:r>
              <a:rPr lang="en-US" altLang="zh-TW" dirty="0" err="1" smtClean="0"/>
              <a:t>ifile</a:t>
            </a:r>
            <a:r>
              <a:rPr lang="en-US" altLang="zh-TW" dirty="0" smtClean="0"/>
              <a:t>;</a:t>
            </a:r>
          </a:p>
          <a:p>
            <a:endParaRPr lang="en-US" altLang="zh-TW" dirty="0" smtClean="0"/>
          </a:p>
          <a:p>
            <a:r>
              <a:rPr lang="en-US" altLang="zh-TW" dirty="0" smtClean="0"/>
              <a:t>    </a:t>
            </a:r>
            <a:r>
              <a:rPr lang="en-US" altLang="zh-TW" dirty="0" err="1" smtClean="0"/>
              <a:t>ifile.open</a:t>
            </a:r>
            <a:r>
              <a:rPr lang="en-US" altLang="zh-TW" dirty="0" smtClean="0"/>
              <a:t>("Test.txt");</a:t>
            </a:r>
          </a:p>
          <a:p>
            <a:r>
              <a:rPr lang="en-US" altLang="zh-TW" dirty="0" smtClean="0"/>
              <a:t>    if (</a:t>
            </a:r>
            <a:r>
              <a:rPr lang="en-US" altLang="zh-TW" dirty="0" err="1" smtClean="0"/>
              <a:t>ifile</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&lt;&lt;"The content on the Test.txt is ......" &lt;&lt; </a:t>
            </a:r>
            <a:r>
              <a:rPr lang="en-US" altLang="zh-TW" dirty="0" err="1" smtClean="0"/>
              <a:t>endl</a:t>
            </a:r>
            <a:r>
              <a:rPr lang="en-US" altLang="zh-TW" dirty="0" smtClean="0"/>
              <a:t>;</a:t>
            </a:r>
          </a:p>
          <a:p>
            <a:r>
              <a:rPr lang="en-US" altLang="zh-TW" dirty="0" smtClean="0"/>
              <a:t>        while (</a:t>
            </a:r>
            <a:r>
              <a:rPr lang="en-US" altLang="zh-TW" dirty="0" err="1" smtClean="0"/>
              <a:t>getline</a:t>
            </a:r>
            <a:r>
              <a:rPr lang="en-US" altLang="zh-TW" dirty="0" smtClean="0"/>
              <a:t> (</a:t>
            </a:r>
            <a:r>
              <a:rPr lang="en-US" altLang="zh-TW" dirty="0" err="1" smtClean="0"/>
              <a:t>ifile,str</a:t>
            </a:r>
            <a:r>
              <a:rPr lang="en-US" altLang="zh-TW" dirty="0" smtClean="0"/>
              <a:t>) ){</a:t>
            </a:r>
          </a:p>
          <a:p>
            <a:r>
              <a:rPr lang="en-US" altLang="zh-TW" dirty="0" smtClean="0"/>
              <a:t>            </a:t>
            </a:r>
            <a:r>
              <a:rPr lang="en-US" altLang="zh-TW" dirty="0" err="1" smtClean="0"/>
              <a:t>cout</a:t>
            </a:r>
            <a:r>
              <a:rPr lang="en-US" altLang="zh-TW" dirty="0" smtClean="0"/>
              <a:t> &lt;&lt; </a:t>
            </a:r>
            <a:r>
              <a:rPr lang="en-US" altLang="zh-TW" dirty="0" err="1" smtClean="0"/>
              <a:t>str</a:t>
            </a:r>
            <a:r>
              <a:rPr lang="en-US" altLang="zh-TW" dirty="0" smtClean="0"/>
              <a:t> &lt;&lt; </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cout</a:t>
            </a:r>
            <a:r>
              <a:rPr lang="en-US" altLang="zh-TW" dirty="0" smtClean="0"/>
              <a:t> &lt;&lt; "Finish reading data from Test.txt" &lt;&lt; </a:t>
            </a:r>
            <a:r>
              <a:rPr lang="en-US" altLang="zh-TW" dirty="0" err="1" smtClean="0"/>
              <a:t>endl</a:t>
            </a:r>
            <a:r>
              <a:rPr lang="en-US" altLang="zh-TW" dirty="0" smtClean="0"/>
              <a:t>;</a:t>
            </a:r>
          </a:p>
          <a:p>
            <a:r>
              <a:rPr lang="en-US" altLang="zh-TW" dirty="0" smtClean="0"/>
              <a:t>    }</a:t>
            </a:r>
          </a:p>
          <a:p>
            <a:r>
              <a:rPr lang="en-US" altLang="zh-TW" dirty="0" smtClean="0"/>
              <a:t>    else</a:t>
            </a:r>
          </a:p>
          <a:p>
            <a:r>
              <a:rPr lang="en-US" altLang="zh-TW" dirty="0" smtClean="0"/>
              <a:t>    {</a:t>
            </a:r>
          </a:p>
          <a:p>
            <a:r>
              <a:rPr lang="en-US" altLang="zh-TW" dirty="0" smtClean="0"/>
              <a:t>        </a:t>
            </a:r>
            <a:r>
              <a:rPr lang="en-US" altLang="zh-TW" dirty="0" err="1" smtClean="0"/>
              <a:t>cout</a:t>
            </a:r>
            <a:r>
              <a:rPr lang="en-US" altLang="zh-TW" dirty="0" smtClean="0"/>
              <a:t> &lt;&lt; "Error" &lt;&lt;</a:t>
            </a:r>
            <a:r>
              <a:rPr lang="en-US" altLang="zh-TW" dirty="0" err="1" smtClean="0"/>
              <a:t>endl</a:t>
            </a:r>
            <a:r>
              <a:rPr lang="en-US" altLang="zh-TW" dirty="0" smtClean="0"/>
              <a:t>;</a:t>
            </a:r>
          </a:p>
          <a:p>
            <a:r>
              <a:rPr lang="en-US" altLang="zh-TW" dirty="0" smtClean="0"/>
              <a:t>    }</a:t>
            </a:r>
          </a:p>
          <a:p>
            <a:r>
              <a:rPr lang="en-US" altLang="zh-TW" dirty="0" smtClean="0"/>
              <a:t>    </a:t>
            </a:r>
            <a:r>
              <a:rPr lang="en-US" altLang="zh-TW" dirty="0" err="1" smtClean="0"/>
              <a:t>ifile.close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16</a:t>
            </a:fld>
            <a:endParaRPr lang="zh-TW" altLang="en-US"/>
          </a:p>
        </p:txBody>
      </p:sp>
    </p:spTree>
    <p:extLst>
      <p:ext uri="{BB962C8B-B14F-4D97-AF65-F5344CB8AC3E}">
        <p14:creationId xmlns:p14="http://schemas.microsoft.com/office/powerpoint/2010/main" val="38941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DD7DD1E-981A-45FE-9767-9A303A727424}" type="datetime1">
              <a:rPr lang="zh-TW" altLang="en-US" smtClean="0"/>
              <a:t>2017/11/4</a:t>
            </a:fld>
            <a:endParaRPr lang="zh-TW" altLang="en-US"/>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圓角矩形 6"/>
          <p:cNvSpPr/>
          <p:nvPr userDrawn="1"/>
        </p:nvSpPr>
        <p:spPr>
          <a:xfrm>
            <a:off x="3419872" y="4028579"/>
            <a:ext cx="2664296" cy="648072"/>
          </a:xfrm>
          <a:prstGeom prst="roundRect">
            <a:avLst/>
          </a:prstGeom>
          <a:gradFill>
            <a:gsLst>
              <a:gs pos="0">
                <a:schemeClr val="accent4">
                  <a:lumMod val="40000"/>
                  <a:lumOff val="60000"/>
                </a:schemeClr>
              </a:gs>
              <a:gs pos="100000">
                <a:schemeClr val="accent4">
                  <a:lumMod val="20000"/>
                  <a:lumOff val="8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800" b="1" dirty="0" smtClean="0">
                <a:ea typeface="Adobe 繁黑體 Std B" panose="020B0700000000000000"/>
              </a:rPr>
              <a:t>李耕銘</a:t>
            </a:r>
            <a:endParaRPr lang="zh-TW" altLang="en-US" sz="2800" b="1" dirty="0">
              <a:ea typeface="Adobe 繁黑體 Std B" panose="020B0700000000000000"/>
            </a:endParaRPr>
          </a:p>
        </p:txBody>
      </p:sp>
      <p:sp>
        <p:nvSpPr>
          <p:cNvPr id="8" name="圓角矩形 7"/>
          <p:cNvSpPr/>
          <p:nvPr userDrawn="1"/>
        </p:nvSpPr>
        <p:spPr>
          <a:xfrm>
            <a:off x="1259632" y="1360325"/>
            <a:ext cx="6984776" cy="2286254"/>
          </a:xfrm>
          <a:prstGeom prst="roundRect">
            <a:avLst/>
          </a:prstGeom>
          <a:gradFill>
            <a:gsLst>
              <a:gs pos="0">
                <a:srgbClr val="EFEA16"/>
              </a:gs>
              <a:gs pos="100000">
                <a:srgbClr val="F7FCBC"/>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en-US" altLang="zh-TW" sz="3200" b="1" dirty="0" smtClean="0">
                <a:latin typeface="Adobe 繁黑體 Std B" pitchFamily="34" charset="-120"/>
                <a:ea typeface="Adobe 繁黑體 Std B" pitchFamily="34" charset="-120"/>
              </a:rPr>
              <a:t>C/C++</a:t>
            </a:r>
            <a:r>
              <a:rPr lang="zh-TW" altLang="en-US" sz="3200" b="1" dirty="0" smtClean="0">
                <a:latin typeface="Adobe 繁黑體 Std B" pitchFamily="34" charset="-120"/>
                <a:ea typeface="Adobe 繁黑體 Std B" pitchFamily="34" charset="-120"/>
              </a:rPr>
              <a:t> 基礎程式設計班</a:t>
            </a:r>
            <a:endParaRPr lang="en-US" altLang="zh-TW" sz="3200" b="1" dirty="0" smtClean="0">
              <a:latin typeface="Adobe 繁黑體 Std B" pitchFamily="34" charset="-120"/>
              <a:ea typeface="Adobe 繁黑體 Std B" pitchFamily="34" charset="-120"/>
            </a:endParaRPr>
          </a:p>
          <a:p>
            <a:pPr algn="ctr">
              <a:lnSpc>
                <a:spcPct val="150000"/>
              </a:lnSpc>
            </a:pPr>
            <a:r>
              <a:rPr lang="en-US" altLang="zh-TW" sz="3200" b="1" dirty="0" smtClean="0">
                <a:latin typeface="Adobe 繁黑體 Std B" pitchFamily="34" charset="-120"/>
                <a:ea typeface="Adobe 繁黑體 Std B" pitchFamily="34" charset="-120"/>
              </a:rPr>
              <a:t/>
            </a:r>
            <a:br>
              <a:rPr lang="en-US" altLang="zh-TW" sz="3200" b="1" dirty="0" smtClean="0">
                <a:latin typeface="Adobe 繁黑體 Std B" pitchFamily="34" charset="-120"/>
                <a:ea typeface="Adobe 繁黑體 Std B" pitchFamily="34" charset="-120"/>
              </a:rPr>
            </a:br>
            <a:endParaRPr lang="zh-TW" altLang="en-US" sz="3200" b="1" dirty="0">
              <a:ea typeface="Adobe 繁黑體 Std B" panose="020B0700000000000000"/>
            </a:endParaRPr>
          </a:p>
        </p:txBody>
      </p:sp>
      <p:sp>
        <p:nvSpPr>
          <p:cNvPr id="2" name="標題 1"/>
          <p:cNvSpPr>
            <a:spLocks noGrp="1"/>
          </p:cNvSpPr>
          <p:nvPr>
            <p:ph type="title"/>
          </p:nvPr>
        </p:nvSpPr>
        <p:spPr>
          <a:xfrm>
            <a:off x="637220" y="2204864"/>
            <a:ext cx="8229600" cy="1143000"/>
          </a:xfrm>
        </p:spPr>
        <p:txBody>
          <a:bodyPr/>
          <a:lstStyle>
            <a:lvl1pPr>
              <a:defRPr u="sng"/>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5470686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A014B1DF-123A-42A0-A2AB-012AEC2DAC81}" type="datetime1">
              <a:rPr lang="zh-TW" altLang="en-US" smtClean="0"/>
              <a:t>2017/11/4</a:t>
            </a:fld>
            <a:endParaRPr lang="zh-TW" altLang="en-US" dirty="0"/>
          </a:p>
        </p:txBody>
      </p:sp>
      <p:sp>
        <p:nvSpPr>
          <p:cNvPr id="4" name="頁尾版面配置區 3"/>
          <p:cNvSpPr>
            <a:spLocks noGrp="1"/>
          </p:cNvSpPr>
          <p:nvPr>
            <p:ph type="ftr" sz="quarter" idx="11"/>
          </p:nvPr>
        </p:nvSpPr>
        <p:spPr/>
        <p:txBody>
          <a:bodyPr/>
          <a:lstStyle/>
          <a:p>
            <a:r>
              <a:rPr lang="zh-TW" altLang="en-US" smtClean="0"/>
              <a:t>李耕銘</a:t>
            </a:r>
            <a:endParaRPr lang="zh-TW" altLang="en-US" dirty="0"/>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pPr/>
              <a:t>‹#›</a:t>
            </a:fld>
            <a:endParaRPr lang="zh-TW" altLang="en-US" dirty="0"/>
          </a:p>
        </p:txBody>
      </p:sp>
      <p:sp>
        <p:nvSpPr>
          <p:cNvPr id="8" name="圓角矩形圖說文字 7"/>
          <p:cNvSpPr/>
          <p:nvPr userDrawn="1"/>
        </p:nvSpPr>
        <p:spPr>
          <a:xfrm>
            <a:off x="899592" y="2060848"/>
            <a:ext cx="7056784" cy="2016224"/>
          </a:xfrm>
          <a:prstGeom prst="wedgeRoundRectCallou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5600" dirty="0">
              <a:ea typeface="Adobe 繁黑體 Std B" panose="020B0700000000000000"/>
            </a:endParaRPr>
          </a:p>
        </p:txBody>
      </p:sp>
      <p:sp>
        <p:nvSpPr>
          <p:cNvPr id="9" name="標題 8"/>
          <p:cNvSpPr>
            <a:spLocks noGrp="1"/>
          </p:cNvSpPr>
          <p:nvPr>
            <p:ph type="title"/>
          </p:nvPr>
        </p:nvSpPr>
        <p:spPr>
          <a:xfrm>
            <a:off x="313184" y="2497460"/>
            <a:ext cx="8229600" cy="1143000"/>
          </a:xfrm>
        </p:spPr>
        <p:txBody>
          <a:body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75650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hasCustomPrompt="1"/>
          </p:nvPr>
        </p:nvSpPr>
        <p:spPr/>
        <p:txBody>
          <a:bodyPr/>
          <a:lstStyle/>
          <a:p>
            <a:r>
              <a:rPr lang="zh-TW" altLang="en-US" dirty="0" smtClean="0"/>
              <a:t>長篇講解</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4DE66AB-217D-4E8C-ADDA-9FF1481A0396}"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Tree>
    <p:extLst>
      <p:ext uri="{BB962C8B-B14F-4D97-AF65-F5344CB8AC3E}">
        <p14:creationId xmlns:p14="http://schemas.microsoft.com/office/powerpoint/2010/main" val="3542102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457200" y="764704"/>
            <a:ext cx="8229600" cy="627101"/>
          </a:xfrm>
        </p:spPr>
        <p:txBody>
          <a:bodyPr>
            <a:normAutofit/>
          </a:bodyPr>
          <a:lstStyle>
            <a:lvl1pPr>
              <a:defRPr sz="4000"/>
            </a:lvl1pPr>
          </a:lstStyle>
          <a:p>
            <a:r>
              <a:rPr lang="zh-TW" altLang="en-US" dirty="0" smtClean="0"/>
              <a:t>比較</a:t>
            </a:r>
            <a:endParaRPr lang="zh-TW" altLang="en-US" dirty="0"/>
          </a:p>
        </p:txBody>
      </p:sp>
      <p:sp>
        <p:nvSpPr>
          <p:cNvPr id="7" name="日期版面配置區 6"/>
          <p:cNvSpPr>
            <a:spLocks noGrp="1"/>
          </p:cNvSpPr>
          <p:nvPr>
            <p:ph type="dt" sz="half" idx="10"/>
          </p:nvPr>
        </p:nvSpPr>
        <p:spPr/>
        <p:txBody>
          <a:bodyPr/>
          <a:lstStyle/>
          <a:p>
            <a:fld id="{0946686E-2DDC-488A-B054-98A1C00446F3}" type="datetime1">
              <a:rPr lang="zh-TW" altLang="en-US" smtClean="0"/>
              <a:t>2017/11/4</a:t>
            </a:fld>
            <a:endParaRPr lang="zh-TW" altLang="en-US"/>
          </a:p>
        </p:txBody>
      </p:sp>
      <p:sp>
        <p:nvSpPr>
          <p:cNvPr id="8" name="頁尾版面配置區 7"/>
          <p:cNvSpPr>
            <a:spLocks noGrp="1"/>
          </p:cNvSpPr>
          <p:nvPr>
            <p:ph type="ftr" sz="quarter" idx="11"/>
          </p:nvPr>
        </p:nvSpPr>
        <p:spPr/>
        <p:txBody>
          <a:bodyPr/>
          <a:lstStyle/>
          <a:p>
            <a:r>
              <a:rPr lang="zh-TW" altLang="en-US" smtClean="0"/>
              <a:t>李耕銘</a:t>
            </a:r>
            <a:endParaRPr lang="zh-TW" altLang="en-US"/>
          </a:p>
        </p:txBody>
      </p:sp>
      <p:sp>
        <p:nvSpPr>
          <p:cNvPr id="9" name="投影片編號版面配置區 8"/>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10" name="圓角矩形 9"/>
          <p:cNvSpPr/>
          <p:nvPr userDrawn="1"/>
        </p:nvSpPr>
        <p:spPr>
          <a:xfrm>
            <a:off x="1290464" y="1569785"/>
            <a:ext cx="2160240" cy="576064"/>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3200" b="1" dirty="0">
              <a:ea typeface="Adobe 繁黑體 Std B" panose="020B0700000000000000"/>
            </a:endParaRPr>
          </a:p>
        </p:txBody>
      </p:sp>
      <p:sp>
        <p:nvSpPr>
          <p:cNvPr id="11" name="圓角矩形 10"/>
          <p:cNvSpPr/>
          <p:nvPr userDrawn="1"/>
        </p:nvSpPr>
        <p:spPr>
          <a:xfrm>
            <a:off x="5693296" y="1569785"/>
            <a:ext cx="2160240" cy="576064"/>
          </a:xfrm>
          <a:prstGeom prst="roundRect">
            <a:avLst/>
          </a:prstGeom>
          <a:solidFill>
            <a:schemeClr val="lt1"/>
          </a:solidFill>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3200" b="1" dirty="0" smtClean="0">
              <a:ea typeface="Adobe 繁黑體 Std B" panose="020B0700000000000000"/>
            </a:endParaRPr>
          </a:p>
        </p:txBody>
      </p:sp>
      <p:sp>
        <p:nvSpPr>
          <p:cNvPr id="12" name="圓角矩形 11"/>
          <p:cNvSpPr/>
          <p:nvPr userDrawn="1"/>
        </p:nvSpPr>
        <p:spPr>
          <a:xfrm>
            <a:off x="457200" y="2395837"/>
            <a:ext cx="3826768" cy="3409427"/>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13" name="圓角矩形 12"/>
          <p:cNvSpPr/>
          <p:nvPr userDrawn="1"/>
        </p:nvSpPr>
        <p:spPr>
          <a:xfrm>
            <a:off x="4860032" y="2369852"/>
            <a:ext cx="3826768" cy="3409427"/>
          </a:xfrm>
          <a:prstGeom prst="roundRect">
            <a:avLst/>
          </a:prstGeom>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4" name="文字版面配置區 3"/>
          <p:cNvSpPr>
            <a:spLocks noGrp="1"/>
          </p:cNvSpPr>
          <p:nvPr>
            <p:ph type="body" sz="quarter" idx="13"/>
          </p:nvPr>
        </p:nvSpPr>
        <p:spPr>
          <a:xfrm>
            <a:off x="457200" y="2740011"/>
            <a:ext cx="4217640"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文字版面配置區 5"/>
          <p:cNvSpPr>
            <a:spLocks noGrp="1"/>
          </p:cNvSpPr>
          <p:nvPr>
            <p:ph type="body" sz="quarter" idx="14"/>
          </p:nvPr>
        </p:nvSpPr>
        <p:spPr>
          <a:xfrm>
            <a:off x="4860843" y="2740011"/>
            <a:ext cx="3826767"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9398501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2017/11/4</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5" name="圓角矩形 4"/>
          <p:cNvSpPr/>
          <p:nvPr userDrawn="1"/>
        </p:nvSpPr>
        <p:spPr>
          <a:xfrm>
            <a:off x="2776972" y="548680"/>
            <a:ext cx="3312368" cy="720080"/>
          </a:xfrm>
          <a:prstGeom prst="roundRect">
            <a:avLst/>
          </a:prstGeom>
          <a:solidFill>
            <a:srgbClr val="FFFFCC"/>
          </a:solidFill>
          <a:ln w="76200">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3600" b="1" dirty="0" smtClean="0"/>
              <a:t>Example Code</a:t>
            </a:r>
            <a:endParaRPr lang="zh-TW" altLang="en-US" sz="3600" b="1" dirty="0"/>
          </a:p>
        </p:txBody>
      </p:sp>
      <p:sp>
        <p:nvSpPr>
          <p:cNvPr id="8" name="內容版面配置區 7"/>
          <p:cNvSpPr>
            <a:spLocks noGrp="1"/>
          </p:cNvSpPr>
          <p:nvPr>
            <p:ph sz="quarter" idx="13" hasCustomPrompt="1"/>
          </p:nvPr>
        </p:nvSpPr>
        <p:spPr>
          <a:xfrm>
            <a:off x="457200" y="1412776"/>
            <a:ext cx="8229600" cy="2448272"/>
          </a:xfrm>
          <a:solidFill>
            <a:srgbClr val="FFFFCC"/>
          </a:solidFill>
          <a:ln w="76200">
            <a:solidFill>
              <a:srgbClr val="F57B17"/>
            </a:solidFill>
          </a:ln>
        </p:spPr>
        <p:style>
          <a:lnRef idx="2">
            <a:schemeClr val="accent2"/>
          </a:lnRef>
          <a:fillRef idx="1">
            <a:schemeClr val="lt1"/>
          </a:fillRef>
          <a:effectRef idx="0">
            <a:schemeClr val="accent2"/>
          </a:effectRef>
          <a:fontRef idx="none"/>
        </p:style>
        <p:txBody>
          <a:bodyPr>
            <a:normAutofit/>
          </a:bodyPr>
          <a:lstStyle>
            <a:lvl1pPr algn="l">
              <a:defRPr sz="2400"/>
            </a:lvl1pPr>
          </a:lstStyle>
          <a:p>
            <a:pPr algn="l"/>
            <a:r>
              <a:rPr lang="en-US" altLang="zh-TW" sz="3200" b="1" dirty="0" smtClean="0"/>
              <a:t>Input:</a:t>
            </a:r>
          </a:p>
          <a:p>
            <a:pPr algn="l"/>
            <a:endParaRPr lang="en-US" altLang="zh-TW" sz="3200" b="1" dirty="0" smtClean="0"/>
          </a:p>
          <a:p>
            <a:pPr algn="l"/>
            <a:r>
              <a:rPr lang="en-US" altLang="zh-TW" sz="3200" b="1" dirty="0" smtClean="0"/>
              <a:t>Output:</a:t>
            </a:r>
          </a:p>
          <a:p>
            <a:pPr algn="l"/>
            <a:endParaRPr lang="en-US" altLang="zh-TW" sz="3200" b="1" dirty="0" smtClean="0"/>
          </a:p>
        </p:txBody>
      </p:sp>
    </p:spTree>
    <p:extLst>
      <p:ext uri="{BB962C8B-B14F-4D97-AF65-F5344CB8AC3E}">
        <p14:creationId xmlns:p14="http://schemas.microsoft.com/office/powerpoint/2010/main" val="2057500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2017/11/4</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內容版面配置區 7"/>
          <p:cNvSpPr>
            <a:spLocks noGrp="1"/>
          </p:cNvSpPr>
          <p:nvPr>
            <p:ph sz="quarter" idx="13" hasCustomPrompt="1"/>
          </p:nvPr>
        </p:nvSpPr>
        <p:spPr>
          <a:xfrm>
            <a:off x="451866" y="1275310"/>
            <a:ext cx="8234934" cy="2369714"/>
          </a:xfrm>
          <a:solidFill>
            <a:srgbClr val="D8F8E4"/>
          </a:solidFill>
          <a:ln w="76200">
            <a:solidFill>
              <a:schemeClr val="tx2">
                <a:lumMod val="50000"/>
              </a:schemeClr>
            </a:solidFill>
          </a:ln>
        </p:spPr>
        <p:style>
          <a:lnRef idx="2">
            <a:schemeClr val="accent2"/>
          </a:lnRef>
          <a:fillRef idx="1">
            <a:schemeClr val="lt1"/>
          </a:fillRef>
          <a:effectRef idx="0">
            <a:schemeClr val="accent2"/>
          </a:effectRef>
          <a:fontRef idx="none"/>
        </p:style>
        <p:txBody>
          <a:bodyPr>
            <a:normAutofit/>
          </a:bodyPr>
          <a:lstStyle>
            <a:lvl1pPr marL="0" indent="0" algn="l">
              <a:buNone/>
              <a:defRPr sz="1600"/>
            </a:lvl1pPr>
            <a:lvl2pPr>
              <a:defRPr sz="4400"/>
            </a:lvl2pPr>
            <a:lvl3pPr>
              <a:defRPr sz="2000"/>
            </a:lvl3pPr>
            <a:lvl4pPr>
              <a:defRPr sz="3600"/>
            </a:lvl4pPr>
            <a:lvl5pPr>
              <a:defRPr sz="2400"/>
            </a:lvl5pPr>
          </a:lstStyle>
          <a:p>
            <a:pPr lvl="0" algn="l"/>
            <a:r>
              <a:rPr lang="en-US" altLang="zh-TW" sz="3200" b="1" dirty="0" smtClean="0"/>
              <a:t>Input:</a:t>
            </a:r>
          </a:p>
          <a:p>
            <a:pPr lvl="0" algn="l"/>
            <a:r>
              <a:rPr lang="en-US" altLang="zh-TW" sz="3200" b="1" dirty="0" smtClean="0"/>
              <a:t>Output:</a:t>
            </a:r>
          </a:p>
          <a:p>
            <a:pPr lvl="0" algn="l"/>
            <a:endParaRPr lang="en-US" altLang="zh-TW" sz="3200" b="1" dirty="0" smtClean="0"/>
          </a:p>
          <a:p>
            <a:pPr lvl="0" algn="l"/>
            <a:r>
              <a:rPr lang="en-US" altLang="zh-TW" sz="3200" b="1" dirty="0" smtClean="0"/>
              <a:t>Hint:</a:t>
            </a:r>
            <a:endParaRPr lang="zh-TW" altLang="en-US" sz="3200" b="1" dirty="0" smtClean="0"/>
          </a:p>
          <a:p>
            <a:pPr lvl="0" algn="l"/>
            <a:endParaRPr lang="en-US" altLang="zh-TW" sz="3200" b="1" dirty="0" smtClean="0"/>
          </a:p>
        </p:txBody>
      </p:sp>
      <p:sp>
        <p:nvSpPr>
          <p:cNvPr id="9" name="內容版面配置區 8"/>
          <p:cNvSpPr>
            <a:spLocks noGrp="1"/>
          </p:cNvSpPr>
          <p:nvPr>
            <p:ph sz="quarter" idx="14" hasCustomPrompt="1"/>
          </p:nvPr>
        </p:nvSpPr>
        <p:spPr>
          <a:xfrm>
            <a:off x="464363" y="548680"/>
            <a:ext cx="2451453" cy="576163"/>
          </a:xfrm>
          <a:solidFill>
            <a:srgbClr val="FFFFCC"/>
          </a:solidFill>
          <a:ln w="76200">
            <a:solidFill>
              <a:schemeClr val="tx2">
                <a:lumMod val="60000"/>
                <a:lumOff val="40000"/>
              </a:schemeClr>
            </a:solidFill>
          </a:ln>
        </p:spPr>
        <p:txBody>
          <a:bodyPr/>
          <a:lstStyle>
            <a:lvl1pPr marL="0" indent="0" algn="l">
              <a:buNone/>
              <a:defRPr b="1" baseline="0"/>
            </a:lvl1pPr>
          </a:lstStyle>
          <a:p>
            <a:pPr lvl="0"/>
            <a:r>
              <a:rPr lang="en-US" altLang="zh-TW" dirty="0" smtClean="0"/>
              <a:t>Practice   #:</a:t>
            </a:r>
            <a:endParaRPr lang="zh-TW" altLang="en-US" dirty="0" smtClean="0"/>
          </a:p>
        </p:txBody>
      </p:sp>
    </p:spTree>
    <p:extLst>
      <p:ext uri="{BB962C8B-B14F-4D97-AF65-F5344CB8AC3E}">
        <p14:creationId xmlns:p14="http://schemas.microsoft.com/office/powerpoint/2010/main" val="41033036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2017/11/4</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2049571"/>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373494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2017/11/4</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4220708"/>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08049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alphaModFix amt="22000"/>
            <a:lum/>
          </a:blip>
          <a:srcRect/>
          <a:stretch>
            <a:fillRect l="-4000" r="-4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6237312"/>
            <a:ext cx="9144000" cy="620688"/>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版面配置區 1"/>
          <p:cNvSpPr>
            <a:spLocks noGrp="1"/>
          </p:cNvSpPr>
          <p:nvPr>
            <p:ph type="title"/>
          </p:nvPr>
        </p:nvSpPr>
        <p:spPr>
          <a:xfrm>
            <a:off x="457200" y="569651"/>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831689"/>
            <a:ext cx="8229600" cy="4294474"/>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800">
                <a:solidFill>
                  <a:schemeClr val="tx1"/>
                </a:solidFill>
              </a:defRPr>
            </a:lvl1pPr>
          </a:lstStyle>
          <a:p>
            <a:fld id="{A014B1DF-123A-42A0-A2AB-012AEC2DAC81}" type="datetime1">
              <a:rPr lang="zh-TW" altLang="en-US" smtClean="0"/>
              <a:t>2017/11/4</a:t>
            </a:fld>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b="1">
                <a:solidFill>
                  <a:schemeClr val="tx1"/>
                </a:solidFill>
                <a:latin typeface="Adobe 繁黑體 Std B" pitchFamily="34" charset="-120"/>
                <a:ea typeface="Adobe 繁黑體 Std B" pitchFamily="34" charset="-120"/>
              </a:defRPr>
            </a:lvl1pPr>
          </a:lstStyle>
          <a:p>
            <a:r>
              <a:rPr lang="zh-TW" altLang="en-US" dirty="0" smtClean="0"/>
              <a:t>李耕銘</a:t>
            </a:r>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latin typeface="Adobe 繁黑體 Std B" pitchFamily="34" charset="-120"/>
                <a:ea typeface="Adobe 繁黑體 Std B" pitchFamily="34" charset="-120"/>
              </a:defRPr>
            </a:lvl1pPr>
          </a:lstStyle>
          <a:p>
            <a:fld id="{7B4D74D8-060F-4EA9-A02B-A5E9C6769857}" type="slidenum">
              <a:rPr lang="zh-TW" altLang="en-US" smtClean="0"/>
              <a:pPr/>
              <a:t>‹#›</a:t>
            </a:fld>
            <a:endParaRPr lang="zh-TW" altLang="en-US" dirty="0"/>
          </a:p>
        </p:txBody>
      </p:sp>
      <p:sp>
        <p:nvSpPr>
          <p:cNvPr id="8" name="矩形 7"/>
          <p:cNvSpPr/>
          <p:nvPr userDrawn="1"/>
        </p:nvSpPr>
        <p:spPr>
          <a:xfrm>
            <a:off x="0" y="0"/>
            <a:ext cx="9144000" cy="476672"/>
          </a:xfrm>
          <a:prstGeom prst="rect">
            <a:avLst/>
          </a:prstGeom>
          <a:gradFill>
            <a:gsLst>
              <a:gs pos="0">
                <a:srgbClr val="78DA78"/>
              </a:gs>
              <a:gs pos="100000">
                <a:srgbClr val="BAECB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chemeClr val="tx2">
                  <a:lumMod val="75000"/>
                </a:schemeClr>
              </a:solidFill>
              <a:ea typeface="Adobe 繁黑體 Std B"/>
            </a:endParaRPr>
          </a:p>
        </p:txBody>
      </p:sp>
      <p:sp>
        <p:nvSpPr>
          <p:cNvPr id="9" name="文字方塊 8"/>
          <p:cNvSpPr txBox="1"/>
          <p:nvPr userDrawn="1"/>
        </p:nvSpPr>
        <p:spPr>
          <a:xfrm>
            <a:off x="481136" y="55954"/>
            <a:ext cx="100540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NTUCSIE</a:t>
            </a:r>
            <a:endParaRPr lang="zh-TW" altLang="en-US" b="1" dirty="0">
              <a:solidFill>
                <a:schemeClr val="tx2">
                  <a:lumMod val="75000"/>
                </a:schemeClr>
              </a:solidFill>
              <a:ea typeface="Adobe 繁黑體 Std B"/>
            </a:endParaRPr>
          </a:p>
        </p:txBody>
      </p:sp>
      <p:sp>
        <p:nvSpPr>
          <p:cNvPr id="10" name="文字方塊 9"/>
          <p:cNvSpPr txBox="1"/>
          <p:nvPr userDrawn="1"/>
        </p:nvSpPr>
        <p:spPr>
          <a:xfrm>
            <a:off x="3671753" y="50995"/>
            <a:ext cx="1800493" cy="369332"/>
          </a:xfrm>
          <a:prstGeom prst="rect">
            <a:avLst/>
          </a:prstGeom>
          <a:noFill/>
        </p:spPr>
        <p:txBody>
          <a:bodyPr wrap="none" rtlCol="0">
            <a:spAutoFit/>
          </a:bodyPr>
          <a:lstStyle/>
          <a:p>
            <a:r>
              <a:rPr lang="zh-TW" altLang="en-US" b="1" dirty="0" smtClean="0">
                <a:solidFill>
                  <a:schemeClr val="tx2">
                    <a:lumMod val="75000"/>
                  </a:schemeClr>
                </a:solidFill>
                <a:ea typeface="Adobe 繁黑體 Std B"/>
              </a:rPr>
              <a:t>臺大資工訓練班</a:t>
            </a:r>
            <a:endParaRPr lang="zh-TW" altLang="en-US" b="1" dirty="0">
              <a:solidFill>
                <a:schemeClr val="tx2">
                  <a:lumMod val="75000"/>
                </a:schemeClr>
              </a:solidFill>
              <a:ea typeface="Adobe 繁黑體 Std B"/>
            </a:endParaRPr>
          </a:p>
        </p:txBody>
      </p:sp>
      <p:sp>
        <p:nvSpPr>
          <p:cNvPr id="11" name="文字方塊 10"/>
          <p:cNvSpPr txBox="1"/>
          <p:nvPr userDrawn="1"/>
        </p:nvSpPr>
        <p:spPr>
          <a:xfrm>
            <a:off x="7240507" y="50995"/>
            <a:ext cx="144629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C/C++</a:t>
            </a:r>
            <a:r>
              <a:rPr lang="zh-TW" altLang="en-US" b="1" dirty="0" smtClean="0">
                <a:solidFill>
                  <a:schemeClr val="tx2">
                    <a:lumMod val="75000"/>
                  </a:schemeClr>
                </a:solidFill>
                <a:ea typeface="Adobe 繁黑體 Std B"/>
              </a:rPr>
              <a:t>基礎班</a:t>
            </a:r>
            <a:endParaRPr lang="zh-TW" altLang="en-US" b="1" dirty="0">
              <a:solidFill>
                <a:schemeClr val="tx2">
                  <a:lumMod val="75000"/>
                </a:schemeClr>
              </a:solidFill>
              <a:ea typeface="Adobe 繁黑體 Std B"/>
            </a:endParaRPr>
          </a:p>
        </p:txBody>
      </p:sp>
    </p:spTree>
    <p:extLst>
      <p:ext uri="{BB962C8B-B14F-4D97-AF65-F5344CB8AC3E}">
        <p14:creationId xmlns:p14="http://schemas.microsoft.com/office/powerpoint/2010/main" val="370278996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5" r:id="rId6"/>
    <p:sldLayoutId id="2147483656" r:id="rId7"/>
    <p:sldLayoutId id="2147483662" r:id="rId8"/>
  </p:sldLayoutIdLst>
  <p:timing>
    <p:tnLst>
      <p:par>
        <p:cTn id="1" dur="indefinite" restart="never" nodeType="tmRoot"/>
      </p:par>
    </p:tnLst>
  </p:timing>
  <p:hf hdr="0"/>
  <p:txStyles>
    <p:titleStyle>
      <a:lvl1pPr algn="ctr" defTabSz="914400" rtl="0" eaLnBrk="1" latinLnBrk="0" hangingPunct="1">
        <a:spcBef>
          <a:spcPct val="0"/>
        </a:spcBef>
        <a:buNone/>
        <a:defRPr sz="4400" b="1" kern="1200">
          <a:solidFill>
            <a:schemeClr val="tx1"/>
          </a:solidFill>
          <a:latin typeface="+mj-lt"/>
          <a:ea typeface="Adobe 繁黑體 Std B"/>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Adobe 繁黑體 Std B"/>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Adobe 繁黑體 Std B"/>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Adobe 繁黑體 Std B"/>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oo.gl/YbDcZF"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support.spatialkey.com/spatialkey-sample-csv-dat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oo.gl/YbDcZF"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hyperlink" Target="https://support.spatialkey.com/spatialkey-sample-csv-dat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gif"/></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extLst>
              <a:ext uri="{BEBA8EAE-BF5A-486C-A8C5-ECC9F3942E4B}">
                <a14:imgProps xmlns:a14="http://schemas.microsoft.com/office/drawing/2010/main">
                  <a14:imgLayer r:embed="rId4">
                    <a14:imgEffect>
                      <a14:saturation sat="96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9" name="日期版面配置區 8"/>
          <p:cNvSpPr>
            <a:spLocks noGrp="1"/>
          </p:cNvSpPr>
          <p:nvPr>
            <p:ph type="dt" sz="half" idx="10"/>
          </p:nvPr>
        </p:nvSpPr>
        <p:spPr/>
        <p:txBody>
          <a:bodyPr/>
          <a:lstStyle/>
          <a:p>
            <a:fld id="{1A769C41-29E2-40FC-AC89-52556BE24E60}" type="datetime1">
              <a:rPr lang="zh-TW" altLang="en-US" smtClean="0"/>
              <a:t>2017/11/4</a:t>
            </a:fld>
            <a:endParaRPr lang="zh-TW" altLang="en-US" dirty="0"/>
          </a:p>
        </p:txBody>
      </p:sp>
      <p:sp>
        <p:nvSpPr>
          <p:cNvPr id="10" name="頁尾版面配置區 9"/>
          <p:cNvSpPr>
            <a:spLocks noGrp="1"/>
          </p:cNvSpPr>
          <p:nvPr>
            <p:ph type="ftr" sz="quarter" idx="11"/>
          </p:nvPr>
        </p:nvSpPr>
        <p:spPr/>
        <p:txBody>
          <a:bodyPr/>
          <a:lstStyle/>
          <a:p>
            <a:r>
              <a:rPr lang="zh-TW" altLang="en-US" dirty="0" smtClean="0"/>
              <a:t>李耕銘</a:t>
            </a:r>
            <a:endParaRPr lang="zh-TW" altLang="en-US" dirty="0"/>
          </a:p>
        </p:txBody>
      </p:sp>
      <p:sp>
        <p:nvSpPr>
          <p:cNvPr id="11" name="投影片編號版面配置區 10"/>
          <p:cNvSpPr>
            <a:spLocks noGrp="1"/>
          </p:cNvSpPr>
          <p:nvPr>
            <p:ph type="sldNum" sz="quarter" idx="12"/>
          </p:nvPr>
        </p:nvSpPr>
        <p:spPr/>
        <p:txBody>
          <a:bodyPr/>
          <a:lstStyle/>
          <a:p>
            <a:fld id="{7B4D74D8-060F-4EA9-A02B-A5E9C6769857}" type="slidenum">
              <a:rPr lang="zh-TW" altLang="en-US" smtClean="0"/>
              <a:t>1</a:t>
            </a:fld>
            <a:endParaRPr lang="zh-TW" altLang="en-US"/>
          </a:p>
        </p:txBody>
      </p:sp>
      <p:sp>
        <p:nvSpPr>
          <p:cNvPr id="6" name="標題 5"/>
          <p:cNvSpPr>
            <a:spLocks noGrp="1"/>
          </p:cNvSpPr>
          <p:nvPr>
            <p:ph type="title"/>
          </p:nvPr>
        </p:nvSpPr>
        <p:spPr/>
        <p:txBody>
          <a:bodyPr/>
          <a:lstStyle/>
          <a:p>
            <a:r>
              <a:rPr lang="zh-TW" altLang="en-US" dirty="0">
                <a:latin typeface="Adobe 繁黑體 Std B" pitchFamily="34" charset="-120"/>
                <a:ea typeface="Adobe 繁黑體 Std B" pitchFamily="34" charset="-120"/>
              </a:rPr>
              <a:t>檔案處理</a:t>
            </a:r>
            <a:r>
              <a:rPr lang="en-US" altLang="zh-TW" dirty="0">
                <a:latin typeface="Adobe 繁黑體 Std B" pitchFamily="34" charset="-120"/>
                <a:ea typeface="Adobe 繁黑體 Std B" pitchFamily="34" charset="-120"/>
              </a:rPr>
              <a:t>(File)</a:t>
            </a:r>
            <a:endParaRPr lang="zh-TW" altLang="en-US" dirty="0"/>
          </a:p>
        </p:txBody>
      </p:sp>
    </p:spTree>
    <p:extLst>
      <p:ext uri="{BB962C8B-B14F-4D97-AF65-F5344CB8AC3E}">
        <p14:creationId xmlns:p14="http://schemas.microsoft.com/office/powerpoint/2010/main" val="2896786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p:txBody>
          <a:bodyPr/>
          <a:lstStyle/>
          <a:p>
            <a:pPr eaLnBrk="1" hangingPunct="1">
              <a:buFontTx/>
              <a:buBlip>
                <a:blip r:embed="rId2"/>
              </a:buBlip>
            </a:pPr>
            <a:r>
              <a:rPr lang="zh-TW" altLang="en-US" dirty="0" smtClean="0">
                <a:latin typeface="Adobe 繁黑體 Std B" pitchFamily="34" charset="-120"/>
                <a:ea typeface="Adobe 繁黑體 Std B" pitchFamily="34" charset="-120"/>
              </a:rPr>
              <a:t>用於關閉檔案，如果</a:t>
            </a:r>
            <a:r>
              <a:rPr lang="en-US" altLang="zh-TW" dirty="0">
                <a:latin typeface="Adobe 繁黑體 Std B" pitchFamily="34" charset="-120"/>
                <a:ea typeface="Adobe 繁黑體 Std B" pitchFamily="34" charset="-120"/>
              </a:rPr>
              <a:t>c</a:t>
            </a:r>
            <a:r>
              <a:rPr lang="en-US" altLang="zh-TW" dirty="0" smtClean="0">
                <a:latin typeface="Adobe 繁黑體 Std B" pitchFamily="34" charset="-120"/>
                <a:ea typeface="Adobe 繁黑體 Std B" pitchFamily="34" charset="-120"/>
              </a:rPr>
              <a:t>lose( )</a:t>
            </a:r>
            <a:r>
              <a:rPr lang="zh-TW" altLang="en-US" dirty="0" smtClean="0">
                <a:latin typeface="Adobe 繁黑體 Std B" pitchFamily="34" charset="-120"/>
                <a:ea typeface="Adobe 繁黑體 Std B" pitchFamily="34" charset="-120"/>
              </a:rPr>
              <a:t>執行失敗，它的傳回值是非零值。</a:t>
            </a:r>
            <a:endParaRPr lang="en-US" altLang="zh-TW" dirty="0" smtClean="0">
              <a:latin typeface="Adobe 繁黑體 Std B" pitchFamily="34" charset="-120"/>
              <a:ea typeface="Adobe 繁黑體 Std B" pitchFamily="34" charset="-120"/>
            </a:endParaRPr>
          </a:p>
          <a:p>
            <a:pPr eaLnBrk="1" hangingPunct="1">
              <a:buFontTx/>
              <a:buBlip>
                <a:blip r:embed="rId2"/>
              </a:buBlip>
            </a:pPr>
            <a:r>
              <a:rPr lang="zh-TW" altLang="en-US" dirty="0" smtClean="0">
                <a:latin typeface="Adobe 繁黑體 Std B" pitchFamily="34" charset="-120"/>
                <a:ea typeface="Adobe 繁黑體 Std B" pitchFamily="34" charset="-120"/>
              </a:rPr>
              <a:t>關閉檔案主要</a:t>
            </a:r>
            <a:r>
              <a:rPr lang="zh-TW" altLang="en-US" dirty="0">
                <a:latin typeface="Adobe 繁黑體 Std B" pitchFamily="34" charset="-120"/>
                <a:ea typeface="Adobe 繁黑體 Std B" pitchFamily="34" charset="-120"/>
              </a:rPr>
              <a:t>的</a:t>
            </a:r>
            <a:r>
              <a:rPr lang="zh-TW" altLang="en-US" dirty="0" smtClean="0">
                <a:latin typeface="Adobe 繁黑體 Std B" pitchFamily="34" charset="-120"/>
                <a:ea typeface="Adobe 繁黑體 Std B" pitchFamily="34" charset="-120"/>
              </a:rPr>
              <a:t>目的：</a:t>
            </a:r>
          </a:p>
          <a:p>
            <a:pPr lvl="1" eaLnBrk="1" hangingPunct="1">
              <a:buFont typeface="Wingdings" pitchFamily="2" charset="2"/>
              <a:buChar char="n"/>
            </a:pPr>
            <a:r>
              <a:rPr lang="zh-TW" altLang="en-US" dirty="0" smtClean="0">
                <a:latin typeface="Adobe 繁黑體 Std B" pitchFamily="34" charset="-120"/>
                <a:ea typeface="Adobe 繁黑體 Std B" pitchFamily="34" charset="-120"/>
              </a:rPr>
              <a:t>檔案在關閉前會</a:t>
            </a:r>
            <a:r>
              <a:rPr lang="zh-TW" altLang="en-US" dirty="0">
                <a:latin typeface="Adobe 繁黑體 Std B" pitchFamily="34" charset="-120"/>
                <a:ea typeface="Adobe 繁黑體 Std B" pitchFamily="34" charset="-120"/>
              </a:rPr>
              <a:t>確認</a:t>
            </a:r>
            <a:r>
              <a:rPr lang="zh-TW" altLang="en-US" dirty="0" smtClean="0">
                <a:latin typeface="Adobe 繁黑體 Std B" pitchFamily="34" charset="-120"/>
                <a:ea typeface="Adobe 繁黑體 Std B" pitchFamily="34" charset="-120"/>
              </a:rPr>
              <a:t>將檔案緩衝區資料寫入磁碟檔案內，否則檔案緩衝區資料有可能會遺失</a:t>
            </a:r>
            <a:endParaRPr lang="en-US" altLang="zh-TW" dirty="0">
              <a:latin typeface="Adobe 繁黑體 Std B" pitchFamily="34" charset="-120"/>
              <a:ea typeface="Adobe 繁黑體 Std B" pitchFamily="34" charset="-120"/>
            </a:endParaRPr>
          </a:p>
          <a:p>
            <a:pPr lvl="1" eaLnBrk="1" hangingPunct="1">
              <a:buFont typeface="Wingdings" pitchFamily="2" charset="2"/>
              <a:buChar char="n"/>
            </a:pPr>
            <a:r>
              <a:rPr lang="zh-TW" altLang="en-US" dirty="0">
                <a:latin typeface="Adobe 繁黑體 Std B" pitchFamily="34" charset="-120"/>
                <a:ea typeface="Adobe 繁黑體 Std B" pitchFamily="34" charset="-120"/>
              </a:rPr>
              <a:t>想要從</a:t>
            </a:r>
            <a:r>
              <a:rPr lang="zh-TW" altLang="en-US" dirty="0" smtClean="0">
                <a:latin typeface="Adobe 繁黑體 Std B" pitchFamily="34" charset="-120"/>
                <a:ea typeface="Adobe 繁黑體 Std B" pitchFamily="34" charset="-120"/>
              </a:rPr>
              <a:t>讀</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寫的模式中轉換</a:t>
            </a:r>
            <a:endParaRPr lang="en-US" altLang="zh-TW" dirty="0" smtClean="0">
              <a:latin typeface="Adobe 繁黑體 Std B" pitchFamily="34" charset="-120"/>
              <a:ea typeface="Adobe 繁黑體 Std B" pitchFamily="34" charset="-120"/>
            </a:endParaRPr>
          </a:p>
          <a:p>
            <a:pPr eaLnBrk="1" hangingPunct="1">
              <a:buFontTx/>
              <a:buBlip>
                <a:blip r:embed="rId2"/>
              </a:buBlip>
            </a:pPr>
            <a:endParaRPr lang="zh-TW" altLang="en-US" dirty="0" smtClean="0">
              <a:latin typeface="Adobe 繁黑體 Std B" pitchFamily="34" charset="-120"/>
              <a:ea typeface="Adobe 繁黑體 Std B" pitchFamily="34" charset="-120"/>
            </a:endParaRPr>
          </a:p>
          <a:p>
            <a:pPr lvl="2" eaLnBrk="1" hangingPunct="1"/>
            <a:endParaRPr lang="en-US" altLang="zh-TW" dirty="0" smtClean="0">
              <a:latin typeface="Adobe 繁黑體 Std B" pitchFamily="34" charset="-120"/>
              <a:ea typeface="Adobe 繁黑體 Std B" pitchFamily="34" charset="-120"/>
            </a:endParaRPr>
          </a:p>
        </p:txBody>
      </p:sp>
      <p:sp>
        <p:nvSpPr>
          <p:cNvPr id="21506" name="Rectangle 2"/>
          <p:cNvSpPr>
            <a:spLocks noGrp="1" noChangeArrowheads="1"/>
          </p:cNvSpPr>
          <p:nvPr>
            <p:ph type="title"/>
          </p:nvPr>
        </p:nvSpPr>
        <p:spPr/>
        <p:txBody>
          <a:bodyPr/>
          <a:lstStyle/>
          <a:p>
            <a:pPr marL="182563" eaLnBrk="1" hangingPunct="1"/>
            <a:r>
              <a:rPr lang="en-US" altLang="zh-TW" dirty="0" smtClean="0">
                <a:latin typeface="Adobe 繁黑體 Std B" pitchFamily="34" charset="-120"/>
                <a:ea typeface="Adobe 繁黑體 Std B" pitchFamily="34" charset="-120"/>
              </a:rPr>
              <a:t>close(): </a:t>
            </a:r>
            <a:r>
              <a:rPr lang="zh-TW" altLang="en-US" dirty="0" smtClean="0">
                <a:latin typeface="Adobe 繁黑體 Std B" pitchFamily="34" charset="-120"/>
                <a:ea typeface="Adobe 繁黑體 Std B" pitchFamily="34" charset="-120"/>
              </a:rPr>
              <a:t>關檔</a:t>
            </a:r>
            <a:endParaRPr lang="en-US" altLang="zh-TW" dirty="0" smtClean="0">
              <a:latin typeface="Adobe 繁黑體 Std B" pitchFamily="34" charset="-120"/>
              <a:ea typeface="Adobe 繁黑體 Std B" pitchFamily="34" charset="-120"/>
            </a:endParaRPr>
          </a:p>
        </p:txBody>
      </p:sp>
      <p:sp>
        <p:nvSpPr>
          <p:cNvPr id="21507"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A51596BB-9FFF-4F0F-BBF7-B9D7EF67C876}" type="slidenum">
              <a:rPr lang="en-US" altLang="zh-TW" sz="1400">
                <a:solidFill>
                  <a:schemeClr val="tx2"/>
                </a:solidFill>
                <a:latin typeface="Quixley LET" pitchFamily="2" charset="0"/>
                <a:ea typeface="新細明體" charset="-120"/>
              </a:rPr>
              <a:pPr>
                <a:spcBef>
                  <a:spcPct val="0"/>
                </a:spcBef>
                <a:buFontTx/>
                <a:buNone/>
              </a:pPr>
              <a:t>10</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E334D645-8791-46BB-9BB9-13E0433C37E1}"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4005336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itchFamily="34" charset="-120"/>
                <a:ea typeface="Adobe 繁黑體 Std B" pitchFamily="34" charset="-120"/>
              </a:rPr>
              <a:t>檢查是否成功</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lstStyle/>
          <a:p>
            <a:r>
              <a:rPr lang="zh-TW" altLang="en-US" dirty="0">
                <a:latin typeface="Adobe 繁黑體 Std B" pitchFamily="34" charset="-120"/>
                <a:ea typeface="Adobe 繁黑體 Std B" pitchFamily="34" charset="-120"/>
              </a:rPr>
              <a:t>進行檔案</a:t>
            </a:r>
            <a:r>
              <a:rPr lang="en-US" altLang="zh-TW" dirty="0">
                <a:latin typeface="Adobe 繁黑體 Std B" pitchFamily="34" charset="-120"/>
                <a:ea typeface="Adobe 繁黑體 Std B" pitchFamily="34" charset="-120"/>
              </a:rPr>
              <a:t>IO</a:t>
            </a:r>
            <a:r>
              <a:rPr lang="zh-TW" altLang="en-US" dirty="0">
                <a:latin typeface="Adobe 繁黑體 Std B" pitchFamily="34" charset="-120"/>
                <a:ea typeface="Adobe 繁黑體 Std B" pitchFamily="34" charset="-120"/>
              </a:rPr>
              <a:t>時，需要偵測的狀態有三 </a:t>
            </a:r>
            <a:r>
              <a:rPr lang="zh-TW" altLang="en-US" dirty="0" smtClean="0">
                <a:latin typeface="Adobe 繁黑體 Std B" pitchFamily="34" charset="-120"/>
                <a:ea typeface="Adobe 繁黑體 Std B" pitchFamily="34" charset="-120"/>
              </a:rPr>
              <a:t>類</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資料</a:t>
            </a:r>
            <a:r>
              <a:rPr lang="zh-TW" altLang="en-US" dirty="0">
                <a:latin typeface="Adobe 繁黑體 Std B" pitchFamily="34" charset="-120"/>
                <a:ea typeface="Adobe 繁黑體 Std B" pitchFamily="34" charset="-120"/>
              </a:rPr>
              <a:t>流</a:t>
            </a:r>
            <a:r>
              <a:rPr lang="zh-TW" altLang="en-US" dirty="0" smtClean="0">
                <a:latin typeface="Adobe 繁黑體 Std B" pitchFamily="34" charset="-120"/>
                <a:ea typeface="Adobe 繁黑體 Std B" pitchFamily="34" charset="-120"/>
              </a:rPr>
              <a:t>錯誤</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檔案開啟</a:t>
            </a:r>
            <a:r>
              <a:rPr lang="zh-TW" altLang="en-US" dirty="0">
                <a:latin typeface="Adobe 繁黑體 Std B" pitchFamily="34" charset="-120"/>
                <a:ea typeface="Adobe 繁黑體 Std B" pitchFamily="34" charset="-120"/>
              </a:rPr>
              <a:t>的</a:t>
            </a:r>
            <a:r>
              <a:rPr lang="zh-TW" altLang="en-US" dirty="0" smtClean="0">
                <a:latin typeface="Adobe 繁黑體 Std B" pitchFamily="34" charset="-120"/>
                <a:ea typeface="Adobe 繁黑體 Std B" pitchFamily="34" charset="-120"/>
              </a:rPr>
              <a:t>錯誤</a:t>
            </a:r>
            <a:endParaRPr lang="en-US" altLang="zh-TW" dirty="0" smtClean="0">
              <a:latin typeface="Adobe 繁黑體 Std B" pitchFamily="34" charset="-120"/>
              <a:ea typeface="Adobe 繁黑體 Std B" pitchFamily="34" charset="-120"/>
            </a:endParaRPr>
          </a:p>
          <a:p>
            <a:pPr lvl="1"/>
            <a:r>
              <a:rPr lang="zh-TW" altLang="en-US" dirty="0" smtClean="0">
                <a:latin typeface="Adobe 繁黑體 Std B" pitchFamily="34" charset="-120"/>
                <a:ea typeface="Adobe 繁黑體 Std B" pitchFamily="34" charset="-120"/>
              </a:rPr>
              <a:t>是否</a:t>
            </a:r>
            <a:r>
              <a:rPr lang="zh-TW" altLang="en-US" dirty="0">
                <a:latin typeface="Adobe 繁黑體 Std B" pitchFamily="34" charset="-120"/>
                <a:ea typeface="Adobe 繁黑體 Std B" pitchFamily="34" charset="-120"/>
              </a:rPr>
              <a:t>到達檔案</a:t>
            </a:r>
            <a:r>
              <a:rPr lang="zh-TW" altLang="en-US" dirty="0" smtClean="0">
                <a:latin typeface="Adobe 繁黑體 Std B" pitchFamily="34" charset="-120"/>
                <a:ea typeface="Adobe 繁黑體 Std B" pitchFamily="34" charset="-120"/>
              </a:rPr>
              <a:t>結尾</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11</a:t>
            </a:fld>
            <a:endParaRPr lang="zh-TW" altLang="en-US"/>
          </a:p>
        </p:txBody>
      </p:sp>
    </p:spTree>
    <p:extLst>
      <p:ext uri="{BB962C8B-B14F-4D97-AF65-F5344CB8AC3E}">
        <p14:creationId xmlns:p14="http://schemas.microsoft.com/office/powerpoint/2010/main" val="155479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lstStyle/>
          <a:p>
            <a:pPr>
              <a:buFont typeface="Wingdings" panose="05000000000000000000" pitchFamily="2" charset="2"/>
              <a:buChar char="l"/>
            </a:pPr>
            <a:r>
              <a:rPr lang="en-US" altLang="zh-TW" dirty="0" err="1" smtClean="0">
                <a:latin typeface="Adobe 繁黑體 Std B" pitchFamily="34" charset="-120"/>
                <a:ea typeface="Adobe 繁黑體 Std B" pitchFamily="34" charset="-120"/>
              </a:rPr>
              <a:t>file.is_open</a:t>
            </a:r>
            <a:r>
              <a:rPr lang="en-US" altLang="zh-TW" dirty="0" smtClean="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開檔成功</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失敗，會回傳</a:t>
            </a:r>
            <a:r>
              <a:rPr lang="en-US" altLang="zh-TW" dirty="0" smtClean="0">
                <a:latin typeface="Adobe 繁黑體 Std B" pitchFamily="34" charset="-120"/>
                <a:ea typeface="Adobe 繁黑體 Std B" pitchFamily="34" charset="-120"/>
              </a:rPr>
              <a:t>True/False</a:t>
            </a:r>
          </a:p>
          <a:p>
            <a:pPr>
              <a:buFont typeface="Wingdings" panose="05000000000000000000" pitchFamily="2" charset="2"/>
              <a:buChar char="l"/>
            </a:pPr>
            <a:r>
              <a:rPr lang="zh-TW" altLang="en-US" dirty="0" smtClean="0">
                <a:latin typeface="Adobe 繁黑體 Std B" pitchFamily="34" charset="-120"/>
                <a:ea typeface="Adobe 繁黑體 Std B" pitchFamily="34" charset="-120"/>
              </a:rPr>
              <a:t>常用來判斷檔案是否存在！</a:t>
            </a:r>
            <a:endParaRPr lang="en-US" altLang="zh-TW" dirty="0">
              <a:latin typeface="Adobe 繁黑體 Std B" pitchFamily="34" charset="-120"/>
              <a:ea typeface="Adobe 繁黑體 Std B" pitchFamily="34" charset="-120"/>
            </a:endParaRPr>
          </a:p>
        </p:txBody>
      </p:sp>
      <p:sp>
        <p:nvSpPr>
          <p:cNvPr id="27650" name="Rectangle 2"/>
          <p:cNvSpPr>
            <a:spLocks noGrp="1" noChangeArrowheads="1"/>
          </p:cNvSpPr>
          <p:nvPr>
            <p:ph type="title"/>
          </p:nvPr>
        </p:nvSpPr>
        <p:spPr/>
        <p:txBody>
          <a:bodyPr/>
          <a:lstStyle/>
          <a:p>
            <a:pPr marL="182563"/>
            <a:r>
              <a:rPr lang="zh-TW" altLang="en-US" dirty="0">
                <a:latin typeface="Adobe 繁黑體 Std B" pitchFamily="34" charset="-120"/>
                <a:ea typeface="Adobe 繁黑體 Std B" pitchFamily="34" charset="-120"/>
              </a:rPr>
              <a:t>資料</a:t>
            </a:r>
            <a:r>
              <a:rPr lang="zh-TW" altLang="en-US" dirty="0" smtClean="0">
                <a:latin typeface="Adobe 繁黑體 Std B" pitchFamily="34" charset="-120"/>
                <a:ea typeface="Adobe 繁黑體 Std B" pitchFamily="34" charset="-120"/>
              </a:rPr>
              <a:t>流與檔案開啟的錯誤</a:t>
            </a:r>
            <a:endParaRPr lang="zh-TW" altLang="en-US" dirty="0">
              <a:latin typeface="Adobe 繁黑體 Std B" pitchFamily="34" charset="-120"/>
              <a:ea typeface="Adobe 繁黑體 Std B" pitchFamily="34" charset="-120"/>
            </a:endParaRPr>
          </a:p>
        </p:txBody>
      </p:sp>
      <p:sp>
        <p:nvSpPr>
          <p:cNvPr id="27651"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05EA2A04-FAE3-437F-A1EA-6AC6DA94B910}" type="slidenum">
              <a:rPr lang="en-US" altLang="zh-TW" sz="1400">
                <a:solidFill>
                  <a:schemeClr val="tx2"/>
                </a:solidFill>
                <a:latin typeface="Quixley LET" pitchFamily="2" charset="0"/>
                <a:ea typeface="新細明體" charset="-120"/>
              </a:rPr>
              <a:pPr>
                <a:spcBef>
                  <a:spcPct val="0"/>
                </a:spcBef>
                <a:buFontTx/>
                <a:buNone/>
              </a:pPr>
              <a:t>12</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875436E1-896D-4F7E-BA60-2C3AC8B3CB83}"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3278528"/>
            <a:ext cx="6136669" cy="288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1475656" y="4631612"/>
            <a:ext cx="2016224"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8588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lstStyle/>
          <a:p>
            <a:pPr>
              <a:buFont typeface="Wingdings" panose="05000000000000000000" pitchFamily="2" charset="2"/>
              <a:buChar char="l"/>
            </a:pPr>
            <a:r>
              <a:rPr lang="zh-TW" altLang="en-US" dirty="0" smtClean="0">
                <a:latin typeface="Adobe 繁黑體 Std B" pitchFamily="34" charset="-120"/>
                <a:ea typeface="Adobe 繁黑體 Std B" pitchFamily="34" charset="-120"/>
              </a:rPr>
              <a:t>如果檔案已經讀到末端</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則</a:t>
            </a:r>
            <a:r>
              <a:rPr lang="en-US" altLang="zh-TW" dirty="0" err="1" smtClean="0">
                <a:latin typeface="Adobe 繁黑體 Std B" pitchFamily="34" charset="-120"/>
                <a:ea typeface="Adobe 繁黑體 Std B" pitchFamily="34" charset="-120"/>
              </a:rPr>
              <a:t>eof</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回傳</a:t>
            </a:r>
            <a:r>
              <a:rPr lang="en-US" altLang="zh-TW" dirty="0" smtClean="0">
                <a:latin typeface="Adobe 繁黑體 Std B" pitchFamily="34" charset="-120"/>
                <a:ea typeface="Adobe 繁黑體 Std B" pitchFamily="34" charset="-120"/>
              </a:rPr>
              <a:t>) True;</a:t>
            </a:r>
            <a:r>
              <a:rPr lang="zh-TW" altLang="en-US" dirty="0" smtClean="0">
                <a:latin typeface="Adobe 繁黑體 Std B" pitchFamily="34" charset="-120"/>
                <a:ea typeface="Adobe 繁黑體 Std B" pitchFamily="34" charset="-120"/>
              </a:rPr>
              <a:t>若還沒有</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則回傳</a:t>
            </a:r>
            <a:r>
              <a:rPr lang="en-US" altLang="zh-TW" dirty="0" smtClean="0">
                <a:latin typeface="Adobe 繁黑體 Std B" pitchFamily="34" charset="-120"/>
                <a:ea typeface="Adobe 繁黑體 Std B" pitchFamily="34" charset="-120"/>
              </a:rPr>
              <a:t>False</a:t>
            </a:r>
          </a:p>
        </p:txBody>
      </p:sp>
      <p:sp>
        <p:nvSpPr>
          <p:cNvPr id="27650" name="Rectangle 2"/>
          <p:cNvSpPr>
            <a:spLocks noGrp="1" noChangeArrowheads="1"/>
          </p:cNvSpPr>
          <p:nvPr>
            <p:ph type="title"/>
          </p:nvPr>
        </p:nvSpPr>
        <p:spPr/>
        <p:txBody>
          <a:bodyPr/>
          <a:lstStyle/>
          <a:p>
            <a:pPr marL="182563"/>
            <a:r>
              <a:rPr lang="zh-TW" altLang="en-US" dirty="0">
                <a:latin typeface="Adobe 繁黑體 Std B" pitchFamily="34" charset="-120"/>
                <a:ea typeface="Adobe 繁黑體 Std B" pitchFamily="34" charset="-120"/>
              </a:rPr>
              <a:t>是否到達檔案結尾</a:t>
            </a:r>
          </a:p>
        </p:txBody>
      </p:sp>
      <p:sp>
        <p:nvSpPr>
          <p:cNvPr id="27651"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05EA2A04-FAE3-437F-A1EA-6AC6DA94B910}" type="slidenum">
              <a:rPr lang="en-US" altLang="zh-TW" sz="1400">
                <a:solidFill>
                  <a:schemeClr val="tx2"/>
                </a:solidFill>
                <a:latin typeface="Quixley LET" pitchFamily="2" charset="0"/>
                <a:ea typeface="新細明體" charset="-120"/>
              </a:rPr>
              <a:pPr>
                <a:spcBef>
                  <a:spcPct val="0"/>
                </a:spcBef>
                <a:buFontTx/>
                <a:buNone/>
              </a:pPr>
              <a:t>13</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875436E1-896D-4F7E-BA60-2C3AC8B3CB83}"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852936"/>
            <a:ext cx="7674258" cy="325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852936"/>
            <a:ext cx="7674258" cy="325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6552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normAutofit fontScale="62500" lnSpcReduction="20000"/>
          </a:bodyPr>
          <a:lstStyle/>
          <a:p>
            <a:pPr>
              <a:buFont typeface="Wingdings" panose="05000000000000000000" pitchFamily="2" charset="2"/>
              <a:buChar char="l"/>
            </a:pPr>
            <a:r>
              <a:rPr lang="en-US" altLang="zh-TW" sz="3400" dirty="0">
                <a:latin typeface="Adobe 繁黑體 Std B" pitchFamily="34" charset="-120"/>
                <a:ea typeface="Adobe 繁黑體 Std B" pitchFamily="34" charset="-120"/>
              </a:rPr>
              <a:t>bad()</a:t>
            </a:r>
          </a:p>
          <a:p>
            <a:pPr lvl="1">
              <a:buFont typeface="Wingdings" panose="05000000000000000000" pitchFamily="2" charset="2"/>
              <a:buChar char="Ø"/>
            </a:pPr>
            <a:r>
              <a:rPr lang="en-US" altLang="zh-TW" dirty="0">
                <a:latin typeface="Adobe 繁黑體 Std B" pitchFamily="34" charset="-120"/>
                <a:ea typeface="Adobe 繁黑體 Std B" pitchFamily="34" charset="-120"/>
              </a:rPr>
              <a:t>Returns true if a reading or writing operation fails. For example, in the case that we try to write to a file that is not open for writing or if the device where we try to write has no space left.</a:t>
            </a:r>
          </a:p>
          <a:p>
            <a:pPr>
              <a:buFont typeface="Wingdings" panose="05000000000000000000" pitchFamily="2" charset="2"/>
              <a:buChar char="l"/>
            </a:pPr>
            <a:r>
              <a:rPr lang="en-US" altLang="zh-TW" sz="3400" dirty="0">
                <a:latin typeface="Adobe 繁黑體 Std B" pitchFamily="34" charset="-120"/>
                <a:ea typeface="Adobe 繁黑體 Std B" pitchFamily="34" charset="-120"/>
              </a:rPr>
              <a:t>fail()</a:t>
            </a:r>
          </a:p>
          <a:p>
            <a:pPr lvl="1">
              <a:buFont typeface="Wingdings" panose="05000000000000000000" pitchFamily="2" charset="2"/>
              <a:buChar char="Ø"/>
            </a:pPr>
            <a:r>
              <a:rPr lang="en-US" altLang="zh-TW" dirty="0">
                <a:latin typeface="Adobe 繁黑體 Std B" pitchFamily="34" charset="-120"/>
                <a:ea typeface="Adobe 繁黑體 Std B" pitchFamily="34" charset="-120"/>
              </a:rPr>
              <a:t>Returns true in the same cases as bad(), but also in the case that a format error happens, like when an alphabetical character is extracted when we </a:t>
            </a:r>
            <a:r>
              <a:rPr lang="en-US" altLang="zh-TW" dirty="0" smtClean="0">
                <a:latin typeface="Adobe 繁黑體 Std B" pitchFamily="34" charset="-120"/>
                <a:ea typeface="Adobe 繁黑體 Std B" pitchFamily="34" charset="-120"/>
              </a:rPr>
              <a:t>are </a:t>
            </a:r>
            <a:r>
              <a:rPr lang="en-US" altLang="zh-TW" dirty="0">
                <a:latin typeface="Adobe 繁黑體 Std B" pitchFamily="34" charset="-120"/>
                <a:ea typeface="Adobe 繁黑體 Std B" pitchFamily="34" charset="-120"/>
              </a:rPr>
              <a:t>trying to read an integer number</a:t>
            </a:r>
            <a:r>
              <a:rPr lang="en-US" altLang="zh-TW"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a:buFont typeface="Wingdings" panose="05000000000000000000" pitchFamily="2" charset="2"/>
              <a:buChar char="l"/>
            </a:pPr>
            <a:r>
              <a:rPr lang="en-US" altLang="zh-TW" sz="3400" dirty="0" smtClean="0">
                <a:latin typeface="Adobe 繁黑體 Std B" pitchFamily="34" charset="-120"/>
                <a:ea typeface="Adobe 繁黑體 Std B" pitchFamily="34" charset="-120"/>
              </a:rPr>
              <a:t>good</a:t>
            </a:r>
            <a:r>
              <a:rPr lang="en-US" altLang="zh-TW" sz="3400" dirty="0">
                <a:latin typeface="Adobe 繁黑體 Std B" pitchFamily="34" charset="-120"/>
                <a:ea typeface="Adobe 繁黑體 Std B" pitchFamily="34" charset="-120"/>
              </a:rPr>
              <a:t>()</a:t>
            </a:r>
          </a:p>
          <a:p>
            <a:pPr lvl="1">
              <a:buFont typeface="Wingdings" panose="05000000000000000000" pitchFamily="2" charset="2"/>
              <a:buChar char="Ø"/>
            </a:pPr>
            <a:r>
              <a:rPr lang="en-US" altLang="zh-TW" dirty="0">
                <a:latin typeface="Adobe 繁黑體 Std B" pitchFamily="34" charset="-120"/>
                <a:ea typeface="Adobe 繁黑體 Std B" pitchFamily="34" charset="-120"/>
              </a:rPr>
              <a:t>It is the most generic state flag: it returns false in the same cases in which calling any of the previous functions would return true. Note that good and bad are not exact opposites (good checks more state flags at once</a:t>
            </a:r>
            <a:r>
              <a:rPr lang="en-US" altLang="zh-TW" dirty="0" smtClean="0">
                <a:latin typeface="Adobe 繁黑體 Std B" pitchFamily="34" charset="-120"/>
                <a:ea typeface="Adobe 繁黑體 Std B" pitchFamily="34" charset="-120"/>
              </a:rPr>
              <a:t>).</a:t>
            </a:r>
          </a:p>
          <a:p>
            <a:pPr>
              <a:buFont typeface="Wingdings" panose="05000000000000000000" pitchFamily="2" charset="2"/>
              <a:buChar char="l"/>
            </a:pPr>
            <a:r>
              <a:rPr lang="en-US" altLang="zh-TW" sz="3400" dirty="0">
                <a:latin typeface="Adobe 繁黑體 Std B" pitchFamily="34" charset="-120"/>
                <a:ea typeface="Adobe 繁黑體 Std B" pitchFamily="34" charset="-120"/>
              </a:rPr>
              <a:t> clear</a:t>
            </a:r>
            <a:r>
              <a:rPr lang="en-US" altLang="zh-TW" sz="3400" dirty="0" smtClean="0">
                <a:latin typeface="Adobe 繁黑體 Std B" pitchFamily="34" charset="-120"/>
                <a:ea typeface="Adobe 繁黑體 Std B" pitchFamily="34" charset="-120"/>
              </a:rPr>
              <a:t>()</a:t>
            </a:r>
          </a:p>
          <a:p>
            <a:pPr lvl="1">
              <a:buFont typeface="Wingdings" panose="05000000000000000000" pitchFamily="2" charset="2"/>
              <a:buChar char="Ø"/>
            </a:pPr>
            <a:r>
              <a:rPr lang="en-US" altLang="zh-TW" dirty="0">
                <a:latin typeface="Adobe 繁黑體 Std B" pitchFamily="34" charset="-120"/>
                <a:ea typeface="Adobe 繁黑體 Std B" pitchFamily="34" charset="-120"/>
              </a:rPr>
              <a:t>can be used to reset the state flags.</a:t>
            </a:r>
          </a:p>
        </p:txBody>
      </p:sp>
      <p:sp>
        <p:nvSpPr>
          <p:cNvPr id="27650" name="Rectangle 2"/>
          <p:cNvSpPr>
            <a:spLocks noGrp="1" noChangeArrowheads="1"/>
          </p:cNvSpPr>
          <p:nvPr>
            <p:ph type="title"/>
          </p:nvPr>
        </p:nvSpPr>
        <p:spPr/>
        <p:txBody>
          <a:bodyPr/>
          <a:lstStyle/>
          <a:p>
            <a:pPr marL="182563"/>
            <a:r>
              <a:rPr lang="zh-TW" altLang="en-US" dirty="0" smtClean="0">
                <a:latin typeface="Adobe 繁黑體 Std B" pitchFamily="34" charset="-120"/>
                <a:ea typeface="Adobe 繁黑體 Std B" pitchFamily="34" charset="-120"/>
              </a:rPr>
              <a:t>其他狀態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補充</a:t>
            </a:r>
            <a:r>
              <a:rPr lang="en-US" altLang="zh-TW" dirty="0" smtClean="0">
                <a:latin typeface="Adobe 繁黑體 Std B" pitchFamily="34" charset="-120"/>
                <a:ea typeface="Adobe 繁黑體 Std B" pitchFamily="34" charset="-120"/>
              </a:rPr>
              <a:t>)</a:t>
            </a:r>
            <a:endParaRPr lang="zh-TW" altLang="en-US" dirty="0">
              <a:latin typeface="Adobe 繁黑體 Std B" pitchFamily="34" charset="-120"/>
              <a:ea typeface="Adobe 繁黑體 Std B" pitchFamily="34" charset="-120"/>
            </a:endParaRPr>
          </a:p>
        </p:txBody>
      </p:sp>
      <p:sp>
        <p:nvSpPr>
          <p:cNvPr id="27651"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05EA2A04-FAE3-437F-A1EA-6AC6DA94B910}" type="slidenum">
              <a:rPr lang="en-US" altLang="zh-TW" sz="1400">
                <a:solidFill>
                  <a:schemeClr val="tx2"/>
                </a:solidFill>
                <a:latin typeface="Quixley LET" pitchFamily="2" charset="0"/>
                <a:ea typeface="新細明體" charset="-120"/>
              </a:rPr>
              <a:pPr>
                <a:spcBef>
                  <a:spcPct val="0"/>
                </a:spcBef>
                <a:buFontTx/>
                <a:buNone/>
              </a:pPr>
              <a:t>14</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875436E1-896D-4F7E-BA60-2C3AC8B3CB83}"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2578915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74A977A-F2EF-4EEC-943B-5BC8B7E2366B}"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15</a:t>
            </a:fld>
            <a:endParaRPr lang="zh-TW" altLang="en-US"/>
          </a:p>
        </p:txBody>
      </p:sp>
      <p:sp>
        <p:nvSpPr>
          <p:cNvPr id="3" name="內容版面配置區 2"/>
          <p:cNvSpPr>
            <a:spLocks noGrp="1"/>
          </p:cNvSpPr>
          <p:nvPr>
            <p:ph sz="quarter" idx="13"/>
          </p:nvPr>
        </p:nvSpPr>
        <p:spPr>
          <a:xfrm>
            <a:off x="457200" y="1412776"/>
            <a:ext cx="8229600" cy="1872208"/>
          </a:xfrm>
        </p:spPr>
        <p:txBody>
          <a:bodyPr>
            <a:normAutofit/>
          </a:bodyPr>
          <a:lstStyle/>
          <a:p>
            <a:r>
              <a:rPr lang="en-US" altLang="zh-TW" sz="3600" dirty="0" smtClean="0">
                <a:latin typeface="Adobe 繁黑體 Std B" pitchFamily="34" charset="-120"/>
                <a:ea typeface="Adobe 繁黑體 Std B" pitchFamily="34" charset="-120"/>
              </a:rPr>
              <a:t>Mission </a:t>
            </a:r>
          </a:p>
          <a:p>
            <a:pPr lvl="1"/>
            <a:r>
              <a:rPr lang="en-US" altLang="zh-TW" sz="3200" dirty="0" smtClean="0">
                <a:latin typeface="Adobe 繁黑體 Std B" pitchFamily="34" charset="-120"/>
                <a:ea typeface="Adobe 繁黑體 Std B" pitchFamily="34" charset="-120"/>
              </a:rPr>
              <a:t>Input : The filename</a:t>
            </a:r>
          </a:p>
          <a:p>
            <a:pPr lvl="1"/>
            <a:r>
              <a:rPr lang="en-US" altLang="zh-TW" sz="3200" dirty="0" smtClean="0">
                <a:latin typeface="Adobe 繁黑體 Std B" pitchFamily="34" charset="-120"/>
                <a:ea typeface="Adobe 繁黑體 Std B" pitchFamily="34" charset="-120"/>
              </a:rPr>
              <a:t>Output : The content of the file</a:t>
            </a:r>
            <a:endParaRPr lang="en-US" altLang="zh-TW" sz="32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15" y="3336301"/>
            <a:ext cx="8794170" cy="109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05" y="4433958"/>
            <a:ext cx="8141501" cy="1659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29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74A977A-F2EF-4EEC-943B-5BC8B7E2366B}"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16</a:t>
            </a:fld>
            <a:endParaRPr lang="zh-TW" altLang="en-US"/>
          </a:p>
        </p:txBody>
      </p:sp>
      <p:sp>
        <p:nvSpPr>
          <p:cNvPr id="3" name="內容版面配置區 2"/>
          <p:cNvSpPr>
            <a:spLocks noGrp="1"/>
          </p:cNvSpPr>
          <p:nvPr>
            <p:ph sz="quarter" idx="13"/>
          </p:nvPr>
        </p:nvSpPr>
        <p:spPr>
          <a:xfrm>
            <a:off x="451866" y="1275310"/>
            <a:ext cx="8234934" cy="1361602"/>
          </a:xfrm>
        </p:spPr>
        <p:txBody>
          <a:bodyPr>
            <a:normAutofit/>
          </a:bodyPr>
          <a:lstStyle/>
          <a:p>
            <a:r>
              <a:rPr lang="en-US" altLang="zh-TW" sz="3200" dirty="0" smtClean="0">
                <a:latin typeface="Adobe 繁黑體 Std B" pitchFamily="34" charset="-120"/>
                <a:ea typeface="Adobe 繁黑體 Std B" pitchFamily="34" charset="-120"/>
              </a:rPr>
              <a:t>Mission </a:t>
            </a:r>
            <a:r>
              <a:rPr lang="zh-TW" altLang="en-US" sz="3200" dirty="0" smtClean="0">
                <a:latin typeface="Adobe 繁黑體 Std B" pitchFamily="34" charset="-120"/>
                <a:ea typeface="Adobe 繁黑體 Std B" pitchFamily="34" charset="-120"/>
              </a:rPr>
              <a:t>：</a:t>
            </a:r>
            <a:endParaRPr lang="en-US" altLang="zh-TW" sz="3200" dirty="0" smtClean="0">
              <a:latin typeface="Adobe 繁黑體 Std B" pitchFamily="34" charset="-120"/>
              <a:ea typeface="Adobe 繁黑體 Std B" pitchFamily="34" charset="-120"/>
            </a:endParaRPr>
          </a:p>
          <a:p>
            <a:pPr lvl="1"/>
            <a:r>
              <a:rPr lang="en-US" altLang="zh-TW" sz="2800" dirty="0" smtClean="0">
                <a:latin typeface="Adobe 繁黑體 Std B" pitchFamily="34" charset="-120"/>
                <a:ea typeface="Adobe 繁黑體 Std B" pitchFamily="34" charset="-120"/>
              </a:rPr>
              <a:t>Write a sentence to a txt and read it out.</a:t>
            </a:r>
            <a:endParaRPr lang="en-US" altLang="zh-TW" sz="2800" dirty="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1</a:t>
            </a:r>
            <a:endParaRPr lang="zh-TW"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212976"/>
            <a:ext cx="8845937" cy="239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9240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B2CC9D0-FC7E-4108-93FD-032E5366F832}"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17</a:t>
            </a:fld>
            <a:endParaRPr lang="zh-TW" altLang="en-US"/>
          </a:p>
        </p:txBody>
      </p:sp>
      <p:sp>
        <p:nvSpPr>
          <p:cNvPr id="3" name="內容版面配置區 2"/>
          <p:cNvSpPr>
            <a:spLocks noGrp="1"/>
          </p:cNvSpPr>
          <p:nvPr>
            <p:ph sz="quarter" idx="13"/>
          </p:nvPr>
        </p:nvSpPr>
        <p:spPr/>
        <p:txBody>
          <a:bodyPr>
            <a:normAutofit/>
          </a:bodyPr>
          <a:lstStyle/>
          <a:p>
            <a:r>
              <a:rPr lang="en-US" altLang="zh-TW" sz="3600" dirty="0" smtClean="0">
                <a:latin typeface="Adobe 繁黑體 Std B" pitchFamily="34" charset="-120"/>
                <a:ea typeface="Adobe 繁黑體 Std B" pitchFamily="34" charset="-120"/>
              </a:rPr>
              <a:t>Mission </a:t>
            </a:r>
            <a:r>
              <a:rPr lang="zh-TW" altLang="en-US" sz="3600" dirty="0" smtClean="0">
                <a:latin typeface="Adobe 繁黑體 Std B" pitchFamily="34" charset="-120"/>
                <a:ea typeface="Adobe 繁黑體 Std B" pitchFamily="34" charset="-120"/>
              </a:rPr>
              <a:t>：</a:t>
            </a:r>
            <a:endParaRPr lang="en-US" altLang="zh-TW" sz="3600" dirty="0" smtClean="0">
              <a:latin typeface="Adobe 繁黑體 Std B" pitchFamily="34" charset="-120"/>
              <a:ea typeface="Adobe 繁黑體 Std B" pitchFamily="34" charset="-120"/>
            </a:endParaRPr>
          </a:p>
          <a:p>
            <a:pPr lvl="1"/>
            <a:r>
              <a:rPr lang="en-US" altLang="zh-TW" sz="3200" dirty="0" smtClean="0">
                <a:latin typeface="Adobe 繁黑體 Std B" pitchFamily="34" charset="-120"/>
                <a:ea typeface="Adobe 繁黑體 Std B" pitchFamily="34" charset="-120"/>
              </a:rPr>
              <a:t>Write a 9x9 table to txt, separating each element by tab.</a:t>
            </a:r>
          </a:p>
          <a:p>
            <a:pPr lvl="1"/>
            <a:r>
              <a:rPr lang="en-US" altLang="zh-TW" sz="3200" dirty="0" smtClean="0">
                <a:latin typeface="Adobe 繁黑體 Std B" pitchFamily="34" charset="-120"/>
                <a:ea typeface="Adobe 繁黑體 Std B" pitchFamily="34" charset="-120"/>
              </a:rPr>
              <a:t>Read it out.</a:t>
            </a: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2</a:t>
            </a:r>
            <a:endParaRPr lang="zh-TW" alt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77072"/>
            <a:ext cx="8460432" cy="174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29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chemeClr val="tx1">
                    <a:lumMod val="50000"/>
                    <a:lumOff val="50000"/>
                  </a:schemeClr>
                </a:solidFill>
                <a:latin typeface="Adobe 繁黑體 Std B" pitchFamily="34" charset="-120"/>
                <a:ea typeface="Adobe 繁黑體 Std B" pitchFamily="34" charset="-120"/>
              </a:rPr>
              <a:t>基本</a:t>
            </a:r>
            <a:r>
              <a:rPr lang="zh-TW" altLang="en-US" dirty="0" smtClean="0">
                <a:solidFill>
                  <a:schemeClr val="tx1">
                    <a:lumMod val="50000"/>
                    <a:lumOff val="50000"/>
                  </a:schemeClr>
                </a:solidFill>
                <a:latin typeface="Adobe 繁黑體 Std B" pitchFamily="34" charset="-120"/>
                <a:ea typeface="Adobe 繁黑體 Std B" pitchFamily="34" charset="-120"/>
              </a:rPr>
              <a:t>輸入</a:t>
            </a:r>
            <a:r>
              <a:rPr lang="en-US" altLang="zh-TW" dirty="0" smtClean="0">
                <a:solidFill>
                  <a:schemeClr val="tx1">
                    <a:lumMod val="50000"/>
                    <a:lumOff val="50000"/>
                  </a:schemeClr>
                </a:solidFill>
                <a:latin typeface="Adobe 繁黑體 Std B" pitchFamily="34" charset="-120"/>
                <a:ea typeface="Adobe 繁黑體 Std B" pitchFamily="34" charset="-120"/>
              </a:rPr>
              <a:t>/</a:t>
            </a:r>
            <a:r>
              <a:rPr lang="zh-TW" altLang="en-US" dirty="0" smtClean="0">
                <a:solidFill>
                  <a:schemeClr val="tx1">
                    <a:lumMod val="50000"/>
                    <a:lumOff val="50000"/>
                  </a:schemeClr>
                </a:solidFill>
                <a:latin typeface="Adobe 繁黑體 Std B" pitchFamily="34" charset="-120"/>
                <a:ea typeface="Adobe 繁黑體 Std B" pitchFamily="34" charset="-120"/>
              </a:rPr>
              <a:t>輸出</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zh-TW" altLang="en-US" dirty="0">
                <a:solidFill>
                  <a:schemeClr val="tx1">
                    <a:lumMod val="50000"/>
                    <a:lumOff val="50000"/>
                  </a:schemeClr>
                </a:solidFill>
                <a:latin typeface="Adobe 繁黑體 Std B" pitchFamily="34" charset="-120"/>
                <a:ea typeface="Adobe 繁黑體 Std B" pitchFamily="34" charset="-120"/>
              </a:rPr>
              <a:t>檢查</a:t>
            </a:r>
            <a:r>
              <a:rPr lang="zh-TW" altLang="en-US" dirty="0" smtClean="0">
                <a:solidFill>
                  <a:schemeClr val="tx1">
                    <a:lumMod val="50000"/>
                    <a:lumOff val="50000"/>
                  </a:schemeClr>
                </a:solidFill>
                <a:latin typeface="Adobe 繁黑體 Std B" pitchFamily="34" charset="-120"/>
                <a:ea typeface="Adobe 繁黑體 Std B" pitchFamily="34" charset="-120"/>
              </a:rPr>
              <a:t>狀態</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en-US" altLang="zh-TW" dirty="0" smtClean="0">
                <a:solidFill>
                  <a:srgbClr val="FF0000"/>
                </a:solidFill>
                <a:latin typeface="Adobe 繁黑體 Std B" pitchFamily="34" charset="-120"/>
                <a:ea typeface="Adobe 繁黑體 Std B" pitchFamily="34" charset="-120"/>
              </a:rPr>
              <a:t>csv</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stream position</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18</a:t>
            </a:fld>
            <a:endParaRPr lang="zh-TW" altLang="en-US"/>
          </a:p>
        </p:txBody>
      </p:sp>
    </p:spTree>
    <p:extLst>
      <p:ext uri="{BB962C8B-B14F-4D97-AF65-F5344CB8AC3E}">
        <p14:creationId xmlns:p14="http://schemas.microsoft.com/office/powerpoint/2010/main" val="3023208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csv File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42546" y="1556792"/>
            <a:ext cx="8229600" cy="4294474"/>
          </a:xfrm>
        </p:spPr>
        <p:txBody>
          <a:bodyPr/>
          <a:lstStyle/>
          <a:p>
            <a:r>
              <a:rPr lang="zh-TW" altLang="en-US" dirty="0" smtClean="0">
                <a:latin typeface="Adobe 繁黑體 Std B" pitchFamily="34" charset="-120"/>
                <a:ea typeface="Adobe 繁黑體 Std B" pitchFamily="34" charset="-120"/>
              </a:rPr>
              <a:t>以</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為分隔的活頁簿格式</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可用</a:t>
            </a:r>
            <a:r>
              <a:rPr lang="en-US" altLang="zh-TW" dirty="0" smtClean="0">
                <a:latin typeface="Adobe 繁黑體 Std B" pitchFamily="34" charset="-120"/>
                <a:ea typeface="Adobe 繁黑體 Std B" pitchFamily="34" charset="-120"/>
              </a:rPr>
              <a:t>excel</a:t>
            </a:r>
            <a:r>
              <a:rPr lang="zh-TW" altLang="en-US" dirty="0" smtClean="0">
                <a:latin typeface="Adobe 繁黑體 Std B" pitchFamily="34" charset="-120"/>
                <a:ea typeface="Adobe 繁黑體 Std B" pitchFamily="34" charset="-120"/>
              </a:rPr>
              <a:t>展開</a:t>
            </a:r>
            <a:endParaRPr lang="en-US" altLang="zh-TW" dirty="0" smtClean="0">
              <a:latin typeface="Adobe 繁黑體 Std B" pitchFamily="34" charset="-120"/>
              <a:ea typeface="Adobe 繁黑體 Std B" pitchFamily="34" charset="-120"/>
            </a:endParaRPr>
          </a:p>
          <a:p>
            <a:r>
              <a:rPr lang="en-US" altLang="zh-TW" dirty="0" err="1"/>
              <a:t>getline</a:t>
            </a:r>
            <a:r>
              <a:rPr lang="en-US" altLang="zh-TW" dirty="0"/>
              <a:t> ( file, value, ',' );</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19</a:t>
            </a:fld>
            <a:endParaRPr lang="zh-TW" alt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9961"/>
          <a:stretch/>
        </p:blipFill>
        <p:spPr bwMode="auto">
          <a:xfrm>
            <a:off x="1187624" y="2766824"/>
            <a:ext cx="7143750" cy="3415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67" y="2936102"/>
            <a:ext cx="8443863" cy="324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2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4928F2D-7532-47FE-8E76-077AA2685F54}"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a:t>
            </a:fld>
            <a:endParaRPr lang="zh-TW" altLang="en-US"/>
          </a:p>
        </p:txBody>
      </p:sp>
      <p:sp>
        <p:nvSpPr>
          <p:cNvPr id="8" name="標題 7"/>
          <p:cNvSpPr>
            <a:spLocks noGrp="1"/>
          </p:cNvSpPr>
          <p:nvPr>
            <p:ph type="title"/>
          </p:nvPr>
        </p:nvSpPr>
        <p:spPr/>
        <p:txBody>
          <a:bodyPr>
            <a:noAutofit/>
          </a:bodyPr>
          <a:lstStyle/>
          <a:p>
            <a:r>
              <a:rPr lang="zh-TW" altLang="en-US" sz="3600" dirty="0">
                <a:latin typeface="Adobe 繁黑體 Std B" pitchFamily="34" charset="-120"/>
                <a:ea typeface="Adobe 繁黑體 Std B" pitchFamily="34" charset="-120"/>
              </a:rPr>
              <a:t>不想要再輸入了</a:t>
            </a:r>
            <a:r>
              <a:rPr lang="zh-TW" altLang="en-US" sz="3600" dirty="0" smtClean="0">
                <a:latin typeface="Adobe 繁黑體 Std B" pitchFamily="34" charset="-120"/>
                <a:ea typeface="Adobe 繁黑體 Std B" pitchFamily="34" charset="-120"/>
              </a:rPr>
              <a:t>，</a:t>
            </a:r>
            <a:r>
              <a:rPr lang="en-US" altLang="zh-TW" sz="3600" dirty="0" smtClean="0">
                <a:latin typeface="Adobe 繁黑體 Std B" pitchFamily="34" charset="-120"/>
                <a:ea typeface="Adobe 繁黑體 Std B" pitchFamily="34" charset="-120"/>
              </a:rPr>
              <a:t/>
            </a:r>
            <a:br>
              <a:rPr lang="en-US" altLang="zh-TW" sz="3600" dirty="0" smtClean="0">
                <a:latin typeface="Adobe 繁黑體 Std B" pitchFamily="34" charset="-120"/>
                <a:ea typeface="Adobe 繁黑體 Std B" pitchFamily="34" charset="-120"/>
              </a:rPr>
            </a:br>
            <a:r>
              <a:rPr lang="zh-TW" altLang="en-US" sz="3600" dirty="0" smtClean="0">
                <a:latin typeface="Adobe 繁黑體 Std B" pitchFamily="34" charset="-120"/>
                <a:ea typeface="Adobe 繁黑體 Std B" pitchFamily="34" charset="-120"/>
              </a:rPr>
              <a:t>可</a:t>
            </a:r>
            <a:r>
              <a:rPr lang="zh-TW" altLang="en-US" sz="3600" dirty="0">
                <a:latin typeface="Adobe 繁黑體 Std B" pitchFamily="34" charset="-120"/>
                <a:ea typeface="Adobe 繁黑體 Std B" pitchFamily="34" charset="-120"/>
              </a:rPr>
              <a:t>不可以直接把資料存起來用</a:t>
            </a:r>
            <a:r>
              <a:rPr lang="zh-TW" altLang="en-US" sz="3600" dirty="0" smtClean="0">
                <a:latin typeface="Adobe 繁黑體 Std B" pitchFamily="34" charset="-120"/>
                <a:ea typeface="Adobe 繁黑體 Std B" pitchFamily="34" charset="-120"/>
              </a:rPr>
              <a:t>？</a:t>
            </a:r>
            <a:endParaRPr lang="zh-TW" altLang="en-US" sz="36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845"/>
          <a:stretch/>
        </p:blipFill>
        <p:spPr bwMode="auto">
          <a:xfrm>
            <a:off x="452636" y="4535686"/>
            <a:ext cx="8177753" cy="15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357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D74A977A-F2EF-4EEC-943B-5BC8B7E2366B}"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8" name="投影片編號版面配置區 7"/>
          <p:cNvSpPr>
            <a:spLocks noGrp="1"/>
          </p:cNvSpPr>
          <p:nvPr>
            <p:ph type="sldNum" sz="quarter" idx="12"/>
          </p:nvPr>
        </p:nvSpPr>
        <p:spPr/>
        <p:txBody>
          <a:bodyPr/>
          <a:lstStyle/>
          <a:p>
            <a:fld id="{7B4D74D8-060F-4EA9-A02B-A5E9C6769857}" type="slidenum">
              <a:rPr lang="zh-TW" altLang="en-US" smtClean="0"/>
              <a:t>20</a:t>
            </a:fld>
            <a:endParaRPr lang="zh-TW" altLang="en-US"/>
          </a:p>
        </p:txBody>
      </p:sp>
      <p:sp>
        <p:nvSpPr>
          <p:cNvPr id="3" name="內容版面配置區 2"/>
          <p:cNvSpPr>
            <a:spLocks noGrp="1"/>
          </p:cNvSpPr>
          <p:nvPr>
            <p:ph sz="quarter" idx="13"/>
          </p:nvPr>
        </p:nvSpPr>
        <p:spPr>
          <a:xfrm>
            <a:off x="457200" y="1412776"/>
            <a:ext cx="8229600" cy="1440160"/>
          </a:xfrm>
        </p:spPr>
        <p:txBody>
          <a:bodyPr>
            <a:normAutofit/>
          </a:bodyPr>
          <a:lstStyle/>
          <a:p>
            <a:r>
              <a:rPr lang="en-US" altLang="zh-TW" sz="2800" dirty="0" smtClean="0">
                <a:latin typeface="Adobe 繁黑體 Std B" pitchFamily="34" charset="-120"/>
                <a:ea typeface="Adobe 繁黑體 Std B" pitchFamily="34" charset="-120"/>
              </a:rPr>
              <a:t>Mission </a:t>
            </a:r>
          </a:p>
          <a:p>
            <a:pPr lvl="1"/>
            <a:r>
              <a:rPr lang="en-US" altLang="zh-TW" sz="2400" dirty="0" smtClean="0">
                <a:latin typeface="Adobe 繁黑體 Std B" pitchFamily="34" charset="-120"/>
                <a:ea typeface="Adobe 繁黑體 Std B" pitchFamily="34" charset="-120"/>
              </a:rPr>
              <a:t>Write the value of 9x9 into csv</a:t>
            </a:r>
          </a:p>
          <a:p>
            <a:pPr lvl="1"/>
            <a:r>
              <a:rPr lang="en-US" altLang="zh-TW" sz="2400" dirty="0" smtClean="0">
                <a:latin typeface="Adobe 繁黑體 Std B" pitchFamily="34" charset="-120"/>
                <a:ea typeface="Adobe 繁黑體 Std B" pitchFamily="34" charset="-120"/>
              </a:rPr>
              <a:t>Read it out</a:t>
            </a:r>
            <a:endParaRPr lang="en-US" altLang="zh-TW" sz="2400" dirty="0">
              <a:latin typeface="Adobe 繁黑體 Std B" pitchFamily="34" charset="-120"/>
              <a:ea typeface="Adobe 繁黑體 Std B" pitchFamily="34" charset="-12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39" y="3036952"/>
            <a:ext cx="8476521" cy="280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245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B2CC9D0-FC7E-4108-93FD-032E5366F832}"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21</a:t>
            </a:fld>
            <a:endParaRPr lang="zh-TW" altLang="en-US"/>
          </a:p>
        </p:txBody>
      </p:sp>
      <p:sp>
        <p:nvSpPr>
          <p:cNvPr id="3" name="內容版面配置區 2"/>
          <p:cNvSpPr>
            <a:spLocks noGrp="1"/>
          </p:cNvSpPr>
          <p:nvPr>
            <p:ph sz="quarter" idx="13"/>
          </p:nvPr>
        </p:nvSpPr>
        <p:spPr>
          <a:xfrm>
            <a:off x="451866" y="1275310"/>
            <a:ext cx="8234934" cy="4529954"/>
          </a:xfrm>
        </p:spPr>
        <p:txBody>
          <a:bodyPr>
            <a:noAutofit/>
          </a:bodyPr>
          <a:lstStyle/>
          <a:p>
            <a:r>
              <a:rPr lang="en-US" altLang="zh-TW" sz="2800" dirty="0" smtClean="0">
                <a:latin typeface="Adobe 繁黑體 Std B" pitchFamily="34" charset="-120"/>
                <a:ea typeface="Adobe 繁黑體 Std B" pitchFamily="34" charset="-120"/>
              </a:rPr>
              <a:t>Mission </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lvl="1"/>
            <a:r>
              <a:rPr lang="en-US" altLang="zh-TW" sz="2800" dirty="0" smtClean="0">
                <a:latin typeface="Adobe 繁黑體 Std B" pitchFamily="34" charset="-120"/>
                <a:ea typeface="Adobe 繁黑體 Std B" pitchFamily="34" charset="-120"/>
              </a:rPr>
              <a:t>Download the test data, print </a:t>
            </a:r>
            <a:r>
              <a:rPr lang="en-US" altLang="zh-TW" sz="2800" dirty="0">
                <a:latin typeface="Adobe 繁黑體 Std B" pitchFamily="34" charset="-120"/>
                <a:ea typeface="Adobe 繁黑體 Std B" pitchFamily="34" charset="-120"/>
              </a:rPr>
              <a:t>the </a:t>
            </a:r>
            <a:r>
              <a:rPr lang="en-US" altLang="zh-TW" sz="2800" dirty="0" smtClean="0">
                <a:latin typeface="Adobe 繁黑體 Std B" pitchFamily="34" charset="-120"/>
                <a:ea typeface="Adobe 繁黑體 Std B" pitchFamily="34" charset="-120"/>
              </a:rPr>
              <a:t>address out only</a:t>
            </a:r>
            <a:endParaRPr lang="en-US" altLang="zh-TW" sz="2800" dirty="0">
              <a:latin typeface="Adobe 繁黑體 Std B" pitchFamily="34" charset="-120"/>
              <a:ea typeface="Adobe 繁黑體 Std B" pitchFamily="34" charset="-120"/>
            </a:endParaRPr>
          </a:p>
          <a:p>
            <a:pPr lvl="2"/>
            <a:r>
              <a:rPr lang="en-US" altLang="zh-TW" sz="2800" dirty="0" smtClean="0">
                <a:hlinkClick r:id="rId3"/>
              </a:rPr>
              <a:t>https://goo.gl/YbDcZF</a:t>
            </a:r>
            <a:endParaRPr lang="en-US" altLang="zh-TW" sz="2800" dirty="0" smtClean="0"/>
          </a:p>
          <a:p>
            <a:pPr lvl="1"/>
            <a:r>
              <a:rPr lang="en-US" altLang="zh-TW" sz="2800" dirty="0" smtClean="0">
                <a:latin typeface="Adobe 繁黑體 Std B" pitchFamily="34" charset="-120"/>
                <a:ea typeface="Adobe 繁黑體 Std B" pitchFamily="34" charset="-120"/>
              </a:rPr>
              <a:t>Ref</a:t>
            </a:r>
            <a:r>
              <a:rPr lang="en-US" altLang="zh-TW" sz="2800" dirty="0" smtClean="0">
                <a:latin typeface="Adobe 繁黑體 Std B" pitchFamily="34" charset="-120"/>
                <a:ea typeface="Adobe 繁黑體 Std B" pitchFamily="34" charset="-120"/>
              </a:rPr>
              <a:t>:</a:t>
            </a:r>
          </a:p>
          <a:p>
            <a:pPr lvl="2"/>
            <a:r>
              <a:rPr lang="en-US" altLang="zh-TW" sz="2800" dirty="0" smtClean="0">
                <a:latin typeface="Adobe 繁黑體 Std B" pitchFamily="34" charset="-120"/>
                <a:ea typeface="Adobe 繁黑體 Std B" pitchFamily="34" charset="-120"/>
                <a:hlinkClick r:id="rId4"/>
              </a:rPr>
              <a:t>https</a:t>
            </a:r>
            <a:r>
              <a:rPr lang="en-US" altLang="zh-TW" sz="2800" dirty="0">
                <a:latin typeface="Adobe 繁黑體 Std B" pitchFamily="34" charset="-120"/>
                <a:ea typeface="Adobe 繁黑體 Std B" pitchFamily="34" charset="-120"/>
                <a:hlinkClick r:id="rId4"/>
              </a:rPr>
              <a:t>://support.spatialkey.com/spatialkey-sample-csv-data</a:t>
            </a:r>
            <a:r>
              <a:rPr lang="en-US" altLang="zh-TW" sz="2800" dirty="0" smtClean="0">
                <a:latin typeface="Adobe 繁黑體 Std B" pitchFamily="34" charset="-120"/>
                <a:ea typeface="Adobe 繁黑體 Std B" pitchFamily="34" charset="-120"/>
                <a:hlinkClick r:id="rId4"/>
              </a:rPr>
              <a:t>/</a:t>
            </a:r>
            <a:endParaRPr lang="en-US" altLang="zh-TW" sz="2800" dirty="0">
              <a:latin typeface="Adobe 繁黑體 Std B" pitchFamily="34" charset="-120"/>
              <a:ea typeface="Adobe 繁黑體 Std B" pitchFamily="34" charset="-120"/>
            </a:endParaRPr>
          </a:p>
          <a:p>
            <a:pPr lvl="1"/>
            <a:r>
              <a:rPr lang="en-US" altLang="zh-TW" sz="2800" dirty="0" smtClean="0">
                <a:latin typeface="Adobe 繁黑體 Std B" pitchFamily="34" charset="-120"/>
                <a:ea typeface="Adobe 繁黑體 Std B" pitchFamily="34" charset="-120"/>
              </a:rPr>
              <a:t>Hint : </a:t>
            </a:r>
          </a:p>
          <a:p>
            <a:pPr lvl="2"/>
            <a:r>
              <a:rPr lang="en-US" altLang="zh-TW" sz="2800" dirty="0">
                <a:latin typeface="Adobe 繁黑體 Std B" pitchFamily="34" charset="-120"/>
                <a:ea typeface="Adobe 繁黑體 Std B" pitchFamily="34" charset="-120"/>
              </a:rPr>
              <a:t>\</a:t>
            </a:r>
            <a:r>
              <a:rPr lang="en-US" altLang="zh-TW" sz="2800" dirty="0" smtClean="0">
                <a:latin typeface="Adobe 繁黑體 Std B" pitchFamily="34" charset="-120"/>
                <a:ea typeface="Adobe 繁黑體 Std B" pitchFamily="34" charset="-120"/>
              </a:rPr>
              <a:t>n and ,</a:t>
            </a: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3</a:t>
            </a:r>
            <a:endParaRPr lang="zh-TW" altLang="en-US" dirty="0"/>
          </a:p>
        </p:txBody>
      </p:sp>
    </p:spTree>
    <p:extLst>
      <p:ext uri="{BB962C8B-B14F-4D97-AF65-F5344CB8AC3E}">
        <p14:creationId xmlns:p14="http://schemas.microsoft.com/office/powerpoint/2010/main" val="1041579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endParaRPr lang="zh-TW" altLang="en-US"/>
          </a:p>
        </p:txBody>
      </p:sp>
      <p:sp>
        <p:nvSpPr>
          <p:cNvPr id="9" name="內容版面配置區 8"/>
          <p:cNvSpPr>
            <a:spLocks noGrp="1"/>
          </p:cNvSpPr>
          <p:nvPr>
            <p:ph idx="1"/>
          </p:nvPr>
        </p:nvSpPr>
        <p:spPr/>
        <p:txBody>
          <a:bodyPr/>
          <a:lstStyle/>
          <a:p>
            <a:endParaRPr lang="zh-TW" altLang="en-US"/>
          </a:p>
        </p:txBody>
      </p:sp>
      <p:sp>
        <p:nvSpPr>
          <p:cNvPr id="2" name="日期版面配置區 1"/>
          <p:cNvSpPr>
            <a:spLocks noGrp="1"/>
          </p:cNvSpPr>
          <p:nvPr>
            <p:ph type="dt" sz="half" idx="10"/>
          </p:nvPr>
        </p:nvSpPr>
        <p:spPr/>
        <p:txBody>
          <a:bodyPr/>
          <a:lstStyle/>
          <a:p>
            <a:fld id="{38FF0CFF-F4E8-4210-B80E-662418E54A6C}" type="datetime1">
              <a:rPr lang="zh-TW" altLang="en-US" smtClean="0"/>
              <a:t>2017/11/4</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22</a:t>
            </a:fld>
            <a:endParaRPr lang="zh-TW" altLang="en-US"/>
          </a:p>
        </p:txBody>
      </p:sp>
      <p:pic>
        <p:nvPicPr>
          <p:cNvPr id="7" name="圖片 6"/>
          <p:cNvPicPr>
            <a:picLocks noChangeAspect="1"/>
          </p:cNvPicPr>
          <p:nvPr/>
        </p:nvPicPr>
        <p:blipFill>
          <a:blip r:embed="rId2"/>
          <a:stretch>
            <a:fillRect/>
          </a:stretch>
        </p:blipFill>
        <p:spPr>
          <a:xfrm>
            <a:off x="1095375" y="909637"/>
            <a:ext cx="6953250" cy="5038725"/>
          </a:xfrm>
          <a:prstGeom prst="rect">
            <a:avLst/>
          </a:prstGeom>
        </p:spPr>
      </p:pic>
    </p:spTree>
    <p:extLst>
      <p:ext uri="{BB962C8B-B14F-4D97-AF65-F5344CB8AC3E}">
        <p14:creationId xmlns:p14="http://schemas.microsoft.com/office/powerpoint/2010/main" val="71232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B2CC9D0-FC7E-4108-93FD-032E5366F832}"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23</a:t>
            </a:fld>
            <a:endParaRPr lang="zh-TW" altLang="en-US"/>
          </a:p>
        </p:txBody>
      </p:sp>
      <p:sp>
        <p:nvSpPr>
          <p:cNvPr id="6" name="內容版面配置區 5"/>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69853"/>
            <a:ext cx="6840760" cy="446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標題 2"/>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220692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B2CC9D0-FC7E-4108-93FD-032E5366F832}" type="datetime1">
              <a:rPr lang="zh-TW" altLang="en-US" smtClean="0"/>
              <a:t>2017/11/4</a:t>
            </a:fld>
            <a:endParaRPr lang="zh-TW" altLang="en-US" dirty="0"/>
          </a:p>
        </p:txBody>
      </p:sp>
      <p:sp>
        <p:nvSpPr>
          <p:cNvPr id="5" name="頁尾版面配置區 4"/>
          <p:cNvSpPr>
            <a:spLocks noGrp="1"/>
          </p:cNvSpPr>
          <p:nvPr>
            <p:ph type="ftr" sz="quarter" idx="11"/>
          </p:nvPr>
        </p:nvSpPr>
        <p:spPr>
          <a:xfrm>
            <a:off x="3203848" y="4293096"/>
            <a:ext cx="2895600" cy="365125"/>
          </a:xfrm>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24</a:t>
            </a:fld>
            <a:endParaRPr lang="zh-TW" altLang="en-US"/>
          </a:p>
        </p:txBody>
      </p:sp>
      <p:sp>
        <p:nvSpPr>
          <p:cNvPr id="3" name="內容版面配置區 2"/>
          <p:cNvSpPr>
            <a:spLocks noGrp="1"/>
          </p:cNvSpPr>
          <p:nvPr>
            <p:ph sz="quarter" idx="13"/>
          </p:nvPr>
        </p:nvSpPr>
        <p:spPr>
          <a:xfrm>
            <a:off x="451866" y="1275310"/>
            <a:ext cx="8234934" cy="3053754"/>
          </a:xfrm>
        </p:spPr>
        <p:txBody>
          <a:bodyPr>
            <a:noAutofit/>
          </a:bodyPr>
          <a:lstStyle/>
          <a:p>
            <a:r>
              <a:rPr lang="en-US" altLang="zh-TW" sz="2000" dirty="0" smtClean="0">
                <a:latin typeface="Adobe 繁黑體 Std B" pitchFamily="34" charset="-120"/>
                <a:ea typeface="Adobe 繁黑體 Std B" pitchFamily="34" charset="-120"/>
              </a:rPr>
              <a:t>Mission </a:t>
            </a:r>
            <a:r>
              <a:rPr lang="zh-TW" altLang="en-US" sz="2000" dirty="0" smtClean="0">
                <a:latin typeface="Adobe 繁黑體 Std B" pitchFamily="34" charset="-120"/>
                <a:ea typeface="Adobe 繁黑體 Std B" pitchFamily="34" charset="-120"/>
              </a:rPr>
              <a:t>：</a:t>
            </a:r>
            <a:endParaRPr lang="en-US" altLang="zh-TW" sz="2000" dirty="0" smtClean="0">
              <a:latin typeface="Adobe 繁黑體 Std B" pitchFamily="34" charset="-120"/>
              <a:ea typeface="Adobe 繁黑體 Std B" pitchFamily="34" charset="-120"/>
            </a:endParaRPr>
          </a:p>
          <a:p>
            <a:pPr lvl="1"/>
            <a:r>
              <a:rPr lang="en-US" altLang="zh-TW" sz="2000" dirty="0" smtClean="0">
                <a:latin typeface="Adobe 繁黑體 Std B" pitchFamily="34" charset="-120"/>
                <a:ea typeface="Adobe 繁黑體 Std B" pitchFamily="34" charset="-120"/>
              </a:rPr>
              <a:t>Download the test data, calculate the </a:t>
            </a:r>
            <a:r>
              <a:rPr lang="en-US" altLang="zh-TW" sz="2000" dirty="0">
                <a:latin typeface="Adobe 繁黑體 Std B" pitchFamily="34" charset="-120"/>
                <a:ea typeface="Adobe 繁黑體 Std B" pitchFamily="34" charset="-120"/>
              </a:rPr>
              <a:t>average latitude</a:t>
            </a:r>
          </a:p>
          <a:p>
            <a:pPr lvl="2"/>
            <a:r>
              <a:rPr lang="en-US" altLang="zh-TW" dirty="0">
                <a:hlinkClick r:id="rId3"/>
              </a:rPr>
              <a:t>https://</a:t>
            </a:r>
            <a:r>
              <a:rPr lang="en-US" altLang="zh-TW" dirty="0" smtClean="0">
                <a:hlinkClick r:id="rId3"/>
              </a:rPr>
              <a:t>goo.gl/YbDcZF</a:t>
            </a:r>
            <a:endParaRPr lang="en-US" altLang="zh-TW" dirty="0" smtClean="0"/>
          </a:p>
          <a:p>
            <a:pPr lvl="1"/>
            <a:r>
              <a:rPr lang="en-US" altLang="zh-TW" sz="2000" dirty="0" smtClean="0">
                <a:latin typeface="Adobe 繁黑體 Std B" pitchFamily="34" charset="-120"/>
                <a:ea typeface="Adobe 繁黑體 Std B" pitchFamily="34" charset="-120"/>
              </a:rPr>
              <a:t>Ref:</a:t>
            </a:r>
          </a:p>
          <a:p>
            <a:pPr lvl="2"/>
            <a:r>
              <a:rPr lang="en-US" altLang="zh-TW" dirty="0" smtClean="0">
                <a:latin typeface="Adobe 繁黑體 Std B" pitchFamily="34" charset="-120"/>
                <a:ea typeface="Adobe 繁黑體 Std B" pitchFamily="34" charset="-120"/>
                <a:hlinkClick r:id="rId4"/>
              </a:rPr>
              <a:t>https</a:t>
            </a:r>
            <a:r>
              <a:rPr lang="en-US" altLang="zh-TW" dirty="0">
                <a:latin typeface="Adobe 繁黑體 Std B" pitchFamily="34" charset="-120"/>
                <a:ea typeface="Adobe 繁黑體 Std B" pitchFamily="34" charset="-120"/>
                <a:hlinkClick r:id="rId4"/>
              </a:rPr>
              <a:t>://</a:t>
            </a:r>
            <a:r>
              <a:rPr lang="en-US" altLang="zh-TW" dirty="0" smtClean="0">
                <a:latin typeface="Adobe 繁黑體 Std B" pitchFamily="34" charset="-120"/>
                <a:ea typeface="Adobe 繁黑體 Std B" pitchFamily="34" charset="-120"/>
                <a:hlinkClick r:id="rId4"/>
              </a:rPr>
              <a:t>support.spatialkey.com/spatialkey-sample-csv-data/</a:t>
            </a:r>
            <a:endParaRPr lang="en-US" altLang="zh-TW" dirty="0" smtClean="0">
              <a:latin typeface="Adobe 繁黑體 Std B" pitchFamily="34" charset="-120"/>
              <a:ea typeface="Adobe 繁黑體 Std B" pitchFamily="34" charset="-120"/>
            </a:endParaRPr>
          </a:p>
          <a:p>
            <a:pPr lvl="1"/>
            <a:r>
              <a:rPr lang="en-US" altLang="zh-TW" sz="2000" dirty="0" smtClean="0">
                <a:latin typeface="Adobe 繁黑體 Std B" pitchFamily="34" charset="-120"/>
                <a:ea typeface="Adobe 繁黑體 Std B" pitchFamily="34" charset="-120"/>
              </a:rPr>
              <a:t>Hint : </a:t>
            </a:r>
          </a:p>
          <a:p>
            <a:pPr lvl="2"/>
            <a:r>
              <a:rPr lang="en-US" altLang="zh-TW" dirty="0" err="1">
                <a:latin typeface="Adobe 繁黑體 Std B" pitchFamily="34" charset="-120"/>
                <a:ea typeface="Adobe 繁黑體 Std B" pitchFamily="34" charset="-120"/>
              </a:rPr>
              <a:t>stringstream</a:t>
            </a:r>
            <a:r>
              <a:rPr lang="en-US" altLang="zh-TW" dirty="0">
                <a:latin typeface="Adobe 繁黑體 Std B" pitchFamily="34" charset="-120"/>
                <a:ea typeface="Adobe 繁黑體 Std B" pitchFamily="34" charset="-120"/>
              </a:rPr>
              <a:t> </a:t>
            </a:r>
            <a:r>
              <a:rPr lang="en-US" altLang="zh-TW" dirty="0" err="1">
                <a:latin typeface="Adobe 繁黑體 Std B" pitchFamily="34" charset="-120"/>
                <a:ea typeface="Adobe 繁黑體 Std B" pitchFamily="34" charset="-120"/>
              </a:rPr>
              <a:t>ss</a:t>
            </a:r>
            <a:r>
              <a:rPr lang="en-US" altLang="zh-TW" dirty="0">
                <a:latin typeface="Adobe 繁黑體 Std B" pitchFamily="34" charset="-120"/>
                <a:ea typeface="Adobe 繁黑體 Std B" pitchFamily="34" charset="-120"/>
              </a:rPr>
              <a:t>(s</a:t>
            </a:r>
            <a:r>
              <a:rPr lang="en-US" altLang="zh-TW" dirty="0" smtClean="0">
                <a:latin typeface="Adobe 繁黑體 Std B" pitchFamily="34" charset="-120"/>
                <a:ea typeface="Adobe 繁黑體 Std B" pitchFamily="34" charset="-120"/>
              </a:rPr>
              <a:t>);</a:t>
            </a:r>
          </a:p>
          <a:p>
            <a:pPr lvl="2"/>
            <a:r>
              <a:rPr lang="en-US" altLang="zh-TW" dirty="0" err="1">
                <a:latin typeface="Adobe 繁黑體 Std B" pitchFamily="34" charset="-120"/>
                <a:ea typeface="Adobe 繁黑體 Std B" pitchFamily="34" charset="-120"/>
              </a:rPr>
              <a:t>ss</a:t>
            </a:r>
            <a:r>
              <a:rPr lang="en-US" altLang="zh-TW" dirty="0">
                <a:latin typeface="Adobe 繁黑體 Std B" pitchFamily="34" charset="-120"/>
                <a:ea typeface="Adobe 繁黑體 Std B" pitchFamily="34" charset="-120"/>
              </a:rPr>
              <a:t> &gt;&gt; value;</a:t>
            </a:r>
            <a:endParaRPr lang="en-US" altLang="zh-TW" dirty="0" smtClean="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4</a:t>
            </a:r>
            <a:endParaRPr lang="zh-TW" alt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98" y="4329064"/>
            <a:ext cx="8540670" cy="1813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614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chemeClr val="tx1">
                    <a:lumMod val="50000"/>
                    <a:lumOff val="50000"/>
                  </a:schemeClr>
                </a:solidFill>
                <a:latin typeface="Adobe 繁黑體 Std B" pitchFamily="34" charset="-120"/>
                <a:ea typeface="Adobe 繁黑體 Std B" pitchFamily="34" charset="-120"/>
              </a:rPr>
              <a:t>基本</a:t>
            </a:r>
            <a:r>
              <a:rPr lang="zh-TW" altLang="en-US" dirty="0" smtClean="0">
                <a:solidFill>
                  <a:schemeClr val="tx1">
                    <a:lumMod val="50000"/>
                    <a:lumOff val="50000"/>
                  </a:schemeClr>
                </a:solidFill>
                <a:latin typeface="Adobe 繁黑體 Std B" pitchFamily="34" charset="-120"/>
                <a:ea typeface="Adobe 繁黑體 Std B" pitchFamily="34" charset="-120"/>
              </a:rPr>
              <a:t>輸入</a:t>
            </a:r>
            <a:r>
              <a:rPr lang="en-US" altLang="zh-TW" dirty="0" smtClean="0">
                <a:solidFill>
                  <a:schemeClr val="tx1">
                    <a:lumMod val="50000"/>
                    <a:lumOff val="50000"/>
                  </a:schemeClr>
                </a:solidFill>
                <a:latin typeface="Adobe 繁黑體 Std B" pitchFamily="34" charset="-120"/>
                <a:ea typeface="Adobe 繁黑體 Std B" pitchFamily="34" charset="-120"/>
              </a:rPr>
              <a:t>/</a:t>
            </a:r>
            <a:r>
              <a:rPr lang="zh-TW" altLang="en-US" dirty="0" smtClean="0">
                <a:solidFill>
                  <a:schemeClr val="tx1">
                    <a:lumMod val="50000"/>
                    <a:lumOff val="50000"/>
                  </a:schemeClr>
                </a:solidFill>
                <a:latin typeface="Adobe 繁黑體 Std B" pitchFamily="34" charset="-120"/>
                <a:ea typeface="Adobe 繁黑體 Std B" pitchFamily="34" charset="-120"/>
              </a:rPr>
              <a:t>輸出</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zh-TW" altLang="en-US" dirty="0">
                <a:solidFill>
                  <a:schemeClr val="tx1">
                    <a:lumMod val="50000"/>
                    <a:lumOff val="50000"/>
                  </a:schemeClr>
                </a:solidFill>
                <a:latin typeface="Adobe 繁黑體 Std B" pitchFamily="34" charset="-120"/>
                <a:ea typeface="Adobe 繁黑體 Std B" pitchFamily="34" charset="-120"/>
              </a:rPr>
              <a:t>檢查</a:t>
            </a:r>
            <a:r>
              <a:rPr lang="zh-TW" altLang="en-US" dirty="0" smtClean="0">
                <a:solidFill>
                  <a:schemeClr val="tx1">
                    <a:lumMod val="50000"/>
                    <a:lumOff val="50000"/>
                  </a:schemeClr>
                </a:solidFill>
                <a:latin typeface="Adobe 繁黑體 Std B" pitchFamily="34" charset="-120"/>
                <a:ea typeface="Adobe 繁黑體 Std B" pitchFamily="34" charset="-120"/>
              </a:rPr>
              <a:t>狀態</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en-US" altLang="zh-TW" dirty="0" smtClean="0">
                <a:solidFill>
                  <a:schemeClr val="tx1">
                    <a:lumMod val="50000"/>
                    <a:lumOff val="50000"/>
                  </a:schemeClr>
                </a:solidFill>
                <a:latin typeface="Adobe 繁黑體 Std B" pitchFamily="34" charset="-120"/>
                <a:ea typeface="Adobe 繁黑體 Std B" pitchFamily="34" charset="-120"/>
              </a:rPr>
              <a:t>csv</a:t>
            </a:r>
          </a:p>
          <a:p>
            <a:pPr lvl="1"/>
            <a:r>
              <a:rPr lang="en-US" altLang="zh-TW" dirty="0" smtClean="0">
                <a:solidFill>
                  <a:srgbClr val="FF0000"/>
                </a:solidFill>
                <a:latin typeface="Adobe 繁黑體 Std B" pitchFamily="34" charset="-120"/>
                <a:ea typeface="Adobe 繁黑體 Std B" pitchFamily="34" charset="-120"/>
              </a:rPr>
              <a:t>stream position</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25</a:t>
            </a:fld>
            <a:endParaRPr lang="zh-TW" altLang="en-US"/>
          </a:p>
        </p:txBody>
      </p:sp>
    </p:spTree>
    <p:extLst>
      <p:ext uri="{BB962C8B-B14F-4D97-AF65-F5344CB8AC3E}">
        <p14:creationId xmlns:p14="http://schemas.microsoft.com/office/powerpoint/2010/main" val="585341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Adobe 繁黑體 Std B" pitchFamily="34" charset="-120"/>
                <a:ea typeface="Adobe 繁黑體 Std B" pitchFamily="34" charset="-120"/>
              </a:rPr>
              <a:t>stream position control</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補充</a:t>
            </a:r>
            <a:r>
              <a:rPr lang="en-US" altLang="zh-TW" dirty="0" smtClean="0">
                <a:latin typeface="Adobe 繁黑體 Std B" pitchFamily="34" charset="-120"/>
                <a:ea typeface="Adobe 繁黑體 Std B" pitchFamily="34" charset="-120"/>
              </a:rPr>
              <a:t>)</a:t>
            </a:r>
            <a:endParaRPr lang="zh-TW" altLang="en-US"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26</a:t>
            </a:fld>
            <a:endParaRPr lang="zh-TW" altLang="en-US"/>
          </a:p>
        </p:txBody>
      </p:sp>
      <p:sp>
        <p:nvSpPr>
          <p:cNvPr id="7" name="內容版面配置區 6"/>
          <p:cNvSpPr>
            <a:spLocks noGrp="1"/>
          </p:cNvSpPr>
          <p:nvPr>
            <p:ph idx="1"/>
          </p:nvPr>
        </p:nvSpPr>
        <p:spPr>
          <a:xfrm>
            <a:off x="439450" y="4643055"/>
            <a:ext cx="8229600" cy="1833067"/>
          </a:xfrm>
        </p:spPr>
        <p:txBody>
          <a:bodyPr>
            <a:normAutofit fontScale="92500"/>
          </a:bodyPr>
          <a:lstStyle/>
          <a:p>
            <a:pPr marL="0" indent="0">
              <a:buNone/>
            </a:pPr>
            <a:r>
              <a:rPr lang="en-US" altLang="zh-TW" dirty="0" smtClean="0">
                <a:solidFill>
                  <a:srgbClr val="7030A0"/>
                </a:solidFill>
              </a:rPr>
              <a:t>1*1=1\t1*2=2\t1*3=3\t1*4=4\t1*5=5\t1*6=6\t1*7=7\t1*8=8\t1*9=9\t</a:t>
            </a:r>
            <a:r>
              <a:rPr lang="en-US" altLang="zh-TW" dirty="0" smtClean="0">
                <a:solidFill>
                  <a:srgbClr val="FF0000"/>
                </a:solidFill>
              </a:rPr>
              <a:t>\n</a:t>
            </a:r>
            <a:r>
              <a:rPr lang="en-US" altLang="zh-TW" dirty="0" smtClean="0">
                <a:solidFill>
                  <a:srgbClr val="0070C0"/>
                </a:solidFill>
              </a:rPr>
              <a:t>2*1=2\t2*2=4\t2*3=62*4=8\t2*5=10\t2*6=12\t2*7=14\t2*8=16\t2*9=18\t</a:t>
            </a:r>
            <a:r>
              <a:rPr lang="en-US" altLang="zh-TW" dirty="0" smtClean="0">
                <a:solidFill>
                  <a:srgbClr val="FF0000"/>
                </a:solidFill>
              </a:rPr>
              <a:t>\n</a:t>
            </a:r>
            <a:r>
              <a:rPr lang="en-US" altLang="zh-TW" dirty="0" smtClean="0"/>
              <a:t>…</a:t>
            </a:r>
            <a:endParaRPr lang="zh-TW"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38571"/>
          <a:stretch/>
        </p:blipFill>
        <p:spPr bwMode="auto">
          <a:xfrm>
            <a:off x="144013" y="1487227"/>
            <a:ext cx="88204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144013" y="4175512"/>
            <a:ext cx="1561646" cy="523220"/>
          </a:xfrm>
          <a:prstGeom prst="rect">
            <a:avLst/>
          </a:prstGeom>
          <a:solidFill>
            <a:srgbClr val="FFFF00"/>
          </a:solidFill>
        </p:spPr>
        <p:txBody>
          <a:bodyPr wrap="none" rtlCol="0">
            <a:spAutoFit/>
          </a:bodyPr>
          <a:lstStyle/>
          <a:p>
            <a:r>
              <a:rPr lang="en-US" altLang="zh-TW" sz="2800" dirty="0" err="1" smtClean="0">
                <a:solidFill>
                  <a:srgbClr val="7030A0"/>
                </a:solidFill>
                <a:latin typeface="Adobe 繁黑體 Std B" pitchFamily="34" charset="-120"/>
                <a:ea typeface="Adobe 繁黑體 Std B" pitchFamily="34" charset="-120"/>
              </a:rPr>
              <a:t>getline</a:t>
            </a:r>
            <a:r>
              <a:rPr lang="en-US" altLang="zh-TW" sz="2800" dirty="0" smtClean="0">
                <a:solidFill>
                  <a:srgbClr val="7030A0"/>
                </a:solidFill>
                <a:latin typeface="Adobe 繁黑體 Std B" pitchFamily="34" charset="-120"/>
                <a:ea typeface="Adobe 繁黑體 Std B" pitchFamily="34" charset="-120"/>
              </a:rPr>
              <a:t>()</a:t>
            </a:r>
            <a:endParaRPr lang="zh-TW" altLang="en-US" sz="2800" dirty="0">
              <a:solidFill>
                <a:srgbClr val="7030A0"/>
              </a:solidFill>
              <a:latin typeface="Adobe 繁黑體 Std B" pitchFamily="34" charset="-120"/>
              <a:ea typeface="Adobe 繁黑體 Std B" pitchFamily="34" charset="-120"/>
            </a:endParaRPr>
          </a:p>
        </p:txBody>
      </p:sp>
      <p:sp>
        <p:nvSpPr>
          <p:cNvPr id="10" name="文字方塊 9"/>
          <p:cNvSpPr txBox="1"/>
          <p:nvPr/>
        </p:nvSpPr>
        <p:spPr>
          <a:xfrm>
            <a:off x="5796136" y="5949280"/>
            <a:ext cx="1561646" cy="523220"/>
          </a:xfrm>
          <a:prstGeom prst="rect">
            <a:avLst/>
          </a:prstGeom>
          <a:solidFill>
            <a:srgbClr val="FFFF00"/>
          </a:solidFill>
        </p:spPr>
        <p:txBody>
          <a:bodyPr wrap="none" rtlCol="0">
            <a:spAutoFit/>
          </a:bodyPr>
          <a:lstStyle/>
          <a:p>
            <a:r>
              <a:rPr lang="en-US" altLang="zh-TW" sz="2800" dirty="0" err="1" smtClean="0">
                <a:solidFill>
                  <a:srgbClr val="0070C0"/>
                </a:solidFill>
                <a:latin typeface="Adobe 繁黑體 Std B" pitchFamily="34" charset="-120"/>
                <a:ea typeface="Adobe 繁黑體 Std B" pitchFamily="34" charset="-120"/>
              </a:rPr>
              <a:t>getline</a:t>
            </a:r>
            <a:r>
              <a:rPr lang="en-US" altLang="zh-TW" sz="2800" dirty="0" smtClean="0">
                <a:solidFill>
                  <a:srgbClr val="0070C0"/>
                </a:solidFill>
                <a:latin typeface="Adobe 繁黑體 Std B" pitchFamily="34" charset="-120"/>
                <a:ea typeface="Adobe 繁黑體 Std B" pitchFamily="34" charset="-120"/>
              </a:rPr>
              <a:t>()</a:t>
            </a:r>
            <a:endParaRPr lang="zh-TW" altLang="en-US" sz="2800" dirty="0">
              <a:solidFill>
                <a:srgbClr val="0070C0"/>
              </a:solidFill>
              <a:latin typeface="Adobe 繁黑體 Std B" pitchFamily="34" charset="-120"/>
              <a:ea typeface="Adobe 繁黑體 Std B" pitchFamily="34" charset="-120"/>
            </a:endParaRPr>
          </a:p>
        </p:txBody>
      </p:sp>
    </p:spTree>
    <p:extLst>
      <p:ext uri="{BB962C8B-B14F-4D97-AF65-F5344CB8AC3E}">
        <p14:creationId xmlns:p14="http://schemas.microsoft.com/office/powerpoint/2010/main" val="620807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Adobe 繁黑體 Std B" pitchFamily="34" charset="-120"/>
                <a:ea typeface="Adobe 繁黑體 Std B" pitchFamily="34" charset="-120"/>
              </a:rPr>
              <a:t>stream position control</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補充</a:t>
            </a:r>
            <a:r>
              <a:rPr lang="en-US" altLang="zh-TW" dirty="0" smtClean="0">
                <a:latin typeface="Adobe 繁黑體 Std B" pitchFamily="34" charset="-120"/>
                <a:ea typeface="Adobe 繁黑體 Std B" pitchFamily="34" charset="-120"/>
              </a:rPr>
              <a: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57200" y="1600200"/>
            <a:ext cx="8676496" cy="4525963"/>
          </a:xfrm>
        </p:spPr>
        <p:txBody>
          <a:bodyPr>
            <a:normAutofit/>
          </a:bodyPr>
          <a:lstStyle/>
          <a:p>
            <a:r>
              <a:rPr lang="zh-TW" altLang="en-US" sz="2800" dirty="0" smtClean="0">
                <a:latin typeface="Adobe 繁黑體 Std B" pitchFamily="34" charset="-120"/>
                <a:ea typeface="Adobe 繁黑體 Std B" pitchFamily="34" charset="-120"/>
              </a:rPr>
              <a:t>指標可以控制目前輸出的位置，通常搭配</a:t>
            </a:r>
            <a:r>
              <a:rPr lang="en-US" altLang="zh-TW" sz="2800" dirty="0" smtClean="0">
                <a:latin typeface="Adobe 繁黑體 Std B" pitchFamily="34" charset="-120"/>
                <a:ea typeface="Adobe 繁黑體 Std B" pitchFamily="34" charset="-120"/>
              </a:rPr>
              <a:t>bin</a:t>
            </a:r>
            <a:r>
              <a:rPr lang="zh-TW" altLang="en-US" sz="2800" dirty="0" smtClean="0">
                <a:latin typeface="Adobe 繁黑體 Std B" pitchFamily="34" charset="-120"/>
                <a:ea typeface="Adobe 繁黑體 Std B" pitchFamily="34" charset="-120"/>
              </a:rPr>
              <a:t>使用</a:t>
            </a:r>
            <a:endParaRPr lang="en-US" altLang="zh-TW" sz="2800" dirty="0" smtClean="0">
              <a:latin typeface="Adobe 繁黑體 Std B" pitchFamily="34" charset="-120"/>
              <a:ea typeface="Adobe 繁黑體 Std B" pitchFamily="34" charset="-120"/>
            </a:endParaRPr>
          </a:p>
          <a:p>
            <a:r>
              <a:rPr lang="en-US" altLang="zh-TW" sz="2800" dirty="0" err="1" smtClean="0">
                <a:latin typeface="Adobe 繁黑體 Std B" pitchFamily="34" charset="-120"/>
                <a:ea typeface="Adobe 繁黑體 Std B" pitchFamily="34" charset="-120"/>
              </a:rPr>
              <a:t>tellg</a:t>
            </a:r>
            <a:r>
              <a:rPr lang="en-US" altLang="zh-TW" sz="2800" dirty="0">
                <a:latin typeface="Adobe 繁黑體 Std B" pitchFamily="34" charset="-120"/>
                <a:ea typeface="Adobe 繁黑體 Std B" pitchFamily="34" charset="-120"/>
              </a:rPr>
              <a:t>() </a:t>
            </a:r>
            <a:endParaRPr lang="en-US" altLang="zh-TW" sz="2800" dirty="0" smtClean="0">
              <a:latin typeface="Adobe 繁黑體 Std B" pitchFamily="34" charset="-120"/>
              <a:ea typeface="Adobe 繁黑體 Std B" pitchFamily="34" charset="-120"/>
            </a:endParaRPr>
          </a:p>
          <a:p>
            <a:pPr lvl="1"/>
            <a:r>
              <a:rPr lang="zh-TW" altLang="en-US" sz="2400" dirty="0">
                <a:latin typeface="Adobe 繁黑體 Std B" pitchFamily="34" charset="-120"/>
                <a:ea typeface="Adobe 繁黑體 Std B" pitchFamily="34" charset="-120"/>
              </a:rPr>
              <a:t> </a:t>
            </a:r>
            <a:r>
              <a:rPr lang="en-US" altLang="zh-TW" sz="2400" dirty="0">
                <a:latin typeface="Adobe 繁黑體 Std B" pitchFamily="34" charset="-120"/>
                <a:ea typeface="Adobe 繁黑體 Std B" pitchFamily="34" charset="-120"/>
              </a:rPr>
              <a:t>get </a:t>
            </a:r>
            <a:r>
              <a:rPr lang="zh-TW" altLang="en-US" sz="2400" dirty="0">
                <a:latin typeface="Adobe 繁黑體 Std B" pitchFamily="34" charset="-120"/>
                <a:ea typeface="Adobe 繁黑體 Std B" pitchFamily="34" charset="-120"/>
              </a:rPr>
              <a:t>指標</a:t>
            </a:r>
            <a:r>
              <a:rPr lang="zh-TW" altLang="en-US" sz="2400" dirty="0" smtClean="0">
                <a:latin typeface="Adobe 繁黑體 Std B" pitchFamily="34" charset="-120"/>
                <a:ea typeface="Adobe 繁黑體 Std B" pitchFamily="34" charset="-120"/>
              </a:rPr>
              <a:t>，會</a:t>
            </a:r>
            <a:r>
              <a:rPr lang="zh-TW" altLang="en-US" sz="2400" dirty="0">
                <a:latin typeface="Adobe 繁黑體 Std B" pitchFamily="34" charset="-120"/>
                <a:ea typeface="Adobe 繁黑體 Std B" pitchFamily="34" charset="-120"/>
              </a:rPr>
              <a:t>指向檔案中下一個輸入讀取的位置</a:t>
            </a:r>
            <a:endParaRPr lang="en-US" altLang="zh-TW" sz="2400" dirty="0" smtClean="0">
              <a:latin typeface="Adobe 繁黑體 Std B" pitchFamily="34" charset="-120"/>
              <a:ea typeface="Adobe 繁黑體 Std B" pitchFamily="34" charset="-120"/>
            </a:endParaRPr>
          </a:p>
          <a:p>
            <a:r>
              <a:rPr lang="en-US" altLang="zh-TW" sz="2800" dirty="0" err="1" smtClean="0">
                <a:latin typeface="Adobe 繁黑體 Std B" pitchFamily="34" charset="-120"/>
                <a:ea typeface="Adobe 繁黑體 Std B" pitchFamily="34" charset="-120"/>
              </a:rPr>
              <a:t>tellp</a:t>
            </a:r>
            <a:r>
              <a:rPr lang="en-US" altLang="zh-TW" sz="2800" dirty="0">
                <a:latin typeface="Adobe 繁黑體 Std B" pitchFamily="34" charset="-120"/>
                <a:ea typeface="Adobe 繁黑體 Std B" pitchFamily="34" charset="-120"/>
              </a:rPr>
              <a:t>()</a:t>
            </a:r>
          </a:p>
          <a:p>
            <a:pPr lvl="1"/>
            <a:r>
              <a:rPr lang="en-US" altLang="zh-TW" sz="2400" dirty="0">
                <a:latin typeface="Adobe 繁黑體 Std B" pitchFamily="34" charset="-120"/>
                <a:ea typeface="Adobe 繁黑體 Std B" pitchFamily="34" charset="-120"/>
              </a:rPr>
              <a:t>put </a:t>
            </a:r>
            <a:r>
              <a:rPr lang="zh-TW" altLang="en-US" sz="2400" dirty="0">
                <a:latin typeface="Adobe 繁黑體 Std B" pitchFamily="34" charset="-120"/>
                <a:ea typeface="Adobe 繁黑體 Std B" pitchFamily="34" charset="-120"/>
              </a:rPr>
              <a:t>指標</a:t>
            </a:r>
            <a:r>
              <a:rPr lang="zh-TW" altLang="en-US" sz="2400" dirty="0" smtClean="0">
                <a:latin typeface="Adobe 繁黑體 Std B" pitchFamily="34" charset="-120"/>
                <a:ea typeface="Adobe 繁黑體 Std B" pitchFamily="34" charset="-120"/>
              </a:rPr>
              <a:t>，會</a:t>
            </a:r>
            <a:r>
              <a:rPr lang="zh-TW" altLang="en-US" sz="2400" dirty="0">
                <a:latin typeface="Adobe 繁黑體 Std B" pitchFamily="34" charset="-120"/>
                <a:ea typeface="Adobe 繁黑體 Std B" pitchFamily="34" charset="-120"/>
              </a:rPr>
              <a:t>指向檔案中下一個輸出寫入的位置</a:t>
            </a:r>
            <a:endParaRPr lang="en-US" altLang="zh-TW" sz="2400" dirty="0">
              <a:latin typeface="Adobe 繁黑體 Std B" pitchFamily="34" charset="-120"/>
              <a:ea typeface="Adobe 繁黑體 Std B" pitchFamily="34" charset="-120"/>
            </a:endParaRPr>
          </a:p>
          <a:p>
            <a:r>
              <a:rPr lang="en-US" altLang="zh-TW" sz="2800" dirty="0" err="1">
                <a:latin typeface="Adobe 繁黑體 Std B" pitchFamily="34" charset="-120"/>
                <a:ea typeface="Adobe 繁黑體 Std B" pitchFamily="34" charset="-120"/>
              </a:rPr>
              <a:t>seekg</a:t>
            </a:r>
            <a:r>
              <a:rPr lang="en-US" altLang="zh-TW" sz="2800" dirty="0">
                <a:latin typeface="Adobe 繁黑體 Std B" pitchFamily="34" charset="-120"/>
                <a:ea typeface="Adobe 繁黑體 Std B" pitchFamily="34" charset="-120"/>
              </a:rPr>
              <a:t>() </a:t>
            </a:r>
            <a:endParaRPr lang="en-US" altLang="zh-TW" sz="2800" dirty="0" smtClean="0">
              <a:latin typeface="Adobe 繁黑體 Std B" pitchFamily="34" charset="-120"/>
              <a:ea typeface="Adobe 繁黑體 Std B" pitchFamily="34" charset="-120"/>
            </a:endParaRPr>
          </a:p>
          <a:p>
            <a:pPr lvl="1"/>
            <a:r>
              <a:rPr lang="zh-TW" altLang="en-US" sz="2400" dirty="0">
                <a:latin typeface="Adobe 繁黑體 Std B" pitchFamily="34" charset="-120"/>
                <a:ea typeface="Adobe 繁黑體 Std B" pitchFamily="34" charset="-120"/>
              </a:rPr>
              <a:t>操作 </a:t>
            </a:r>
            <a:r>
              <a:rPr lang="en-US" altLang="zh-TW" sz="2400" dirty="0">
                <a:latin typeface="Adobe 繁黑體 Std B" pitchFamily="34" charset="-120"/>
                <a:ea typeface="Adobe 繁黑體 Std B" pitchFamily="34" charset="-120"/>
              </a:rPr>
              <a:t>get</a:t>
            </a:r>
            <a:r>
              <a:rPr lang="zh-TW" altLang="en-US" sz="2400" dirty="0" smtClean="0">
                <a:latin typeface="Adobe 繁黑體 Std B" pitchFamily="34" charset="-120"/>
                <a:ea typeface="Adobe 繁黑體 Std B" pitchFamily="34" charset="-120"/>
              </a:rPr>
              <a:t>指標</a:t>
            </a:r>
            <a:endParaRPr lang="en-US" altLang="zh-TW" sz="2400" dirty="0" smtClean="0">
              <a:latin typeface="Adobe 繁黑體 Std B" pitchFamily="34" charset="-120"/>
              <a:ea typeface="Adobe 繁黑體 Std B" pitchFamily="34" charset="-120"/>
            </a:endParaRPr>
          </a:p>
          <a:p>
            <a:r>
              <a:rPr lang="en-US" altLang="zh-TW" sz="2800" dirty="0" err="1" smtClean="0">
                <a:latin typeface="Adobe 繁黑體 Std B" pitchFamily="34" charset="-120"/>
                <a:ea typeface="Adobe 繁黑體 Std B" pitchFamily="34" charset="-120"/>
              </a:rPr>
              <a:t>seekp</a:t>
            </a:r>
            <a:r>
              <a:rPr lang="en-US" altLang="zh-TW" sz="2800" dirty="0" smtClean="0">
                <a:latin typeface="Adobe 繁黑體 Std B" pitchFamily="34" charset="-120"/>
                <a:ea typeface="Adobe 繁黑體 Std B" pitchFamily="34" charset="-120"/>
              </a:rPr>
              <a:t>()</a:t>
            </a:r>
          </a:p>
          <a:p>
            <a:pPr lvl="1"/>
            <a:r>
              <a:rPr lang="zh-TW" altLang="en-US" sz="2400" dirty="0">
                <a:latin typeface="Adobe 繁黑體 Std B" pitchFamily="34" charset="-120"/>
                <a:ea typeface="Adobe 繁黑體 Std B" pitchFamily="34" charset="-120"/>
              </a:rPr>
              <a:t>操作 </a:t>
            </a:r>
            <a:r>
              <a:rPr lang="en-US" altLang="zh-TW" sz="2400" dirty="0">
                <a:latin typeface="Adobe 繁黑體 Std B" pitchFamily="34" charset="-120"/>
                <a:ea typeface="Adobe 繁黑體 Std B" pitchFamily="34" charset="-120"/>
              </a:rPr>
              <a:t>put </a:t>
            </a:r>
            <a:r>
              <a:rPr lang="zh-TW" altLang="en-US" sz="2400" dirty="0" smtClean="0">
                <a:latin typeface="Adobe 繁黑體 Std B" pitchFamily="34" charset="-120"/>
                <a:ea typeface="Adobe 繁黑體 Std B" pitchFamily="34" charset="-120"/>
              </a:rPr>
              <a:t>指標</a:t>
            </a:r>
            <a:endParaRPr lang="en-US" altLang="zh-TW" sz="24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27</a:t>
            </a:fld>
            <a:endParaRPr lang="zh-TW" altLang="en-US"/>
          </a:p>
        </p:txBody>
      </p:sp>
    </p:spTree>
    <p:extLst>
      <p:ext uri="{BB962C8B-B14F-4D97-AF65-F5344CB8AC3E}">
        <p14:creationId xmlns:p14="http://schemas.microsoft.com/office/powerpoint/2010/main" val="3044694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chemeClr val="tx1">
                    <a:lumMod val="50000"/>
                    <a:lumOff val="50000"/>
                  </a:schemeClr>
                </a:solidFill>
                <a:latin typeface="Adobe 繁黑體 Std B" pitchFamily="34" charset="-120"/>
                <a:ea typeface="Adobe 繁黑體 Std B" pitchFamily="34" charset="-120"/>
              </a:rPr>
              <a:t>基本</a:t>
            </a:r>
            <a:r>
              <a:rPr lang="zh-TW" altLang="en-US" dirty="0" smtClean="0">
                <a:solidFill>
                  <a:schemeClr val="tx1">
                    <a:lumMod val="50000"/>
                    <a:lumOff val="50000"/>
                  </a:schemeClr>
                </a:solidFill>
                <a:latin typeface="Adobe 繁黑體 Std B" pitchFamily="34" charset="-120"/>
                <a:ea typeface="Adobe 繁黑體 Std B" pitchFamily="34" charset="-120"/>
              </a:rPr>
              <a:t>輸入</a:t>
            </a:r>
            <a:r>
              <a:rPr lang="en-US" altLang="zh-TW" dirty="0" smtClean="0">
                <a:solidFill>
                  <a:schemeClr val="tx1">
                    <a:lumMod val="50000"/>
                    <a:lumOff val="50000"/>
                  </a:schemeClr>
                </a:solidFill>
                <a:latin typeface="Adobe 繁黑體 Std B" pitchFamily="34" charset="-120"/>
                <a:ea typeface="Adobe 繁黑體 Std B" pitchFamily="34" charset="-120"/>
              </a:rPr>
              <a:t>/</a:t>
            </a:r>
            <a:r>
              <a:rPr lang="zh-TW" altLang="en-US" dirty="0" smtClean="0">
                <a:solidFill>
                  <a:schemeClr val="tx1">
                    <a:lumMod val="50000"/>
                    <a:lumOff val="50000"/>
                  </a:schemeClr>
                </a:solidFill>
                <a:latin typeface="Adobe 繁黑體 Std B" pitchFamily="34" charset="-120"/>
                <a:ea typeface="Adobe 繁黑體 Std B" pitchFamily="34" charset="-120"/>
              </a:rPr>
              <a:t>輸出</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zh-TW" altLang="en-US" dirty="0">
                <a:solidFill>
                  <a:schemeClr val="tx1">
                    <a:lumMod val="50000"/>
                    <a:lumOff val="50000"/>
                  </a:schemeClr>
                </a:solidFill>
                <a:latin typeface="Adobe 繁黑體 Std B" pitchFamily="34" charset="-120"/>
                <a:ea typeface="Adobe 繁黑體 Std B" pitchFamily="34" charset="-120"/>
              </a:rPr>
              <a:t>檢查</a:t>
            </a:r>
            <a:r>
              <a:rPr lang="zh-TW" altLang="en-US" dirty="0" smtClean="0">
                <a:solidFill>
                  <a:schemeClr val="tx1">
                    <a:lumMod val="50000"/>
                    <a:lumOff val="50000"/>
                  </a:schemeClr>
                </a:solidFill>
                <a:latin typeface="Adobe 繁黑體 Std B" pitchFamily="34" charset="-120"/>
                <a:ea typeface="Adobe 繁黑體 Std B" pitchFamily="34" charset="-120"/>
              </a:rPr>
              <a:t>狀態</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en-US" altLang="zh-TW" dirty="0" smtClean="0">
                <a:solidFill>
                  <a:schemeClr val="tx1">
                    <a:lumMod val="50000"/>
                    <a:lumOff val="50000"/>
                  </a:schemeClr>
                </a:solidFill>
                <a:latin typeface="Adobe 繁黑體 Std B" pitchFamily="34" charset="-120"/>
                <a:ea typeface="Adobe 繁黑體 Std B" pitchFamily="34" charset="-120"/>
              </a:rPr>
              <a:t>csv</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stream position</a:t>
            </a:r>
          </a:p>
          <a:p>
            <a:pPr lvl="1"/>
            <a:r>
              <a:rPr lang="en-US" altLang="zh-TW" dirty="0" smtClean="0">
                <a:solidFill>
                  <a:srgbClr val="FF0000"/>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28</a:t>
            </a:fld>
            <a:endParaRPr lang="zh-TW" altLang="en-US"/>
          </a:p>
        </p:txBody>
      </p:sp>
    </p:spTree>
    <p:extLst>
      <p:ext uri="{BB962C8B-B14F-4D97-AF65-F5344CB8AC3E}">
        <p14:creationId xmlns:p14="http://schemas.microsoft.com/office/powerpoint/2010/main" val="2420218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idx="1"/>
          </p:nvPr>
        </p:nvSpPr>
        <p:spPr>
          <a:xfrm>
            <a:off x="467544" y="1628800"/>
            <a:ext cx="8229600" cy="4525963"/>
          </a:xfrm>
        </p:spPr>
        <p:txBody>
          <a:bodyPr>
            <a:normAutofit lnSpcReduction="10000"/>
          </a:bodyPr>
          <a:lstStyle/>
          <a:p>
            <a:pPr eaLnBrk="1" hangingPunct="1">
              <a:buFontTx/>
              <a:buBlip>
                <a:blip r:embed="rId3"/>
              </a:buBlip>
            </a:pPr>
            <a:r>
              <a:rPr lang="zh-TW" altLang="en-US" sz="2800" dirty="0" smtClean="0">
                <a:latin typeface="Adobe 繁黑體 Std B" pitchFamily="34" charset="-120"/>
                <a:ea typeface="Adobe 繁黑體 Std B" pitchFamily="34" charset="-120"/>
              </a:rPr>
              <a:t>檔案的儲存方式通常分成兩種：</a:t>
            </a:r>
            <a:r>
              <a:rPr lang="en-US" altLang="zh-TW" sz="2800" dirty="0" smtClean="0">
                <a:latin typeface="Adobe 繁黑體 Std B" pitchFamily="34" charset="-120"/>
                <a:ea typeface="Adobe 繁黑體 Std B" pitchFamily="34" charset="-120"/>
              </a:rPr>
              <a:t>“</a:t>
            </a:r>
            <a:r>
              <a:rPr lang="zh-TW" altLang="en-US" sz="2800" dirty="0" smtClean="0">
                <a:solidFill>
                  <a:srgbClr val="FF0000"/>
                </a:solidFill>
                <a:latin typeface="Adobe 繁黑體 Std B" pitchFamily="34" charset="-120"/>
                <a:ea typeface="Adobe 繁黑體 Std B" pitchFamily="34" charset="-120"/>
              </a:rPr>
              <a:t>文字檔</a:t>
            </a:r>
            <a:r>
              <a:rPr lang="en-US" altLang="zh-TW" sz="2800" dirty="0" smtClean="0">
                <a:latin typeface="Adobe 繁黑體 Std B" pitchFamily="34" charset="-120"/>
                <a:ea typeface="Adobe 繁黑體 Std B" pitchFamily="34" charset="-120"/>
              </a:rPr>
              <a:t>”</a:t>
            </a:r>
            <a:r>
              <a:rPr lang="zh-TW" altLang="en-US" sz="2800" dirty="0" smtClean="0">
                <a:latin typeface="Adobe 繁黑體 Std B" pitchFamily="34" charset="-120"/>
                <a:ea typeface="Adobe 繁黑體 Std B" pitchFamily="34" charset="-120"/>
              </a:rPr>
              <a:t>和</a:t>
            </a:r>
            <a:r>
              <a:rPr lang="en-US" altLang="zh-TW" sz="2800" dirty="0" smtClean="0">
                <a:latin typeface="Adobe 繁黑體 Std B" pitchFamily="34" charset="-120"/>
                <a:ea typeface="Adobe 繁黑體 Std B" pitchFamily="34" charset="-120"/>
              </a:rPr>
              <a:t>“</a:t>
            </a:r>
            <a:r>
              <a:rPr lang="zh-TW" altLang="en-US" sz="2800" dirty="0" smtClean="0">
                <a:solidFill>
                  <a:srgbClr val="FF0000"/>
                </a:solidFill>
                <a:latin typeface="Adobe 繁黑體 Std B" pitchFamily="34" charset="-120"/>
                <a:ea typeface="Adobe 繁黑體 Std B" pitchFamily="34" charset="-120"/>
              </a:rPr>
              <a:t>二進位檔</a:t>
            </a:r>
            <a:r>
              <a:rPr lang="en-US" altLang="zh-TW" sz="2800" dirty="0" smtClean="0">
                <a:latin typeface="Adobe 繁黑體 Std B" pitchFamily="34" charset="-120"/>
                <a:ea typeface="Adobe 繁黑體 Std B" pitchFamily="34" charset="-120"/>
              </a:rPr>
              <a:t>”</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eaLnBrk="1" hangingPunct="1">
              <a:buFontTx/>
              <a:buBlip>
                <a:blip r:embed="rId3"/>
              </a:buBlip>
            </a:pPr>
            <a:r>
              <a:rPr lang="zh-TW" altLang="en-US" sz="2800" dirty="0" smtClean="0">
                <a:latin typeface="Adobe 繁黑體 Std B" pitchFamily="34" charset="-120"/>
                <a:ea typeface="Adobe 繁黑體 Std B" pitchFamily="34" charset="-120"/>
              </a:rPr>
              <a:t>文字檔中存放的東西都是肉眼可視的</a:t>
            </a:r>
            <a:r>
              <a:rPr lang="zh-TW" altLang="en-US" sz="2800" dirty="0" smtClean="0">
                <a:solidFill>
                  <a:srgbClr val="FF0000"/>
                </a:solidFill>
                <a:latin typeface="Adobe 繁黑體 Std B" pitchFamily="34" charset="-120"/>
                <a:ea typeface="Adobe 繁黑體 Std B" pitchFamily="34" charset="-120"/>
              </a:rPr>
              <a:t>英文字母或數字符號</a:t>
            </a:r>
            <a:r>
              <a:rPr lang="zh-TW" altLang="en-US" sz="2800" dirty="0" smtClean="0">
                <a:latin typeface="Adobe 繁黑體 Std B" pitchFamily="34" charset="-120"/>
                <a:ea typeface="Adobe 繁黑體 Std B" pitchFamily="34" charset="-120"/>
              </a:rPr>
              <a:t>等。</a:t>
            </a:r>
            <a:endParaRPr lang="en-US" altLang="zh-TW" sz="2800" dirty="0" smtClean="0">
              <a:latin typeface="Adobe 繁黑體 Std B" pitchFamily="34" charset="-120"/>
              <a:ea typeface="Adobe 繁黑體 Std B" pitchFamily="34" charset="-120"/>
            </a:endParaRPr>
          </a:p>
          <a:p>
            <a:pPr eaLnBrk="1" hangingPunct="1">
              <a:buFontTx/>
              <a:buBlip>
                <a:blip r:embed="rId3"/>
              </a:buBlip>
            </a:pPr>
            <a:r>
              <a:rPr lang="zh-TW" altLang="en-US" sz="2800" dirty="0" smtClean="0">
                <a:latin typeface="Adobe 繁黑體 Std B" pitchFamily="34" charset="-120"/>
                <a:ea typeface="Adobe 繁黑體 Std B" pitchFamily="34" charset="-120"/>
              </a:rPr>
              <a:t>二進位檔是把</a:t>
            </a:r>
            <a:r>
              <a:rPr lang="zh-TW" altLang="en-US" sz="2800" dirty="0" smtClean="0">
                <a:solidFill>
                  <a:srgbClr val="FF0000"/>
                </a:solidFill>
                <a:latin typeface="Adobe 繁黑體 Std B" pitchFamily="34" charset="-120"/>
                <a:ea typeface="Adobe 繁黑體 Std B" pitchFamily="34" charset="-120"/>
              </a:rPr>
              <a:t>數值的內容原封不動</a:t>
            </a:r>
            <a:r>
              <a:rPr lang="zh-TW" altLang="en-US" sz="2800" dirty="0" smtClean="0">
                <a:latin typeface="Adobe 繁黑體 Std B" pitchFamily="34" charset="-120"/>
                <a:ea typeface="Adobe 繁黑體 Std B" pitchFamily="34" charset="-120"/>
              </a:rPr>
              <a:t>使用它的二進位方式直接儲存下來。</a:t>
            </a:r>
            <a:endParaRPr lang="en-US" altLang="zh-TW" sz="2800" dirty="0" smtClean="0">
              <a:latin typeface="Adobe 繁黑體 Std B" pitchFamily="34" charset="-120"/>
              <a:ea typeface="Adobe 繁黑體 Std B" pitchFamily="34" charset="-120"/>
            </a:endParaRPr>
          </a:p>
          <a:p>
            <a:pPr eaLnBrk="1" hangingPunct="1">
              <a:buFontTx/>
              <a:buBlip>
                <a:blip r:embed="rId3"/>
              </a:buBlip>
            </a:pPr>
            <a:r>
              <a:rPr lang="zh-TW" altLang="en-US" sz="2800" dirty="0" smtClean="0">
                <a:latin typeface="Adobe 繁黑體 Std B" pitchFamily="34" charset="-120"/>
                <a:ea typeface="Adobe 繁黑體 Std B" pitchFamily="34" charset="-120"/>
              </a:rPr>
              <a:t>舉例：</a:t>
            </a:r>
            <a:endParaRPr lang="en-US" altLang="zh-TW" sz="2800" dirty="0" smtClean="0">
              <a:latin typeface="Adobe 繁黑體 Std B" pitchFamily="34" charset="-120"/>
              <a:ea typeface="Adobe 繁黑體 Std B" pitchFamily="34" charset="-120"/>
            </a:endParaRPr>
          </a:p>
          <a:p>
            <a:pPr lvl="1" eaLnBrk="1" hangingPunct="1">
              <a:buFont typeface="Wingdings" pitchFamily="2" charset="2"/>
              <a:buChar char="n"/>
            </a:pPr>
            <a:r>
              <a:rPr lang="en-US" altLang="zh-TW" sz="2400" dirty="0" err="1" smtClean="0">
                <a:latin typeface="Adobe 繁黑體 Std B" pitchFamily="34" charset="-120"/>
                <a:ea typeface="Adobe 繁黑體 Std B" pitchFamily="34" charset="-120"/>
              </a:rPr>
              <a:t>int</a:t>
            </a:r>
            <a:r>
              <a:rPr lang="en-US" altLang="zh-TW" sz="2400" dirty="0" smtClean="0">
                <a:latin typeface="Adobe 繁黑體 Std B" pitchFamily="34" charset="-120"/>
                <a:ea typeface="Adobe 繁黑體 Std B" pitchFamily="34" charset="-120"/>
              </a:rPr>
              <a:t> a=100000 </a:t>
            </a:r>
            <a:r>
              <a:rPr lang="zh-TW" altLang="en-US" sz="2400" dirty="0" smtClean="0">
                <a:latin typeface="Adobe 繁黑體 Std B" pitchFamily="34" charset="-120"/>
                <a:ea typeface="Adobe 繁黑體 Std B" pitchFamily="34" charset="-120"/>
              </a:rPr>
              <a:t>若用文字檔來存</a:t>
            </a:r>
            <a:r>
              <a:rPr lang="en-US" altLang="zh-TW" sz="2400" dirty="0" smtClean="0">
                <a:latin typeface="Adobe 繁黑體 Std B" pitchFamily="34" charset="-120"/>
                <a:ea typeface="Adobe 繁黑體 Std B" pitchFamily="34" charset="-120"/>
              </a:rPr>
              <a:t>, </a:t>
            </a:r>
            <a:r>
              <a:rPr lang="zh-TW" altLang="en-US" sz="2400" dirty="0" smtClean="0">
                <a:latin typeface="Adobe 繁黑體 Std B" pitchFamily="34" charset="-120"/>
                <a:ea typeface="Adobe 繁黑體 Std B" pitchFamily="34" charset="-120"/>
              </a:rPr>
              <a:t>存下來的會是</a:t>
            </a:r>
            <a:r>
              <a:rPr lang="en-US" altLang="zh-TW" sz="2400" dirty="0" smtClean="0">
                <a:latin typeface="Adobe 繁黑體 Std B" pitchFamily="34" charset="-120"/>
                <a:ea typeface="Adobe 繁黑體 Std B" pitchFamily="34" charset="-120"/>
              </a:rPr>
              <a:t>"100000"</a:t>
            </a:r>
            <a:r>
              <a:rPr lang="zh-TW" altLang="en-US" sz="2400" dirty="0" smtClean="0">
                <a:latin typeface="Adobe 繁黑體 Std B" pitchFamily="34" charset="-120"/>
                <a:ea typeface="Adobe 繁黑體 Std B" pitchFamily="34" charset="-120"/>
              </a:rPr>
              <a:t>這個字串，佔</a:t>
            </a:r>
            <a:r>
              <a:rPr lang="en-US" altLang="zh-TW" sz="2400" dirty="0" smtClean="0">
                <a:latin typeface="Adobe 繁黑體 Std B" pitchFamily="34" charset="-120"/>
                <a:ea typeface="Adobe 繁黑體 Std B" pitchFamily="34" charset="-120"/>
              </a:rPr>
              <a:t>6</a:t>
            </a:r>
            <a:r>
              <a:rPr lang="zh-TW" altLang="en-US" sz="2400" dirty="0" smtClean="0">
                <a:latin typeface="Adobe 繁黑體 Std B" pitchFamily="34" charset="-120"/>
                <a:ea typeface="Adobe 繁黑體 Std B" pitchFamily="34" charset="-120"/>
              </a:rPr>
              <a:t>個</a:t>
            </a:r>
            <a:r>
              <a:rPr lang="en-US" altLang="zh-TW" sz="2400" dirty="0" smtClean="0">
                <a:latin typeface="Adobe 繁黑體 Std B" pitchFamily="34" charset="-120"/>
                <a:ea typeface="Adobe 繁黑體 Std B" pitchFamily="34" charset="-120"/>
              </a:rPr>
              <a:t>byte</a:t>
            </a:r>
            <a:r>
              <a:rPr lang="zh-TW" altLang="en-US" sz="2400" dirty="0" smtClean="0">
                <a:latin typeface="Adobe 繁黑體 Std B" pitchFamily="34" charset="-120"/>
                <a:ea typeface="Adobe 繁黑體 Std B" pitchFamily="34" charset="-120"/>
              </a:rPr>
              <a:t>。</a:t>
            </a:r>
            <a:endParaRPr lang="en-US" altLang="zh-TW" sz="2400" dirty="0" smtClean="0">
              <a:latin typeface="Adobe 繁黑體 Std B" pitchFamily="34" charset="-120"/>
              <a:ea typeface="Adobe 繁黑體 Std B" pitchFamily="34" charset="-120"/>
            </a:endParaRPr>
          </a:p>
          <a:p>
            <a:pPr lvl="1" eaLnBrk="1" hangingPunct="1">
              <a:buFont typeface="Wingdings" pitchFamily="2" charset="2"/>
              <a:buChar char="n"/>
            </a:pPr>
            <a:r>
              <a:rPr lang="zh-TW" altLang="en-US" sz="2400" dirty="0" smtClean="0">
                <a:latin typeface="Adobe 繁黑體 Std B" pitchFamily="34" charset="-120"/>
                <a:ea typeface="Adobe 繁黑體 Std B" pitchFamily="34" charset="-120"/>
              </a:rPr>
              <a:t>若用二進位檔來存，存下來的是</a:t>
            </a:r>
            <a:r>
              <a:rPr lang="en-US" altLang="zh-TW" sz="2400" dirty="0" smtClean="0">
                <a:latin typeface="Adobe 繁黑體 Std B" pitchFamily="34" charset="-120"/>
                <a:ea typeface="Adobe 繁黑體 Std B" pitchFamily="34" charset="-120"/>
              </a:rPr>
              <a:t>0x186A0</a:t>
            </a:r>
            <a:r>
              <a:rPr lang="zh-TW" altLang="en-US" sz="2400" dirty="0" smtClean="0">
                <a:latin typeface="Adobe 繁黑體 Std B" pitchFamily="34" charset="-120"/>
                <a:ea typeface="Adobe 繁黑體 Std B" pitchFamily="34" charset="-120"/>
              </a:rPr>
              <a:t>的的二進位值，</a:t>
            </a:r>
            <a:r>
              <a:rPr lang="en-US" altLang="zh-TW" sz="2400" dirty="0" smtClean="0">
                <a:latin typeface="Adobe 繁黑體 Std B" pitchFamily="34" charset="-120"/>
                <a:ea typeface="Adobe 繁黑體 Std B" pitchFamily="34" charset="-120"/>
              </a:rPr>
              <a:t> </a:t>
            </a:r>
            <a:r>
              <a:rPr lang="zh-TW" altLang="en-US" sz="2400" dirty="0" smtClean="0">
                <a:latin typeface="Adobe 繁黑體 Std B" pitchFamily="34" charset="-120"/>
                <a:ea typeface="Adobe 繁黑體 Std B" pitchFamily="34" charset="-120"/>
              </a:rPr>
              <a:t>固定佔</a:t>
            </a:r>
            <a:r>
              <a:rPr lang="en-US" altLang="zh-TW" sz="2400" dirty="0" smtClean="0">
                <a:latin typeface="Adobe 繁黑體 Std B" pitchFamily="34" charset="-120"/>
                <a:ea typeface="Adobe 繁黑體 Std B" pitchFamily="34" charset="-120"/>
              </a:rPr>
              <a:t>4</a:t>
            </a:r>
            <a:r>
              <a:rPr lang="zh-TW" altLang="en-US" sz="2400" dirty="0" smtClean="0">
                <a:latin typeface="Adobe 繁黑體 Std B" pitchFamily="34" charset="-120"/>
                <a:ea typeface="Adobe 繁黑體 Std B" pitchFamily="34" charset="-120"/>
              </a:rPr>
              <a:t>個</a:t>
            </a:r>
            <a:r>
              <a:rPr lang="en-US" altLang="zh-TW" sz="2400" dirty="0" smtClean="0">
                <a:latin typeface="Adobe 繁黑體 Std B" pitchFamily="34" charset="-120"/>
                <a:ea typeface="Adobe 繁黑體 Std B" pitchFamily="34" charset="-120"/>
              </a:rPr>
              <a:t>byte</a:t>
            </a:r>
            <a:r>
              <a:rPr lang="zh-TW" altLang="en-US" sz="2400" dirty="0" smtClean="0">
                <a:latin typeface="Adobe 繁黑體 Std B" pitchFamily="34" charset="-120"/>
                <a:ea typeface="Adobe 繁黑體 Std B" pitchFamily="34" charset="-120"/>
              </a:rPr>
              <a:t>，因為</a:t>
            </a:r>
            <a:r>
              <a:rPr lang="en-US" altLang="zh-TW" sz="2400" dirty="0" err="1" smtClean="0">
                <a:latin typeface="Adobe 繁黑體 Std B" pitchFamily="34" charset="-120"/>
                <a:ea typeface="Adobe 繁黑體 Std B" pitchFamily="34" charset="-120"/>
              </a:rPr>
              <a:t>int</a:t>
            </a:r>
            <a:r>
              <a:rPr lang="zh-TW" altLang="en-US" sz="2400" dirty="0" smtClean="0">
                <a:latin typeface="Adobe 繁黑體 Std B" pitchFamily="34" charset="-120"/>
                <a:ea typeface="Adobe 繁黑體 Std B" pitchFamily="34" charset="-120"/>
              </a:rPr>
              <a:t>型態就是占</a:t>
            </a:r>
            <a:r>
              <a:rPr lang="en-US" altLang="zh-TW" sz="2400" dirty="0" smtClean="0">
                <a:latin typeface="Adobe 繁黑體 Std B" pitchFamily="34" charset="-120"/>
                <a:ea typeface="Adobe 繁黑體 Std B" pitchFamily="34" charset="-120"/>
              </a:rPr>
              <a:t>4</a:t>
            </a:r>
            <a:r>
              <a:rPr lang="zh-TW" altLang="en-US" sz="2400" dirty="0" smtClean="0">
                <a:latin typeface="Adobe 繁黑體 Std B" pitchFamily="34" charset="-120"/>
                <a:ea typeface="Adobe 繁黑體 Std B" pitchFamily="34" charset="-120"/>
              </a:rPr>
              <a:t>個</a:t>
            </a:r>
            <a:r>
              <a:rPr lang="en-US" altLang="zh-TW" sz="2400" dirty="0" smtClean="0">
                <a:latin typeface="Adobe 繁黑體 Std B" pitchFamily="34" charset="-120"/>
                <a:ea typeface="Adobe 繁黑體 Std B" pitchFamily="34" charset="-120"/>
              </a:rPr>
              <a:t>byte</a:t>
            </a:r>
            <a:r>
              <a:rPr lang="zh-TW" altLang="en-US" sz="2400" dirty="0" smtClean="0">
                <a:latin typeface="Adobe 繁黑體 Std B" pitchFamily="34" charset="-120"/>
                <a:ea typeface="Adobe 繁黑體 Std B" pitchFamily="34" charset="-120"/>
              </a:rPr>
              <a:t>。</a:t>
            </a:r>
            <a:endParaRPr lang="en-US" altLang="zh-TW" sz="2400" dirty="0" smtClean="0">
              <a:latin typeface="Adobe 繁黑體 Std B" pitchFamily="34" charset="-120"/>
              <a:ea typeface="Adobe 繁黑體 Std B" pitchFamily="34" charset="-120"/>
            </a:endParaRPr>
          </a:p>
        </p:txBody>
      </p:sp>
      <p:sp>
        <p:nvSpPr>
          <p:cNvPr id="28674" name="Rectangle 2"/>
          <p:cNvSpPr>
            <a:spLocks noGrp="1" noChangeArrowheads="1"/>
          </p:cNvSpPr>
          <p:nvPr>
            <p:ph type="title"/>
          </p:nvPr>
        </p:nvSpPr>
        <p:spPr/>
        <p:txBody>
          <a:bodyPr/>
          <a:lstStyle/>
          <a:p>
            <a:pPr marL="342900" indent="-342900"/>
            <a:r>
              <a:rPr lang="en-US" altLang="zh-TW" dirty="0" smtClean="0">
                <a:latin typeface="Adobe 繁黑體 Std B" pitchFamily="34" charset="-120"/>
                <a:ea typeface="Adobe 繁黑體 Std B" pitchFamily="34" charset="-120"/>
              </a:rPr>
              <a:t>Binary files</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補充</a:t>
            </a:r>
            <a:r>
              <a:rPr lang="en-US" altLang="zh-TW" dirty="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p:txBody>
      </p:sp>
      <p:sp>
        <p:nvSpPr>
          <p:cNvPr id="28675"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E3389DCE-9795-4757-91D4-9F036619DE18}" type="slidenum">
              <a:rPr lang="en-US" altLang="zh-TW" sz="1400">
                <a:solidFill>
                  <a:schemeClr val="tx2"/>
                </a:solidFill>
                <a:latin typeface="Quixley LET" pitchFamily="2" charset="0"/>
                <a:ea typeface="新細明體" charset="-120"/>
              </a:rPr>
              <a:pPr>
                <a:spcBef>
                  <a:spcPct val="0"/>
                </a:spcBef>
                <a:buFontTx/>
                <a:buNone/>
              </a:pPr>
              <a:t>29</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ECC0D72B-BD46-4011-868F-E740108D490E}"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4098" name="Picture 2" descr="https://i-msdn.sec.s-msft.com/dynimg/IC12124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44" y="908720"/>
            <a:ext cx="8175636" cy="465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80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4" name="日期版面配置區 3"/>
          <p:cNvSpPr>
            <a:spLocks noGrp="1"/>
          </p:cNvSpPr>
          <p:nvPr>
            <p:ph type="dt" sz="half" idx="10"/>
          </p:nvPr>
        </p:nvSpPr>
        <p:spPr/>
        <p:txBody>
          <a:bodyPr/>
          <a:lstStyle/>
          <a:p>
            <a:fld id="{01A13B24-1814-4F47-A832-0954AC08FB80}"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a:t>
            </a:fld>
            <a:endParaRPr lang="zh-TW" altLang="en-US"/>
          </a:p>
        </p:txBody>
      </p:sp>
      <p:pic>
        <p:nvPicPr>
          <p:cNvPr id="7" name="Picture 2" descr="http://myhard.yesky.com/imagelist/05/11/uy7g60b9p502.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000" y1="60355" x2="42000" y2="60355"/>
                      </a14:backgroundRemoval>
                    </a14:imgEffect>
                  </a14:imgLayer>
                </a14:imgProps>
              </a:ext>
              <a:ext uri="{28A0092B-C50C-407E-A947-70E740481C1C}">
                <a14:useLocalDpi xmlns:a14="http://schemas.microsoft.com/office/drawing/2010/main" val="0"/>
              </a:ext>
            </a:extLst>
          </a:blip>
          <a:srcRect/>
          <a:stretch>
            <a:fillRect/>
          </a:stretch>
        </p:blipFill>
        <p:spPr bwMode="auto">
          <a:xfrm>
            <a:off x="251520" y="3717032"/>
            <a:ext cx="3525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www.xbitlabs.com/images/cpu/core2duo-e6300/process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867" y="4221088"/>
            <a:ext cx="20732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線單箭頭接點 8"/>
          <p:cNvCxnSpPr/>
          <p:nvPr/>
        </p:nvCxnSpPr>
        <p:spPr>
          <a:xfrm>
            <a:off x="3222016" y="5029823"/>
            <a:ext cx="2786062" cy="1588"/>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Picture 2" descr="http://img153.imageshack.us/img153/7862/cuda72009sata500gb6y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1268760"/>
            <a:ext cx="20796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線單箭頭接點 10"/>
          <p:cNvCxnSpPr/>
          <p:nvPr/>
        </p:nvCxnSpPr>
        <p:spPr>
          <a:xfrm rot="5400000" flipH="1" flipV="1">
            <a:off x="6868866" y="3716238"/>
            <a:ext cx="784225" cy="1587"/>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內容版面配置區 12"/>
          <p:cNvSpPr>
            <a:spLocks noGrp="1"/>
          </p:cNvSpPr>
          <p:nvPr>
            <p:ph idx="1"/>
          </p:nvPr>
        </p:nvSpPr>
        <p:spPr>
          <a:xfrm>
            <a:off x="904258" y="1454049"/>
            <a:ext cx="8229600" cy="4525963"/>
          </a:xfrm>
        </p:spPr>
        <p:txBody>
          <a:bodyPr>
            <a:normAutofit/>
          </a:bodyPr>
          <a:lstStyle/>
          <a:p>
            <a:r>
              <a:rPr lang="en-US" altLang="zh-TW" sz="4400" dirty="0" smtClean="0">
                <a:latin typeface="Adobe 繁黑體 Std B" pitchFamily="34" charset="-120"/>
                <a:ea typeface="Adobe 繁黑體 Std B" pitchFamily="34" charset="-120"/>
              </a:rPr>
              <a:t>txt</a:t>
            </a:r>
          </a:p>
          <a:p>
            <a:r>
              <a:rPr lang="en-US" altLang="zh-TW" sz="4400" dirty="0" smtClean="0">
                <a:latin typeface="Adobe 繁黑體 Std B" pitchFamily="34" charset="-120"/>
                <a:ea typeface="Adobe 繁黑體 Std B" pitchFamily="34" charset="-120"/>
              </a:rPr>
              <a:t>csv</a:t>
            </a:r>
            <a:endParaRPr lang="zh-TW" altLang="en-US" sz="44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898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noChangeArrowheads="1"/>
          </p:cNvSpPr>
          <p:nvPr>
            <p:ph idx="1"/>
          </p:nvPr>
        </p:nvSpPr>
        <p:spPr>
          <a:xfrm>
            <a:off x="23192" y="1628800"/>
            <a:ext cx="9443392" cy="4525963"/>
          </a:xfrm>
        </p:spPr>
        <p:txBody>
          <a:bodyPr/>
          <a:lstStyle/>
          <a:p>
            <a:pPr>
              <a:buFont typeface="Wingdings" panose="05000000000000000000" pitchFamily="2" charset="2"/>
              <a:buChar char="l"/>
            </a:pPr>
            <a:r>
              <a:rPr lang="en-US" altLang="zh-TW" dirty="0" err="1">
                <a:latin typeface="Adobe 繁黑體 Std B" pitchFamily="34" charset="-120"/>
                <a:ea typeface="Adobe 繁黑體 Std B" pitchFamily="34" charset="-120"/>
              </a:rPr>
              <a:t>file.open</a:t>
            </a:r>
            <a:r>
              <a:rPr lang="en-US" altLang="zh-TW" dirty="0">
                <a:latin typeface="Adobe 繁黑體 Std B" pitchFamily="34" charset="-120"/>
                <a:ea typeface="Adobe 繁黑體 Std B" pitchFamily="34" charset="-120"/>
              </a:rPr>
              <a:t>(“Reader.txt”,</a:t>
            </a:r>
            <a:r>
              <a:rPr lang="en-US" altLang="zh-TW" dirty="0" err="1">
                <a:latin typeface="Adobe 繁黑體 Std B" pitchFamily="34" charset="-120"/>
                <a:ea typeface="Adobe 繁黑體 Std B" pitchFamily="34" charset="-120"/>
              </a:rPr>
              <a:t>ios</a:t>
            </a:r>
            <a:r>
              <a:rPr lang="en-US" altLang="zh-TW" dirty="0">
                <a:latin typeface="Adobe 繁黑體 Std B" pitchFamily="34" charset="-120"/>
                <a:ea typeface="Adobe 繁黑體 Std B" pitchFamily="34" charset="-120"/>
              </a:rPr>
              <a:t>::in | :</a:t>
            </a:r>
            <a:r>
              <a:rPr lang="en-US" altLang="zh-TW" dirty="0" err="1">
                <a:latin typeface="Adobe 繁黑體 Std B" pitchFamily="34" charset="-120"/>
                <a:ea typeface="Adobe 繁黑體 Std B" pitchFamily="34" charset="-120"/>
              </a:rPr>
              <a:t>ios</a:t>
            </a:r>
            <a:r>
              <a:rPr lang="en-US" altLang="zh-TW" dirty="0">
                <a:latin typeface="Adobe 繁黑體 Std B" pitchFamily="34" charset="-120"/>
                <a:ea typeface="Adobe 繁黑體 Std B" pitchFamily="34" charset="-120"/>
              </a:rPr>
              <a:t>::binary) ;    </a:t>
            </a:r>
            <a:endParaRPr lang="en-US" altLang="zh-TW" b="1" dirty="0" smtClean="0">
              <a:latin typeface="Adobe 繁黑體 Std B" pitchFamily="34" charset="-120"/>
              <a:ea typeface="Adobe 繁黑體 Std B" pitchFamily="34" charset="-120"/>
            </a:endParaRPr>
          </a:p>
          <a:p>
            <a:pPr>
              <a:buFont typeface="Wingdings" panose="05000000000000000000" pitchFamily="2" charset="2"/>
              <a:buChar char="l"/>
            </a:pPr>
            <a:r>
              <a:rPr lang="en-US" altLang="zh-TW" b="1" dirty="0" smtClean="0">
                <a:latin typeface="Adobe 繁黑體 Std B" pitchFamily="34" charset="-120"/>
                <a:ea typeface="Adobe 繁黑體 Std B" pitchFamily="34" charset="-120"/>
              </a:rPr>
              <a:t>read </a:t>
            </a:r>
            <a:r>
              <a:rPr lang="en-US" altLang="zh-TW" b="1" dirty="0">
                <a:latin typeface="Adobe 繁黑體 Std B" pitchFamily="34" charset="-120"/>
                <a:ea typeface="Adobe 繁黑體 Std B" pitchFamily="34" charset="-120"/>
              </a:rPr>
              <a:t>(</a:t>
            </a:r>
            <a:r>
              <a:rPr lang="en-US" altLang="zh-TW" b="1" dirty="0" err="1">
                <a:latin typeface="Adobe 繁黑體 Std B" pitchFamily="34" charset="-120"/>
                <a:ea typeface="Adobe 繁黑體 Std B" pitchFamily="34" charset="-120"/>
              </a:rPr>
              <a:t>memblock</a:t>
            </a:r>
            <a:r>
              <a:rPr lang="en-US" altLang="zh-TW" b="1" dirty="0">
                <a:latin typeface="Adobe 繁黑體 Std B" pitchFamily="34" charset="-120"/>
                <a:ea typeface="Adobe 繁黑體 Std B" pitchFamily="34" charset="-120"/>
              </a:rPr>
              <a:t>, size</a:t>
            </a:r>
            <a:r>
              <a:rPr lang="en-US" altLang="zh-TW" b="1" dirty="0" smtClean="0">
                <a:latin typeface="Adobe 繁黑體 Std B" pitchFamily="34" charset="-120"/>
                <a:ea typeface="Adobe 繁黑體 Std B" pitchFamily="34" charset="-120"/>
              </a:rPr>
              <a:t>);</a:t>
            </a:r>
          </a:p>
          <a:p>
            <a:pPr lvl="1" eaLnBrk="1" hangingPunct="1">
              <a:buFont typeface="Wingdings" panose="05000000000000000000" pitchFamily="2" charset="2"/>
              <a:buChar char="Ø"/>
            </a:pPr>
            <a:r>
              <a:rPr lang="zh-TW" altLang="en-US" dirty="0" smtClean="0">
                <a:latin typeface="Adobe 繁黑體 Std B" pitchFamily="34" charset="-120"/>
                <a:ea typeface="Adobe 繁黑體 Std B" pitchFamily="34" charset="-120"/>
              </a:rPr>
              <a:t>讀取檔案某</a:t>
            </a:r>
            <a:r>
              <a:rPr lang="en-US" altLang="zh-TW" dirty="0" smtClean="0">
                <a:latin typeface="Adobe 繁黑體 Std B" pitchFamily="34" charset="-120"/>
                <a:ea typeface="Adobe 繁黑體 Std B" pitchFamily="34" charset="-120"/>
              </a:rPr>
              <a:t>size</a:t>
            </a:r>
            <a:r>
              <a:rPr lang="zh-TW" altLang="en-US" dirty="0" smtClean="0">
                <a:latin typeface="Adobe 繁黑體 Std B" pitchFamily="34" charset="-120"/>
                <a:ea typeface="Adobe 繁黑體 Std B" pitchFamily="34" charset="-120"/>
              </a:rPr>
              <a:t>大小的變數之某個</a:t>
            </a:r>
            <a:endParaRPr lang="en-US" altLang="zh-TW" dirty="0" smtClean="0">
              <a:latin typeface="Adobe 繁黑體 Std B" pitchFamily="34" charset="-120"/>
              <a:ea typeface="Adobe 繁黑體 Std B" pitchFamily="34" charset="-120"/>
            </a:endParaRPr>
          </a:p>
          <a:p>
            <a:pPr>
              <a:buFont typeface="Wingdings" panose="05000000000000000000" pitchFamily="2" charset="2"/>
              <a:buChar char="l"/>
            </a:pPr>
            <a:r>
              <a:rPr lang="en-US" altLang="zh-TW" b="1" dirty="0">
                <a:latin typeface="Adobe 繁黑體 Std B" pitchFamily="34" charset="-120"/>
                <a:ea typeface="Adobe 繁黑體 Std B" pitchFamily="34" charset="-120"/>
              </a:rPr>
              <a:t>write ( </a:t>
            </a:r>
            <a:r>
              <a:rPr lang="en-US" altLang="zh-TW" b="1" dirty="0" err="1">
                <a:latin typeface="Adobe 繁黑體 Std B" pitchFamily="34" charset="-120"/>
                <a:ea typeface="Adobe 繁黑體 Std B" pitchFamily="34" charset="-120"/>
              </a:rPr>
              <a:t>memory_block</a:t>
            </a:r>
            <a:r>
              <a:rPr lang="en-US" altLang="zh-TW" b="1" dirty="0">
                <a:latin typeface="Adobe 繁黑體 Std B" pitchFamily="34" charset="-120"/>
                <a:ea typeface="Adobe 繁黑體 Std B" pitchFamily="34" charset="-120"/>
              </a:rPr>
              <a:t>, size </a:t>
            </a:r>
            <a:r>
              <a:rPr lang="en-US" altLang="zh-TW" b="1" dirty="0" smtClean="0">
                <a:latin typeface="Adobe 繁黑體 Std B" pitchFamily="34" charset="-120"/>
                <a:ea typeface="Adobe 繁黑體 Std B" pitchFamily="34" charset="-120"/>
              </a:rPr>
              <a:t>);</a:t>
            </a:r>
          </a:p>
          <a:p>
            <a:pPr lvl="1">
              <a:buFont typeface="Wingdings" panose="05000000000000000000" pitchFamily="2" charset="2"/>
              <a:buChar char="Ø"/>
            </a:pPr>
            <a:r>
              <a:rPr lang="zh-TW" altLang="en-US" dirty="0" smtClean="0">
                <a:latin typeface="Adobe 繁黑體 Std B" pitchFamily="34" charset="-120"/>
                <a:ea typeface="Adobe 繁黑體 Std B" pitchFamily="34" charset="-120"/>
              </a:rPr>
              <a:t>寫入檔案某</a:t>
            </a:r>
            <a:r>
              <a:rPr lang="en-US" altLang="zh-TW" dirty="0" smtClean="0">
                <a:latin typeface="Adobe 繁黑體 Std B" pitchFamily="34" charset="-120"/>
                <a:ea typeface="Adobe 繁黑體 Std B" pitchFamily="34" charset="-120"/>
              </a:rPr>
              <a:t>size</a:t>
            </a:r>
            <a:r>
              <a:rPr lang="zh-TW" altLang="en-US" dirty="0" smtClean="0">
                <a:latin typeface="Adobe 繁黑體 Std B" pitchFamily="34" charset="-120"/>
                <a:ea typeface="Adobe 繁黑體 Std B" pitchFamily="34" charset="-120"/>
              </a:rPr>
              <a:t>大小的變數之某個</a:t>
            </a:r>
            <a:endParaRPr lang="en-US" altLang="zh-TW" dirty="0" smtClean="0">
              <a:latin typeface="Adobe 繁黑體 Std B" pitchFamily="34" charset="-120"/>
              <a:ea typeface="Adobe 繁黑體 Std B" pitchFamily="34" charset="-120"/>
            </a:endParaRPr>
          </a:p>
          <a:p>
            <a:pPr lvl="1" eaLnBrk="1" hangingPunct="1">
              <a:buFont typeface="Wingdings" panose="05000000000000000000" pitchFamily="2" charset="2"/>
              <a:buChar char="l"/>
            </a:pPr>
            <a:endParaRPr lang="en-US" altLang="zh-TW" b="1" dirty="0" smtClean="0">
              <a:latin typeface="Adobe 繁黑體 Std B" pitchFamily="34" charset="-120"/>
              <a:ea typeface="Adobe 繁黑體 Std B" pitchFamily="34" charset="-120"/>
            </a:endParaRPr>
          </a:p>
          <a:p>
            <a:pPr>
              <a:buFont typeface="Wingdings" panose="05000000000000000000" pitchFamily="2" charset="2"/>
              <a:buChar char="l"/>
            </a:pPr>
            <a:r>
              <a:rPr lang="zh-TW" altLang="en-US" b="1" dirty="0" smtClean="0">
                <a:solidFill>
                  <a:srgbClr val="FF0000"/>
                </a:solidFill>
                <a:latin typeface="Adobe 繁黑體 Std B" pitchFamily="34" charset="-120"/>
                <a:ea typeface="Adobe 繁黑體 Std B" pitchFamily="34" charset="-120"/>
              </a:rPr>
              <a:t>動動腦：為什麼</a:t>
            </a:r>
            <a:r>
              <a:rPr lang="en-US" altLang="zh-TW" b="1" dirty="0" smtClean="0">
                <a:solidFill>
                  <a:srgbClr val="FF0000"/>
                </a:solidFill>
                <a:latin typeface="Adobe 繁黑體 Std B" pitchFamily="34" charset="-120"/>
                <a:ea typeface="Adobe 繁黑體 Std B" pitchFamily="34" charset="-120"/>
              </a:rPr>
              <a:t>txt</a:t>
            </a:r>
            <a:r>
              <a:rPr lang="zh-TW" altLang="en-US" b="1" dirty="0" smtClean="0">
                <a:solidFill>
                  <a:srgbClr val="FF0000"/>
                </a:solidFill>
                <a:latin typeface="Adobe 繁黑體 Std B" pitchFamily="34" charset="-120"/>
                <a:ea typeface="Adobe 繁黑體 Std B" pitchFamily="34" charset="-120"/>
              </a:rPr>
              <a:t>不適合用指標？</a:t>
            </a:r>
            <a:endParaRPr lang="en-US" altLang="zh-TW" b="1" dirty="0" smtClean="0">
              <a:solidFill>
                <a:srgbClr val="FF0000"/>
              </a:solidFill>
              <a:latin typeface="Adobe 繁黑體 Std B" pitchFamily="34" charset="-120"/>
              <a:ea typeface="Adobe 繁黑體 Std B" pitchFamily="34" charset="-120"/>
            </a:endParaRPr>
          </a:p>
        </p:txBody>
      </p:sp>
      <p:sp>
        <p:nvSpPr>
          <p:cNvPr id="29698" name="Rectangle 2"/>
          <p:cNvSpPr>
            <a:spLocks noGrp="1" noChangeArrowheads="1"/>
          </p:cNvSpPr>
          <p:nvPr>
            <p:ph type="title"/>
          </p:nvPr>
        </p:nvSpPr>
        <p:spPr/>
        <p:txBody>
          <a:bodyPr/>
          <a:lstStyle/>
          <a:p>
            <a:pPr marL="182563"/>
            <a:r>
              <a:rPr lang="en-US" altLang="zh-TW" dirty="0" smtClean="0">
                <a:latin typeface="Adobe 繁黑體 Std B" pitchFamily="34" charset="-120"/>
                <a:ea typeface="Adobe 繁黑體 Std B" pitchFamily="34" charset="-120"/>
              </a:rPr>
              <a:t>read/write: </a:t>
            </a:r>
            <a:r>
              <a:rPr lang="zh-TW" altLang="en-US" dirty="0" smtClean="0">
                <a:latin typeface="Adobe 繁黑體 Std B" pitchFamily="34" charset="-120"/>
                <a:ea typeface="Adobe 繁黑體 Std B" pitchFamily="34" charset="-120"/>
              </a:rPr>
              <a:t>二進位讀寫檔 </a:t>
            </a:r>
            <a:r>
              <a:rPr lang="en-US" altLang="zh-TW" dirty="0" smtClean="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補充</a:t>
            </a:r>
            <a:r>
              <a:rPr lang="en-US" altLang="zh-TW" dirty="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p:txBody>
      </p:sp>
      <p:sp>
        <p:nvSpPr>
          <p:cNvPr id="29699"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8B7033E7-FA4B-41A0-A24C-055BE00E53F4}" type="slidenum">
              <a:rPr lang="en-US" altLang="zh-TW" sz="1400">
                <a:solidFill>
                  <a:schemeClr val="tx2"/>
                </a:solidFill>
                <a:latin typeface="Quixley LET" pitchFamily="2" charset="0"/>
                <a:ea typeface="新細明體" charset="-120"/>
              </a:rPr>
              <a:pPr>
                <a:spcBef>
                  <a:spcPct val="0"/>
                </a:spcBef>
                <a:buFontTx/>
                <a:buNone/>
              </a:pPr>
              <a:t>30</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6563B3F8-15FB-4F55-AEAA-47E325959E00}"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2432381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31</a:t>
            </a:fld>
            <a:endParaRPr lang="zh-TW" altLang="en-US"/>
          </a:p>
        </p:txBody>
      </p:sp>
      <p:sp>
        <p:nvSpPr>
          <p:cNvPr id="3" name="內容版面配置區 2"/>
          <p:cNvSpPr>
            <a:spLocks noGrp="1"/>
          </p:cNvSpPr>
          <p:nvPr>
            <p:ph sz="quarter" idx="13"/>
          </p:nvPr>
        </p:nvSpPr>
        <p:spPr>
          <a:xfrm>
            <a:off x="457200" y="1412776"/>
            <a:ext cx="8229600" cy="1656184"/>
          </a:xfrm>
        </p:spPr>
        <p:txBody>
          <a:bodyPr>
            <a:normAutofit/>
          </a:bodyPr>
          <a:lstStyle/>
          <a:p>
            <a:r>
              <a:rPr lang="en-US" altLang="zh-TW" sz="4000" dirty="0" smtClean="0">
                <a:latin typeface="Adobe 繁黑體 Std B" pitchFamily="34" charset="-120"/>
                <a:ea typeface="Adobe 繁黑體 Std B" pitchFamily="34" charset="-120"/>
              </a:rPr>
              <a:t>Mission</a:t>
            </a:r>
          </a:p>
          <a:p>
            <a:pPr lvl="1"/>
            <a:r>
              <a:rPr lang="en-US" altLang="zh-TW" sz="3600" dirty="0" smtClean="0">
                <a:latin typeface="Adobe 繁黑體 Std B" pitchFamily="34" charset="-120"/>
                <a:ea typeface="Adobe 繁黑體 Std B" pitchFamily="34" charset="-120"/>
              </a:rPr>
              <a:t>Get the length of data.</a:t>
            </a:r>
            <a:endParaRPr lang="zh-TW" altLang="en-US" sz="3600" dirty="0">
              <a:latin typeface="Adobe 繁黑體 Std B" pitchFamily="34" charset="-120"/>
              <a:ea typeface="Adobe 繁黑體 Std B" pitchFamily="34" charset="-12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3976"/>
            <a:ext cx="9370326" cy="142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6" y="3684632"/>
            <a:ext cx="9370326" cy="142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805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B2CC9D0-FC7E-4108-93FD-032E5366F832}"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32</a:t>
            </a:fld>
            <a:endParaRPr lang="zh-TW" altLang="en-US"/>
          </a:p>
        </p:txBody>
      </p:sp>
      <p:sp>
        <p:nvSpPr>
          <p:cNvPr id="3" name="內容版面配置區 2"/>
          <p:cNvSpPr>
            <a:spLocks noGrp="1"/>
          </p:cNvSpPr>
          <p:nvPr>
            <p:ph sz="quarter" idx="13"/>
          </p:nvPr>
        </p:nvSpPr>
        <p:spPr>
          <a:xfrm>
            <a:off x="451866" y="1275310"/>
            <a:ext cx="4408166" cy="4673970"/>
          </a:xfrm>
        </p:spPr>
        <p:txBody>
          <a:bodyPr>
            <a:noAutofit/>
          </a:bodyPr>
          <a:lstStyle/>
          <a:p>
            <a:r>
              <a:rPr lang="en-US" altLang="zh-TW" sz="2100" dirty="0" smtClean="0">
                <a:latin typeface="Adobe 繁黑體 Std B" pitchFamily="34" charset="-120"/>
                <a:ea typeface="Adobe 繁黑體 Std B" pitchFamily="34" charset="-120"/>
              </a:rPr>
              <a:t>Mission </a:t>
            </a:r>
            <a:r>
              <a:rPr lang="zh-TW" altLang="en-US" sz="2100" dirty="0" smtClean="0">
                <a:latin typeface="Adobe 繁黑體 Std B" pitchFamily="34" charset="-120"/>
                <a:ea typeface="Adobe 繁黑體 Std B" pitchFamily="34" charset="-120"/>
              </a:rPr>
              <a:t>：</a:t>
            </a:r>
            <a:endParaRPr lang="en-US" altLang="zh-TW" sz="2100" dirty="0" smtClean="0">
              <a:latin typeface="Adobe 繁黑體 Std B" pitchFamily="34" charset="-120"/>
              <a:ea typeface="Adobe 繁黑體 Std B" pitchFamily="34" charset="-120"/>
            </a:endParaRPr>
          </a:p>
          <a:p>
            <a:pPr lvl="1"/>
            <a:r>
              <a:rPr lang="en-US" altLang="zh-TW" sz="2100" dirty="0" smtClean="0">
                <a:latin typeface="Adobe 繁黑體 Std B" pitchFamily="34" charset="-120"/>
                <a:ea typeface="Adobe 繁黑體 Std B" pitchFamily="34" charset="-120"/>
              </a:rPr>
              <a:t>Design a program which can calculate the amount of each alphabet from a whole txt file.</a:t>
            </a:r>
          </a:p>
          <a:p>
            <a:pPr lvl="1"/>
            <a:r>
              <a:rPr lang="en-US" altLang="zh-TW" sz="2100" dirty="0" smtClean="0">
                <a:latin typeface="Adobe 繁黑體 Std B" pitchFamily="34" charset="-120"/>
                <a:ea typeface="Adobe 繁黑體 Std B" pitchFamily="34" charset="-120"/>
              </a:rPr>
              <a:t>Hint : </a:t>
            </a:r>
          </a:p>
          <a:p>
            <a:pPr lvl="2"/>
            <a:r>
              <a:rPr lang="en-US" altLang="zh-TW" sz="2100" dirty="0" smtClean="0">
                <a:latin typeface="Adobe 繁黑體 Std B" pitchFamily="34" charset="-120"/>
                <a:ea typeface="Adobe 繁黑體 Std B" pitchFamily="34" charset="-120"/>
              </a:rPr>
              <a:t>Use </a:t>
            </a:r>
            <a:r>
              <a:rPr lang="en-US" altLang="zh-TW" sz="2100" dirty="0" err="1" smtClean="0">
                <a:latin typeface="Adobe 繁黑體 Std B" pitchFamily="34" charset="-120"/>
                <a:ea typeface="Adobe 繁黑體 Std B" pitchFamily="34" charset="-120"/>
              </a:rPr>
              <a:t>Ascii</a:t>
            </a:r>
            <a:r>
              <a:rPr lang="en-US" altLang="zh-TW" sz="2100" dirty="0" smtClean="0">
                <a:latin typeface="Adobe 繁黑體 Std B" pitchFamily="34" charset="-120"/>
                <a:ea typeface="Adobe 繁黑體 Std B" pitchFamily="34" charset="-120"/>
              </a:rPr>
              <a:t> Code</a:t>
            </a:r>
          </a:p>
          <a:p>
            <a:pPr lvl="2"/>
            <a:r>
              <a:rPr lang="en-US" altLang="zh-TW" sz="2100" dirty="0">
                <a:latin typeface="Adobe 繁黑體 Std B" pitchFamily="34" charset="-120"/>
                <a:ea typeface="Adobe 繁黑體 Std B" pitchFamily="34" charset="-120"/>
              </a:rPr>
              <a:t>#include &lt;</a:t>
            </a:r>
            <a:r>
              <a:rPr lang="en-US" altLang="zh-TW" sz="2100" dirty="0" err="1">
                <a:latin typeface="Adobe 繁黑體 Std B" pitchFamily="34" charset="-120"/>
                <a:ea typeface="Adobe 繁黑體 Std B" pitchFamily="34" charset="-120"/>
              </a:rPr>
              <a:t>ctype.h</a:t>
            </a:r>
            <a:r>
              <a:rPr lang="en-US" altLang="zh-TW" sz="2100" dirty="0" smtClean="0">
                <a:latin typeface="Adobe 繁黑體 Std B" pitchFamily="34" charset="-120"/>
                <a:ea typeface="Adobe 繁黑體 Std B" pitchFamily="34" charset="-120"/>
              </a:rPr>
              <a:t>&gt; to judge it is capital or small</a:t>
            </a:r>
          </a:p>
          <a:p>
            <a:pPr lvl="3"/>
            <a:r>
              <a:rPr lang="en-US" altLang="zh-TW" sz="2100" dirty="0" smtClean="0">
                <a:latin typeface="Adobe 繁黑體 Std B" pitchFamily="34" charset="-120"/>
                <a:ea typeface="Adobe 繁黑體 Std B" pitchFamily="34" charset="-120"/>
              </a:rPr>
              <a:t>(</a:t>
            </a:r>
            <a:r>
              <a:rPr lang="en-US" altLang="zh-TW" sz="2100" dirty="0" err="1" smtClean="0">
                <a:latin typeface="Adobe 繁黑體 Std B" pitchFamily="34" charset="-120"/>
                <a:ea typeface="Adobe 繁黑體 Std B" pitchFamily="34" charset="-120"/>
              </a:rPr>
              <a:t>isupper</a:t>
            </a:r>
            <a:r>
              <a:rPr lang="en-US" altLang="zh-TW" sz="2100" dirty="0" smtClean="0">
                <a:latin typeface="Adobe 繁黑體 Std B" pitchFamily="34" charset="-120"/>
                <a:ea typeface="Adobe 繁黑體 Std B" pitchFamily="34" charset="-120"/>
              </a:rPr>
              <a:t>, </a:t>
            </a:r>
            <a:r>
              <a:rPr lang="en-US" altLang="zh-TW" sz="2100" dirty="0" err="1" smtClean="0">
                <a:latin typeface="Adobe 繁黑體 Std B" pitchFamily="34" charset="-120"/>
                <a:ea typeface="Adobe 繁黑體 Std B" pitchFamily="34" charset="-120"/>
              </a:rPr>
              <a:t>islower</a:t>
            </a:r>
            <a:r>
              <a:rPr lang="en-US" altLang="zh-TW" sz="2100" dirty="0" smtClean="0">
                <a:latin typeface="Adobe 繁黑體 Std B" pitchFamily="34" charset="-120"/>
                <a:ea typeface="Adobe 繁黑體 Std B" pitchFamily="34" charset="-120"/>
              </a:rPr>
              <a:t>)</a:t>
            </a:r>
          </a:p>
          <a:p>
            <a:pPr lvl="2"/>
            <a:r>
              <a:rPr lang="en-US" altLang="zh-TW" sz="2100" dirty="0" smtClean="0">
                <a:latin typeface="Adobe 繁黑體 Std B" pitchFamily="34" charset="-120"/>
                <a:ea typeface="Adobe 繁黑體 Std B" pitchFamily="34" charset="-120"/>
              </a:rPr>
              <a:t>for (char c : </a:t>
            </a:r>
            <a:r>
              <a:rPr lang="en-US" altLang="zh-TW" sz="2100" dirty="0" err="1" smtClean="0">
                <a:latin typeface="Adobe 繁黑體 Std B" pitchFamily="34" charset="-120"/>
                <a:ea typeface="Adobe 繁黑體 Std B" pitchFamily="34" charset="-120"/>
              </a:rPr>
              <a:t>str</a:t>
            </a:r>
            <a:r>
              <a:rPr lang="en-US" altLang="zh-TW" sz="2100" dirty="0" smtClean="0">
                <a:latin typeface="Adobe 繁黑體 Std B" pitchFamily="34" charset="-120"/>
                <a:ea typeface="Adobe 繁黑體 Std B" pitchFamily="34" charset="-120"/>
              </a:rPr>
              <a:t>)</a:t>
            </a:r>
          </a:p>
          <a:p>
            <a:pPr lvl="2"/>
            <a:r>
              <a:rPr lang="en-US" altLang="zh-TW" sz="2100" dirty="0" smtClean="0">
                <a:latin typeface="Adobe 繁黑體 Std B" pitchFamily="34" charset="-120"/>
                <a:ea typeface="Adobe 繁黑體 Std B" pitchFamily="34" charset="-120"/>
              </a:rPr>
              <a:t>Copy the code from the comment of </a:t>
            </a:r>
            <a:r>
              <a:rPr lang="en-US" altLang="zh-TW" sz="2100" smtClean="0">
                <a:latin typeface="Adobe 繁黑體 Std B" pitchFamily="34" charset="-120"/>
                <a:ea typeface="Adobe 繁黑體 Std B" pitchFamily="34" charset="-120"/>
              </a:rPr>
              <a:t>slide </a:t>
            </a:r>
            <a:r>
              <a:rPr lang="en-US" altLang="zh-TW" sz="2100" smtClean="0">
                <a:latin typeface="Adobe 繁黑體 Std B" pitchFamily="34" charset="-120"/>
                <a:ea typeface="Adobe 繁黑體 Std B" pitchFamily="34" charset="-120"/>
              </a:rPr>
              <a:t>15</a:t>
            </a:r>
            <a:endParaRPr lang="en-US" altLang="zh-TW" sz="2100" dirty="0" smtClean="0">
              <a:latin typeface="Adobe 繁黑體 Std B" pitchFamily="34" charset="-120"/>
              <a:ea typeface="Adobe 繁黑體 Std B" pitchFamily="34" charset="-120"/>
            </a:endParaRPr>
          </a:p>
        </p:txBody>
      </p:sp>
      <p:sp>
        <p:nvSpPr>
          <p:cNvPr id="6" name="內容版面配置區 5"/>
          <p:cNvSpPr>
            <a:spLocks noGrp="1"/>
          </p:cNvSpPr>
          <p:nvPr>
            <p:ph sz="quarter" idx="14"/>
          </p:nvPr>
        </p:nvSpPr>
        <p:spPr/>
        <p:txBody>
          <a:bodyPr>
            <a:normAutofit lnSpcReduction="10000"/>
          </a:bodyPr>
          <a:lstStyle/>
          <a:p>
            <a:r>
              <a:rPr lang="en-US" altLang="zh-TW" dirty="0" smtClean="0">
                <a:latin typeface="Adobe 繁黑體 Std B" pitchFamily="34" charset="-120"/>
                <a:ea typeface="Adobe 繁黑體 Std B" pitchFamily="34" charset="-120"/>
              </a:rPr>
              <a:t>Practice 5</a:t>
            </a:r>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363504"/>
            <a:ext cx="3528392" cy="4485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39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rgbClr val="FF0000"/>
                </a:solidFill>
                <a:latin typeface="Adobe 繁黑體 Std B" pitchFamily="34" charset="-120"/>
                <a:ea typeface="Adobe 繁黑體 Std B" pitchFamily="34" charset="-120"/>
              </a:rPr>
              <a:t>基本</a:t>
            </a:r>
            <a:r>
              <a:rPr lang="zh-TW" altLang="en-US" dirty="0" smtClean="0">
                <a:solidFill>
                  <a:srgbClr val="FF0000"/>
                </a:solidFill>
                <a:latin typeface="Adobe 繁黑體 Std B" pitchFamily="34" charset="-120"/>
                <a:ea typeface="Adobe 繁黑體 Std B" pitchFamily="34" charset="-120"/>
              </a:rPr>
              <a:t>輸入</a:t>
            </a:r>
            <a:r>
              <a:rPr lang="en-US" altLang="zh-TW" dirty="0" smtClean="0">
                <a:solidFill>
                  <a:srgbClr val="FF0000"/>
                </a:solidFill>
                <a:latin typeface="Adobe 繁黑體 Std B" pitchFamily="34" charset="-120"/>
                <a:ea typeface="Adobe 繁黑體 Std B" pitchFamily="34" charset="-120"/>
              </a:rPr>
              <a:t>/</a:t>
            </a:r>
            <a:r>
              <a:rPr lang="zh-TW" altLang="en-US" dirty="0" smtClean="0">
                <a:solidFill>
                  <a:srgbClr val="FF0000"/>
                </a:solidFill>
                <a:latin typeface="Adobe 繁黑體 Std B" pitchFamily="34" charset="-120"/>
                <a:ea typeface="Adobe 繁黑體 Std B" pitchFamily="34" charset="-120"/>
              </a:rPr>
              <a:t>輸出</a:t>
            </a:r>
            <a:endParaRPr lang="en-US" altLang="zh-TW" dirty="0" smtClean="0">
              <a:solidFill>
                <a:srgbClr val="FF0000"/>
              </a:solidFill>
              <a:latin typeface="Adobe 繁黑體 Std B" pitchFamily="34" charset="-120"/>
              <a:ea typeface="Adobe 繁黑體 Std B" pitchFamily="34" charset="-120"/>
            </a:endParaRPr>
          </a:p>
          <a:p>
            <a:pPr lvl="1"/>
            <a:r>
              <a:rPr lang="zh-TW" altLang="en-US" dirty="0">
                <a:solidFill>
                  <a:srgbClr val="FF0000"/>
                </a:solidFill>
                <a:latin typeface="Adobe 繁黑體 Std B" pitchFamily="34" charset="-120"/>
                <a:ea typeface="Adobe 繁黑體 Std B" pitchFamily="34" charset="-120"/>
              </a:rPr>
              <a:t>檢查</a:t>
            </a:r>
            <a:r>
              <a:rPr lang="zh-TW" altLang="en-US" dirty="0" smtClean="0">
                <a:solidFill>
                  <a:srgbClr val="FF0000"/>
                </a:solidFill>
                <a:latin typeface="Adobe 繁黑體 Std B" pitchFamily="34" charset="-120"/>
                <a:ea typeface="Adobe 繁黑體 Std B" pitchFamily="34" charset="-120"/>
              </a:rPr>
              <a:t>狀態</a:t>
            </a:r>
            <a:endParaRPr lang="en-US" altLang="zh-TW" dirty="0" smtClean="0">
              <a:solidFill>
                <a:srgbClr val="FF0000"/>
              </a:solidFill>
              <a:latin typeface="Adobe 繁黑體 Std B" pitchFamily="34" charset="-120"/>
              <a:ea typeface="Adobe 繁黑體 Std B" pitchFamily="34" charset="-120"/>
            </a:endParaRPr>
          </a:p>
          <a:p>
            <a:pPr lvl="1"/>
            <a:r>
              <a:rPr lang="en-US" altLang="zh-TW" dirty="0" smtClean="0">
                <a:solidFill>
                  <a:srgbClr val="FF0000"/>
                </a:solidFill>
                <a:latin typeface="Adobe 繁黑體 Std B" pitchFamily="34" charset="-120"/>
                <a:ea typeface="Adobe 繁黑體 Std B" pitchFamily="34" charset="-120"/>
              </a:rPr>
              <a:t>csv</a:t>
            </a:r>
          </a:p>
          <a:p>
            <a:pPr lvl="1"/>
            <a:r>
              <a:rPr lang="en-US" altLang="zh-TW" dirty="0" smtClean="0">
                <a:solidFill>
                  <a:srgbClr val="FF0000"/>
                </a:solidFill>
                <a:latin typeface="Adobe 繁黑體 Std B" pitchFamily="34" charset="-120"/>
                <a:ea typeface="Adobe 繁黑體 Std B" pitchFamily="34" charset="-120"/>
              </a:rPr>
              <a:t>stream position</a:t>
            </a:r>
          </a:p>
          <a:p>
            <a:pPr lvl="1"/>
            <a:r>
              <a:rPr lang="en-US" altLang="zh-TW" dirty="0" smtClean="0">
                <a:solidFill>
                  <a:srgbClr val="FF0000"/>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a:t>
            </a:fld>
            <a:endParaRPr lang="zh-TW" altLang="en-US"/>
          </a:p>
        </p:txBody>
      </p:sp>
    </p:spTree>
    <p:extLst>
      <p:ext uri="{BB962C8B-B14F-4D97-AF65-F5344CB8AC3E}">
        <p14:creationId xmlns:p14="http://schemas.microsoft.com/office/powerpoint/2010/main" val="1666875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rgbClr val="FF0000"/>
                </a:solidFill>
                <a:latin typeface="Adobe 繁黑體 Std B" pitchFamily="34" charset="-120"/>
                <a:ea typeface="Adobe 繁黑體 Std B" pitchFamily="34" charset="-120"/>
              </a:rPr>
              <a:t>基本</a:t>
            </a:r>
            <a:r>
              <a:rPr lang="zh-TW" altLang="en-US" dirty="0" smtClean="0">
                <a:solidFill>
                  <a:srgbClr val="FF0000"/>
                </a:solidFill>
                <a:latin typeface="Adobe 繁黑體 Std B" pitchFamily="34" charset="-120"/>
                <a:ea typeface="Adobe 繁黑體 Std B" pitchFamily="34" charset="-120"/>
              </a:rPr>
              <a:t>輸入</a:t>
            </a:r>
            <a:r>
              <a:rPr lang="en-US" altLang="zh-TW" dirty="0" smtClean="0">
                <a:solidFill>
                  <a:srgbClr val="FF0000"/>
                </a:solidFill>
                <a:latin typeface="Adobe 繁黑體 Std B" pitchFamily="34" charset="-120"/>
                <a:ea typeface="Adobe 繁黑體 Std B" pitchFamily="34" charset="-120"/>
              </a:rPr>
              <a:t>/</a:t>
            </a:r>
            <a:r>
              <a:rPr lang="zh-TW" altLang="en-US" dirty="0" smtClean="0">
                <a:solidFill>
                  <a:srgbClr val="FF0000"/>
                </a:solidFill>
                <a:latin typeface="Adobe 繁黑體 Std B" pitchFamily="34" charset="-120"/>
                <a:ea typeface="Adobe 繁黑體 Std B" pitchFamily="34" charset="-120"/>
              </a:rPr>
              <a:t>輸出</a:t>
            </a:r>
            <a:endParaRPr lang="en-US" altLang="zh-TW" dirty="0" smtClean="0">
              <a:solidFill>
                <a:srgbClr val="FF0000"/>
              </a:solidFill>
              <a:latin typeface="Adobe 繁黑體 Std B" pitchFamily="34" charset="-120"/>
              <a:ea typeface="Adobe 繁黑體 Std B" pitchFamily="34" charset="-120"/>
            </a:endParaRPr>
          </a:p>
          <a:p>
            <a:pPr lvl="1"/>
            <a:r>
              <a:rPr lang="zh-TW" altLang="en-US" dirty="0">
                <a:solidFill>
                  <a:schemeClr val="tx1">
                    <a:lumMod val="50000"/>
                    <a:lumOff val="50000"/>
                  </a:schemeClr>
                </a:solidFill>
                <a:latin typeface="Adobe 繁黑體 Std B" pitchFamily="34" charset="-120"/>
                <a:ea typeface="Adobe 繁黑體 Std B" pitchFamily="34" charset="-120"/>
              </a:rPr>
              <a:t>檢查</a:t>
            </a:r>
            <a:r>
              <a:rPr lang="zh-TW" altLang="en-US" dirty="0" smtClean="0">
                <a:solidFill>
                  <a:schemeClr val="tx1">
                    <a:lumMod val="50000"/>
                    <a:lumOff val="50000"/>
                  </a:schemeClr>
                </a:solidFill>
                <a:latin typeface="Adobe 繁黑體 Std B" pitchFamily="34" charset="-120"/>
                <a:ea typeface="Adobe 繁黑體 Std B" pitchFamily="34" charset="-120"/>
              </a:rPr>
              <a:t>狀態</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en-US" altLang="zh-TW" dirty="0" smtClean="0">
                <a:solidFill>
                  <a:schemeClr val="tx1">
                    <a:lumMod val="50000"/>
                    <a:lumOff val="50000"/>
                  </a:schemeClr>
                </a:solidFill>
                <a:latin typeface="Adobe 繁黑體 Std B" pitchFamily="34" charset="-120"/>
                <a:ea typeface="Adobe 繁黑體 Std B" pitchFamily="34" charset="-120"/>
              </a:rPr>
              <a:t>csv</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stream position</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a:t>
            </a:fld>
            <a:endParaRPr lang="zh-TW" altLang="en-US"/>
          </a:p>
        </p:txBody>
      </p:sp>
    </p:spTree>
    <p:extLst>
      <p:ext uri="{BB962C8B-B14F-4D97-AF65-F5344CB8AC3E}">
        <p14:creationId xmlns:p14="http://schemas.microsoft.com/office/powerpoint/2010/main" val="3573500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Picture 2" descr="http://myhard.yesky.com/imagelist/05/11/uy7g60b9p502.jpg"/>
          <p:cNvSpPr>
            <a:spLocks noChangeAspect="1" noChangeArrowheads="1"/>
          </p:cNvSpPr>
          <p:nvPr/>
        </p:nvSpPr>
        <p:spPr bwMode="auto">
          <a:xfrm>
            <a:off x="357188" y="3714750"/>
            <a:ext cx="352583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eaLnBrk="1" hangingPunct="1">
              <a:spcBef>
                <a:spcPct val="0"/>
              </a:spcBef>
              <a:buFontTx/>
              <a:buNone/>
            </a:pPr>
            <a:endParaRPr lang="zh-TW" altLang="en-US" sz="1800">
              <a:latin typeface="Arial" charset="0"/>
              <a:ea typeface="新細明體" charset="-120"/>
            </a:endParaRPr>
          </a:p>
        </p:txBody>
      </p:sp>
      <p:sp>
        <p:nvSpPr>
          <p:cNvPr id="17411" name="Rectangle 3"/>
          <p:cNvSpPr>
            <a:spLocks noGrp="1" noChangeArrowheads="1"/>
          </p:cNvSpPr>
          <p:nvPr>
            <p:ph idx="1"/>
          </p:nvPr>
        </p:nvSpPr>
        <p:spPr/>
        <p:txBody>
          <a:bodyPr>
            <a:normAutofit fontScale="92500" lnSpcReduction="10000"/>
          </a:bodyPr>
          <a:lstStyle/>
          <a:p>
            <a:pPr eaLnBrk="1" hangingPunct="1">
              <a:buFont typeface="Wingdings" panose="05000000000000000000" pitchFamily="2" charset="2"/>
              <a:buChar char="l"/>
            </a:pPr>
            <a:r>
              <a:rPr lang="zh-TW" altLang="en-US" dirty="0" smtClean="0">
                <a:latin typeface="Adobe 繁黑體 Std B" pitchFamily="34" charset="-120"/>
                <a:ea typeface="Adobe 繁黑體 Std B" pitchFamily="34" charset="-120"/>
              </a:rPr>
              <a:t>從檔案讀進資料或將結果存入檔案之中。</a:t>
            </a:r>
            <a:endParaRPr lang="en-US" altLang="zh-TW" dirty="0" smtClean="0">
              <a:latin typeface="Adobe 繁黑體 Std B" pitchFamily="34" charset="-120"/>
              <a:ea typeface="Adobe 繁黑體 Std B" pitchFamily="34" charset="-120"/>
            </a:endParaRPr>
          </a:p>
          <a:p>
            <a:pPr>
              <a:buFont typeface="Wingdings" panose="05000000000000000000" pitchFamily="2" charset="2"/>
              <a:buChar char="l"/>
            </a:pPr>
            <a:r>
              <a:rPr lang="en-US" altLang="zh-TW" dirty="0">
                <a:latin typeface="Adobe 繁黑體 Std B" pitchFamily="34" charset="-120"/>
                <a:ea typeface="Adobe 繁黑體 Std B" pitchFamily="34" charset="-120"/>
              </a:rPr>
              <a:t>#include &lt;</a:t>
            </a:r>
            <a:r>
              <a:rPr lang="en-US" altLang="zh-TW" dirty="0" err="1" smtClean="0">
                <a:latin typeface="Adobe 繁黑體 Std B" pitchFamily="34" charset="-120"/>
                <a:ea typeface="Adobe 繁黑體 Std B" pitchFamily="34" charset="-120"/>
              </a:rPr>
              <a:t>fstream</a:t>
            </a:r>
            <a:r>
              <a:rPr lang="en-US" altLang="zh-TW" dirty="0" smtClean="0">
                <a:latin typeface="Adobe 繁黑體 Std B" pitchFamily="34" charset="-120"/>
                <a:ea typeface="Adobe 繁黑體 Std B" pitchFamily="34" charset="-120"/>
              </a:rPr>
              <a:t>&gt; </a:t>
            </a:r>
          </a:p>
          <a:p>
            <a:pPr lvl="1">
              <a:buFont typeface="Wingdings" panose="05000000000000000000" pitchFamily="2" charset="2"/>
              <a:buChar char="Ø"/>
            </a:pPr>
            <a:r>
              <a:rPr lang="zh-TW" altLang="en-US" dirty="0">
                <a:latin typeface="Adobe 繁黑體 Std B" pitchFamily="34" charset="-120"/>
                <a:ea typeface="Adobe 繁黑體 Std B" pitchFamily="34" charset="-120"/>
              </a:rPr>
              <a:t>包含</a:t>
            </a:r>
            <a:r>
              <a:rPr lang="zh-TW" altLang="en-US" dirty="0" smtClean="0">
                <a:latin typeface="Adobe 繁黑體 Std B" pitchFamily="34" charset="-120"/>
                <a:ea typeface="Adobe 繁黑體 Std B" pitchFamily="34" charset="-120"/>
              </a:rPr>
              <a:t>了</a:t>
            </a:r>
            <a:r>
              <a:rPr lang="en-US" altLang="zh-TW" dirty="0" smtClean="0">
                <a:latin typeface="Adobe 繁黑體 Std B" pitchFamily="34" charset="-120"/>
                <a:ea typeface="Adobe 繁黑體 Std B" pitchFamily="34" charset="-120"/>
              </a:rPr>
              <a:t>&lt;</a:t>
            </a:r>
            <a:r>
              <a:rPr lang="en-US" altLang="zh-TW" dirty="0" err="1" smtClean="0">
                <a:latin typeface="Adobe 繁黑體 Std B" pitchFamily="34" charset="-120"/>
                <a:ea typeface="Adobe 繁黑體 Std B" pitchFamily="34" charset="-120"/>
              </a:rPr>
              <a:t>ifstream</a:t>
            </a:r>
            <a:r>
              <a:rPr lang="en-US" altLang="zh-TW" dirty="0" smtClean="0">
                <a:latin typeface="Adobe 繁黑體 Std B" pitchFamily="34" charset="-120"/>
                <a:ea typeface="Adobe 繁黑體 Std B" pitchFamily="34" charset="-120"/>
              </a:rPr>
              <a:t>&gt; &lt;</a:t>
            </a:r>
            <a:r>
              <a:rPr lang="en-US" altLang="zh-TW" dirty="0" err="1" smtClean="0">
                <a:latin typeface="Adobe 繁黑體 Std B" pitchFamily="34" charset="-120"/>
                <a:ea typeface="Adobe 繁黑體 Std B" pitchFamily="34" charset="-120"/>
              </a:rPr>
              <a:t>ofstream</a:t>
            </a:r>
            <a:r>
              <a:rPr lang="en-US" altLang="zh-TW" dirty="0">
                <a:latin typeface="Adobe 繁黑體 Std B" pitchFamily="34" charset="-120"/>
                <a:ea typeface="Adobe 繁黑體 Std B" pitchFamily="34" charset="-120"/>
              </a:rPr>
              <a:t>&gt;</a:t>
            </a:r>
            <a:r>
              <a:rPr lang="en-US" altLang="zh-TW" dirty="0" smtClean="0">
                <a:latin typeface="Adobe 繁黑體 Std B" pitchFamily="34" charset="-120"/>
                <a:ea typeface="Adobe 繁黑體 Std B" pitchFamily="34" charset="-120"/>
              </a:rPr>
              <a:t> </a:t>
            </a:r>
            <a:endParaRPr lang="zh-TW" altLang="en-US" dirty="0" smtClean="0">
              <a:latin typeface="Adobe 繁黑體 Std B" pitchFamily="34" charset="-120"/>
              <a:ea typeface="Adobe 繁黑體 Std B" pitchFamily="34" charset="-120"/>
            </a:endParaRPr>
          </a:p>
          <a:p>
            <a:pPr>
              <a:buFont typeface="Wingdings" panose="05000000000000000000" pitchFamily="2" charset="2"/>
              <a:buChar char="l"/>
            </a:pPr>
            <a:r>
              <a:rPr lang="zh-TW" altLang="en-US" dirty="0">
                <a:latin typeface="Adobe 繁黑體 Std B" pitchFamily="34" charset="-120"/>
                <a:ea typeface="Adobe 繁黑體 Std B" pitchFamily="34" charset="-120"/>
              </a:rPr>
              <a:t>基本</a:t>
            </a:r>
            <a:r>
              <a:rPr lang="zh-TW" altLang="en-US" dirty="0" smtClean="0">
                <a:latin typeface="Adobe 繁黑體 Std B" pitchFamily="34" charset="-120"/>
                <a:ea typeface="Adobe 繁黑體 Std B" pitchFamily="34" charset="-120"/>
              </a:rPr>
              <a:t>語法</a:t>
            </a:r>
            <a:endParaRPr lang="en-US" altLang="zh-TW" dirty="0" smtClean="0">
              <a:latin typeface="Adobe 繁黑體 Std B" pitchFamily="34" charset="-120"/>
              <a:ea typeface="Adobe 繁黑體 Std B" pitchFamily="34" charset="-120"/>
            </a:endParaRPr>
          </a:p>
          <a:p>
            <a:pPr lvl="1">
              <a:buFont typeface="Wingdings" panose="05000000000000000000" pitchFamily="2" charset="2"/>
              <a:buChar char="Ø"/>
            </a:pPr>
            <a:r>
              <a:rPr lang="en-US" altLang="zh-TW" dirty="0">
                <a:latin typeface="Adobe 繁黑體 Std B" pitchFamily="34" charset="-120"/>
                <a:ea typeface="Adobe 繁黑體 Std B" pitchFamily="34" charset="-120"/>
              </a:rPr>
              <a:t>open </a:t>
            </a:r>
            <a:r>
              <a:rPr lang="en-US" altLang="zh-TW" dirty="0" smtClean="0">
                <a:latin typeface="Adobe 繁黑體 Std B" pitchFamily="34" charset="-120"/>
                <a:ea typeface="Adobe 繁黑體 Std B" pitchFamily="34" charset="-120"/>
              </a:rPr>
              <a:t>(“filename")</a:t>
            </a:r>
            <a:endParaRPr lang="en-US" altLang="zh-TW" dirty="0">
              <a:latin typeface="Adobe 繁黑體 Std B" pitchFamily="34" charset="-120"/>
              <a:ea typeface="Adobe 繁黑體 Std B" pitchFamily="34" charset="-120"/>
            </a:endParaRPr>
          </a:p>
          <a:p>
            <a:pPr lvl="1">
              <a:buFont typeface="Wingdings" panose="05000000000000000000" pitchFamily="2" charset="2"/>
              <a:buChar char="Ø"/>
            </a:pPr>
            <a:r>
              <a:rPr lang="en-US" altLang="zh-TW" dirty="0">
                <a:latin typeface="Adobe 繁黑體 Std B" pitchFamily="34" charset="-120"/>
                <a:ea typeface="Adobe 繁黑體 Std B" pitchFamily="34" charset="-120"/>
              </a:rPr>
              <a:t>close</a:t>
            </a:r>
            <a:r>
              <a:rPr lang="en-US" altLang="zh-TW" dirty="0" smtClean="0">
                <a:latin typeface="Adobe 繁黑體 Std B" pitchFamily="34" charset="-120"/>
                <a:ea typeface="Adobe 繁黑體 Std B" pitchFamily="34" charset="-120"/>
              </a:rPr>
              <a:t>()</a:t>
            </a:r>
          </a:p>
          <a:p>
            <a:pPr lvl="1">
              <a:buFont typeface="Wingdings" panose="05000000000000000000" pitchFamily="2" charset="2"/>
              <a:buChar char="Ø"/>
            </a:pPr>
            <a:r>
              <a:rPr lang="en-US" altLang="zh-TW" dirty="0" err="1">
                <a:latin typeface="Adobe 繁黑體 Std B" pitchFamily="34" charset="-120"/>
                <a:ea typeface="Adobe 繁黑體 Std B" pitchFamily="34" charset="-120"/>
              </a:rPr>
              <a:t>is_open</a:t>
            </a:r>
            <a:r>
              <a:rPr lang="en-US" altLang="zh-TW" dirty="0" smtClean="0">
                <a:latin typeface="Adobe 繁黑體 Std B" pitchFamily="34" charset="-120"/>
                <a:ea typeface="Adobe 繁黑體 Std B" pitchFamily="34" charset="-120"/>
              </a:rPr>
              <a:t>()</a:t>
            </a:r>
          </a:p>
          <a:p>
            <a:pPr lvl="1">
              <a:buFont typeface="Wingdings" panose="05000000000000000000" pitchFamily="2" charset="2"/>
              <a:buChar char="Ø"/>
            </a:pPr>
            <a:r>
              <a:rPr lang="en-US" altLang="zh-TW" dirty="0" err="1">
                <a:latin typeface="Adobe 繁黑體 Std B" pitchFamily="34" charset="-120"/>
                <a:ea typeface="Adobe 繁黑體 Std B" pitchFamily="34" charset="-120"/>
              </a:rPr>
              <a:t>getline</a:t>
            </a:r>
            <a:r>
              <a:rPr lang="en-US" altLang="zh-TW" dirty="0">
                <a:latin typeface="Adobe 繁黑體 Std B" pitchFamily="34" charset="-120"/>
                <a:ea typeface="Adobe 繁黑體 Std B" pitchFamily="34" charset="-120"/>
              </a:rPr>
              <a:t> (</a:t>
            </a:r>
            <a:r>
              <a:rPr lang="en-US" altLang="zh-TW" dirty="0" err="1">
                <a:latin typeface="Adobe 繁黑體 Std B" pitchFamily="34" charset="-120"/>
                <a:ea typeface="Adobe 繁黑體 Std B" pitchFamily="34" charset="-120"/>
              </a:rPr>
              <a:t>myfile,line</a:t>
            </a:r>
            <a:r>
              <a:rPr lang="en-US" altLang="zh-TW" dirty="0" smtClean="0">
                <a:latin typeface="Adobe 繁黑體 Std B" pitchFamily="34" charset="-120"/>
                <a:ea typeface="Adobe 繁黑體 Std B" pitchFamily="34" charset="-120"/>
              </a:rPr>
              <a:t>)</a:t>
            </a:r>
          </a:p>
          <a:p>
            <a:pPr lvl="1">
              <a:buFont typeface="Wingdings" panose="05000000000000000000" pitchFamily="2" charset="2"/>
              <a:buChar char="Ø"/>
            </a:pPr>
            <a:r>
              <a:rPr lang="en-US" altLang="zh-TW" dirty="0" err="1" smtClean="0">
                <a:latin typeface="Adobe 繁黑體 Std B" pitchFamily="34" charset="-120"/>
                <a:ea typeface="Adobe 繁黑體 Std B" pitchFamily="34" charset="-120"/>
              </a:rPr>
              <a:t>eof</a:t>
            </a:r>
            <a:r>
              <a:rPr lang="en-US" altLang="zh-TW" dirty="0" smtClean="0">
                <a:latin typeface="Adobe 繁黑體 Std B" pitchFamily="34" charset="-120"/>
                <a:ea typeface="Adobe 繁黑體 Std B" pitchFamily="34" charset="-120"/>
              </a:rPr>
              <a:t>()</a:t>
            </a:r>
            <a:endParaRPr lang="zh-TW" altLang="en-US" dirty="0" smtClean="0">
              <a:latin typeface="Adobe 繁黑體 Std B" pitchFamily="34" charset="-120"/>
              <a:ea typeface="Adobe 繁黑體 Std B" pitchFamily="34" charset="-120"/>
            </a:endParaRPr>
          </a:p>
        </p:txBody>
      </p:sp>
      <p:sp>
        <p:nvSpPr>
          <p:cNvPr id="17412" name="Rectangle 2"/>
          <p:cNvSpPr>
            <a:spLocks noGrp="1" noChangeArrowheads="1"/>
          </p:cNvSpPr>
          <p:nvPr>
            <p:ph type="title"/>
          </p:nvPr>
        </p:nvSpPr>
        <p:spPr/>
        <p:txBody>
          <a:bodyPr/>
          <a:lstStyle/>
          <a:p>
            <a:pPr marL="182563" eaLnBrk="1" hangingPunct="1"/>
            <a:r>
              <a:rPr lang="zh-TW" altLang="en-US" dirty="0" smtClean="0">
                <a:latin typeface="Adobe 繁黑體 Std B" pitchFamily="34" charset="-120"/>
                <a:ea typeface="Adobe 繁黑體 Std B" pitchFamily="34" charset="-120"/>
              </a:rPr>
              <a:t>檔案處理</a:t>
            </a:r>
          </a:p>
        </p:txBody>
      </p:sp>
      <p:sp>
        <p:nvSpPr>
          <p:cNvPr id="17413"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395F7148-A377-4F1D-8FE3-BDC782FF69B2}" type="slidenum">
              <a:rPr lang="en-US" altLang="zh-TW" sz="1400">
                <a:solidFill>
                  <a:schemeClr val="tx2"/>
                </a:solidFill>
                <a:latin typeface="Quixley LET" pitchFamily="2" charset="0"/>
                <a:ea typeface="新細明體" charset="-120"/>
              </a:rPr>
              <a:pPr>
                <a:spcBef>
                  <a:spcPct val="0"/>
                </a:spcBef>
                <a:buFontTx/>
                <a:buNone/>
              </a:pPr>
              <a:t>6</a:t>
            </a:fld>
            <a:endParaRPr lang="en-US" altLang="zh-TW" sz="1400">
              <a:solidFill>
                <a:schemeClr val="tx2"/>
              </a:solidFill>
              <a:latin typeface="Quixley LET" pitchFamily="2" charset="0"/>
              <a:ea typeface="新細明體" charset="-120"/>
            </a:endParaRPr>
          </a:p>
        </p:txBody>
      </p:sp>
      <p:sp>
        <p:nvSpPr>
          <p:cNvPr id="2" name="日期版面配置區 1"/>
          <p:cNvSpPr>
            <a:spLocks noGrp="1"/>
          </p:cNvSpPr>
          <p:nvPr>
            <p:ph type="dt" sz="half" idx="10"/>
          </p:nvPr>
        </p:nvSpPr>
        <p:spPr/>
        <p:txBody>
          <a:bodyPr/>
          <a:lstStyle/>
          <a:p>
            <a:fld id="{A35371D8-4FB4-4847-B283-AC7B7E9476DD}"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Tree>
    <p:extLst>
      <p:ext uri="{BB962C8B-B14F-4D97-AF65-F5344CB8AC3E}">
        <p14:creationId xmlns:p14="http://schemas.microsoft.com/office/powerpoint/2010/main" val="252338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idx="1"/>
          </p:nvPr>
        </p:nvSpPr>
        <p:spPr/>
        <p:txBody>
          <a:bodyPr/>
          <a:lstStyle/>
          <a:p>
            <a:pPr marL="457200" lvl="1" indent="-457200">
              <a:buFont typeface="Wingdings" panose="05000000000000000000" pitchFamily="2" charset="2"/>
              <a:buChar char="l"/>
            </a:pPr>
            <a:r>
              <a:rPr lang="zh-TW" altLang="en-US" dirty="0">
                <a:latin typeface="Adobe 繁黑體 Std B" pitchFamily="34" charset="-120"/>
                <a:ea typeface="Adobe 繁黑體 Std B" pitchFamily="34" charset="-120"/>
              </a:rPr>
              <a:t>先建</a:t>
            </a:r>
            <a:r>
              <a:rPr lang="zh-TW" altLang="en-US" dirty="0" smtClean="0">
                <a:latin typeface="Adobe 繁黑體 Std B" pitchFamily="34" charset="-120"/>
                <a:ea typeface="Adobe 繁黑體 Std B" pitchFamily="34" charset="-120"/>
              </a:rPr>
              <a:t>出一個物件才能使用</a:t>
            </a:r>
            <a:endParaRPr lang="en-US" altLang="zh-TW" dirty="0" smtClean="0">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latin typeface="Adobe 繁黑體 Std B" pitchFamily="34" charset="-120"/>
                <a:ea typeface="Adobe 繁黑體 Std B" pitchFamily="34" charset="-120"/>
              </a:rPr>
              <a:t>fstream</a:t>
            </a:r>
            <a:endParaRPr lang="en-US" altLang="zh-TW" dirty="0" smtClean="0">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solidFill>
                  <a:srgbClr val="FF0000"/>
                </a:solidFill>
                <a:latin typeface="Adobe 繁黑體 Std B" pitchFamily="34" charset="-120"/>
                <a:ea typeface="Adobe 繁黑體 Std B" pitchFamily="34" charset="-120"/>
              </a:rPr>
              <a:t>ifstream</a:t>
            </a:r>
            <a:endParaRPr lang="en-US" altLang="zh-TW" dirty="0" smtClean="0">
              <a:solidFill>
                <a:srgbClr val="FF0000"/>
              </a:solidFill>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latin typeface="Adobe 繁黑體 Std B" pitchFamily="34" charset="-120"/>
                <a:ea typeface="Adobe 繁黑體 Std B" pitchFamily="34" charset="-120"/>
              </a:rPr>
              <a:t>ofstream</a:t>
            </a:r>
            <a:endParaRPr lang="en-US" altLang="zh-TW" dirty="0" smtClean="0">
              <a:latin typeface="Adobe 繁黑體 Std B" pitchFamily="34" charset="-120"/>
              <a:ea typeface="Adobe 繁黑體 Std B" pitchFamily="34" charset="-120"/>
            </a:endParaRPr>
          </a:p>
          <a:p>
            <a:pPr marL="457200" lvl="1" indent="-457200">
              <a:buFont typeface="Wingdings" panose="05000000000000000000" pitchFamily="2" charset="2"/>
              <a:buChar char="l"/>
            </a:pPr>
            <a:r>
              <a:rPr lang="en-US" altLang="zh-TW" dirty="0" smtClean="0">
                <a:latin typeface="Adobe 繁黑體 Std B" pitchFamily="34" charset="-120"/>
                <a:ea typeface="Adobe 繁黑體 Std B" pitchFamily="34" charset="-120"/>
              </a:rPr>
              <a:t>open </a:t>
            </a:r>
            <a:r>
              <a:rPr lang="en-US" altLang="zh-TW" dirty="0">
                <a:latin typeface="Adobe 繁黑體 Std B" pitchFamily="34" charset="-120"/>
                <a:ea typeface="Adobe 繁黑體 Std B" pitchFamily="34" charset="-120"/>
              </a:rPr>
              <a:t>(“filename</a:t>
            </a:r>
            <a:r>
              <a:rPr lang="en-US" altLang="zh-TW" dirty="0" smtClean="0">
                <a:latin typeface="Adobe 繁黑體 Std B" pitchFamily="34" charset="-120"/>
                <a:ea typeface="Adobe 繁黑體 Std B" pitchFamily="34" charset="-120"/>
              </a:rPr>
              <a:t>")</a:t>
            </a:r>
          </a:p>
          <a:p>
            <a:pPr marL="857250" lvl="2" indent="-457200">
              <a:buFont typeface="Wingdings" panose="05000000000000000000" pitchFamily="2" charset="2"/>
              <a:buChar char="Ø"/>
            </a:pPr>
            <a:r>
              <a:rPr lang="en-US" altLang="zh-TW" dirty="0" smtClean="0">
                <a:latin typeface="Adobe 繁黑體 Std B" pitchFamily="34" charset="-120"/>
                <a:ea typeface="Adobe 繁黑體 Std B" pitchFamily="34" charset="-120"/>
              </a:rPr>
              <a:t>&lt;&lt; </a:t>
            </a:r>
            <a:r>
              <a:rPr lang="zh-TW" altLang="en-US" dirty="0" smtClean="0">
                <a:latin typeface="Adobe 繁黑體 Std B" pitchFamily="34" charset="-120"/>
                <a:ea typeface="Adobe 繁黑體 Std B" pitchFamily="34" charset="-120"/>
              </a:rPr>
              <a:t>與 </a:t>
            </a:r>
            <a:r>
              <a:rPr lang="en-US" altLang="zh-TW" dirty="0" smtClean="0">
                <a:latin typeface="Adobe 繁黑體 Std B" pitchFamily="34" charset="-120"/>
                <a:ea typeface="Adobe 繁黑體 Std B" pitchFamily="34" charset="-120"/>
              </a:rPr>
              <a:t>&gt;&gt;</a:t>
            </a:r>
          </a:p>
          <a:p>
            <a:pPr marL="457200" lvl="1" indent="-457200">
              <a:buFont typeface="Wingdings" panose="05000000000000000000" pitchFamily="2" charset="2"/>
              <a:buChar char="l"/>
            </a:pPr>
            <a:r>
              <a:rPr lang="en-US" altLang="zh-TW" dirty="0" smtClean="0">
                <a:latin typeface="Adobe 繁黑體 Std B" pitchFamily="34" charset="-120"/>
                <a:ea typeface="Adobe 繁黑體 Std B" pitchFamily="34" charset="-120"/>
              </a:rPr>
              <a:t>.close()</a:t>
            </a:r>
          </a:p>
        </p:txBody>
      </p:sp>
      <p:sp>
        <p:nvSpPr>
          <p:cNvPr id="18434" name="Rectangle 2"/>
          <p:cNvSpPr>
            <a:spLocks noGrp="1" noChangeArrowheads="1"/>
          </p:cNvSpPr>
          <p:nvPr>
            <p:ph type="title"/>
          </p:nvPr>
        </p:nvSpPr>
        <p:spPr/>
        <p:txBody>
          <a:bodyPr/>
          <a:lstStyle/>
          <a:p>
            <a:pPr marL="182563" eaLnBrk="1" hangingPunct="1"/>
            <a:r>
              <a:rPr lang="zh-TW" altLang="en-US" dirty="0" smtClean="0">
                <a:latin typeface="Adobe 繁黑體 Std B" pitchFamily="34" charset="-120"/>
                <a:ea typeface="Adobe 繁黑體 Std B" pitchFamily="34" charset="-120"/>
              </a:rPr>
              <a:t>檔案處理</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讀取檔案</a:t>
            </a:r>
            <a:endParaRPr lang="en-US" altLang="zh-TW" dirty="0" smtClean="0">
              <a:latin typeface="Adobe 繁黑體 Std B" pitchFamily="34" charset="-120"/>
              <a:ea typeface="Adobe 繁黑體 Std B" pitchFamily="34" charset="-120"/>
            </a:endParaRPr>
          </a:p>
        </p:txBody>
      </p:sp>
      <p:sp>
        <p:nvSpPr>
          <p:cNvPr id="18435"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8E1F901F-31A4-4085-A255-5F3EB9A53AA8}" type="slidenum">
              <a:rPr lang="en-US" altLang="zh-TW" sz="1400">
                <a:solidFill>
                  <a:schemeClr val="tx2"/>
                </a:solidFill>
                <a:latin typeface="Quixley LET" pitchFamily="2" charset="0"/>
                <a:ea typeface="新細明體" charset="-120"/>
              </a:rPr>
              <a:pPr>
                <a:spcBef>
                  <a:spcPct val="0"/>
                </a:spcBef>
                <a:buFontTx/>
                <a:buNone/>
              </a:pPr>
              <a:t>7</a:t>
            </a:fld>
            <a:endParaRPr lang="en-US" altLang="zh-TW" sz="1400">
              <a:solidFill>
                <a:schemeClr val="tx2"/>
              </a:solidFill>
              <a:latin typeface="Quixley LET" pitchFamily="2" charset="0"/>
              <a:ea typeface="新細明體" charset="-120"/>
            </a:endParaRPr>
          </a:p>
        </p:txBody>
      </p:sp>
      <p:sp>
        <p:nvSpPr>
          <p:cNvPr id="18436"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lgn="ctr">
              <a:spcBef>
                <a:spcPct val="0"/>
              </a:spcBef>
              <a:buFontTx/>
              <a:buNone/>
            </a:pPr>
            <a:r>
              <a:rPr lang="en-US" altLang="zh-TW" sz="1200">
                <a:solidFill>
                  <a:srgbClr val="000000"/>
                </a:solidFill>
                <a:latin typeface="Times New Roman" pitchFamily="18" charset="0"/>
                <a:ea typeface="新細明體" charset="-120"/>
                <a:cs typeface="Times New Roman" pitchFamily="18" charset="0"/>
              </a:rPr>
              <a:t> </a:t>
            </a:r>
            <a:endParaRPr lang="en-US" altLang="zh-TW" sz="1800">
              <a:latin typeface="Arial" charset="0"/>
              <a:ea typeface="新細明體" charset="-120"/>
              <a:cs typeface="Times New Roman" pitchFamily="18" charset="0"/>
            </a:endParaRPr>
          </a:p>
        </p:txBody>
      </p:sp>
      <p:sp>
        <p:nvSpPr>
          <p:cNvPr id="2" name="日期版面配置區 1"/>
          <p:cNvSpPr>
            <a:spLocks noGrp="1"/>
          </p:cNvSpPr>
          <p:nvPr>
            <p:ph type="dt" sz="half" idx="10"/>
          </p:nvPr>
        </p:nvSpPr>
        <p:spPr/>
        <p:txBody>
          <a:bodyPr/>
          <a:lstStyle/>
          <a:p>
            <a:fld id="{294BCD34-1AD6-4792-9E31-0741E83F48E5}"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54038"/>
          <a:stretch/>
        </p:blipFill>
        <p:spPr bwMode="auto">
          <a:xfrm>
            <a:off x="4813851" y="2184276"/>
            <a:ext cx="3851448" cy="394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83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idx="1"/>
          </p:nvPr>
        </p:nvSpPr>
        <p:spPr/>
        <p:txBody>
          <a:bodyPr/>
          <a:lstStyle/>
          <a:p>
            <a:pPr marL="457200" lvl="1" indent="-457200">
              <a:buFont typeface="Wingdings" panose="05000000000000000000" pitchFamily="2" charset="2"/>
              <a:buChar char="l"/>
            </a:pPr>
            <a:r>
              <a:rPr lang="zh-TW" altLang="en-US" dirty="0">
                <a:latin typeface="Adobe 繁黑體 Std B" pitchFamily="34" charset="-120"/>
                <a:ea typeface="Adobe 繁黑體 Std B" pitchFamily="34" charset="-120"/>
              </a:rPr>
              <a:t>先建</a:t>
            </a:r>
            <a:r>
              <a:rPr lang="zh-TW" altLang="en-US" dirty="0" smtClean="0">
                <a:latin typeface="Adobe 繁黑體 Std B" pitchFamily="34" charset="-120"/>
                <a:ea typeface="Adobe 繁黑體 Std B" pitchFamily="34" charset="-120"/>
              </a:rPr>
              <a:t>出一個物件才能使用</a:t>
            </a:r>
            <a:endParaRPr lang="en-US" altLang="zh-TW" dirty="0" smtClean="0">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latin typeface="Adobe 繁黑體 Std B" pitchFamily="34" charset="-120"/>
                <a:ea typeface="Adobe 繁黑體 Std B" pitchFamily="34" charset="-120"/>
              </a:rPr>
              <a:t>fstream</a:t>
            </a:r>
            <a:endParaRPr lang="en-US" altLang="zh-TW" dirty="0" smtClean="0">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latin typeface="Adobe 繁黑體 Std B" pitchFamily="34" charset="-120"/>
                <a:ea typeface="Adobe 繁黑體 Std B" pitchFamily="34" charset="-120"/>
              </a:rPr>
              <a:t>ifstream</a:t>
            </a:r>
            <a:endParaRPr lang="en-US" altLang="zh-TW" dirty="0" smtClean="0">
              <a:latin typeface="Adobe 繁黑體 Std B" pitchFamily="34" charset="-120"/>
              <a:ea typeface="Adobe 繁黑體 Std B" pitchFamily="34" charset="-120"/>
            </a:endParaRPr>
          </a:p>
          <a:p>
            <a:pPr marL="857250" lvl="2" indent="-457200">
              <a:buFont typeface="Wingdings" panose="05000000000000000000" pitchFamily="2" charset="2"/>
              <a:buChar char="Ø"/>
            </a:pPr>
            <a:r>
              <a:rPr lang="en-US" altLang="zh-TW" dirty="0" err="1" smtClean="0">
                <a:solidFill>
                  <a:srgbClr val="FF0000"/>
                </a:solidFill>
                <a:latin typeface="Adobe 繁黑體 Std B" pitchFamily="34" charset="-120"/>
                <a:ea typeface="Adobe 繁黑體 Std B" pitchFamily="34" charset="-120"/>
              </a:rPr>
              <a:t>ofstream</a:t>
            </a:r>
            <a:endParaRPr lang="en-US" altLang="zh-TW" dirty="0" smtClean="0">
              <a:solidFill>
                <a:srgbClr val="FF0000"/>
              </a:solidFill>
              <a:latin typeface="Adobe 繁黑體 Std B" pitchFamily="34" charset="-120"/>
              <a:ea typeface="Adobe 繁黑體 Std B" pitchFamily="34" charset="-120"/>
            </a:endParaRPr>
          </a:p>
          <a:p>
            <a:pPr marL="457200" lvl="1" indent="-457200">
              <a:buFont typeface="Wingdings" panose="05000000000000000000" pitchFamily="2" charset="2"/>
              <a:buChar char="l"/>
            </a:pPr>
            <a:r>
              <a:rPr lang="en-US" altLang="zh-TW" dirty="0" smtClean="0">
                <a:latin typeface="Adobe 繁黑體 Std B" pitchFamily="34" charset="-120"/>
                <a:ea typeface="Adobe 繁黑體 Std B" pitchFamily="34" charset="-120"/>
              </a:rPr>
              <a:t>open </a:t>
            </a:r>
            <a:r>
              <a:rPr lang="en-US" altLang="zh-TW" dirty="0">
                <a:latin typeface="Adobe 繁黑體 Std B" pitchFamily="34" charset="-120"/>
                <a:ea typeface="Adobe 繁黑體 Std B" pitchFamily="34" charset="-120"/>
              </a:rPr>
              <a:t>(“filename</a:t>
            </a:r>
            <a:r>
              <a:rPr lang="en-US" altLang="zh-TW" dirty="0" smtClean="0">
                <a:latin typeface="Adobe 繁黑體 Std B" pitchFamily="34" charset="-120"/>
                <a:ea typeface="Adobe 繁黑體 Std B" pitchFamily="34" charset="-120"/>
              </a:rPr>
              <a:t>")</a:t>
            </a:r>
          </a:p>
          <a:p>
            <a:pPr marL="857250" lvl="2" indent="-457200">
              <a:buFont typeface="Wingdings" panose="05000000000000000000" pitchFamily="2" charset="2"/>
              <a:buChar char="Ø"/>
            </a:pPr>
            <a:r>
              <a:rPr lang="en-US" altLang="zh-TW" dirty="0" smtClean="0">
                <a:latin typeface="Adobe 繁黑體 Std B" pitchFamily="34" charset="-120"/>
                <a:ea typeface="Adobe 繁黑體 Std B" pitchFamily="34" charset="-120"/>
              </a:rPr>
              <a:t>&lt;&lt; </a:t>
            </a:r>
            <a:r>
              <a:rPr lang="zh-TW" altLang="en-US" dirty="0" smtClean="0">
                <a:latin typeface="Adobe 繁黑體 Std B" pitchFamily="34" charset="-120"/>
                <a:ea typeface="Adobe 繁黑體 Std B" pitchFamily="34" charset="-120"/>
              </a:rPr>
              <a:t>與 </a:t>
            </a:r>
            <a:r>
              <a:rPr lang="en-US" altLang="zh-TW" dirty="0" smtClean="0">
                <a:latin typeface="Adobe 繁黑體 Std B" pitchFamily="34" charset="-120"/>
                <a:ea typeface="Adobe 繁黑體 Std B" pitchFamily="34" charset="-120"/>
              </a:rPr>
              <a:t>&gt;&gt;</a:t>
            </a:r>
          </a:p>
          <a:p>
            <a:pPr marL="457200" lvl="1" indent="-457200">
              <a:buFont typeface="Wingdings" panose="05000000000000000000" pitchFamily="2" charset="2"/>
              <a:buChar char="l"/>
            </a:pPr>
            <a:r>
              <a:rPr lang="en-US" altLang="zh-TW" dirty="0" smtClean="0">
                <a:latin typeface="Adobe 繁黑體 Std B" pitchFamily="34" charset="-120"/>
                <a:ea typeface="Adobe 繁黑體 Std B" pitchFamily="34" charset="-120"/>
              </a:rPr>
              <a:t>.close()</a:t>
            </a:r>
          </a:p>
        </p:txBody>
      </p:sp>
      <p:sp>
        <p:nvSpPr>
          <p:cNvPr id="18434" name="Rectangle 2"/>
          <p:cNvSpPr>
            <a:spLocks noGrp="1" noChangeArrowheads="1"/>
          </p:cNvSpPr>
          <p:nvPr>
            <p:ph type="title"/>
          </p:nvPr>
        </p:nvSpPr>
        <p:spPr/>
        <p:txBody>
          <a:bodyPr/>
          <a:lstStyle/>
          <a:p>
            <a:pPr marL="182563" eaLnBrk="1" hangingPunct="1"/>
            <a:r>
              <a:rPr lang="zh-TW" altLang="en-US" dirty="0" smtClean="0">
                <a:latin typeface="Adobe 繁黑體 Std B" pitchFamily="34" charset="-120"/>
                <a:ea typeface="Adobe 繁黑體 Std B" pitchFamily="34" charset="-120"/>
              </a:rPr>
              <a:t>檔案處理</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寫入檔案</a:t>
            </a:r>
            <a:endParaRPr lang="en-US" altLang="zh-TW" dirty="0" smtClean="0">
              <a:latin typeface="Adobe 繁黑體 Std B" pitchFamily="34" charset="-120"/>
              <a:ea typeface="Adobe 繁黑體 Std B" pitchFamily="34" charset="-120"/>
            </a:endParaRPr>
          </a:p>
        </p:txBody>
      </p:sp>
      <p:sp>
        <p:nvSpPr>
          <p:cNvPr id="18435" name="投影片編號版面配置區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spcBef>
                <a:spcPct val="0"/>
              </a:spcBef>
              <a:buFontTx/>
              <a:buNone/>
            </a:pPr>
            <a:r>
              <a:rPr lang="en-US" altLang="zh-TW" sz="1400">
                <a:solidFill>
                  <a:schemeClr val="tx2"/>
                </a:solidFill>
                <a:latin typeface="Quixley LET" pitchFamily="2" charset="0"/>
                <a:ea typeface="新細明體" charset="-120"/>
              </a:rPr>
              <a:t> </a:t>
            </a:r>
            <a:fld id="{8E1F901F-31A4-4085-A255-5F3EB9A53AA8}" type="slidenum">
              <a:rPr lang="en-US" altLang="zh-TW" sz="1400">
                <a:solidFill>
                  <a:schemeClr val="tx2"/>
                </a:solidFill>
                <a:latin typeface="Quixley LET" pitchFamily="2" charset="0"/>
                <a:ea typeface="新細明體" charset="-120"/>
              </a:rPr>
              <a:pPr>
                <a:spcBef>
                  <a:spcPct val="0"/>
                </a:spcBef>
                <a:buFontTx/>
                <a:buNone/>
              </a:pPr>
              <a:t>8</a:t>
            </a:fld>
            <a:endParaRPr lang="en-US" altLang="zh-TW" sz="1400">
              <a:solidFill>
                <a:schemeClr val="tx2"/>
              </a:solidFill>
              <a:latin typeface="Quixley LET" pitchFamily="2" charset="0"/>
              <a:ea typeface="新細明體" charset="-120"/>
            </a:endParaRPr>
          </a:p>
        </p:txBody>
      </p:sp>
      <p:sp>
        <p:nvSpPr>
          <p:cNvPr id="18436"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微軟正黑體" pitchFamily="34" charset="-120"/>
                <a:ea typeface="微軟正黑體" pitchFamily="34" charset="-120"/>
              </a:defRPr>
            </a:lvl1pPr>
            <a:lvl2pPr marL="742950" indent="-285750">
              <a:spcBef>
                <a:spcPct val="20000"/>
              </a:spcBef>
              <a:buFont typeface="Arial" charset="0"/>
              <a:buChar char="–"/>
              <a:defRPr sz="2800">
                <a:solidFill>
                  <a:schemeClr val="tx1"/>
                </a:solidFill>
                <a:latin typeface="微軟正黑體" pitchFamily="34" charset="-120"/>
                <a:ea typeface="微軟正黑體" pitchFamily="34" charset="-120"/>
              </a:defRPr>
            </a:lvl2pPr>
            <a:lvl3pPr marL="1143000" indent="-228600">
              <a:spcBef>
                <a:spcPct val="20000"/>
              </a:spcBef>
              <a:buFont typeface="Arial" charset="0"/>
              <a:buChar char="•"/>
              <a:defRPr sz="2400">
                <a:solidFill>
                  <a:schemeClr val="tx1"/>
                </a:solidFill>
                <a:latin typeface="微軟正黑體" pitchFamily="34" charset="-120"/>
                <a:ea typeface="微軟正黑體" pitchFamily="34" charset="-120"/>
              </a:defRPr>
            </a:lvl3pPr>
            <a:lvl4pPr marL="1600200" indent="-228600">
              <a:spcBef>
                <a:spcPct val="20000"/>
              </a:spcBef>
              <a:buFont typeface="Arial" charset="0"/>
              <a:buChar char="–"/>
              <a:defRPr sz="2000">
                <a:solidFill>
                  <a:schemeClr val="tx1"/>
                </a:solidFill>
                <a:latin typeface="微軟正黑體" pitchFamily="34" charset="-120"/>
                <a:ea typeface="微軟正黑體" pitchFamily="34" charset="-120"/>
              </a:defRPr>
            </a:lvl4pPr>
            <a:lvl5pPr marL="2057400" indent="-228600">
              <a:spcBef>
                <a:spcPct val="20000"/>
              </a:spcBef>
              <a:buFont typeface="Arial" charset="0"/>
              <a:buChar char="»"/>
              <a:defRPr sz="2000">
                <a:solidFill>
                  <a:schemeClr val="tx1"/>
                </a:solidFill>
                <a:latin typeface="微軟正黑體" pitchFamily="34" charset="-120"/>
                <a:ea typeface="微軟正黑體" pitchFamily="34" charset="-120"/>
              </a:defRPr>
            </a:lvl5pPr>
            <a:lvl6pPr marL="25146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6pPr>
            <a:lvl7pPr marL="29718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7pPr>
            <a:lvl8pPr marL="34290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8pPr>
            <a:lvl9pPr marL="3886200" indent="-228600" eaLnBrk="0" fontAlgn="base" hangingPunct="0">
              <a:spcBef>
                <a:spcPct val="20000"/>
              </a:spcBef>
              <a:spcAft>
                <a:spcPct val="0"/>
              </a:spcAft>
              <a:buFont typeface="Arial" charset="0"/>
              <a:buChar char="»"/>
              <a:defRPr sz="2000">
                <a:solidFill>
                  <a:schemeClr val="tx1"/>
                </a:solidFill>
                <a:latin typeface="微軟正黑體" pitchFamily="34" charset="-120"/>
                <a:ea typeface="微軟正黑體" pitchFamily="34" charset="-120"/>
              </a:defRPr>
            </a:lvl9pPr>
          </a:lstStyle>
          <a:p>
            <a:pPr algn="ctr">
              <a:spcBef>
                <a:spcPct val="0"/>
              </a:spcBef>
              <a:buFontTx/>
              <a:buNone/>
            </a:pPr>
            <a:r>
              <a:rPr lang="en-US" altLang="zh-TW" sz="1200">
                <a:solidFill>
                  <a:srgbClr val="000000"/>
                </a:solidFill>
                <a:latin typeface="Times New Roman" pitchFamily="18" charset="0"/>
                <a:ea typeface="新細明體" charset="-120"/>
                <a:cs typeface="Times New Roman" pitchFamily="18" charset="0"/>
              </a:rPr>
              <a:t> </a:t>
            </a:r>
            <a:endParaRPr lang="en-US" altLang="zh-TW" sz="1800">
              <a:latin typeface="Arial" charset="0"/>
              <a:ea typeface="新細明體" charset="-120"/>
              <a:cs typeface="Times New Roman" pitchFamily="18" charset="0"/>
            </a:endParaRPr>
          </a:p>
        </p:txBody>
      </p:sp>
      <p:sp>
        <p:nvSpPr>
          <p:cNvPr id="2" name="日期版面配置區 1"/>
          <p:cNvSpPr>
            <a:spLocks noGrp="1"/>
          </p:cNvSpPr>
          <p:nvPr>
            <p:ph type="dt" sz="half" idx="10"/>
          </p:nvPr>
        </p:nvSpPr>
        <p:spPr/>
        <p:txBody>
          <a:bodyPr/>
          <a:lstStyle/>
          <a:p>
            <a:fld id="{294BCD34-1AD6-4792-9E31-0741E83F48E5}" type="datetime1">
              <a:rPr lang="zh-TW" altLang="en-US" smtClean="0"/>
              <a:t>2017/11/4</a:t>
            </a:fld>
            <a:endParaRPr lang="zh-TW" altLang="en-US" dirty="0"/>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01008"/>
            <a:ext cx="4496504" cy="267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698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dobe 繁黑體 Std B" pitchFamily="34" charset="-120"/>
                <a:ea typeface="Adobe 繁黑體 Std B" pitchFamily="34" charset="-120"/>
              </a:rPr>
              <a:t>學習大綱</a:t>
            </a:r>
          </a:p>
        </p:txBody>
      </p:sp>
      <p:sp>
        <p:nvSpPr>
          <p:cNvPr id="3" name="內容版面配置區 2"/>
          <p:cNvSpPr>
            <a:spLocks noGrp="1"/>
          </p:cNvSpPr>
          <p:nvPr>
            <p:ph idx="1"/>
          </p:nvPr>
        </p:nvSpPr>
        <p:spPr/>
        <p:txBody>
          <a:bodyPr>
            <a:normAutofit/>
          </a:bodyPr>
          <a:lstStyle/>
          <a:p>
            <a:r>
              <a:rPr lang="en-US" altLang="zh-TW" dirty="0" smtClean="0">
                <a:solidFill>
                  <a:srgbClr val="FF0000"/>
                </a:solidFill>
                <a:latin typeface="Adobe 繁黑體 Std B" pitchFamily="34" charset="-120"/>
                <a:ea typeface="Adobe 繁黑體 Std B" pitchFamily="34" charset="-120"/>
              </a:rPr>
              <a:t>File I/O</a:t>
            </a:r>
          </a:p>
          <a:p>
            <a:pPr lvl="1"/>
            <a:r>
              <a:rPr lang="zh-TW" altLang="en-US" dirty="0">
                <a:solidFill>
                  <a:schemeClr val="tx1">
                    <a:lumMod val="50000"/>
                    <a:lumOff val="50000"/>
                  </a:schemeClr>
                </a:solidFill>
                <a:latin typeface="Adobe 繁黑體 Std B" pitchFamily="34" charset="-120"/>
                <a:ea typeface="Adobe 繁黑體 Std B" pitchFamily="34" charset="-120"/>
              </a:rPr>
              <a:t>基本</a:t>
            </a:r>
            <a:r>
              <a:rPr lang="zh-TW" altLang="en-US" dirty="0" smtClean="0">
                <a:solidFill>
                  <a:schemeClr val="tx1">
                    <a:lumMod val="50000"/>
                    <a:lumOff val="50000"/>
                  </a:schemeClr>
                </a:solidFill>
                <a:latin typeface="Adobe 繁黑體 Std B" pitchFamily="34" charset="-120"/>
                <a:ea typeface="Adobe 繁黑體 Std B" pitchFamily="34" charset="-120"/>
              </a:rPr>
              <a:t>輸入</a:t>
            </a:r>
            <a:r>
              <a:rPr lang="en-US" altLang="zh-TW" dirty="0" smtClean="0">
                <a:solidFill>
                  <a:schemeClr val="tx1">
                    <a:lumMod val="50000"/>
                    <a:lumOff val="50000"/>
                  </a:schemeClr>
                </a:solidFill>
                <a:latin typeface="Adobe 繁黑體 Std B" pitchFamily="34" charset="-120"/>
                <a:ea typeface="Adobe 繁黑體 Std B" pitchFamily="34" charset="-120"/>
              </a:rPr>
              <a:t>/</a:t>
            </a:r>
            <a:r>
              <a:rPr lang="zh-TW" altLang="en-US" dirty="0" smtClean="0">
                <a:solidFill>
                  <a:schemeClr val="tx1">
                    <a:lumMod val="50000"/>
                    <a:lumOff val="50000"/>
                  </a:schemeClr>
                </a:solidFill>
                <a:latin typeface="Adobe 繁黑體 Std B" pitchFamily="34" charset="-120"/>
                <a:ea typeface="Adobe 繁黑體 Std B" pitchFamily="34" charset="-120"/>
              </a:rPr>
              <a:t>輸出</a:t>
            </a:r>
            <a:endParaRPr lang="en-US" altLang="zh-TW" dirty="0" smtClean="0">
              <a:solidFill>
                <a:schemeClr val="tx1">
                  <a:lumMod val="50000"/>
                  <a:lumOff val="50000"/>
                </a:schemeClr>
              </a:solidFill>
              <a:latin typeface="Adobe 繁黑體 Std B" pitchFamily="34" charset="-120"/>
              <a:ea typeface="Adobe 繁黑體 Std B" pitchFamily="34" charset="-120"/>
            </a:endParaRPr>
          </a:p>
          <a:p>
            <a:pPr lvl="1"/>
            <a:r>
              <a:rPr lang="zh-TW" altLang="en-US" dirty="0">
                <a:solidFill>
                  <a:srgbClr val="FF0000"/>
                </a:solidFill>
                <a:latin typeface="Adobe 繁黑體 Std B" pitchFamily="34" charset="-120"/>
                <a:ea typeface="Adobe 繁黑體 Std B" pitchFamily="34" charset="-120"/>
              </a:rPr>
              <a:t>檢查</a:t>
            </a:r>
            <a:r>
              <a:rPr lang="zh-TW" altLang="en-US" dirty="0" smtClean="0">
                <a:solidFill>
                  <a:srgbClr val="FF0000"/>
                </a:solidFill>
                <a:latin typeface="Adobe 繁黑體 Std B" pitchFamily="34" charset="-120"/>
                <a:ea typeface="Adobe 繁黑體 Std B" pitchFamily="34" charset="-120"/>
              </a:rPr>
              <a:t>狀態</a:t>
            </a:r>
            <a:endParaRPr lang="en-US" altLang="zh-TW" dirty="0" smtClean="0">
              <a:solidFill>
                <a:srgbClr val="FF0000"/>
              </a:solidFill>
              <a:latin typeface="Adobe 繁黑體 Std B" pitchFamily="34" charset="-120"/>
              <a:ea typeface="Adobe 繁黑體 Std B" pitchFamily="34" charset="-120"/>
            </a:endParaRPr>
          </a:p>
          <a:p>
            <a:pPr lvl="1"/>
            <a:r>
              <a:rPr lang="en-US" altLang="zh-TW" dirty="0" smtClean="0">
                <a:solidFill>
                  <a:schemeClr val="tx1">
                    <a:lumMod val="50000"/>
                    <a:lumOff val="50000"/>
                  </a:schemeClr>
                </a:solidFill>
                <a:latin typeface="Adobe 繁黑體 Std B" pitchFamily="34" charset="-120"/>
                <a:ea typeface="Adobe 繁黑體 Std B" pitchFamily="34" charset="-120"/>
              </a:rPr>
              <a:t>csv</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stream position</a:t>
            </a:r>
          </a:p>
          <a:p>
            <a:pPr lvl="1"/>
            <a:r>
              <a:rPr lang="en-US" altLang="zh-TW" dirty="0" smtClean="0">
                <a:solidFill>
                  <a:schemeClr val="tx1">
                    <a:lumMod val="50000"/>
                    <a:lumOff val="50000"/>
                  </a:schemeClr>
                </a:solidFill>
                <a:latin typeface="Adobe 繁黑體 Std B" pitchFamily="34" charset="-120"/>
                <a:ea typeface="Adobe 繁黑體 Std B" pitchFamily="34" charset="-120"/>
              </a:rPr>
              <a:t>binary</a:t>
            </a:r>
          </a:p>
        </p:txBody>
      </p:sp>
      <p:sp>
        <p:nvSpPr>
          <p:cNvPr id="4" name="日期版面配置區 3"/>
          <p:cNvSpPr>
            <a:spLocks noGrp="1"/>
          </p:cNvSpPr>
          <p:nvPr>
            <p:ph type="dt" sz="half" idx="10"/>
          </p:nvPr>
        </p:nvSpPr>
        <p:spPr/>
        <p:txBody>
          <a:bodyPr/>
          <a:lstStyle/>
          <a:p>
            <a:fld id="{C8A2F9EC-22C8-4850-B7C2-2590B55D69CD}" type="datetime1">
              <a:rPr lang="zh-TW" altLang="en-US" smtClean="0"/>
              <a:t>2017/11/4</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9</a:t>
            </a:fld>
            <a:endParaRPr lang="zh-TW" altLang="en-US"/>
          </a:p>
        </p:txBody>
      </p:sp>
    </p:spTree>
    <p:extLst>
      <p:ext uri="{BB962C8B-B14F-4D97-AF65-F5344CB8AC3E}">
        <p14:creationId xmlns:p14="http://schemas.microsoft.com/office/powerpoint/2010/main" val="3617520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F8E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2971</Words>
  <Application>Microsoft Office PowerPoint</Application>
  <PresentationFormat>如螢幕大小 (4:3)</PresentationFormat>
  <Paragraphs>638</Paragraphs>
  <Slides>32</Slides>
  <Notes>21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Adobe 繁黑體 Std B</vt:lpstr>
      <vt:lpstr>Quixley LET</vt:lpstr>
      <vt:lpstr>新細明體</vt:lpstr>
      <vt:lpstr>Arial</vt:lpstr>
      <vt:lpstr>Calibri</vt:lpstr>
      <vt:lpstr>Times New Roman</vt:lpstr>
      <vt:lpstr>Wingdings</vt:lpstr>
      <vt:lpstr>Office 佈景主題</vt:lpstr>
      <vt:lpstr>檔案處理(File)</vt:lpstr>
      <vt:lpstr>不想要再輸入了， 可不可以直接把資料存起來用？</vt:lpstr>
      <vt:lpstr>PowerPoint 簡報</vt:lpstr>
      <vt:lpstr>學習大綱</vt:lpstr>
      <vt:lpstr>學習大綱</vt:lpstr>
      <vt:lpstr>檔案處理</vt:lpstr>
      <vt:lpstr>檔案處理-讀取檔案</vt:lpstr>
      <vt:lpstr>檔案處理-寫入檔案</vt:lpstr>
      <vt:lpstr>學習大綱</vt:lpstr>
      <vt:lpstr>close(): 關檔</vt:lpstr>
      <vt:lpstr>檢查是否成功</vt:lpstr>
      <vt:lpstr>資料流與檔案開啟的錯誤</vt:lpstr>
      <vt:lpstr>是否到達檔案結尾</vt:lpstr>
      <vt:lpstr>其他狀態 (補充)</vt:lpstr>
      <vt:lpstr>PowerPoint 簡報</vt:lpstr>
      <vt:lpstr>PowerPoint 簡報</vt:lpstr>
      <vt:lpstr>PowerPoint 簡報</vt:lpstr>
      <vt:lpstr>學習大綱</vt:lpstr>
      <vt:lpstr>csv File</vt:lpstr>
      <vt:lpstr>PowerPoint 簡報</vt:lpstr>
      <vt:lpstr>PowerPoint 簡報</vt:lpstr>
      <vt:lpstr>PowerPoint 簡報</vt:lpstr>
      <vt:lpstr>PowerPoint 簡報</vt:lpstr>
      <vt:lpstr>PowerPoint 簡報</vt:lpstr>
      <vt:lpstr>學習大綱</vt:lpstr>
      <vt:lpstr>stream position control (補充)</vt:lpstr>
      <vt:lpstr>stream position control (補充)</vt:lpstr>
      <vt:lpstr>學習大綱</vt:lpstr>
      <vt:lpstr>Binary files (補充)</vt:lpstr>
      <vt:lpstr>read/write: 二進位讀寫檔 (補充)</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C/C++基礎程式設計班 C/C++程式語言簡介</dc:title>
  <dc:creator>Lee,Keng-Ming</dc:creator>
  <cp:lastModifiedBy>lkm543</cp:lastModifiedBy>
  <cp:revision>68</cp:revision>
  <dcterms:created xsi:type="dcterms:W3CDTF">2016-06-24T07:32:38Z</dcterms:created>
  <dcterms:modified xsi:type="dcterms:W3CDTF">2017-11-04T00:22:24Z</dcterms:modified>
</cp:coreProperties>
</file>