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D8F8E4"/>
    <a:srgbClr val="F57B17"/>
    <a:srgbClr val="56A828"/>
    <a:srgbClr val="BAECBA"/>
    <a:srgbClr val="EFEA16"/>
    <a:srgbClr val="F7FCBC"/>
    <a:srgbClr val="78DA78"/>
    <a:srgbClr val="B7EBB7"/>
    <a:srgbClr val="AEEB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67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6E5E1-796B-4BC5-8E0B-C38F97F58DE8}" type="datetime1">
              <a:rPr lang="zh-TW" altLang="en-US" smtClean="0"/>
              <a:t>2017/11/5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A9BD7-813C-4E13-B181-D85D42BFE1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65227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3329E-3BFD-4609-B43B-BE70C0CDA2E7}" type="datetime1">
              <a:rPr lang="zh-TW" altLang="en-US" smtClean="0"/>
              <a:t>2017/11/5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30A31-B339-460E-A066-6486EA6B5E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3705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35319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TODO:</a:t>
            </a:r>
            <a:r>
              <a:rPr lang="zh-TW" altLang="en-US" dirty="0" smtClean="0"/>
              <a:t> 找個地方講一講</a:t>
            </a:r>
            <a:r>
              <a:rPr lang="en-US" altLang="zh-TW" baseline="0" dirty="0" smtClean="0"/>
              <a:t> Type aliases (ref = aliases of identifier/name, </a:t>
            </a:r>
            <a:r>
              <a:rPr lang="en-US" altLang="zh-TW" baseline="0" dirty="0" err="1" smtClean="0"/>
              <a:t>typedef</a:t>
            </a:r>
            <a:r>
              <a:rPr lang="en-US" altLang="zh-TW" baseline="0" dirty="0" smtClean="0"/>
              <a:t> = aliases of data type,  is there any alias of variable??)</a:t>
            </a:r>
          </a:p>
          <a:p>
            <a:pPr marL="0" indent="0">
              <a:buNone/>
            </a:pPr>
            <a:r>
              <a:rPr lang="en-US" altLang="zh-TW" baseline="0" dirty="0" smtClean="0"/>
              <a:t> i.e. </a:t>
            </a:r>
          </a:p>
          <a:p>
            <a:pPr marL="0" indent="0">
              <a:buNone/>
            </a:pPr>
            <a:r>
              <a:rPr lang="en-US" altLang="zh-TW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typedef</a:t>
            </a:r>
            <a:r>
              <a:rPr lang="en-US" altLang="zh-TW" dirty="0" smtClean="0"/>
              <a:t> </a:t>
            </a:r>
            <a:r>
              <a:rPr lang="en-US" altLang="zh-TW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</a:t>
            </a:r>
            <a:r>
              <a:rPr lang="en-US" altLang="zh-TW" dirty="0" smtClean="0"/>
              <a:t> C;  </a:t>
            </a:r>
          </a:p>
          <a:p>
            <a:pPr marL="0" indent="0">
              <a:buNone/>
            </a:pPr>
            <a:r>
              <a:rPr lang="en-US" altLang="zh-TW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typedef</a:t>
            </a:r>
            <a:r>
              <a:rPr lang="en-US" altLang="zh-TW" dirty="0" smtClean="0"/>
              <a:t> </a:t>
            </a:r>
            <a:r>
              <a:rPr lang="en-US" altLang="zh-TW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unsigned</a:t>
            </a:r>
            <a:r>
              <a:rPr lang="en-US" altLang="zh-TW" dirty="0" smtClean="0"/>
              <a:t> </a:t>
            </a:r>
            <a:r>
              <a:rPr lang="en-US" altLang="zh-TW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TW" dirty="0" smtClean="0"/>
              <a:t> WORD; </a:t>
            </a:r>
          </a:p>
          <a:p>
            <a:pPr marL="0" indent="0">
              <a:buNone/>
            </a:pPr>
            <a:r>
              <a:rPr lang="en-US" altLang="zh-TW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typedef</a:t>
            </a:r>
            <a:r>
              <a:rPr lang="en-US" altLang="zh-TW" dirty="0" smtClean="0"/>
              <a:t> </a:t>
            </a:r>
            <a:r>
              <a:rPr lang="en-US" altLang="zh-TW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</a:t>
            </a:r>
            <a:r>
              <a:rPr lang="en-US" altLang="zh-TW" dirty="0" smtClean="0"/>
              <a:t> * </a:t>
            </a:r>
            <a:r>
              <a:rPr lang="en-US" altLang="zh-TW" dirty="0" err="1" smtClean="0"/>
              <a:t>pChar</a:t>
            </a:r>
            <a:r>
              <a:rPr lang="en-US" altLang="zh-TW" dirty="0" smtClean="0"/>
              <a:t>; </a:t>
            </a:r>
          </a:p>
          <a:p>
            <a:pPr marL="0" indent="0">
              <a:buNone/>
            </a:pPr>
            <a:r>
              <a:rPr lang="en-US" altLang="zh-TW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typedef</a:t>
            </a:r>
            <a:r>
              <a:rPr lang="en-US" altLang="zh-TW" dirty="0" smtClean="0"/>
              <a:t> </a:t>
            </a:r>
            <a:r>
              <a:rPr lang="en-US" altLang="zh-TW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</a:t>
            </a:r>
            <a:r>
              <a:rPr lang="en-US" altLang="zh-TW" dirty="0" smtClean="0"/>
              <a:t> field [50];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Perhaps using along the way:</a:t>
            </a:r>
          </a:p>
          <a:p>
            <a:pPr marL="0" indent="0">
              <a:buNone/>
            </a:pPr>
            <a:r>
              <a:rPr lang="en-US" altLang="zh-TW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en-US" altLang="zh-TW" dirty="0" smtClean="0"/>
              <a:t> C = </a:t>
            </a:r>
            <a:r>
              <a:rPr lang="en-US" altLang="zh-TW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</a:t>
            </a:r>
            <a:r>
              <a:rPr lang="en-US" altLang="zh-TW" dirty="0" smtClean="0"/>
              <a:t>; </a:t>
            </a:r>
          </a:p>
          <a:p>
            <a:pPr marL="0" indent="0">
              <a:buNone/>
            </a:pPr>
            <a:r>
              <a:rPr lang="en-US" altLang="zh-TW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en-US" altLang="zh-TW" dirty="0" smtClean="0"/>
              <a:t> WORD = </a:t>
            </a:r>
            <a:r>
              <a:rPr lang="en-US" altLang="zh-TW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unsigned</a:t>
            </a:r>
            <a:r>
              <a:rPr lang="en-US" altLang="zh-TW" dirty="0" smtClean="0"/>
              <a:t> </a:t>
            </a:r>
            <a:r>
              <a:rPr lang="en-US" altLang="zh-TW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TW" dirty="0" smtClean="0"/>
              <a:t>; </a:t>
            </a:r>
          </a:p>
          <a:p>
            <a:pPr marL="0" indent="0">
              <a:buNone/>
            </a:pPr>
            <a:r>
              <a:rPr lang="en-US" altLang="zh-TW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pChar</a:t>
            </a:r>
            <a:r>
              <a:rPr lang="en-US" altLang="zh-TW" dirty="0" smtClean="0"/>
              <a:t> = </a:t>
            </a:r>
            <a:r>
              <a:rPr lang="en-US" altLang="zh-TW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</a:t>
            </a:r>
            <a:r>
              <a:rPr lang="en-US" altLang="zh-TW" dirty="0" smtClean="0"/>
              <a:t> *; </a:t>
            </a:r>
          </a:p>
          <a:p>
            <a:pPr marL="0" indent="0">
              <a:buNone/>
            </a:pPr>
            <a:r>
              <a:rPr lang="en-US" altLang="zh-TW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en-US" altLang="zh-TW" dirty="0" smtClean="0"/>
              <a:t> field = </a:t>
            </a:r>
            <a:r>
              <a:rPr lang="en-US" altLang="zh-TW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</a:t>
            </a:r>
            <a:r>
              <a:rPr lang="en-US" altLang="zh-TW" dirty="0" smtClean="0"/>
              <a:t> [50];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47A39-2CF0-4E8A-B242-D08D0CD53AA0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6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 &lt;</a:t>
            </a:r>
            <a:r>
              <a:rPr lang="en-US" altLang="zh-TW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iostream</a:t>
            </a:r>
            <a:r>
              <a:rPr lang="en-US" altLang="zh-TW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TW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namespace </a:t>
            </a:r>
            <a:r>
              <a:rPr lang="en-US" altLang="zh-TW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</a:t>
            </a:r>
            <a:r>
              <a:rPr lang="en-US" altLang="zh-TW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endParaRPr lang="en-US" altLang="zh-TW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typedef</a:t>
            </a:r>
            <a:r>
              <a:rPr lang="en-US" altLang="zh-TW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</a:t>
            </a:r>
            <a:r>
              <a:rPr lang="en-US" altLang="zh-TW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US" altLang="zh-TW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string name ;</a:t>
            </a:r>
          </a:p>
          <a:p>
            <a:r>
              <a:rPr lang="en-US" altLang="zh-TW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long </a:t>
            </a:r>
            <a:r>
              <a:rPr lang="en-US" altLang="zh-TW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TW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ISBN ;</a:t>
            </a:r>
          </a:p>
          <a:p>
            <a:r>
              <a:rPr lang="en-US" altLang="zh-TW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TW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TW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price ;</a:t>
            </a:r>
          </a:p>
          <a:p>
            <a:r>
              <a:rPr lang="en-US" altLang="zh-TW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string place ;</a:t>
            </a:r>
          </a:p>
          <a:p>
            <a:r>
              <a:rPr lang="en-US" altLang="zh-TW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book;</a:t>
            </a:r>
          </a:p>
          <a:p>
            <a:endParaRPr lang="en-US" altLang="zh-TW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TW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main () {</a:t>
            </a:r>
          </a:p>
          <a:p>
            <a:endParaRPr lang="en-US" altLang="zh-TW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book </a:t>
            </a:r>
            <a:r>
              <a:rPr lang="en-US" altLang="zh-TW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HarryPotter</a:t>
            </a:r>
            <a:r>
              <a:rPr lang="en-US" altLang="zh-TW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TW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TW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TW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"Please enter the name of book" &lt;&lt;</a:t>
            </a:r>
            <a:r>
              <a:rPr lang="en-US" altLang="zh-TW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endl</a:t>
            </a:r>
            <a:r>
              <a:rPr lang="en-US" altLang="zh-TW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TW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TW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cin</a:t>
            </a:r>
            <a:r>
              <a:rPr lang="en-US" altLang="zh-TW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&gt;&gt; HarryPotter.name;</a:t>
            </a:r>
          </a:p>
          <a:p>
            <a:r>
              <a:rPr lang="en-US" altLang="zh-TW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TW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TW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"Please enter the ISBN of book" &lt;&lt;</a:t>
            </a:r>
            <a:r>
              <a:rPr lang="en-US" altLang="zh-TW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endl</a:t>
            </a:r>
            <a:r>
              <a:rPr lang="en-US" altLang="zh-TW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TW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TW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cin</a:t>
            </a:r>
            <a:r>
              <a:rPr lang="en-US" altLang="zh-TW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&gt;&gt; </a:t>
            </a:r>
            <a:r>
              <a:rPr lang="en-US" altLang="zh-TW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HarryPotter.ISBN</a:t>
            </a:r>
            <a:r>
              <a:rPr lang="en-US" altLang="zh-TW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TW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TW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TW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"Please enter the price of book" &lt;&lt;</a:t>
            </a:r>
            <a:r>
              <a:rPr lang="en-US" altLang="zh-TW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endl</a:t>
            </a:r>
            <a:r>
              <a:rPr lang="en-US" altLang="zh-TW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TW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TW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cin</a:t>
            </a:r>
            <a:r>
              <a:rPr lang="en-US" altLang="zh-TW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&gt;&gt; </a:t>
            </a:r>
            <a:r>
              <a:rPr lang="en-US" altLang="zh-TW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HarryPotter.price</a:t>
            </a:r>
            <a:r>
              <a:rPr lang="en-US" altLang="zh-TW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TW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TW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TW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"Please enter the place of book" &lt;&lt;</a:t>
            </a:r>
            <a:r>
              <a:rPr lang="en-US" altLang="zh-TW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endl</a:t>
            </a:r>
            <a:r>
              <a:rPr lang="en-US" altLang="zh-TW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TW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TW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cin</a:t>
            </a:r>
            <a:r>
              <a:rPr lang="en-US" altLang="zh-TW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&gt;&gt; </a:t>
            </a:r>
            <a:r>
              <a:rPr lang="en-US" altLang="zh-TW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HarryPotter.place</a:t>
            </a:r>
            <a:r>
              <a:rPr lang="en-US" altLang="zh-TW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endParaRPr lang="en-US" altLang="zh-TW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TW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TW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"Name : " &lt;&lt; HarryPotter.name &lt;&lt; </a:t>
            </a:r>
            <a:r>
              <a:rPr lang="en-US" altLang="zh-TW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endl</a:t>
            </a:r>
            <a:r>
              <a:rPr lang="en-US" altLang="zh-TW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TW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TW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TW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"ISBN : " &lt;&lt; </a:t>
            </a:r>
            <a:r>
              <a:rPr lang="en-US" altLang="zh-TW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HarryPotter.ISBN</a:t>
            </a:r>
            <a:r>
              <a:rPr lang="en-US" altLang="zh-TW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</a:t>
            </a:r>
            <a:r>
              <a:rPr lang="en-US" altLang="zh-TW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endl</a:t>
            </a:r>
            <a:r>
              <a:rPr lang="en-US" altLang="zh-TW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TW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TW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TW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"Price : " &lt;&lt; </a:t>
            </a:r>
            <a:r>
              <a:rPr lang="en-US" altLang="zh-TW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HarryPotter.price</a:t>
            </a:r>
            <a:r>
              <a:rPr lang="en-US" altLang="zh-TW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</a:t>
            </a:r>
            <a:r>
              <a:rPr lang="en-US" altLang="zh-TW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endl</a:t>
            </a:r>
            <a:r>
              <a:rPr lang="en-US" altLang="zh-TW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TW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TW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TW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"Place : " &lt;&lt; </a:t>
            </a:r>
            <a:r>
              <a:rPr lang="en-US" altLang="zh-TW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HarryPotter.place</a:t>
            </a:r>
            <a:r>
              <a:rPr lang="en-US" altLang="zh-TW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</a:t>
            </a:r>
            <a:r>
              <a:rPr lang="en-US" altLang="zh-TW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endl</a:t>
            </a:r>
            <a:r>
              <a:rPr lang="en-US" altLang="zh-TW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endParaRPr lang="en-US" altLang="zh-TW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return 0;</a:t>
            </a:r>
          </a:p>
          <a:p>
            <a:r>
              <a:rPr lang="en-US" altLang="zh-TW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TW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6714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</a:t>
            </a:r>
            <a:r>
              <a:rPr lang="en-US" altLang="zh-TW" dirty="0" err="1" smtClean="0"/>
              <a:t>iostream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using namespace 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typedef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struct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    string name;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id;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scoresEnglish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scoresMath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} student;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double </a:t>
            </a:r>
            <a:r>
              <a:rPr lang="en-US" altLang="zh-TW" dirty="0" err="1" smtClean="0"/>
              <a:t>avg</a:t>
            </a:r>
            <a:r>
              <a:rPr lang="en-US" altLang="zh-TW" dirty="0" smtClean="0"/>
              <a:t>(student student1);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main () {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student Mick = {"Mick",268,80,50};</a:t>
            </a:r>
          </a:p>
          <a:p>
            <a:r>
              <a:rPr lang="en-US" altLang="zh-TW" dirty="0" smtClean="0"/>
              <a:t>    student </a:t>
            </a:r>
            <a:r>
              <a:rPr lang="en-US" altLang="zh-TW" dirty="0" err="1" smtClean="0"/>
              <a:t>Rallod</a:t>
            </a:r>
            <a:r>
              <a:rPr lang="en-US" altLang="zh-TW" dirty="0" smtClean="0"/>
              <a:t> = {"Rallod",269,60,90};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 "The average of Mick: " &lt;&lt; </a:t>
            </a:r>
            <a:r>
              <a:rPr lang="en-US" altLang="zh-TW" dirty="0" err="1" smtClean="0"/>
              <a:t>avg</a:t>
            </a:r>
            <a:r>
              <a:rPr lang="en-US" altLang="zh-TW" dirty="0" smtClean="0"/>
              <a:t>(Mick) &lt;&lt; 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 "The average of </a:t>
            </a:r>
            <a:r>
              <a:rPr lang="en-US" altLang="zh-TW" dirty="0" err="1" smtClean="0"/>
              <a:t>Rallod</a:t>
            </a:r>
            <a:r>
              <a:rPr lang="en-US" altLang="zh-TW" dirty="0" smtClean="0"/>
              <a:t>: " &lt;&lt; </a:t>
            </a:r>
            <a:r>
              <a:rPr lang="en-US" altLang="zh-TW" dirty="0" err="1" smtClean="0"/>
              <a:t>avg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Rallod</a:t>
            </a:r>
            <a:r>
              <a:rPr lang="en-US" altLang="zh-TW" dirty="0" smtClean="0"/>
              <a:t>) &lt;&lt; 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   return 0;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double </a:t>
            </a:r>
            <a:r>
              <a:rPr lang="en-US" altLang="zh-TW" dirty="0" err="1" smtClean="0"/>
              <a:t>avg</a:t>
            </a:r>
            <a:r>
              <a:rPr lang="en-US" altLang="zh-TW" dirty="0" smtClean="0"/>
              <a:t>(student student1){</a:t>
            </a:r>
          </a:p>
          <a:p>
            <a:r>
              <a:rPr lang="en-US" altLang="zh-TW" dirty="0" smtClean="0"/>
              <a:t>    double average = 0.0;</a:t>
            </a:r>
          </a:p>
          <a:p>
            <a:r>
              <a:rPr lang="en-US" altLang="zh-TW" dirty="0" smtClean="0"/>
              <a:t>    average = (double) (student1.scoresEnglish+student1.scoresMath)/2.0;</a:t>
            </a:r>
          </a:p>
          <a:p>
            <a:r>
              <a:rPr lang="en-US" altLang="zh-TW" dirty="0" smtClean="0"/>
              <a:t>    return average;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578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typedef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struct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    string </a:t>
            </a:r>
            <a:r>
              <a:rPr lang="en-US" altLang="zh-TW" dirty="0" err="1" smtClean="0"/>
              <a:t>cdatetime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   string address;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district;</a:t>
            </a:r>
          </a:p>
          <a:p>
            <a:r>
              <a:rPr lang="en-US" altLang="zh-TW" dirty="0" smtClean="0"/>
              <a:t>    string beat;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grid;</a:t>
            </a:r>
          </a:p>
          <a:p>
            <a:r>
              <a:rPr lang="en-US" altLang="zh-TW" dirty="0" smtClean="0"/>
              <a:t>    string </a:t>
            </a:r>
            <a:r>
              <a:rPr lang="en-US" altLang="zh-TW" dirty="0" err="1" smtClean="0"/>
              <a:t>crimedescr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ucr_ncic_code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   float latitude;</a:t>
            </a:r>
          </a:p>
          <a:p>
            <a:r>
              <a:rPr lang="en-US" altLang="zh-TW" dirty="0" smtClean="0"/>
              <a:t>    float longitude;</a:t>
            </a:r>
          </a:p>
          <a:p>
            <a:r>
              <a:rPr lang="en-US" altLang="zh-TW" dirty="0" smtClean="0"/>
              <a:t>} Data;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74908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zh-TW" sz="1200" b="1" dirty="0" smtClean="0"/>
              <a:t>#include &lt;stdio.h&gt;</a:t>
            </a:r>
          </a:p>
          <a:p>
            <a:endParaRPr lang="pt-BR" altLang="zh-TW" sz="1200" b="1" dirty="0" smtClean="0"/>
          </a:p>
          <a:p>
            <a:r>
              <a:rPr lang="pt-BR" altLang="zh-TW" sz="1200" b="1" dirty="0" smtClean="0"/>
              <a:t>#define PEOPLE 2</a:t>
            </a:r>
          </a:p>
          <a:p>
            <a:r>
              <a:rPr lang="pt-BR" altLang="zh-TW" sz="1200" b="1" dirty="0" smtClean="0"/>
              <a:t>struct Person </a:t>
            </a:r>
          </a:p>
          <a:p>
            <a:r>
              <a:rPr lang="pt-BR" altLang="zh-TW" sz="1200" b="1" dirty="0" smtClean="0"/>
              <a:t>{</a:t>
            </a:r>
          </a:p>
          <a:p>
            <a:r>
              <a:rPr lang="pt-BR" altLang="zh-TW" sz="1200" b="1" dirty="0" smtClean="0"/>
              <a:t>	char name[80];</a:t>
            </a:r>
          </a:p>
          <a:p>
            <a:r>
              <a:rPr lang="pt-BR" altLang="zh-TW" sz="1200" b="1" dirty="0" smtClean="0"/>
              <a:t>	int  height;</a:t>
            </a:r>
          </a:p>
          <a:p>
            <a:r>
              <a:rPr lang="pt-BR" altLang="zh-TW" sz="1200" b="1" dirty="0" smtClean="0"/>
              <a:t>	int  weight;</a:t>
            </a:r>
          </a:p>
          <a:p>
            <a:r>
              <a:rPr lang="pt-BR" altLang="zh-TW" sz="1200" b="1" dirty="0" smtClean="0"/>
              <a:t>};</a:t>
            </a:r>
          </a:p>
          <a:p>
            <a:endParaRPr lang="pt-BR" altLang="zh-TW" sz="1200" b="1" dirty="0" smtClean="0"/>
          </a:p>
          <a:p>
            <a:r>
              <a:rPr lang="pt-BR" altLang="zh-TW" sz="1200" b="1" dirty="0" smtClean="0"/>
              <a:t>int main()</a:t>
            </a:r>
          </a:p>
          <a:p>
            <a:r>
              <a:rPr lang="pt-BR" altLang="zh-TW" sz="1200" b="1" dirty="0" smtClean="0"/>
              <a:t>{</a:t>
            </a:r>
          </a:p>
          <a:p>
            <a:r>
              <a:rPr lang="pt-BR" altLang="zh-TW" sz="1200" b="1" dirty="0" smtClean="0"/>
              <a:t>	struct Person </a:t>
            </a:r>
            <a:r>
              <a:rPr lang="pt-BR" altLang="zh-TW" sz="1200" b="1" dirty="0" smtClean="0">
                <a:solidFill>
                  <a:srgbClr val="C00000"/>
                </a:solidFill>
              </a:rPr>
              <a:t>p[PEOPLE];</a:t>
            </a:r>
          </a:p>
          <a:p>
            <a:r>
              <a:rPr lang="pt-BR" altLang="zh-TW" sz="1200" b="1" dirty="0" smtClean="0"/>
              <a:t>	int i;</a:t>
            </a:r>
          </a:p>
          <a:p>
            <a:r>
              <a:rPr lang="pt-BR" altLang="zh-TW" sz="1200" b="1" dirty="0" smtClean="0"/>
              <a:t>	for (i=0; i &lt; PEOPLE; i++ )</a:t>
            </a:r>
          </a:p>
          <a:p>
            <a:r>
              <a:rPr lang="pt-BR" altLang="zh-TW" sz="1200" b="1" dirty="0" smtClean="0"/>
              <a:t>	{</a:t>
            </a:r>
          </a:p>
          <a:p>
            <a:r>
              <a:rPr lang="pt-BR" altLang="zh-TW" sz="1200" b="1" dirty="0" smtClean="0"/>
              <a:t>		scanf("%s", &amp;p[i].name );</a:t>
            </a:r>
          </a:p>
          <a:p>
            <a:r>
              <a:rPr lang="pt-BR" altLang="zh-TW" sz="1200" b="1" dirty="0" smtClean="0"/>
              <a:t>		scanf("%d", &amp;p[i].height );</a:t>
            </a:r>
          </a:p>
          <a:p>
            <a:r>
              <a:rPr lang="pt-BR" altLang="zh-TW" sz="1200" b="1" dirty="0" smtClean="0"/>
              <a:t>		scanf("%d", &amp;p[i].weight );</a:t>
            </a:r>
          </a:p>
          <a:p>
            <a:r>
              <a:rPr lang="pt-BR" altLang="zh-TW" sz="1200" b="1" dirty="0" smtClean="0"/>
              <a:t>		printf("Name:%s\nHeight:%d\nWeight:%d\n", p[i].name, p[i].height, p[i].weight);</a:t>
            </a:r>
          </a:p>
          <a:p>
            <a:r>
              <a:rPr lang="pt-BR" altLang="zh-TW" sz="1200" b="1" dirty="0" smtClean="0"/>
              <a:t>	}</a:t>
            </a:r>
          </a:p>
          <a:p>
            <a:r>
              <a:rPr lang="pt-BR" altLang="zh-TW" sz="1200" b="1" dirty="0" smtClean="0"/>
              <a:t>	return 0;</a:t>
            </a:r>
          </a:p>
          <a:p>
            <a:r>
              <a:rPr lang="pt-BR" altLang="zh-TW" sz="1200" b="1" dirty="0" smtClean="0"/>
              <a:t>}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9506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&lt;iostream&gt;</a:t>
            </a:r>
          </a:p>
          <a:p>
            <a:r>
              <a:rPr lang="en-US" altLang="zh-TW" dirty="0" smtClean="0"/>
              <a:t>#include &lt;fstream&gt;</a:t>
            </a:r>
          </a:p>
          <a:p>
            <a:r>
              <a:rPr lang="en-US" altLang="zh-TW" dirty="0" smtClean="0"/>
              <a:t>#include &lt;sstream&gt;</a:t>
            </a:r>
          </a:p>
          <a:p>
            <a:r>
              <a:rPr lang="en-US" altLang="zh-TW" dirty="0" smtClean="0"/>
              <a:t>using namespace std;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typedef struct {</a:t>
            </a:r>
          </a:p>
          <a:p>
            <a:r>
              <a:rPr lang="en-US" altLang="zh-TW" dirty="0" smtClean="0"/>
              <a:t>    string cdatetime;</a:t>
            </a:r>
          </a:p>
          <a:p>
            <a:r>
              <a:rPr lang="en-US" altLang="zh-TW" dirty="0" smtClean="0"/>
              <a:t>    string address;</a:t>
            </a:r>
          </a:p>
          <a:p>
            <a:r>
              <a:rPr lang="en-US" altLang="zh-TW" dirty="0" smtClean="0"/>
              <a:t>    string district;</a:t>
            </a:r>
          </a:p>
          <a:p>
            <a:r>
              <a:rPr lang="en-US" altLang="zh-TW" dirty="0" smtClean="0"/>
              <a:t>    string beat;</a:t>
            </a:r>
          </a:p>
          <a:p>
            <a:r>
              <a:rPr lang="en-US" altLang="zh-TW" dirty="0" smtClean="0"/>
              <a:t>    string grid;</a:t>
            </a:r>
          </a:p>
          <a:p>
            <a:r>
              <a:rPr lang="en-US" altLang="zh-TW" dirty="0" smtClean="0"/>
              <a:t>    string crimedescr;</a:t>
            </a:r>
          </a:p>
          <a:p>
            <a:r>
              <a:rPr lang="en-US" altLang="zh-TW" dirty="0" smtClean="0"/>
              <a:t>    string ucr_ncic_code;</a:t>
            </a:r>
          </a:p>
          <a:p>
            <a:r>
              <a:rPr lang="en-US" altLang="zh-TW" dirty="0" smtClean="0"/>
              <a:t>    string latitude;</a:t>
            </a:r>
          </a:p>
          <a:p>
            <a:r>
              <a:rPr lang="en-US" altLang="zh-TW" dirty="0" smtClean="0"/>
              <a:t>    string longitude;</a:t>
            </a:r>
          </a:p>
          <a:p>
            <a:r>
              <a:rPr lang="en-US" altLang="zh-TW" dirty="0" smtClean="0"/>
              <a:t>} Data;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int main () {</a:t>
            </a:r>
          </a:p>
          <a:p>
            <a:r>
              <a:rPr lang="en-US" altLang="zh-TW" dirty="0" smtClean="0"/>
              <a:t>    string str;</a:t>
            </a:r>
          </a:p>
          <a:p>
            <a:r>
              <a:rPr lang="en-US" altLang="zh-TW" dirty="0" smtClean="0"/>
              <a:t>    ifstream ifile;</a:t>
            </a:r>
          </a:p>
          <a:p>
            <a:r>
              <a:rPr lang="en-US" altLang="zh-TW" dirty="0" smtClean="0"/>
              <a:t>    Data data[7585];</a:t>
            </a:r>
          </a:p>
          <a:p>
            <a:r>
              <a:rPr lang="en-US" altLang="zh-TW" dirty="0" smtClean="0"/>
              <a:t>    ifile.open("TestData.csv");</a:t>
            </a:r>
          </a:p>
          <a:p>
            <a:r>
              <a:rPr lang="en-US" altLang="zh-TW" dirty="0" smtClean="0"/>
              <a:t>    if (ifile)</a:t>
            </a:r>
          </a:p>
          <a:p>
            <a:r>
              <a:rPr lang="en-US" altLang="zh-TW" dirty="0" smtClean="0"/>
              <a:t>    {   int c = 0;</a:t>
            </a:r>
          </a:p>
          <a:p>
            <a:r>
              <a:rPr lang="en-US" altLang="zh-TW" dirty="0" smtClean="0"/>
              <a:t>        cout &lt;&lt;"The content on the TestData.csv is ......" &lt;&lt; endl;</a:t>
            </a:r>
          </a:p>
          <a:p>
            <a:r>
              <a:rPr lang="en-US" altLang="zh-TW" dirty="0" smtClean="0"/>
              <a:t>        while (getline (ifile,str)){</a:t>
            </a:r>
          </a:p>
          <a:p>
            <a:r>
              <a:rPr lang="en-US" altLang="zh-TW" dirty="0" smtClean="0"/>
              <a:t>            stringstream ss(str);</a:t>
            </a:r>
          </a:p>
          <a:p>
            <a:r>
              <a:rPr lang="en-US" altLang="zh-TW" dirty="0" smtClean="0"/>
              <a:t>            // ss → </a:t>
            </a:r>
            <a:r>
              <a:rPr lang="zh-TW" altLang="en-US" dirty="0" smtClean="0"/>
              <a:t>每一行資料轉成串流</a:t>
            </a:r>
          </a:p>
          <a:p>
            <a:r>
              <a:rPr lang="zh-TW" altLang="en-US" dirty="0" smtClean="0"/>
              <a:t>            </a:t>
            </a:r>
            <a:r>
              <a:rPr lang="en-US" altLang="zh-TW" dirty="0" smtClean="0"/>
              <a:t>getline (ss,data[c].cdatetime,',');</a:t>
            </a:r>
          </a:p>
          <a:p>
            <a:r>
              <a:rPr lang="en-US" altLang="zh-TW" dirty="0" smtClean="0"/>
              <a:t>            getline (ss,data[c].address,',');</a:t>
            </a:r>
          </a:p>
          <a:p>
            <a:r>
              <a:rPr lang="en-US" altLang="zh-TW" dirty="0" smtClean="0"/>
              <a:t>            getline (ss,data[c].district,',');</a:t>
            </a:r>
          </a:p>
          <a:p>
            <a:r>
              <a:rPr lang="en-US" altLang="zh-TW" dirty="0" smtClean="0"/>
              <a:t>            getline (ss,data[c].beat,',');</a:t>
            </a:r>
          </a:p>
          <a:p>
            <a:r>
              <a:rPr lang="en-US" altLang="zh-TW" dirty="0" smtClean="0"/>
              <a:t>            getline (ss,data[c].grid,',');</a:t>
            </a:r>
          </a:p>
          <a:p>
            <a:r>
              <a:rPr lang="en-US" altLang="zh-TW" dirty="0" smtClean="0"/>
              <a:t>            getline (ss,data[c].crimedescr,',');</a:t>
            </a:r>
          </a:p>
          <a:p>
            <a:r>
              <a:rPr lang="en-US" altLang="zh-TW" dirty="0" smtClean="0"/>
              <a:t>            getline (ss,data[c].ucr_ncic_code,',');</a:t>
            </a:r>
          </a:p>
          <a:p>
            <a:r>
              <a:rPr lang="en-US" altLang="zh-TW" dirty="0" smtClean="0"/>
              <a:t>            getline (ss,data[c].latitude,',');</a:t>
            </a:r>
          </a:p>
          <a:p>
            <a:r>
              <a:rPr lang="en-US" altLang="zh-TW" dirty="0" smtClean="0"/>
              <a:t>            getline (ss,data[c</a:t>
            </a:r>
            <a:r>
              <a:rPr lang="en-US" altLang="zh-TW" smtClean="0"/>
              <a:t>].longitude);</a:t>
            </a:r>
            <a:endParaRPr lang="en-US" altLang="zh-TW" dirty="0" smtClean="0"/>
          </a:p>
          <a:p>
            <a:r>
              <a:rPr lang="en-US" altLang="zh-TW" dirty="0" smtClean="0"/>
              <a:t>            c++;</a:t>
            </a:r>
          </a:p>
          <a:p>
            <a:r>
              <a:rPr lang="en-US" altLang="zh-TW" dirty="0" smtClean="0"/>
              <a:t>        }</a:t>
            </a:r>
          </a:p>
          <a:p>
            <a:r>
              <a:rPr lang="en-US" altLang="zh-TW" dirty="0" smtClean="0"/>
              <a:t>        cout &lt;&lt; "Finish reading data from TestData.csv" &lt;&lt; endl;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for (int i=0; i&lt;7585 ;i++){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        cout &lt;&lt; "-------" &lt;&lt; i+1 &lt;&lt;"-------" &lt;&lt;endl;</a:t>
            </a:r>
          </a:p>
          <a:p>
            <a:r>
              <a:rPr lang="en-US" altLang="zh-TW" dirty="0" smtClean="0"/>
              <a:t>                cout &lt;&lt; "cdatetime : " &lt;&lt;data[i].cdatetime &lt;&lt; endl;</a:t>
            </a:r>
          </a:p>
          <a:p>
            <a:r>
              <a:rPr lang="en-US" altLang="zh-TW" dirty="0" smtClean="0"/>
              <a:t>                cout &lt;&lt; "address : " &lt;&lt;data[i].address &lt;&lt; endl;</a:t>
            </a:r>
          </a:p>
          <a:p>
            <a:r>
              <a:rPr lang="en-US" altLang="zh-TW" dirty="0" smtClean="0"/>
              <a:t>                cout &lt;&lt; "district : " &lt;&lt;data[i].district &lt;&lt; endl;</a:t>
            </a:r>
          </a:p>
          <a:p>
            <a:r>
              <a:rPr lang="en-US" altLang="zh-TW" dirty="0" smtClean="0"/>
              <a:t>                cout &lt;&lt; "beat : " &lt;&lt;data[i].beat &lt;&lt; endl;</a:t>
            </a:r>
          </a:p>
          <a:p>
            <a:r>
              <a:rPr lang="en-US" altLang="zh-TW" dirty="0" smtClean="0"/>
              <a:t>                cout &lt;&lt; "grid : " &lt;&lt;data[i].grid &lt;&lt; endl;</a:t>
            </a:r>
          </a:p>
          <a:p>
            <a:r>
              <a:rPr lang="en-US" altLang="zh-TW" dirty="0" smtClean="0"/>
              <a:t>                cout &lt;&lt; "crimedescr : " &lt;&lt;data[i].crimedescr &lt;&lt; endl;</a:t>
            </a:r>
          </a:p>
          <a:p>
            <a:r>
              <a:rPr lang="en-US" altLang="zh-TW" dirty="0" smtClean="0"/>
              <a:t>                cout &lt;&lt; "ucr_ncic_code : " &lt;&lt;data[i].ucr_ncic_code &lt;&lt; endl;</a:t>
            </a:r>
          </a:p>
          <a:p>
            <a:r>
              <a:rPr lang="en-US" altLang="zh-TW" dirty="0" smtClean="0"/>
              <a:t>                cout &lt;&lt; "latitude : " &lt;&lt;data[i].latitude &lt;&lt; endl;</a:t>
            </a:r>
          </a:p>
          <a:p>
            <a:r>
              <a:rPr lang="en-US" altLang="zh-TW" dirty="0" smtClean="0"/>
              <a:t>                cout &lt;&lt; "longitude : " &lt;&lt;data[i].longitude &lt;&lt; endl;</a:t>
            </a:r>
          </a:p>
          <a:p>
            <a:r>
              <a:rPr lang="en-US" altLang="zh-TW" dirty="0" smtClean="0"/>
              <a:t>        }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    else</a:t>
            </a:r>
          </a:p>
          <a:p>
            <a:r>
              <a:rPr lang="en-US" altLang="zh-TW" dirty="0" smtClean="0"/>
              <a:t>    {</a:t>
            </a:r>
          </a:p>
          <a:p>
            <a:r>
              <a:rPr lang="en-US" altLang="zh-TW" dirty="0" smtClean="0"/>
              <a:t>        cout &lt;&lt; "Error" &lt;&lt;endl;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ifile.close();</a:t>
            </a:r>
          </a:p>
          <a:p>
            <a:r>
              <a:rPr lang="en-US" altLang="zh-TW" dirty="0" smtClean="0"/>
              <a:t>    return 0;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3776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85124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</a:t>
            </a:r>
            <a:r>
              <a:rPr lang="en-US" altLang="zh-TW" dirty="0" err="1" smtClean="0"/>
              <a:t>iostream</a:t>
            </a:r>
            <a:r>
              <a:rPr lang="en-US" altLang="zh-TW" dirty="0" smtClean="0"/>
              <a:t>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 namespace </a:t>
            </a:r>
            <a:r>
              <a:rPr lang="en-US" altLang="zh-TW" dirty="0" err="1" smtClean="0"/>
              <a:t>std</a:t>
            </a:r>
            <a:r>
              <a:rPr lang="en-US" altLang="zh-TW" dirty="0" smtClean="0"/>
              <a:t>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struct</a:t>
            </a:r>
            <a:r>
              <a:rPr lang="en-US" altLang="zh-TW" dirty="0" smtClean="0"/>
              <a:t> Person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	char name[80];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 height;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 weight;</a:t>
            </a:r>
          </a:p>
          <a:p>
            <a:r>
              <a:rPr lang="en-US" altLang="zh-TW" dirty="0" smtClean="0"/>
              <a:t>};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main()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struct</a:t>
            </a:r>
            <a:r>
              <a:rPr lang="en-US" altLang="zh-TW" dirty="0" smtClean="0"/>
              <a:t> Person p1{"David",180,80};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struct</a:t>
            </a:r>
            <a:r>
              <a:rPr lang="en-US" altLang="zh-TW" dirty="0" smtClean="0"/>
              <a:t> Person *p2;</a:t>
            </a:r>
          </a:p>
          <a:p>
            <a:r>
              <a:rPr lang="en-US" altLang="zh-TW" dirty="0" smtClean="0"/>
              <a:t>	p2 = &amp;p1;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&lt;&lt; p2-&gt;name &lt;&lt; 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	return 0;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6043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 smtClean="0"/>
              <a:t>Ans</a:t>
            </a:r>
            <a:r>
              <a:rPr lang="en-US" altLang="zh-TW" dirty="0" smtClean="0"/>
              <a:t>:</a:t>
            </a:r>
            <a:r>
              <a:rPr lang="en-US" altLang="zh-TW" baseline="0" dirty="0" smtClean="0"/>
              <a:t> </a:t>
            </a:r>
            <a:br>
              <a:rPr lang="en-US" altLang="zh-TW" baseline="0" dirty="0" smtClean="0"/>
            </a:br>
            <a:r>
              <a:rPr lang="en-US" altLang="zh-TW" baseline="0" dirty="0" smtClean="0"/>
              <a:t>0, then 2</a:t>
            </a:r>
            <a:br>
              <a:rPr lang="en-US" altLang="zh-TW" baseline="0" dirty="0" smtClean="0"/>
            </a:br>
            <a:r>
              <a:rPr lang="en-US" altLang="zh-TW" baseline="0" dirty="0" smtClean="0"/>
              <a:t>1, then 3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47A39-2CF0-4E8A-B242-D08D0CD53AA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1252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47A39-2CF0-4E8A-B242-D08D0CD53AA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4347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 smtClean="0"/>
              <a:t>Ans</a:t>
            </a:r>
            <a:r>
              <a:rPr lang="en-US" altLang="zh-TW" dirty="0" smtClean="0"/>
              <a:t>:</a:t>
            </a:r>
            <a:r>
              <a:rPr lang="en-US" altLang="zh-TW" baseline="0" dirty="0" smtClean="0"/>
              <a:t> </a:t>
            </a:r>
            <a:br>
              <a:rPr lang="en-US" altLang="zh-TW" baseline="0" dirty="0" smtClean="0"/>
            </a:br>
            <a:r>
              <a:rPr lang="en-US" altLang="zh-TW" baseline="0" dirty="0" smtClean="0"/>
              <a:t>0, then 2</a:t>
            </a:r>
            <a:br>
              <a:rPr lang="en-US" altLang="zh-TW" baseline="0" dirty="0" smtClean="0"/>
            </a:br>
            <a:r>
              <a:rPr lang="en-US" altLang="zh-TW" baseline="0" dirty="0" smtClean="0"/>
              <a:t>1, then 3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47A39-2CF0-4E8A-B242-D08D0CD53AA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1966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47A39-2CF0-4E8A-B242-D08D0CD53AA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3769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47A39-2CF0-4E8A-B242-D08D0CD53AA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8482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</a:t>
            </a:r>
            <a:r>
              <a:rPr lang="en-US" altLang="zh-TW" dirty="0" err="1" smtClean="0"/>
              <a:t>stdio.h</a:t>
            </a:r>
            <a:r>
              <a:rPr lang="en-US" altLang="zh-TW" dirty="0" smtClean="0"/>
              <a:t>&gt;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typedef</a:t>
            </a:r>
            <a:r>
              <a:rPr lang="en-US" altLang="zh-TW" dirty="0" smtClean="0"/>
              <a:t> unsigned char UINT8;</a:t>
            </a:r>
          </a:p>
          <a:p>
            <a:r>
              <a:rPr lang="en-US" altLang="zh-TW" dirty="0" err="1" smtClean="0"/>
              <a:t>typedef</a:t>
            </a:r>
            <a:r>
              <a:rPr lang="en-US" altLang="zh-TW" dirty="0" smtClean="0"/>
              <a:t> unsigned short UINT16;</a:t>
            </a:r>
          </a:p>
          <a:p>
            <a:r>
              <a:rPr lang="en-US" altLang="zh-TW" dirty="0" err="1" smtClean="0"/>
              <a:t>typedef</a:t>
            </a:r>
            <a:r>
              <a:rPr lang="en-US" altLang="zh-TW" dirty="0" smtClean="0"/>
              <a:t> unsigned long  UINT32;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main()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	UINT8 a=1;</a:t>
            </a:r>
          </a:p>
          <a:p>
            <a:r>
              <a:rPr lang="en-US" altLang="zh-TW" dirty="0" smtClean="0"/>
              <a:t>	UINT16 b=2;</a:t>
            </a:r>
          </a:p>
          <a:p>
            <a:r>
              <a:rPr lang="en-US" altLang="zh-TW" dirty="0" smtClean="0"/>
              <a:t>	UINT32 c=3;</a:t>
            </a:r>
          </a:p>
          <a:p>
            <a:r>
              <a:rPr lang="en-US" altLang="zh-TW" dirty="0" smtClean="0"/>
              <a:t>	return 0;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30A31-B339-460E-A066-6486EA6B5E79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77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http://groangao.pixnet.net/blog/post/24474489-%5Bc,c%2B%2B%5D-typedef-struct-%E7%94%A8%E6%B3%95%E8%AA%AA%E6%98%8E</a:t>
            </a:r>
          </a:p>
          <a:p>
            <a:pPr marL="0" indent="0">
              <a:buNone/>
            </a:pPr>
            <a:r>
              <a:rPr lang="en-US" altLang="zh-TW" dirty="0" smtClean="0"/>
              <a:t>http://vincecc.blogspot.tw/2013/10/cc-typedef-struct-typedef-struct.html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47A39-2CF0-4E8A-B242-D08D0CD53AA0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313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Enumerated types with </a:t>
            </a:r>
            <a:r>
              <a:rPr lang="en-US" altLang="zh-TW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enum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class:</a:t>
            </a:r>
          </a:p>
          <a:p>
            <a:pPr marL="0" indent="0">
              <a:buNone/>
            </a:pPr>
            <a:r>
              <a:rPr lang="en-US" altLang="zh-TW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Enum</a:t>
            </a:r>
            <a:r>
              <a:rPr lang="en-US" altLang="zh-TW" dirty="0" smtClean="0"/>
              <a:t> </a:t>
            </a:r>
            <a:r>
              <a:rPr lang="en-US" altLang="zh-TW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EyeColor</a:t>
            </a:r>
            <a:r>
              <a:rPr lang="en-US" altLang="zh-TW" dirty="0" smtClean="0"/>
              <a:t> : </a:t>
            </a:r>
            <a:r>
              <a:rPr lang="en-US" altLang="zh-TW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</a:t>
            </a:r>
            <a:r>
              <a:rPr lang="en-US" altLang="zh-TW" dirty="0" smtClean="0"/>
              <a:t> {blue, green, brown};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possible to create real </a:t>
            </a:r>
            <a:r>
              <a:rPr lang="en-US" altLang="zh-TW" dirty="0" err="1" smtClean="0"/>
              <a:t>enum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types that are neither implicitly convertible to </a:t>
            </a:r>
            <a:r>
              <a:rPr lang="en-US" altLang="zh-TW" dirty="0" smtClean="0"/>
              <a:t>int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that neither have enumerator values of type </a:t>
            </a:r>
            <a:r>
              <a:rPr lang="en-US" altLang="zh-TW" dirty="0" smtClean="0"/>
              <a:t>int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of the </a:t>
            </a:r>
            <a:r>
              <a:rPr lang="en-US" altLang="zh-TW" dirty="0" err="1" smtClean="0"/>
              <a:t>enum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type itself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47A39-2CF0-4E8A-B242-D08D0CD53AA0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02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DD1E-981A-45FE-9767-9A303A727424}" type="datetime1">
              <a:rPr lang="zh-TW" altLang="en-US" smtClean="0"/>
              <a:t>2017/11/5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圓角矩形 6"/>
          <p:cNvSpPr/>
          <p:nvPr userDrawn="1"/>
        </p:nvSpPr>
        <p:spPr>
          <a:xfrm>
            <a:off x="3419872" y="4028579"/>
            <a:ext cx="2664296" cy="648072"/>
          </a:xfrm>
          <a:prstGeom prst="round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ea typeface="Adobe 繁黑體 Std B" panose="020B0700000000000000"/>
              </a:rPr>
              <a:t>李耕銘</a:t>
            </a:r>
            <a:endParaRPr lang="zh-TW" altLang="en-US" sz="2800" b="1" dirty="0">
              <a:ea typeface="Adobe 繁黑體 Std B" panose="020B0700000000000000"/>
            </a:endParaRPr>
          </a:p>
        </p:txBody>
      </p:sp>
      <p:sp>
        <p:nvSpPr>
          <p:cNvPr id="8" name="圓角矩形 7"/>
          <p:cNvSpPr/>
          <p:nvPr userDrawn="1"/>
        </p:nvSpPr>
        <p:spPr>
          <a:xfrm>
            <a:off x="1259632" y="1360325"/>
            <a:ext cx="6984776" cy="2286254"/>
          </a:xfrm>
          <a:prstGeom prst="roundRect">
            <a:avLst/>
          </a:prstGeom>
          <a:gradFill>
            <a:gsLst>
              <a:gs pos="0">
                <a:srgbClr val="EFEA16"/>
              </a:gs>
              <a:gs pos="100000">
                <a:srgbClr val="F7FCBC"/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TW" sz="3200" b="1" dirty="0" smtClean="0">
                <a:latin typeface="Adobe 繁黑體 Std B" pitchFamily="34" charset="-120"/>
                <a:ea typeface="Adobe 繁黑體 Std B" pitchFamily="34" charset="-120"/>
              </a:rPr>
              <a:t>C/C++</a:t>
            </a:r>
            <a:r>
              <a:rPr lang="zh-TW" altLang="en-US" sz="3200" b="1" dirty="0" smtClean="0">
                <a:latin typeface="Adobe 繁黑體 Std B" pitchFamily="34" charset="-120"/>
                <a:ea typeface="Adobe 繁黑體 Std B" pitchFamily="34" charset="-120"/>
              </a:rPr>
              <a:t> 基礎程式設計班</a:t>
            </a:r>
            <a:endParaRPr lang="en-US" altLang="zh-TW" sz="3200" b="1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3200" b="1" dirty="0" smtClean="0">
                <a:latin typeface="Adobe 繁黑體 Std B" pitchFamily="34" charset="-120"/>
                <a:ea typeface="Adobe 繁黑體 Std B" pitchFamily="34" charset="-120"/>
              </a:rPr>
              <a:t/>
            </a:r>
            <a:br>
              <a:rPr lang="en-US" altLang="zh-TW" sz="3200" b="1" dirty="0" smtClean="0">
                <a:latin typeface="Adobe 繁黑體 Std B" pitchFamily="34" charset="-120"/>
                <a:ea typeface="Adobe 繁黑體 Std B" pitchFamily="34" charset="-120"/>
              </a:rPr>
            </a:br>
            <a:endParaRPr lang="zh-TW" altLang="en-US" sz="3200" b="1" dirty="0">
              <a:ea typeface="Adobe 繁黑體 Std B" panose="020B070000000000000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7220" y="2204864"/>
            <a:ext cx="8229600" cy="1143000"/>
          </a:xfrm>
        </p:spPr>
        <p:txBody>
          <a:bodyPr/>
          <a:lstStyle>
            <a:lvl1pPr>
              <a:defRPr u="sng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7068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B1DF-123A-42A0-A2AB-012AEC2DAC81}" type="datetime1">
              <a:rPr lang="zh-TW" altLang="en-US" smtClean="0"/>
              <a:t>2017/11/5</a:t>
            </a:fld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圓角矩形圖說文字 7"/>
          <p:cNvSpPr/>
          <p:nvPr userDrawn="1"/>
        </p:nvSpPr>
        <p:spPr>
          <a:xfrm>
            <a:off x="899592" y="2060848"/>
            <a:ext cx="7056784" cy="2016224"/>
          </a:xfrm>
          <a:prstGeom prst="wedgeRoundRectCallou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5600" dirty="0">
              <a:ea typeface="Adobe 繁黑體 Std B" panose="020B0700000000000000"/>
            </a:endParaRPr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>
          <a:xfrm>
            <a:off x="313184" y="2497460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6504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 dirty="0" smtClean="0"/>
              <a:t>長篇講解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66AB-217D-4E8C-ADDA-9FF1481A0396}" type="datetime1">
              <a:rPr lang="zh-TW" altLang="en-US" smtClean="0"/>
              <a:t>2017/11/5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102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764704"/>
            <a:ext cx="8229600" cy="627101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TW" altLang="en-US" dirty="0" smtClean="0"/>
              <a:t>比較</a:t>
            </a:r>
            <a:endParaRPr lang="zh-TW" alt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6686E-2DDC-488A-B054-98A1C00446F3}" type="datetime1">
              <a:rPr lang="zh-TW" altLang="en-US" smtClean="0"/>
              <a:t>2017/11/5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圓角矩形 9"/>
          <p:cNvSpPr/>
          <p:nvPr userDrawn="1"/>
        </p:nvSpPr>
        <p:spPr>
          <a:xfrm>
            <a:off x="1290464" y="1569785"/>
            <a:ext cx="2160240" cy="576064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3200" b="1" dirty="0">
              <a:ea typeface="Adobe 繁黑體 Std B" panose="020B0700000000000000"/>
            </a:endParaRPr>
          </a:p>
        </p:txBody>
      </p:sp>
      <p:sp>
        <p:nvSpPr>
          <p:cNvPr id="11" name="圓角矩形 10"/>
          <p:cNvSpPr/>
          <p:nvPr userDrawn="1"/>
        </p:nvSpPr>
        <p:spPr>
          <a:xfrm>
            <a:off x="5693296" y="1569785"/>
            <a:ext cx="2160240" cy="576064"/>
          </a:xfrm>
          <a:prstGeom prst="roundRect">
            <a:avLst/>
          </a:prstGeom>
          <a:solidFill>
            <a:schemeClr val="lt1"/>
          </a:solidFill>
          <a:ln w="38100">
            <a:solidFill>
              <a:srgbClr val="56A82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3200" b="1" dirty="0" smtClean="0">
              <a:ea typeface="Adobe 繁黑體 Std B" panose="020B0700000000000000"/>
            </a:endParaRPr>
          </a:p>
        </p:txBody>
      </p:sp>
      <p:sp>
        <p:nvSpPr>
          <p:cNvPr id="12" name="圓角矩形 11"/>
          <p:cNvSpPr/>
          <p:nvPr userDrawn="1"/>
        </p:nvSpPr>
        <p:spPr>
          <a:xfrm>
            <a:off x="457200" y="2395837"/>
            <a:ext cx="3826768" cy="3409427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zh-TW" altLang="en-US" sz="2400" dirty="0">
              <a:ea typeface="Adobe 繁黑體 Std B" panose="020B0700000000000000"/>
            </a:endParaRPr>
          </a:p>
        </p:txBody>
      </p:sp>
      <p:sp>
        <p:nvSpPr>
          <p:cNvPr id="13" name="圓角矩形 12"/>
          <p:cNvSpPr/>
          <p:nvPr userDrawn="1"/>
        </p:nvSpPr>
        <p:spPr>
          <a:xfrm>
            <a:off x="4860032" y="2369852"/>
            <a:ext cx="3826768" cy="3409427"/>
          </a:xfrm>
          <a:prstGeom prst="roundRect">
            <a:avLst/>
          </a:prstGeom>
          <a:ln w="38100">
            <a:solidFill>
              <a:srgbClr val="56A82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zh-TW" altLang="en-US" sz="2400" dirty="0">
              <a:ea typeface="Adobe 繁黑體 Std B" panose="020B070000000000000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3"/>
          </p:nvPr>
        </p:nvSpPr>
        <p:spPr>
          <a:xfrm>
            <a:off x="457200" y="2740011"/>
            <a:ext cx="4217640" cy="914400"/>
          </a:xfrm>
        </p:spPr>
        <p:txBody>
          <a:bodyPr/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4"/>
          </p:nvPr>
        </p:nvSpPr>
        <p:spPr>
          <a:xfrm>
            <a:off x="4860843" y="2740011"/>
            <a:ext cx="3826767" cy="914400"/>
          </a:xfrm>
        </p:spPr>
        <p:txBody>
          <a:bodyPr/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9850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0CFF-F4E8-4210-B80E-662418E54A6C}" type="datetime1">
              <a:rPr lang="zh-TW" altLang="en-US" smtClean="0"/>
              <a:t>2017/11/5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圓角矩形 4"/>
          <p:cNvSpPr/>
          <p:nvPr userDrawn="1"/>
        </p:nvSpPr>
        <p:spPr>
          <a:xfrm>
            <a:off x="2776972" y="548680"/>
            <a:ext cx="3312368" cy="720080"/>
          </a:xfrm>
          <a:prstGeom prst="roundRect">
            <a:avLst/>
          </a:prstGeom>
          <a:solidFill>
            <a:srgbClr val="FFFFCC"/>
          </a:solidFill>
          <a:ln w="7620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3600" b="1" dirty="0" smtClean="0"/>
              <a:t>Example Code</a:t>
            </a:r>
            <a:endParaRPr lang="zh-TW" altLang="en-US" sz="3600" b="1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3" hasCustomPrompt="1"/>
          </p:nvPr>
        </p:nvSpPr>
        <p:spPr>
          <a:xfrm>
            <a:off x="457200" y="1412776"/>
            <a:ext cx="8229600" cy="2448272"/>
          </a:xfrm>
          <a:solidFill>
            <a:srgbClr val="FFFFCC"/>
          </a:solidFill>
          <a:ln w="76200">
            <a:solidFill>
              <a:srgbClr val="F57B17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>
            <a:normAutofit/>
          </a:bodyPr>
          <a:lstStyle>
            <a:lvl1pPr algn="l">
              <a:defRPr sz="2400"/>
            </a:lvl1pPr>
          </a:lstStyle>
          <a:p>
            <a:pPr algn="l"/>
            <a:r>
              <a:rPr lang="en-US" altLang="zh-TW" sz="3200" b="1" dirty="0" smtClean="0"/>
              <a:t>Input:</a:t>
            </a:r>
          </a:p>
          <a:p>
            <a:pPr algn="l"/>
            <a:endParaRPr lang="en-US" altLang="zh-TW" sz="3200" b="1" dirty="0" smtClean="0"/>
          </a:p>
          <a:p>
            <a:pPr algn="l"/>
            <a:r>
              <a:rPr lang="en-US" altLang="zh-TW" sz="3200" b="1" dirty="0" smtClean="0"/>
              <a:t>Output:</a:t>
            </a:r>
          </a:p>
          <a:p>
            <a:pPr algn="l"/>
            <a:endParaRPr lang="en-US" altLang="zh-TW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2057500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0CFF-F4E8-4210-B80E-662418E54A6C}" type="datetime1">
              <a:rPr lang="zh-TW" altLang="en-US" smtClean="0"/>
              <a:t>2017/11/5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內容版面配置區 7"/>
          <p:cNvSpPr>
            <a:spLocks noGrp="1"/>
          </p:cNvSpPr>
          <p:nvPr>
            <p:ph sz="quarter" idx="13" hasCustomPrompt="1"/>
          </p:nvPr>
        </p:nvSpPr>
        <p:spPr>
          <a:xfrm>
            <a:off x="451866" y="1275310"/>
            <a:ext cx="8234934" cy="2369714"/>
          </a:xfrm>
          <a:solidFill>
            <a:srgbClr val="D8F8E4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>
            <a:normAutofit/>
          </a:bodyPr>
          <a:lstStyle>
            <a:lvl1pPr marL="0" indent="0" algn="l">
              <a:buNone/>
              <a:defRPr sz="1600"/>
            </a:lvl1pPr>
            <a:lvl2pPr>
              <a:defRPr sz="4400"/>
            </a:lvl2pPr>
            <a:lvl3pPr>
              <a:defRPr sz="2000"/>
            </a:lvl3pPr>
            <a:lvl4pPr>
              <a:defRPr sz="3600"/>
            </a:lvl4pPr>
            <a:lvl5pPr>
              <a:defRPr sz="2400"/>
            </a:lvl5pPr>
          </a:lstStyle>
          <a:p>
            <a:pPr lvl="0" algn="l"/>
            <a:r>
              <a:rPr lang="en-US" altLang="zh-TW" sz="3200" b="1" dirty="0" smtClean="0"/>
              <a:t>Input:</a:t>
            </a:r>
          </a:p>
          <a:p>
            <a:pPr lvl="0" algn="l"/>
            <a:r>
              <a:rPr lang="en-US" altLang="zh-TW" sz="3200" b="1" dirty="0" smtClean="0"/>
              <a:t>Output:</a:t>
            </a:r>
          </a:p>
          <a:p>
            <a:pPr lvl="0" algn="l"/>
            <a:endParaRPr lang="en-US" altLang="zh-TW" sz="3200" b="1" dirty="0" smtClean="0"/>
          </a:p>
          <a:p>
            <a:pPr lvl="0" algn="l"/>
            <a:r>
              <a:rPr lang="en-US" altLang="zh-TW" sz="3200" b="1" dirty="0" smtClean="0"/>
              <a:t>Hint:</a:t>
            </a:r>
            <a:endParaRPr lang="zh-TW" altLang="en-US" sz="3200" b="1" dirty="0" smtClean="0"/>
          </a:p>
          <a:p>
            <a:pPr lvl="0" algn="l"/>
            <a:endParaRPr lang="en-US" altLang="zh-TW" sz="3200" b="1" dirty="0" smtClean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4" hasCustomPrompt="1"/>
          </p:nvPr>
        </p:nvSpPr>
        <p:spPr>
          <a:xfrm>
            <a:off x="464363" y="548680"/>
            <a:ext cx="2451453" cy="576163"/>
          </a:xfrm>
          <a:solidFill>
            <a:srgbClr val="FFFFCC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>
            <a:lvl1pPr marL="0" indent="0" algn="l">
              <a:buNone/>
              <a:defRPr b="1" baseline="0"/>
            </a:lvl1pPr>
          </a:lstStyle>
          <a:p>
            <a:pPr lvl="0"/>
            <a:r>
              <a:rPr lang="en-US" altLang="zh-TW" dirty="0" smtClean="0"/>
              <a:t>Practice   #: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3303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97325" y="1652245"/>
            <a:ext cx="5111750" cy="5853113"/>
          </a:xfrm>
        </p:spPr>
        <p:txBody>
          <a:bodyPr/>
          <a:lstStyle>
            <a:lvl1pPr>
              <a:defRPr sz="3200" b="1"/>
            </a:lvl1pPr>
            <a:lvl2pPr>
              <a:defRPr sz="2800" b="1"/>
            </a:lvl2pPr>
            <a:lvl3pPr>
              <a:defRPr sz="2400" b="1"/>
            </a:lvl3pPr>
            <a:lvl4pPr>
              <a:defRPr sz="2000" b="1"/>
            </a:lvl4pPr>
            <a:lvl5pPr>
              <a:defRPr sz="2000" b="1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AF57-A2B6-4788-BFEF-3479873FD22C}" type="datetime1">
              <a:rPr lang="zh-TW" altLang="en-US" smtClean="0"/>
              <a:t>2017/11/5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圓角矩形 7"/>
          <p:cNvSpPr/>
          <p:nvPr userDrawn="1"/>
        </p:nvSpPr>
        <p:spPr>
          <a:xfrm>
            <a:off x="251520" y="1656564"/>
            <a:ext cx="3539644" cy="2049571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 dirty="0">
              <a:ea typeface="Adobe 繁黑體 Std B" panose="020B0700000000000000"/>
            </a:endParaRPr>
          </a:p>
        </p:txBody>
      </p:sp>
      <p:sp>
        <p:nvSpPr>
          <p:cNvPr id="10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569651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語法說明</a:t>
            </a:r>
            <a:endParaRPr lang="zh-TW" alt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3"/>
          </p:nvPr>
        </p:nvSpPr>
        <p:spPr>
          <a:xfrm>
            <a:off x="457200" y="1890914"/>
            <a:ext cx="3178696" cy="914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37349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97325" y="1652245"/>
            <a:ext cx="5111750" cy="5853113"/>
          </a:xfrm>
        </p:spPr>
        <p:txBody>
          <a:bodyPr/>
          <a:lstStyle>
            <a:lvl1pPr>
              <a:defRPr sz="3200" b="1"/>
            </a:lvl1pPr>
            <a:lvl2pPr>
              <a:defRPr sz="2800" b="1"/>
            </a:lvl2pPr>
            <a:lvl3pPr>
              <a:defRPr sz="2400" b="1"/>
            </a:lvl3pPr>
            <a:lvl4pPr>
              <a:defRPr sz="2000" b="1"/>
            </a:lvl4pPr>
            <a:lvl5pPr>
              <a:defRPr sz="2000" b="1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AF57-A2B6-4788-BFEF-3479873FD22C}" type="datetime1">
              <a:rPr lang="zh-TW" altLang="en-US" smtClean="0"/>
              <a:t>2017/11/5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圓角矩形 7"/>
          <p:cNvSpPr/>
          <p:nvPr userDrawn="1"/>
        </p:nvSpPr>
        <p:spPr>
          <a:xfrm>
            <a:off x="251520" y="1656564"/>
            <a:ext cx="3539644" cy="4220708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 dirty="0">
              <a:ea typeface="Adobe 繁黑體 Std B" panose="020B0700000000000000"/>
            </a:endParaRPr>
          </a:p>
        </p:txBody>
      </p:sp>
      <p:sp>
        <p:nvSpPr>
          <p:cNvPr id="10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569651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語法說明</a:t>
            </a:r>
            <a:endParaRPr lang="zh-TW" alt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3"/>
          </p:nvPr>
        </p:nvSpPr>
        <p:spPr>
          <a:xfrm>
            <a:off x="457200" y="1890914"/>
            <a:ext cx="3178696" cy="914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08049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0582-9730-4122-9309-0D0F446637DD}" type="datetime1">
              <a:rPr lang="zh-TW" altLang="en-US" smtClean="0"/>
              <a:t>2017/11/5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41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alphaModFix amt="22000"/>
            <a:lum/>
          </a:blip>
          <a:srcRect/>
          <a:stretch>
            <a:fillRect l="-4000" r="-4000" b="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237312"/>
            <a:ext cx="9144000" cy="620688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56965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31689"/>
            <a:ext cx="8229600" cy="4294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A014B1DF-123A-42A0-A2AB-012AEC2DAC81}" type="datetime1">
              <a:rPr lang="zh-TW" altLang="en-US" smtClean="0"/>
              <a:t>2017/11/5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defRPr>
            </a:lvl1pPr>
          </a:lstStyle>
          <a:p>
            <a:r>
              <a:rPr lang="zh-TW" altLang="en-US" dirty="0" smtClean="0"/>
              <a:t>李耕銘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defRPr>
            </a:lvl1pPr>
          </a:lstStyle>
          <a:p>
            <a:fld id="{7B4D74D8-060F-4EA9-A02B-A5E9C676985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76672"/>
          </a:xfrm>
          <a:prstGeom prst="rect">
            <a:avLst/>
          </a:prstGeom>
          <a:gradFill>
            <a:gsLst>
              <a:gs pos="0">
                <a:srgbClr val="78DA78"/>
              </a:gs>
              <a:gs pos="100000">
                <a:srgbClr val="BAECBA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>
              <a:solidFill>
                <a:schemeClr val="tx2">
                  <a:lumMod val="75000"/>
                </a:schemeClr>
              </a:solidFill>
              <a:ea typeface="Adobe 繁黑體 Std B"/>
            </a:endParaRPr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481136" y="55954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tx2">
                    <a:lumMod val="75000"/>
                  </a:schemeClr>
                </a:solidFill>
                <a:ea typeface="Adobe 繁黑體 Std B"/>
              </a:rPr>
              <a:t>NTUCSIE</a:t>
            </a:r>
            <a:endParaRPr lang="zh-TW" altLang="en-US" b="1" dirty="0">
              <a:solidFill>
                <a:schemeClr val="tx2">
                  <a:lumMod val="75000"/>
                </a:schemeClr>
              </a:solidFill>
              <a:ea typeface="Adobe 繁黑體 Std B"/>
            </a:endParaRPr>
          </a:p>
        </p:txBody>
      </p:sp>
      <p:sp>
        <p:nvSpPr>
          <p:cNvPr id="10" name="文字方塊 9"/>
          <p:cNvSpPr txBox="1"/>
          <p:nvPr userDrawn="1"/>
        </p:nvSpPr>
        <p:spPr>
          <a:xfrm>
            <a:off x="3671753" y="5099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tx2">
                    <a:lumMod val="75000"/>
                  </a:schemeClr>
                </a:solidFill>
                <a:ea typeface="Adobe 繁黑體 Std B"/>
              </a:rPr>
              <a:t>臺大資工訓練班</a:t>
            </a:r>
            <a:endParaRPr lang="zh-TW" altLang="en-US" b="1" dirty="0">
              <a:solidFill>
                <a:schemeClr val="tx2">
                  <a:lumMod val="75000"/>
                </a:schemeClr>
              </a:solidFill>
              <a:ea typeface="Adobe 繁黑體 Std B"/>
            </a:endParaRPr>
          </a:p>
        </p:txBody>
      </p:sp>
      <p:sp>
        <p:nvSpPr>
          <p:cNvPr id="11" name="文字方塊 10"/>
          <p:cNvSpPr txBox="1"/>
          <p:nvPr userDrawn="1"/>
        </p:nvSpPr>
        <p:spPr>
          <a:xfrm>
            <a:off x="7240507" y="50995"/>
            <a:ext cx="144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tx2">
                    <a:lumMod val="75000"/>
                  </a:schemeClr>
                </a:solidFill>
                <a:ea typeface="Adobe 繁黑體 Std B"/>
              </a:rPr>
              <a:t>C/C++</a:t>
            </a:r>
            <a:r>
              <a:rPr lang="zh-TW" altLang="en-US" b="1" dirty="0" smtClean="0">
                <a:solidFill>
                  <a:schemeClr val="tx2">
                    <a:lumMod val="75000"/>
                  </a:schemeClr>
                </a:solidFill>
                <a:ea typeface="Adobe 繁黑體 Std B"/>
              </a:rPr>
              <a:t>基礎班</a:t>
            </a:r>
            <a:endParaRPr lang="zh-TW" altLang="en-US" b="1" dirty="0">
              <a:solidFill>
                <a:schemeClr val="tx2">
                  <a:lumMod val="75000"/>
                </a:schemeClr>
              </a:solidFill>
              <a:ea typeface="Adobe 繁黑體 Std B"/>
            </a:endParaRPr>
          </a:p>
        </p:txBody>
      </p:sp>
    </p:spTree>
    <p:extLst>
      <p:ext uri="{BB962C8B-B14F-4D97-AF65-F5344CB8AC3E}">
        <p14:creationId xmlns:p14="http://schemas.microsoft.com/office/powerpoint/2010/main" val="370278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3" r:id="rId4"/>
    <p:sldLayoutId id="2147483660" r:id="rId5"/>
    <p:sldLayoutId id="2147483655" r:id="rId6"/>
    <p:sldLayoutId id="2147483656" r:id="rId7"/>
    <p:sldLayoutId id="2147483662" r:id="rId8"/>
    <p:sldLayoutId id="2147483664" r:id="rId9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Adobe 繁黑體 Std B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Adobe 繁黑體 Std B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Adobe 繁黑體 Std B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Adobe 繁黑體 Std B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Adobe 繁黑體 Std B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Adobe 繁黑體 Std B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YbDcZF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2000"/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96000"/>
                    </a14:imgEffect>
                  </a14:imgLayer>
                </a14:imgProps>
              </a:ext>
            </a:extLst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9C41-29E2-40FC-AC89-52556BE24E60}" type="datetime1">
              <a:rPr lang="zh-TW" altLang="en-US" smtClean="0"/>
              <a:t>2017/11/5</a:t>
            </a:fld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李耕銘</a:t>
            </a:r>
            <a:endParaRPr lang="zh-TW" altLang="en-US" dirty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結構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(Structure)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678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6332538" y="4108450"/>
            <a:ext cx="1152525" cy="2016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Hant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268760"/>
            <a:ext cx="8229600" cy="5156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結構是一種由程式設計師自訂之資料型態。</a:t>
            </a:r>
            <a:endParaRPr lang="en-US" altLang="zh-TW" sz="28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用途：</a:t>
            </a:r>
            <a:r>
              <a:rPr lang="zh-TW" altLang="en-US" sz="2800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自訂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一個新的</a:t>
            </a:r>
            <a:r>
              <a:rPr lang="zh-TW" altLang="en-US" sz="2800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資料型態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，將相同或不同型態的資料儲存一起。</a:t>
            </a:r>
            <a:endParaRPr lang="en-US" altLang="zh-TW" sz="28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使用時機：資料的</a:t>
            </a:r>
            <a:r>
              <a:rPr lang="zh-TW" altLang="en-US" sz="2800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群組化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管理。</a:t>
            </a:r>
            <a:endParaRPr lang="en-US" altLang="zh-TW" sz="28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常用：搭配指標做資料的管理 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(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進階班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 - 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資料結構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)</a:t>
            </a:r>
          </a:p>
          <a:p>
            <a:pPr eaLnBrk="1" hangingPunct="1">
              <a:buFontTx/>
              <a:buBlip>
                <a:blip r:embed="rId2"/>
              </a:buBlip>
            </a:pP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71600"/>
            <a:ext cx="8229600" cy="1143000"/>
          </a:xfrm>
        </p:spPr>
        <p:txBody>
          <a:bodyPr/>
          <a:lstStyle/>
          <a:p>
            <a:pPr marL="182563" eaLnBrk="1" hangingPunct="1"/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結構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(structure)</a:t>
            </a:r>
          </a:p>
        </p:txBody>
      </p:sp>
      <p:sp>
        <p:nvSpPr>
          <p:cNvPr id="17412" name="投影片編號版面配置區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400">
                <a:solidFill>
                  <a:schemeClr val="tx2"/>
                </a:solidFill>
                <a:latin typeface="Quixley LET" pitchFamily="2" charset="0"/>
                <a:ea typeface="新細明體" charset="-120"/>
              </a:rPr>
              <a:t> </a:t>
            </a:r>
            <a:fld id="{B9478E0A-3DD9-412C-AC86-CB0C91590D05}" type="slidenum">
              <a:rPr lang="en-US" altLang="zh-TW" sz="1400">
                <a:solidFill>
                  <a:schemeClr val="tx2"/>
                </a:solidFill>
                <a:latin typeface="Quixley LET" pitchFamily="2" charset="0"/>
                <a:ea typeface="新細明體" charset="-12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TW" sz="1400">
              <a:solidFill>
                <a:schemeClr val="tx2"/>
              </a:solidFill>
              <a:latin typeface="Quixley LET" pitchFamily="2" charset="0"/>
              <a:ea typeface="新細明體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4324896"/>
            <a:ext cx="1000125" cy="571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Hant" dirty="0">
                <a:latin typeface="Adobe 繁黑體 Std B" pitchFamily="34" charset="-120"/>
                <a:ea typeface="Adobe 繁黑體 Std B" pitchFamily="34" charset="-120"/>
              </a:rPr>
              <a:t>70</a:t>
            </a:r>
            <a:endParaRPr lang="zh-Hant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7414" name="文字方塊 11"/>
          <p:cNvSpPr txBox="1">
            <a:spLocks noChangeArrowheads="1"/>
          </p:cNvSpPr>
          <p:nvPr/>
        </p:nvSpPr>
        <p:spPr bwMode="auto">
          <a:xfrm>
            <a:off x="521489" y="3924846"/>
            <a:ext cx="5581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Adobe 繁黑體 Std B" pitchFamily="34" charset="-120"/>
                <a:ea typeface="Adobe 繁黑體 Std B" pitchFamily="34" charset="-120"/>
              </a:rPr>
              <a:t>int </a:t>
            </a:r>
            <a:endParaRPr lang="zh-TW" altLang="en-US" sz="20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7415" name="文字方塊 11"/>
          <p:cNvSpPr txBox="1">
            <a:spLocks noChangeArrowheads="1"/>
          </p:cNvSpPr>
          <p:nvPr/>
        </p:nvSpPr>
        <p:spPr bwMode="auto">
          <a:xfrm>
            <a:off x="639440" y="4901158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Adobe 繁黑體 Std B" pitchFamily="34" charset="-120"/>
                <a:ea typeface="Adobe 繁黑體 Std B" pitchFamily="34" charset="-120"/>
              </a:rPr>
              <a:t>a</a:t>
            </a:r>
            <a:endParaRPr lang="zh-TW" altLang="en-US" sz="20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70125" y="4261098"/>
            <a:ext cx="1000125" cy="571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Hant" dirty="0">
                <a:latin typeface="Adobe 繁黑體 Std B" pitchFamily="34" charset="-120"/>
                <a:ea typeface="Adobe 繁黑體 Std B" pitchFamily="34" charset="-120"/>
              </a:rPr>
              <a:t>2.12</a:t>
            </a:r>
            <a:endParaRPr lang="zh-Hant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7417" name="文字方塊 11"/>
          <p:cNvSpPr txBox="1">
            <a:spLocks noChangeArrowheads="1"/>
          </p:cNvSpPr>
          <p:nvPr/>
        </p:nvSpPr>
        <p:spPr bwMode="auto">
          <a:xfrm>
            <a:off x="2242071" y="3861048"/>
            <a:ext cx="10086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Adobe 繁黑體 Std B" pitchFamily="34" charset="-120"/>
                <a:ea typeface="Adobe 繁黑體 Std B" pitchFamily="34" charset="-120"/>
              </a:rPr>
              <a:t>double</a:t>
            </a:r>
            <a:endParaRPr lang="zh-TW" altLang="en-US" sz="20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7418" name="文字方塊 11"/>
          <p:cNvSpPr txBox="1">
            <a:spLocks noChangeArrowheads="1"/>
          </p:cNvSpPr>
          <p:nvPr/>
        </p:nvSpPr>
        <p:spPr bwMode="auto">
          <a:xfrm>
            <a:off x="2577083" y="4837360"/>
            <a:ext cx="3417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Adobe 繁黑體 Std B" pitchFamily="34" charset="-120"/>
                <a:ea typeface="Adobe 繁黑體 Std B" pitchFamily="34" charset="-120"/>
              </a:rPr>
              <a:t>b</a:t>
            </a:r>
            <a:endParaRPr lang="zh-TW" altLang="en-US" sz="20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87624" y="5197202"/>
            <a:ext cx="1000125" cy="571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Hant" dirty="0">
                <a:latin typeface="Adobe 繁黑體 Std B" pitchFamily="34" charset="-120"/>
                <a:ea typeface="Adobe 繁黑體 Std B" pitchFamily="34" charset="-120"/>
              </a:rPr>
              <a:t>‘A’</a:t>
            </a:r>
            <a:endParaRPr lang="zh-Hant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7420" name="文字方塊 11"/>
          <p:cNvSpPr txBox="1">
            <a:spLocks noChangeArrowheads="1"/>
          </p:cNvSpPr>
          <p:nvPr/>
        </p:nvSpPr>
        <p:spPr bwMode="auto">
          <a:xfrm>
            <a:off x="1319854" y="4797152"/>
            <a:ext cx="69121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Adobe 繁黑體 Std B" pitchFamily="34" charset="-120"/>
                <a:ea typeface="Adobe 繁黑體 Std B" pitchFamily="34" charset="-120"/>
              </a:rPr>
              <a:t>char</a:t>
            </a:r>
            <a:endParaRPr lang="zh-TW" altLang="en-US" sz="20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7421" name="文字方塊 11"/>
          <p:cNvSpPr txBox="1">
            <a:spLocks noChangeArrowheads="1"/>
          </p:cNvSpPr>
          <p:nvPr/>
        </p:nvSpPr>
        <p:spPr bwMode="auto">
          <a:xfrm>
            <a:off x="1509886" y="5800428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Adobe 繁黑體 Std B" pitchFamily="34" charset="-120"/>
                <a:ea typeface="Adobe 繁黑體 Std B" pitchFamily="34" charset="-120"/>
              </a:rPr>
              <a:t>c</a:t>
            </a:r>
            <a:endParaRPr lang="zh-TW" altLang="en-US" sz="20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05563" y="4252913"/>
            <a:ext cx="1000125" cy="571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Hant" dirty="0">
                <a:latin typeface="Adobe 繁黑體 Std B" pitchFamily="34" charset="-120"/>
                <a:ea typeface="Adobe 繁黑體 Std B" pitchFamily="34" charset="-120"/>
              </a:rPr>
              <a:t>70</a:t>
            </a:r>
            <a:endParaRPr lang="zh-Hant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405563" y="4829175"/>
            <a:ext cx="1000125" cy="571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Hant" dirty="0">
                <a:latin typeface="Adobe 繁黑體 Std B" pitchFamily="34" charset="-120"/>
                <a:ea typeface="Adobe 繁黑體 Std B" pitchFamily="34" charset="-120"/>
              </a:rPr>
              <a:t>2.12</a:t>
            </a:r>
            <a:endParaRPr lang="zh-Hant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405563" y="5410200"/>
            <a:ext cx="1000125" cy="571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Hant" dirty="0">
                <a:latin typeface="Adobe 繁黑體 Std B" pitchFamily="34" charset="-120"/>
                <a:ea typeface="Adobe 繁黑體 Std B" pitchFamily="34" charset="-120"/>
              </a:rPr>
              <a:t>‘A’</a:t>
            </a:r>
            <a:endParaRPr lang="zh-Hant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7425" name="文字方塊 11"/>
          <p:cNvSpPr txBox="1">
            <a:spLocks noChangeArrowheads="1"/>
          </p:cNvSpPr>
          <p:nvPr/>
        </p:nvSpPr>
        <p:spPr bwMode="auto">
          <a:xfrm>
            <a:off x="7413625" y="432435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Adobe 繁黑體 Std B" pitchFamily="34" charset="-120"/>
                <a:ea typeface="Adobe 繁黑體 Std B" pitchFamily="34" charset="-120"/>
              </a:rPr>
              <a:t>a</a:t>
            </a:r>
            <a:endParaRPr lang="zh-TW" altLang="en-US" sz="20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7426" name="文字方塊 11"/>
          <p:cNvSpPr txBox="1">
            <a:spLocks noChangeArrowheads="1"/>
          </p:cNvSpPr>
          <p:nvPr/>
        </p:nvSpPr>
        <p:spPr bwMode="auto">
          <a:xfrm>
            <a:off x="7406258" y="4829175"/>
            <a:ext cx="3417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Adobe 繁黑體 Std B" pitchFamily="34" charset="-120"/>
                <a:ea typeface="Adobe 繁黑體 Std B" pitchFamily="34" charset="-120"/>
              </a:rPr>
              <a:t>b</a:t>
            </a:r>
            <a:endParaRPr lang="zh-TW" altLang="en-US" sz="20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7427" name="文字方塊 11"/>
          <p:cNvSpPr txBox="1">
            <a:spLocks noChangeArrowheads="1"/>
          </p:cNvSpPr>
          <p:nvPr/>
        </p:nvSpPr>
        <p:spPr bwMode="auto">
          <a:xfrm>
            <a:off x="7413625" y="5476875"/>
            <a:ext cx="312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Adobe 繁黑體 Std B" pitchFamily="34" charset="-120"/>
                <a:ea typeface="Adobe 繁黑體 Std B" pitchFamily="34" charset="-120"/>
              </a:rPr>
              <a:t>c</a:t>
            </a:r>
            <a:endParaRPr lang="zh-TW" altLang="en-US" sz="20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7428" name="文字方塊 11"/>
          <p:cNvSpPr txBox="1">
            <a:spLocks noChangeArrowheads="1"/>
          </p:cNvSpPr>
          <p:nvPr/>
        </p:nvSpPr>
        <p:spPr bwMode="auto">
          <a:xfrm>
            <a:off x="5884386" y="4324350"/>
            <a:ext cx="5581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Adobe 繁黑體 Std B" pitchFamily="34" charset="-120"/>
                <a:ea typeface="Adobe 繁黑體 Std B" pitchFamily="34" charset="-120"/>
              </a:rPr>
              <a:t>int </a:t>
            </a:r>
            <a:endParaRPr lang="zh-TW" altLang="en-US" sz="20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7429" name="文字方塊 11"/>
          <p:cNvSpPr txBox="1">
            <a:spLocks noChangeArrowheads="1"/>
          </p:cNvSpPr>
          <p:nvPr/>
        </p:nvSpPr>
        <p:spPr bwMode="auto">
          <a:xfrm>
            <a:off x="5442471" y="4900613"/>
            <a:ext cx="10086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Adobe 繁黑體 Std B" pitchFamily="34" charset="-120"/>
                <a:ea typeface="Adobe 繁黑體 Std B" pitchFamily="34" charset="-120"/>
              </a:rPr>
              <a:t>double</a:t>
            </a:r>
            <a:endParaRPr lang="zh-TW" altLang="en-US" sz="20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7430" name="文字方塊 11"/>
          <p:cNvSpPr txBox="1">
            <a:spLocks noChangeArrowheads="1"/>
          </p:cNvSpPr>
          <p:nvPr/>
        </p:nvSpPr>
        <p:spPr bwMode="auto">
          <a:xfrm>
            <a:off x="5647999" y="5476875"/>
            <a:ext cx="6912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Adobe 繁黑體 Std B" pitchFamily="34" charset="-120"/>
                <a:ea typeface="Adobe 繁黑體 Std B" pitchFamily="34" charset="-120"/>
              </a:rPr>
              <a:t>char</a:t>
            </a:r>
            <a:endParaRPr lang="zh-TW" altLang="en-US" sz="20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7431" name="文字方塊 11"/>
          <p:cNvSpPr txBox="1">
            <a:spLocks noChangeArrowheads="1"/>
          </p:cNvSpPr>
          <p:nvPr/>
        </p:nvSpPr>
        <p:spPr bwMode="auto">
          <a:xfrm>
            <a:off x="6494140" y="3676650"/>
            <a:ext cx="8547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Adobe 繁黑體 Std B" pitchFamily="34" charset="-120"/>
                <a:ea typeface="Adobe 繁黑體 Std B" pitchFamily="34" charset="-120"/>
              </a:rPr>
              <a:t>struct</a:t>
            </a:r>
            <a:endParaRPr lang="zh-TW" altLang="en-US" sz="2000" i="1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5" name="向右箭號 24"/>
          <p:cNvSpPr/>
          <p:nvPr/>
        </p:nvSpPr>
        <p:spPr>
          <a:xfrm>
            <a:off x="3924300" y="4684713"/>
            <a:ext cx="863600" cy="504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Hant" altLang="en-US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12B0-1E51-4D6A-A26F-F15405B5E763}" type="datetime1">
              <a:rPr lang="zh-TW" altLang="en-US" smtClean="0"/>
              <a:t>2017/11/5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77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buFontTx/>
              <a:buBlip>
                <a:blip r:embed="rId2"/>
              </a:buBlip>
            </a:pP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定義一個結構之語法：</a:t>
            </a:r>
            <a:endParaRPr lang="en-US" altLang="zh-TW" sz="24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 eaLnBrk="1" hangingPunct="1">
              <a:buFont typeface="Wingdings" pitchFamily="2" charset="2"/>
              <a:buChar char="n"/>
            </a:pPr>
            <a:r>
              <a:rPr lang="en-US" altLang="zh-TW" sz="2000" dirty="0" err="1" smtClean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struct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結構名稱標籤 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/>
            </a:r>
            <a:b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</a:b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>{ </a:t>
            </a:r>
            <a:b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</a:br>
            <a:r>
              <a:rPr lang="pt-BR" altLang="zh-TW" sz="2000" b="1" dirty="0" smtClean="0">
                <a:latin typeface="Adobe 繁黑體 Std B" pitchFamily="34" charset="-120"/>
                <a:ea typeface="Adobe 繁黑體 Std B" pitchFamily="34" charset="-120"/>
              </a:rPr>
              <a:t>	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資料型態  資料變數成員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>1;</a:t>
            </a:r>
            <a:b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</a:br>
            <a:r>
              <a:rPr lang="pt-BR" altLang="zh-TW" sz="2000" b="1" dirty="0" smtClean="0">
                <a:latin typeface="Adobe 繁黑體 Std B" pitchFamily="34" charset="-120"/>
                <a:ea typeface="Adobe 繁黑體 Std B" pitchFamily="34" charset="-120"/>
              </a:rPr>
              <a:t>	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資料型態  資料變數成員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>2;</a:t>
            </a:r>
            <a:b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</a:br>
            <a:r>
              <a:rPr lang="pt-BR" altLang="zh-TW" sz="2000" b="1" dirty="0" smtClean="0">
                <a:latin typeface="Adobe 繁黑體 Std B" pitchFamily="34" charset="-120"/>
                <a:ea typeface="Adobe 繁黑體 Std B" pitchFamily="34" charset="-120"/>
              </a:rPr>
              <a:t>	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>‧‧‧‧‧‧‧‧ </a:t>
            </a:r>
            <a:b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</a:b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>}</a:t>
            </a:r>
            <a:r>
              <a:rPr lang="en-US" altLang="zh-TW" sz="2000" b="1" dirty="0" smtClean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;</a:t>
            </a:r>
            <a:r>
              <a:rPr lang="en-US" altLang="zh-TW" sz="2000" dirty="0" smtClean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 </a:t>
            </a:r>
          </a:p>
          <a:p>
            <a:pPr eaLnBrk="1" hangingPunct="1">
              <a:buFontTx/>
              <a:buBlip>
                <a:blip r:embed="rId2"/>
              </a:buBlip>
            </a:pP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結構的標籤名稱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(tag)</a:t>
            </a:r>
          </a:p>
          <a:p>
            <a:pPr lvl="1" eaLnBrk="1" hangingPunct="1">
              <a:buFont typeface="Wingdings" pitchFamily="2" charset="2"/>
              <a:buChar char="n"/>
            </a:pP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可看成是一個程式設計師自訂的新型態。 </a:t>
            </a:r>
          </a:p>
          <a:p>
            <a:pPr eaLnBrk="1" hangingPunct="1">
              <a:buFontTx/>
              <a:buBlip>
                <a:blip r:embed="rId2"/>
              </a:buBlip>
            </a:pP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結構的成員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(member)</a:t>
            </a:r>
          </a:p>
          <a:p>
            <a:pPr lvl="1" eaLnBrk="1" hangingPunct="1">
              <a:buFont typeface="Wingdings" pitchFamily="2" charset="2"/>
              <a:buChar char="n"/>
            </a:pP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其資料型態可以使用</a:t>
            </a:r>
            <a:r>
              <a:rPr lang="en-US" altLang="zh-TW" sz="2000" b="1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sz="2000" b="1" dirty="0" err="1" smtClean="0">
                <a:latin typeface="Adobe 繁黑體 Std B" pitchFamily="34" charset="-120"/>
                <a:ea typeface="Adobe 繁黑體 Std B" pitchFamily="34" charset="-120"/>
              </a:rPr>
              <a:t>int</a:t>
            </a:r>
            <a:r>
              <a:rPr lang="zh-TW" altLang="en-US" sz="2000" b="1" dirty="0" smtClean="0">
                <a:latin typeface="Adobe 繁黑體 Std B" pitchFamily="34" charset="-120"/>
                <a:ea typeface="Adobe 繁黑體 Std B" pitchFamily="34" charset="-120"/>
              </a:rPr>
              <a:t>、</a:t>
            </a:r>
            <a:r>
              <a:rPr lang="en-US" altLang="zh-TW" sz="2000" b="1" dirty="0" smtClean="0">
                <a:latin typeface="Adobe 繁黑體 Std B" pitchFamily="34" charset="-120"/>
                <a:ea typeface="Adobe 繁黑體 Std B" pitchFamily="34" charset="-120"/>
              </a:rPr>
              <a:t>float 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及</a:t>
            </a:r>
            <a:r>
              <a:rPr lang="en-US" altLang="zh-TW" sz="2000" b="1" dirty="0" smtClean="0">
                <a:latin typeface="Adobe 繁黑體 Std B" pitchFamily="34" charset="-120"/>
                <a:ea typeface="Adobe 繁黑體 Std B" pitchFamily="34" charset="-120"/>
              </a:rPr>
              <a:t> char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。也可用陣列與指標或是另外一個結構</a:t>
            </a:r>
            <a:r>
              <a:rPr lang="zh-TW" altLang="en-US" sz="2000" dirty="0">
                <a:latin typeface="Adobe 繁黑體 Std B" pitchFamily="34" charset="-120"/>
                <a:ea typeface="Adobe 繁黑體 Std B" pitchFamily="34" charset="-120"/>
              </a:rPr>
              <a:t>，</a:t>
            </a:r>
            <a:r>
              <a:rPr lang="zh-TW" altLang="en-US" sz="2000" dirty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但不能給定初始值</a:t>
            </a:r>
            <a:r>
              <a:rPr lang="zh-TW" altLang="en-US" sz="2000" dirty="0" smtClean="0">
                <a:latin typeface="Adobe 繁黑體 Std B" pitchFamily="34" charset="-120"/>
                <a:ea typeface="Adobe 繁黑體 Std B" pitchFamily="34" charset="-120"/>
              </a:rPr>
              <a:t>。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/>
            </a:r>
            <a:b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</a:br>
            <a:endParaRPr lang="en-US" altLang="zh-TW" sz="2400" dirty="0" smtClean="0">
              <a:solidFill>
                <a:srgbClr val="C00000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buFontTx/>
              <a:buBlip>
                <a:blip r:embed="rId2"/>
              </a:buBlip>
            </a:pPr>
            <a:endParaRPr lang="en-US" altLang="zh-TW" sz="2400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82563" eaLnBrk="1" hangingPunct="1"/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結構的定義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8435" name="投影片編號版面配置區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400">
                <a:solidFill>
                  <a:schemeClr val="tx2"/>
                </a:solidFill>
                <a:latin typeface="Quixley LET" pitchFamily="2" charset="0"/>
                <a:ea typeface="新細明體" charset="-120"/>
              </a:rPr>
              <a:t> </a:t>
            </a:r>
            <a:fld id="{D2691A5D-1273-4A17-9CB6-DB56E5F6B31C}" type="slidenum">
              <a:rPr lang="en-US" altLang="zh-TW" sz="1400">
                <a:solidFill>
                  <a:schemeClr val="tx2"/>
                </a:solidFill>
                <a:latin typeface="Quixley LET" pitchFamily="2" charset="0"/>
                <a:ea typeface="新細明體" charset="-12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TW" sz="1400">
              <a:solidFill>
                <a:schemeClr val="tx2"/>
              </a:solidFill>
              <a:latin typeface="Quixley LET" pitchFamily="2" charset="0"/>
              <a:ea typeface="新細明體" charset="-120"/>
            </a:endParaRPr>
          </a:p>
        </p:txBody>
      </p:sp>
      <p:sp>
        <p:nvSpPr>
          <p:cNvPr id="18436" name="文字方塊 4"/>
          <p:cNvSpPr txBox="1">
            <a:spLocks noChangeArrowheads="1"/>
          </p:cNvSpPr>
          <p:nvPr/>
        </p:nvSpPr>
        <p:spPr bwMode="auto">
          <a:xfrm>
            <a:off x="1714500" y="300037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charset="0"/>
              <a:ea typeface="新細明體" charset="-12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1411-9030-41DB-AB8C-06FDD10B3A29}" type="datetime1">
              <a:rPr lang="zh-TW" altLang="en-US" smtClean="0"/>
              <a:t>2017/11/5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855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buFontTx/>
              <a:buBlip>
                <a:blip r:embed="rId2"/>
              </a:buBlip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宣告一個結構實體之語法：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 eaLnBrk="1" hangingPunct="1">
              <a:buFont typeface="Wingdings" pitchFamily="2" charset="2"/>
              <a:buChar char="n"/>
            </a:pPr>
            <a:r>
              <a:rPr lang="en-US" altLang="zh-TW" dirty="0" err="1" smtClean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struct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結構名稱標籤 結構實體名稱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;</a:t>
            </a:r>
          </a:p>
          <a:p>
            <a:pPr lvl="1" eaLnBrk="1" hangingPunct="1">
              <a:buFont typeface="Wingdings" pitchFamily="2" charset="2"/>
              <a:buChar char="n"/>
            </a:pPr>
            <a:r>
              <a:rPr lang="en-US" altLang="zh-TW" dirty="0" err="1" smtClean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struct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結構名稱標籤 結構實體名稱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= {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初始值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1,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初始值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2, …};</a:t>
            </a:r>
          </a:p>
          <a:p>
            <a:pPr lvl="1" eaLnBrk="1" hangingPunct="1">
              <a:buFont typeface="Wingdings" pitchFamily="2" charset="2"/>
              <a:buChar char="n"/>
            </a:pP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buFontTx/>
              <a:buBlip>
                <a:blip r:embed="rId2"/>
              </a:buBlip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結構中成員的使用之語法：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 eaLnBrk="1" hangingPunct="1">
              <a:buFont typeface="Wingdings" pitchFamily="2" charset="2"/>
              <a:buChar char="n"/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結構實體之成員的直接存取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2" eaLnBrk="1" hangingPunct="1"/>
            <a:r>
              <a:rPr lang="zh-TW" altLang="en-US" dirty="0" smtClean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結構實體</a:t>
            </a:r>
            <a:r>
              <a:rPr lang="en-US" altLang="zh-TW" dirty="0" smtClean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.</a:t>
            </a:r>
            <a:r>
              <a:rPr lang="zh-TW" altLang="en-US" dirty="0" smtClean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成員名稱</a:t>
            </a:r>
            <a:r>
              <a:rPr lang="en-US" altLang="zh-TW" dirty="0" smtClean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  </a:t>
            </a:r>
          </a:p>
          <a:p>
            <a:pPr lvl="1" eaLnBrk="1" hangingPunct="1">
              <a:buFont typeface="Wingdings" pitchFamily="2" charset="2"/>
              <a:buChar char="n"/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結構指標之成員的間接存取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2" eaLnBrk="1" hangingPunct="1"/>
            <a:r>
              <a:rPr lang="zh-TW" altLang="en-US" dirty="0" smtClean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結構指標</a:t>
            </a:r>
            <a:r>
              <a:rPr lang="en-US" altLang="zh-TW" dirty="0" smtClean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-&gt;</a:t>
            </a:r>
            <a:r>
              <a:rPr lang="zh-TW" altLang="en-US" dirty="0" smtClean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成員名稱</a:t>
            </a:r>
            <a:r>
              <a:rPr lang="en-US" altLang="zh-TW" dirty="0" smtClean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  </a:t>
            </a:r>
          </a:p>
          <a:p>
            <a:pPr eaLnBrk="1" hangingPunct="1">
              <a:buFont typeface="Wingdings 3" pitchFamily="18" charset="2"/>
              <a:buNone/>
            </a:pPr>
            <a:endParaRPr lang="en-US" altLang="zh-TW" dirty="0" smtClean="0">
              <a:solidFill>
                <a:srgbClr val="C00000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buFontTx/>
              <a:buBlip>
                <a:blip r:embed="rId2"/>
              </a:buBlip>
            </a:pP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82563" eaLnBrk="1" hangingPunct="1"/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結構的宣告與使用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9459" name="投影片編號版面配置區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400">
                <a:solidFill>
                  <a:schemeClr val="tx2"/>
                </a:solidFill>
                <a:latin typeface="Quixley LET" pitchFamily="2" charset="0"/>
                <a:ea typeface="新細明體" charset="-120"/>
              </a:rPr>
              <a:t> </a:t>
            </a:r>
            <a:fld id="{626AAB34-7EAE-4289-99E5-1EC9101A4368}" type="slidenum">
              <a:rPr lang="en-US" altLang="zh-TW" sz="1400">
                <a:solidFill>
                  <a:schemeClr val="tx2"/>
                </a:solidFill>
                <a:latin typeface="Quixley LET" pitchFamily="2" charset="0"/>
                <a:ea typeface="新細明體" charset="-12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TW" sz="1400">
              <a:solidFill>
                <a:schemeClr val="tx2"/>
              </a:solidFill>
              <a:latin typeface="Quixley LET" pitchFamily="2" charset="0"/>
              <a:ea typeface="新細明體" charset="-120"/>
            </a:endParaRPr>
          </a:p>
        </p:txBody>
      </p:sp>
      <p:sp>
        <p:nvSpPr>
          <p:cNvPr id="19460" name="文字方塊 4"/>
          <p:cNvSpPr txBox="1">
            <a:spLocks noChangeArrowheads="1"/>
          </p:cNvSpPr>
          <p:nvPr/>
        </p:nvSpPr>
        <p:spPr bwMode="auto">
          <a:xfrm>
            <a:off x="1714500" y="300037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charset="0"/>
              <a:ea typeface="新細明體" charset="-12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C333-43DF-498F-8850-F007881A2051}" type="datetime1">
              <a:rPr lang="zh-TW" altLang="en-US" smtClean="0"/>
              <a:t>2017/11/5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786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27860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Example</a:t>
            </a:r>
          </a:p>
          <a:p>
            <a:pPr lvl="1" eaLnBrk="1" hangingPunct="1">
              <a:buFont typeface="Wingdings" pitchFamily="2" charset="2"/>
              <a:buChar char="n"/>
            </a:pPr>
            <a:r>
              <a:rPr lang="en-US" altLang="zh-TW" sz="2000" dirty="0" err="1" smtClean="0">
                <a:latin typeface="Adobe 繁黑體 Std B" pitchFamily="34" charset="-120"/>
                <a:ea typeface="Adobe 繁黑體 Std B" pitchFamily="34" charset="-120"/>
              </a:rPr>
              <a:t>struct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> Person</a:t>
            </a:r>
            <a:b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</a:b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>{</a:t>
            </a:r>
            <a:b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</a:br>
            <a:r>
              <a:rPr lang="pt-BR" altLang="zh-TW" sz="2000" b="1" dirty="0" smtClean="0">
                <a:latin typeface="Adobe 繁黑體 Std B" pitchFamily="34" charset="-120"/>
                <a:ea typeface="Adobe 繁黑體 Std B" pitchFamily="34" charset="-120"/>
              </a:rPr>
              <a:t>	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>char name[80];</a:t>
            </a:r>
            <a:b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</a:br>
            <a:r>
              <a:rPr lang="pt-BR" altLang="zh-TW" sz="2000" b="1" dirty="0" smtClean="0">
                <a:latin typeface="Adobe 繁黑體 Std B" pitchFamily="34" charset="-120"/>
                <a:ea typeface="Adobe 繁黑體 Std B" pitchFamily="34" charset="-120"/>
              </a:rPr>
              <a:t>	</a:t>
            </a:r>
            <a:r>
              <a:rPr lang="en-US" altLang="zh-TW" sz="2000" dirty="0" err="1" smtClean="0">
                <a:latin typeface="Adobe 繁黑體 Std B" pitchFamily="34" charset="-120"/>
                <a:ea typeface="Adobe 繁黑體 Std B" pitchFamily="34" charset="-120"/>
              </a:rPr>
              <a:t>int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>  height;</a:t>
            </a:r>
            <a:b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</a:br>
            <a:r>
              <a:rPr lang="pt-BR" altLang="zh-TW" sz="2000" b="1" dirty="0" smtClean="0">
                <a:latin typeface="Adobe 繁黑體 Std B" pitchFamily="34" charset="-120"/>
                <a:ea typeface="Adobe 繁黑體 Std B" pitchFamily="34" charset="-120"/>
              </a:rPr>
              <a:t>	</a:t>
            </a:r>
            <a:r>
              <a:rPr lang="en-US" altLang="zh-TW" sz="2000" dirty="0" err="1" smtClean="0">
                <a:latin typeface="Adobe 繁黑體 Std B" pitchFamily="34" charset="-120"/>
                <a:ea typeface="Adobe 繁黑體 Std B" pitchFamily="34" charset="-120"/>
              </a:rPr>
              <a:t>int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>  weight;</a:t>
            </a:r>
            <a:b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</a:b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>};</a:t>
            </a:r>
          </a:p>
          <a:p>
            <a:pPr lvl="1" eaLnBrk="1" hangingPunct="1">
              <a:buFont typeface="Wingdings" pitchFamily="2" charset="2"/>
              <a:buChar char="n"/>
            </a:pPr>
            <a:r>
              <a:rPr lang="en-US" altLang="zh-TW" sz="2000" dirty="0" err="1" smtClean="0">
                <a:latin typeface="Adobe 繁黑體 Std B" pitchFamily="34" charset="-120"/>
                <a:ea typeface="Adobe 繁黑體 Std B" pitchFamily="34" charset="-120"/>
              </a:rPr>
              <a:t>struct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> Person p;</a:t>
            </a:r>
          </a:p>
          <a:p>
            <a:pPr eaLnBrk="1" hangingPunct="1">
              <a:buFontTx/>
              <a:buBlip>
                <a:blip r:embed="rId2"/>
              </a:buBlip>
            </a:pPr>
            <a:endParaRPr lang="en-US" altLang="zh-TW" sz="2400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82563" eaLnBrk="1" hangingPunct="1"/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結構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0483" name="投影片編號版面配置區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400">
                <a:solidFill>
                  <a:schemeClr val="tx2"/>
                </a:solidFill>
                <a:latin typeface="Quixley LET" pitchFamily="2" charset="0"/>
                <a:ea typeface="新細明體" charset="-120"/>
              </a:rPr>
              <a:t> </a:t>
            </a:r>
            <a:fld id="{594F635F-370C-4E12-87BB-3263969C97CC}" type="slidenum">
              <a:rPr lang="en-US" altLang="zh-TW" sz="1400">
                <a:solidFill>
                  <a:schemeClr val="tx2"/>
                </a:solidFill>
                <a:latin typeface="Quixley LET" pitchFamily="2" charset="0"/>
                <a:ea typeface="新細明體" charset="-12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TW" sz="1400">
              <a:solidFill>
                <a:schemeClr val="tx2"/>
              </a:solidFill>
              <a:latin typeface="Quixley LET" pitchFamily="2" charset="0"/>
              <a:ea typeface="新細明體" charset="-120"/>
            </a:endParaRPr>
          </a:p>
        </p:txBody>
      </p:sp>
      <p:sp>
        <p:nvSpPr>
          <p:cNvPr id="20484" name="文字方塊 4"/>
          <p:cNvSpPr txBox="1">
            <a:spLocks noChangeArrowheads="1"/>
          </p:cNvSpPr>
          <p:nvPr/>
        </p:nvSpPr>
        <p:spPr bwMode="auto">
          <a:xfrm>
            <a:off x="1714500" y="300037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charset="0"/>
              <a:ea typeface="新細明體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4313" y="4573712"/>
            <a:ext cx="8643937" cy="500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Hant" altLang="en-US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2938" y="4573712"/>
            <a:ext cx="714375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Hant" sz="1200" dirty="0">
                <a:latin typeface="Adobe 繁黑體 Std B" pitchFamily="34" charset="-120"/>
                <a:ea typeface="Adobe 繁黑體 Std B" pitchFamily="34" charset="-120"/>
              </a:rPr>
              <a:t>name[0]</a:t>
            </a:r>
            <a:endParaRPr lang="zh-Hant" altLang="en-US" sz="12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57313" y="4573712"/>
            <a:ext cx="714375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Hant" sz="1200" dirty="0">
                <a:solidFill>
                  <a:prstClr val="black"/>
                </a:solidFill>
                <a:latin typeface="Adobe 繁黑體 Std B" pitchFamily="34" charset="-120"/>
                <a:ea typeface="Adobe 繁黑體 Std B" pitchFamily="34" charset="-120"/>
              </a:rPr>
              <a:t>name[1]</a:t>
            </a:r>
            <a:endParaRPr lang="zh-Hant" altLang="en-US" sz="1200" dirty="0">
              <a:solidFill>
                <a:prstClr val="black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71688" y="4573712"/>
            <a:ext cx="785812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Hant" b="1" dirty="0">
                <a:latin typeface="Adobe 繁黑體 Std B" pitchFamily="34" charset="-120"/>
                <a:ea typeface="Adobe 繁黑體 Std B" pitchFamily="34" charset="-120"/>
              </a:rPr>
              <a:t>…</a:t>
            </a:r>
            <a:endParaRPr lang="zh-Hant" altLang="en-US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57500" y="4573712"/>
            <a:ext cx="785813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Hant" sz="1200" dirty="0">
                <a:solidFill>
                  <a:prstClr val="black"/>
                </a:solidFill>
                <a:latin typeface="Adobe 繁黑體 Std B" pitchFamily="34" charset="-120"/>
                <a:ea typeface="Adobe 繁黑體 Std B" pitchFamily="34" charset="-120"/>
              </a:rPr>
              <a:t>name[79]</a:t>
            </a:r>
            <a:endParaRPr lang="zh-Hant" altLang="en-US" sz="1200" dirty="0">
              <a:solidFill>
                <a:prstClr val="black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43313" y="4573712"/>
            <a:ext cx="2428875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Hant" sz="1600" dirty="0">
                <a:latin typeface="Adobe 繁黑體 Std B" pitchFamily="34" charset="-120"/>
                <a:ea typeface="Adobe 繁黑體 Std B" pitchFamily="34" charset="-120"/>
              </a:rPr>
              <a:t>height</a:t>
            </a:r>
            <a:endParaRPr lang="zh-Hant" altLang="en-US" sz="1600" dirty="0">
              <a:solidFill>
                <a:prstClr val="black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72188" y="4573712"/>
            <a:ext cx="2428875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Hant" sz="1600" dirty="0">
                <a:solidFill>
                  <a:prstClr val="black"/>
                </a:solidFill>
                <a:latin typeface="Adobe 繁黑體 Std B" pitchFamily="34" charset="-120"/>
                <a:ea typeface="Adobe 繁黑體 Std B" pitchFamily="34" charset="-120"/>
              </a:rPr>
              <a:t>weight</a:t>
            </a:r>
            <a:endParaRPr lang="zh-Hant" altLang="en-US" sz="1600" dirty="0">
              <a:solidFill>
                <a:prstClr val="black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4" name="左大括弧 13"/>
          <p:cNvSpPr/>
          <p:nvPr/>
        </p:nvSpPr>
        <p:spPr>
          <a:xfrm rot="16200000">
            <a:off x="2000250" y="3930774"/>
            <a:ext cx="357188" cy="292893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Hant" altLang="en-US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643063" y="5716712"/>
            <a:ext cx="109220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Hant" dirty="0">
                <a:latin typeface="Adobe 繁黑體 Std B" pitchFamily="34" charset="-120"/>
                <a:ea typeface="Adobe 繁黑體 Std B" pitchFamily="34" charset="-120"/>
              </a:rPr>
              <a:t>80 bytes</a:t>
            </a:r>
            <a:endParaRPr lang="zh-Hant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6" name="左大括弧 15"/>
          <p:cNvSpPr/>
          <p:nvPr/>
        </p:nvSpPr>
        <p:spPr>
          <a:xfrm rot="16200000">
            <a:off x="4679157" y="4180805"/>
            <a:ext cx="357188" cy="242887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Hant" altLang="en-US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7" name="左大括弧 16"/>
          <p:cNvSpPr/>
          <p:nvPr/>
        </p:nvSpPr>
        <p:spPr>
          <a:xfrm rot="16200000">
            <a:off x="7108032" y="4180805"/>
            <a:ext cx="357188" cy="242887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Hant" altLang="en-US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8" name="左大括弧 17"/>
          <p:cNvSpPr/>
          <p:nvPr/>
        </p:nvSpPr>
        <p:spPr>
          <a:xfrm rot="5400000">
            <a:off x="4321969" y="323181"/>
            <a:ext cx="428625" cy="778668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Hant" altLang="en-US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0497" name="文字方塊 18"/>
          <p:cNvSpPr txBox="1">
            <a:spLocks noChangeArrowheads="1"/>
          </p:cNvSpPr>
          <p:nvPr/>
        </p:nvSpPr>
        <p:spPr bwMode="auto">
          <a:xfrm>
            <a:off x="3571875" y="3645024"/>
            <a:ext cx="19161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dobe 繁黑體 Std B" pitchFamily="34" charset="-120"/>
                <a:ea typeface="Adobe 繁黑體 Std B" pitchFamily="34" charset="-120"/>
              </a:rPr>
              <a:t>Person: 88 bytes</a:t>
            </a:r>
            <a:endParaRPr lang="zh-TW" altLang="en-US" sz="18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143375" y="5716712"/>
            <a:ext cx="141763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Hant" dirty="0" err="1">
                <a:latin typeface="Adobe 繁黑體 Std B" pitchFamily="34" charset="-120"/>
                <a:ea typeface="Adobe 繁黑體 Std B" pitchFamily="34" charset="-120"/>
              </a:rPr>
              <a:t>int</a:t>
            </a:r>
            <a:r>
              <a:rPr lang="en-US" altLang="zh-Hant" dirty="0">
                <a:latin typeface="Adobe 繁黑體 Std B" pitchFamily="34" charset="-120"/>
                <a:ea typeface="Adobe 繁黑體 Std B" pitchFamily="34" charset="-120"/>
              </a:rPr>
              <a:t> : 4 bytes</a:t>
            </a:r>
            <a:endParaRPr lang="zh-Hant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572250" y="5716712"/>
            <a:ext cx="141763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Hant" dirty="0" err="1">
                <a:latin typeface="Adobe 繁黑體 Std B" pitchFamily="34" charset="-120"/>
                <a:ea typeface="Adobe 繁黑體 Std B" pitchFamily="34" charset="-120"/>
              </a:rPr>
              <a:t>int</a:t>
            </a:r>
            <a:r>
              <a:rPr lang="en-US" altLang="zh-Hant" dirty="0">
                <a:latin typeface="Adobe 繁黑體 Std B" pitchFamily="34" charset="-120"/>
                <a:ea typeface="Adobe 繁黑體 Std B" pitchFamily="34" charset="-120"/>
              </a:rPr>
              <a:t> : 4 bytes</a:t>
            </a:r>
            <a:endParaRPr lang="zh-Hant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85738" y="4014912"/>
            <a:ext cx="136525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Hant" sz="2400" b="1" dirty="0">
                <a:latin typeface="Adobe 繁黑體 Std B" pitchFamily="34" charset="-120"/>
                <a:ea typeface="Adobe 繁黑體 Std B" pitchFamily="34" charset="-120"/>
              </a:rPr>
              <a:t>P</a:t>
            </a:r>
            <a:endParaRPr lang="zh-Hant" altLang="en-US" sz="2400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69768-4B05-4594-A6C6-D31A2A6407A5}" type="datetime1">
              <a:rPr lang="zh-TW" altLang="en-US" smtClean="0"/>
              <a:t>2017/11/5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416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3"/>
          <p:cNvSpPr txBox="1">
            <a:spLocks noChangeArrowheads="1"/>
          </p:cNvSpPr>
          <p:nvPr/>
        </p:nvSpPr>
        <p:spPr bwMode="auto">
          <a:xfrm>
            <a:off x="528638" y="1135063"/>
            <a:ext cx="8229600" cy="501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>
              <a:spcBef>
                <a:spcPts val="600"/>
              </a:spcBef>
              <a:buClr>
                <a:srgbClr val="002060"/>
              </a:buClr>
              <a:buSzPct val="76000"/>
              <a:buFont typeface="Wingdings 3" pitchFamily="18" charset="2"/>
              <a:buChar char=""/>
            </a:pPr>
            <a:r>
              <a:rPr lang="en-US" altLang="zh-TW" sz="2800" dirty="0" err="1">
                <a:latin typeface="Adobe 繁黑體 Std B" pitchFamily="34" charset="-120"/>
                <a:ea typeface="Adobe 繁黑體 Std B" pitchFamily="34" charset="-120"/>
              </a:rPr>
              <a:t>typedef</a:t>
            </a:r>
            <a:r>
              <a:rPr lang="zh-TW" altLang="en-US" sz="2800" dirty="0">
                <a:latin typeface="Adobe 繁黑體 Std B" pitchFamily="34" charset="-120"/>
                <a:ea typeface="Adobe 繁黑體 Std B" pitchFamily="34" charset="-120"/>
              </a:rPr>
              <a:t>可以把所有</a:t>
            </a:r>
            <a:r>
              <a:rPr lang="en-US" altLang="zh-TW" sz="2800" dirty="0">
                <a:latin typeface="Adobe 繁黑體 Std B" pitchFamily="34" charset="-120"/>
                <a:ea typeface="Adobe 繁黑體 Std B" pitchFamily="34" charset="-120"/>
              </a:rPr>
              <a:t>C</a:t>
            </a:r>
            <a:r>
              <a:rPr lang="zh-TW" altLang="en-US" sz="2800" dirty="0">
                <a:latin typeface="Adobe 繁黑體 Std B" pitchFamily="34" charset="-120"/>
                <a:ea typeface="Adobe 繁黑體 Std B" pitchFamily="34" charset="-120"/>
              </a:rPr>
              <a:t>語言中的型態改用程式設計師自己取的名字來取代。</a:t>
            </a:r>
            <a:endParaRPr lang="en-US" altLang="zh-TW" sz="28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501651"/>
            <a:ext cx="8229600" cy="633412"/>
          </a:xfrm>
        </p:spPr>
        <p:txBody>
          <a:bodyPr>
            <a:normAutofit fontScale="90000"/>
          </a:bodyPr>
          <a:lstStyle/>
          <a:p>
            <a:pPr marL="182563" eaLnBrk="1" hangingPunct="1"/>
            <a:r>
              <a:rPr lang="en-US" altLang="zh-TW" dirty="0" err="1" smtClean="0">
                <a:latin typeface="Adobe 繁黑體 Std B" pitchFamily="34" charset="-120"/>
                <a:ea typeface="Adobe 繁黑體 Std B" pitchFamily="34" charset="-120"/>
              </a:rPr>
              <a:t>typedef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5603" name="投影片編號版面配置區 7"/>
          <p:cNvSpPr>
            <a:spLocks noGrp="1"/>
          </p:cNvSpPr>
          <p:nvPr>
            <p:ph type="sldNum" sz="quarter" idx="12"/>
          </p:nvPr>
        </p:nvSpPr>
        <p:spPr bwMode="auto">
          <a:xfrm>
            <a:off x="8501063" y="6492875"/>
            <a:ext cx="642937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400">
                <a:solidFill>
                  <a:schemeClr val="tx2"/>
                </a:solidFill>
                <a:latin typeface="Quixley LET" pitchFamily="2" charset="0"/>
                <a:ea typeface="新細明體" charset="-120"/>
              </a:rPr>
              <a:t> </a:t>
            </a:r>
            <a:fld id="{8AA65A58-6E49-4FBF-81C9-395A5B39459F}" type="slidenum">
              <a:rPr lang="en-US" altLang="zh-TW" sz="1400">
                <a:solidFill>
                  <a:schemeClr val="tx2"/>
                </a:solidFill>
                <a:latin typeface="Quixley LET" pitchFamily="2" charset="0"/>
                <a:ea typeface="新細明體" charset="-12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TW" sz="1400">
              <a:solidFill>
                <a:schemeClr val="tx2"/>
              </a:solidFill>
              <a:latin typeface="Quixley LET" pitchFamily="2" charset="0"/>
              <a:ea typeface="新細明體" charset="-12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8A40-16AF-4C8A-92F3-DB1497846553}" type="datetime1">
              <a:rPr lang="zh-TW" altLang="en-US" smtClean="0"/>
              <a:t>2017/11/5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457861"/>
            <a:ext cx="4032448" cy="3520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858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165" y="656084"/>
            <a:ext cx="4963118" cy="554583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auto">
          <a:xfrm>
            <a:off x="2123728" y="2852936"/>
            <a:ext cx="4464496" cy="1152128"/>
          </a:xfrm>
          <a:prstGeom prst="rect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123728" y="4136523"/>
            <a:ext cx="4300228" cy="1200081"/>
          </a:xfrm>
          <a:prstGeom prst="rect">
            <a:avLst/>
          </a:prstGeom>
          <a:noFill/>
          <a:ln w="19050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854165" y="1373405"/>
            <a:ext cx="4338949" cy="89145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145650" y="2527749"/>
            <a:ext cx="4464496" cy="28911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7B06-6F68-429E-9A61-19D8FCCC37A1}" type="datetime1">
              <a:rPr lang="zh-TW" altLang="en-US" smtClean="0"/>
              <a:t>2017/11/5</a:t>
            </a:fld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14" name="圓角矩形圖說文字 13"/>
          <p:cNvSpPr/>
          <p:nvPr/>
        </p:nvSpPr>
        <p:spPr>
          <a:xfrm>
            <a:off x="6948264" y="3219346"/>
            <a:ext cx="1822079" cy="720000"/>
          </a:xfrm>
          <a:prstGeom prst="wedgeRoundRectCallout">
            <a:avLst>
              <a:gd name="adj1" fmla="val -65961"/>
              <a:gd name="adj2" fmla="val -25554"/>
              <a:gd name="adj3" fmla="val 16667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20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直接</a:t>
            </a:r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宣告</a:t>
            </a:r>
            <a:r>
              <a:rPr lang="en-US" altLang="zh-TW" sz="2000" dirty="0" err="1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struct</a:t>
            </a:r>
            <a:endParaRPr lang="en-US" altLang="zh-TW" sz="20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15" name="圓角矩形圖說文字 14"/>
          <p:cNvSpPr/>
          <p:nvPr/>
        </p:nvSpPr>
        <p:spPr>
          <a:xfrm>
            <a:off x="6866447" y="4376563"/>
            <a:ext cx="1822079" cy="720000"/>
          </a:xfrm>
          <a:prstGeom prst="wedgeRoundRectCallout">
            <a:avLst>
              <a:gd name="adj1" fmla="val -65961"/>
              <a:gd name="adj2" fmla="val -6016"/>
              <a:gd name="adj3" fmla="val 16667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使用</a:t>
            </a:r>
            <a:r>
              <a:rPr lang="en-US" altLang="zh-TW" sz="2000" dirty="0" err="1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typedef</a:t>
            </a:r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宣告</a:t>
            </a:r>
            <a:r>
              <a:rPr lang="en-US" altLang="zh-TW" sz="2000" dirty="0" err="1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struct</a:t>
            </a:r>
            <a:endParaRPr lang="en-US" altLang="zh-TW" sz="20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16" name="圓角矩形圖說文字 15"/>
          <p:cNvSpPr/>
          <p:nvPr/>
        </p:nvSpPr>
        <p:spPr>
          <a:xfrm>
            <a:off x="6947244" y="1599559"/>
            <a:ext cx="1822079" cy="720000"/>
          </a:xfrm>
          <a:prstGeom prst="wedgeRoundRectCallout">
            <a:avLst>
              <a:gd name="adj1" fmla="val -85814"/>
              <a:gd name="adj2" fmla="val -28345"/>
              <a:gd name="adj3" fmla="val 16667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使用</a:t>
            </a:r>
            <a:r>
              <a:rPr lang="en-US" altLang="zh-TW" sz="2000" dirty="0" err="1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typedef</a:t>
            </a:r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宣告</a:t>
            </a:r>
            <a:r>
              <a:rPr lang="en-US" altLang="zh-TW" sz="2000" dirty="0" err="1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struct</a:t>
            </a:r>
            <a:endParaRPr lang="en-US" altLang="zh-TW" sz="20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50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798" y="1096734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TW" sz="2800" dirty="0" err="1" smtClean="0">
                <a:latin typeface="Adobe 繁黑體 Std B" pitchFamily="34" charset="-120"/>
                <a:ea typeface="Adobe 繁黑體 Std B" pitchFamily="34" charset="-120"/>
              </a:rPr>
              <a:t>enum</a:t>
            </a: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 (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列舉</a:t>
            </a: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)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：一組有</a:t>
            </a:r>
            <a:r>
              <a:rPr lang="zh-TW" altLang="en-US" sz="2800" b="1" dirty="0" smtClean="0">
                <a:latin typeface="Adobe 繁黑體 Std B" pitchFamily="34" charset="-120"/>
                <a:ea typeface="Adobe 繁黑體 Std B" pitchFamily="34" charset="-120"/>
              </a:rPr>
              <a:t>名稱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的</a:t>
            </a:r>
            <a:r>
              <a:rPr lang="zh-TW" altLang="en-US" sz="2800" b="1" dirty="0" smtClean="0">
                <a:latin typeface="Adobe 繁黑體 Std B" pitchFamily="34" charset="-120"/>
                <a:ea typeface="Adobe 繁黑體 Std B" pitchFamily="34" charset="-120"/>
              </a:rPr>
              <a:t>整數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常數</a:t>
            </a:r>
            <a:endParaRPr lang="en-US" altLang="zh-TW" sz="28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TW" sz="2800" dirty="0" err="1" smtClean="0">
                <a:latin typeface="Adobe 繁黑體 Std B" pitchFamily="34" charset="-120"/>
                <a:ea typeface="Adobe 繁黑體 Std B" pitchFamily="34" charset="-120"/>
              </a:rPr>
              <a:t>struct</a:t>
            </a: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 (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結構</a:t>
            </a: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)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：一群有</a:t>
            </a:r>
            <a:r>
              <a:rPr lang="zh-TW" altLang="en-US" sz="2800" b="1" dirty="0" smtClean="0">
                <a:latin typeface="Adobe 繁黑體 Std B" pitchFamily="34" charset="-120"/>
                <a:ea typeface="Adobe 繁黑體 Std B" pitchFamily="34" charset="-120"/>
              </a:rPr>
              <a:t>相關性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的</a:t>
            </a:r>
            <a:r>
              <a:rPr lang="zh-TW" altLang="en-US" sz="2800" b="1" dirty="0" smtClean="0">
                <a:latin typeface="Adobe 繁黑體 Std B" pitchFamily="34" charset="-120"/>
                <a:ea typeface="Adobe 繁黑體 Std B" pitchFamily="34" charset="-120"/>
              </a:rPr>
              <a:t>異質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資料</a:t>
            </a:r>
            <a:endParaRPr lang="en-US" altLang="zh-TW" sz="28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lnSpc>
                <a:spcPct val="150000"/>
              </a:lnSpc>
            </a:pP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皆可以使用 </a:t>
            </a:r>
            <a:r>
              <a:rPr lang="en-US" altLang="zh-TW" sz="2800" b="1" dirty="0" err="1" smtClean="0">
                <a:latin typeface="Adobe 繁黑體 Std B" pitchFamily="34" charset="-120"/>
                <a:ea typeface="Adobe 繁黑體 Std B" pitchFamily="34" charset="-120"/>
              </a:rPr>
              <a:t>typedef</a:t>
            </a: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定義名稱</a:t>
            </a:r>
            <a:endParaRPr lang="en-US" altLang="zh-TW" sz="28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0798" y="298612"/>
            <a:ext cx="82296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baseline="0">
                <a:solidFill>
                  <a:schemeClr val="tx2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dirty="0" err="1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e</a:t>
            </a:r>
            <a:r>
              <a:rPr lang="en-US" altLang="zh-TW" dirty="0" err="1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num</a:t>
            </a:r>
            <a:r>
              <a:rPr lang="en-US" altLang="zh-TW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 vs. </a:t>
            </a:r>
            <a:r>
              <a:rPr lang="en-US" altLang="zh-TW" dirty="0" err="1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struct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535008" y="3429000"/>
            <a:ext cx="3096344" cy="2448272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TW" sz="2000" smtClean="0">
                <a:latin typeface="Consolas" panose="020B0609020204030204" pitchFamily="49" charset="0"/>
                <a:cs typeface="Consolas" panose="020B0609020204030204" pitchFamily="49" charset="0"/>
              </a:rPr>
              <a:t>    January = 1,</a:t>
            </a:r>
            <a:endParaRPr lang="en-US" altLang="zh-TW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February,</a:t>
            </a:r>
          </a:p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May = 5</a:t>
            </a:r>
          </a:p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 Month;</a:t>
            </a:r>
            <a:b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altLang="zh-TW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Month m = May;</a:t>
            </a:r>
            <a:endParaRPr lang="en-US" altLang="zh-TW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3968004" y="3429000"/>
            <a:ext cx="4382144" cy="2448272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zh-TW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TW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year;</a:t>
            </a: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TW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TW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monthName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b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zh-TW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TW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day;        </a:t>
            </a:r>
          </a:p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 Date;</a:t>
            </a:r>
            <a:b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altLang="zh-TW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Date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{2016, "May", 31};</a:t>
            </a:r>
            <a:endParaRPr lang="en-US" altLang="zh-TW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7BD31-97C6-465C-9D80-FC9E81896636}" type="datetime1">
              <a:rPr lang="zh-TW" altLang="en-US" smtClean="0"/>
              <a:t>2017/11/5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66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13731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將可能有</a:t>
            </a:r>
            <a:r>
              <a:rPr lang="zh-TW" altLang="en-US" sz="2800" b="1" dirty="0" smtClean="0">
                <a:latin typeface="Adobe 繁黑體 Std B" pitchFamily="34" charset="-120"/>
                <a:ea typeface="Adobe 繁黑體 Std B" pitchFamily="34" charset="-120"/>
              </a:rPr>
              <a:t>相關性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的</a:t>
            </a:r>
            <a:r>
              <a:rPr lang="zh-TW" altLang="en-US" sz="2800" b="1" dirty="0" smtClean="0">
                <a:latin typeface="Adobe 繁黑體 Std B" pitchFamily="34" charset="-120"/>
                <a:ea typeface="Adobe 繁黑體 Std B" pitchFamily="34" charset="-120"/>
              </a:rPr>
              <a:t>異質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資料包裝在一起</a:t>
            </a:r>
            <a:endParaRPr lang="zh-TW" altLang="en-US" sz="2800" b="1" dirty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lnSpc>
                <a:spcPct val="150000"/>
              </a:lnSpc>
            </a:pP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可以使用 </a:t>
            </a:r>
            <a:r>
              <a:rPr lang="en-US" altLang="zh-TW" sz="2800" b="1" dirty="0" err="1" smtClean="0">
                <a:latin typeface="Adobe 繁黑體 Std B" pitchFamily="34" charset="-120"/>
                <a:ea typeface="Adobe 繁黑體 Std B" pitchFamily="34" charset="-120"/>
              </a:rPr>
              <a:t>typedef</a:t>
            </a: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定義 </a:t>
            </a:r>
            <a:r>
              <a:rPr lang="en-US" altLang="zh-TW" sz="2800" b="1" dirty="0" err="1" smtClean="0">
                <a:latin typeface="Adobe 繁黑體 Std B" pitchFamily="34" charset="-120"/>
                <a:ea typeface="Adobe 繁黑體 Std B" pitchFamily="34" charset="-120"/>
              </a:rPr>
              <a:t>struct</a:t>
            </a: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的名稱</a:t>
            </a: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/>
            </a:r>
            <a:b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</a:b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後面產生實例時就不用再寫 </a:t>
            </a:r>
            <a:r>
              <a:rPr lang="en-US" altLang="zh-TW" sz="2800" b="1" dirty="0" err="1" smtClean="0">
                <a:latin typeface="Adobe 繁黑體 Std B" pitchFamily="34" charset="-120"/>
                <a:ea typeface="Adobe 繁黑體 Std B" pitchFamily="34" charset="-120"/>
              </a:rPr>
              <a:t>struct</a:t>
            </a: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endParaRPr lang="en-US" altLang="zh-TW" sz="28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44808" y="476672"/>
            <a:ext cx="82296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baseline="0">
                <a:solidFill>
                  <a:schemeClr val="tx2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zh-TW" altLang="en-US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小結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457200" y="3501008"/>
            <a:ext cx="3673182" cy="2592288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id;</a:t>
            </a:r>
          </a:p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 </a:t>
            </a:r>
            <a:r>
              <a:rPr lang="en-US" altLang="zh-TW" sz="2000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altLang="zh-TW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Student s = {2,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Li"};</a:t>
            </a:r>
          </a:p>
          <a:p>
            <a:endParaRPr lang="en-US" altLang="zh-TW" sz="20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TW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4557040" y="3489338"/>
            <a:ext cx="4104456" cy="2592288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altLang="zh-TW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 {</a:t>
            </a:r>
          </a:p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id;</a:t>
            </a:r>
          </a:p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};</a:t>
            </a:r>
          </a:p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St </a:t>
            </a:r>
            <a:r>
              <a:rPr lang="en-US" altLang="zh-TW" sz="2000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</a:p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Student s = {2,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Li"};</a:t>
            </a:r>
          </a:p>
          <a:p>
            <a:endParaRPr lang="en-US" altLang="zh-TW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TW" sz="20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TW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283E-2105-4FC9-A121-1823F9FF0BE0}" type="datetime1">
              <a:rPr lang="zh-TW" altLang="en-US" smtClean="0"/>
              <a:t>2017/11/5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026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F9EC-22C8-4850-B7C2-2590B55D69CD}" type="datetime1">
              <a:rPr lang="zh-TW" altLang="en-US" smtClean="0"/>
              <a:t>2017/11/5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457200" y="1412776"/>
            <a:ext cx="8229600" cy="1800200"/>
          </a:xfrm>
        </p:spPr>
        <p:txBody>
          <a:bodyPr>
            <a:normAutofit/>
          </a:bodyPr>
          <a:lstStyle/>
          <a:p>
            <a:r>
              <a:rPr lang="en-US" altLang="zh-TW" sz="3200" dirty="0" smtClean="0">
                <a:latin typeface="Adobe 繁黑體 Std B" pitchFamily="34" charset="-120"/>
                <a:ea typeface="Adobe 繁黑體 Std B" pitchFamily="34" charset="-120"/>
              </a:rPr>
              <a:t>Mission</a:t>
            </a:r>
          </a:p>
          <a:p>
            <a:pPr lvl="1"/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Build a structure composed of the name of book, its ISBN, price, place</a:t>
            </a:r>
            <a:endParaRPr lang="zh-TW" altLang="en-US" dirty="0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963" y="3429000"/>
            <a:ext cx="653415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257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977A-F2EF-4EEC-943B-5BC8B7E2366B}" type="datetime1">
              <a:rPr lang="zh-TW" altLang="en-US" smtClean="0"/>
              <a:t>2017/11/5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Mission 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endParaRPr lang="en-US" altLang="zh-TW" sz="2800" dirty="0">
              <a:latin typeface="Adobe 繁黑體 Std B" pitchFamily="34" charset="-120"/>
              <a:ea typeface="Adobe 繁黑體 Std B" pitchFamily="34" charset="-120"/>
            </a:endParaRPr>
          </a:p>
          <a:p>
            <a:pPr lvl="1"/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Build </a:t>
            </a:r>
            <a:r>
              <a:rPr lang="en-US" altLang="zh-TW" sz="2400" dirty="0">
                <a:latin typeface="Adobe 繁黑體 Std B" pitchFamily="34" charset="-120"/>
                <a:ea typeface="Adobe 繁黑體 Std B" pitchFamily="34" charset="-120"/>
              </a:rPr>
              <a:t>a structure composed of the name of 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students, his id , English score, Math  Score</a:t>
            </a:r>
          </a:p>
          <a:p>
            <a:pPr lvl="1"/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Have a </a:t>
            </a:r>
            <a:r>
              <a:rPr lang="en-US" altLang="zh-TW" sz="2400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function</a:t>
            </a:r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 to output the average score of his two scores </a:t>
            </a:r>
          </a:p>
          <a:p>
            <a:pPr lvl="1"/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Hint : You can create your own data</a:t>
            </a:r>
            <a:endParaRPr lang="zh-TW" altLang="en-US" sz="2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Practice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1</a:t>
            </a:r>
            <a:endParaRPr lang="zh-TW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11" y="4149080"/>
            <a:ext cx="8801378" cy="1622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788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8F2D-7532-47FE-8E76-077AA2685F54}" type="datetime1">
              <a:rPr lang="zh-TW" altLang="en-US" smtClean="0"/>
              <a:t>2017/11/5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313184" y="30060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我想要把資料分類存好呢？</a:t>
            </a:r>
            <a:b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</a:br>
            <a:endParaRPr lang="zh-TW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381"/>
          <a:stretch/>
        </p:blipFill>
        <p:spPr bwMode="auto">
          <a:xfrm>
            <a:off x="895255" y="607956"/>
            <a:ext cx="7065458" cy="123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3491880" y="4329953"/>
            <a:ext cx="2160240" cy="6480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Data</a:t>
            </a:r>
            <a:endParaRPr lang="zh-TW" altLang="en-US" sz="3200" dirty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1520" y="5229200"/>
            <a:ext cx="2160240" cy="6480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cdatetime</a:t>
            </a:r>
            <a:endParaRPr lang="en-US" altLang="zh-TW" sz="3200" dirty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99259" y="5205928"/>
            <a:ext cx="2160240" cy="6480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address</a:t>
            </a:r>
            <a:endParaRPr lang="en-US" altLang="zh-TW" sz="3200" dirty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953000" y="5229200"/>
            <a:ext cx="2160240" cy="6480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district</a:t>
            </a:r>
            <a:endParaRPr lang="en-US" altLang="zh-TW" sz="3200" dirty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cxnSp>
        <p:nvCxnSpPr>
          <p:cNvPr id="15" name="直線接點 14"/>
          <p:cNvCxnSpPr/>
          <p:nvPr/>
        </p:nvCxnSpPr>
        <p:spPr>
          <a:xfrm>
            <a:off x="7308304" y="5529964"/>
            <a:ext cx="1584176" cy="0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6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977A-F2EF-4EEC-943B-5BC8B7E2366B}" type="datetime1">
              <a:rPr lang="zh-TW" altLang="en-US" smtClean="0"/>
              <a:t>2017/11/5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451866" y="1275310"/>
            <a:ext cx="8234934" cy="4457946"/>
          </a:xfrm>
        </p:spPr>
        <p:txBody>
          <a:bodyPr>
            <a:noAutofit/>
          </a:bodyPr>
          <a:lstStyle/>
          <a:p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Mission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endParaRPr lang="en-US" altLang="zh-TW" sz="28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/>
            <a:r>
              <a:rPr lang="en-US" altLang="zh-TW" sz="2400" dirty="0" smtClean="0">
                <a:latin typeface="Adobe 繁黑體 Std B" pitchFamily="34" charset="-120"/>
                <a:ea typeface="Adobe 繁黑體 Std B" pitchFamily="34" charset="-120"/>
              </a:rPr>
              <a:t>Build a structure, including following variables : </a:t>
            </a:r>
          </a:p>
          <a:p>
            <a:pPr lvl="2"/>
            <a:r>
              <a:rPr lang="en-US" altLang="zh-TW" dirty="0" err="1" smtClean="0">
                <a:latin typeface="Adobe 繁黑體 Std B" pitchFamily="34" charset="-120"/>
                <a:ea typeface="Adobe 繁黑體 Std B" pitchFamily="34" charset="-120"/>
              </a:rPr>
              <a:t>cdatetime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 (string)</a:t>
            </a:r>
          </a:p>
          <a:p>
            <a:pPr lvl="2"/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address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 (string)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2"/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district (</a:t>
            </a:r>
            <a:r>
              <a:rPr lang="en-US" altLang="zh-TW" dirty="0" err="1" smtClean="0">
                <a:latin typeface="Adobe 繁黑體 Std B" pitchFamily="34" charset="-120"/>
                <a:ea typeface="Adobe 繁黑體 Std B" pitchFamily="34" charset="-120"/>
              </a:rPr>
              <a:t>int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)</a:t>
            </a:r>
          </a:p>
          <a:p>
            <a:pPr lvl="2"/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beat (string)</a:t>
            </a:r>
          </a:p>
          <a:p>
            <a:pPr lvl="2"/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grid (</a:t>
            </a:r>
            <a:r>
              <a:rPr lang="en-US" altLang="zh-TW" dirty="0" err="1" smtClean="0">
                <a:latin typeface="Adobe 繁黑體 Std B" pitchFamily="34" charset="-120"/>
                <a:ea typeface="Adobe 繁黑體 Std B" pitchFamily="34" charset="-120"/>
              </a:rPr>
              <a:t>int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)</a:t>
            </a:r>
          </a:p>
          <a:p>
            <a:pPr lvl="2"/>
            <a:r>
              <a:rPr lang="en-US" altLang="zh-TW" dirty="0" err="1" smtClean="0">
                <a:latin typeface="Adobe 繁黑體 Std B" pitchFamily="34" charset="-120"/>
                <a:ea typeface="Adobe 繁黑體 Std B" pitchFamily="34" charset="-120"/>
              </a:rPr>
              <a:t>crimedescr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 (string)</a:t>
            </a:r>
          </a:p>
          <a:p>
            <a:pPr lvl="2"/>
            <a:r>
              <a:rPr lang="en-US" altLang="zh-TW" dirty="0" err="1" smtClean="0">
                <a:latin typeface="Adobe 繁黑體 Std B" pitchFamily="34" charset="-120"/>
                <a:ea typeface="Adobe 繁黑體 Std B" pitchFamily="34" charset="-120"/>
              </a:rPr>
              <a:t>ucr_ncic_code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 (</a:t>
            </a:r>
            <a:r>
              <a:rPr lang="en-US" altLang="zh-TW" dirty="0" err="1" smtClean="0">
                <a:latin typeface="Adobe 繁黑體 Std B" pitchFamily="34" charset="-120"/>
                <a:ea typeface="Adobe 繁黑體 Std B" pitchFamily="34" charset="-120"/>
              </a:rPr>
              <a:t>int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)</a:t>
            </a:r>
          </a:p>
          <a:p>
            <a:pPr lvl="2"/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latitude (float)</a:t>
            </a:r>
          </a:p>
          <a:p>
            <a:pPr lvl="2"/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longitude (float)</a:t>
            </a:r>
            <a:endParaRPr lang="en-US" altLang="zh-TW" dirty="0">
              <a:latin typeface="Adobe 繁黑體 Std B" pitchFamily="34" charset="-120"/>
              <a:ea typeface="Adobe 繁黑體 Std B" pitchFamily="34" charset="-120"/>
            </a:endParaRPr>
          </a:p>
          <a:p>
            <a:pPr lvl="2"/>
            <a:endParaRPr lang="en-US" altLang="zh-TW" sz="14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/>
            <a:endParaRPr lang="en-US" altLang="zh-TW" sz="24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Practice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2</a:t>
            </a:r>
            <a:endParaRPr lang="zh-TW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83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3394720" cy="45259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結構也可宣告成陣列，方便做重覆控制。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82563" eaLnBrk="1" hangingPunct="1"/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結構陣列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2531" name="投影片編號版面配置區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400">
                <a:solidFill>
                  <a:schemeClr val="tx2"/>
                </a:solidFill>
                <a:latin typeface="Quixley LET" pitchFamily="2" charset="0"/>
                <a:ea typeface="新細明體" charset="-120"/>
              </a:rPr>
              <a:t> </a:t>
            </a:r>
            <a:fld id="{E5936EA0-0A74-4F85-BB3A-2B115CDD7257}" type="slidenum">
              <a:rPr lang="en-US" altLang="zh-TW" sz="1400">
                <a:solidFill>
                  <a:schemeClr val="tx2"/>
                </a:solidFill>
                <a:latin typeface="Quixley LET" pitchFamily="2" charset="0"/>
                <a:ea typeface="新細明體" charset="-12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TW" sz="1400">
              <a:solidFill>
                <a:schemeClr val="tx2"/>
              </a:solidFill>
              <a:latin typeface="Quixley LET" pitchFamily="2" charset="0"/>
              <a:ea typeface="新細明體" charset="-12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5F39B-5F94-4669-B029-844289859582}" type="datetime1">
              <a:rPr lang="zh-TW" altLang="en-US" smtClean="0"/>
              <a:t>2017/11/5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633" y="1600200"/>
            <a:ext cx="4176504" cy="4485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766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977A-F2EF-4EEC-943B-5BC8B7E2366B}" type="datetime1">
              <a:rPr lang="zh-TW" altLang="en-US" smtClean="0"/>
              <a:t>2017/11/5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451866" y="1275310"/>
            <a:ext cx="8234934" cy="4313930"/>
          </a:xfrm>
        </p:spPr>
        <p:txBody>
          <a:bodyPr>
            <a:noAutofit/>
          </a:bodyPr>
          <a:lstStyle/>
          <a:p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Mission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：</a:t>
            </a:r>
            <a:endParaRPr lang="en-US" altLang="zh-TW" sz="2800" dirty="0">
              <a:latin typeface="Adobe 繁黑體 Std B" pitchFamily="34" charset="-120"/>
              <a:ea typeface="Adobe 繁黑體 Std B" pitchFamily="34" charset="-120"/>
            </a:endParaRPr>
          </a:p>
          <a:p>
            <a:pPr lvl="1"/>
            <a:r>
              <a:rPr lang="en-US" altLang="zh-TW" sz="2000" dirty="0">
                <a:latin typeface="Adobe 繁黑體 Std B" pitchFamily="34" charset="-120"/>
                <a:ea typeface="Adobe 繁黑體 Std B" pitchFamily="34" charset="-120"/>
              </a:rPr>
              <a:t>Download the test data, print the address out 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>only</a:t>
            </a:r>
          </a:p>
          <a:p>
            <a:pPr lvl="3"/>
            <a:r>
              <a:rPr lang="en-US" altLang="zh-TW" sz="1700" dirty="0" smtClean="0">
                <a:latin typeface="Adobe 繁黑體 Std B" pitchFamily="34" charset="-120"/>
                <a:ea typeface="Adobe 繁黑體 Std B" pitchFamily="34" charset="-120"/>
                <a:hlinkClick r:id="rId3"/>
              </a:rPr>
              <a:t>https</a:t>
            </a:r>
            <a:r>
              <a:rPr lang="en-US" altLang="zh-TW" sz="1700" dirty="0">
                <a:latin typeface="Adobe 繁黑體 Std B" pitchFamily="34" charset="-120"/>
                <a:ea typeface="Adobe 繁黑體 Std B" pitchFamily="34" charset="-120"/>
                <a:hlinkClick r:id="rId3"/>
              </a:rPr>
              <a:t>://</a:t>
            </a:r>
            <a:r>
              <a:rPr lang="en-US" altLang="zh-TW" sz="1700" dirty="0" smtClean="0">
                <a:latin typeface="Adobe 繁黑體 Std B" pitchFamily="34" charset="-120"/>
                <a:ea typeface="Adobe 繁黑體 Std B" pitchFamily="34" charset="-120"/>
                <a:hlinkClick r:id="rId3"/>
              </a:rPr>
              <a:t>goo.gl/YbDcZF</a:t>
            </a:r>
            <a:endParaRPr lang="en-US" altLang="zh-TW" sz="17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1"/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>Import </a:t>
            </a:r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>all the data from TestData.csv to the struct array.</a:t>
            </a:r>
          </a:p>
          <a:p>
            <a:pPr lvl="1"/>
            <a:r>
              <a:rPr lang="en-US" altLang="zh-TW" sz="2000" dirty="0" smtClean="0">
                <a:latin typeface="Adobe 繁黑體 Std B" pitchFamily="34" charset="-120"/>
                <a:ea typeface="Adobe 繁黑體 Std B" pitchFamily="34" charset="-120"/>
              </a:rPr>
              <a:t>Hint : </a:t>
            </a:r>
          </a:p>
          <a:p>
            <a:pPr lvl="2"/>
            <a:r>
              <a:rPr lang="en-US" altLang="zh-TW" sz="1800" dirty="0" smtClean="0">
                <a:latin typeface="Adobe 繁黑體 Std B" pitchFamily="34" charset="-120"/>
                <a:ea typeface="Adobe 繁黑體 Std B" pitchFamily="34" charset="-120"/>
              </a:rPr>
              <a:t>Modify the codes from Mission </a:t>
            </a:r>
            <a:r>
              <a:rPr lang="en-US" altLang="zh-TW" sz="1800" dirty="0" smtClean="0">
                <a:latin typeface="Adobe 繁黑體 Std B" pitchFamily="34" charset="-120"/>
                <a:ea typeface="Adobe 繁黑體 Std B" pitchFamily="34" charset="-120"/>
              </a:rPr>
              <a:t>2 </a:t>
            </a:r>
            <a:r>
              <a:rPr lang="en-US" altLang="zh-TW" sz="1800" dirty="0" smtClean="0">
                <a:latin typeface="Adobe 繁黑體 Std B" pitchFamily="34" charset="-120"/>
                <a:ea typeface="Adobe 繁黑體 Std B" pitchFamily="34" charset="-120"/>
              </a:rPr>
              <a:t>and </a:t>
            </a:r>
            <a:r>
              <a:rPr lang="en-US" altLang="zh-TW" sz="1800" dirty="0">
                <a:latin typeface="Adobe 繁黑體 Std B" pitchFamily="34" charset="-120"/>
                <a:ea typeface="Adobe 繁黑體 Std B" pitchFamily="34" charset="-120"/>
              </a:rPr>
              <a:t>Mission 3 in Chapter 10 </a:t>
            </a:r>
            <a:endParaRPr lang="en-US" altLang="zh-TW" sz="18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lvl="2"/>
            <a:r>
              <a:rPr lang="en-US" altLang="zh-TW" sz="1800" dirty="0" smtClean="0">
                <a:latin typeface="Adobe 繁黑體 Std B" pitchFamily="34" charset="-120"/>
                <a:ea typeface="Adobe 繁黑體 Std B" pitchFamily="34" charset="-120"/>
              </a:rPr>
              <a:t>Change all the data type to string will be easier</a:t>
            </a:r>
          </a:p>
          <a:p>
            <a:pPr lvl="2"/>
            <a:r>
              <a:rPr lang="en-US" altLang="zh-TW" sz="1800" dirty="0" smtClean="0">
                <a:latin typeface="Adobe 繁黑體 Std B" pitchFamily="34" charset="-120"/>
                <a:ea typeface="Adobe 繁黑體 Std B" pitchFamily="34" charset="-120"/>
              </a:rPr>
              <a:t>#</a:t>
            </a:r>
            <a:r>
              <a:rPr lang="en-US" altLang="zh-TW" sz="1800" dirty="0">
                <a:latin typeface="Adobe 繁黑體 Std B" pitchFamily="34" charset="-120"/>
                <a:ea typeface="Adobe 繁黑體 Std B" pitchFamily="34" charset="-120"/>
              </a:rPr>
              <a:t>include &lt;</a:t>
            </a:r>
            <a:r>
              <a:rPr lang="en-US" altLang="zh-TW" sz="1800" dirty="0" err="1" smtClean="0">
                <a:latin typeface="Adobe 繁黑體 Std B" pitchFamily="34" charset="-120"/>
                <a:ea typeface="Adobe 繁黑體 Std B" pitchFamily="34" charset="-120"/>
              </a:rPr>
              <a:t>sstream</a:t>
            </a:r>
            <a:r>
              <a:rPr lang="en-US" altLang="zh-TW" sz="1800" dirty="0" smtClean="0">
                <a:latin typeface="Adobe 繁黑體 Std B" pitchFamily="34" charset="-120"/>
                <a:ea typeface="Adobe 繁黑體 Std B" pitchFamily="34" charset="-120"/>
              </a:rPr>
              <a:t>&gt;; </a:t>
            </a:r>
          </a:p>
          <a:p>
            <a:pPr lvl="2"/>
            <a:r>
              <a:rPr lang="en-US" altLang="zh-TW" sz="1800" dirty="0">
                <a:latin typeface="Adobe 繁黑體 Std B" pitchFamily="34" charset="-120"/>
                <a:ea typeface="Adobe 繁黑體 Std B" pitchFamily="34" charset="-120"/>
              </a:rPr>
              <a:t>while (</a:t>
            </a:r>
            <a:r>
              <a:rPr lang="en-US" altLang="zh-TW" sz="1800" dirty="0" err="1">
                <a:latin typeface="Adobe 繁黑體 Std B" pitchFamily="34" charset="-120"/>
                <a:ea typeface="Adobe 繁黑體 Std B" pitchFamily="34" charset="-120"/>
              </a:rPr>
              <a:t>getline</a:t>
            </a:r>
            <a:r>
              <a:rPr lang="en-US" altLang="zh-TW" sz="1800" dirty="0">
                <a:latin typeface="Adobe 繁黑體 Std B" pitchFamily="34" charset="-120"/>
                <a:ea typeface="Adobe 繁黑體 Std B" pitchFamily="34" charset="-120"/>
              </a:rPr>
              <a:t> (</a:t>
            </a:r>
            <a:r>
              <a:rPr lang="en-US" altLang="zh-TW" sz="1800" dirty="0" err="1" smtClean="0">
                <a:latin typeface="Adobe 繁黑體 Std B" pitchFamily="34" charset="-120"/>
                <a:ea typeface="Adobe 繁黑體 Std B" pitchFamily="34" charset="-120"/>
              </a:rPr>
              <a:t>ifile,str</a:t>
            </a:r>
            <a:r>
              <a:rPr lang="en-US" altLang="zh-TW" sz="1800" dirty="0" smtClean="0">
                <a:latin typeface="Adobe 繁黑體 Std B" pitchFamily="34" charset="-120"/>
                <a:ea typeface="Adobe 繁黑體 Std B" pitchFamily="34" charset="-120"/>
              </a:rPr>
              <a:t>))</a:t>
            </a:r>
            <a:endParaRPr lang="en-US" altLang="zh-TW" sz="1800" dirty="0">
              <a:latin typeface="Adobe 繁黑體 Std B" pitchFamily="34" charset="-120"/>
              <a:ea typeface="Adobe 繁黑體 Std B" pitchFamily="34" charset="-120"/>
            </a:endParaRPr>
          </a:p>
          <a:p>
            <a:pPr lvl="2"/>
            <a:r>
              <a:rPr lang="en-US" altLang="zh-TW" sz="1800" dirty="0" err="1" smtClean="0">
                <a:latin typeface="Adobe 繁黑體 Std B" pitchFamily="34" charset="-120"/>
                <a:ea typeface="Adobe 繁黑體 Std B" pitchFamily="34" charset="-120"/>
              </a:rPr>
              <a:t>stringstream</a:t>
            </a:r>
            <a:r>
              <a:rPr lang="en-US" altLang="zh-TW" sz="1800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sz="1800" b="1" dirty="0" err="1">
                <a:latin typeface="Adobe 繁黑體 Std B" pitchFamily="34" charset="-120"/>
                <a:ea typeface="Adobe 繁黑體 Std B" pitchFamily="34" charset="-120"/>
              </a:rPr>
              <a:t>ss</a:t>
            </a:r>
            <a:r>
              <a:rPr lang="en-US" altLang="zh-TW" sz="1800" b="1" dirty="0">
                <a:latin typeface="Adobe 繁黑體 Std B" pitchFamily="34" charset="-120"/>
                <a:ea typeface="Adobe 繁黑體 Std B" pitchFamily="34" charset="-120"/>
              </a:rPr>
              <a:t>(</a:t>
            </a:r>
            <a:r>
              <a:rPr lang="en-US" altLang="zh-TW" sz="1800" b="1" dirty="0" err="1">
                <a:latin typeface="Adobe 繁黑體 Std B" pitchFamily="34" charset="-120"/>
                <a:ea typeface="Adobe 繁黑體 Std B" pitchFamily="34" charset="-120"/>
              </a:rPr>
              <a:t>str</a:t>
            </a:r>
            <a:r>
              <a:rPr lang="en-US" altLang="zh-TW" sz="1800" dirty="0" smtClean="0">
                <a:latin typeface="Adobe 繁黑體 Std B" pitchFamily="34" charset="-120"/>
                <a:ea typeface="Adobe 繁黑體 Std B" pitchFamily="34" charset="-120"/>
              </a:rPr>
              <a:t>);</a:t>
            </a:r>
          </a:p>
          <a:p>
            <a:pPr lvl="2"/>
            <a:r>
              <a:rPr lang="en-US" altLang="zh-TW" sz="1800" dirty="0" err="1" smtClean="0">
                <a:latin typeface="Adobe 繁黑體 Std B" pitchFamily="34" charset="-120"/>
                <a:ea typeface="Adobe 繁黑體 Std B" pitchFamily="34" charset="-120"/>
              </a:rPr>
              <a:t>getline</a:t>
            </a:r>
            <a:r>
              <a:rPr lang="en-US" altLang="zh-TW" sz="1800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sz="1800" dirty="0">
                <a:latin typeface="Adobe 繁黑體 Std B" pitchFamily="34" charset="-120"/>
                <a:ea typeface="Adobe 繁黑體 Std B" pitchFamily="34" charset="-120"/>
              </a:rPr>
              <a:t>(</a:t>
            </a:r>
            <a:r>
              <a:rPr lang="en-US" altLang="zh-TW" sz="1800" dirty="0" err="1">
                <a:latin typeface="Adobe 繁黑體 Std B" pitchFamily="34" charset="-120"/>
                <a:ea typeface="Adobe 繁黑體 Std B" pitchFamily="34" charset="-120"/>
              </a:rPr>
              <a:t>ss,data</a:t>
            </a:r>
            <a:r>
              <a:rPr lang="en-US" altLang="zh-TW" sz="1800" dirty="0">
                <a:latin typeface="Adobe 繁黑體 Std B" pitchFamily="34" charset="-120"/>
                <a:ea typeface="Adobe 繁黑體 Std B" pitchFamily="34" charset="-120"/>
              </a:rPr>
              <a:t>[c].</a:t>
            </a:r>
            <a:r>
              <a:rPr lang="en-US" altLang="zh-TW" sz="1800" dirty="0" err="1">
                <a:latin typeface="Adobe 繁黑體 Std B" pitchFamily="34" charset="-120"/>
                <a:ea typeface="Adobe 繁黑體 Std B" pitchFamily="34" charset="-120"/>
              </a:rPr>
              <a:t>cdatetime</a:t>
            </a:r>
            <a:r>
              <a:rPr lang="en-US" altLang="zh-TW" sz="1800" dirty="0" smtClean="0">
                <a:latin typeface="Adobe 繁黑體 Std B" pitchFamily="34" charset="-120"/>
                <a:ea typeface="Adobe 繁黑體 Std B" pitchFamily="34" charset="-120"/>
              </a:rPr>
              <a:t>,',');</a:t>
            </a:r>
            <a:endParaRPr lang="zh-TW" altLang="en-US" sz="18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Practice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3</a:t>
            </a:r>
            <a:endParaRPr lang="zh-TW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896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F9EC-22C8-4850-B7C2-2590B55D69CD}" type="datetime1">
              <a:rPr lang="zh-TW" altLang="en-US" smtClean="0"/>
              <a:t>2017/11/5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6672"/>
            <a:ext cx="8347182" cy="5519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788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學習大綱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Struct</a:t>
            </a:r>
          </a:p>
          <a:p>
            <a:pPr lvl="1"/>
            <a:r>
              <a:rPr lang="en-US" altLang="zh-TW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Enum</a:t>
            </a:r>
            <a:endParaRPr lang="en-US" altLang="zh-TW" dirty="0" smtClean="0">
              <a:solidFill>
                <a:schemeClr val="tx1">
                  <a:lumMod val="50000"/>
                  <a:lumOff val="50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lvl="1"/>
            <a:r>
              <a:rPr lang="en-US" altLang="zh-TW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Struct</a:t>
            </a:r>
            <a:endParaRPr lang="en-US" altLang="zh-TW" dirty="0" smtClean="0">
              <a:solidFill>
                <a:schemeClr val="tx1">
                  <a:lumMod val="50000"/>
                  <a:lumOff val="50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lvl="1"/>
            <a:r>
              <a:rPr lang="en-US" altLang="zh-TW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Pointer &amp; </a:t>
            </a:r>
            <a:r>
              <a:rPr lang="en-US" altLang="zh-TW" dirty="0" err="1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struct</a:t>
            </a:r>
            <a:endParaRPr lang="zh-TW" altLang="en-US" dirty="0">
              <a:solidFill>
                <a:srgbClr val="FF0000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F9EC-22C8-4850-B7C2-2590B55D69CD}" type="datetime1">
              <a:rPr lang="zh-TW" altLang="en-US" smtClean="0"/>
              <a:t>2017/11/5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815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3"/>
          <p:cNvSpPr>
            <a:spLocks noGrp="1" noChangeArrowheads="1"/>
          </p:cNvSpPr>
          <p:nvPr>
            <p:ph idx="1"/>
          </p:nvPr>
        </p:nvSpPr>
        <p:spPr>
          <a:xfrm>
            <a:off x="465555" y="1208088"/>
            <a:ext cx="8229600" cy="5156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使用結構指標存取另一個結構的資料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74872" y="348900"/>
            <a:ext cx="8229600" cy="1143000"/>
          </a:xfrm>
        </p:spPr>
        <p:txBody>
          <a:bodyPr/>
          <a:lstStyle/>
          <a:p>
            <a:pPr marL="182563" eaLnBrk="1" hangingPunct="1"/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結構的指標</a:t>
            </a:r>
            <a:endParaRPr lang="en-US" altLang="zh-TW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23555" name="投影片編號版面配置區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400">
                <a:solidFill>
                  <a:schemeClr val="tx2"/>
                </a:solidFill>
                <a:latin typeface="Quixley LET" pitchFamily="2" charset="0"/>
                <a:ea typeface="新細明體" charset="-120"/>
              </a:rPr>
              <a:t> </a:t>
            </a:r>
            <a:fld id="{8BD97F4C-0F38-4990-B4F0-BF655977A34E}" type="slidenum">
              <a:rPr lang="en-US" altLang="zh-TW" sz="1400">
                <a:solidFill>
                  <a:schemeClr val="tx2"/>
                </a:solidFill>
                <a:latin typeface="Quixley LET" pitchFamily="2" charset="0"/>
                <a:ea typeface="新細明體" charset="-12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TW" sz="1400">
              <a:solidFill>
                <a:schemeClr val="tx2"/>
              </a:solidFill>
              <a:latin typeface="Quixley LET" pitchFamily="2" charset="0"/>
              <a:ea typeface="新細明體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124700" y="3500438"/>
            <a:ext cx="1000125" cy="571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Hant" altLang="en-US" dirty="0"/>
          </a:p>
        </p:txBody>
      </p:sp>
      <p:sp>
        <p:nvSpPr>
          <p:cNvPr id="8" name="矩形 7"/>
          <p:cNvSpPr/>
          <p:nvPr/>
        </p:nvSpPr>
        <p:spPr>
          <a:xfrm>
            <a:off x="7124700" y="4076700"/>
            <a:ext cx="1000125" cy="571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Hant" altLang="en-US" dirty="0"/>
          </a:p>
        </p:txBody>
      </p:sp>
      <p:sp>
        <p:nvSpPr>
          <p:cNvPr id="9" name="矩形 8"/>
          <p:cNvSpPr/>
          <p:nvPr/>
        </p:nvSpPr>
        <p:spPr>
          <a:xfrm>
            <a:off x="7124700" y="4657725"/>
            <a:ext cx="1000125" cy="571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Hant" altLang="en-US" dirty="0"/>
          </a:p>
        </p:txBody>
      </p:sp>
      <p:sp>
        <p:nvSpPr>
          <p:cNvPr id="23565" name="文字方塊 11"/>
          <p:cNvSpPr txBox="1">
            <a:spLocks noChangeArrowheads="1"/>
          </p:cNvSpPr>
          <p:nvPr/>
        </p:nvSpPr>
        <p:spPr bwMode="auto">
          <a:xfrm>
            <a:off x="8210550" y="3571875"/>
            <a:ext cx="8255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Arial" charset="0"/>
                <a:ea typeface="新細明體" charset="-120"/>
              </a:rPr>
              <a:t>name</a:t>
            </a:r>
            <a:endParaRPr lang="zh-TW" altLang="en-US" sz="2000">
              <a:latin typeface="Arial" charset="0"/>
              <a:ea typeface="新細明體" charset="-120"/>
            </a:endParaRPr>
          </a:p>
        </p:txBody>
      </p:sp>
      <p:sp>
        <p:nvSpPr>
          <p:cNvPr id="23566" name="文字方塊 11"/>
          <p:cNvSpPr txBox="1">
            <a:spLocks noChangeArrowheads="1"/>
          </p:cNvSpPr>
          <p:nvPr/>
        </p:nvSpPr>
        <p:spPr bwMode="auto">
          <a:xfrm>
            <a:off x="8224838" y="4108450"/>
            <a:ext cx="8842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Arial" charset="0"/>
                <a:ea typeface="新細明體" charset="-120"/>
              </a:rPr>
              <a:t>height</a:t>
            </a:r>
            <a:endParaRPr lang="zh-TW" altLang="en-US" sz="2000">
              <a:latin typeface="Arial" charset="0"/>
              <a:ea typeface="新細明體" charset="-120"/>
            </a:endParaRPr>
          </a:p>
        </p:txBody>
      </p:sp>
      <p:sp>
        <p:nvSpPr>
          <p:cNvPr id="23567" name="文字方塊 11"/>
          <p:cNvSpPr txBox="1">
            <a:spLocks noChangeArrowheads="1"/>
          </p:cNvSpPr>
          <p:nvPr/>
        </p:nvSpPr>
        <p:spPr bwMode="auto">
          <a:xfrm>
            <a:off x="8202613" y="4724400"/>
            <a:ext cx="9271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Arial" charset="0"/>
                <a:ea typeface="新細明體" charset="-120"/>
              </a:rPr>
              <a:t>weight</a:t>
            </a:r>
            <a:endParaRPr lang="zh-TW" altLang="en-US" sz="2000">
              <a:latin typeface="Arial" charset="0"/>
              <a:ea typeface="新細明體" charset="-120"/>
            </a:endParaRPr>
          </a:p>
        </p:txBody>
      </p:sp>
      <p:sp>
        <p:nvSpPr>
          <p:cNvPr id="23568" name="文字方塊 11"/>
          <p:cNvSpPr txBox="1">
            <a:spLocks noChangeArrowheads="1"/>
          </p:cNvSpPr>
          <p:nvPr/>
        </p:nvSpPr>
        <p:spPr bwMode="auto">
          <a:xfrm>
            <a:off x="6011863" y="3571875"/>
            <a:ext cx="1109662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Arial" charset="0"/>
                <a:ea typeface="新細明體" charset="-120"/>
              </a:rPr>
              <a:t>char[80]</a:t>
            </a:r>
            <a:endParaRPr lang="zh-TW" altLang="en-US" sz="2000">
              <a:latin typeface="Arial" charset="0"/>
              <a:ea typeface="新細明體" charset="-120"/>
            </a:endParaRPr>
          </a:p>
        </p:txBody>
      </p:sp>
      <p:sp>
        <p:nvSpPr>
          <p:cNvPr id="23569" name="文字方塊 11"/>
          <p:cNvSpPr txBox="1">
            <a:spLocks noChangeArrowheads="1"/>
          </p:cNvSpPr>
          <p:nvPr/>
        </p:nvSpPr>
        <p:spPr bwMode="auto">
          <a:xfrm>
            <a:off x="6438900" y="4148138"/>
            <a:ext cx="4556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Arial" charset="0"/>
                <a:ea typeface="新細明體" charset="-120"/>
              </a:rPr>
              <a:t>int</a:t>
            </a:r>
            <a:endParaRPr lang="zh-TW" altLang="en-US" sz="2000">
              <a:latin typeface="Arial" charset="0"/>
              <a:ea typeface="新細明體" charset="-120"/>
            </a:endParaRPr>
          </a:p>
        </p:txBody>
      </p:sp>
      <p:sp>
        <p:nvSpPr>
          <p:cNvPr id="23570" name="文字方塊 11"/>
          <p:cNvSpPr txBox="1">
            <a:spLocks noChangeArrowheads="1"/>
          </p:cNvSpPr>
          <p:nvPr/>
        </p:nvSpPr>
        <p:spPr bwMode="auto">
          <a:xfrm>
            <a:off x="6484938" y="4724400"/>
            <a:ext cx="455612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Arial" charset="0"/>
                <a:ea typeface="新細明體" charset="-120"/>
              </a:rPr>
              <a:t>int</a:t>
            </a:r>
            <a:endParaRPr lang="zh-TW" altLang="en-US" sz="2000">
              <a:latin typeface="Arial" charset="0"/>
              <a:ea typeface="新細明體" charset="-120"/>
            </a:endParaRPr>
          </a:p>
        </p:txBody>
      </p:sp>
      <p:sp>
        <p:nvSpPr>
          <p:cNvPr id="23571" name="文字方塊 11"/>
          <p:cNvSpPr txBox="1">
            <a:spLocks noChangeArrowheads="1"/>
          </p:cNvSpPr>
          <p:nvPr/>
        </p:nvSpPr>
        <p:spPr bwMode="auto">
          <a:xfrm>
            <a:off x="7019925" y="2957513"/>
            <a:ext cx="16938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Arial" charset="0"/>
                <a:ea typeface="新細明體" charset="-120"/>
              </a:rPr>
              <a:t>struct Person</a:t>
            </a:r>
            <a:endParaRPr lang="zh-TW" altLang="en-US" sz="2000" i="1">
              <a:latin typeface="Arial" charset="0"/>
              <a:ea typeface="新細明體" charset="-120"/>
            </a:endParaRPr>
          </a:p>
        </p:txBody>
      </p:sp>
      <p:sp>
        <p:nvSpPr>
          <p:cNvPr id="23572" name="文字方塊 11"/>
          <p:cNvSpPr txBox="1">
            <a:spLocks noChangeArrowheads="1"/>
          </p:cNvSpPr>
          <p:nvPr/>
        </p:nvSpPr>
        <p:spPr bwMode="auto">
          <a:xfrm>
            <a:off x="7405688" y="5300663"/>
            <a:ext cx="469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Arial" charset="0"/>
                <a:ea typeface="新細明體" charset="-120"/>
              </a:rPr>
              <a:t>p1</a:t>
            </a:r>
            <a:endParaRPr lang="zh-TW" altLang="en-US" sz="2000" i="1">
              <a:latin typeface="Arial" charset="0"/>
              <a:ea typeface="新細明體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003800" y="2349500"/>
            <a:ext cx="1000125" cy="571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Hant" altLang="en-US" dirty="0"/>
          </a:p>
        </p:txBody>
      </p:sp>
      <p:sp>
        <p:nvSpPr>
          <p:cNvPr id="23574" name="文字方塊 11"/>
          <p:cNvSpPr txBox="1">
            <a:spLocks noChangeArrowheads="1"/>
          </p:cNvSpPr>
          <p:nvPr/>
        </p:nvSpPr>
        <p:spPr bwMode="auto">
          <a:xfrm>
            <a:off x="4624388" y="1773238"/>
            <a:ext cx="1792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Arial" charset="0"/>
                <a:ea typeface="新細明體" charset="-120"/>
              </a:rPr>
              <a:t>struct Person*</a:t>
            </a:r>
            <a:endParaRPr lang="zh-TW" altLang="en-US" sz="2000" i="1">
              <a:latin typeface="Arial" charset="0"/>
              <a:ea typeface="新細明體" charset="-120"/>
            </a:endParaRPr>
          </a:p>
        </p:txBody>
      </p:sp>
      <p:sp>
        <p:nvSpPr>
          <p:cNvPr id="23575" name="文字方塊 11"/>
          <p:cNvSpPr txBox="1">
            <a:spLocks noChangeArrowheads="1"/>
          </p:cNvSpPr>
          <p:nvPr/>
        </p:nvSpPr>
        <p:spPr bwMode="auto">
          <a:xfrm>
            <a:off x="5219700" y="2924175"/>
            <a:ext cx="4699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Arial" charset="0"/>
                <a:ea typeface="新細明體" charset="-120"/>
              </a:rPr>
              <a:t>p2</a:t>
            </a:r>
            <a:endParaRPr lang="zh-TW" altLang="en-US" sz="2000" i="1">
              <a:latin typeface="Arial" charset="0"/>
              <a:ea typeface="新細明體" charset="-120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5580063" y="2636838"/>
            <a:ext cx="1584325" cy="863600"/>
          </a:xfrm>
          <a:prstGeom prst="straightConnector1">
            <a:avLst/>
          </a:prstGeom>
          <a:ln w="38100"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01BF-41E1-40DC-8A47-582D9AAC1469}" type="datetime1">
              <a:rPr lang="zh-TW" altLang="en-US" smtClean="0"/>
              <a:t>2017/11/5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41058"/>
            <a:ext cx="3888432" cy="4154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403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學習大綱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Struct</a:t>
            </a:r>
          </a:p>
          <a:p>
            <a:pPr lvl="1"/>
            <a:r>
              <a:rPr lang="en-US" altLang="zh-TW" dirty="0" err="1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Enum</a:t>
            </a:r>
            <a:endParaRPr lang="en-US" altLang="zh-TW" dirty="0" smtClean="0">
              <a:solidFill>
                <a:srgbClr val="FF0000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lvl="1"/>
            <a:r>
              <a:rPr lang="en-US" altLang="zh-TW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Struct</a:t>
            </a:r>
            <a:endParaRPr lang="en-US" altLang="zh-TW" dirty="0" smtClean="0">
              <a:solidFill>
                <a:schemeClr val="tx1">
                  <a:lumMod val="50000"/>
                  <a:lumOff val="50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lvl="1"/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Pointer &amp; </a:t>
            </a:r>
            <a:r>
              <a:rPr lang="en-US" altLang="zh-TW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struct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F9EC-22C8-4850-B7C2-2590B55D69CD}" type="datetime1">
              <a:rPr lang="zh-TW" altLang="en-US" smtClean="0"/>
              <a:t>2017/11/5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950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46280"/>
            <a:ext cx="8229600" cy="4294474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TW" altLang="en-US" sz="2800" dirty="0">
                <a:latin typeface="Adobe 繁黑體 Std B" pitchFamily="34" charset="-120"/>
                <a:ea typeface="Adobe 繁黑體 Std B" pitchFamily="34" charset="-120"/>
              </a:rPr>
              <a:t>有</a:t>
            </a:r>
            <a:r>
              <a:rPr lang="zh-TW" altLang="en-US" sz="2800" b="1" dirty="0">
                <a:latin typeface="Adobe 繁黑體 Std B" pitchFamily="34" charset="-120"/>
                <a:ea typeface="Adobe 繁黑體 Std B" pitchFamily="34" charset="-120"/>
              </a:rPr>
              <a:t>名稱</a:t>
            </a:r>
            <a:r>
              <a:rPr lang="zh-TW" altLang="en-US" sz="2800" dirty="0">
                <a:latin typeface="Adobe 繁黑體 Std B" pitchFamily="34" charset="-120"/>
                <a:ea typeface="Adobe 繁黑體 Std B" pitchFamily="34" charset="-120"/>
              </a:rPr>
              <a:t>的列舉數，實際上是</a:t>
            </a:r>
            <a:r>
              <a:rPr lang="zh-TW" altLang="en-US" sz="2800" b="1" dirty="0">
                <a:latin typeface="Adobe 繁黑體 Std B" pitchFamily="34" charset="-120"/>
                <a:ea typeface="Adobe 繁黑體 Std B" pitchFamily="34" charset="-120"/>
              </a:rPr>
              <a:t>整數常數</a:t>
            </a:r>
          </a:p>
          <a:p>
            <a:pPr eaLnBrk="1" hangingPunct="1">
              <a:lnSpc>
                <a:spcPct val="150000"/>
              </a:lnSpc>
            </a:pP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若沒有</a:t>
            </a:r>
            <a:r>
              <a:rPr lang="zh-TW" altLang="en-US" sz="2800" dirty="0">
                <a:latin typeface="Adobe 繁黑體 Std B" pitchFamily="34" charset="-120"/>
                <a:ea typeface="Adobe 繁黑體 Std B" pitchFamily="34" charset="-120"/>
              </a:rPr>
              <a:t>初值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，則第一項預設為０，後逐</a:t>
            </a:r>
            <a:r>
              <a:rPr lang="zh-TW" altLang="en-US" sz="2800" dirty="0">
                <a:latin typeface="Adobe 繁黑體 Std B" pitchFamily="34" charset="-120"/>
                <a:ea typeface="Adobe 繁黑體 Std B" pitchFamily="34" charset="-120"/>
              </a:rPr>
              <a:t>項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遞增１</a:t>
            </a:r>
            <a:endParaRPr lang="en-US" altLang="zh-TW" sz="28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TW" sz="2800" b="1" dirty="0" err="1">
                <a:latin typeface="Adobe 繁黑體 Std B" pitchFamily="34" charset="-120"/>
                <a:ea typeface="Adobe 繁黑體 Std B" pitchFamily="34" charset="-120"/>
              </a:rPr>
              <a:t>enum</a:t>
            </a:r>
            <a:r>
              <a:rPr lang="en-US" altLang="zh-TW" sz="2800" dirty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identifier</a:t>
            </a:r>
            <a:r>
              <a:rPr lang="en-US" altLang="zh-TW" sz="2800" dirty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{ element1</a:t>
            </a:r>
            <a:r>
              <a:rPr lang="en-US" altLang="zh-TW" sz="2800" dirty="0">
                <a:latin typeface="Adobe 繁黑體 Std B" pitchFamily="34" charset="-120"/>
                <a:ea typeface="Adobe 繁黑體 Std B" pitchFamily="34" charset="-120"/>
              </a:rPr>
              <a:t>, element2, </a:t>
            </a: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… };</a:t>
            </a:r>
            <a:endParaRPr lang="en-US" altLang="zh-TW" sz="28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0798" y="619125"/>
            <a:ext cx="82296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baseline="0">
                <a:solidFill>
                  <a:schemeClr val="tx2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Enumeration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899592" y="3789040"/>
            <a:ext cx="6624736" cy="2376264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Action { stop, walk, sit }; </a:t>
            </a:r>
          </a:p>
          <a:p>
            <a:r>
              <a:rPr lang="en-US" altLang="zh-TW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{  0  ,  1  ,  2  }   </a:t>
            </a:r>
            <a:endParaRPr lang="en-US" altLang="zh-TW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Action {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stop=1,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walk,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sit=2 }; </a:t>
            </a: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</a:t>
            </a:r>
            <a:r>
              <a:rPr lang="en-US" altLang="zh-TW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zh-TW" alt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  <a:r>
              <a:rPr lang="zh-TW" alt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 </a:t>
            </a:r>
            <a:r>
              <a:rPr lang="en-US" altLang="zh-TW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</a:t>
            </a:r>
            <a:r>
              <a:rPr lang="en-US" altLang="zh-TW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 </a:t>
            </a:r>
            <a:r>
              <a:rPr lang="zh-TW" alt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zh-TW" alt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br>
              <a:rPr lang="en-US" altLang="zh-TW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altLang="zh-TW" sz="20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Action 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stop;</a:t>
            </a:r>
          </a:p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("%d, then %d", action, action+2);</a:t>
            </a: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US" altLang="zh-TW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圓角矩形圖說文字 6"/>
          <p:cNvSpPr/>
          <p:nvPr/>
        </p:nvSpPr>
        <p:spPr>
          <a:xfrm>
            <a:off x="7120111" y="5085184"/>
            <a:ext cx="1554998" cy="720000"/>
          </a:xfrm>
          <a:prstGeom prst="wedgeRoundRectCallout">
            <a:avLst>
              <a:gd name="adj1" fmla="val -37577"/>
              <a:gd name="adj2" fmla="val 72137"/>
              <a:gd name="adj3" fmla="val 16667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輸出為何</a:t>
            </a:r>
            <a:r>
              <a:rPr lang="zh-TW" altLang="en-US" sz="20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？</a:t>
            </a:r>
            <a:endParaRPr lang="en-US" altLang="zh-TW" sz="20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93C6-542F-4DE7-B6E7-B8CD3FD96730}" type="datetime1">
              <a:rPr lang="zh-TW" altLang="en-US" smtClean="0"/>
              <a:t>2017/11/5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131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484784"/>
            <a:ext cx="6090401" cy="4634484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0798" y="619125"/>
            <a:ext cx="82296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baseline="0">
                <a:solidFill>
                  <a:schemeClr val="tx2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Enumeration example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7" name="圓角矩形圖說文字 6"/>
          <p:cNvSpPr/>
          <p:nvPr/>
        </p:nvSpPr>
        <p:spPr>
          <a:xfrm>
            <a:off x="4355976" y="3113094"/>
            <a:ext cx="2553011" cy="692014"/>
          </a:xfrm>
          <a:prstGeom prst="wedgeRoundRectCallout">
            <a:avLst>
              <a:gd name="adj1" fmla="val -91442"/>
              <a:gd name="adj2" fmla="val 33060"/>
              <a:gd name="adj3" fmla="val 16667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b="1" dirty="0" err="1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enum</a:t>
            </a:r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結束要記得加分號</a:t>
            </a:r>
            <a:endParaRPr lang="en-US" altLang="zh-TW" sz="20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F90AD-02CF-4FCA-BF74-A39E9EFC6429}" type="datetime1">
              <a:rPr lang="zh-TW" altLang="en-US" smtClean="0"/>
              <a:t>2017/11/5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19536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5509" y="1582798"/>
            <a:ext cx="8229600" cy="4294474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TW" altLang="en-US" sz="2800" dirty="0">
                <a:latin typeface="Adobe 繁黑體 Std B" pitchFamily="34" charset="-120"/>
                <a:ea typeface="Adobe 繁黑體 Std B" pitchFamily="34" charset="-120"/>
              </a:rPr>
              <a:t>有</a:t>
            </a:r>
            <a:r>
              <a:rPr lang="zh-TW" altLang="en-US" sz="2800" b="1" dirty="0">
                <a:latin typeface="Adobe 繁黑體 Std B" pitchFamily="34" charset="-120"/>
                <a:ea typeface="Adobe 繁黑體 Std B" pitchFamily="34" charset="-120"/>
              </a:rPr>
              <a:t>名稱</a:t>
            </a:r>
            <a:r>
              <a:rPr lang="zh-TW" altLang="en-US" sz="2800" dirty="0">
                <a:latin typeface="Adobe 繁黑體 Std B" pitchFamily="34" charset="-120"/>
                <a:ea typeface="Adobe 繁黑體 Std B" pitchFamily="34" charset="-120"/>
              </a:rPr>
              <a:t>的列舉數，實際上是</a:t>
            </a:r>
            <a:r>
              <a:rPr lang="zh-TW" altLang="en-US" sz="2800" b="1" dirty="0">
                <a:latin typeface="Adobe 繁黑體 Std B" pitchFamily="34" charset="-120"/>
                <a:ea typeface="Adobe 繁黑體 Std B" pitchFamily="34" charset="-120"/>
              </a:rPr>
              <a:t>整數常數</a:t>
            </a:r>
          </a:p>
          <a:p>
            <a:pPr eaLnBrk="1" hangingPunct="1">
              <a:lnSpc>
                <a:spcPct val="150000"/>
              </a:lnSpc>
            </a:pP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若沒有</a:t>
            </a:r>
            <a:r>
              <a:rPr lang="zh-TW" altLang="en-US" sz="2800" dirty="0">
                <a:latin typeface="Adobe 繁黑體 Std B" pitchFamily="34" charset="-120"/>
                <a:ea typeface="Adobe 繁黑體 Std B" pitchFamily="34" charset="-120"/>
              </a:rPr>
              <a:t>初值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，則第一項預設為０，後逐</a:t>
            </a:r>
            <a:r>
              <a:rPr lang="zh-TW" altLang="en-US" sz="2800" dirty="0">
                <a:latin typeface="Adobe 繁黑體 Std B" pitchFamily="34" charset="-120"/>
                <a:ea typeface="Adobe 繁黑體 Std B" pitchFamily="34" charset="-120"/>
              </a:rPr>
              <a:t>項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遞增１</a:t>
            </a:r>
            <a:endParaRPr lang="en-US" altLang="zh-TW" sz="28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TW" sz="2800" b="1" dirty="0" err="1">
                <a:latin typeface="Adobe 繁黑體 Std B" pitchFamily="34" charset="-120"/>
                <a:ea typeface="Adobe 繁黑體 Std B" pitchFamily="34" charset="-120"/>
              </a:rPr>
              <a:t>enum</a:t>
            </a:r>
            <a:r>
              <a:rPr lang="en-US" altLang="zh-TW" sz="2800" dirty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identifier</a:t>
            </a:r>
            <a:r>
              <a:rPr lang="en-US" altLang="zh-TW" sz="2800" dirty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{ element1</a:t>
            </a:r>
            <a:r>
              <a:rPr lang="en-US" altLang="zh-TW" sz="2800" dirty="0">
                <a:latin typeface="Adobe 繁黑體 Std B" pitchFamily="34" charset="-120"/>
                <a:ea typeface="Adobe 繁黑體 Std B" pitchFamily="34" charset="-120"/>
              </a:rPr>
              <a:t>, element2, </a:t>
            </a: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… };</a:t>
            </a:r>
            <a:endParaRPr lang="en-US" altLang="zh-TW" sz="2800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0798" y="619125"/>
            <a:ext cx="82296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baseline="0">
                <a:solidFill>
                  <a:schemeClr val="tx2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Enumeration (</a:t>
            </a:r>
            <a:r>
              <a:rPr lang="zh-TW" altLang="en-US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列</a:t>
            </a:r>
            <a:r>
              <a:rPr lang="zh-TW" altLang="en-US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舉</a:t>
            </a:r>
            <a:r>
              <a:rPr lang="en-US" altLang="zh-TW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)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899592" y="3789040"/>
            <a:ext cx="6624736" cy="2376264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Action { stop, walk, sit }; </a:t>
            </a:r>
          </a:p>
          <a:p>
            <a:r>
              <a:rPr lang="en-US" altLang="zh-TW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{  0  ,  1  ,  2  }   </a:t>
            </a:r>
            <a:endParaRPr lang="en-US" altLang="zh-TW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Action {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stop=1,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walk,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sit=2 }; </a:t>
            </a: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</a:t>
            </a:r>
            <a:r>
              <a:rPr lang="en-US" altLang="zh-TW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zh-TW" alt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  <a:r>
              <a:rPr lang="zh-TW" alt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 </a:t>
            </a:r>
            <a:r>
              <a:rPr lang="en-US" altLang="zh-TW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</a:t>
            </a:r>
            <a:r>
              <a:rPr lang="en-US" altLang="zh-TW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 </a:t>
            </a:r>
            <a:r>
              <a:rPr lang="zh-TW" alt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zh-TW" altLang="en-US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br>
              <a:rPr lang="en-US" altLang="zh-TW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altLang="zh-TW" sz="20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Action 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stop;</a:t>
            </a:r>
          </a:p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("%d, then %d", action, action+2);</a:t>
            </a: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US" altLang="zh-TW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圓角矩形圖說文字 6"/>
          <p:cNvSpPr/>
          <p:nvPr/>
        </p:nvSpPr>
        <p:spPr>
          <a:xfrm>
            <a:off x="7120111" y="5085184"/>
            <a:ext cx="1554998" cy="720000"/>
          </a:xfrm>
          <a:prstGeom prst="wedgeRoundRectCallout">
            <a:avLst>
              <a:gd name="adj1" fmla="val -37577"/>
              <a:gd name="adj2" fmla="val 72137"/>
              <a:gd name="adj3" fmla="val 16667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輸出為何</a:t>
            </a:r>
            <a:r>
              <a:rPr lang="zh-TW" altLang="en-US" sz="2000" dirty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？</a:t>
            </a:r>
            <a:endParaRPr lang="en-US" altLang="zh-TW" sz="20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93C6-542F-4DE7-B6E7-B8CD3FD96730}" type="datetime1">
              <a:rPr lang="zh-TW" altLang="en-US" smtClean="0"/>
              <a:t>2017/11/5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793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484784"/>
            <a:ext cx="6090401" cy="4634484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0798" y="619125"/>
            <a:ext cx="82296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baseline="0">
                <a:solidFill>
                  <a:schemeClr val="tx2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Enumeration example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7" name="圓角矩形圖說文字 6"/>
          <p:cNvSpPr/>
          <p:nvPr/>
        </p:nvSpPr>
        <p:spPr>
          <a:xfrm>
            <a:off x="4355976" y="3113094"/>
            <a:ext cx="2553011" cy="692014"/>
          </a:xfrm>
          <a:prstGeom prst="wedgeRoundRectCallout">
            <a:avLst>
              <a:gd name="adj1" fmla="val -91442"/>
              <a:gd name="adj2" fmla="val 33060"/>
              <a:gd name="adj3" fmla="val 16667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b="1" dirty="0" err="1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enum</a:t>
            </a:r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結束要記得加分號</a:t>
            </a:r>
            <a:endParaRPr lang="en-US" altLang="zh-TW" sz="20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F90AD-02CF-4FCA-BF74-A39E9EFC6429}" type="datetime1">
              <a:rPr lang="zh-TW" altLang="en-US" smtClean="0"/>
              <a:t>2017/11/5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156584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Adobe 繁黑體 Std B" pitchFamily="34" charset="-120"/>
                <a:ea typeface="Adobe 繁黑體 Std B" pitchFamily="34" charset="-120"/>
              </a:rPr>
              <a:t>學習大綱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Struct</a:t>
            </a:r>
          </a:p>
          <a:p>
            <a:pPr lvl="1"/>
            <a:r>
              <a:rPr lang="en-US" altLang="zh-TW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Enum</a:t>
            </a:r>
            <a:endParaRPr lang="en-US" altLang="zh-TW" dirty="0" smtClean="0">
              <a:solidFill>
                <a:schemeClr val="tx1">
                  <a:lumMod val="50000"/>
                  <a:lumOff val="50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lvl="1"/>
            <a:r>
              <a:rPr lang="en-US" altLang="zh-TW" dirty="0" err="1" smtClean="0">
                <a:solidFill>
                  <a:srgbClr val="FF0000"/>
                </a:solidFill>
                <a:latin typeface="Adobe 繁黑體 Std B" pitchFamily="34" charset="-120"/>
                <a:ea typeface="Adobe 繁黑體 Std B" pitchFamily="34" charset="-120"/>
              </a:rPr>
              <a:t>Struct</a:t>
            </a:r>
            <a:endParaRPr lang="en-US" altLang="zh-TW" dirty="0" smtClean="0">
              <a:solidFill>
                <a:srgbClr val="FF0000"/>
              </a:solidFill>
              <a:latin typeface="Adobe 繁黑體 Std B" pitchFamily="34" charset="-120"/>
              <a:ea typeface="Adobe 繁黑體 Std B" pitchFamily="34" charset="-120"/>
            </a:endParaRPr>
          </a:p>
          <a:p>
            <a:pPr lvl="1"/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Pointer &amp; </a:t>
            </a:r>
            <a:r>
              <a:rPr lang="en-US" altLang="zh-TW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struct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F9EC-22C8-4850-B7C2-2590B55D69CD}" type="datetime1">
              <a:rPr lang="zh-TW" altLang="en-US" smtClean="0"/>
              <a:t>2017/11/5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76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13834"/>
            <a:ext cx="8229600" cy="452596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將可能有</a:t>
            </a:r>
            <a:r>
              <a:rPr lang="zh-TW" altLang="en-US" b="1" dirty="0" smtClean="0">
                <a:latin typeface="Adobe 繁黑體 Std B" pitchFamily="34" charset="-120"/>
                <a:ea typeface="Adobe 繁黑體 Std B" pitchFamily="34" charset="-120"/>
              </a:rPr>
              <a:t>相關性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的</a:t>
            </a:r>
            <a:r>
              <a:rPr lang="zh-TW" altLang="en-US" b="1" dirty="0" smtClean="0">
                <a:latin typeface="Adobe 繁黑體 Std B" pitchFamily="34" charset="-120"/>
                <a:ea typeface="Adobe 繁黑體 Std B" pitchFamily="34" charset="-120"/>
              </a:rPr>
              <a:t>異質</a:t>
            </a:r>
            <a:r>
              <a:rPr lang="zh-TW" altLang="en-US" dirty="0" smtClean="0">
                <a:latin typeface="Adobe 繁黑體 Std B" pitchFamily="34" charset="-120"/>
                <a:ea typeface="Adobe 繁黑體 Std B" pitchFamily="34" charset="-120"/>
              </a:rPr>
              <a:t>資料包裝在一起</a:t>
            </a:r>
            <a:endParaRPr lang="zh-TW" altLang="en-US" b="1" dirty="0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TW" b="1" dirty="0" err="1" smtClean="0">
                <a:latin typeface="Adobe 繁黑體 Std B" pitchFamily="34" charset="-120"/>
                <a:ea typeface="Adobe 繁黑體 Std B" pitchFamily="34" charset="-120"/>
              </a:rPr>
              <a:t>struct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 identifier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{ element</a:t>
            </a:r>
            <a:r>
              <a:rPr lang="en-US" altLang="zh-TW" dirty="0">
                <a:latin typeface="Adobe 繁黑體 Std B" pitchFamily="34" charset="-120"/>
                <a:ea typeface="Adobe 繁黑體 Std B" pitchFamily="34" charset="-120"/>
              </a:rPr>
              <a:t>,</a:t>
            </a:r>
            <a:r>
              <a:rPr lang="en-US" altLang="zh-TW" dirty="0" smtClean="0">
                <a:latin typeface="Adobe 繁黑體 Std B" pitchFamily="34" charset="-120"/>
                <a:ea typeface="Adobe 繁黑體 Std B" pitchFamily="34" charset="-120"/>
              </a:rPr>
              <a:t> element2, … }</a:t>
            </a:r>
            <a:r>
              <a:rPr lang="en-US" altLang="zh-TW" b="1" dirty="0" smtClean="0">
                <a:latin typeface="Adobe 繁黑體 Std B" pitchFamily="34" charset="-120"/>
                <a:ea typeface="Adobe 繁黑體 Std B" pitchFamily="34" charset="-120"/>
              </a:rPr>
              <a:t>;</a:t>
            </a:r>
            <a:endParaRPr lang="en-US" altLang="zh-TW" b="1" dirty="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23374" y="404664"/>
            <a:ext cx="82296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 baseline="0">
                <a:solidFill>
                  <a:schemeClr val="tx2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dirty="0" err="1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Struct</a:t>
            </a:r>
            <a:r>
              <a:rPr lang="en-US" altLang="zh-TW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 (</a:t>
            </a:r>
            <a:r>
              <a:rPr lang="zh-TW" altLang="en-US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結構</a:t>
            </a:r>
            <a:r>
              <a:rPr lang="en-US" altLang="zh-TW" dirty="0" smtClean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)</a:t>
            </a:r>
            <a:endParaRPr lang="zh-TW" altLang="zh-TW" dirty="0" smtClean="0">
              <a:solidFill>
                <a:schemeClr val="tx1"/>
              </a:solidFill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727945" y="2984099"/>
            <a:ext cx="7200800" cy="3168352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Student {</a:t>
            </a:r>
          </a:p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id;</a:t>
            </a:r>
          </a:p>
          <a:p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};</a:t>
            </a:r>
          </a:p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Student s = {3,"Ben"};</a:t>
            </a:r>
          </a:p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s.id = 10;</a:t>
            </a:r>
            <a:endParaRPr lang="en-US" altLang="zh-TW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TW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No.%d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%s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s.id, s.name);</a:t>
            </a: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No.10: Ben</a:t>
            </a:r>
          </a:p>
        </p:txBody>
      </p:sp>
      <p:sp>
        <p:nvSpPr>
          <p:cNvPr id="5" name="圓角矩形圖說文字 4"/>
          <p:cNvSpPr/>
          <p:nvPr/>
        </p:nvSpPr>
        <p:spPr>
          <a:xfrm>
            <a:off x="6012675" y="3576816"/>
            <a:ext cx="1528914" cy="720000"/>
          </a:xfrm>
          <a:prstGeom prst="wedgeRoundRectCallout">
            <a:avLst>
              <a:gd name="adj1" fmla="val -287949"/>
              <a:gd name="adj2" fmla="val 48692"/>
              <a:gd name="adj3" fmla="val 16667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2000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記得加分號</a:t>
            </a:r>
            <a:endParaRPr lang="en-US" altLang="zh-TW" sz="2000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EECF-36B3-4895-9F9D-A450F766E553}" type="datetime1">
              <a:rPr lang="zh-TW" altLang="en-US" smtClean="0"/>
              <a:t>2017/11/5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李耕銘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74D8-060F-4EA9-A02B-A5E9C676985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31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8F8E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1971</Words>
  <Application>Microsoft Office PowerPoint</Application>
  <PresentationFormat>如螢幕大小 (4:3)</PresentationFormat>
  <Paragraphs>498</Paragraphs>
  <Slides>25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5" baseType="lpstr">
      <vt:lpstr>Adobe 繁黑體 Std B</vt:lpstr>
      <vt:lpstr>Quixley LET</vt:lpstr>
      <vt:lpstr>微軟正黑體</vt:lpstr>
      <vt:lpstr>新細明體</vt:lpstr>
      <vt:lpstr>Arial</vt:lpstr>
      <vt:lpstr>Calibri</vt:lpstr>
      <vt:lpstr>Consolas</vt:lpstr>
      <vt:lpstr>Wingdings</vt:lpstr>
      <vt:lpstr>Wingdings 3</vt:lpstr>
      <vt:lpstr>Office 佈景主題</vt:lpstr>
      <vt:lpstr>結構(Structure)</vt:lpstr>
      <vt:lpstr>我想要把資料分類存好呢？ </vt:lpstr>
      <vt:lpstr>學習大綱</vt:lpstr>
      <vt:lpstr>PowerPoint 簡報</vt:lpstr>
      <vt:lpstr>PowerPoint 簡報</vt:lpstr>
      <vt:lpstr>PowerPoint 簡報</vt:lpstr>
      <vt:lpstr>PowerPoint 簡報</vt:lpstr>
      <vt:lpstr>學習大綱</vt:lpstr>
      <vt:lpstr>PowerPoint 簡報</vt:lpstr>
      <vt:lpstr>結構 (structure)</vt:lpstr>
      <vt:lpstr>結構的定義</vt:lpstr>
      <vt:lpstr>結構的宣告與使用</vt:lpstr>
      <vt:lpstr>結構</vt:lpstr>
      <vt:lpstr>typedef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結構陣列</vt:lpstr>
      <vt:lpstr>PowerPoint 簡報</vt:lpstr>
      <vt:lpstr>PowerPoint 簡報</vt:lpstr>
      <vt:lpstr>學習大綱</vt:lpstr>
      <vt:lpstr>結構的指標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C/C++基礎程式設計班 C/C++程式語言簡介</dc:title>
  <dc:creator>Lee,Keng-Ming</dc:creator>
  <cp:lastModifiedBy>李耕銘</cp:lastModifiedBy>
  <cp:revision>76</cp:revision>
  <dcterms:created xsi:type="dcterms:W3CDTF">2016-06-24T07:32:38Z</dcterms:created>
  <dcterms:modified xsi:type="dcterms:W3CDTF">2017-11-05T02:10:03Z</dcterms:modified>
</cp:coreProperties>
</file>