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8F8E4"/>
    <a:srgbClr val="F57B17"/>
    <a:srgbClr val="56A828"/>
    <a:srgbClr val="BAECBA"/>
    <a:srgbClr val="EFEA16"/>
    <a:srgbClr val="F7FCBC"/>
    <a:srgbClr val="78DA78"/>
    <a:srgbClr val="B7EBB7"/>
    <a:srgbClr val="AE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EBF0B9-1D04-4CD0-A785-F98533494131}" type="doc">
      <dgm:prSet loTypeId="urn:microsoft.com/office/officeart/2005/8/layout/hProcess9" loCatId="process" qsTypeId="urn:microsoft.com/office/officeart/2005/8/quickstyle/simple1" qsCatId="simple" csTypeId="urn:microsoft.com/office/officeart/2005/8/colors/colorful1" csCatId="colorful" phldr="1"/>
      <dgm:spPr/>
    </dgm:pt>
    <dgm:pt modelId="{485E5286-2569-4C75-A57A-857453067192}">
      <dgm:prSet phldrT="[文字]"/>
      <dgm:spPr/>
      <dgm:t>
        <a:bodyPr/>
        <a:lstStyle/>
        <a:p>
          <a:r>
            <a:rPr lang="zh-TW" altLang="en-US" smtClean="0">
              <a:latin typeface="Adobe 繁黑體 Std B" pitchFamily="34" charset="-120"/>
              <a:ea typeface="Adobe 繁黑體 Std B" pitchFamily="34" charset="-120"/>
            </a:rPr>
            <a:t>非結構化程式設計</a:t>
          </a:r>
          <a:endParaRPr lang="zh-TW" altLang="en-US" dirty="0">
            <a:latin typeface="Adobe 繁黑體 Std B" pitchFamily="34" charset="-120"/>
            <a:ea typeface="Adobe 繁黑體 Std B" pitchFamily="34" charset="-120"/>
          </a:endParaRPr>
        </a:p>
      </dgm:t>
    </dgm:pt>
    <dgm:pt modelId="{2FB264FA-B144-438E-97AD-705487359B70}" type="parTrans" cxnId="{F029965B-46E6-4D0B-8E79-FEDC7C6785FF}">
      <dgm:prSet/>
      <dgm:spPr/>
      <dgm:t>
        <a:bodyPr/>
        <a:lstStyle/>
        <a:p>
          <a:endParaRPr lang="zh-TW" altLang="en-US"/>
        </a:p>
      </dgm:t>
    </dgm:pt>
    <dgm:pt modelId="{CBFB3F48-1CA3-4744-9223-DCC241C3B3E0}" type="sibTrans" cxnId="{F029965B-46E6-4D0B-8E79-FEDC7C6785FF}">
      <dgm:prSet/>
      <dgm:spPr/>
      <dgm:t>
        <a:bodyPr/>
        <a:lstStyle/>
        <a:p>
          <a:endParaRPr lang="zh-TW" altLang="en-US"/>
        </a:p>
      </dgm:t>
    </dgm:pt>
    <dgm:pt modelId="{2C7D3ADF-BE32-4D5E-B97F-F26768486BC9}">
      <dgm:prSet phldrT="[文字]"/>
      <dgm:spPr/>
      <dgm:t>
        <a:bodyPr/>
        <a:lstStyle/>
        <a:p>
          <a:r>
            <a:rPr lang="zh-TW" altLang="en-US" dirty="0" smtClean="0">
              <a:latin typeface="Adobe 繁黑體 Std B" pitchFamily="34" charset="-120"/>
              <a:ea typeface="Adobe 繁黑體 Std B" pitchFamily="34" charset="-120"/>
            </a:rPr>
            <a:t>結構化程式設計</a:t>
          </a:r>
          <a:endParaRPr lang="zh-TW" altLang="en-US" dirty="0">
            <a:latin typeface="Adobe 繁黑體 Std B" pitchFamily="34" charset="-120"/>
            <a:ea typeface="Adobe 繁黑體 Std B" pitchFamily="34" charset="-120"/>
          </a:endParaRPr>
        </a:p>
      </dgm:t>
    </dgm:pt>
    <dgm:pt modelId="{AEDE9437-BD11-4401-979D-A567EFBDBBA3}" type="parTrans" cxnId="{C26B6510-A1C6-4981-962F-A10BDE05046B}">
      <dgm:prSet/>
      <dgm:spPr/>
      <dgm:t>
        <a:bodyPr/>
        <a:lstStyle/>
        <a:p>
          <a:endParaRPr lang="zh-TW" altLang="en-US"/>
        </a:p>
      </dgm:t>
    </dgm:pt>
    <dgm:pt modelId="{56D811C0-DB05-4C99-B712-D781CA0803B5}" type="sibTrans" cxnId="{C26B6510-A1C6-4981-962F-A10BDE05046B}">
      <dgm:prSet/>
      <dgm:spPr/>
      <dgm:t>
        <a:bodyPr/>
        <a:lstStyle/>
        <a:p>
          <a:endParaRPr lang="zh-TW" altLang="en-US"/>
        </a:p>
      </dgm:t>
    </dgm:pt>
    <dgm:pt modelId="{02A7FE30-A777-4FAA-AF90-7D5412007F1A}">
      <dgm:prSet phldrT="[文字]"/>
      <dgm:spPr/>
      <dgm:t>
        <a:bodyPr/>
        <a:lstStyle/>
        <a:p>
          <a:r>
            <a:rPr lang="zh-TW" altLang="en-US" dirty="0" smtClean="0">
              <a:latin typeface="Adobe 繁黑體 Std B" pitchFamily="34" charset="-120"/>
              <a:ea typeface="Adobe 繁黑體 Std B" pitchFamily="34" charset="-120"/>
            </a:rPr>
            <a:t>物件導向程式設計</a:t>
          </a:r>
          <a:endParaRPr lang="zh-TW" altLang="en-US" dirty="0">
            <a:latin typeface="Adobe 繁黑體 Std B" pitchFamily="34" charset="-120"/>
            <a:ea typeface="Adobe 繁黑體 Std B" pitchFamily="34" charset="-120"/>
          </a:endParaRPr>
        </a:p>
      </dgm:t>
    </dgm:pt>
    <dgm:pt modelId="{B7092615-1758-4DAB-9057-02C34C56411A}" type="parTrans" cxnId="{25022F5B-CCAF-42F1-9609-EE3778E38F85}">
      <dgm:prSet/>
      <dgm:spPr/>
      <dgm:t>
        <a:bodyPr/>
        <a:lstStyle/>
        <a:p>
          <a:endParaRPr lang="zh-TW" altLang="en-US"/>
        </a:p>
      </dgm:t>
    </dgm:pt>
    <dgm:pt modelId="{33E7C24A-D13B-4C33-8D36-F881B90C10E3}" type="sibTrans" cxnId="{25022F5B-CCAF-42F1-9609-EE3778E38F85}">
      <dgm:prSet/>
      <dgm:spPr/>
      <dgm:t>
        <a:bodyPr/>
        <a:lstStyle/>
        <a:p>
          <a:endParaRPr lang="zh-TW" altLang="en-US"/>
        </a:p>
      </dgm:t>
    </dgm:pt>
    <dgm:pt modelId="{FFCEE180-AE86-4840-BAAC-52A80390AC7B}">
      <dgm:prSet phldrT="[文字]"/>
      <dgm:spPr/>
      <dgm:t>
        <a:bodyPr/>
        <a:lstStyle/>
        <a:p>
          <a:r>
            <a:rPr lang="zh-TW" altLang="en-US" dirty="0" smtClean="0">
              <a:latin typeface="Adobe 繁黑體 Std B" pitchFamily="34" charset="-120"/>
              <a:ea typeface="Adobe 繁黑體 Std B" pitchFamily="34" charset="-120"/>
            </a:rPr>
            <a:t>模組化程式設計</a:t>
          </a:r>
          <a:endParaRPr lang="zh-TW" altLang="en-US" dirty="0">
            <a:latin typeface="Adobe 繁黑體 Std B" pitchFamily="34" charset="-120"/>
            <a:ea typeface="Adobe 繁黑體 Std B" pitchFamily="34" charset="-120"/>
          </a:endParaRPr>
        </a:p>
      </dgm:t>
    </dgm:pt>
    <dgm:pt modelId="{F6112246-3ED1-4D85-A27F-606A74248A95}" type="parTrans" cxnId="{F2CB9147-42C5-4B13-88EE-4DD5AFE56EE4}">
      <dgm:prSet/>
      <dgm:spPr/>
      <dgm:t>
        <a:bodyPr/>
        <a:lstStyle/>
        <a:p>
          <a:endParaRPr lang="zh-TW" altLang="en-US"/>
        </a:p>
      </dgm:t>
    </dgm:pt>
    <dgm:pt modelId="{09FF8A3E-C09D-4A65-8FD4-6BA077FF3AE9}" type="sibTrans" cxnId="{F2CB9147-42C5-4B13-88EE-4DD5AFE56EE4}">
      <dgm:prSet/>
      <dgm:spPr/>
      <dgm:t>
        <a:bodyPr/>
        <a:lstStyle/>
        <a:p>
          <a:endParaRPr lang="zh-TW" altLang="en-US"/>
        </a:p>
      </dgm:t>
    </dgm:pt>
    <dgm:pt modelId="{847CA61A-17E7-4594-A2A9-48BD534549F5}" type="pres">
      <dgm:prSet presAssocID="{22EBF0B9-1D04-4CD0-A785-F98533494131}" presName="CompostProcess" presStyleCnt="0">
        <dgm:presLayoutVars>
          <dgm:dir/>
          <dgm:resizeHandles val="exact"/>
        </dgm:presLayoutVars>
      </dgm:prSet>
      <dgm:spPr/>
    </dgm:pt>
    <dgm:pt modelId="{0924CD5F-DB82-40C6-9B11-97090E9CA8D1}" type="pres">
      <dgm:prSet presAssocID="{22EBF0B9-1D04-4CD0-A785-F98533494131}" presName="arrow" presStyleLbl="bgShp" presStyleIdx="0" presStyleCnt="1" custLinFactNeighborX="-440" custLinFactNeighborY="-12096"/>
      <dgm:spPr/>
    </dgm:pt>
    <dgm:pt modelId="{FF593518-5696-426F-9028-E7FAA289343F}" type="pres">
      <dgm:prSet presAssocID="{22EBF0B9-1D04-4CD0-A785-F98533494131}" presName="linearProcess" presStyleCnt="0"/>
      <dgm:spPr/>
    </dgm:pt>
    <dgm:pt modelId="{653A2859-40F7-4A1E-BDDA-D00377634FCB}" type="pres">
      <dgm:prSet presAssocID="{485E5286-2569-4C75-A57A-857453067192}" presName="textNode" presStyleLbl="node1" presStyleIdx="0" presStyleCnt="4">
        <dgm:presLayoutVars>
          <dgm:bulletEnabled val="1"/>
        </dgm:presLayoutVars>
      </dgm:prSet>
      <dgm:spPr/>
      <dgm:t>
        <a:bodyPr/>
        <a:lstStyle/>
        <a:p>
          <a:endParaRPr lang="zh-TW" altLang="en-US"/>
        </a:p>
      </dgm:t>
    </dgm:pt>
    <dgm:pt modelId="{3ED1D019-1686-480F-8FA9-832694F2C9F4}" type="pres">
      <dgm:prSet presAssocID="{CBFB3F48-1CA3-4744-9223-DCC241C3B3E0}" presName="sibTrans" presStyleCnt="0"/>
      <dgm:spPr/>
    </dgm:pt>
    <dgm:pt modelId="{3E16D251-7619-4D87-B890-FB772F18FBD5}" type="pres">
      <dgm:prSet presAssocID="{2C7D3ADF-BE32-4D5E-B97F-F26768486BC9}" presName="textNode" presStyleLbl="node1" presStyleIdx="1" presStyleCnt="4">
        <dgm:presLayoutVars>
          <dgm:bulletEnabled val="1"/>
        </dgm:presLayoutVars>
      </dgm:prSet>
      <dgm:spPr/>
      <dgm:t>
        <a:bodyPr/>
        <a:lstStyle/>
        <a:p>
          <a:endParaRPr lang="zh-TW" altLang="en-US"/>
        </a:p>
      </dgm:t>
    </dgm:pt>
    <dgm:pt modelId="{40F22E0C-918F-4277-A548-D1802D0871E1}" type="pres">
      <dgm:prSet presAssocID="{56D811C0-DB05-4C99-B712-D781CA0803B5}" presName="sibTrans" presStyleCnt="0"/>
      <dgm:spPr/>
    </dgm:pt>
    <dgm:pt modelId="{37F6A862-D031-4F72-BCE0-43A856F7AC52}" type="pres">
      <dgm:prSet presAssocID="{FFCEE180-AE86-4840-BAAC-52A80390AC7B}" presName="textNode" presStyleLbl="node1" presStyleIdx="2" presStyleCnt="4">
        <dgm:presLayoutVars>
          <dgm:bulletEnabled val="1"/>
        </dgm:presLayoutVars>
      </dgm:prSet>
      <dgm:spPr/>
      <dgm:t>
        <a:bodyPr/>
        <a:lstStyle/>
        <a:p>
          <a:endParaRPr lang="zh-TW" altLang="en-US"/>
        </a:p>
      </dgm:t>
    </dgm:pt>
    <dgm:pt modelId="{9BDDDEC9-A51F-45B0-9652-F13BA5C99056}" type="pres">
      <dgm:prSet presAssocID="{09FF8A3E-C09D-4A65-8FD4-6BA077FF3AE9}" presName="sibTrans" presStyleCnt="0"/>
      <dgm:spPr/>
    </dgm:pt>
    <dgm:pt modelId="{8B60A536-C87C-46E1-8EB2-56797356B074}" type="pres">
      <dgm:prSet presAssocID="{02A7FE30-A777-4FAA-AF90-7D5412007F1A}" presName="textNode" presStyleLbl="node1" presStyleIdx="3" presStyleCnt="4">
        <dgm:presLayoutVars>
          <dgm:bulletEnabled val="1"/>
        </dgm:presLayoutVars>
      </dgm:prSet>
      <dgm:spPr/>
      <dgm:t>
        <a:bodyPr/>
        <a:lstStyle/>
        <a:p>
          <a:endParaRPr lang="zh-TW" altLang="en-US"/>
        </a:p>
      </dgm:t>
    </dgm:pt>
  </dgm:ptLst>
  <dgm:cxnLst>
    <dgm:cxn modelId="{9A43999A-50FD-441B-ADE0-8141F327E795}" type="presOf" srcId="{2C7D3ADF-BE32-4D5E-B97F-F26768486BC9}" destId="{3E16D251-7619-4D87-B890-FB772F18FBD5}" srcOrd="0" destOrd="0" presId="urn:microsoft.com/office/officeart/2005/8/layout/hProcess9"/>
    <dgm:cxn modelId="{25022F5B-CCAF-42F1-9609-EE3778E38F85}" srcId="{22EBF0B9-1D04-4CD0-A785-F98533494131}" destId="{02A7FE30-A777-4FAA-AF90-7D5412007F1A}" srcOrd="3" destOrd="0" parTransId="{B7092615-1758-4DAB-9057-02C34C56411A}" sibTransId="{33E7C24A-D13B-4C33-8D36-F881B90C10E3}"/>
    <dgm:cxn modelId="{F029965B-46E6-4D0B-8E79-FEDC7C6785FF}" srcId="{22EBF0B9-1D04-4CD0-A785-F98533494131}" destId="{485E5286-2569-4C75-A57A-857453067192}" srcOrd="0" destOrd="0" parTransId="{2FB264FA-B144-438E-97AD-705487359B70}" sibTransId="{CBFB3F48-1CA3-4744-9223-DCC241C3B3E0}"/>
    <dgm:cxn modelId="{45222EDF-B995-4536-8F9E-B820F790BD84}" type="presOf" srcId="{485E5286-2569-4C75-A57A-857453067192}" destId="{653A2859-40F7-4A1E-BDDA-D00377634FCB}" srcOrd="0" destOrd="0" presId="urn:microsoft.com/office/officeart/2005/8/layout/hProcess9"/>
    <dgm:cxn modelId="{C26B6510-A1C6-4981-962F-A10BDE05046B}" srcId="{22EBF0B9-1D04-4CD0-A785-F98533494131}" destId="{2C7D3ADF-BE32-4D5E-B97F-F26768486BC9}" srcOrd="1" destOrd="0" parTransId="{AEDE9437-BD11-4401-979D-A567EFBDBBA3}" sibTransId="{56D811C0-DB05-4C99-B712-D781CA0803B5}"/>
    <dgm:cxn modelId="{62610D44-6613-42C6-A183-DBCCF7FD0984}" type="presOf" srcId="{02A7FE30-A777-4FAA-AF90-7D5412007F1A}" destId="{8B60A536-C87C-46E1-8EB2-56797356B074}" srcOrd="0" destOrd="0" presId="urn:microsoft.com/office/officeart/2005/8/layout/hProcess9"/>
    <dgm:cxn modelId="{F2CB9147-42C5-4B13-88EE-4DD5AFE56EE4}" srcId="{22EBF0B9-1D04-4CD0-A785-F98533494131}" destId="{FFCEE180-AE86-4840-BAAC-52A80390AC7B}" srcOrd="2" destOrd="0" parTransId="{F6112246-3ED1-4D85-A27F-606A74248A95}" sibTransId="{09FF8A3E-C09D-4A65-8FD4-6BA077FF3AE9}"/>
    <dgm:cxn modelId="{B3E4DC05-FC54-4094-9435-888B4C0BF991}" type="presOf" srcId="{22EBF0B9-1D04-4CD0-A785-F98533494131}" destId="{847CA61A-17E7-4594-A2A9-48BD534549F5}" srcOrd="0" destOrd="0" presId="urn:microsoft.com/office/officeart/2005/8/layout/hProcess9"/>
    <dgm:cxn modelId="{5CB40ACB-24C0-4EA6-9B96-FDB1E7663ADC}" type="presOf" srcId="{FFCEE180-AE86-4840-BAAC-52A80390AC7B}" destId="{37F6A862-D031-4F72-BCE0-43A856F7AC52}" srcOrd="0" destOrd="0" presId="urn:microsoft.com/office/officeart/2005/8/layout/hProcess9"/>
    <dgm:cxn modelId="{4D85B271-6E80-4C1A-B285-5539B6860730}" type="presParOf" srcId="{847CA61A-17E7-4594-A2A9-48BD534549F5}" destId="{0924CD5F-DB82-40C6-9B11-97090E9CA8D1}" srcOrd="0" destOrd="0" presId="urn:microsoft.com/office/officeart/2005/8/layout/hProcess9"/>
    <dgm:cxn modelId="{4FF0A5CE-E343-4EAC-877C-DDA379E0B434}" type="presParOf" srcId="{847CA61A-17E7-4594-A2A9-48BD534549F5}" destId="{FF593518-5696-426F-9028-E7FAA289343F}" srcOrd="1" destOrd="0" presId="urn:microsoft.com/office/officeart/2005/8/layout/hProcess9"/>
    <dgm:cxn modelId="{DAE206B4-598E-4FB6-8C40-37E880A0E682}" type="presParOf" srcId="{FF593518-5696-426F-9028-E7FAA289343F}" destId="{653A2859-40F7-4A1E-BDDA-D00377634FCB}" srcOrd="0" destOrd="0" presId="urn:microsoft.com/office/officeart/2005/8/layout/hProcess9"/>
    <dgm:cxn modelId="{FE616D95-20C9-4C96-8A49-12AF76F4706B}" type="presParOf" srcId="{FF593518-5696-426F-9028-E7FAA289343F}" destId="{3ED1D019-1686-480F-8FA9-832694F2C9F4}" srcOrd="1" destOrd="0" presId="urn:microsoft.com/office/officeart/2005/8/layout/hProcess9"/>
    <dgm:cxn modelId="{97D79728-F3A1-47A5-A47F-B7A0DFC6720E}" type="presParOf" srcId="{FF593518-5696-426F-9028-E7FAA289343F}" destId="{3E16D251-7619-4D87-B890-FB772F18FBD5}" srcOrd="2" destOrd="0" presId="urn:microsoft.com/office/officeart/2005/8/layout/hProcess9"/>
    <dgm:cxn modelId="{184294A5-2A2E-4B85-8222-A18B6A9E28E5}" type="presParOf" srcId="{FF593518-5696-426F-9028-E7FAA289343F}" destId="{40F22E0C-918F-4277-A548-D1802D0871E1}" srcOrd="3" destOrd="0" presId="urn:microsoft.com/office/officeart/2005/8/layout/hProcess9"/>
    <dgm:cxn modelId="{CC403DB7-B3E9-4C23-BEF1-E1F4A5EED9FD}" type="presParOf" srcId="{FF593518-5696-426F-9028-E7FAA289343F}" destId="{37F6A862-D031-4F72-BCE0-43A856F7AC52}" srcOrd="4" destOrd="0" presId="urn:microsoft.com/office/officeart/2005/8/layout/hProcess9"/>
    <dgm:cxn modelId="{0F2A2BCF-F89B-4D9A-B37B-FAFF5A1EBA70}" type="presParOf" srcId="{FF593518-5696-426F-9028-E7FAA289343F}" destId="{9BDDDEC9-A51F-45B0-9652-F13BA5C99056}" srcOrd="5" destOrd="0" presId="urn:microsoft.com/office/officeart/2005/8/layout/hProcess9"/>
    <dgm:cxn modelId="{A6993ADB-4613-43C8-BD70-AF2B36946DF6}" type="presParOf" srcId="{FF593518-5696-426F-9028-E7FAA289343F}" destId="{8B60A536-C87C-46E1-8EB2-56797356B07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4CD5F-DB82-40C6-9B11-97090E9CA8D1}">
      <dsp:nvSpPr>
        <dsp:cNvPr id="0" name=""/>
        <dsp:cNvSpPr/>
      </dsp:nvSpPr>
      <dsp:spPr>
        <a:xfrm>
          <a:off x="586441" y="0"/>
          <a:ext cx="6995160" cy="452596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A2859-40F7-4A1E-BDDA-D00377634FCB}">
      <dsp:nvSpPr>
        <dsp:cNvPr id="0" name=""/>
        <dsp:cNvSpPr/>
      </dsp:nvSpPr>
      <dsp:spPr>
        <a:xfrm>
          <a:off x="4847" y="1357788"/>
          <a:ext cx="1971947" cy="181038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smtClean="0">
              <a:latin typeface="Adobe 繁黑體 Std B" pitchFamily="34" charset="-120"/>
              <a:ea typeface="Adobe 繁黑體 Std B" pitchFamily="34" charset="-120"/>
            </a:rPr>
            <a:t>非結構化程式設計</a:t>
          </a:r>
          <a:endParaRPr lang="zh-TW" altLang="en-US" sz="3000" kern="1200" dirty="0">
            <a:latin typeface="Adobe 繁黑體 Std B" pitchFamily="34" charset="-120"/>
            <a:ea typeface="Adobe 繁黑體 Std B" pitchFamily="34" charset="-120"/>
          </a:endParaRPr>
        </a:p>
      </dsp:txBody>
      <dsp:txXfrm>
        <a:off x="93223" y="1446164"/>
        <a:ext cx="1795195" cy="1633633"/>
      </dsp:txXfrm>
    </dsp:sp>
    <dsp:sp modelId="{3E16D251-7619-4D87-B890-FB772F18FBD5}">
      <dsp:nvSpPr>
        <dsp:cNvPr id="0" name=""/>
        <dsp:cNvSpPr/>
      </dsp:nvSpPr>
      <dsp:spPr>
        <a:xfrm>
          <a:off x="2087500" y="1357788"/>
          <a:ext cx="1971947" cy="181038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Adobe 繁黑體 Std B" pitchFamily="34" charset="-120"/>
              <a:ea typeface="Adobe 繁黑體 Std B" pitchFamily="34" charset="-120"/>
            </a:rPr>
            <a:t>結構化程式設計</a:t>
          </a:r>
          <a:endParaRPr lang="zh-TW" altLang="en-US" sz="3000" kern="1200" dirty="0">
            <a:latin typeface="Adobe 繁黑體 Std B" pitchFamily="34" charset="-120"/>
            <a:ea typeface="Adobe 繁黑體 Std B" pitchFamily="34" charset="-120"/>
          </a:endParaRPr>
        </a:p>
      </dsp:txBody>
      <dsp:txXfrm>
        <a:off x="2175876" y="1446164"/>
        <a:ext cx="1795195" cy="1633633"/>
      </dsp:txXfrm>
    </dsp:sp>
    <dsp:sp modelId="{37F6A862-D031-4F72-BCE0-43A856F7AC52}">
      <dsp:nvSpPr>
        <dsp:cNvPr id="0" name=""/>
        <dsp:cNvSpPr/>
      </dsp:nvSpPr>
      <dsp:spPr>
        <a:xfrm>
          <a:off x="4170152" y="1357788"/>
          <a:ext cx="1971947" cy="181038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Adobe 繁黑體 Std B" pitchFamily="34" charset="-120"/>
              <a:ea typeface="Adobe 繁黑體 Std B" pitchFamily="34" charset="-120"/>
            </a:rPr>
            <a:t>模組化程式設計</a:t>
          </a:r>
          <a:endParaRPr lang="zh-TW" altLang="en-US" sz="3000" kern="1200" dirty="0">
            <a:latin typeface="Adobe 繁黑體 Std B" pitchFamily="34" charset="-120"/>
            <a:ea typeface="Adobe 繁黑體 Std B" pitchFamily="34" charset="-120"/>
          </a:endParaRPr>
        </a:p>
      </dsp:txBody>
      <dsp:txXfrm>
        <a:off x="4258528" y="1446164"/>
        <a:ext cx="1795195" cy="1633633"/>
      </dsp:txXfrm>
    </dsp:sp>
    <dsp:sp modelId="{8B60A536-C87C-46E1-8EB2-56797356B074}">
      <dsp:nvSpPr>
        <dsp:cNvPr id="0" name=""/>
        <dsp:cNvSpPr/>
      </dsp:nvSpPr>
      <dsp:spPr>
        <a:xfrm>
          <a:off x="6252805" y="1357788"/>
          <a:ext cx="1971947" cy="181038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Adobe 繁黑體 Std B" pitchFamily="34" charset="-120"/>
              <a:ea typeface="Adobe 繁黑體 Std B" pitchFamily="34" charset="-120"/>
            </a:rPr>
            <a:t>物件導向程式設計</a:t>
          </a:r>
          <a:endParaRPr lang="zh-TW" altLang="en-US" sz="3000" kern="1200" dirty="0">
            <a:latin typeface="Adobe 繁黑體 Std B" pitchFamily="34" charset="-120"/>
            <a:ea typeface="Adobe 繁黑體 Std B" pitchFamily="34" charset="-120"/>
          </a:endParaRPr>
        </a:p>
      </dsp:txBody>
      <dsp:txXfrm>
        <a:off x="6341181" y="1446164"/>
        <a:ext cx="1795195" cy="16336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E6E5E1-796B-4BC5-8E0B-C38F97F58DE8}" type="datetime1">
              <a:rPr lang="zh-TW" altLang="en-US" smtClean="0"/>
              <a:t>2017/11/5</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6A9BD7-813C-4E13-B181-D85D42BFE154}" type="slidenum">
              <a:rPr lang="zh-TW" altLang="en-US" smtClean="0"/>
              <a:t>‹#›</a:t>
            </a:fld>
            <a:endParaRPr lang="zh-TW" altLang="en-US"/>
          </a:p>
        </p:txBody>
      </p:sp>
    </p:spTree>
    <p:extLst>
      <p:ext uri="{BB962C8B-B14F-4D97-AF65-F5344CB8AC3E}">
        <p14:creationId xmlns:p14="http://schemas.microsoft.com/office/powerpoint/2010/main" val="34665227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3329E-3BFD-4609-B43B-BE70C0CDA2E7}" type="datetime1">
              <a:rPr lang="zh-TW" altLang="en-US" smtClean="0"/>
              <a:t>2017/11/5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330A31-B339-460E-A066-6486EA6B5E79}" type="slidenum">
              <a:rPr lang="zh-TW" altLang="en-US" smtClean="0"/>
              <a:t>‹#›</a:t>
            </a:fld>
            <a:endParaRPr lang="zh-TW" altLang="en-US"/>
          </a:p>
        </p:txBody>
      </p:sp>
    </p:spTree>
    <p:extLst>
      <p:ext uri="{BB962C8B-B14F-4D97-AF65-F5344CB8AC3E}">
        <p14:creationId xmlns:p14="http://schemas.microsoft.com/office/powerpoint/2010/main" val="2812370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a:t>
            </a:fld>
            <a:endParaRPr lang="zh-TW" altLang="en-US"/>
          </a:p>
        </p:txBody>
      </p:sp>
    </p:spTree>
    <p:extLst>
      <p:ext uri="{BB962C8B-B14F-4D97-AF65-F5344CB8AC3E}">
        <p14:creationId xmlns:p14="http://schemas.microsoft.com/office/powerpoint/2010/main" val="2063531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http://ithelp.ithome.com.tw/articles/10080201</a:t>
            </a:r>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44</a:t>
            </a:fld>
            <a:endParaRPr lang="zh-TW" altLang="en-US"/>
          </a:p>
        </p:txBody>
      </p:sp>
    </p:spTree>
    <p:extLst>
      <p:ext uri="{BB962C8B-B14F-4D97-AF65-F5344CB8AC3E}">
        <p14:creationId xmlns:p14="http://schemas.microsoft.com/office/powerpoint/2010/main" val="3984654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560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itchFamily="34" charset="0"/>
                <a:ea typeface="新細明體" charset="-120"/>
              </a:defRPr>
            </a:lvl1pPr>
            <a:lvl2pPr marL="685817" indent="-263776">
              <a:spcBef>
                <a:spcPct val="30000"/>
              </a:spcBef>
              <a:defRPr sz="1100">
                <a:solidFill>
                  <a:schemeClr val="tx1"/>
                </a:solidFill>
                <a:latin typeface="Calibri" pitchFamily="34" charset="0"/>
                <a:ea typeface="新細明體" charset="-120"/>
              </a:defRPr>
            </a:lvl2pPr>
            <a:lvl3pPr marL="1055103" indent="-211021">
              <a:spcBef>
                <a:spcPct val="30000"/>
              </a:spcBef>
              <a:defRPr sz="1100">
                <a:solidFill>
                  <a:schemeClr val="tx1"/>
                </a:solidFill>
                <a:latin typeface="Calibri" pitchFamily="34" charset="0"/>
                <a:ea typeface="新細明體" charset="-120"/>
              </a:defRPr>
            </a:lvl3pPr>
            <a:lvl4pPr marL="1477145" indent="-211021">
              <a:spcBef>
                <a:spcPct val="30000"/>
              </a:spcBef>
              <a:defRPr sz="1100">
                <a:solidFill>
                  <a:schemeClr val="tx1"/>
                </a:solidFill>
                <a:latin typeface="Calibri" pitchFamily="34" charset="0"/>
                <a:ea typeface="新細明體" charset="-120"/>
              </a:defRPr>
            </a:lvl4pPr>
            <a:lvl5pPr marL="1899186" indent="-211021">
              <a:spcBef>
                <a:spcPct val="30000"/>
              </a:spcBef>
              <a:defRPr sz="1100">
                <a:solidFill>
                  <a:schemeClr val="tx1"/>
                </a:solidFill>
                <a:latin typeface="Calibri" pitchFamily="34" charset="0"/>
                <a:ea typeface="新細明體" charset="-120"/>
              </a:defRPr>
            </a:lvl5pPr>
            <a:lvl6pPr marL="2321227" indent="-211021" eaLnBrk="0" fontAlgn="base" hangingPunct="0">
              <a:spcBef>
                <a:spcPct val="30000"/>
              </a:spcBef>
              <a:spcAft>
                <a:spcPct val="0"/>
              </a:spcAft>
              <a:defRPr sz="1100">
                <a:solidFill>
                  <a:schemeClr val="tx1"/>
                </a:solidFill>
                <a:latin typeface="Calibri" pitchFamily="34" charset="0"/>
                <a:ea typeface="新細明體" charset="-120"/>
              </a:defRPr>
            </a:lvl6pPr>
            <a:lvl7pPr marL="2743269" indent="-211021" eaLnBrk="0" fontAlgn="base" hangingPunct="0">
              <a:spcBef>
                <a:spcPct val="30000"/>
              </a:spcBef>
              <a:spcAft>
                <a:spcPct val="0"/>
              </a:spcAft>
              <a:defRPr sz="1100">
                <a:solidFill>
                  <a:schemeClr val="tx1"/>
                </a:solidFill>
                <a:latin typeface="Calibri" pitchFamily="34" charset="0"/>
                <a:ea typeface="新細明體" charset="-120"/>
              </a:defRPr>
            </a:lvl7pPr>
            <a:lvl8pPr marL="3165310" indent="-211021" eaLnBrk="0" fontAlgn="base" hangingPunct="0">
              <a:spcBef>
                <a:spcPct val="30000"/>
              </a:spcBef>
              <a:spcAft>
                <a:spcPct val="0"/>
              </a:spcAft>
              <a:defRPr sz="1100">
                <a:solidFill>
                  <a:schemeClr val="tx1"/>
                </a:solidFill>
                <a:latin typeface="Calibri" pitchFamily="34" charset="0"/>
                <a:ea typeface="新細明體" charset="-120"/>
              </a:defRPr>
            </a:lvl8pPr>
            <a:lvl9pPr marL="3587351" indent="-211021" eaLnBrk="0" fontAlgn="base" hangingPunct="0">
              <a:spcBef>
                <a:spcPct val="30000"/>
              </a:spcBef>
              <a:spcAft>
                <a:spcPct val="0"/>
              </a:spcAft>
              <a:defRPr sz="1100">
                <a:solidFill>
                  <a:schemeClr val="tx1"/>
                </a:solidFill>
                <a:latin typeface="Calibri" pitchFamily="34" charset="0"/>
                <a:ea typeface="新細明體" charset="-120"/>
              </a:defRPr>
            </a:lvl9pPr>
          </a:lstStyle>
          <a:p>
            <a:pPr>
              <a:spcBef>
                <a:spcPct val="0"/>
              </a:spcBef>
            </a:pPr>
            <a:fld id="{A33F3372-17DC-4EDC-960A-20C32B38C2FB}" type="slidenum">
              <a:rPr lang="zh-TW" altLang="en-US" sz="1200">
                <a:latin typeface="Arial" charset="0"/>
              </a:rPr>
              <a:pPr>
                <a:spcBef>
                  <a:spcPct val="0"/>
                </a:spcBef>
              </a:pPr>
              <a:t>45</a:t>
            </a:fld>
            <a:endParaRPr lang="zh-TW" altLang="en-US" sz="1200">
              <a:latin typeface="Arial" charset="0"/>
            </a:endParaRPr>
          </a:p>
        </p:txBody>
      </p:sp>
    </p:spTree>
    <p:extLst>
      <p:ext uri="{BB962C8B-B14F-4D97-AF65-F5344CB8AC3E}">
        <p14:creationId xmlns:p14="http://schemas.microsoft.com/office/powerpoint/2010/main" val="2162936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&lt;string&gt;</a:t>
            </a:r>
          </a:p>
          <a:p>
            <a:r>
              <a:rPr lang="en-US" altLang="zh-TW" dirty="0" smtClean="0"/>
              <a:t>using namespace std;</a:t>
            </a:r>
          </a:p>
          <a:p>
            <a:endParaRPr lang="en-US" altLang="zh-TW" dirty="0" smtClean="0"/>
          </a:p>
          <a:p>
            <a:r>
              <a:rPr lang="en-US" altLang="zh-TW" dirty="0" smtClean="0"/>
              <a:t>class Person</a:t>
            </a:r>
          </a:p>
          <a:p>
            <a:r>
              <a:rPr lang="en-US" altLang="zh-TW" dirty="0" smtClean="0"/>
              <a:t>{</a:t>
            </a:r>
          </a:p>
          <a:p>
            <a:r>
              <a:rPr lang="en-US" altLang="zh-TW" dirty="0" smtClean="0"/>
              <a:t>    public:</a:t>
            </a:r>
          </a:p>
          <a:p>
            <a:r>
              <a:rPr lang="en-US" altLang="zh-TW" dirty="0" smtClean="0"/>
              <a:t>        void input();</a:t>
            </a:r>
          </a:p>
          <a:p>
            <a:r>
              <a:rPr lang="en-US" altLang="zh-TW" dirty="0" smtClean="0"/>
              <a:t>        void output();</a:t>
            </a:r>
          </a:p>
          <a:p>
            <a:r>
              <a:rPr lang="en-US" altLang="zh-TW" dirty="0" smtClean="0"/>
              <a:t>    private:</a:t>
            </a:r>
          </a:p>
          <a:p>
            <a:r>
              <a:rPr lang="en-US" altLang="zh-TW" dirty="0" smtClean="0"/>
              <a:t>        string name;</a:t>
            </a:r>
          </a:p>
          <a:p>
            <a:r>
              <a:rPr lang="en-US" altLang="zh-TW" dirty="0" smtClean="0"/>
              <a:t>        int  height;</a:t>
            </a:r>
          </a:p>
          <a:p>
            <a:r>
              <a:rPr lang="en-US" altLang="zh-TW" dirty="0" smtClean="0"/>
              <a:t>        int  weight;</a:t>
            </a:r>
          </a:p>
          <a:p>
            <a:r>
              <a:rPr lang="en-US" altLang="zh-TW" dirty="0" smtClean="0"/>
              <a:t>};</a:t>
            </a:r>
          </a:p>
          <a:p>
            <a:endParaRPr lang="en-US" altLang="zh-TW" dirty="0" smtClean="0"/>
          </a:p>
          <a:p>
            <a:endParaRPr lang="en-US" altLang="zh-TW" dirty="0" smtClean="0"/>
          </a:p>
          <a:p>
            <a:r>
              <a:rPr lang="en-US" altLang="zh-TW" dirty="0" smtClean="0"/>
              <a:t>void Person::input()</a:t>
            </a:r>
          </a:p>
          <a:p>
            <a:r>
              <a:rPr lang="en-US" altLang="zh-TW" dirty="0" smtClean="0"/>
              <a:t>{</a:t>
            </a:r>
          </a:p>
          <a:p>
            <a:r>
              <a:rPr lang="en-US" altLang="zh-TW" dirty="0" smtClean="0"/>
              <a:t>    cin &gt;&gt; name;</a:t>
            </a:r>
          </a:p>
          <a:p>
            <a:r>
              <a:rPr lang="en-US" altLang="zh-TW" dirty="0" smtClean="0"/>
              <a:t>    cin &gt;&gt; height;</a:t>
            </a:r>
          </a:p>
          <a:p>
            <a:r>
              <a:rPr lang="en-US" altLang="zh-TW" dirty="0" smtClean="0"/>
              <a:t>    cin &gt;&gt; weight;</a:t>
            </a:r>
          </a:p>
          <a:p>
            <a:r>
              <a:rPr lang="en-US" altLang="zh-TW" dirty="0" smtClean="0"/>
              <a:t>}</a:t>
            </a:r>
          </a:p>
          <a:p>
            <a:endParaRPr lang="en-US" altLang="zh-TW" dirty="0" smtClean="0"/>
          </a:p>
          <a:p>
            <a:r>
              <a:rPr lang="en-US" altLang="zh-TW" dirty="0" smtClean="0"/>
              <a:t>void Person::output(){</a:t>
            </a:r>
          </a:p>
          <a:p>
            <a:r>
              <a:rPr lang="en-US" altLang="zh-TW" dirty="0" smtClean="0"/>
              <a:t>    cout &lt;&lt; "Name:" &lt;&lt; name &lt;&lt; endl;</a:t>
            </a:r>
          </a:p>
          <a:p>
            <a:r>
              <a:rPr lang="en-US" altLang="zh-TW" dirty="0" smtClean="0"/>
              <a:t>    cout &lt;&lt; "Height:" &lt;&lt; height &lt;&lt; " cm" &lt;&lt; endl;</a:t>
            </a:r>
          </a:p>
          <a:p>
            <a:r>
              <a:rPr lang="en-US" altLang="zh-TW" dirty="0" smtClean="0"/>
              <a:t>    cout &lt;&lt; "Weight:" &lt;&lt; weight &lt;&lt; " kg" &lt;&lt; endl;</a:t>
            </a:r>
          </a:p>
          <a:p>
            <a:r>
              <a:rPr lang="en-US" altLang="zh-TW" dirty="0" smtClean="0"/>
              <a:t>}</a:t>
            </a:r>
          </a:p>
          <a:p>
            <a:endParaRPr lang="en-US" altLang="zh-TW" dirty="0" smtClean="0"/>
          </a:p>
          <a:p>
            <a:r>
              <a:rPr lang="en-US" altLang="zh-TW" dirty="0" smtClean="0"/>
              <a:t>int main()</a:t>
            </a:r>
          </a:p>
          <a:p>
            <a:r>
              <a:rPr lang="en-US" altLang="zh-TW" dirty="0" smtClean="0"/>
              <a:t>{</a:t>
            </a:r>
          </a:p>
          <a:p>
            <a:r>
              <a:rPr lang="en-US" altLang="zh-TW" dirty="0" smtClean="0"/>
              <a:t>    Person p1;</a:t>
            </a:r>
          </a:p>
          <a:p>
            <a:r>
              <a:rPr lang="en-US" altLang="zh-TW" dirty="0" smtClean="0"/>
              <a:t>    Person p2;</a:t>
            </a:r>
          </a:p>
          <a:p>
            <a:endParaRPr lang="en-US" altLang="zh-TW" dirty="0" smtClean="0"/>
          </a:p>
          <a:p>
            <a:r>
              <a:rPr lang="en-US" altLang="zh-TW" dirty="0" smtClean="0"/>
              <a:t>    p1.input();</a:t>
            </a:r>
          </a:p>
          <a:p>
            <a:r>
              <a:rPr lang="en-US" altLang="zh-TW" dirty="0" smtClean="0"/>
              <a:t>    p1.output();</a:t>
            </a:r>
          </a:p>
          <a:p>
            <a:r>
              <a:rPr lang="en-US" altLang="zh-TW" dirty="0" smtClean="0"/>
              <a:t>    p2.input();</a:t>
            </a:r>
          </a:p>
          <a:p>
            <a:r>
              <a:rPr lang="en-US" altLang="zh-TW" dirty="0" smtClean="0"/>
              <a:t>    p2.output();</a:t>
            </a:r>
          </a:p>
          <a:p>
            <a:r>
              <a:rPr lang="en-US" altLang="zh-TW" dirty="0" smtClean="0"/>
              <a:t>    return 0;</a:t>
            </a:r>
          </a:p>
          <a:p>
            <a:r>
              <a:rPr lang="en-US" altLang="zh-TW" dirty="0" smtClean="0"/>
              <a:t>}</a:t>
            </a:r>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46</a:t>
            </a:fld>
            <a:endParaRPr lang="zh-TW" altLang="en-US"/>
          </a:p>
        </p:txBody>
      </p:sp>
    </p:spTree>
    <p:extLst>
      <p:ext uri="{BB962C8B-B14F-4D97-AF65-F5344CB8AC3E}">
        <p14:creationId xmlns:p14="http://schemas.microsoft.com/office/powerpoint/2010/main" val="1357870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47</a:t>
            </a:fld>
            <a:endParaRPr lang="zh-TW" altLang="en-US"/>
          </a:p>
        </p:txBody>
      </p:sp>
    </p:spTree>
    <p:extLst>
      <p:ext uri="{BB962C8B-B14F-4D97-AF65-F5344CB8AC3E}">
        <p14:creationId xmlns:p14="http://schemas.microsoft.com/office/powerpoint/2010/main" val="428699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48</a:t>
            </a:fld>
            <a:endParaRPr lang="zh-TW" altLang="en-US"/>
          </a:p>
        </p:txBody>
      </p:sp>
    </p:spTree>
    <p:extLst>
      <p:ext uri="{BB962C8B-B14F-4D97-AF65-F5344CB8AC3E}">
        <p14:creationId xmlns:p14="http://schemas.microsoft.com/office/powerpoint/2010/main" val="705639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endParaRPr lang="en-US" altLang="zh-TW" dirty="0" smtClean="0"/>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smtClean="0"/>
              <a:t>class triangle{</a:t>
            </a:r>
          </a:p>
          <a:p>
            <a:r>
              <a:rPr lang="en-US" altLang="zh-TW" dirty="0" smtClean="0"/>
              <a:t>    float a;</a:t>
            </a:r>
          </a:p>
          <a:p>
            <a:r>
              <a:rPr lang="en-US" altLang="zh-TW" dirty="0" smtClean="0"/>
              <a:t>    float b;</a:t>
            </a:r>
          </a:p>
          <a:p>
            <a:r>
              <a:rPr lang="en-US" altLang="zh-TW" dirty="0" smtClean="0"/>
              <a:t>    float c;</a:t>
            </a:r>
          </a:p>
          <a:p>
            <a:r>
              <a:rPr lang="en-US" altLang="zh-TW" dirty="0" smtClean="0"/>
              <a:t>    public:</a:t>
            </a:r>
          </a:p>
          <a:p>
            <a:r>
              <a:rPr lang="en-US" altLang="zh-TW" dirty="0" smtClean="0"/>
              <a:t>        void </a:t>
            </a:r>
            <a:r>
              <a:rPr lang="en-US" altLang="zh-TW" dirty="0" err="1" smtClean="0"/>
              <a:t>setdata</a:t>
            </a:r>
            <a:r>
              <a:rPr lang="en-US" altLang="zh-TW" dirty="0" smtClean="0"/>
              <a:t>(float </a:t>
            </a:r>
            <a:r>
              <a:rPr lang="en-US" altLang="zh-TW" dirty="0" err="1" smtClean="0"/>
              <a:t>aa,float</a:t>
            </a:r>
            <a:r>
              <a:rPr lang="en-US" altLang="zh-TW" dirty="0" smtClean="0"/>
              <a:t> </a:t>
            </a:r>
            <a:r>
              <a:rPr lang="en-US" altLang="zh-TW" dirty="0" err="1" smtClean="0"/>
              <a:t>bb,float</a:t>
            </a:r>
            <a:r>
              <a:rPr lang="en-US" altLang="zh-TW" dirty="0" smtClean="0"/>
              <a:t> cc);</a:t>
            </a:r>
          </a:p>
          <a:p>
            <a:r>
              <a:rPr lang="en-US" altLang="zh-TW" dirty="0" smtClean="0"/>
              <a:t>        float </a:t>
            </a:r>
            <a:r>
              <a:rPr lang="en-US" altLang="zh-TW" dirty="0" err="1" smtClean="0"/>
              <a:t>cosA</a:t>
            </a:r>
            <a:r>
              <a:rPr lang="en-US" altLang="zh-TW" dirty="0" smtClean="0"/>
              <a:t>();</a:t>
            </a:r>
          </a:p>
          <a:p>
            <a:r>
              <a:rPr lang="en-US" altLang="zh-TW" dirty="0" smtClean="0"/>
              <a:t>        float </a:t>
            </a:r>
            <a:r>
              <a:rPr lang="en-US" altLang="zh-TW" dirty="0" err="1" smtClean="0"/>
              <a:t>cosB</a:t>
            </a:r>
            <a:r>
              <a:rPr lang="en-US" altLang="zh-TW" dirty="0" smtClean="0"/>
              <a:t>();</a:t>
            </a:r>
          </a:p>
          <a:p>
            <a:r>
              <a:rPr lang="en-US" altLang="zh-TW" dirty="0" smtClean="0"/>
              <a:t>        float </a:t>
            </a:r>
            <a:r>
              <a:rPr lang="en-US" altLang="zh-TW" dirty="0" err="1" smtClean="0"/>
              <a:t>cosC</a:t>
            </a:r>
            <a:r>
              <a:rPr lang="en-US" altLang="zh-TW" dirty="0" smtClean="0"/>
              <a:t>();</a:t>
            </a:r>
          </a:p>
          <a:p>
            <a:r>
              <a:rPr lang="en-US" altLang="zh-TW" dirty="0" smtClean="0"/>
              <a:t>        void print();</a:t>
            </a:r>
          </a:p>
          <a:p>
            <a:r>
              <a:rPr lang="en-US" altLang="zh-TW" dirty="0" smtClean="0"/>
              <a:t>};</a:t>
            </a:r>
          </a:p>
          <a:p>
            <a:endParaRPr lang="en-US" altLang="zh-TW" dirty="0" smtClean="0"/>
          </a:p>
          <a:p>
            <a:r>
              <a:rPr lang="en-US" altLang="zh-TW" dirty="0" smtClean="0"/>
              <a:t>void triangle::</a:t>
            </a:r>
            <a:r>
              <a:rPr lang="en-US" altLang="zh-TW" dirty="0" err="1" smtClean="0"/>
              <a:t>setdata</a:t>
            </a:r>
            <a:r>
              <a:rPr lang="en-US" altLang="zh-TW" dirty="0" smtClean="0"/>
              <a:t>(float </a:t>
            </a:r>
            <a:r>
              <a:rPr lang="en-US" altLang="zh-TW" dirty="0" err="1" smtClean="0"/>
              <a:t>aa,float</a:t>
            </a:r>
            <a:r>
              <a:rPr lang="en-US" altLang="zh-TW" dirty="0" smtClean="0"/>
              <a:t> </a:t>
            </a:r>
            <a:r>
              <a:rPr lang="en-US" altLang="zh-TW" dirty="0" err="1" smtClean="0"/>
              <a:t>bb,float</a:t>
            </a:r>
            <a:r>
              <a:rPr lang="en-US" altLang="zh-TW" dirty="0" smtClean="0"/>
              <a:t> cc){</a:t>
            </a:r>
          </a:p>
          <a:p>
            <a:r>
              <a:rPr lang="en-US" altLang="zh-TW" dirty="0" smtClean="0"/>
              <a:t>    a=aa;</a:t>
            </a:r>
          </a:p>
          <a:p>
            <a:r>
              <a:rPr lang="en-US" altLang="zh-TW" dirty="0" smtClean="0"/>
              <a:t>    b=bb;</a:t>
            </a:r>
          </a:p>
          <a:p>
            <a:r>
              <a:rPr lang="en-US" altLang="zh-TW" dirty="0" smtClean="0"/>
              <a:t>    c=cc;</a:t>
            </a:r>
          </a:p>
          <a:p>
            <a:r>
              <a:rPr lang="en-US" altLang="zh-TW" dirty="0" smtClean="0"/>
              <a:t>}</a:t>
            </a:r>
          </a:p>
          <a:p>
            <a:endParaRPr lang="en-US" altLang="zh-TW" dirty="0" smtClean="0"/>
          </a:p>
          <a:p>
            <a:r>
              <a:rPr lang="en-US" altLang="zh-TW" dirty="0" smtClean="0"/>
              <a:t>void triangle::print(){</a:t>
            </a:r>
          </a:p>
          <a:p>
            <a:r>
              <a:rPr lang="en-US" altLang="zh-TW" dirty="0" smtClean="0"/>
              <a:t>    </a:t>
            </a:r>
            <a:r>
              <a:rPr lang="en-US" altLang="zh-TW" dirty="0" err="1" smtClean="0"/>
              <a:t>cout</a:t>
            </a:r>
            <a:r>
              <a:rPr lang="en-US" altLang="zh-TW" dirty="0" smtClean="0"/>
              <a:t> &lt;&lt; "a: "&lt;&lt;a&lt;&lt;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"b: "&lt;&lt;b&lt;&lt;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"c: "&lt;&lt;c&lt;&lt;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a:t>
            </a:r>
            <a:r>
              <a:rPr lang="en-US" altLang="zh-TW" dirty="0" err="1" smtClean="0"/>
              <a:t>cosA</a:t>
            </a:r>
            <a:r>
              <a:rPr lang="en-US" altLang="zh-TW" dirty="0" smtClean="0"/>
              <a:t>: "&lt;&lt;</a:t>
            </a:r>
            <a:r>
              <a:rPr lang="en-US" altLang="zh-TW" dirty="0" err="1" smtClean="0"/>
              <a:t>cosA</a:t>
            </a:r>
            <a:r>
              <a:rPr lang="en-US" altLang="zh-TW" dirty="0" smtClean="0"/>
              <a:t>()&lt;&lt;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a:t>
            </a:r>
            <a:r>
              <a:rPr lang="en-US" altLang="zh-TW" dirty="0" err="1" smtClean="0"/>
              <a:t>cosB</a:t>
            </a:r>
            <a:r>
              <a:rPr lang="en-US" altLang="zh-TW" dirty="0" smtClean="0"/>
              <a:t>: "&lt;&lt;</a:t>
            </a:r>
            <a:r>
              <a:rPr lang="en-US" altLang="zh-TW" dirty="0" err="1" smtClean="0"/>
              <a:t>cosB</a:t>
            </a:r>
            <a:r>
              <a:rPr lang="en-US" altLang="zh-TW" dirty="0" smtClean="0"/>
              <a:t>()&lt;&lt;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a:t>
            </a:r>
            <a:r>
              <a:rPr lang="en-US" altLang="zh-TW" dirty="0" err="1" smtClean="0"/>
              <a:t>cosC</a:t>
            </a:r>
            <a:r>
              <a:rPr lang="en-US" altLang="zh-TW" dirty="0" smtClean="0"/>
              <a:t>: "&lt;&lt;</a:t>
            </a:r>
            <a:r>
              <a:rPr lang="en-US" altLang="zh-TW" dirty="0" err="1" smtClean="0"/>
              <a:t>cosC</a:t>
            </a:r>
            <a:r>
              <a:rPr lang="en-US" altLang="zh-TW" dirty="0" smtClean="0"/>
              <a:t>()&lt;&lt;</a:t>
            </a:r>
            <a:r>
              <a:rPr lang="en-US" altLang="zh-TW" dirty="0" err="1" smtClean="0"/>
              <a:t>endl</a:t>
            </a:r>
            <a:r>
              <a:rPr lang="en-US" altLang="zh-TW" dirty="0" smtClean="0"/>
              <a:t>;</a:t>
            </a:r>
          </a:p>
          <a:p>
            <a:r>
              <a:rPr lang="en-US" altLang="zh-TW" dirty="0" smtClean="0"/>
              <a:t>}</a:t>
            </a:r>
          </a:p>
          <a:p>
            <a:endParaRPr lang="en-US" altLang="zh-TW" dirty="0" smtClean="0"/>
          </a:p>
          <a:p>
            <a:r>
              <a:rPr lang="en-US" altLang="zh-TW" dirty="0" smtClean="0"/>
              <a:t>float triangle::</a:t>
            </a:r>
            <a:r>
              <a:rPr lang="en-US" altLang="zh-TW" dirty="0" err="1" smtClean="0"/>
              <a:t>cosA</a:t>
            </a:r>
            <a:r>
              <a:rPr lang="en-US" altLang="zh-TW" dirty="0" smtClean="0"/>
              <a:t>(){</a:t>
            </a:r>
          </a:p>
          <a:p>
            <a:r>
              <a:rPr lang="en-US" altLang="zh-TW" dirty="0" smtClean="0"/>
              <a:t>    return (b*</a:t>
            </a:r>
            <a:r>
              <a:rPr lang="en-US" altLang="zh-TW" dirty="0" err="1" smtClean="0"/>
              <a:t>b+c</a:t>
            </a:r>
            <a:r>
              <a:rPr lang="en-US" altLang="zh-TW" dirty="0" smtClean="0"/>
              <a:t>*c-a*a)/(2*b*c);</a:t>
            </a:r>
          </a:p>
          <a:p>
            <a:r>
              <a:rPr lang="en-US" altLang="zh-TW" dirty="0" smtClean="0"/>
              <a:t>}</a:t>
            </a:r>
          </a:p>
          <a:p>
            <a:endParaRPr lang="en-US" altLang="zh-TW" dirty="0" smtClean="0"/>
          </a:p>
          <a:p>
            <a:r>
              <a:rPr lang="en-US" altLang="zh-TW" dirty="0" smtClean="0"/>
              <a:t>float triangle::</a:t>
            </a:r>
            <a:r>
              <a:rPr lang="en-US" altLang="zh-TW" dirty="0" err="1" smtClean="0"/>
              <a:t>cosB</a:t>
            </a:r>
            <a:r>
              <a:rPr lang="en-US" altLang="zh-TW" dirty="0" smtClean="0"/>
              <a:t>(){</a:t>
            </a:r>
          </a:p>
          <a:p>
            <a:r>
              <a:rPr lang="en-US" altLang="zh-TW" dirty="0" smtClean="0"/>
              <a:t>    return (a*</a:t>
            </a:r>
            <a:r>
              <a:rPr lang="en-US" altLang="zh-TW" dirty="0" err="1" smtClean="0"/>
              <a:t>a+c</a:t>
            </a:r>
            <a:r>
              <a:rPr lang="en-US" altLang="zh-TW" dirty="0" smtClean="0"/>
              <a:t>*c-b*b)/(2*a*c);</a:t>
            </a:r>
          </a:p>
          <a:p>
            <a:r>
              <a:rPr lang="en-US" altLang="zh-TW" dirty="0" smtClean="0"/>
              <a:t>}</a:t>
            </a:r>
          </a:p>
          <a:p>
            <a:endParaRPr lang="en-US" altLang="zh-TW" dirty="0" smtClean="0"/>
          </a:p>
          <a:p>
            <a:r>
              <a:rPr lang="en-US" altLang="zh-TW" dirty="0" smtClean="0"/>
              <a:t>float triangle::</a:t>
            </a:r>
            <a:r>
              <a:rPr lang="en-US" altLang="zh-TW" dirty="0" err="1" smtClean="0"/>
              <a:t>cosC</a:t>
            </a:r>
            <a:r>
              <a:rPr lang="en-US" altLang="zh-TW" dirty="0" smtClean="0"/>
              <a:t>(){</a:t>
            </a:r>
          </a:p>
          <a:p>
            <a:r>
              <a:rPr lang="en-US" altLang="zh-TW" dirty="0" smtClean="0"/>
              <a:t>    return (b*</a:t>
            </a:r>
            <a:r>
              <a:rPr lang="en-US" altLang="zh-TW" dirty="0" err="1" smtClean="0"/>
              <a:t>b+a</a:t>
            </a:r>
            <a:r>
              <a:rPr lang="en-US" altLang="zh-TW" dirty="0" smtClean="0"/>
              <a:t>*a-c*c)/(2*a*c);</a:t>
            </a:r>
          </a:p>
          <a:p>
            <a:r>
              <a:rPr lang="en-US" altLang="zh-TW" dirty="0" smtClean="0"/>
              <a:t>}</a:t>
            </a:r>
          </a:p>
          <a:p>
            <a:endParaRPr lang="en-US" altLang="zh-TW" dirty="0" smtClean="0"/>
          </a:p>
          <a:p>
            <a:r>
              <a:rPr lang="en-US" altLang="zh-TW" dirty="0" err="1" smtClean="0"/>
              <a:t>int</a:t>
            </a:r>
            <a:r>
              <a:rPr lang="en-US" altLang="zh-TW" dirty="0" smtClean="0"/>
              <a:t> main(){</a:t>
            </a:r>
          </a:p>
          <a:p>
            <a:r>
              <a:rPr lang="en-US" altLang="zh-TW" dirty="0" smtClean="0"/>
              <a:t>    triangle t;</a:t>
            </a:r>
          </a:p>
          <a:p>
            <a:r>
              <a:rPr lang="en-US" altLang="zh-TW" dirty="0" smtClean="0"/>
              <a:t>    </a:t>
            </a:r>
            <a:r>
              <a:rPr lang="en-US" altLang="zh-TW" dirty="0" err="1" smtClean="0"/>
              <a:t>t.setdata</a:t>
            </a:r>
            <a:r>
              <a:rPr lang="en-US" altLang="zh-TW" dirty="0" smtClean="0"/>
              <a:t>(6,6,6);</a:t>
            </a:r>
          </a:p>
          <a:p>
            <a:r>
              <a:rPr lang="en-US" altLang="zh-TW" dirty="0" smtClean="0"/>
              <a:t>    </a:t>
            </a:r>
            <a:r>
              <a:rPr lang="en-US" altLang="zh-TW" dirty="0" err="1" smtClean="0"/>
              <a:t>t.print</a:t>
            </a:r>
            <a:r>
              <a:rPr lang="en-US" altLang="zh-TW" dirty="0" smtClean="0"/>
              <a:t>();</a:t>
            </a:r>
          </a:p>
          <a:p>
            <a:r>
              <a:rPr lang="en-US" altLang="zh-TW" dirty="0" smtClean="0"/>
              <a:t>    return 0;</a:t>
            </a:r>
          </a:p>
          <a:p>
            <a:r>
              <a:rPr lang="en-US" altLang="zh-TW" dirty="0" smtClean="0"/>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49</a:t>
            </a:fld>
            <a:endParaRPr lang="zh-TW" altLang="en-US"/>
          </a:p>
        </p:txBody>
      </p:sp>
    </p:spTree>
    <p:extLst>
      <p:ext uri="{BB962C8B-B14F-4D97-AF65-F5344CB8AC3E}">
        <p14:creationId xmlns:p14="http://schemas.microsoft.com/office/powerpoint/2010/main" val="1135300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#include &lt;</a:t>
            </a:r>
            <a:r>
              <a:rPr lang="en-US" altLang="zh-TW" sz="1200" kern="1200" dirty="0" err="1" smtClean="0">
                <a:solidFill>
                  <a:schemeClr val="tx1"/>
                </a:solidFill>
                <a:effectLst/>
                <a:latin typeface="+mn-lt"/>
                <a:ea typeface="+mn-ea"/>
                <a:cs typeface="+mn-cs"/>
              </a:rPr>
              <a:t>iostream</a:t>
            </a:r>
            <a:r>
              <a:rPr lang="en-US" altLang="zh-TW" sz="1200" kern="1200" dirty="0" smtClean="0">
                <a:solidFill>
                  <a:schemeClr val="tx1"/>
                </a:solidFill>
                <a:effectLst/>
                <a:latin typeface="+mn-lt"/>
                <a:ea typeface="+mn-ea"/>
                <a:cs typeface="+mn-cs"/>
              </a:rPr>
              <a:t>&gt;</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using namespace </a:t>
            </a:r>
            <a:r>
              <a:rPr lang="en-US" altLang="zh-TW" sz="1200" kern="1200" dirty="0" err="1" smtClean="0">
                <a:solidFill>
                  <a:schemeClr val="tx1"/>
                </a:solidFill>
                <a:effectLst/>
                <a:latin typeface="+mn-lt"/>
                <a:ea typeface="+mn-ea"/>
                <a:cs typeface="+mn-cs"/>
              </a:rPr>
              <a:t>std</a:t>
            </a:r>
            <a:r>
              <a:rPr lang="en-US" altLang="zh-TW" sz="1200" kern="1200" dirty="0" smtClean="0">
                <a:solidFill>
                  <a:schemeClr val="tx1"/>
                </a:solidFill>
                <a:effectLst/>
                <a:latin typeface="+mn-lt"/>
                <a:ea typeface="+mn-ea"/>
                <a:cs typeface="+mn-cs"/>
              </a:rPr>
              <a:t>;</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class Line</a:t>
            </a:r>
          </a:p>
          <a:p>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   public:</a:t>
            </a:r>
          </a:p>
          <a:p>
            <a:r>
              <a:rPr lang="en-US" altLang="zh-TW" sz="1200" kern="1200" dirty="0" smtClean="0">
                <a:solidFill>
                  <a:schemeClr val="tx1"/>
                </a:solidFill>
                <a:effectLst/>
                <a:latin typeface="+mn-lt"/>
                <a:ea typeface="+mn-ea"/>
                <a:cs typeface="+mn-cs"/>
              </a:rPr>
              <a:t>      void </a:t>
            </a:r>
            <a:r>
              <a:rPr lang="en-US" altLang="zh-TW" sz="1200" kern="1200" dirty="0" err="1" smtClean="0">
                <a:solidFill>
                  <a:schemeClr val="tx1"/>
                </a:solidFill>
                <a:effectLst/>
                <a:latin typeface="+mn-lt"/>
                <a:ea typeface="+mn-ea"/>
                <a:cs typeface="+mn-cs"/>
              </a:rPr>
              <a:t>setLength</a:t>
            </a:r>
            <a:r>
              <a:rPr lang="en-US" altLang="zh-TW" sz="1200" kern="1200" dirty="0" smtClean="0">
                <a:solidFill>
                  <a:schemeClr val="tx1"/>
                </a:solidFill>
                <a:effectLst/>
                <a:latin typeface="+mn-lt"/>
                <a:ea typeface="+mn-ea"/>
                <a:cs typeface="+mn-cs"/>
              </a:rPr>
              <a:t>( double </a:t>
            </a:r>
            <a:r>
              <a:rPr lang="en-US" altLang="zh-TW" sz="1200" kern="1200" dirty="0" err="1" smtClean="0">
                <a:solidFill>
                  <a:schemeClr val="tx1"/>
                </a:solidFill>
                <a:effectLst/>
                <a:latin typeface="+mn-lt"/>
                <a:ea typeface="+mn-ea"/>
                <a:cs typeface="+mn-cs"/>
              </a:rPr>
              <a:t>len</a:t>
            </a:r>
            <a:r>
              <a:rPr lang="en-US" altLang="zh-TW" sz="1200" kern="1200" dirty="0" smtClean="0">
                <a:solidFill>
                  <a:schemeClr val="tx1"/>
                </a:solidFill>
                <a:effectLst/>
                <a:latin typeface="+mn-lt"/>
                <a:ea typeface="+mn-ea"/>
                <a:cs typeface="+mn-cs"/>
              </a:rPr>
              <a:t> );</a:t>
            </a:r>
          </a:p>
          <a:p>
            <a:r>
              <a:rPr lang="en-US" altLang="zh-TW" sz="1200" kern="1200" dirty="0" smtClean="0">
                <a:solidFill>
                  <a:schemeClr val="tx1"/>
                </a:solidFill>
                <a:effectLst/>
                <a:latin typeface="+mn-lt"/>
                <a:ea typeface="+mn-ea"/>
                <a:cs typeface="+mn-cs"/>
              </a:rPr>
              <a:t>      double </a:t>
            </a:r>
            <a:r>
              <a:rPr lang="en-US" altLang="zh-TW" sz="1200" kern="1200" dirty="0" err="1" smtClean="0">
                <a:solidFill>
                  <a:schemeClr val="tx1"/>
                </a:solidFill>
                <a:effectLst/>
                <a:latin typeface="+mn-lt"/>
                <a:ea typeface="+mn-ea"/>
                <a:cs typeface="+mn-cs"/>
              </a:rPr>
              <a:t>getLength</a:t>
            </a:r>
            <a:r>
              <a:rPr lang="en-US" altLang="zh-TW" sz="1200" kern="1200" dirty="0" smtClean="0">
                <a:solidFill>
                  <a:schemeClr val="tx1"/>
                </a:solidFill>
                <a:effectLst/>
                <a:latin typeface="+mn-lt"/>
                <a:ea typeface="+mn-ea"/>
                <a:cs typeface="+mn-cs"/>
              </a:rPr>
              <a:t>( void );</a:t>
            </a:r>
          </a:p>
          <a:p>
            <a:r>
              <a:rPr lang="en-US" altLang="zh-TW" sz="1200" kern="1200" dirty="0" smtClean="0">
                <a:solidFill>
                  <a:schemeClr val="tx1"/>
                </a:solidFill>
                <a:effectLst/>
                <a:latin typeface="+mn-lt"/>
                <a:ea typeface="+mn-ea"/>
                <a:cs typeface="+mn-cs"/>
              </a:rPr>
              <a:t>      Line();   // This is the constructor declaration</a:t>
            </a:r>
          </a:p>
          <a:p>
            <a:r>
              <a:rPr lang="en-US" altLang="zh-TW" sz="1200" kern="1200" dirty="0" smtClean="0">
                <a:solidFill>
                  <a:schemeClr val="tx1"/>
                </a:solidFill>
                <a:effectLst/>
                <a:latin typeface="+mn-lt"/>
                <a:ea typeface="+mn-ea"/>
                <a:cs typeface="+mn-cs"/>
              </a:rPr>
              <a:t>      ~Line();  // This is the destructor: declaration</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private:</a:t>
            </a:r>
          </a:p>
          <a:p>
            <a:r>
              <a:rPr lang="en-US" altLang="zh-TW" sz="1200" kern="1200" dirty="0" smtClean="0">
                <a:solidFill>
                  <a:schemeClr val="tx1"/>
                </a:solidFill>
                <a:effectLst/>
                <a:latin typeface="+mn-lt"/>
                <a:ea typeface="+mn-ea"/>
                <a:cs typeface="+mn-cs"/>
              </a:rPr>
              <a:t>      double length;</a:t>
            </a:r>
          </a:p>
          <a:p>
            <a:r>
              <a:rPr lang="en-US" altLang="zh-TW" sz="1200" kern="1200" dirty="0" smtClean="0">
                <a:solidFill>
                  <a:schemeClr val="tx1"/>
                </a:solidFill>
                <a:effectLst/>
                <a:latin typeface="+mn-lt"/>
                <a:ea typeface="+mn-ea"/>
                <a:cs typeface="+mn-cs"/>
              </a:rPr>
              <a:t>};</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Member functions definitions including constructor</a:t>
            </a:r>
          </a:p>
          <a:p>
            <a:r>
              <a:rPr lang="en-US" altLang="zh-TW" sz="1200" kern="1200" dirty="0" smtClean="0">
                <a:solidFill>
                  <a:schemeClr val="tx1"/>
                </a:solidFill>
                <a:effectLst/>
                <a:latin typeface="+mn-lt"/>
                <a:ea typeface="+mn-ea"/>
                <a:cs typeface="+mn-cs"/>
              </a:rPr>
              <a:t>Line::Line(void)</a:t>
            </a:r>
          </a:p>
          <a:p>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cout</a:t>
            </a:r>
            <a:r>
              <a:rPr lang="en-US" altLang="zh-TW" sz="1200" kern="1200" dirty="0" smtClean="0">
                <a:solidFill>
                  <a:schemeClr val="tx1"/>
                </a:solidFill>
                <a:effectLst/>
                <a:latin typeface="+mn-lt"/>
                <a:ea typeface="+mn-ea"/>
                <a:cs typeface="+mn-cs"/>
              </a:rPr>
              <a:t> &lt;&lt; "Object is being created" &lt;&lt; </a:t>
            </a:r>
            <a:r>
              <a:rPr lang="en-US" altLang="zh-TW" sz="1200" kern="1200" dirty="0" err="1" smtClean="0">
                <a:solidFill>
                  <a:schemeClr val="tx1"/>
                </a:solidFill>
                <a:effectLst/>
                <a:latin typeface="+mn-lt"/>
                <a:ea typeface="+mn-ea"/>
                <a:cs typeface="+mn-cs"/>
              </a:rPr>
              <a:t>endl</a:t>
            </a:r>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Line::~Line(void)</a:t>
            </a:r>
          </a:p>
          <a:p>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cout</a:t>
            </a:r>
            <a:r>
              <a:rPr lang="en-US" altLang="zh-TW" sz="1200" kern="1200" dirty="0" smtClean="0">
                <a:solidFill>
                  <a:schemeClr val="tx1"/>
                </a:solidFill>
                <a:effectLst/>
                <a:latin typeface="+mn-lt"/>
                <a:ea typeface="+mn-ea"/>
                <a:cs typeface="+mn-cs"/>
              </a:rPr>
              <a:t> &lt;&lt; "Object is being deleted" &lt;&lt; </a:t>
            </a:r>
            <a:r>
              <a:rPr lang="en-US" altLang="zh-TW" sz="1200" kern="1200" dirty="0" err="1" smtClean="0">
                <a:solidFill>
                  <a:schemeClr val="tx1"/>
                </a:solidFill>
                <a:effectLst/>
                <a:latin typeface="+mn-lt"/>
                <a:ea typeface="+mn-ea"/>
                <a:cs typeface="+mn-cs"/>
              </a:rPr>
              <a:t>endl</a:t>
            </a:r>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void Line::</a:t>
            </a:r>
            <a:r>
              <a:rPr lang="en-US" altLang="zh-TW" sz="1200" kern="1200" dirty="0" err="1" smtClean="0">
                <a:solidFill>
                  <a:schemeClr val="tx1"/>
                </a:solidFill>
                <a:effectLst/>
                <a:latin typeface="+mn-lt"/>
                <a:ea typeface="+mn-ea"/>
                <a:cs typeface="+mn-cs"/>
              </a:rPr>
              <a:t>setLength</a:t>
            </a:r>
            <a:r>
              <a:rPr lang="en-US" altLang="zh-TW" sz="1200" kern="1200" dirty="0" smtClean="0">
                <a:solidFill>
                  <a:schemeClr val="tx1"/>
                </a:solidFill>
                <a:effectLst/>
                <a:latin typeface="+mn-lt"/>
                <a:ea typeface="+mn-ea"/>
                <a:cs typeface="+mn-cs"/>
              </a:rPr>
              <a:t>( double </a:t>
            </a:r>
            <a:r>
              <a:rPr lang="en-US" altLang="zh-TW" sz="1200" kern="1200" dirty="0" err="1" smtClean="0">
                <a:solidFill>
                  <a:schemeClr val="tx1"/>
                </a:solidFill>
                <a:effectLst/>
                <a:latin typeface="+mn-lt"/>
                <a:ea typeface="+mn-ea"/>
                <a:cs typeface="+mn-cs"/>
              </a:rPr>
              <a:t>len</a:t>
            </a:r>
            <a:r>
              <a:rPr lang="en-US" altLang="zh-TW" sz="1200" kern="1200" dirty="0" smtClean="0">
                <a:solidFill>
                  <a:schemeClr val="tx1"/>
                </a:solidFill>
                <a:effectLst/>
                <a:latin typeface="+mn-lt"/>
                <a:ea typeface="+mn-ea"/>
                <a:cs typeface="+mn-cs"/>
              </a:rPr>
              <a:t> )</a:t>
            </a:r>
          </a:p>
          <a:p>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    length = </a:t>
            </a:r>
            <a:r>
              <a:rPr lang="en-US" altLang="zh-TW" sz="1200" kern="1200" dirty="0" err="1" smtClean="0">
                <a:solidFill>
                  <a:schemeClr val="tx1"/>
                </a:solidFill>
                <a:effectLst/>
                <a:latin typeface="+mn-lt"/>
                <a:ea typeface="+mn-ea"/>
                <a:cs typeface="+mn-cs"/>
              </a:rPr>
              <a:t>len</a:t>
            </a:r>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double Line::</a:t>
            </a:r>
            <a:r>
              <a:rPr lang="en-US" altLang="zh-TW" sz="1200" kern="1200" dirty="0" err="1" smtClean="0">
                <a:solidFill>
                  <a:schemeClr val="tx1"/>
                </a:solidFill>
                <a:effectLst/>
                <a:latin typeface="+mn-lt"/>
                <a:ea typeface="+mn-ea"/>
                <a:cs typeface="+mn-cs"/>
              </a:rPr>
              <a:t>getLength</a:t>
            </a:r>
            <a:r>
              <a:rPr lang="en-US" altLang="zh-TW" sz="1200" kern="1200" dirty="0" smtClean="0">
                <a:solidFill>
                  <a:schemeClr val="tx1"/>
                </a:solidFill>
                <a:effectLst/>
                <a:latin typeface="+mn-lt"/>
                <a:ea typeface="+mn-ea"/>
                <a:cs typeface="+mn-cs"/>
              </a:rPr>
              <a:t>( void )</a:t>
            </a:r>
          </a:p>
          <a:p>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    return length;</a:t>
            </a:r>
          </a:p>
          <a:p>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 Main function for the program</a:t>
            </a:r>
          </a:p>
          <a:p>
            <a:r>
              <a:rPr lang="en-US" altLang="zh-TW" sz="1200" kern="1200" dirty="0" err="1" smtClean="0">
                <a:solidFill>
                  <a:schemeClr val="tx1"/>
                </a:solidFill>
                <a:effectLst/>
                <a:latin typeface="+mn-lt"/>
                <a:ea typeface="+mn-ea"/>
                <a:cs typeface="+mn-cs"/>
              </a:rPr>
              <a:t>int</a:t>
            </a:r>
            <a:r>
              <a:rPr lang="en-US" altLang="zh-TW" sz="1200" kern="1200" dirty="0" smtClean="0">
                <a:solidFill>
                  <a:schemeClr val="tx1"/>
                </a:solidFill>
                <a:effectLst/>
                <a:latin typeface="+mn-lt"/>
                <a:ea typeface="+mn-ea"/>
                <a:cs typeface="+mn-cs"/>
              </a:rPr>
              <a:t> main( )</a:t>
            </a:r>
          </a:p>
          <a:p>
            <a:r>
              <a:rPr lang="en-US"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   Line </a:t>
            </a:r>
            <a:r>
              <a:rPr lang="en-US" altLang="zh-TW" sz="1200" kern="1200" dirty="0" err="1" smtClean="0">
                <a:solidFill>
                  <a:schemeClr val="tx1"/>
                </a:solidFill>
                <a:effectLst/>
                <a:latin typeface="+mn-lt"/>
                <a:ea typeface="+mn-ea"/>
                <a:cs typeface="+mn-cs"/>
              </a:rPr>
              <a:t>line</a:t>
            </a:r>
            <a:r>
              <a:rPr lang="en-US" altLang="zh-TW" sz="1200" kern="1200" dirty="0" smtClean="0">
                <a:solidFill>
                  <a:schemeClr val="tx1"/>
                </a:solidFill>
                <a:effectLst/>
                <a:latin typeface="+mn-lt"/>
                <a:ea typeface="+mn-ea"/>
                <a:cs typeface="+mn-cs"/>
              </a:rPr>
              <a:t>;</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 set line length</a:t>
            </a:r>
          </a:p>
          <a:p>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line.setLength</a:t>
            </a:r>
            <a:r>
              <a:rPr lang="en-US" altLang="zh-TW" sz="1200" kern="1200" dirty="0" smtClean="0">
                <a:solidFill>
                  <a:schemeClr val="tx1"/>
                </a:solidFill>
                <a:effectLst/>
                <a:latin typeface="+mn-lt"/>
                <a:ea typeface="+mn-ea"/>
                <a:cs typeface="+mn-cs"/>
              </a:rPr>
              <a:t>(6.0);</a:t>
            </a:r>
          </a:p>
          <a:p>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cout</a:t>
            </a:r>
            <a:r>
              <a:rPr lang="en-US" altLang="zh-TW" sz="1200" kern="1200" dirty="0" smtClean="0">
                <a:solidFill>
                  <a:schemeClr val="tx1"/>
                </a:solidFill>
                <a:effectLst/>
                <a:latin typeface="+mn-lt"/>
                <a:ea typeface="+mn-ea"/>
                <a:cs typeface="+mn-cs"/>
              </a:rPr>
              <a:t> &lt;&lt; "Length of line : " &lt;&lt; </a:t>
            </a:r>
            <a:r>
              <a:rPr lang="en-US" altLang="zh-TW" sz="1200" kern="1200" dirty="0" err="1" smtClean="0">
                <a:solidFill>
                  <a:schemeClr val="tx1"/>
                </a:solidFill>
                <a:effectLst/>
                <a:latin typeface="+mn-lt"/>
                <a:ea typeface="+mn-ea"/>
                <a:cs typeface="+mn-cs"/>
              </a:rPr>
              <a:t>line.getLength</a:t>
            </a:r>
            <a:r>
              <a:rPr lang="en-US" altLang="zh-TW" sz="1200" kern="1200" dirty="0" smtClean="0">
                <a:solidFill>
                  <a:schemeClr val="tx1"/>
                </a:solidFill>
                <a:effectLst/>
                <a:latin typeface="+mn-lt"/>
                <a:ea typeface="+mn-ea"/>
                <a:cs typeface="+mn-cs"/>
              </a:rPr>
              <a:t>() &lt;&lt;</a:t>
            </a:r>
            <a:r>
              <a:rPr lang="en-US" altLang="zh-TW" sz="1200" kern="1200" dirty="0" err="1" smtClean="0">
                <a:solidFill>
                  <a:schemeClr val="tx1"/>
                </a:solidFill>
                <a:effectLst/>
                <a:latin typeface="+mn-lt"/>
                <a:ea typeface="+mn-ea"/>
                <a:cs typeface="+mn-cs"/>
              </a:rPr>
              <a:t>endl</a:t>
            </a:r>
            <a:r>
              <a:rPr lang="en-US" altLang="zh-TW" sz="1200" kern="1200" dirty="0" smtClean="0">
                <a:solidFill>
                  <a:schemeClr val="tx1"/>
                </a:solidFill>
                <a:effectLst/>
                <a:latin typeface="+mn-lt"/>
                <a:ea typeface="+mn-ea"/>
                <a:cs typeface="+mn-cs"/>
              </a:rPr>
              <a:t>;</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return 0;</a:t>
            </a:r>
          </a:p>
          <a:p>
            <a:r>
              <a:rPr lang="en-US" altLang="zh-TW" sz="1200" kern="1200" dirty="0" smtClean="0">
                <a:solidFill>
                  <a:schemeClr val="tx1"/>
                </a:solidFill>
                <a:effectLst/>
                <a:latin typeface="+mn-lt"/>
                <a:ea typeface="+mn-ea"/>
                <a:cs typeface="+mn-cs"/>
              </a:rPr>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51</a:t>
            </a:fld>
            <a:endParaRPr lang="zh-TW" altLang="en-US"/>
          </a:p>
        </p:txBody>
      </p:sp>
    </p:spTree>
    <p:extLst>
      <p:ext uri="{BB962C8B-B14F-4D97-AF65-F5344CB8AC3E}">
        <p14:creationId xmlns:p14="http://schemas.microsoft.com/office/powerpoint/2010/main" val="1619772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327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itchFamily="34" charset="0"/>
                <a:ea typeface="新細明體" charset="-120"/>
              </a:defRPr>
            </a:lvl1pPr>
            <a:lvl2pPr marL="685817" indent="-263776">
              <a:spcBef>
                <a:spcPct val="30000"/>
              </a:spcBef>
              <a:defRPr sz="1100">
                <a:solidFill>
                  <a:schemeClr val="tx1"/>
                </a:solidFill>
                <a:latin typeface="Calibri" pitchFamily="34" charset="0"/>
                <a:ea typeface="新細明體" charset="-120"/>
              </a:defRPr>
            </a:lvl2pPr>
            <a:lvl3pPr marL="1055103" indent="-211021">
              <a:spcBef>
                <a:spcPct val="30000"/>
              </a:spcBef>
              <a:defRPr sz="1100">
                <a:solidFill>
                  <a:schemeClr val="tx1"/>
                </a:solidFill>
                <a:latin typeface="Calibri" pitchFamily="34" charset="0"/>
                <a:ea typeface="新細明體" charset="-120"/>
              </a:defRPr>
            </a:lvl3pPr>
            <a:lvl4pPr marL="1477145" indent="-211021">
              <a:spcBef>
                <a:spcPct val="30000"/>
              </a:spcBef>
              <a:defRPr sz="1100">
                <a:solidFill>
                  <a:schemeClr val="tx1"/>
                </a:solidFill>
                <a:latin typeface="Calibri" pitchFamily="34" charset="0"/>
                <a:ea typeface="新細明體" charset="-120"/>
              </a:defRPr>
            </a:lvl4pPr>
            <a:lvl5pPr marL="1899186" indent="-211021">
              <a:spcBef>
                <a:spcPct val="30000"/>
              </a:spcBef>
              <a:defRPr sz="1100">
                <a:solidFill>
                  <a:schemeClr val="tx1"/>
                </a:solidFill>
                <a:latin typeface="Calibri" pitchFamily="34" charset="0"/>
                <a:ea typeface="新細明體" charset="-120"/>
              </a:defRPr>
            </a:lvl5pPr>
            <a:lvl6pPr marL="2321227" indent="-211021" eaLnBrk="0" fontAlgn="base" hangingPunct="0">
              <a:spcBef>
                <a:spcPct val="30000"/>
              </a:spcBef>
              <a:spcAft>
                <a:spcPct val="0"/>
              </a:spcAft>
              <a:defRPr sz="1100">
                <a:solidFill>
                  <a:schemeClr val="tx1"/>
                </a:solidFill>
                <a:latin typeface="Calibri" pitchFamily="34" charset="0"/>
                <a:ea typeface="新細明體" charset="-120"/>
              </a:defRPr>
            </a:lvl6pPr>
            <a:lvl7pPr marL="2743269" indent="-211021" eaLnBrk="0" fontAlgn="base" hangingPunct="0">
              <a:spcBef>
                <a:spcPct val="30000"/>
              </a:spcBef>
              <a:spcAft>
                <a:spcPct val="0"/>
              </a:spcAft>
              <a:defRPr sz="1100">
                <a:solidFill>
                  <a:schemeClr val="tx1"/>
                </a:solidFill>
                <a:latin typeface="Calibri" pitchFamily="34" charset="0"/>
                <a:ea typeface="新細明體" charset="-120"/>
              </a:defRPr>
            </a:lvl7pPr>
            <a:lvl8pPr marL="3165310" indent="-211021" eaLnBrk="0" fontAlgn="base" hangingPunct="0">
              <a:spcBef>
                <a:spcPct val="30000"/>
              </a:spcBef>
              <a:spcAft>
                <a:spcPct val="0"/>
              </a:spcAft>
              <a:defRPr sz="1100">
                <a:solidFill>
                  <a:schemeClr val="tx1"/>
                </a:solidFill>
                <a:latin typeface="Calibri" pitchFamily="34" charset="0"/>
                <a:ea typeface="新細明體" charset="-120"/>
              </a:defRPr>
            </a:lvl8pPr>
            <a:lvl9pPr marL="3587351" indent="-211021" eaLnBrk="0" fontAlgn="base" hangingPunct="0">
              <a:spcBef>
                <a:spcPct val="30000"/>
              </a:spcBef>
              <a:spcAft>
                <a:spcPct val="0"/>
              </a:spcAft>
              <a:defRPr sz="1100">
                <a:solidFill>
                  <a:schemeClr val="tx1"/>
                </a:solidFill>
                <a:latin typeface="Calibri" pitchFamily="34" charset="0"/>
                <a:ea typeface="新細明體" charset="-120"/>
              </a:defRPr>
            </a:lvl9pPr>
          </a:lstStyle>
          <a:p>
            <a:pPr>
              <a:spcBef>
                <a:spcPct val="0"/>
              </a:spcBef>
            </a:pPr>
            <a:fld id="{A9E01DA6-CCD5-441B-9252-5556373A541F}" type="slidenum">
              <a:rPr lang="zh-TW" altLang="en-US" sz="1200">
                <a:latin typeface="Arial" charset="0"/>
              </a:rPr>
              <a:pPr>
                <a:spcBef>
                  <a:spcPct val="0"/>
                </a:spcBef>
              </a:pPr>
              <a:t>52</a:t>
            </a:fld>
            <a:endParaRPr lang="zh-TW" altLang="en-US" sz="1200">
              <a:latin typeface="Arial" charset="0"/>
            </a:endParaRPr>
          </a:p>
        </p:txBody>
      </p:sp>
    </p:spTree>
    <p:extLst>
      <p:ext uri="{BB962C8B-B14F-4D97-AF65-F5344CB8AC3E}">
        <p14:creationId xmlns:p14="http://schemas.microsoft.com/office/powerpoint/2010/main" val="3400555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&lt;string&gt;</a:t>
            </a:r>
          </a:p>
          <a:p>
            <a:r>
              <a:rPr lang="en-US" altLang="zh-TW" dirty="0" smtClean="0"/>
              <a:t>using namespace std;</a:t>
            </a:r>
          </a:p>
          <a:p>
            <a:endParaRPr lang="en-US" altLang="zh-TW" dirty="0" smtClean="0"/>
          </a:p>
          <a:p>
            <a:r>
              <a:rPr lang="en-US" altLang="zh-TW" dirty="0" smtClean="0"/>
              <a:t>class Person</a:t>
            </a:r>
          </a:p>
          <a:p>
            <a:r>
              <a:rPr lang="en-US" altLang="zh-TW" dirty="0" smtClean="0"/>
              <a:t>{</a:t>
            </a:r>
          </a:p>
          <a:p>
            <a:r>
              <a:rPr lang="en-US" altLang="zh-TW" dirty="0" smtClean="0"/>
              <a:t>    public:</a:t>
            </a:r>
          </a:p>
          <a:p>
            <a:r>
              <a:rPr lang="en-US" altLang="zh-TW" dirty="0" smtClean="0"/>
              <a:t>        Person();</a:t>
            </a:r>
          </a:p>
          <a:p>
            <a:r>
              <a:rPr lang="en-US" altLang="zh-TW" dirty="0" smtClean="0"/>
              <a:t>        Person(string, int, int);</a:t>
            </a:r>
          </a:p>
          <a:p>
            <a:r>
              <a:rPr lang="en-US" altLang="zh-TW" dirty="0" smtClean="0"/>
              <a:t>        void input();</a:t>
            </a:r>
          </a:p>
          <a:p>
            <a:r>
              <a:rPr lang="en-US" altLang="zh-TW" dirty="0" smtClean="0"/>
              <a:t>        void output();</a:t>
            </a:r>
          </a:p>
          <a:p>
            <a:r>
              <a:rPr lang="en-US" altLang="zh-TW" dirty="0" smtClean="0"/>
              <a:t>    private:</a:t>
            </a:r>
          </a:p>
          <a:p>
            <a:r>
              <a:rPr lang="en-US" altLang="zh-TW" dirty="0" smtClean="0"/>
              <a:t>        string name;</a:t>
            </a:r>
          </a:p>
          <a:p>
            <a:r>
              <a:rPr lang="en-US" altLang="zh-TW" dirty="0" smtClean="0"/>
              <a:t>        int  height;</a:t>
            </a:r>
          </a:p>
          <a:p>
            <a:r>
              <a:rPr lang="en-US" altLang="zh-TW" dirty="0" smtClean="0"/>
              <a:t>        int  weight;</a:t>
            </a:r>
          </a:p>
          <a:p>
            <a:r>
              <a:rPr lang="en-US" altLang="zh-TW" dirty="0" smtClean="0"/>
              <a:t>};</a:t>
            </a:r>
          </a:p>
          <a:p>
            <a:endParaRPr lang="en-US" altLang="zh-TW" dirty="0" smtClean="0"/>
          </a:p>
          <a:p>
            <a:endParaRPr lang="en-US" altLang="zh-TW" dirty="0" smtClean="0"/>
          </a:p>
          <a:p>
            <a:r>
              <a:rPr lang="en-US" altLang="zh-TW" dirty="0" smtClean="0"/>
              <a:t>Person::Person()</a:t>
            </a:r>
          </a:p>
          <a:p>
            <a:r>
              <a:rPr lang="en-US" altLang="zh-TW" dirty="0" smtClean="0"/>
              <a:t>{</a:t>
            </a:r>
          </a:p>
          <a:p>
            <a:r>
              <a:rPr lang="en-US" altLang="zh-TW" dirty="0" smtClean="0"/>
              <a:t>    name = "No name";</a:t>
            </a:r>
          </a:p>
          <a:p>
            <a:r>
              <a:rPr lang="en-US" altLang="zh-TW" dirty="0" smtClean="0"/>
              <a:t>    height = 0;</a:t>
            </a:r>
          </a:p>
          <a:p>
            <a:r>
              <a:rPr lang="en-US" altLang="zh-TW" dirty="0" smtClean="0"/>
              <a:t>    weight = 0;</a:t>
            </a:r>
          </a:p>
          <a:p>
            <a:r>
              <a:rPr lang="en-US" altLang="zh-TW" dirty="0" smtClean="0"/>
              <a:t>}</a:t>
            </a:r>
          </a:p>
          <a:p>
            <a:r>
              <a:rPr lang="en-US" altLang="zh-TW" dirty="0" smtClean="0"/>
              <a:t>Person::Person(string n, int h, int w)</a:t>
            </a:r>
          </a:p>
          <a:p>
            <a:r>
              <a:rPr lang="en-US" altLang="zh-TW" dirty="0" smtClean="0"/>
              <a:t>{</a:t>
            </a:r>
          </a:p>
          <a:p>
            <a:r>
              <a:rPr lang="en-US" altLang="zh-TW" dirty="0" smtClean="0"/>
              <a:t>    name = n;</a:t>
            </a:r>
          </a:p>
          <a:p>
            <a:r>
              <a:rPr lang="en-US" altLang="zh-TW" dirty="0" smtClean="0"/>
              <a:t>    height = h;</a:t>
            </a:r>
          </a:p>
          <a:p>
            <a:r>
              <a:rPr lang="en-US" altLang="zh-TW" dirty="0" smtClean="0"/>
              <a:t>    weight = w;</a:t>
            </a:r>
          </a:p>
          <a:p>
            <a:r>
              <a:rPr lang="en-US" altLang="zh-TW" dirty="0" smtClean="0"/>
              <a:t>}</a:t>
            </a:r>
          </a:p>
          <a:p>
            <a:r>
              <a:rPr lang="en-US" altLang="zh-TW" dirty="0" smtClean="0"/>
              <a:t>void Person::input()</a:t>
            </a:r>
          </a:p>
          <a:p>
            <a:r>
              <a:rPr lang="en-US" altLang="zh-TW" dirty="0" smtClean="0"/>
              <a:t>{</a:t>
            </a:r>
          </a:p>
          <a:p>
            <a:r>
              <a:rPr lang="en-US" altLang="zh-TW" dirty="0" smtClean="0"/>
              <a:t>    cin &gt;&gt; name;</a:t>
            </a:r>
          </a:p>
          <a:p>
            <a:r>
              <a:rPr lang="en-US" altLang="zh-TW" dirty="0" smtClean="0"/>
              <a:t>    cin &gt;&gt; height;</a:t>
            </a:r>
          </a:p>
          <a:p>
            <a:r>
              <a:rPr lang="en-US" altLang="zh-TW" dirty="0" smtClean="0"/>
              <a:t>    cin &gt;&gt; weight;</a:t>
            </a:r>
          </a:p>
          <a:p>
            <a:r>
              <a:rPr lang="en-US" altLang="zh-TW" dirty="0" smtClean="0"/>
              <a:t>}</a:t>
            </a:r>
          </a:p>
          <a:p>
            <a:r>
              <a:rPr lang="en-US" altLang="zh-TW" dirty="0" smtClean="0"/>
              <a:t>void Person::output()</a:t>
            </a:r>
          </a:p>
          <a:p>
            <a:r>
              <a:rPr lang="en-US" altLang="zh-TW" dirty="0" smtClean="0"/>
              <a:t>{</a:t>
            </a:r>
          </a:p>
          <a:p>
            <a:r>
              <a:rPr lang="en-US" altLang="zh-TW" dirty="0" smtClean="0"/>
              <a:t>    cout &lt;&lt; "Name:" &lt;&lt; name &lt;&lt; endl;</a:t>
            </a:r>
          </a:p>
          <a:p>
            <a:r>
              <a:rPr lang="en-US" altLang="zh-TW" dirty="0" smtClean="0"/>
              <a:t>    cout &lt;&lt; "Height:" &lt;&lt; height &lt;&lt; " cm" &lt;&lt; endl;</a:t>
            </a:r>
          </a:p>
          <a:p>
            <a:r>
              <a:rPr lang="en-US" altLang="zh-TW" dirty="0" smtClean="0"/>
              <a:t>    cout &lt;&lt; "Weight:" &lt;&lt; weight &lt;&lt; " kg" &lt;&lt; endl;</a:t>
            </a:r>
          </a:p>
          <a:p>
            <a:r>
              <a:rPr lang="en-US" altLang="zh-TW" dirty="0" smtClean="0"/>
              <a:t>}</a:t>
            </a:r>
          </a:p>
          <a:p>
            <a:endParaRPr lang="en-US" altLang="zh-TW" dirty="0" smtClean="0"/>
          </a:p>
          <a:p>
            <a:r>
              <a:rPr lang="en-US" altLang="zh-TW" dirty="0" smtClean="0"/>
              <a:t>int main()</a:t>
            </a:r>
          </a:p>
          <a:p>
            <a:r>
              <a:rPr lang="en-US" altLang="zh-TW" dirty="0" smtClean="0"/>
              <a:t>{</a:t>
            </a:r>
          </a:p>
          <a:p>
            <a:r>
              <a:rPr lang="en-US" altLang="zh-TW" dirty="0" smtClean="0"/>
              <a:t>    Person p1;</a:t>
            </a:r>
          </a:p>
          <a:p>
            <a:r>
              <a:rPr lang="en-US" altLang="zh-TW" dirty="0" smtClean="0"/>
              <a:t>    Person p2("Andy", 180, 80);</a:t>
            </a:r>
          </a:p>
          <a:p>
            <a:endParaRPr lang="en-US" altLang="zh-TW" dirty="0" smtClean="0"/>
          </a:p>
          <a:p>
            <a:r>
              <a:rPr lang="en-US" altLang="zh-TW" dirty="0" smtClean="0"/>
              <a:t>    p1.output();</a:t>
            </a:r>
          </a:p>
          <a:p>
            <a:r>
              <a:rPr lang="en-US" altLang="zh-TW" dirty="0" smtClean="0"/>
              <a:t>    p2.output();</a:t>
            </a:r>
          </a:p>
          <a:p>
            <a:r>
              <a:rPr lang="en-US" altLang="zh-TW" dirty="0" smtClean="0"/>
              <a:t>    return 0;</a:t>
            </a:r>
          </a:p>
          <a:p>
            <a:r>
              <a:rPr lang="en-US" altLang="zh-TW" dirty="0" smtClean="0"/>
              <a:t>}</a:t>
            </a:r>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53</a:t>
            </a:fld>
            <a:endParaRPr lang="zh-TW" altLang="en-US"/>
          </a:p>
        </p:txBody>
      </p:sp>
    </p:spTree>
    <p:extLst>
      <p:ext uri="{BB962C8B-B14F-4D97-AF65-F5344CB8AC3E}">
        <p14:creationId xmlns:p14="http://schemas.microsoft.com/office/powerpoint/2010/main" val="992723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endParaRPr lang="en-US" altLang="zh-TW" dirty="0" smtClean="0"/>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smtClean="0"/>
              <a:t>class triangle{</a:t>
            </a:r>
          </a:p>
          <a:p>
            <a:r>
              <a:rPr lang="en-US" altLang="zh-TW" dirty="0" smtClean="0"/>
              <a:t>    float a;</a:t>
            </a:r>
          </a:p>
          <a:p>
            <a:r>
              <a:rPr lang="en-US" altLang="zh-TW" dirty="0" smtClean="0"/>
              <a:t>    float b;</a:t>
            </a:r>
          </a:p>
          <a:p>
            <a:r>
              <a:rPr lang="en-US" altLang="zh-TW" dirty="0" smtClean="0"/>
              <a:t>    float c;</a:t>
            </a:r>
          </a:p>
          <a:p>
            <a:r>
              <a:rPr lang="en-US" altLang="zh-TW" dirty="0" smtClean="0"/>
              <a:t>    public:</a:t>
            </a:r>
          </a:p>
          <a:p>
            <a:r>
              <a:rPr lang="en-US" altLang="zh-TW" dirty="0" smtClean="0"/>
              <a:t>        triangle();</a:t>
            </a:r>
          </a:p>
          <a:p>
            <a:r>
              <a:rPr lang="en-US" altLang="zh-TW" dirty="0" smtClean="0"/>
              <a:t>        triangle(float,float,float);</a:t>
            </a:r>
          </a:p>
          <a:p>
            <a:r>
              <a:rPr lang="en-US" altLang="zh-TW" dirty="0" smtClean="0"/>
              <a:t>        ~triangle();</a:t>
            </a:r>
          </a:p>
          <a:p>
            <a:r>
              <a:rPr lang="en-US" altLang="zh-TW" dirty="0" smtClean="0"/>
              <a:t>        void </a:t>
            </a:r>
            <a:r>
              <a:rPr lang="en-US" altLang="zh-TW" dirty="0" err="1" smtClean="0"/>
              <a:t>setdata</a:t>
            </a:r>
            <a:r>
              <a:rPr lang="en-US" altLang="zh-TW" dirty="0" smtClean="0"/>
              <a:t>(float </a:t>
            </a:r>
            <a:r>
              <a:rPr lang="en-US" altLang="zh-TW" dirty="0" err="1" smtClean="0"/>
              <a:t>aa,float</a:t>
            </a:r>
            <a:r>
              <a:rPr lang="en-US" altLang="zh-TW" dirty="0" smtClean="0"/>
              <a:t> </a:t>
            </a:r>
            <a:r>
              <a:rPr lang="en-US" altLang="zh-TW" dirty="0" err="1" smtClean="0"/>
              <a:t>bb,float</a:t>
            </a:r>
            <a:r>
              <a:rPr lang="en-US" altLang="zh-TW" dirty="0" smtClean="0"/>
              <a:t> cc);</a:t>
            </a:r>
          </a:p>
          <a:p>
            <a:r>
              <a:rPr lang="en-US" altLang="zh-TW" dirty="0" smtClean="0"/>
              <a:t>        float </a:t>
            </a:r>
            <a:r>
              <a:rPr lang="en-US" altLang="zh-TW" dirty="0" err="1" smtClean="0"/>
              <a:t>cosA</a:t>
            </a:r>
            <a:r>
              <a:rPr lang="en-US" altLang="zh-TW" dirty="0" smtClean="0"/>
              <a:t>();</a:t>
            </a:r>
          </a:p>
          <a:p>
            <a:r>
              <a:rPr lang="en-US" altLang="zh-TW" dirty="0" smtClean="0"/>
              <a:t>        float </a:t>
            </a:r>
            <a:r>
              <a:rPr lang="en-US" altLang="zh-TW" dirty="0" err="1" smtClean="0"/>
              <a:t>cosB</a:t>
            </a:r>
            <a:r>
              <a:rPr lang="en-US" altLang="zh-TW" dirty="0" smtClean="0"/>
              <a:t>();</a:t>
            </a:r>
          </a:p>
          <a:p>
            <a:r>
              <a:rPr lang="en-US" altLang="zh-TW" dirty="0" smtClean="0"/>
              <a:t>        float </a:t>
            </a:r>
            <a:r>
              <a:rPr lang="en-US" altLang="zh-TW" dirty="0" err="1" smtClean="0"/>
              <a:t>cosC</a:t>
            </a:r>
            <a:r>
              <a:rPr lang="en-US" altLang="zh-TW" dirty="0" smtClean="0"/>
              <a:t>();</a:t>
            </a:r>
          </a:p>
          <a:p>
            <a:r>
              <a:rPr lang="en-US" altLang="zh-TW" dirty="0" smtClean="0"/>
              <a:t>        void print();</a:t>
            </a:r>
          </a:p>
          <a:p>
            <a:r>
              <a:rPr lang="en-US" altLang="zh-TW" dirty="0" smtClean="0"/>
              <a:t>};</a:t>
            </a:r>
          </a:p>
          <a:p>
            <a:r>
              <a:rPr lang="en-US" altLang="zh-TW" dirty="0" smtClean="0"/>
              <a:t>triangle::triangle(){</a:t>
            </a:r>
          </a:p>
          <a:p>
            <a:r>
              <a:rPr lang="en-US" altLang="zh-TW" dirty="0" smtClean="0"/>
              <a:t>    a=6;</a:t>
            </a:r>
          </a:p>
          <a:p>
            <a:r>
              <a:rPr lang="en-US" altLang="zh-TW" dirty="0" smtClean="0"/>
              <a:t>    b=6;</a:t>
            </a:r>
          </a:p>
          <a:p>
            <a:r>
              <a:rPr lang="en-US" altLang="zh-TW" dirty="0" smtClean="0"/>
              <a:t>    c=6;</a:t>
            </a:r>
          </a:p>
          <a:p>
            <a:r>
              <a:rPr lang="en-US" altLang="zh-TW" dirty="0" smtClean="0"/>
              <a:t>}</a:t>
            </a:r>
          </a:p>
          <a:p>
            <a:endParaRPr lang="en-US" altLang="zh-TW" dirty="0" smtClean="0"/>
          </a:p>
          <a:p>
            <a:r>
              <a:rPr lang="en-US" altLang="zh-TW" dirty="0" smtClean="0"/>
              <a:t>triangle::triangle(float aa, float bb, float cc){</a:t>
            </a:r>
          </a:p>
          <a:p>
            <a:r>
              <a:rPr lang="en-US" altLang="zh-TW" dirty="0" smtClean="0"/>
              <a:t>    a=aa;</a:t>
            </a:r>
          </a:p>
          <a:p>
            <a:r>
              <a:rPr lang="en-US" altLang="zh-TW" dirty="0" smtClean="0"/>
              <a:t>    b=bb;</a:t>
            </a:r>
          </a:p>
          <a:p>
            <a:r>
              <a:rPr lang="en-US" altLang="zh-TW" dirty="0" smtClean="0"/>
              <a:t>    c=cc;</a:t>
            </a:r>
          </a:p>
          <a:p>
            <a:r>
              <a:rPr lang="en-US" altLang="zh-TW" dirty="0" smtClean="0"/>
              <a:t>}</a:t>
            </a:r>
          </a:p>
          <a:p>
            <a:r>
              <a:rPr lang="en-US" altLang="zh-TW" dirty="0" smtClean="0"/>
              <a:t>triangle::~triangle(){</a:t>
            </a:r>
          </a:p>
          <a:p>
            <a:r>
              <a:rPr lang="en-US" altLang="zh-TW" dirty="0" smtClean="0"/>
              <a:t>    </a:t>
            </a:r>
            <a:r>
              <a:rPr lang="en-US" altLang="zh-TW" dirty="0" err="1" smtClean="0"/>
              <a:t>cout</a:t>
            </a:r>
            <a:r>
              <a:rPr lang="en-US" altLang="zh-TW" dirty="0" smtClean="0"/>
              <a:t> &lt;&lt; "Class triangle destruct!!" &lt;&lt;</a:t>
            </a:r>
            <a:r>
              <a:rPr lang="en-US" altLang="zh-TW" dirty="0" err="1" smtClean="0"/>
              <a:t>endl</a:t>
            </a:r>
            <a:r>
              <a:rPr lang="en-US" altLang="zh-TW" dirty="0" smtClean="0"/>
              <a:t>;</a:t>
            </a:r>
          </a:p>
          <a:p>
            <a:r>
              <a:rPr lang="en-US" altLang="zh-TW" dirty="0" smtClean="0"/>
              <a:t>}</a:t>
            </a:r>
          </a:p>
          <a:p>
            <a:r>
              <a:rPr lang="en-US" altLang="zh-TW" dirty="0" smtClean="0"/>
              <a:t>void triangle::</a:t>
            </a:r>
            <a:r>
              <a:rPr lang="en-US" altLang="zh-TW" dirty="0" err="1" smtClean="0"/>
              <a:t>setdata</a:t>
            </a:r>
            <a:r>
              <a:rPr lang="en-US" altLang="zh-TW" dirty="0" smtClean="0"/>
              <a:t>(float </a:t>
            </a:r>
            <a:r>
              <a:rPr lang="en-US" altLang="zh-TW" dirty="0" err="1" smtClean="0"/>
              <a:t>aa,float</a:t>
            </a:r>
            <a:r>
              <a:rPr lang="en-US" altLang="zh-TW" dirty="0" smtClean="0"/>
              <a:t> </a:t>
            </a:r>
            <a:r>
              <a:rPr lang="en-US" altLang="zh-TW" dirty="0" err="1" smtClean="0"/>
              <a:t>bb,float</a:t>
            </a:r>
            <a:r>
              <a:rPr lang="en-US" altLang="zh-TW" dirty="0" smtClean="0"/>
              <a:t> cc){</a:t>
            </a:r>
          </a:p>
          <a:p>
            <a:r>
              <a:rPr lang="en-US" altLang="zh-TW" dirty="0" smtClean="0"/>
              <a:t>    a=aa;</a:t>
            </a:r>
          </a:p>
          <a:p>
            <a:r>
              <a:rPr lang="en-US" altLang="zh-TW" dirty="0" smtClean="0"/>
              <a:t>    b=bb;</a:t>
            </a:r>
          </a:p>
          <a:p>
            <a:r>
              <a:rPr lang="en-US" altLang="zh-TW" dirty="0" smtClean="0"/>
              <a:t>    c=cc;</a:t>
            </a:r>
          </a:p>
          <a:p>
            <a:r>
              <a:rPr lang="en-US" altLang="zh-TW" dirty="0" smtClean="0"/>
              <a:t>}</a:t>
            </a:r>
          </a:p>
          <a:p>
            <a:endParaRPr lang="en-US" altLang="zh-TW" dirty="0" smtClean="0"/>
          </a:p>
          <a:p>
            <a:r>
              <a:rPr lang="en-US" altLang="zh-TW" dirty="0" smtClean="0"/>
              <a:t>void triangle::print(){</a:t>
            </a:r>
          </a:p>
          <a:p>
            <a:r>
              <a:rPr lang="en-US" altLang="zh-TW" dirty="0" smtClean="0"/>
              <a:t>    </a:t>
            </a:r>
            <a:r>
              <a:rPr lang="en-US" altLang="zh-TW" dirty="0" err="1" smtClean="0"/>
              <a:t>cout</a:t>
            </a:r>
            <a:r>
              <a:rPr lang="en-US" altLang="zh-TW" dirty="0" smtClean="0"/>
              <a:t> &lt;&lt; "a: "&lt;&lt;a&lt;&lt;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"b: "&lt;&lt;b&lt;&lt;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"c: "&lt;&lt;c&lt;&lt;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a:t>
            </a:r>
            <a:r>
              <a:rPr lang="en-US" altLang="zh-TW" dirty="0" err="1" smtClean="0"/>
              <a:t>cosA</a:t>
            </a:r>
            <a:r>
              <a:rPr lang="en-US" altLang="zh-TW" dirty="0" smtClean="0"/>
              <a:t>: "&lt;&lt;</a:t>
            </a:r>
            <a:r>
              <a:rPr lang="en-US" altLang="zh-TW" dirty="0" err="1" smtClean="0"/>
              <a:t>cosA</a:t>
            </a:r>
            <a:r>
              <a:rPr lang="en-US" altLang="zh-TW" dirty="0" smtClean="0"/>
              <a:t>()&lt;&lt;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a:t>
            </a:r>
            <a:r>
              <a:rPr lang="en-US" altLang="zh-TW" dirty="0" err="1" smtClean="0"/>
              <a:t>cosB</a:t>
            </a:r>
            <a:r>
              <a:rPr lang="en-US" altLang="zh-TW" dirty="0" smtClean="0"/>
              <a:t>: "&lt;&lt;</a:t>
            </a:r>
            <a:r>
              <a:rPr lang="en-US" altLang="zh-TW" dirty="0" err="1" smtClean="0"/>
              <a:t>cosB</a:t>
            </a:r>
            <a:r>
              <a:rPr lang="en-US" altLang="zh-TW" dirty="0" smtClean="0"/>
              <a:t>()&lt;&lt;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a:t>
            </a:r>
            <a:r>
              <a:rPr lang="en-US" altLang="zh-TW" dirty="0" err="1" smtClean="0"/>
              <a:t>cosC</a:t>
            </a:r>
            <a:r>
              <a:rPr lang="en-US" altLang="zh-TW" dirty="0" smtClean="0"/>
              <a:t>: "&lt;&lt;</a:t>
            </a:r>
            <a:r>
              <a:rPr lang="en-US" altLang="zh-TW" dirty="0" err="1" smtClean="0"/>
              <a:t>cosC</a:t>
            </a:r>
            <a:r>
              <a:rPr lang="en-US" altLang="zh-TW" dirty="0" smtClean="0"/>
              <a:t>()&lt;&lt;</a:t>
            </a:r>
            <a:r>
              <a:rPr lang="en-US" altLang="zh-TW" dirty="0" err="1" smtClean="0"/>
              <a:t>endl</a:t>
            </a:r>
            <a:r>
              <a:rPr lang="en-US" altLang="zh-TW" dirty="0" smtClean="0"/>
              <a:t>;</a:t>
            </a:r>
          </a:p>
          <a:p>
            <a:r>
              <a:rPr lang="en-US" altLang="zh-TW" dirty="0" smtClean="0"/>
              <a:t>}</a:t>
            </a:r>
          </a:p>
          <a:p>
            <a:endParaRPr lang="en-US" altLang="zh-TW" dirty="0" smtClean="0"/>
          </a:p>
          <a:p>
            <a:r>
              <a:rPr lang="en-US" altLang="zh-TW" dirty="0" smtClean="0"/>
              <a:t>float triangle::</a:t>
            </a:r>
            <a:r>
              <a:rPr lang="en-US" altLang="zh-TW" dirty="0" err="1" smtClean="0"/>
              <a:t>cosA</a:t>
            </a:r>
            <a:r>
              <a:rPr lang="en-US" altLang="zh-TW" dirty="0" smtClean="0"/>
              <a:t>(){</a:t>
            </a:r>
          </a:p>
          <a:p>
            <a:r>
              <a:rPr lang="en-US" altLang="zh-TW" dirty="0" smtClean="0"/>
              <a:t>    return (b*</a:t>
            </a:r>
            <a:r>
              <a:rPr lang="en-US" altLang="zh-TW" dirty="0" err="1" smtClean="0"/>
              <a:t>b+c</a:t>
            </a:r>
            <a:r>
              <a:rPr lang="en-US" altLang="zh-TW" dirty="0" smtClean="0"/>
              <a:t>*c-a*a)/(2*b*c);</a:t>
            </a:r>
          </a:p>
          <a:p>
            <a:r>
              <a:rPr lang="en-US" altLang="zh-TW" dirty="0" smtClean="0"/>
              <a:t>}</a:t>
            </a:r>
          </a:p>
          <a:p>
            <a:endParaRPr lang="en-US" altLang="zh-TW" dirty="0" smtClean="0"/>
          </a:p>
          <a:p>
            <a:r>
              <a:rPr lang="en-US" altLang="zh-TW" dirty="0" smtClean="0"/>
              <a:t>float triangle::</a:t>
            </a:r>
            <a:r>
              <a:rPr lang="en-US" altLang="zh-TW" dirty="0" err="1" smtClean="0"/>
              <a:t>cosB</a:t>
            </a:r>
            <a:r>
              <a:rPr lang="en-US" altLang="zh-TW" dirty="0" smtClean="0"/>
              <a:t>(){</a:t>
            </a:r>
          </a:p>
          <a:p>
            <a:r>
              <a:rPr lang="en-US" altLang="zh-TW" dirty="0" smtClean="0"/>
              <a:t>    return (a*</a:t>
            </a:r>
            <a:r>
              <a:rPr lang="en-US" altLang="zh-TW" dirty="0" err="1" smtClean="0"/>
              <a:t>a+c</a:t>
            </a:r>
            <a:r>
              <a:rPr lang="en-US" altLang="zh-TW" dirty="0" smtClean="0"/>
              <a:t>*c-b*b)/(2*a*c);</a:t>
            </a:r>
          </a:p>
          <a:p>
            <a:r>
              <a:rPr lang="en-US" altLang="zh-TW" dirty="0" smtClean="0"/>
              <a:t>}</a:t>
            </a:r>
          </a:p>
          <a:p>
            <a:endParaRPr lang="en-US" altLang="zh-TW" dirty="0" smtClean="0"/>
          </a:p>
          <a:p>
            <a:r>
              <a:rPr lang="en-US" altLang="zh-TW" dirty="0" smtClean="0"/>
              <a:t>float triangle::</a:t>
            </a:r>
            <a:r>
              <a:rPr lang="en-US" altLang="zh-TW" dirty="0" err="1" smtClean="0"/>
              <a:t>cosC</a:t>
            </a:r>
            <a:r>
              <a:rPr lang="en-US" altLang="zh-TW" dirty="0" smtClean="0"/>
              <a:t>(){</a:t>
            </a:r>
          </a:p>
          <a:p>
            <a:r>
              <a:rPr lang="en-US" altLang="zh-TW" dirty="0" smtClean="0"/>
              <a:t>    return (b*</a:t>
            </a:r>
            <a:r>
              <a:rPr lang="en-US" altLang="zh-TW" dirty="0" err="1" smtClean="0"/>
              <a:t>b+a</a:t>
            </a:r>
            <a:r>
              <a:rPr lang="en-US" altLang="zh-TW" dirty="0" smtClean="0"/>
              <a:t>*a-c*c)/(2*a*c);</a:t>
            </a:r>
          </a:p>
          <a:p>
            <a:r>
              <a:rPr lang="en-US" altLang="zh-TW" dirty="0" smtClean="0"/>
              <a:t>}</a:t>
            </a:r>
          </a:p>
          <a:p>
            <a:endParaRPr lang="en-US" altLang="zh-TW" dirty="0" smtClean="0"/>
          </a:p>
          <a:p>
            <a:r>
              <a:rPr lang="en-US" altLang="zh-TW" dirty="0" err="1" smtClean="0"/>
              <a:t>int</a:t>
            </a:r>
            <a:r>
              <a:rPr lang="en-US" altLang="zh-TW" dirty="0" smtClean="0"/>
              <a:t> main(){</a:t>
            </a:r>
          </a:p>
          <a:p>
            <a:r>
              <a:rPr lang="en-US" altLang="zh-TW" dirty="0" smtClean="0"/>
              <a:t>    triangle t;</a:t>
            </a:r>
          </a:p>
          <a:p>
            <a:r>
              <a:rPr lang="en-US" altLang="zh-TW" dirty="0" smtClean="0"/>
              <a:t>    </a:t>
            </a:r>
            <a:r>
              <a:rPr lang="en-US" altLang="zh-TW" dirty="0" err="1" smtClean="0"/>
              <a:t>t.print</a:t>
            </a:r>
            <a:r>
              <a:rPr lang="en-US" altLang="zh-TW" dirty="0" smtClean="0"/>
              <a:t>();</a:t>
            </a:r>
          </a:p>
          <a:p>
            <a:r>
              <a:rPr lang="en-US" altLang="zh-TW" dirty="0" smtClean="0"/>
              <a:t>    return 0;</a:t>
            </a:r>
          </a:p>
          <a:p>
            <a:r>
              <a:rPr lang="en-US" altLang="zh-TW" dirty="0" smtClean="0"/>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54</a:t>
            </a:fld>
            <a:endParaRPr lang="zh-TW" altLang="en-US"/>
          </a:p>
        </p:txBody>
      </p:sp>
    </p:spTree>
    <p:extLst>
      <p:ext uri="{BB962C8B-B14F-4D97-AF65-F5344CB8AC3E}">
        <p14:creationId xmlns:p14="http://schemas.microsoft.com/office/powerpoint/2010/main" val="84049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20</a:t>
            </a:fld>
            <a:endParaRPr lang="zh-TW" altLang="en-US"/>
          </a:p>
        </p:txBody>
      </p:sp>
    </p:spTree>
    <p:extLst>
      <p:ext uri="{BB962C8B-B14F-4D97-AF65-F5344CB8AC3E}">
        <p14:creationId xmlns:p14="http://schemas.microsoft.com/office/powerpoint/2010/main" val="2791373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&lt;string&gt;</a:t>
            </a:r>
          </a:p>
          <a:p>
            <a:r>
              <a:rPr lang="en-US" altLang="zh-TW" dirty="0" smtClean="0"/>
              <a:t>using namespace std;</a:t>
            </a:r>
          </a:p>
          <a:p>
            <a:endParaRPr lang="en-US" altLang="zh-TW" dirty="0" smtClean="0"/>
          </a:p>
          <a:p>
            <a:r>
              <a:rPr lang="en-US" altLang="zh-TW" dirty="0" smtClean="0"/>
              <a:t>class Person</a:t>
            </a:r>
          </a:p>
          <a:p>
            <a:r>
              <a:rPr lang="en-US" altLang="zh-TW" dirty="0" smtClean="0"/>
              <a:t>{</a:t>
            </a:r>
          </a:p>
          <a:p>
            <a:r>
              <a:rPr lang="en-US" altLang="zh-TW" dirty="0" smtClean="0"/>
              <a:t>    public:</a:t>
            </a:r>
          </a:p>
          <a:p>
            <a:r>
              <a:rPr lang="en-US" altLang="zh-TW" dirty="0" smtClean="0"/>
              <a:t>        Person();</a:t>
            </a:r>
          </a:p>
          <a:p>
            <a:r>
              <a:rPr lang="en-US" altLang="zh-TW" dirty="0" smtClean="0"/>
              <a:t>        Person(string, int, int);</a:t>
            </a:r>
          </a:p>
          <a:p>
            <a:r>
              <a:rPr lang="en-US" altLang="zh-TW" dirty="0" smtClean="0"/>
              <a:t>        void input();</a:t>
            </a:r>
          </a:p>
          <a:p>
            <a:r>
              <a:rPr lang="en-US" altLang="zh-TW" dirty="0" smtClean="0"/>
              <a:t>        void output();</a:t>
            </a:r>
          </a:p>
          <a:p>
            <a:r>
              <a:rPr lang="en-US" altLang="zh-TW" dirty="0" smtClean="0"/>
              <a:t>        int operator+(Person &amp;);</a:t>
            </a:r>
          </a:p>
          <a:p>
            <a:r>
              <a:rPr lang="en-US" altLang="zh-TW" dirty="0" smtClean="0"/>
              <a:t>    private:</a:t>
            </a:r>
          </a:p>
          <a:p>
            <a:r>
              <a:rPr lang="en-US" altLang="zh-TW" dirty="0" smtClean="0"/>
              <a:t>        string name;</a:t>
            </a:r>
          </a:p>
          <a:p>
            <a:r>
              <a:rPr lang="en-US" altLang="zh-TW" dirty="0" smtClean="0"/>
              <a:t>        int  height;</a:t>
            </a:r>
          </a:p>
          <a:p>
            <a:r>
              <a:rPr lang="en-US" altLang="zh-TW" dirty="0" smtClean="0"/>
              <a:t>        int  weight;</a:t>
            </a:r>
          </a:p>
          <a:p>
            <a:r>
              <a:rPr lang="en-US" altLang="zh-TW" dirty="0" smtClean="0"/>
              <a:t>};</a:t>
            </a:r>
          </a:p>
          <a:p>
            <a:endParaRPr lang="en-US" altLang="zh-TW" dirty="0" smtClean="0"/>
          </a:p>
          <a:p>
            <a:endParaRPr lang="en-US" altLang="zh-TW" dirty="0" smtClean="0"/>
          </a:p>
          <a:p>
            <a:r>
              <a:rPr lang="en-US" altLang="zh-TW" dirty="0" smtClean="0"/>
              <a:t>int Person::operator+(Person &amp;p){</a:t>
            </a:r>
          </a:p>
          <a:p>
            <a:r>
              <a:rPr lang="en-US" altLang="zh-TW" dirty="0" smtClean="0"/>
              <a:t>    return p.weight+weight;</a:t>
            </a:r>
          </a:p>
          <a:p>
            <a:r>
              <a:rPr lang="en-US" altLang="zh-TW" dirty="0" smtClean="0"/>
              <a:t>}</a:t>
            </a:r>
          </a:p>
          <a:p>
            <a:endParaRPr lang="en-US" altLang="zh-TW" dirty="0" smtClean="0"/>
          </a:p>
          <a:p>
            <a:r>
              <a:rPr lang="en-US" altLang="zh-TW" dirty="0" smtClean="0"/>
              <a:t>Person::Person()</a:t>
            </a:r>
          </a:p>
          <a:p>
            <a:r>
              <a:rPr lang="en-US" altLang="zh-TW" dirty="0" smtClean="0"/>
              <a:t>{</a:t>
            </a:r>
          </a:p>
          <a:p>
            <a:r>
              <a:rPr lang="en-US" altLang="zh-TW" dirty="0" smtClean="0"/>
              <a:t>    name = "No name";</a:t>
            </a:r>
          </a:p>
          <a:p>
            <a:r>
              <a:rPr lang="en-US" altLang="zh-TW" dirty="0" smtClean="0"/>
              <a:t>    height = 0;</a:t>
            </a:r>
          </a:p>
          <a:p>
            <a:r>
              <a:rPr lang="en-US" altLang="zh-TW" dirty="0" smtClean="0"/>
              <a:t>    weight = 0;</a:t>
            </a:r>
          </a:p>
          <a:p>
            <a:r>
              <a:rPr lang="en-US" altLang="zh-TW" dirty="0" smtClean="0"/>
              <a:t>}</a:t>
            </a:r>
          </a:p>
          <a:p>
            <a:r>
              <a:rPr lang="en-US" altLang="zh-TW" dirty="0" smtClean="0"/>
              <a:t>Person::Person(string n, int h, int w)</a:t>
            </a:r>
          </a:p>
          <a:p>
            <a:r>
              <a:rPr lang="en-US" altLang="zh-TW" dirty="0" smtClean="0"/>
              <a:t>{</a:t>
            </a:r>
          </a:p>
          <a:p>
            <a:r>
              <a:rPr lang="en-US" altLang="zh-TW" dirty="0" smtClean="0"/>
              <a:t>    name = n;</a:t>
            </a:r>
          </a:p>
          <a:p>
            <a:r>
              <a:rPr lang="en-US" altLang="zh-TW" dirty="0" smtClean="0"/>
              <a:t>    height = h;</a:t>
            </a:r>
          </a:p>
          <a:p>
            <a:r>
              <a:rPr lang="en-US" altLang="zh-TW" dirty="0" smtClean="0"/>
              <a:t>    weight = w;</a:t>
            </a:r>
          </a:p>
          <a:p>
            <a:r>
              <a:rPr lang="en-US" altLang="zh-TW" dirty="0" smtClean="0"/>
              <a:t>}</a:t>
            </a:r>
          </a:p>
          <a:p>
            <a:r>
              <a:rPr lang="en-US" altLang="zh-TW" dirty="0" smtClean="0"/>
              <a:t>void Person::input()</a:t>
            </a:r>
          </a:p>
          <a:p>
            <a:r>
              <a:rPr lang="en-US" altLang="zh-TW" dirty="0" smtClean="0"/>
              <a:t>{</a:t>
            </a:r>
          </a:p>
          <a:p>
            <a:r>
              <a:rPr lang="en-US" altLang="zh-TW" dirty="0" smtClean="0"/>
              <a:t>    cin &gt;&gt; name;</a:t>
            </a:r>
          </a:p>
          <a:p>
            <a:r>
              <a:rPr lang="en-US" altLang="zh-TW" dirty="0" smtClean="0"/>
              <a:t>    cin &gt;&gt; height;</a:t>
            </a:r>
          </a:p>
          <a:p>
            <a:r>
              <a:rPr lang="en-US" altLang="zh-TW" dirty="0" smtClean="0"/>
              <a:t>    cin &gt;&gt; weight;</a:t>
            </a:r>
          </a:p>
          <a:p>
            <a:r>
              <a:rPr lang="en-US" altLang="zh-TW" dirty="0" smtClean="0"/>
              <a:t>}</a:t>
            </a:r>
          </a:p>
          <a:p>
            <a:r>
              <a:rPr lang="en-US" altLang="zh-TW" dirty="0" smtClean="0"/>
              <a:t>void Person::output()</a:t>
            </a:r>
          </a:p>
          <a:p>
            <a:r>
              <a:rPr lang="en-US" altLang="zh-TW" dirty="0" smtClean="0"/>
              <a:t>{</a:t>
            </a:r>
          </a:p>
          <a:p>
            <a:r>
              <a:rPr lang="en-US" altLang="zh-TW" dirty="0" smtClean="0"/>
              <a:t>    cout &lt;&lt; "Name:" &lt;&lt; name &lt;&lt; endl;</a:t>
            </a:r>
          </a:p>
          <a:p>
            <a:r>
              <a:rPr lang="en-US" altLang="zh-TW" dirty="0" smtClean="0"/>
              <a:t>    cout &lt;&lt; "Height:" &lt;&lt; height &lt;&lt; " cm" &lt;&lt; endl;</a:t>
            </a:r>
          </a:p>
          <a:p>
            <a:r>
              <a:rPr lang="en-US" altLang="zh-TW" dirty="0" smtClean="0"/>
              <a:t>    cout &lt;&lt; "Weight:" &lt;&lt; weight &lt;&lt; " kg" &lt;&lt; endl;</a:t>
            </a:r>
          </a:p>
          <a:p>
            <a:r>
              <a:rPr lang="en-US" altLang="zh-TW" dirty="0" smtClean="0"/>
              <a:t>}</a:t>
            </a:r>
          </a:p>
          <a:p>
            <a:endParaRPr lang="en-US" altLang="zh-TW" dirty="0" smtClean="0"/>
          </a:p>
          <a:p>
            <a:r>
              <a:rPr lang="en-US" altLang="zh-TW" dirty="0" smtClean="0"/>
              <a:t>int main()</a:t>
            </a:r>
          </a:p>
          <a:p>
            <a:r>
              <a:rPr lang="en-US" altLang="zh-TW" dirty="0" smtClean="0"/>
              <a:t>{</a:t>
            </a:r>
          </a:p>
          <a:p>
            <a:r>
              <a:rPr lang="en-US" altLang="zh-TW" dirty="0" smtClean="0"/>
              <a:t>    Person p1;</a:t>
            </a:r>
          </a:p>
          <a:p>
            <a:r>
              <a:rPr lang="en-US" altLang="zh-TW" dirty="0" smtClean="0"/>
              <a:t>    Person p2("Andy", 180, 80);</a:t>
            </a:r>
          </a:p>
          <a:p>
            <a:endParaRPr lang="en-US" altLang="zh-TW" dirty="0" smtClean="0"/>
          </a:p>
          <a:p>
            <a:r>
              <a:rPr lang="en-US" altLang="zh-TW" dirty="0" smtClean="0"/>
              <a:t>    p1.output();</a:t>
            </a:r>
          </a:p>
          <a:p>
            <a:r>
              <a:rPr lang="en-US" altLang="zh-TW" dirty="0" smtClean="0"/>
              <a:t>    p2.output();</a:t>
            </a:r>
          </a:p>
          <a:p>
            <a:r>
              <a:rPr lang="en-US" altLang="zh-TW" dirty="0" smtClean="0"/>
              <a:t>    return 0;</a:t>
            </a:r>
          </a:p>
          <a:p>
            <a:r>
              <a:rPr lang="en-US" altLang="zh-TW" dirty="0" smtClean="0"/>
              <a:t>}</a:t>
            </a:r>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60</a:t>
            </a:fld>
            <a:endParaRPr lang="zh-TW" altLang="en-US"/>
          </a:p>
        </p:txBody>
      </p:sp>
    </p:spTree>
    <p:extLst>
      <p:ext uri="{BB962C8B-B14F-4D97-AF65-F5344CB8AC3E}">
        <p14:creationId xmlns:p14="http://schemas.microsoft.com/office/powerpoint/2010/main" val="3362501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endParaRPr lang="en-US" altLang="zh-TW" dirty="0" smtClean="0"/>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smtClean="0"/>
              <a:t>class Point2D</a:t>
            </a:r>
          </a:p>
          <a:p>
            <a:r>
              <a:rPr lang="en-US" altLang="zh-TW" dirty="0" smtClean="0"/>
              <a:t>{</a:t>
            </a:r>
          </a:p>
          <a:p>
            <a:r>
              <a:rPr lang="en-US" altLang="zh-TW" dirty="0" smtClean="0"/>
              <a:t>	public:</a:t>
            </a:r>
          </a:p>
          <a:p>
            <a:r>
              <a:rPr lang="en-US" altLang="zh-TW" dirty="0" smtClean="0"/>
              <a:t>		Point2D();</a:t>
            </a:r>
          </a:p>
          <a:p>
            <a:r>
              <a:rPr lang="en-US" altLang="zh-TW" dirty="0" smtClean="0"/>
              <a:t>		Point2D(</a:t>
            </a:r>
            <a:r>
              <a:rPr lang="en-US" altLang="zh-TW" dirty="0" err="1" smtClean="0"/>
              <a:t>int</a:t>
            </a:r>
            <a:r>
              <a:rPr lang="en-US" altLang="zh-TW" dirty="0" smtClean="0"/>
              <a:t> x, </a:t>
            </a:r>
            <a:r>
              <a:rPr lang="en-US" altLang="zh-TW" dirty="0" err="1" smtClean="0"/>
              <a:t>int</a:t>
            </a:r>
            <a:r>
              <a:rPr lang="en-US" altLang="zh-TW" dirty="0" smtClean="0"/>
              <a:t> y);</a:t>
            </a:r>
          </a:p>
          <a:p>
            <a:r>
              <a:rPr lang="en-US" altLang="zh-TW" dirty="0" smtClean="0"/>
              <a:t>		</a:t>
            </a:r>
            <a:r>
              <a:rPr lang="en-US" altLang="zh-TW" dirty="0" err="1" smtClean="0"/>
              <a:t>int</a:t>
            </a:r>
            <a:r>
              <a:rPr lang="en-US" altLang="zh-TW" dirty="0" smtClean="0"/>
              <a:t> </a:t>
            </a:r>
            <a:r>
              <a:rPr lang="en-US" altLang="zh-TW" dirty="0" err="1" smtClean="0"/>
              <a:t>getX</a:t>
            </a:r>
            <a:r>
              <a:rPr lang="en-US" altLang="zh-TW" dirty="0" smtClean="0"/>
              <a:t>();</a:t>
            </a:r>
          </a:p>
          <a:p>
            <a:r>
              <a:rPr lang="en-US" altLang="zh-TW" dirty="0" smtClean="0"/>
              <a:t>		</a:t>
            </a:r>
            <a:r>
              <a:rPr lang="en-US" altLang="zh-TW" dirty="0" err="1" smtClean="0"/>
              <a:t>int</a:t>
            </a:r>
            <a:r>
              <a:rPr lang="en-US" altLang="zh-TW" dirty="0" smtClean="0"/>
              <a:t> </a:t>
            </a:r>
            <a:r>
              <a:rPr lang="en-US" altLang="zh-TW" dirty="0" err="1" smtClean="0"/>
              <a:t>getY</a:t>
            </a:r>
            <a:r>
              <a:rPr lang="en-US" altLang="zh-TW" dirty="0" smtClean="0"/>
              <a:t>();</a:t>
            </a:r>
          </a:p>
          <a:p>
            <a:r>
              <a:rPr lang="en-US" altLang="zh-TW" dirty="0" smtClean="0"/>
              <a:t>		void </a:t>
            </a:r>
            <a:r>
              <a:rPr lang="en-US" altLang="zh-TW" dirty="0" err="1" smtClean="0"/>
              <a:t>setX</a:t>
            </a:r>
            <a:r>
              <a:rPr lang="en-US" altLang="zh-TW" dirty="0" smtClean="0"/>
              <a:t>(</a:t>
            </a:r>
            <a:r>
              <a:rPr lang="en-US" altLang="zh-TW" dirty="0" err="1" smtClean="0"/>
              <a:t>int</a:t>
            </a:r>
            <a:r>
              <a:rPr lang="en-US" altLang="zh-TW" dirty="0" smtClean="0"/>
              <a:t> xx);</a:t>
            </a:r>
          </a:p>
          <a:p>
            <a:r>
              <a:rPr lang="en-US" altLang="zh-TW" dirty="0" smtClean="0"/>
              <a:t>		void </a:t>
            </a:r>
            <a:r>
              <a:rPr lang="en-US" altLang="zh-TW" dirty="0" err="1" smtClean="0"/>
              <a:t>setY</a:t>
            </a:r>
            <a:r>
              <a:rPr lang="en-US" altLang="zh-TW" dirty="0" smtClean="0"/>
              <a:t>(</a:t>
            </a:r>
            <a:r>
              <a:rPr lang="en-US" altLang="zh-TW" dirty="0" err="1" smtClean="0"/>
              <a:t>int</a:t>
            </a:r>
            <a:r>
              <a:rPr lang="en-US" altLang="zh-TW" dirty="0" smtClean="0"/>
              <a:t> </a:t>
            </a:r>
            <a:r>
              <a:rPr lang="en-US" altLang="zh-TW" dirty="0" err="1" smtClean="0"/>
              <a:t>yy</a:t>
            </a:r>
            <a:r>
              <a:rPr lang="en-US" altLang="zh-TW" dirty="0" smtClean="0"/>
              <a:t>);</a:t>
            </a:r>
          </a:p>
          <a:p>
            <a:r>
              <a:rPr lang="en-US" altLang="zh-TW" dirty="0" smtClean="0"/>
              <a:t>		Point2D operator+(Point2D &amp;p); // </a:t>
            </a:r>
            <a:r>
              <a:rPr lang="zh-TW" altLang="en-US" dirty="0" smtClean="0"/>
              <a:t>重載</a:t>
            </a:r>
            <a:r>
              <a:rPr lang="en-US" altLang="zh-TW" dirty="0" smtClean="0"/>
              <a:t>+</a:t>
            </a:r>
            <a:r>
              <a:rPr lang="zh-TW" altLang="en-US" dirty="0" smtClean="0"/>
              <a:t>運算子</a:t>
            </a:r>
          </a:p>
          <a:p>
            <a:r>
              <a:rPr lang="zh-TW" altLang="en-US" dirty="0" smtClean="0"/>
              <a:t>		</a:t>
            </a:r>
            <a:r>
              <a:rPr lang="en-US" altLang="zh-TW" dirty="0" smtClean="0"/>
              <a:t>Point2D operator-(Point2D &amp;p); // </a:t>
            </a:r>
            <a:r>
              <a:rPr lang="zh-TW" altLang="en-US" dirty="0" smtClean="0"/>
              <a:t>重載</a:t>
            </a:r>
            <a:r>
              <a:rPr lang="en-US" altLang="zh-TW" dirty="0" smtClean="0"/>
              <a:t>-</a:t>
            </a:r>
            <a:r>
              <a:rPr lang="zh-TW" altLang="en-US" dirty="0" smtClean="0"/>
              <a:t>運算子</a:t>
            </a:r>
          </a:p>
          <a:p>
            <a:endParaRPr lang="zh-TW" altLang="en-US" dirty="0" smtClean="0"/>
          </a:p>
          <a:p>
            <a:r>
              <a:rPr lang="zh-TW" altLang="en-US" dirty="0" smtClean="0"/>
              <a:t>	</a:t>
            </a:r>
            <a:r>
              <a:rPr lang="en-US" altLang="zh-TW" dirty="0" smtClean="0"/>
              <a:t>private:</a:t>
            </a:r>
          </a:p>
          <a:p>
            <a:r>
              <a:rPr lang="en-US" altLang="zh-TW" dirty="0" smtClean="0"/>
              <a:t>		</a:t>
            </a:r>
            <a:r>
              <a:rPr lang="en-US" altLang="zh-TW" dirty="0" err="1" smtClean="0"/>
              <a:t>int</a:t>
            </a:r>
            <a:r>
              <a:rPr lang="en-US" altLang="zh-TW" dirty="0" smtClean="0"/>
              <a:t> X;</a:t>
            </a:r>
          </a:p>
          <a:p>
            <a:r>
              <a:rPr lang="en-US" altLang="zh-TW" dirty="0" smtClean="0"/>
              <a:t>		</a:t>
            </a:r>
            <a:r>
              <a:rPr lang="en-US" altLang="zh-TW" dirty="0" err="1" smtClean="0"/>
              <a:t>int</a:t>
            </a:r>
            <a:r>
              <a:rPr lang="en-US" altLang="zh-TW" dirty="0" smtClean="0"/>
              <a:t> Y;</a:t>
            </a:r>
          </a:p>
          <a:p>
            <a:r>
              <a:rPr lang="en-US" altLang="zh-TW" dirty="0" smtClean="0"/>
              <a:t>};</a:t>
            </a:r>
          </a:p>
          <a:p>
            <a:r>
              <a:rPr lang="en-US" altLang="zh-TW" dirty="0" smtClean="0"/>
              <a:t>Point2D::Point2D()</a:t>
            </a:r>
          </a:p>
          <a:p>
            <a:r>
              <a:rPr lang="en-US" altLang="zh-TW" dirty="0" smtClean="0"/>
              <a:t>{</a:t>
            </a:r>
          </a:p>
          <a:p>
            <a:r>
              <a:rPr lang="en-US" altLang="zh-TW" dirty="0" smtClean="0"/>
              <a:t>    X = 0;</a:t>
            </a:r>
          </a:p>
          <a:p>
            <a:r>
              <a:rPr lang="en-US" altLang="zh-TW" dirty="0" smtClean="0"/>
              <a:t>    Y = 0;</a:t>
            </a:r>
          </a:p>
          <a:p>
            <a:r>
              <a:rPr lang="en-US" altLang="zh-TW" dirty="0" smtClean="0"/>
              <a:t>}</a:t>
            </a:r>
          </a:p>
          <a:p>
            <a:r>
              <a:rPr lang="en-US" altLang="zh-TW" dirty="0" smtClean="0"/>
              <a:t>Point2D::Point2D(</a:t>
            </a:r>
            <a:r>
              <a:rPr lang="en-US" altLang="zh-TW" dirty="0" err="1" smtClean="0"/>
              <a:t>int</a:t>
            </a:r>
            <a:r>
              <a:rPr lang="en-US" altLang="zh-TW" dirty="0" smtClean="0"/>
              <a:t> x, </a:t>
            </a:r>
            <a:r>
              <a:rPr lang="en-US" altLang="zh-TW" dirty="0" err="1" smtClean="0"/>
              <a:t>int</a:t>
            </a:r>
            <a:r>
              <a:rPr lang="en-US" altLang="zh-TW" dirty="0" smtClean="0"/>
              <a:t> y)</a:t>
            </a:r>
          </a:p>
          <a:p>
            <a:r>
              <a:rPr lang="en-US" altLang="zh-TW" dirty="0" smtClean="0"/>
              <a:t>{</a:t>
            </a:r>
          </a:p>
          <a:p>
            <a:r>
              <a:rPr lang="en-US" altLang="zh-TW" dirty="0" smtClean="0"/>
              <a:t>    X = x;</a:t>
            </a:r>
          </a:p>
          <a:p>
            <a:r>
              <a:rPr lang="en-US" altLang="zh-TW" dirty="0" smtClean="0"/>
              <a:t>    Y = y;</a:t>
            </a:r>
          </a:p>
          <a:p>
            <a:r>
              <a:rPr lang="en-US" altLang="zh-TW" dirty="0" smtClean="0"/>
              <a:t>}</a:t>
            </a:r>
          </a:p>
          <a:p>
            <a:endParaRPr lang="en-US" altLang="zh-TW" dirty="0" smtClean="0"/>
          </a:p>
          <a:p>
            <a:endParaRPr lang="en-US" altLang="zh-TW" dirty="0" smtClean="0"/>
          </a:p>
          <a:p>
            <a:r>
              <a:rPr lang="en-US" altLang="zh-TW" dirty="0" smtClean="0"/>
              <a:t>void Point2D::</a:t>
            </a:r>
            <a:r>
              <a:rPr lang="en-US" altLang="zh-TW" dirty="0" err="1" smtClean="0"/>
              <a:t>setX</a:t>
            </a:r>
            <a:r>
              <a:rPr lang="en-US" altLang="zh-TW" dirty="0" smtClean="0"/>
              <a:t>(</a:t>
            </a:r>
            <a:r>
              <a:rPr lang="en-US" altLang="zh-TW" dirty="0" err="1" smtClean="0"/>
              <a:t>int</a:t>
            </a:r>
            <a:r>
              <a:rPr lang="en-US" altLang="zh-TW" dirty="0" smtClean="0"/>
              <a:t> xx){</a:t>
            </a:r>
          </a:p>
          <a:p>
            <a:r>
              <a:rPr lang="en-US" altLang="zh-TW" dirty="0" smtClean="0"/>
              <a:t>    X=xx;</a:t>
            </a:r>
          </a:p>
          <a:p>
            <a:r>
              <a:rPr lang="en-US" altLang="zh-TW" dirty="0" smtClean="0"/>
              <a:t>}</a:t>
            </a:r>
          </a:p>
          <a:p>
            <a:r>
              <a:rPr lang="en-US" altLang="zh-TW" dirty="0" smtClean="0"/>
              <a:t>void Point2D::</a:t>
            </a:r>
            <a:r>
              <a:rPr lang="en-US" altLang="zh-TW" dirty="0" err="1" smtClean="0"/>
              <a:t>setY</a:t>
            </a:r>
            <a:r>
              <a:rPr lang="en-US" altLang="zh-TW" dirty="0" smtClean="0"/>
              <a:t>(</a:t>
            </a:r>
            <a:r>
              <a:rPr lang="en-US" altLang="zh-TW" dirty="0" err="1" smtClean="0"/>
              <a:t>int</a:t>
            </a:r>
            <a:r>
              <a:rPr lang="en-US" altLang="zh-TW" dirty="0" smtClean="0"/>
              <a:t> </a:t>
            </a:r>
            <a:r>
              <a:rPr lang="en-US" altLang="zh-TW" dirty="0" err="1" smtClean="0"/>
              <a:t>yy</a:t>
            </a:r>
            <a:r>
              <a:rPr lang="en-US" altLang="zh-TW" dirty="0" smtClean="0"/>
              <a:t>){</a:t>
            </a:r>
          </a:p>
          <a:p>
            <a:r>
              <a:rPr lang="en-US" altLang="zh-TW" dirty="0" smtClean="0"/>
              <a:t>    Y=</a:t>
            </a:r>
            <a:r>
              <a:rPr lang="en-US" altLang="zh-TW" dirty="0" err="1" smtClean="0"/>
              <a:t>yy</a:t>
            </a:r>
            <a:r>
              <a:rPr lang="en-US" altLang="zh-TW" dirty="0" smtClean="0"/>
              <a:t>;</a:t>
            </a:r>
          </a:p>
          <a:p>
            <a:r>
              <a:rPr lang="en-US" altLang="zh-TW" dirty="0" smtClean="0"/>
              <a:t>}</a:t>
            </a:r>
          </a:p>
          <a:p>
            <a:endParaRPr lang="en-US" altLang="zh-TW" dirty="0" smtClean="0"/>
          </a:p>
          <a:p>
            <a:r>
              <a:rPr lang="en-US" altLang="zh-TW" dirty="0" err="1" smtClean="0"/>
              <a:t>int</a:t>
            </a:r>
            <a:r>
              <a:rPr lang="en-US" altLang="zh-TW" dirty="0" smtClean="0"/>
              <a:t> Point2D::</a:t>
            </a:r>
            <a:r>
              <a:rPr lang="en-US" altLang="zh-TW" dirty="0" err="1" smtClean="0"/>
              <a:t>getX</a:t>
            </a:r>
            <a:r>
              <a:rPr lang="en-US" altLang="zh-TW" dirty="0" smtClean="0"/>
              <a:t>()</a:t>
            </a:r>
          </a:p>
          <a:p>
            <a:r>
              <a:rPr lang="en-US" altLang="zh-TW" dirty="0" smtClean="0"/>
              <a:t>{</a:t>
            </a:r>
          </a:p>
          <a:p>
            <a:r>
              <a:rPr lang="en-US" altLang="zh-TW" dirty="0" smtClean="0"/>
              <a:t>    return X;</a:t>
            </a:r>
          </a:p>
          <a:p>
            <a:r>
              <a:rPr lang="en-US" altLang="zh-TW" dirty="0" smtClean="0"/>
              <a:t>}</a:t>
            </a:r>
          </a:p>
          <a:p>
            <a:endParaRPr lang="en-US" altLang="zh-TW" dirty="0" smtClean="0"/>
          </a:p>
          <a:p>
            <a:r>
              <a:rPr lang="en-US" altLang="zh-TW" dirty="0" err="1" smtClean="0"/>
              <a:t>int</a:t>
            </a:r>
            <a:r>
              <a:rPr lang="en-US" altLang="zh-TW" dirty="0" smtClean="0"/>
              <a:t> Point2D::</a:t>
            </a:r>
            <a:r>
              <a:rPr lang="en-US" altLang="zh-TW" dirty="0" err="1" smtClean="0"/>
              <a:t>getY</a:t>
            </a:r>
            <a:r>
              <a:rPr lang="en-US" altLang="zh-TW" dirty="0" smtClean="0"/>
              <a:t>()</a:t>
            </a:r>
          </a:p>
          <a:p>
            <a:r>
              <a:rPr lang="en-US" altLang="zh-TW" dirty="0" smtClean="0"/>
              <a:t>{</a:t>
            </a:r>
          </a:p>
          <a:p>
            <a:r>
              <a:rPr lang="en-US" altLang="zh-TW" dirty="0" smtClean="0"/>
              <a:t>    return Y;</a:t>
            </a:r>
          </a:p>
          <a:p>
            <a:r>
              <a:rPr lang="en-US" altLang="zh-TW" dirty="0" smtClean="0"/>
              <a:t>}</a:t>
            </a:r>
          </a:p>
          <a:p>
            <a:r>
              <a:rPr lang="en-US" altLang="zh-TW" dirty="0" smtClean="0"/>
              <a:t>Point2D Point2D::operator+(Point2D &amp;p)</a:t>
            </a:r>
          </a:p>
          <a:p>
            <a:r>
              <a:rPr lang="en-US" altLang="zh-TW" dirty="0" smtClean="0"/>
              <a:t>{</a:t>
            </a:r>
          </a:p>
          <a:p>
            <a:r>
              <a:rPr lang="en-US" altLang="zh-TW" dirty="0" smtClean="0"/>
              <a:t>    </a:t>
            </a:r>
            <a:r>
              <a:rPr lang="en-US" altLang="zh-TW" dirty="0" err="1" smtClean="0"/>
              <a:t>int</a:t>
            </a:r>
            <a:r>
              <a:rPr lang="en-US" altLang="zh-TW" dirty="0" smtClean="0"/>
              <a:t> x = X + </a:t>
            </a:r>
            <a:r>
              <a:rPr lang="en-US" altLang="zh-TW" dirty="0" err="1" smtClean="0"/>
              <a:t>p.X</a:t>
            </a:r>
            <a:r>
              <a:rPr lang="en-US" altLang="zh-TW" dirty="0" smtClean="0"/>
              <a:t>;</a:t>
            </a:r>
          </a:p>
          <a:p>
            <a:r>
              <a:rPr lang="en-US" altLang="zh-TW" dirty="0" smtClean="0"/>
              <a:t>    </a:t>
            </a:r>
            <a:r>
              <a:rPr lang="en-US" altLang="zh-TW" dirty="0" err="1" smtClean="0"/>
              <a:t>int</a:t>
            </a:r>
            <a:r>
              <a:rPr lang="en-US" altLang="zh-TW" dirty="0" smtClean="0"/>
              <a:t> y = Y + </a:t>
            </a:r>
            <a:r>
              <a:rPr lang="en-US" altLang="zh-TW" dirty="0" err="1" smtClean="0"/>
              <a:t>p.Y</a:t>
            </a:r>
            <a:r>
              <a:rPr lang="en-US" altLang="zh-TW" dirty="0" smtClean="0"/>
              <a:t>;</a:t>
            </a:r>
          </a:p>
          <a:p>
            <a:r>
              <a:rPr lang="en-US" altLang="zh-TW" dirty="0" smtClean="0"/>
              <a:t>    Point2D </a:t>
            </a:r>
            <a:r>
              <a:rPr lang="en-US" altLang="zh-TW" dirty="0" err="1" smtClean="0"/>
              <a:t>tmp</a:t>
            </a:r>
            <a:r>
              <a:rPr lang="en-US" altLang="zh-TW" dirty="0" smtClean="0"/>
              <a:t>(x, y);</a:t>
            </a:r>
          </a:p>
          <a:p>
            <a:r>
              <a:rPr lang="en-US" altLang="zh-TW" dirty="0" smtClean="0"/>
              <a:t>    return </a:t>
            </a:r>
            <a:r>
              <a:rPr lang="en-US" altLang="zh-TW" dirty="0" err="1" smtClean="0"/>
              <a:t>tmp</a:t>
            </a:r>
            <a:r>
              <a:rPr lang="en-US" altLang="zh-TW" dirty="0" smtClean="0"/>
              <a:t>;</a:t>
            </a:r>
          </a:p>
          <a:p>
            <a:r>
              <a:rPr lang="en-US" altLang="zh-TW" dirty="0" smtClean="0"/>
              <a:t>}</a:t>
            </a:r>
          </a:p>
          <a:p>
            <a:r>
              <a:rPr lang="en-US" altLang="zh-TW" dirty="0" smtClean="0"/>
              <a:t>Point2D Point2D::operator-(Point2D &amp;p)</a:t>
            </a:r>
          </a:p>
          <a:p>
            <a:r>
              <a:rPr lang="en-US" altLang="zh-TW" dirty="0" smtClean="0"/>
              <a:t>{</a:t>
            </a:r>
          </a:p>
          <a:p>
            <a:r>
              <a:rPr lang="en-US" altLang="zh-TW" dirty="0" smtClean="0"/>
              <a:t>    </a:t>
            </a:r>
            <a:r>
              <a:rPr lang="en-US" altLang="zh-TW" dirty="0" err="1" smtClean="0"/>
              <a:t>int</a:t>
            </a:r>
            <a:r>
              <a:rPr lang="en-US" altLang="zh-TW" dirty="0" smtClean="0"/>
              <a:t> x = X - </a:t>
            </a:r>
            <a:r>
              <a:rPr lang="en-US" altLang="zh-TW" dirty="0" err="1" smtClean="0"/>
              <a:t>p.X</a:t>
            </a:r>
            <a:r>
              <a:rPr lang="en-US" altLang="zh-TW" dirty="0" smtClean="0"/>
              <a:t>;</a:t>
            </a:r>
          </a:p>
          <a:p>
            <a:r>
              <a:rPr lang="en-US" altLang="zh-TW" dirty="0" smtClean="0"/>
              <a:t>    </a:t>
            </a:r>
            <a:r>
              <a:rPr lang="en-US" altLang="zh-TW" dirty="0" err="1" smtClean="0"/>
              <a:t>int</a:t>
            </a:r>
            <a:r>
              <a:rPr lang="en-US" altLang="zh-TW" dirty="0" smtClean="0"/>
              <a:t> y = Y - </a:t>
            </a:r>
            <a:r>
              <a:rPr lang="en-US" altLang="zh-TW" dirty="0" err="1" smtClean="0"/>
              <a:t>p.Y</a:t>
            </a:r>
            <a:r>
              <a:rPr lang="en-US" altLang="zh-TW" dirty="0" smtClean="0"/>
              <a:t>;</a:t>
            </a:r>
          </a:p>
          <a:p>
            <a:r>
              <a:rPr lang="en-US" altLang="zh-TW" dirty="0" smtClean="0"/>
              <a:t>    Point2D </a:t>
            </a:r>
            <a:r>
              <a:rPr lang="en-US" altLang="zh-TW" dirty="0" err="1" smtClean="0"/>
              <a:t>tmp</a:t>
            </a:r>
            <a:r>
              <a:rPr lang="en-US" altLang="zh-TW" dirty="0" smtClean="0"/>
              <a:t>(x, y);</a:t>
            </a:r>
          </a:p>
          <a:p>
            <a:r>
              <a:rPr lang="en-US" altLang="zh-TW" dirty="0" smtClean="0"/>
              <a:t>    return </a:t>
            </a:r>
            <a:r>
              <a:rPr lang="en-US" altLang="zh-TW" dirty="0" err="1" smtClean="0"/>
              <a:t>tmp</a:t>
            </a:r>
            <a:r>
              <a:rPr lang="en-US" altLang="zh-TW" dirty="0" smtClean="0"/>
              <a:t>;</a:t>
            </a:r>
          </a:p>
          <a:p>
            <a:r>
              <a:rPr lang="en-US" altLang="zh-TW" dirty="0" smtClean="0"/>
              <a:t>}</a:t>
            </a:r>
          </a:p>
          <a:p>
            <a:endParaRPr lang="en-US" altLang="zh-TW" dirty="0" smtClean="0"/>
          </a:p>
          <a:p>
            <a:r>
              <a:rPr lang="en-US" altLang="zh-TW" dirty="0" err="1" smtClean="0"/>
              <a:t>int</a:t>
            </a:r>
            <a:r>
              <a:rPr lang="en-US" altLang="zh-TW" dirty="0" smtClean="0"/>
              <a:t> main()</a:t>
            </a:r>
          </a:p>
          <a:p>
            <a:r>
              <a:rPr lang="en-US" altLang="zh-TW" dirty="0" smtClean="0"/>
              <a:t>{</a:t>
            </a:r>
          </a:p>
          <a:p>
            <a:r>
              <a:rPr lang="en-US" altLang="zh-TW" dirty="0" smtClean="0"/>
              <a:t>	Point2D p1(5, 5);</a:t>
            </a:r>
          </a:p>
          <a:p>
            <a:r>
              <a:rPr lang="en-US" altLang="zh-TW" dirty="0" smtClean="0"/>
              <a:t>	Point2D p2(10, 10);</a:t>
            </a:r>
          </a:p>
          <a:p>
            <a:r>
              <a:rPr lang="en-US" altLang="zh-TW" dirty="0" smtClean="0"/>
              <a:t>	Point2D p3;</a:t>
            </a:r>
          </a:p>
          <a:p>
            <a:endParaRPr lang="en-US" altLang="zh-TW" dirty="0" smtClean="0"/>
          </a:p>
          <a:p>
            <a:r>
              <a:rPr lang="en-US" altLang="zh-TW" dirty="0" smtClean="0"/>
              <a:t>	p3 = p1 + p2;</a:t>
            </a:r>
          </a:p>
          <a:p>
            <a:r>
              <a:rPr lang="en-US" altLang="zh-TW" dirty="0" smtClean="0"/>
              <a:t>	</a:t>
            </a:r>
            <a:r>
              <a:rPr lang="en-US" altLang="zh-TW" dirty="0" err="1" smtClean="0"/>
              <a:t>cout</a:t>
            </a:r>
            <a:r>
              <a:rPr lang="en-US" altLang="zh-TW" dirty="0" smtClean="0"/>
              <a:t> &lt;&lt; "p3(x, y) = (" &lt;&lt; p3.getX() &lt;&lt; ", " &lt;&lt; p3.getY() &lt;&lt; ")" &lt;&lt; </a:t>
            </a:r>
            <a:r>
              <a:rPr lang="en-US" altLang="zh-TW" dirty="0" err="1" smtClean="0"/>
              <a:t>endl</a:t>
            </a:r>
            <a:r>
              <a:rPr lang="en-US" altLang="zh-TW" dirty="0" smtClean="0"/>
              <a:t>;</a:t>
            </a:r>
          </a:p>
          <a:p>
            <a:endParaRPr lang="en-US" altLang="zh-TW" dirty="0" smtClean="0"/>
          </a:p>
          <a:p>
            <a:r>
              <a:rPr lang="en-US" altLang="zh-TW" dirty="0" smtClean="0"/>
              <a:t>	p3 = p2 - p1;</a:t>
            </a:r>
          </a:p>
          <a:p>
            <a:r>
              <a:rPr lang="en-US" altLang="zh-TW" dirty="0" smtClean="0"/>
              <a:t>	</a:t>
            </a:r>
            <a:r>
              <a:rPr lang="en-US" altLang="zh-TW" dirty="0" err="1" smtClean="0"/>
              <a:t>cout</a:t>
            </a:r>
            <a:r>
              <a:rPr lang="en-US" altLang="zh-TW" dirty="0" smtClean="0"/>
              <a:t> &lt;&lt; "p3(x, y) = (" &lt;&lt; p3.getX() &lt;&lt; ", " &lt;&lt; p3.getY() &lt;&lt; ")" &lt;&lt; </a:t>
            </a:r>
            <a:r>
              <a:rPr lang="en-US" altLang="zh-TW" dirty="0" err="1" smtClean="0"/>
              <a:t>endl</a:t>
            </a:r>
            <a:r>
              <a:rPr lang="en-US" altLang="zh-TW" dirty="0" smtClean="0"/>
              <a:t>;</a:t>
            </a:r>
          </a:p>
          <a:p>
            <a:endParaRPr lang="en-US" altLang="zh-TW" dirty="0" smtClean="0"/>
          </a:p>
          <a:p>
            <a:r>
              <a:rPr lang="en-US" altLang="zh-TW" dirty="0" smtClean="0"/>
              <a:t>	return 0;</a:t>
            </a:r>
          </a:p>
          <a:p>
            <a:r>
              <a:rPr lang="en-US" altLang="zh-TW" dirty="0" smtClean="0"/>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61</a:t>
            </a:fld>
            <a:endParaRPr lang="zh-TW" altLang="en-US"/>
          </a:p>
        </p:txBody>
      </p:sp>
    </p:spTree>
    <p:extLst>
      <p:ext uri="{BB962C8B-B14F-4D97-AF65-F5344CB8AC3E}">
        <p14:creationId xmlns:p14="http://schemas.microsoft.com/office/powerpoint/2010/main" val="294200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62</a:t>
            </a:fld>
            <a:endParaRPr lang="zh-TW" altLang="en-US"/>
          </a:p>
        </p:txBody>
      </p:sp>
    </p:spTree>
    <p:extLst>
      <p:ext uri="{BB962C8B-B14F-4D97-AF65-F5344CB8AC3E}">
        <p14:creationId xmlns:p14="http://schemas.microsoft.com/office/powerpoint/2010/main" val="1826664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63</a:t>
            </a:fld>
            <a:endParaRPr lang="zh-TW" altLang="en-US"/>
          </a:p>
        </p:txBody>
      </p:sp>
    </p:spTree>
    <p:extLst>
      <p:ext uri="{BB962C8B-B14F-4D97-AF65-F5344CB8AC3E}">
        <p14:creationId xmlns:p14="http://schemas.microsoft.com/office/powerpoint/2010/main" val="412564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Person</a:t>
            </a:r>
          </a:p>
          <a:p>
            <a:r>
              <a:rPr lang="en-US" altLang="zh-TW" dirty="0" smtClean="0"/>
              <a:t>{</a:t>
            </a:r>
          </a:p>
          <a:p>
            <a:r>
              <a:rPr lang="en-US" altLang="zh-TW" baseline="0" dirty="0" smtClean="0"/>
              <a:t>        </a:t>
            </a:r>
            <a:r>
              <a:rPr lang="en-US" altLang="zh-TW" dirty="0" smtClean="0"/>
              <a:t>string name;</a:t>
            </a:r>
          </a:p>
          <a:p>
            <a:r>
              <a:rPr lang="en-US" altLang="zh-TW" dirty="0" smtClean="0"/>
              <a:t>        </a:t>
            </a:r>
            <a:r>
              <a:rPr lang="en-US" altLang="zh-TW" dirty="0" err="1" smtClean="0"/>
              <a:t>int</a:t>
            </a:r>
            <a:r>
              <a:rPr lang="en-US" altLang="zh-TW" dirty="0" smtClean="0"/>
              <a:t>  height;</a:t>
            </a:r>
          </a:p>
          <a:p>
            <a:r>
              <a:rPr lang="en-US" altLang="zh-TW" dirty="0" smtClean="0"/>
              <a:t>        </a:t>
            </a:r>
            <a:r>
              <a:rPr lang="en-US" altLang="zh-TW" dirty="0" err="1" smtClean="0"/>
              <a:t>int</a:t>
            </a:r>
            <a:r>
              <a:rPr lang="en-US" altLang="zh-TW" dirty="0" smtClean="0"/>
              <a:t>  weight;</a:t>
            </a:r>
          </a:p>
          <a:p>
            <a:r>
              <a:rPr lang="en-US" altLang="zh-TW" dirty="0" smtClean="0"/>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26</a:t>
            </a:fld>
            <a:endParaRPr lang="zh-TW" altLang="en-US"/>
          </a:p>
        </p:txBody>
      </p:sp>
    </p:spTree>
    <p:extLst>
      <p:ext uri="{BB962C8B-B14F-4D97-AF65-F5344CB8AC3E}">
        <p14:creationId xmlns:p14="http://schemas.microsoft.com/office/powerpoint/2010/main" val="343701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triangle{</a:t>
            </a:r>
          </a:p>
          <a:p>
            <a:r>
              <a:rPr lang="en-US" altLang="zh-TW" baseline="0" dirty="0" smtClean="0"/>
              <a:t>    </a:t>
            </a:r>
            <a:r>
              <a:rPr lang="en-US" altLang="zh-TW" dirty="0" smtClean="0"/>
              <a:t>float a;</a:t>
            </a:r>
          </a:p>
          <a:p>
            <a:r>
              <a:rPr lang="en-US" altLang="zh-TW" dirty="0" smtClean="0"/>
              <a:t>    float b;</a:t>
            </a:r>
          </a:p>
          <a:p>
            <a:r>
              <a:rPr lang="en-US" altLang="zh-TW" dirty="0" smtClean="0"/>
              <a:t>    float c;</a:t>
            </a:r>
          </a:p>
          <a:p>
            <a:r>
              <a:rPr lang="en-US" altLang="zh-TW" dirty="0" smtClean="0"/>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27</a:t>
            </a:fld>
            <a:endParaRPr lang="zh-TW" altLang="en-US"/>
          </a:p>
        </p:txBody>
      </p:sp>
    </p:spTree>
    <p:extLst>
      <p:ext uri="{BB962C8B-B14F-4D97-AF65-F5344CB8AC3E}">
        <p14:creationId xmlns:p14="http://schemas.microsoft.com/office/powerpoint/2010/main" val="13580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&lt;string&gt;</a:t>
            </a:r>
          </a:p>
          <a:p>
            <a:r>
              <a:rPr lang="en-US" altLang="zh-TW" dirty="0" smtClean="0"/>
              <a:t>using namespace std;</a:t>
            </a:r>
          </a:p>
          <a:p>
            <a:endParaRPr lang="en-US" altLang="zh-TW" dirty="0" smtClean="0"/>
          </a:p>
          <a:p>
            <a:r>
              <a:rPr lang="en-US" altLang="zh-TW" dirty="0" smtClean="0"/>
              <a:t>class Person</a:t>
            </a:r>
          </a:p>
          <a:p>
            <a:r>
              <a:rPr lang="en-US" altLang="zh-TW" dirty="0" smtClean="0"/>
              <a:t>{</a:t>
            </a:r>
          </a:p>
          <a:p>
            <a:r>
              <a:rPr lang="en-US" altLang="zh-TW" dirty="0" smtClean="0"/>
              <a:t>        void input();</a:t>
            </a:r>
          </a:p>
          <a:p>
            <a:r>
              <a:rPr lang="en-US" altLang="zh-TW" dirty="0" smtClean="0"/>
              <a:t>        void output();</a:t>
            </a:r>
          </a:p>
          <a:p>
            <a:r>
              <a:rPr lang="en-US" altLang="zh-TW" dirty="0" smtClean="0"/>
              <a:t>        string name;</a:t>
            </a:r>
          </a:p>
          <a:p>
            <a:r>
              <a:rPr lang="en-US" altLang="zh-TW" dirty="0" smtClean="0"/>
              <a:t>        int  height;</a:t>
            </a:r>
          </a:p>
          <a:p>
            <a:r>
              <a:rPr lang="en-US" altLang="zh-TW" dirty="0" smtClean="0"/>
              <a:t>        int  weight;</a:t>
            </a:r>
          </a:p>
          <a:p>
            <a:r>
              <a:rPr lang="en-US" altLang="zh-TW" dirty="0" smtClean="0"/>
              <a:t>};</a:t>
            </a:r>
          </a:p>
          <a:p>
            <a:r>
              <a:rPr lang="en-US" altLang="zh-TW" dirty="0" smtClean="0"/>
              <a:t>void Person::input()</a:t>
            </a:r>
          </a:p>
          <a:p>
            <a:r>
              <a:rPr lang="en-US" altLang="zh-TW" dirty="0" smtClean="0"/>
              <a:t>{</a:t>
            </a:r>
          </a:p>
          <a:p>
            <a:r>
              <a:rPr lang="en-US" altLang="zh-TW" dirty="0" smtClean="0"/>
              <a:t>    cin &gt;&gt; name;</a:t>
            </a:r>
          </a:p>
          <a:p>
            <a:r>
              <a:rPr lang="en-US" altLang="zh-TW" dirty="0" smtClean="0"/>
              <a:t>    cin &gt;&gt; height;</a:t>
            </a:r>
          </a:p>
          <a:p>
            <a:r>
              <a:rPr lang="en-US" altLang="zh-TW" dirty="0" smtClean="0"/>
              <a:t>    cin &gt;&gt; weight;</a:t>
            </a:r>
          </a:p>
          <a:p>
            <a:r>
              <a:rPr lang="en-US" altLang="zh-TW" dirty="0" smtClean="0"/>
              <a:t>}</a:t>
            </a:r>
          </a:p>
          <a:p>
            <a:r>
              <a:rPr lang="en-US" altLang="zh-TW" dirty="0" smtClean="0"/>
              <a:t>void Person::output(){</a:t>
            </a:r>
          </a:p>
          <a:p>
            <a:r>
              <a:rPr lang="en-US" altLang="zh-TW" dirty="0" smtClean="0"/>
              <a:t>    cout &lt;&lt; "Name:" &lt;&lt; name &lt;&lt; endl;</a:t>
            </a:r>
          </a:p>
          <a:p>
            <a:r>
              <a:rPr lang="en-US" altLang="zh-TW" dirty="0" smtClean="0"/>
              <a:t>    cout &lt;&lt; "Height:" &lt;&lt; height &lt;&lt; " cm" &lt;&lt; endl;</a:t>
            </a:r>
          </a:p>
          <a:p>
            <a:r>
              <a:rPr lang="en-US" altLang="zh-TW" dirty="0" smtClean="0"/>
              <a:t>    cout &lt;&lt; "Weight:" &lt;&lt; weight &lt;&lt; " kg" &lt;&lt; endl;</a:t>
            </a:r>
          </a:p>
          <a:p>
            <a:r>
              <a:rPr lang="en-US" altLang="zh-TW" dirty="0" smtClean="0"/>
              <a:t>}</a:t>
            </a:r>
          </a:p>
          <a:p>
            <a:endParaRPr lang="en-US" altLang="zh-TW" dirty="0" smtClean="0"/>
          </a:p>
          <a:p>
            <a:r>
              <a:rPr lang="en-US" altLang="zh-TW" dirty="0" smtClean="0"/>
              <a:t>int main(){</a:t>
            </a:r>
          </a:p>
          <a:p>
            <a:r>
              <a:rPr lang="en-US" altLang="zh-TW" dirty="0" smtClean="0"/>
              <a:t>	return 0;</a:t>
            </a:r>
          </a:p>
          <a:p>
            <a:r>
              <a:rPr lang="en-US" altLang="zh-TW" dirty="0" smtClean="0"/>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33</a:t>
            </a:fld>
            <a:endParaRPr lang="zh-TW" altLang="en-US"/>
          </a:p>
        </p:txBody>
      </p:sp>
    </p:spTree>
    <p:extLst>
      <p:ext uri="{BB962C8B-B14F-4D97-AF65-F5344CB8AC3E}">
        <p14:creationId xmlns:p14="http://schemas.microsoft.com/office/powerpoint/2010/main" val="3927895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&lt;string&gt;</a:t>
            </a:r>
          </a:p>
          <a:p>
            <a:r>
              <a:rPr lang="en-US" altLang="zh-TW" dirty="0" smtClean="0"/>
              <a:t>using namespace std;</a:t>
            </a:r>
          </a:p>
          <a:p>
            <a:endParaRPr lang="en-US" altLang="zh-TW" dirty="0" smtClean="0"/>
          </a:p>
          <a:p>
            <a:endParaRPr lang="en-US" altLang="zh-TW" dirty="0" smtClean="0"/>
          </a:p>
          <a:p>
            <a:r>
              <a:rPr lang="en-US" altLang="zh-TW" dirty="0" smtClean="0"/>
              <a:t>class triangle{</a:t>
            </a:r>
          </a:p>
          <a:p>
            <a:r>
              <a:rPr lang="en-US" altLang="zh-TW" dirty="0" smtClean="0"/>
              <a:t>    float a;</a:t>
            </a:r>
          </a:p>
          <a:p>
            <a:r>
              <a:rPr lang="en-US" altLang="zh-TW" dirty="0" smtClean="0"/>
              <a:t>    float b;</a:t>
            </a:r>
          </a:p>
          <a:p>
            <a:r>
              <a:rPr lang="en-US" altLang="zh-TW" dirty="0" smtClean="0"/>
              <a:t>    float c;</a:t>
            </a:r>
          </a:p>
          <a:p>
            <a:r>
              <a:rPr lang="en-US" altLang="zh-TW" dirty="0" smtClean="0"/>
              <a:t>    float </a:t>
            </a:r>
            <a:r>
              <a:rPr lang="en-US" altLang="zh-TW" dirty="0" err="1" smtClean="0"/>
              <a:t>cosA</a:t>
            </a:r>
            <a:r>
              <a:rPr lang="en-US" altLang="zh-TW" dirty="0" smtClean="0"/>
              <a:t>();</a:t>
            </a:r>
          </a:p>
          <a:p>
            <a:r>
              <a:rPr lang="en-US" altLang="zh-TW" dirty="0" smtClean="0"/>
              <a:t>    float </a:t>
            </a:r>
            <a:r>
              <a:rPr lang="en-US" altLang="zh-TW" dirty="0" err="1" smtClean="0"/>
              <a:t>cosB</a:t>
            </a:r>
            <a:r>
              <a:rPr lang="en-US" altLang="zh-TW" dirty="0" smtClean="0"/>
              <a:t>();</a:t>
            </a:r>
          </a:p>
          <a:p>
            <a:r>
              <a:rPr lang="en-US" altLang="zh-TW" dirty="0" smtClean="0"/>
              <a:t>    float </a:t>
            </a:r>
            <a:r>
              <a:rPr lang="en-US" altLang="zh-TW" dirty="0" err="1" smtClean="0"/>
              <a:t>cosC</a:t>
            </a:r>
            <a:r>
              <a:rPr lang="en-US" altLang="zh-TW" dirty="0" smtClean="0"/>
              <a:t>();</a:t>
            </a:r>
          </a:p>
          <a:p>
            <a:r>
              <a:rPr lang="en-US" altLang="zh-TW" dirty="0" smtClean="0"/>
              <a:t>    void print();</a:t>
            </a:r>
          </a:p>
          <a:p>
            <a:r>
              <a:rPr lang="en-US" altLang="zh-TW" dirty="0" smtClean="0"/>
              <a:t>};</a:t>
            </a:r>
          </a:p>
          <a:p>
            <a:endParaRPr lang="en-US" altLang="zh-TW" dirty="0" smtClean="0"/>
          </a:p>
          <a:p>
            <a:r>
              <a:rPr lang="en-US" altLang="zh-TW" dirty="0" smtClean="0"/>
              <a:t>void triangle::print(){</a:t>
            </a:r>
          </a:p>
          <a:p>
            <a:r>
              <a:rPr lang="en-US" altLang="zh-TW" dirty="0" smtClean="0"/>
              <a:t>    </a:t>
            </a:r>
            <a:r>
              <a:rPr lang="en-US" altLang="zh-TW" dirty="0" err="1" smtClean="0"/>
              <a:t>cout</a:t>
            </a:r>
            <a:r>
              <a:rPr lang="en-US" altLang="zh-TW" dirty="0" smtClean="0"/>
              <a:t> &lt;&lt; "a: "&lt;&lt;a&lt;&lt;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"b: "&lt;&lt;b&lt;&lt;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"c: "&lt;&lt;c&lt;&lt;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a:t>
            </a:r>
            <a:r>
              <a:rPr lang="en-US" altLang="zh-TW" dirty="0" err="1" smtClean="0"/>
              <a:t>cosA</a:t>
            </a:r>
            <a:r>
              <a:rPr lang="en-US" altLang="zh-TW" dirty="0" smtClean="0"/>
              <a:t>: "&lt;&lt;</a:t>
            </a:r>
            <a:r>
              <a:rPr lang="en-US" altLang="zh-TW" dirty="0" err="1" smtClean="0"/>
              <a:t>cosA</a:t>
            </a:r>
            <a:r>
              <a:rPr lang="en-US" altLang="zh-TW" dirty="0" smtClean="0"/>
              <a:t>()&lt;&lt;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a:t>
            </a:r>
            <a:r>
              <a:rPr lang="en-US" altLang="zh-TW" dirty="0" err="1" smtClean="0"/>
              <a:t>cosB</a:t>
            </a:r>
            <a:r>
              <a:rPr lang="en-US" altLang="zh-TW" dirty="0" smtClean="0"/>
              <a:t>: "&lt;&lt;</a:t>
            </a:r>
            <a:r>
              <a:rPr lang="en-US" altLang="zh-TW" dirty="0" err="1" smtClean="0"/>
              <a:t>cosB</a:t>
            </a:r>
            <a:r>
              <a:rPr lang="en-US" altLang="zh-TW" dirty="0" smtClean="0"/>
              <a:t>()&lt;&lt;</a:t>
            </a:r>
            <a:r>
              <a:rPr lang="en-US" altLang="zh-TW" dirty="0" err="1" smtClean="0"/>
              <a:t>endl</a:t>
            </a:r>
            <a:r>
              <a:rPr lang="en-US" altLang="zh-TW" dirty="0" smtClean="0"/>
              <a:t>;</a:t>
            </a:r>
          </a:p>
          <a:p>
            <a:r>
              <a:rPr lang="en-US" altLang="zh-TW" dirty="0" smtClean="0"/>
              <a:t>    </a:t>
            </a:r>
            <a:r>
              <a:rPr lang="en-US" altLang="zh-TW" dirty="0" err="1" smtClean="0"/>
              <a:t>cout</a:t>
            </a:r>
            <a:r>
              <a:rPr lang="en-US" altLang="zh-TW" dirty="0" smtClean="0"/>
              <a:t> &lt;&lt; "</a:t>
            </a:r>
            <a:r>
              <a:rPr lang="en-US" altLang="zh-TW" dirty="0" err="1" smtClean="0"/>
              <a:t>cosC</a:t>
            </a:r>
            <a:r>
              <a:rPr lang="en-US" altLang="zh-TW" dirty="0" smtClean="0"/>
              <a:t>: "&lt;&lt;</a:t>
            </a:r>
            <a:r>
              <a:rPr lang="en-US" altLang="zh-TW" dirty="0" err="1" smtClean="0"/>
              <a:t>cosC</a:t>
            </a:r>
            <a:r>
              <a:rPr lang="en-US" altLang="zh-TW" dirty="0" smtClean="0"/>
              <a:t>()&lt;&lt;</a:t>
            </a:r>
            <a:r>
              <a:rPr lang="en-US" altLang="zh-TW" dirty="0" err="1" smtClean="0"/>
              <a:t>endl</a:t>
            </a:r>
            <a:r>
              <a:rPr lang="en-US" altLang="zh-TW" dirty="0" smtClean="0"/>
              <a:t>;</a:t>
            </a:r>
          </a:p>
          <a:p>
            <a:r>
              <a:rPr lang="en-US" altLang="zh-TW" dirty="0" smtClean="0"/>
              <a:t>}</a:t>
            </a:r>
          </a:p>
          <a:p>
            <a:endParaRPr lang="en-US" altLang="zh-TW" dirty="0" smtClean="0"/>
          </a:p>
          <a:p>
            <a:r>
              <a:rPr lang="en-US" altLang="zh-TW" dirty="0" smtClean="0"/>
              <a:t>float triangle::</a:t>
            </a:r>
            <a:r>
              <a:rPr lang="en-US" altLang="zh-TW" dirty="0" err="1" smtClean="0"/>
              <a:t>cosA</a:t>
            </a:r>
            <a:r>
              <a:rPr lang="en-US" altLang="zh-TW" dirty="0" smtClean="0"/>
              <a:t>(){</a:t>
            </a:r>
          </a:p>
          <a:p>
            <a:r>
              <a:rPr lang="en-US" altLang="zh-TW" dirty="0" smtClean="0"/>
              <a:t>    return (b*</a:t>
            </a:r>
            <a:r>
              <a:rPr lang="en-US" altLang="zh-TW" dirty="0" err="1" smtClean="0"/>
              <a:t>b+c</a:t>
            </a:r>
            <a:r>
              <a:rPr lang="en-US" altLang="zh-TW" dirty="0" smtClean="0"/>
              <a:t>*c-a*a)/(2*b*c);</a:t>
            </a:r>
          </a:p>
          <a:p>
            <a:r>
              <a:rPr lang="en-US" altLang="zh-TW" dirty="0" smtClean="0"/>
              <a:t>}</a:t>
            </a:r>
          </a:p>
          <a:p>
            <a:endParaRPr lang="en-US" altLang="zh-TW" b="0" dirty="0" smtClean="0"/>
          </a:p>
          <a:p>
            <a:r>
              <a:rPr lang="en-US" altLang="zh-TW" b="0" dirty="0" smtClean="0"/>
              <a:t>float triangle::</a:t>
            </a:r>
            <a:r>
              <a:rPr lang="en-US" altLang="zh-TW" b="0" dirty="0" err="1" smtClean="0"/>
              <a:t>cosB</a:t>
            </a:r>
            <a:r>
              <a:rPr lang="en-US" altLang="zh-TW" b="0" dirty="0" smtClean="0"/>
              <a:t>(){</a:t>
            </a:r>
          </a:p>
          <a:p>
            <a:r>
              <a:rPr lang="en-US" altLang="zh-TW" b="0" dirty="0" smtClean="0"/>
              <a:t>    return (a*</a:t>
            </a:r>
            <a:r>
              <a:rPr lang="en-US" altLang="zh-TW" b="0" dirty="0" err="1" smtClean="0"/>
              <a:t>a+c</a:t>
            </a:r>
            <a:r>
              <a:rPr lang="en-US" altLang="zh-TW" b="0" dirty="0" smtClean="0"/>
              <a:t>*c-b*b)/(2*a*c);</a:t>
            </a:r>
          </a:p>
          <a:p>
            <a:r>
              <a:rPr lang="en-US" altLang="zh-TW" b="0" dirty="0" smtClean="0"/>
              <a:t>}</a:t>
            </a:r>
          </a:p>
          <a:p>
            <a:endParaRPr lang="en-US" altLang="zh-TW" b="0" dirty="0" smtClean="0"/>
          </a:p>
          <a:p>
            <a:r>
              <a:rPr lang="en-US" altLang="zh-TW" b="0" dirty="0" smtClean="0"/>
              <a:t>float triangle::</a:t>
            </a:r>
            <a:r>
              <a:rPr lang="en-US" altLang="zh-TW" b="0" dirty="0" err="1" smtClean="0"/>
              <a:t>cosC</a:t>
            </a:r>
            <a:r>
              <a:rPr lang="en-US" altLang="zh-TW" b="0" dirty="0" smtClean="0"/>
              <a:t>(){</a:t>
            </a:r>
          </a:p>
          <a:p>
            <a:r>
              <a:rPr lang="en-US" altLang="zh-TW" b="0" dirty="0" smtClean="0"/>
              <a:t>    return (b*</a:t>
            </a:r>
            <a:r>
              <a:rPr lang="en-US" altLang="zh-TW" b="0" dirty="0" err="1" smtClean="0"/>
              <a:t>b+a</a:t>
            </a:r>
            <a:r>
              <a:rPr lang="en-US" altLang="zh-TW" b="0" dirty="0" smtClean="0"/>
              <a:t>*a-c*c)/(2*a*b);</a:t>
            </a:r>
          </a:p>
          <a:p>
            <a:r>
              <a:rPr lang="en-US" altLang="zh-TW" b="0" dirty="0" smtClean="0"/>
              <a:t>}</a:t>
            </a:r>
          </a:p>
          <a:p>
            <a:endParaRPr lang="en-US" altLang="zh-TW" dirty="0" smtClean="0"/>
          </a:p>
          <a:p>
            <a:r>
              <a:rPr lang="en-US" altLang="zh-TW" dirty="0" smtClean="0"/>
              <a:t>int main(){</a:t>
            </a:r>
          </a:p>
          <a:p>
            <a:r>
              <a:rPr lang="en-US" altLang="zh-TW" dirty="0" smtClean="0"/>
              <a:t>	return</a:t>
            </a:r>
            <a:r>
              <a:rPr lang="en-US" altLang="zh-TW" baseline="0" dirty="0" smtClean="0"/>
              <a:t> 0;</a:t>
            </a:r>
            <a:endParaRPr lang="en-US" altLang="zh-TW" dirty="0" smtClean="0"/>
          </a:p>
          <a:p>
            <a:r>
              <a:rPr lang="en-US" altLang="zh-TW" dirty="0" smtClean="0"/>
              <a:t>}</a:t>
            </a:r>
          </a:p>
          <a:p>
            <a:endParaRPr lang="en-US" altLang="zh-TW" b="0"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34</a:t>
            </a:fld>
            <a:endParaRPr lang="zh-TW" altLang="en-US"/>
          </a:p>
        </p:txBody>
      </p:sp>
    </p:spTree>
    <p:extLst>
      <p:ext uri="{BB962C8B-B14F-4D97-AF65-F5344CB8AC3E}">
        <p14:creationId xmlns:p14="http://schemas.microsoft.com/office/powerpoint/2010/main" val="397169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35</a:t>
            </a:fld>
            <a:endParaRPr lang="zh-TW" altLang="en-US"/>
          </a:p>
        </p:txBody>
      </p:sp>
    </p:spTree>
    <p:extLst>
      <p:ext uri="{BB962C8B-B14F-4D97-AF65-F5344CB8AC3E}">
        <p14:creationId xmlns:p14="http://schemas.microsoft.com/office/powerpoint/2010/main" val="2660186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40</a:t>
            </a:fld>
            <a:endParaRPr lang="zh-TW" altLang="en-US"/>
          </a:p>
        </p:txBody>
      </p:sp>
    </p:spTree>
    <p:extLst>
      <p:ext uri="{BB962C8B-B14F-4D97-AF65-F5344CB8AC3E}">
        <p14:creationId xmlns:p14="http://schemas.microsoft.com/office/powerpoint/2010/main" val="80392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41</a:t>
            </a:fld>
            <a:endParaRPr lang="zh-TW" altLang="en-US"/>
          </a:p>
        </p:txBody>
      </p:sp>
    </p:spTree>
    <p:extLst>
      <p:ext uri="{BB962C8B-B14F-4D97-AF65-F5344CB8AC3E}">
        <p14:creationId xmlns:p14="http://schemas.microsoft.com/office/powerpoint/2010/main" val="350319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DD7DD1E-981A-45FE-9767-9A303A727424}" type="datetime1">
              <a:rPr lang="zh-TW" altLang="en-US" smtClean="0"/>
              <a:t>2017/11/5</a:t>
            </a:fld>
            <a:endParaRPr lang="zh-TW" altLang="en-US"/>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7" name="圓角矩形 6"/>
          <p:cNvSpPr/>
          <p:nvPr userDrawn="1"/>
        </p:nvSpPr>
        <p:spPr>
          <a:xfrm>
            <a:off x="3419872" y="4028579"/>
            <a:ext cx="2664296" cy="648072"/>
          </a:xfrm>
          <a:prstGeom prst="roundRect">
            <a:avLst/>
          </a:prstGeom>
          <a:gradFill>
            <a:gsLst>
              <a:gs pos="0">
                <a:schemeClr val="accent4">
                  <a:lumMod val="40000"/>
                  <a:lumOff val="60000"/>
                </a:schemeClr>
              </a:gs>
              <a:gs pos="100000">
                <a:schemeClr val="accent4">
                  <a:lumMod val="20000"/>
                  <a:lumOff val="8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800" b="1" dirty="0" smtClean="0">
                <a:ea typeface="Adobe 繁黑體 Std B" panose="020B0700000000000000"/>
              </a:rPr>
              <a:t>李耕銘</a:t>
            </a:r>
            <a:endParaRPr lang="zh-TW" altLang="en-US" sz="2800" b="1" dirty="0">
              <a:ea typeface="Adobe 繁黑體 Std B" panose="020B0700000000000000"/>
            </a:endParaRPr>
          </a:p>
        </p:txBody>
      </p:sp>
      <p:sp>
        <p:nvSpPr>
          <p:cNvPr id="8" name="圓角矩形 7"/>
          <p:cNvSpPr/>
          <p:nvPr userDrawn="1"/>
        </p:nvSpPr>
        <p:spPr>
          <a:xfrm>
            <a:off x="1259632" y="1360325"/>
            <a:ext cx="6984776" cy="2286254"/>
          </a:xfrm>
          <a:prstGeom prst="roundRect">
            <a:avLst/>
          </a:prstGeom>
          <a:gradFill>
            <a:gsLst>
              <a:gs pos="0">
                <a:srgbClr val="EFEA16"/>
              </a:gs>
              <a:gs pos="100000">
                <a:srgbClr val="F7FCBC"/>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r>
              <a:rPr lang="en-US" altLang="zh-TW" sz="3200" b="1" dirty="0" smtClean="0">
                <a:latin typeface="Adobe 繁黑體 Std B" pitchFamily="34" charset="-120"/>
                <a:ea typeface="Adobe 繁黑體 Std B" pitchFamily="34" charset="-120"/>
              </a:rPr>
              <a:t>C/C++</a:t>
            </a:r>
            <a:r>
              <a:rPr lang="zh-TW" altLang="en-US" sz="3200" b="1" dirty="0" smtClean="0">
                <a:latin typeface="Adobe 繁黑體 Std B" pitchFamily="34" charset="-120"/>
                <a:ea typeface="Adobe 繁黑體 Std B" pitchFamily="34" charset="-120"/>
              </a:rPr>
              <a:t> 基礎程式設計班</a:t>
            </a:r>
            <a:endParaRPr lang="en-US" altLang="zh-TW" sz="3200" b="1" dirty="0" smtClean="0">
              <a:latin typeface="Adobe 繁黑體 Std B" pitchFamily="34" charset="-120"/>
              <a:ea typeface="Adobe 繁黑體 Std B" pitchFamily="34" charset="-120"/>
            </a:endParaRPr>
          </a:p>
          <a:p>
            <a:pPr algn="ctr">
              <a:lnSpc>
                <a:spcPct val="150000"/>
              </a:lnSpc>
            </a:pPr>
            <a:r>
              <a:rPr lang="en-US" altLang="zh-TW" sz="3200" b="1" dirty="0" smtClean="0">
                <a:latin typeface="Adobe 繁黑體 Std B" pitchFamily="34" charset="-120"/>
                <a:ea typeface="Adobe 繁黑體 Std B" pitchFamily="34" charset="-120"/>
              </a:rPr>
              <a:t/>
            </a:r>
            <a:br>
              <a:rPr lang="en-US" altLang="zh-TW" sz="3200" b="1" dirty="0" smtClean="0">
                <a:latin typeface="Adobe 繁黑體 Std B" pitchFamily="34" charset="-120"/>
                <a:ea typeface="Adobe 繁黑體 Std B" pitchFamily="34" charset="-120"/>
              </a:rPr>
            </a:br>
            <a:endParaRPr lang="zh-TW" altLang="en-US" sz="3200" b="1" dirty="0">
              <a:ea typeface="Adobe 繁黑體 Std B" panose="020B0700000000000000"/>
            </a:endParaRPr>
          </a:p>
        </p:txBody>
      </p:sp>
      <p:sp>
        <p:nvSpPr>
          <p:cNvPr id="2" name="標題 1"/>
          <p:cNvSpPr>
            <a:spLocks noGrp="1"/>
          </p:cNvSpPr>
          <p:nvPr>
            <p:ph type="title"/>
          </p:nvPr>
        </p:nvSpPr>
        <p:spPr>
          <a:xfrm>
            <a:off x="637220" y="2204864"/>
            <a:ext cx="8229600" cy="1143000"/>
          </a:xfrm>
        </p:spPr>
        <p:txBody>
          <a:bodyPr/>
          <a:lstStyle>
            <a:lvl1pPr>
              <a:defRPr u="sng"/>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5470686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A014B1DF-123A-42A0-A2AB-012AEC2DAC81}" type="datetime1">
              <a:rPr lang="zh-TW" altLang="en-US" smtClean="0"/>
              <a:t>2017/11/5</a:t>
            </a:fld>
            <a:endParaRPr lang="zh-TW" altLang="en-US" dirty="0"/>
          </a:p>
        </p:txBody>
      </p:sp>
      <p:sp>
        <p:nvSpPr>
          <p:cNvPr id="4" name="頁尾版面配置區 3"/>
          <p:cNvSpPr>
            <a:spLocks noGrp="1"/>
          </p:cNvSpPr>
          <p:nvPr>
            <p:ph type="ftr" sz="quarter" idx="11"/>
          </p:nvPr>
        </p:nvSpPr>
        <p:spPr/>
        <p:txBody>
          <a:bodyPr/>
          <a:lstStyle/>
          <a:p>
            <a:r>
              <a:rPr lang="zh-TW" altLang="en-US" smtClean="0"/>
              <a:t>李耕銘</a:t>
            </a:r>
            <a:endParaRPr lang="zh-TW" altLang="en-US" dirty="0"/>
          </a:p>
        </p:txBody>
      </p:sp>
      <p:sp>
        <p:nvSpPr>
          <p:cNvPr id="5" name="投影片編號版面配置區 4"/>
          <p:cNvSpPr>
            <a:spLocks noGrp="1"/>
          </p:cNvSpPr>
          <p:nvPr>
            <p:ph type="sldNum" sz="quarter" idx="12"/>
          </p:nvPr>
        </p:nvSpPr>
        <p:spPr/>
        <p:txBody>
          <a:bodyPr/>
          <a:lstStyle/>
          <a:p>
            <a:fld id="{7B4D74D8-060F-4EA9-A02B-A5E9C6769857}" type="slidenum">
              <a:rPr lang="zh-TW" altLang="en-US" smtClean="0"/>
              <a:pPr/>
              <a:t>‹#›</a:t>
            </a:fld>
            <a:endParaRPr lang="zh-TW" altLang="en-US" dirty="0"/>
          </a:p>
        </p:txBody>
      </p:sp>
      <p:sp>
        <p:nvSpPr>
          <p:cNvPr id="8" name="圓角矩形圖說文字 7"/>
          <p:cNvSpPr/>
          <p:nvPr userDrawn="1"/>
        </p:nvSpPr>
        <p:spPr>
          <a:xfrm>
            <a:off x="899592" y="2060848"/>
            <a:ext cx="7056784" cy="2016224"/>
          </a:xfrm>
          <a:prstGeom prst="wedgeRoundRectCallou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5600" dirty="0">
              <a:ea typeface="Adobe 繁黑體 Std B" panose="020B0700000000000000"/>
            </a:endParaRPr>
          </a:p>
        </p:txBody>
      </p:sp>
      <p:sp>
        <p:nvSpPr>
          <p:cNvPr id="9" name="標題 8"/>
          <p:cNvSpPr>
            <a:spLocks noGrp="1"/>
          </p:cNvSpPr>
          <p:nvPr>
            <p:ph type="title"/>
          </p:nvPr>
        </p:nvSpPr>
        <p:spPr>
          <a:xfrm>
            <a:off x="313184" y="2497460"/>
            <a:ext cx="8229600" cy="1143000"/>
          </a:xfrm>
        </p:spPr>
        <p:txBody>
          <a:body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75650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hasCustomPrompt="1"/>
          </p:nvPr>
        </p:nvSpPr>
        <p:spPr/>
        <p:txBody>
          <a:bodyPr/>
          <a:lstStyle/>
          <a:p>
            <a:r>
              <a:rPr lang="zh-TW" altLang="en-US" dirty="0" smtClean="0"/>
              <a:t>長篇講解</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4DE66AB-217D-4E8C-ADDA-9FF1481A0396}"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a:t>
            </a:fld>
            <a:endParaRPr lang="zh-TW" altLang="en-US"/>
          </a:p>
        </p:txBody>
      </p:sp>
    </p:spTree>
    <p:extLst>
      <p:ext uri="{BB962C8B-B14F-4D97-AF65-F5344CB8AC3E}">
        <p14:creationId xmlns:p14="http://schemas.microsoft.com/office/powerpoint/2010/main" val="35421025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457200" y="764704"/>
            <a:ext cx="8229600" cy="627101"/>
          </a:xfrm>
        </p:spPr>
        <p:txBody>
          <a:bodyPr>
            <a:normAutofit/>
          </a:bodyPr>
          <a:lstStyle>
            <a:lvl1pPr>
              <a:defRPr sz="4000"/>
            </a:lvl1pPr>
          </a:lstStyle>
          <a:p>
            <a:r>
              <a:rPr lang="zh-TW" altLang="en-US" dirty="0" smtClean="0"/>
              <a:t>比較</a:t>
            </a:r>
            <a:endParaRPr lang="zh-TW" altLang="en-US" dirty="0"/>
          </a:p>
        </p:txBody>
      </p:sp>
      <p:sp>
        <p:nvSpPr>
          <p:cNvPr id="7" name="日期版面配置區 6"/>
          <p:cNvSpPr>
            <a:spLocks noGrp="1"/>
          </p:cNvSpPr>
          <p:nvPr>
            <p:ph type="dt" sz="half" idx="10"/>
          </p:nvPr>
        </p:nvSpPr>
        <p:spPr/>
        <p:txBody>
          <a:bodyPr/>
          <a:lstStyle/>
          <a:p>
            <a:fld id="{0946686E-2DDC-488A-B054-98A1C00446F3}" type="datetime1">
              <a:rPr lang="zh-TW" altLang="en-US" smtClean="0"/>
              <a:t>2017/11/5</a:t>
            </a:fld>
            <a:endParaRPr lang="zh-TW" altLang="en-US"/>
          </a:p>
        </p:txBody>
      </p:sp>
      <p:sp>
        <p:nvSpPr>
          <p:cNvPr id="8" name="頁尾版面配置區 7"/>
          <p:cNvSpPr>
            <a:spLocks noGrp="1"/>
          </p:cNvSpPr>
          <p:nvPr>
            <p:ph type="ftr" sz="quarter" idx="11"/>
          </p:nvPr>
        </p:nvSpPr>
        <p:spPr/>
        <p:txBody>
          <a:bodyPr/>
          <a:lstStyle/>
          <a:p>
            <a:r>
              <a:rPr lang="zh-TW" altLang="en-US" smtClean="0"/>
              <a:t>李耕銘</a:t>
            </a:r>
            <a:endParaRPr lang="zh-TW" altLang="en-US"/>
          </a:p>
        </p:txBody>
      </p:sp>
      <p:sp>
        <p:nvSpPr>
          <p:cNvPr id="9" name="投影片編號版面配置區 8"/>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10" name="圓角矩形 9"/>
          <p:cNvSpPr/>
          <p:nvPr userDrawn="1"/>
        </p:nvSpPr>
        <p:spPr>
          <a:xfrm>
            <a:off x="1290464" y="1569785"/>
            <a:ext cx="2160240" cy="576064"/>
          </a:xfrm>
          <a:prstGeom prst="roundRect">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3200" b="1" dirty="0">
              <a:ea typeface="Adobe 繁黑體 Std B" panose="020B0700000000000000"/>
            </a:endParaRPr>
          </a:p>
        </p:txBody>
      </p:sp>
      <p:sp>
        <p:nvSpPr>
          <p:cNvPr id="11" name="圓角矩形 10"/>
          <p:cNvSpPr/>
          <p:nvPr userDrawn="1"/>
        </p:nvSpPr>
        <p:spPr>
          <a:xfrm>
            <a:off x="5693296" y="1569785"/>
            <a:ext cx="2160240" cy="576064"/>
          </a:xfrm>
          <a:prstGeom prst="roundRect">
            <a:avLst/>
          </a:prstGeom>
          <a:solidFill>
            <a:schemeClr val="lt1"/>
          </a:solidFill>
          <a:ln w="38100">
            <a:solidFill>
              <a:srgbClr val="56A828"/>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3200" b="1" dirty="0" smtClean="0">
              <a:ea typeface="Adobe 繁黑體 Std B" panose="020B0700000000000000"/>
            </a:endParaRPr>
          </a:p>
        </p:txBody>
      </p:sp>
      <p:sp>
        <p:nvSpPr>
          <p:cNvPr id="12" name="圓角矩形 11"/>
          <p:cNvSpPr/>
          <p:nvPr userDrawn="1"/>
        </p:nvSpPr>
        <p:spPr>
          <a:xfrm>
            <a:off x="457200" y="2395837"/>
            <a:ext cx="3826768" cy="3409427"/>
          </a:xfrm>
          <a:prstGeom prst="roundRect">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Arial" panose="020B0604020202020204" pitchFamily="34" charset="0"/>
              <a:buNone/>
            </a:pPr>
            <a:endParaRPr lang="zh-TW" altLang="en-US" sz="2400" dirty="0">
              <a:ea typeface="Adobe 繁黑體 Std B" panose="020B0700000000000000"/>
            </a:endParaRPr>
          </a:p>
        </p:txBody>
      </p:sp>
      <p:sp>
        <p:nvSpPr>
          <p:cNvPr id="13" name="圓角矩形 12"/>
          <p:cNvSpPr/>
          <p:nvPr userDrawn="1"/>
        </p:nvSpPr>
        <p:spPr>
          <a:xfrm>
            <a:off x="4860032" y="2369852"/>
            <a:ext cx="3826768" cy="3409427"/>
          </a:xfrm>
          <a:prstGeom prst="roundRect">
            <a:avLst/>
          </a:prstGeom>
          <a:ln w="38100">
            <a:solidFill>
              <a:srgbClr val="56A828"/>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Arial" panose="020B0604020202020204" pitchFamily="34" charset="0"/>
              <a:buNone/>
            </a:pPr>
            <a:endParaRPr lang="zh-TW" altLang="en-US" sz="2400" dirty="0">
              <a:ea typeface="Adobe 繁黑體 Std B" panose="020B0700000000000000"/>
            </a:endParaRPr>
          </a:p>
        </p:txBody>
      </p:sp>
      <p:sp>
        <p:nvSpPr>
          <p:cNvPr id="4" name="文字版面配置區 3"/>
          <p:cNvSpPr>
            <a:spLocks noGrp="1"/>
          </p:cNvSpPr>
          <p:nvPr>
            <p:ph type="body" sz="quarter" idx="13"/>
          </p:nvPr>
        </p:nvSpPr>
        <p:spPr>
          <a:xfrm>
            <a:off x="457200" y="2740011"/>
            <a:ext cx="4217640" cy="914400"/>
          </a:xfrm>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文字版面配置區 5"/>
          <p:cNvSpPr>
            <a:spLocks noGrp="1"/>
          </p:cNvSpPr>
          <p:nvPr>
            <p:ph type="body" sz="quarter" idx="14"/>
          </p:nvPr>
        </p:nvSpPr>
        <p:spPr>
          <a:xfrm>
            <a:off x="4860843" y="2740011"/>
            <a:ext cx="3826767" cy="914400"/>
          </a:xfrm>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9398501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FF0CFF-F4E8-4210-B80E-662418E54A6C}" type="datetime1">
              <a:rPr lang="zh-TW" altLang="en-US" smtClean="0"/>
              <a:t>2017/11/5</a:t>
            </a:fld>
            <a:endParaRPr lang="zh-TW" altLang="en-US"/>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5" name="圓角矩形 4"/>
          <p:cNvSpPr/>
          <p:nvPr userDrawn="1"/>
        </p:nvSpPr>
        <p:spPr>
          <a:xfrm>
            <a:off x="2776972" y="548680"/>
            <a:ext cx="3312368" cy="720080"/>
          </a:xfrm>
          <a:prstGeom prst="roundRect">
            <a:avLst/>
          </a:prstGeom>
          <a:solidFill>
            <a:srgbClr val="FFFFCC"/>
          </a:solidFill>
          <a:ln w="76200">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3600" b="1" dirty="0" smtClean="0"/>
              <a:t>Example Code</a:t>
            </a:r>
            <a:endParaRPr lang="zh-TW" altLang="en-US" sz="3600" b="1" dirty="0"/>
          </a:p>
        </p:txBody>
      </p:sp>
      <p:sp>
        <p:nvSpPr>
          <p:cNvPr id="8" name="內容版面配置區 7"/>
          <p:cNvSpPr>
            <a:spLocks noGrp="1"/>
          </p:cNvSpPr>
          <p:nvPr>
            <p:ph sz="quarter" idx="13" hasCustomPrompt="1"/>
          </p:nvPr>
        </p:nvSpPr>
        <p:spPr>
          <a:xfrm>
            <a:off x="457200" y="1412776"/>
            <a:ext cx="8229600" cy="2448272"/>
          </a:xfrm>
          <a:solidFill>
            <a:srgbClr val="FFFFCC"/>
          </a:solidFill>
          <a:ln w="76200">
            <a:solidFill>
              <a:srgbClr val="F57B17"/>
            </a:solidFill>
          </a:ln>
        </p:spPr>
        <p:style>
          <a:lnRef idx="2">
            <a:schemeClr val="accent2"/>
          </a:lnRef>
          <a:fillRef idx="1">
            <a:schemeClr val="lt1"/>
          </a:fillRef>
          <a:effectRef idx="0">
            <a:schemeClr val="accent2"/>
          </a:effectRef>
          <a:fontRef idx="none"/>
        </p:style>
        <p:txBody>
          <a:bodyPr>
            <a:normAutofit/>
          </a:bodyPr>
          <a:lstStyle>
            <a:lvl1pPr algn="l">
              <a:defRPr sz="2400"/>
            </a:lvl1pPr>
          </a:lstStyle>
          <a:p>
            <a:pPr algn="l"/>
            <a:r>
              <a:rPr lang="en-US" altLang="zh-TW" sz="3200" b="1" dirty="0" smtClean="0"/>
              <a:t>Input:</a:t>
            </a:r>
          </a:p>
          <a:p>
            <a:pPr algn="l"/>
            <a:endParaRPr lang="en-US" altLang="zh-TW" sz="3200" b="1" dirty="0" smtClean="0"/>
          </a:p>
          <a:p>
            <a:pPr algn="l"/>
            <a:r>
              <a:rPr lang="en-US" altLang="zh-TW" sz="3200" b="1" dirty="0" smtClean="0"/>
              <a:t>Output:</a:t>
            </a:r>
          </a:p>
          <a:p>
            <a:pPr algn="l"/>
            <a:endParaRPr lang="en-US" altLang="zh-TW" sz="3200" b="1" dirty="0" smtClean="0"/>
          </a:p>
        </p:txBody>
      </p:sp>
    </p:spTree>
    <p:extLst>
      <p:ext uri="{BB962C8B-B14F-4D97-AF65-F5344CB8AC3E}">
        <p14:creationId xmlns:p14="http://schemas.microsoft.com/office/powerpoint/2010/main" val="20575003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FF0CFF-F4E8-4210-B80E-662418E54A6C}" type="datetime1">
              <a:rPr lang="zh-TW" altLang="en-US" smtClean="0"/>
              <a:t>2017/11/5</a:t>
            </a:fld>
            <a:endParaRPr lang="zh-TW" altLang="en-US"/>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7" name="內容版面配置區 7"/>
          <p:cNvSpPr>
            <a:spLocks noGrp="1"/>
          </p:cNvSpPr>
          <p:nvPr>
            <p:ph sz="quarter" idx="13" hasCustomPrompt="1"/>
          </p:nvPr>
        </p:nvSpPr>
        <p:spPr>
          <a:xfrm>
            <a:off x="451866" y="1275310"/>
            <a:ext cx="8234934" cy="2369714"/>
          </a:xfrm>
          <a:solidFill>
            <a:srgbClr val="D8F8E4"/>
          </a:solidFill>
          <a:ln w="76200">
            <a:solidFill>
              <a:schemeClr val="tx2">
                <a:lumMod val="50000"/>
              </a:schemeClr>
            </a:solidFill>
          </a:ln>
        </p:spPr>
        <p:style>
          <a:lnRef idx="2">
            <a:schemeClr val="accent2"/>
          </a:lnRef>
          <a:fillRef idx="1">
            <a:schemeClr val="lt1"/>
          </a:fillRef>
          <a:effectRef idx="0">
            <a:schemeClr val="accent2"/>
          </a:effectRef>
          <a:fontRef idx="none"/>
        </p:style>
        <p:txBody>
          <a:bodyPr>
            <a:normAutofit/>
          </a:bodyPr>
          <a:lstStyle>
            <a:lvl1pPr marL="0" indent="0" algn="l">
              <a:buNone/>
              <a:defRPr sz="1600"/>
            </a:lvl1pPr>
            <a:lvl2pPr>
              <a:defRPr sz="4400"/>
            </a:lvl2pPr>
            <a:lvl3pPr>
              <a:defRPr sz="2000"/>
            </a:lvl3pPr>
            <a:lvl4pPr>
              <a:defRPr sz="3600"/>
            </a:lvl4pPr>
            <a:lvl5pPr>
              <a:defRPr sz="2400"/>
            </a:lvl5pPr>
          </a:lstStyle>
          <a:p>
            <a:pPr lvl="0" algn="l"/>
            <a:r>
              <a:rPr lang="en-US" altLang="zh-TW" sz="3200" b="1" dirty="0" smtClean="0"/>
              <a:t>Input:</a:t>
            </a:r>
          </a:p>
          <a:p>
            <a:pPr lvl="0" algn="l"/>
            <a:r>
              <a:rPr lang="en-US" altLang="zh-TW" sz="3200" b="1" dirty="0" smtClean="0"/>
              <a:t>Output:</a:t>
            </a:r>
          </a:p>
          <a:p>
            <a:pPr lvl="0" algn="l"/>
            <a:endParaRPr lang="en-US" altLang="zh-TW" sz="3200" b="1" dirty="0" smtClean="0"/>
          </a:p>
          <a:p>
            <a:pPr lvl="0" algn="l"/>
            <a:r>
              <a:rPr lang="en-US" altLang="zh-TW" sz="3200" b="1" dirty="0" smtClean="0"/>
              <a:t>Hint:</a:t>
            </a:r>
            <a:endParaRPr lang="zh-TW" altLang="en-US" sz="3200" b="1" dirty="0" smtClean="0"/>
          </a:p>
          <a:p>
            <a:pPr lvl="0" algn="l"/>
            <a:endParaRPr lang="en-US" altLang="zh-TW" sz="3200" b="1" dirty="0" smtClean="0"/>
          </a:p>
        </p:txBody>
      </p:sp>
      <p:sp>
        <p:nvSpPr>
          <p:cNvPr id="9" name="內容版面配置區 8"/>
          <p:cNvSpPr>
            <a:spLocks noGrp="1"/>
          </p:cNvSpPr>
          <p:nvPr>
            <p:ph sz="quarter" idx="14" hasCustomPrompt="1"/>
          </p:nvPr>
        </p:nvSpPr>
        <p:spPr>
          <a:xfrm>
            <a:off x="464363" y="548680"/>
            <a:ext cx="2451453" cy="576163"/>
          </a:xfrm>
          <a:solidFill>
            <a:srgbClr val="FFFFCC"/>
          </a:solidFill>
          <a:ln w="76200">
            <a:solidFill>
              <a:schemeClr val="tx2">
                <a:lumMod val="60000"/>
                <a:lumOff val="40000"/>
              </a:schemeClr>
            </a:solidFill>
          </a:ln>
        </p:spPr>
        <p:txBody>
          <a:bodyPr/>
          <a:lstStyle>
            <a:lvl1pPr marL="0" indent="0" algn="l">
              <a:buNone/>
              <a:defRPr b="1" baseline="0"/>
            </a:lvl1pPr>
          </a:lstStyle>
          <a:p>
            <a:pPr lvl="0"/>
            <a:r>
              <a:rPr lang="en-US" altLang="zh-TW" dirty="0" smtClean="0"/>
              <a:t>Practice   #:</a:t>
            </a:r>
            <a:endParaRPr lang="zh-TW" altLang="en-US" dirty="0" smtClean="0"/>
          </a:p>
        </p:txBody>
      </p:sp>
    </p:spTree>
    <p:extLst>
      <p:ext uri="{BB962C8B-B14F-4D97-AF65-F5344CB8AC3E}">
        <p14:creationId xmlns:p14="http://schemas.microsoft.com/office/powerpoint/2010/main" val="41033036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97325" y="1652245"/>
            <a:ext cx="5111750" cy="5853113"/>
          </a:xfrm>
        </p:spPr>
        <p:txBody>
          <a:bodyPr/>
          <a:lstStyle>
            <a:lvl1pPr>
              <a:defRPr sz="3200" b="1"/>
            </a:lvl1pPr>
            <a:lvl2pPr>
              <a:defRPr sz="2800" b="1"/>
            </a:lvl2pPr>
            <a:lvl3pPr>
              <a:defRPr sz="2400" b="1"/>
            </a:lvl3pPr>
            <a:lvl4pPr>
              <a:defRPr sz="2000" b="1"/>
            </a:lvl4pPr>
            <a:lvl5pPr>
              <a:defRPr sz="2000" b="1"/>
            </a:lvl5pPr>
            <a:lvl6pPr>
              <a:defRPr sz="2000"/>
            </a:lvl6pPr>
            <a:lvl7pPr>
              <a:defRPr sz="2000"/>
            </a:lvl7pPr>
            <a:lvl8pPr>
              <a:defRPr sz="2000"/>
            </a:lvl8pPr>
            <a:lvl9pPr>
              <a:defRPr sz="20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4"/>
          <p:cNvSpPr>
            <a:spLocks noGrp="1"/>
          </p:cNvSpPr>
          <p:nvPr>
            <p:ph type="dt" sz="half" idx="10"/>
          </p:nvPr>
        </p:nvSpPr>
        <p:spPr/>
        <p:txBody>
          <a:bodyPr/>
          <a:lstStyle/>
          <a:p>
            <a:fld id="{6E86AF57-A2B6-4788-BFEF-3479873FD22C}" type="datetime1">
              <a:rPr lang="zh-TW" altLang="en-US" smtClean="0"/>
              <a:t>2017/11/5</a:t>
            </a:fld>
            <a:endParaRPr lang="zh-TW" altLang="en-US"/>
          </a:p>
        </p:txBody>
      </p:sp>
      <p:sp>
        <p:nvSpPr>
          <p:cNvPr id="6" name="頁尾版面配置區 5"/>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8" name="圓角矩形 7"/>
          <p:cNvSpPr/>
          <p:nvPr userDrawn="1"/>
        </p:nvSpPr>
        <p:spPr>
          <a:xfrm>
            <a:off x="251520" y="1656564"/>
            <a:ext cx="3539644" cy="2049571"/>
          </a:xfrm>
          <a:prstGeom prst="round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800" dirty="0">
              <a:ea typeface="Adobe 繁黑體 Std B" panose="020B0700000000000000"/>
            </a:endParaRPr>
          </a:p>
        </p:txBody>
      </p:sp>
      <p:sp>
        <p:nvSpPr>
          <p:cNvPr id="10" name="標題 1"/>
          <p:cNvSpPr>
            <a:spLocks noGrp="1"/>
          </p:cNvSpPr>
          <p:nvPr>
            <p:ph type="title" hasCustomPrompt="1"/>
          </p:nvPr>
        </p:nvSpPr>
        <p:spPr>
          <a:xfrm>
            <a:off x="457200" y="569651"/>
            <a:ext cx="8229600" cy="1143000"/>
          </a:xfrm>
        </p:spPr>
        <p:txBody>
          <a:bodyPr/>
          <a:lstStyle/>
          <a:p>
            <a:r>
              <a:rPr lang="zh-TW" altLang="en-US" dirty="0" smtClean="0"/>
              <a:t>語法說明</a:t>
            </a:r>
            <a:endParaRPr lang="zh-TW" altLang="en-US" dirty="0"/>
          </a:p>
        </p:txBody>
      </p:sp>
      <p:sp>
        <p:nvSpPr>
          <p:cNvPr id="11" name="內容版面配置區 10"/>
          <p:cNvSpPr>
            <a:spLocks noGrp="1"/>
          </p:cNvSpPr>
          <p:nvPr>
            <p:ph sz="quarter" idx="13"/>
          </p:nvPr>
        </p:nvSpPr>
        <p:spPr>
          <a:xfrm>
            <a:off x="457200" y="1890914"/>
            <a:ext cx="3178696" cy="914400"/>
          </a:xfrm>
        </p:spPr>
        <p:txBody>
          <a:bodyPr/>
          <a:lstStyle>
            <a:lvl1pPr marL="0" indent="0">
              <a:buNone/>
              <a:defRPr/>
            </a:lvl1pPr>
            <a:lvl2pPr marL="457200" indent="0">
              <a:buNone/>
              <a:defRPr/>
            </a:lvl2pPr>
          </a:lstStyle>
          <a:p>
            <a:pPr lvl="0"/>
            <a:r>
              <a:rPr lang="zh-TW" altLang="en-US" dirty="0" smtClean="0"/>
              <a:t>編輯母片文字樣式</a:t>
            </a:r>
          </a:p>
        </p:txBody>
      </p:sp>
    </p:spTree>
    <p:extLst>
      <p:ext uri="{BB962C8B-B14F-4D97-AF65-F5344CB8AC3E}">
        <p14:creationId xmlns:p14="http://schemas.microsoft.com/office/powerpoint/2010/main" val="27373494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97325" y="1652245"/>
            <a:ext cx="5111750" cy="5853113"/>
          </a:xfrm>
        </p:spPr>
        <p:txBody>
          <a:bodyPr/>
          <a:lstStyle>
            <a:lvl1pPr>
              <a:defRPr sz="3200" b="1"/>
            </a:lvl1pPr>
            <a:lvl2pPr>
              <a:defRPr sz="2800" b="1"/>
            </a:lvl2pPr>
            <a:lvl3pPr>
              <a:defRPr sz="2400" b="1"/>
            </a:lvl3pPr>
            <a:lvl4pPr>
              <a:defRPr sz="2000" b="1"/>
            </a:lvl4pPr>
            <a:lvl5pPr>
              <a:defRPr sz="2000" b="1"/>
            </a:lvl5pPr>
            <a:lvl6pPr>
              <a:defRPr sz="2000"/>
            </a:lvl6pPr>
            <a:lvl7pPr>
              <a:defRPr sz="2000"/>
            </a:lvl7pPr>
            <a:lvl8pPr>
              <a:defRPr sz="2000"/>
            </a:lvl8pPr>
            <a:lvl9pPr>
              <a:defRPr sz="20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4"/>
          <p:cNvSpPr>
            <a:spLocks noGrp="1"/>
          </p:cNvSpPr>
          <p:nvPr>
            <p:ph type="dt" sz="half" idx="10"/>
          </p:nvPr>
        </p:nvSpPr>
        <p:spPr/>
        <p:txBody>
          <a:bodyPr/>
          <a:lstStyle/>
          <a:p>
            <a:fld id="{6E86AF57-A2B6-4788-BFEF-3479873FD22C}" type="datetime1">
              <a:rPr lang="zh-TW" altLang="en-US" smtClean="0"/>
              <a:t>2017/11/5</a:t>
            </a:fld>
            <a:endParaRPr lang="zh-TW" altLang="en-US"/>
          </a:p>
        </p:txBody>
      </p:sp>
      <p:sp>
        <p:nvSpPr>
          <p:cNvPr id="6" name="頁尾版面配置區 5"/>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8" name="圓角矩形 7"/>
          <p:cNvSpPr/>
          <p:nvPr userDrawn="1"/>
        </p:nvSpPr>
        <p:spPr>
          <a:xfrm>
            <a:off x="251520" y="1656564"/>
            <a:ext cx="3539644" cy="4220708"/>
          </a:xfrm>
          <a:prstGeom prst="round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800" dirty="0">
              <a:ea typeface="Adobe 繁黑體 Std B" panose="020B0700000000000000"/>
            </a:endParaRPr>
          </a:p>
        </p:txBody>
      </p:sp>
      <p:sp>
        <p:nvSpPr>
          <p:cNvPr id="10" name="標題 1"/>
          <p:cNvSpPr>
            <a:spLocks noGrp="1"/>
          </p:cNvSpPr>
          <p:nvPr>
            <p:ph type="title" hasCustomPrompt="1"/>
          </p:nvPr>
        </p:nvSpPr>
        <p:spPr>
          <a:xfrm>
            <a:off x="457200" y="569651"/>
            <a:ext cx="8229600" cy="1143000"/>
          </a:xfrm>
        </p:spPr>
        <p:txBody>
          <a:bodyPr/>
          <a:lstStyle/>
          <a:p>
            <a:r>
              <a:rPr lang="zh-TW" altLang="en-US" dirty="0" smtClean="0"/>
              <a:t>語法說明</a:t>
            </a:r>
            <a:endParaRPr lang="zh-TW" altLang="en-US" dirty="0"/>
          </a:p>
        </p:txBody>
      </p:sp>
      <p:sp>
        <p:nvSpPr>
          <p:cNvPr id="11" name="內容版面配置區 10"/>
          <p:cNvSpPr>
            <a:spLocks noGrp="1"/>
          </p:cNvSpPr>
          <p:nvPr>
            <p:ph sz="quarter" idx="13"/>
          </p:nvPr>
        </p:nvSpPr>
        <p:spPr>
          <a:xfrm>
            <a:off x="457200" y="1890914"/>
            <a:ext cx="3178696" cy="914400"/>
          </a:xfrm>
        </p:spPr>
        <p:txBody>
          <a:bodyPr/>
          <a:lstStyle>
            <a:lvl1pPr marL="0" indent="0">
              <a:buNone/>
              <a:defRPr/>
            </a:lvl1pPr>
            <a:lvl2pPr marL="457200" indent="0">
              <a:buNone/>
              <a:defRPr/>
            </a:lvl2pPr>
          </a:lstStyle>
          <a:p>
            <a:pPr lvl="0"/>
            <a:r>
              <a:rPr lang="zh-TW" altLang="en-US" dirty="0" smtClean="0"/>
              <a:t>編輯母片文字樣式</a:t>
            </a:r>
          </a:p>
        </p:txBody>
      </p:sp>
    </p:spTree>
    <p:extLst>
      <p:ext uri="{BB962C8B-B14F-4D97-AF65-F5344CB8AC3E}">
        <p14:creationId xmlns:p14="http://schemas.microsoft.com/office/powerpoint/2010/main" val="27080498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24B4D70-2A88-4682-A111-6DA7CD7FB442}" type="datetime1">
              <a:rPr lang="zh-TW" altLang="en-US" smtClean="0"/>
              <a:t>2017/11/5</a:t>
            </a:fld>
            <a:endParaRPr lang="zh-TW" altLang="en-US"/>
          </a:p>
        </p:txBody>
      </p:sp>
      <p:sp>
        <p:nvSpPr>
          <p:cNvPr id="6" name="頁尾版面配置區 5"/>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a:t>
            </a:fld>
            <a:endParaRPr lang="zh-TW" altLang="en-US"/>
          </a:p>
        </p:txBody>
      </p:sp>
    </p:spTree>
    <p:extLst>
      <p:ext uri="{BB962C8B-B14F-4D97-AF65-F5344CB8AC3E}">
        <p14:creationId xmlns:p14="http://schemas.microsoft.com/office/powerpoint/2010/main" val="264009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22000"/>
            <a:lum/>
          </a:blip>
          <a:srcRect/>
          <a:stretch>
            <a:fillRect l="-4000" r="-4000" b="9000"/>
          </a:stretch>
        </a:blipFill>
        <a:effectLst/>
      </p:bgPr>
    </p:bg>
    <p:spTree>
      <p:nvGrpSpPr>
        <p:cNvPr id="1" name=""/>
        <p:cNvGrpSpPr/>
        <p:nvPr/>
      </p:nvGrpSpPr>
      <p:grpSpPr>
        <a:xfrm>
          <a:off x="0" y="0"/>
          <a:ext cx="0" cy="0"/>
          <a:chOff x="0" y="0"/>
          <a:chExt cx="0" cy="0"/>
        </a:xfrm>
      </p:grpSpPr>
      <p:sp>
        <p:nvSpPr>
          <p:cNvPr id="7" name="矩形 6"/>
          <p:cNvSpPr/>
          <p:nvPr userDrawn="1"/>
        </p:nvSpPr>
        <p:spPr>
          <a:xfrm>
            <a:off x="0" y="6237312"/>
            <a:ext cx="9144000" cy="620688"/>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 name="標題版面配置區 1"/>
          <p:cNvSpPr>
            <a:spLocks noGrp="1"/>
          </p:cNvSpPr>
          <p:nvPr>
            <p:ph type="title"/>
          </p:nvPr>
        </p:nvSpPr>
        <p:spPr>
          <a:xfrm>
            <a:off x="457200" y="569651"/>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831689"/>
            <a:ext cx="8229600" cy="4294474"/>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800">
                <a:solidFill>
                  <a:schemeClr val="tx1"/>
                </a:solidFill>
              </a:defRPr>
            </a:lvl1pPr>
          </a:lstStyle>
          <a:p>
            <a:fld id="{A014B1DF-123A-42A0-A2AB-012AEC2DAC81}" type="datetime1">
              <a:rPr lang="zh-TW" altLang="en-US" smtClean="0"/>
              <a:t>2017/11/5</a:t>
            </a:fld>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800" b="1">
                <a:solidFill>
                  <a:schemeClr val="tx1"/>
                </a:solidFill>
                <a:latin typeface="Adobe 繁黑體 Std B" pitchFamily="34" charset="-120"/>
                <a:ea typeface="Adobe 繁黑體 Std B" pitchFamily="34" charset="-120"/>
              </a:defRPr>
            </a:lvl1pPr>
          </a:lstStyle>
          <a:p>
            <a:r>
              <a:rPr lang="zh-TW" altLang="en-US" dirty="0" smtClean="0"/>
              <a:t>李耕銘</a:t>
            </a:r>
            <a:endParaRPr lang="zh-TW" alt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latin typeface="Adobe 繁黑體 Std B" pitchFamily="34" charset="-120"/>
                <a:ea typeface="Adobe 繁黑體 Std B" pitchFamily="34" charset="-120"/>
              </a:defRPr>
            </a:lvl1pPr>
          </a:lstStyle>
          <a:p>
            <a:fld id="{7B4D74D8-060F-4EA9-A02B-A5E9C6769857}" type="slidenum">
              <a:rPr lang="zh-TW" altLang="en-US" smtClean="0"/>
              <a:pPr/>
              <a:t>‹#›</a:t>
            </a:fld>
            <a:endParaRPr lang="zh-TW" altLang="en-US" dirty="0"/>
          </a:p>
        </p:txBody>
      </p:sp>
      <p:sp>
        <p:nvSpPr>
          <p:cNvPr id="8" name="矩形 7"/>
          <p:cNvSpPr/>
          <p:nvPr userDrawn="1"/>
        </p:nvSpPr>
        <p:spPr>
          <a:xfrm>
            <a:off x="0" y="0"/>
            <a:ext cx="9144000" cy="476672"/>
          </a:xfrm>
          <a:prstGeom prst="rect">
            <a:avLst/>
          </a:prstGeom>
          <a:gradFill>
            <a:gsLst>
              <a:gs pos="0">
                <a:srgbClr val="78DA78"/>
              </a:gs>
              <a:gs pos="100000">
                <a:srgbClr val="BAECBA"/>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solidFill>
                <a:schemeClr val="tx2">
                  <a:lumMod val="75000"/>
                </a:schemeClr>
              </a:solidFill>
              <a:ea typeface="Adobe 繁黑體 Std B"/>
            </a:endParaRPr>
          </a:p>
        </p:txBody>
      </p:sp>
      <p:sp>
        <p:nvSpPr>
          <p:cNvPr id="9" name="文字方塊 8"/>
          <p:cNvSpPr txBox="1"/>
          <p:nvPr userDrawn="1"/>
        </p:nvSpPr>
        <p:spPr>
          <a:xfrm>
            <a:off x="481136" y="55954"/>
            <a:ext cx="1005403" cy="369332"/>
          </a:xfrm>
          <a:prstGeom prst="rect">
            <a:avLst/>
          </a:prstGeom>
          <a:noFill/>
        </p:spPr>
        <p:txBody>
          <a:bodyPr wrap="none" rtlCol="0">
            <a:spAutoFit/>
          </a:bodyPr>
          <a:lstStyle/>
          <a:p>
            <a:r>
              <a:rPr lang="en-US" altLang="zh-TW" b="1" dirty="0" smtClean="0">
                <a:solidFill>
                  <a:schemeClr val="tx2">
                    <a:lumMod val="75000"/>
                  </a:schemeClr>
                </a:solidFill>
                <a:ea typeface="Adobe 繁黑體 Std B"/>
              </a:rPr>
              <a:t>NTUCSIE</a:t>
            </a:r>
            <a:endParaRPr lang="zh-TW" altLang="en-US" b="1" dirty="0">
              <a:solidFill>
                <a:schemeClr val="tx2">
                  <a:lumMod val="75000"/>
                </a:schemeClr>
              </a:solidFill>
              <a:ea typeface="Adobe 繁黑體 Std B"/>
            </a:endParaRPr>
          </a:p>
        </p:txBody>
      </p:sp>
      <p:sp>
        <p:nvSpPr>
          <p:cNvPr id="10" name="文字方塊 9"/>
          <p:cNvSpPr txBox="1"/>
          <p:nvPr userDrawn="1"/>
        </p:nvSpPr>
        <p:spPr>
          <a:xfrm>
            <a:off x="3671753" y="50995"/>
            <a:ext cx="1800493" cy="369332"/>
          </a:xfrm>
          <a:prstGeom prst="rect">
            <a:avLst/>
          </a:prstGeom>
          <a:noFill/>
        </p:spPr>
        <p:txBody>
          <a:bodyPr wrap="none" rtlCol="0">
            <a:spAutoFit/>
          </a:bodyPr>
          <a:lstStyle/>
          <a:p>
            <a:r>
              <a:rPr lang="zh-TW" altLang="en-US" b="1" dirty="0" smtClean="0">
                <a:solidFill>
                  <a:schemeClr val="tx2">
                    <a:lumMod val="75000"/>
                  </a:schemeClr>
                </a:solidFill>
                <a:ea typeface="Adobe 繁黑體 Std B"/>
              </a:rPr>
              <a:t>臺大資工訓練班</a:t>
            </a:r>
            <a:endParaRPr lang="zh-TW" altLang="en-US" b="1" dirty="0">
              <a:solidFill>
                <a:schemeClr val="tx2">
                  <a:lumMod val="75000"/>
                </a:schemeClr>
              </a:solidFill>
              <a:ea typeface="Adobe 繁黑體 Std B"/>
            </a:endParaRPr>
          </a:p>
        </p:txBody>
      </p:sp>
      <p:sp>
        <p:nvSpPr>
          <p:cNvPr id="11" name="文字方塊 10"/>
          <p:cNvSpPr txBox="1"/>
          <p:nvPr userDrawn="1"/>
        </p:nvSpPr>
        <p:spPr>
          <a:xfrm>
            <a:off x="7240507" y="50995"/>
            <a:ext cx="1446293" cy="369332"/>
          </a:xfrm>
          <a:prstGeom prst="rect">
            <a:avLst/>
          </a:prstGeom>
          <a:noFill/>
        </p:spPr>
        <p:txBody>
          <a:bodyPr wrap="none" rtlCol="0">
            <a:spAutoFit/>
          </a:bodyPr>
          <a:lstStyle/>
          <a:p>
            <a:r>
              <a:rPr lang="en-US" altLang="zh-TW" b="1" dirty="0" smtClean="0">
                <a:solidFill>
                  <a:schemeClr val="tx2">
                    <a:lumMod val="75000"/>
                  </a:schemeClr>
                </a:solidFill>
                <a:ea typeface="Adobe 繁黑體 Std B"/>
              </a:rPr>
              <a:t>C/C++</a:t>
            </a:r>
            <a:r>
              <a:rPr lang="zh-TW" altLang="en-US" b="1" dirty="0" smtClean="0">
                <a:solidFill>
                  <a:schemeClr val="tx2">
                    <a:lumMod val="75000"/>
                  </a:schemeClr>
                </a:solidFill>
                <a:ea typeface="Adobe 繁黑體 Std B"/>
              </a:rPr>
              <a:t>基礎班</a:t>
            </a:r>
            <a:endParaRPr lang="zh-TW" altLang="en-US" b="1" dirty="0">
              <a:solidFill>
                <a:schemeClr val="tx2">
                  <a:lumMod val="75000"/>
                </a:schemeClr>
              </a:solidFill>
              <a:ea typeface="Adobe 繁黑體 Std B"/>
            </a:endParaRPr>
          </a:p>
        </p:txBody>
      </p:sp>
    </p:spTree>
    <p:extLst>
      <p:ext uri="{BB962C8B-B14F-4D97-AF65-F5344CB8AC3E}">
        <p14:creationId xmlns:p14="http://schemas.microsoft.com/office/powerpoint/2010/main" val="370278996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5" r:id="rId6"/>
    <p:sldLayoutId id="2147483656" r:id="rId7"/>
    <p:sldLayoutId id="2147483662" r:id="rId8"/>
    <p:sldLayoutId id="2147483664" r:id="rId9"/>
  </p:sldLayoutIdLst>
  <p:timing>
    <p:tnLst>
      <p:par>
        <p:cTn id="1" dur="indefinite" restart="never" nodeType="tmRoot"/>
      </p:par>
    </p:tnLst>
  </p:timing>
  <p:hf hdr="0"/>
  <p:txStyles>
    <p:titleStyle>
      <a:lvl1pPr algn="ctr" defTabSz="914400" rtl="0" eaLnBrk="1" latinLnBrk="0" hangingPunct="1">
        <a:spcBef>
          <a:spcPct val="0"/>
        </a:spcBef>
        <a:buNone/>
        <a:defRPr sz="4400" b="1" kern="1200">
          <a:solidFill>
            <a:schemeClr val="tx1"/>
          </a:solidFill>
          <a:latin typeface="+mj-lt"/>
          <a:ea typeface="Adobe 繁黑體 Std B"/>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Adobe 繁黑體 Std B"/>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Adobe 繁黑體 Std B"/>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Adobe 繁黑體 Std B"/>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Adobe 繁黑體 Std B"/>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Adobe 繁黑體 Std B"/>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www.optoforce.com/software/API/apidoc/optodaq_8h_source.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lum/>
            <a:extLst>
              <a:ext uri="{BEBA8EAE-BF5A-486C-A8C5-ECC9F3942E4B}">
                <a14:imgProps xmlns:a14="http://schemas.microsoft.com/office/drawing/2010/main">
                  <a14:imgLayer r:embed="rId4">
                    <a14:imgEffect>
                      <a14:saturation sat="96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9" name="日期版面配置區 8"/>
          <p:cNvSpPr>
            <a:spLocks noGrp="1"/>
          </p:cNvSpPr>
          <p:nvPr>
            <p:ph type="dt" sz="half" idx="10"/>
          </p:nvPr>
        </p:nvSpPr>
        <p:spPr/>
        <p:txBody>
          <a:bodyPr/>
          <a:lstStyle/>
          <a:p>
            <a:fld id="{1A769C41-29E2-40FC-AC89-52556BE24E60}" type="datetime1">
              <a:rPr lang="zh-TW" altLang="en-US" smtClean="0"/>
              <a:t>2017/11/5</a:t>
            </a:fld>
            <a:endParaRPr lang="zh-TW" altLang="en-US" dirty="0"/>
          </a:p>
        </p:txBody>
      </p:sp>
      <p:sp>
        <p:nvSpPr>
          <p:cNvPr id="10" name="頁尾版面配置區 9"/>
          <p:cNvSpPr>
            <a:spLocks noGrp="1"/>
          </p:cNvSpPr>
          <p:nvPr>
            <p:ph type="ftr" sz="quarter" idx="11"/>
          </p:nvPr>
        </p:nvSpPr>
        <p:spPr/>
        <p:txBody>
          <a:bodyPr/>
          <a:lstStyle/>
          <a:p>
            <a:r>
              <a:rPr lang="zh-TW" altLang="en-US" dirty="0" smtClean="0"/>
              <a:t>李耕銘</a:t>
            </a:r>
            <a:endParaRPr lang="zh-TW" altLang="en-US" dirty="0"/>
          </a:p>
        </p:txBody>
      </p:sp>
      <p:sp>
        <p:nvSpPr>
          <p:cNvPr id="11" name="投影片編號版面配置區 10"/>
          <p:cNvSpPr>
            <a:spLocks noGrp="1"/>
          </p:cNvSpPr>
          <p:nvPr>
            <p:ph type="sldNum" sz="quarter" idx="12"/>
          </p:nvPr>
        </p:nvSpPr>
        <p:spPr/>
        <p:txBody>
          <a:bodyPr/>
          <a:lstStyle/>
          <a:p>
            <a:fld id="{7B4D74D8-060F-4EA9-A02B-A5E9C6769857}" type="slidenum">
              <a:rPr lang="zh-TW" altLang="en-US" smtClean="0"/>
              <a:t>1</a:t>
            </a:fld>
            <a:endParaRPr lang="zh-TW" altLang="en-US"/>
          </a:p>
        </p:txBody>
      </p:sp>
      <p:sp>
        <p:nvSpPr>
          <p:cNvPr id="6" name="標題 5"/>
          <p:cNvSpPr>
            <a:spLocks noGrp="1"/>
          </p:cNvSpPr>
          <p:nvPr>
            <p:ph type="title"/>
          </p:nvPr>
        </p:nvSpPr>
        <p:spPr/>
        <p:txBody>
          <a:bodyPr/>
          <a:lstStyle/>
          <a:p>
            <a:r>
              <a:rPr lang="zh-TW" altLang="en-US" dirty="0">
                <a:latin typeface="Adobe 繁黑體 Std B" pitchFamily="34" charset="-120"/>
                <a:ea typeface="Adobe 繁黑體 Std B" pitchFamily="34" charset="-120"/>
              </a:rPr>
              <a:t>物件的使用、重載函式 </a:t>
            </a:r>
            <a:endParaRPr lang="zh-TW" altLang="en-US" dirty="0"/>
          </a:p>
        </p:txBody>
      </p:sp>
    </p:spTree>
    <p:extLst>
      <p:ext uri="{BB962C8B-B14F-4D97-AF65-F5344CB8AC3E}">
        <p14:creationId xmlns:p14="http://schemas.microsoft.com/office/powerpoint/2010/main" val="2896786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A92523C8-23A7-4346-8DE8-92F33DF7239A}"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10</a:t>
            </a:fld>
            <a:endParaRPr lang="zh-TW" altLang="en-US"/>
          </a:p>
        </p:txBody>
      </p:sp>
      <p:pic>
        <p:nvPicPr>
          <p:cNvPr id="7" name="Picture 4" descr="fig 3-5封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46" y="980728"/>
            <a:ext cx="8009449" cy="448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quarter" idx="10"/>
          </p:nvPr>
        </p:nvSpPr>
        <p:spPr/>
        <p:txBody>
          <a:bodyPr/>
          <a:lstStyle/>
          <a:p>
            <a:fld id="{18B568C3-1475-492C-AB1B-6DEA6B4281DA}" type="datetime1">
              <a:rPr lang="zh-TW" altLang="en-US" smtClean="0"/>
              <a:t>2017/11/5</a:t>
            </a:fld>
            <a:endParaRPr lang="en-US" altLang="zh-TW"/>
          </a:p>
        </p:txBody>
      </p:sp>
      <p:sp>
        <p:nvSpPr>
          <p:cNvPr id="5" name="投影片編號版面配置區 4"/>
          <p:cNvSpPr>
            <a:spLocks noGrp="1"/>
          </p:cNvSpPr>
          <p:nvPr>
            <p:ph type="sldNum" sz="quarter" idx="11"/>
          </p:nvPr>
        </p:nvSpPr>
        <p:spPr/>
        <p:txBody>
          <a:bodyPr/>
          <a:lstStyle/>
          <a:p>
            <a:r>
              <a:rPr lang="en-US" altLang="zh-TW"/>
              <a:t>P-</a:t>
            </a:r>
            <a:fld id="{AB8DB4A1-82A2-40A1-9AE2-C6854EC35CF0}" type="slidenum">
              <a:rPr lang="en-US" altLang="zh-TW"/>
              <a:pPr/>
              <a:t>11</a:t>
            </a:fld>
            <a:endParaRPr lang="en-US" altLang="zh-TW"/>
          </a:p>
        </p:txBody>
      </p:sp>
      <p:sp>
        <p:nvSpPr>
          <p:cNvPr id="95234" name="Rectangle 2"/>
          <p:cNvSpPr>
            <a:spLocks noGrp="1" noChangeArrowheads="1"/>
          </p:cNvSpPr>
          <p:nvPr>
            <p:ph type="title"/>
          </p:nvPr>
        </p:nvSpPr>
        <p:spPr/>
        <p:txBody>
          <a:bodyPr/>
          <a:lstStyle/>
          <a:p>
            <a:r>
              <a:rPr lang="zh-TW" altLang="en-US" dirty="0">
                <a:latin typeface="Adobe 繁黑體 Std B" pitchFamily="34" charset="-120"/>
                <a:ea typeface="Adobe 繁黑體 Std B" pitchFamily="34" charset="-120"/>
              </a:rPr>
              <a:t>動態連結（</a:t>
            </a:r>
            <a:r>
              <a:rPr lang="en-US" altLang="zh-TW" dirty="0">
                <a:latin typeface="Adobe 繁黑體 Std B" pitchFamily="34" charset="-120"/>
                <a:ea typeface="Adobe 繁黑體 Std B" pitchFamily="34" charset="-120"/>
              </a:rPr>
              <a:t>dynamic binding</a:t>
            </a:r>
            <a:r>
              <a:rPr lang="zh-TW" altLang="en-US" dirty="0">
                <a:latin typeface="Adobe 繁黑體 Std B" pitchFamily="34" charset="-120"/>
                <a:ea typeface="Adobe 繁黑體 Std B" pitchFamily="34" charset="-120"/>
              </a:rPr>
              <a:t>）</a:t>
            </a:r>
          </a:p>
        </p:txBody>
      </p:sp>
      <p:sp>
        <p:nvSpPr>
          <p:cNvPr id="95235" name="Rectangle 3" descr="Rectangle: Click to edit Master text styles&#10;Second level&#10;Third level&#10;Fourth level&#10;Fifth level"/>
          <p:cNvSpPr>
            <a:spLocks noGrp="1" noChangeArrowheads="1"/>
          </p:cNvSpPr>
          <p:nvPr>
            <p:ph type="body" idx="1"/>
          </p:nvPr>
        </p:nvSpPr>
        <p:spPr/>
        <p:txBody>
          <a:bodyPr>
            <a:normAutofit lnSpcReduction="10000"/>
          </a:bodyPr>
          <a:lstStyle/>
          <a:p>
            <a:pPr>
              <a:lnSpc>
                <a:spcPct val="90000"/>
              </a:lnSpc>
            </a:pPr>
            <a:r>
              <a:rPr lang="zh-TW" altLang="en-US" dirty="0">
                <a:latin typeface="Adobe 繁黑體 Std B" pitchFamily="34" charset="-120"/>
                <a:ea typeface="Adobe 繁黑體 Std B" pitchFamily="34" charset="-120"/>
              </a:rPr>
              <a:t>系統再程式執行時（</a:t>
            </a:r>
            <a:r>
              <a:rPr lang="en-US" altLang="zh-TW" dirty="0">
                <a:latin typeface="Adobe 繁黑體 Std B" pitchFamily="34" charset="-120"/>
                <a:ea typeface="Adobe 繁黑體 Std B" pitchFamily="34" charset="-120"/>
              </a:rPr>
              <a:t>run-time</a:t>
            </a:r>
            <a:r>
              <a:rPr lang="zh-TW" altLang="en-US" dirty="0">
                <a:latin typeface="Adobe 繁黑體 Std B" pitchFamily="34" charset="-120"/>
                <a:ea typeface="Adobe 繁黑體 Std B" pitchFamily="34" charset="-120"/>
              </a:rPr>
              <a:t>），才將</a:t>
            </a:r>
            <a:r>
              <a:rPr lang="en-US" altLang="zh-TW" dirty="0">
                <a:latin typeface="Adobe 繁黑體 Std B" pitchFamily="34" charset="-120"/>
                <a:ea typeface="Adobe 繁黑體 Std B" pitchFamily="34" charset="-120"/>
              </a:rPr>
              <a:t>message</a:t>
            </a:r>
            <a:r>
              <a:rPr lang="zh-TW" altLang="en-US" dirty="0">
                <a:latin typeface="Adobe 繁黑體 Std B" pitchFamily="34" charset="-120"/>
                <a:ea typeface="Adobe 繁黑體 Std B" pitchFamily="34" charset="-120"/>
              </a:rPr>
              <a:t>和</a:t>
            </a:r>
            <a:r>
              <a:rPr lang="en-US" altLang="zh-TW" dirty="0">
                <a:latin typeface="Adobe 繁黑體 Std B" pitchFamily="34" charset="-120"/>
                <a:ea typeface="Adobe 繁黑體 Std B" pitchFamily="34" charset="-120"/>
              </a:rPr>
              <a:t>method</a:t>
            </a:r>
            <a:r>
              <a:rPr lang="zh-TW" altLang="en-US" dirty="0">
                <a:latin typeface="Adobe 繁黑體 Std B" pitchFamily="34" charset="-120"/>
                <a:ea typeface="Adobe 繁黑體 Std B" pitchFamily="34" charset="-120"/>
              </a:rPr>
              <a:t>連結在一起。而非在編譯的時候，就將它們的關係固定下來</a:t>
            </a:r>
          </a:p>
          <a:p>
            <a:pPr>
              <a:lnSpc>
                <a:spcPct val="90000"/>
              </a:lnSpc>
            </a:pPr>
            <a:endParaRPr lang="zh-TW" altLang="en-US" dirty="0">
              <a:latin typeface="Adobe 繁黑體 Std B" pitchFamily="34" charset="-120"/>
              <a:ea typeface="Adobe 繁黑體 Std B" pitchFamily="34" charset="-120"/>
            </a:endParaRPr>
          </a:p>
          <a:p>
            <a:pPr>
              <a:lnSpc>
                <a:spcPct val="90000"/>
              </a:lnSpc>
            </a:pPr>
            <a:r>
              <a:rPr lang="zh-TW" altLang="en-US" dirty="0">
                <a:latin typeface="Adobe 繁黑體 Std B" pitchFamily="34" charset="-120"/>
                <a:ea typeface="Adobe 繁黑體 Std B" pitchFamily="34" charset="-120"/>
              </a:rPr>
              <a:t>動態連結時，</a:t>
            </a:r>
            <a:r>
              <a:rPr lang="en-US" altLang="zh-TW" dirty="0">
                <a:latin typeface="Adobe 繁黑體 Std B" pitchFamily="34" charset="-120"/>
                <a:ea typeface="Adobe 繁黑體 Std B" pitchFamily="34" charset="-120"/>
              </a:rPr>
              <a:t>message</a:t>
            </a:r>
            <a:r>
              <a:rPr lang="zh-TW" altLang="en-US" dirty="0">
                <a:latin typeface="Adobe 繁黑體 Std B" pitchFamily="34" charset="-120"/>
                <a:ea typeface="Adobe 繁黑體 Std B" pitchFamily="34" charset="-120"/>
              </a:rPr>
              <a:t>和</a:t>
            </a:r>
            <a:r>
              <a:rPr lang="en-US" altLang="zh-TW" dirty="0">
                <a:latin typeface="Adobe 繁黑體 Std B" pitchFamily="34" charset="-120"/>
                <a:ea typeface="Adobe 繁黑體 Std B" pitchFamily="34" charset="-120"/>
              </a:rPr>
              <a:t>method</a:t>
            </a:r>
            <a:r>
              <a:rPr lang="zh-TW" altLang="en-US" dirty="0">
                <a:latin typeface="Adobe 繁黑體 Std B" pitchFamily="34" charset="-120"/>
                <a:ea typeface="Adobe 繁黑體 Std B" pitchFamily="34" charset="-120"/>
              </a:rPr>
              <a:t>的連結取決於</a:t>
            </a:r>
            <a:r>
              <a:rPr lang="en-US" altLang="zh-TW" dirty="0">
                <a:latin typeface="Adobe 繁黑體 Std B" pitchFamily="34" charset="-120"/>
                <a:ea typeface="Adobe 繁黑體 Std B" pitchFamily="34" charset="-120"/>
              </a:rPr>
              <a:t>message</a:t>
            </a:r>
            <a:r>
              <a:rPr lang="zh-TW" altLang="en-US" dirty="0">
                <a:latin typeface="Adobe 繁黑體 Std B" pitchFamily="34" charset="-120"/>
                <a:ea typeface="Adobe 繁黑體 Std B" pitchFamily="34" charset="-120"/>
              </a:rPr>
              <a:t>的值</a:t>
            </a:r>
          </a:p>
          <a:p>
            <a:pPr lvl="1">
              <a:lnSpc>
                <a:spcPct val="90000"/>
              </a:lnSpc>
            </a:pPr>
            <a:r>
              <a:rPr lang="zh-TW" altLang="en-US" dirty="0">
                <a:latin typeface="Adobe 繁黑體 Std B" pitchFamily="34" charset="-120"/>
                <a:ea typeface="Adobe 繁黑體 Std B" pitchFamily="34" charset="-120"/>
              </a:rPr>
              <a:t>送出 </a:t>
            </a:r>
            <a:r>
              <a:rPr lang="en-US" altLang="zh-TW" dirty="0">
                <a:latin typeface="Adobe 繁黑體 Std B" pitchFamily="34" charset="-120"/>
                <a:ea typeface="Adobe 繁黑體 Std B" pitchFamily="34" charset="-120"/>
              </a:rPr>
              <a:t>message</a:t>
            </a:r>
            <a:r>
              <a:rPr lang="zh-TW" altLang="en-US" dirty="0">
                <a:latin typeface="Adobe 繁黑體 Std B" pitchFamily="34" charset="-120"/>
                <a:ea typeface="Adobe 繁黑體 Std B" pitchFamily="34" charset="-120"/>
              </a:rPr>
              <a:t>後，自動會有合適的 </a:t>
            </a:r>
            <a:r>
              <a:rPr lang="en-US" altLang="zh-TW" dirty="0">
                <a:latin typeface="Adobe 繁黑體 Std B" pitchFamily="34" charset="-120"/>
                <a:ea typeface="Adobe 繁黑體 Std B" pitchFamily="34" charset="-120"/>
              </a:rPr>
              <a:t>method</a:t>
            </a:r>
            <a:r>
              <a:rPr lang="zh-TW" altLang="en-US" dirty="0">
                <a:latin typeface="Adobe 繁黑體 Std B" pitchFamily="34" charset="-120"/>
                <a:ea typeface="Adobe 繁黑體 Std B" pitchFamily="34" charset="-120"/>
              </a:rPr>
              <a:t>被執行 </a:t>
            </a:r>
            <a:r>
              <a:rPr lang="en-US" altLang="zh-TW" dirty="0">
                <a:latin typeface="Adobe 繁黑體 Std B" pitchFamily="34" charset="-120"/>
                <a:ea typeface="Adobe 繁黑體 Std B" pitchFamily="34" charset="-120"/>
              </a:rPr>
              <a:t>– </a:t>
            </a:r>
            <a:r>
              <a:rPr lang="zh-TW" altLang="en-US" dirty="0">
                <a:latin typeface="Adobe 繁黑體 Std B" pitchFamily="34" charset="-120"/>
                <a:ea typeface="Adobe 繁黑體 Std B" pitchFamily="34" charset="-120"/>
              </a:rPr>
              <a:t>較有彈性</a:t>
            </a:r>
          </a:p>
          <a:p>
            <a:pPr lvl="1">
              <a:lnSpc>
                <a:spcPct val="90000"/>
              </a:lnSpc>
            </a:pPr>
            <a:r>
              <a:rPr lang="zh-TW" altLang="en-US" dirty="0">
                <a:latin typeface="Adobe 繁黑體 Std B" pitchFamily="34" charset="-120"/>
                <a:ea typeface="Adobe 繁黑體 Std B" pitchFamily="34" charset="-120"/>
              </a:rPr>
              <a:t>靜態連結：各 </a:t>
            </a:r>
            <a:r>
              <a:rPr lang="en-US" altLang="zh-TW" dirty="0">
                <a:latin typeface="Adobe 繁黑體 Std B" pitchFamily="34" charset="-120"/>
                <a:ea typeface="Adobe 繁黑體 Std B" pitchFamily="34" charset="-120"/>
              </a:rPr>
              <a:t>function call </a:t>
            </a:r>
            <a:r>
              <a:rPr lang="zh-TW" altLang="en-US" dirty="0">
                <a:latin typeface="Adobe 繁黑體 Std B" pitchFamily="34" charset="-120"/>
                <a:ea typeface="Adobe 繁黑體 Std B" pitchFamily="34" charset="-120"/>
              </a:rPr>
              <a:t>只知道各個參數的型態而不是值 </a:t>
            </a:r>
            <a:r>
              <a:rPr lang="en-US" altLang="zh-TW" dirty="0">
                <a:latin typeface="Adobe 繁黑體 Std B" pitchFamily="34" charset="-120"/>
                <a:ea typeface="Adobe 繁黑體 Std B" pitchFamily="34" charset="-120"/>
              </a:rPr>
              <a:t>– </a:t>
            </a:r>
            <a:r>
              <a:rPr lang="zh-TW" altLang="en-US" dirty="0">
                <a:latin typeface="Adobe 繁黑體 Std B" pitchFamily="34" charset="-120"/>
                <a:ea typeface="Adobe 繁黑體 Std B" pitchFamily="34" charset="-120"/>
              </a:rPr>
              <a:t>較有效率</a:t>
            </a:r>
          </a:p>
        </p:txBody>
      </p:sp>
      <p:sp>
        <p:nvSpPr>
          <p:cNvPr id="2" name="頁尾版面配置區 1"/>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4104309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fld id="{002C5E26-D2CD-4C5F-A596-BAC56F2EE10B}"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12</a:t>
            </a:fld>
            <a:endParaRPr lang="zh-TW" altLang="en-US"/>
          </a:p>
        </p:txBody>
      </p:sp>
      <p:sp>
        <p:nvSpPr>
          <p:cNvPr id="7" name="Rectangle 3"/>
          <p:cNvSpPr>
            <a:spLocks noGrp="1" noChangeArrowheads="1"/>
          </p:cNvSpPr>
          <p:nvPr/>
        </p:nvSpPr>
        <p:spPr bwMode="auto">
          <a:xfrm>
            <a:off x="457200" y="1277938"/>
            <a:ext cx="82296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bg2"/>
              </a:buClr>
              <a:buSzPct val="70000"/>
              <a:buFont typeface="Wingdings" pitchFamily="2" charset="2"/>
              <a:buChar char="o"/>
              <a:defRPr kumimoji="1" sz="32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pitchFamily="2" charset="2"/>
              <a:buChar char="o"/>
              <a:defRPr kumimoji="1" sz="24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pitchFamily="2" charset="2"/>
              <a:buChar char="n"/>
              <a:defRPr kumimoji="1" sz="20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9pPr>
          </a:lstStyle>
          <a:p>
            <a:endParaRPr lang="zh-TW" altLang="zh-TW"/>
          </a:p>
        </p:txBody>
      </p:sp>
      <p:sp>
        <p:nvSpPr>
          <p:cNvPr id="8" name="Rectangle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TW" altLang="en-US"/>
          </a:p>
        </p:txBody>
      </p:sp>
      <p:pic>
        <p:nvPicPr>
          <p:cNvPr id="9" name="Picture 4" descr="fig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1741488"/>
            <a:ext cx="5781675" cy="337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99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名詞介紹</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b="1" dirty="0">
                <a:latin typeface="Adobe 繁黑體 Std B" pitchFamily="34" charset="-120"/>
                <a:ea typeface="Adobe 繁黑體 Std B" pitchFamily="34" charset="-120"/>
              </a:rPr>
              <a:t>類別</a:t>
            </a:r>
            <a:r>
              <a:rPr lang="en-US" altLang="zh-TW" dirty="0">
                <a:latin typeface="Adobe 繁黑體 Std B" pitchFamily="34" charset="-120"/>
                <a:ea typeface="Adobe 繁黑體 Std B" pitchFamily="34" charset="-120"/>
              </a:rPr>
              <a:t>(Class</a:t>
            </a:r>
            <a:r>
              <a:rPr lang="en-US" altLang="zh-TW" dirty="0" smtClean="0">
                <a:latin typeface="Adobe 繁黑體 Std B" pitchFamily="34" charset="-120"/>
                <a:ea typeface="Adobe 繁黑體 Std B" pitchFamily="34" charset="-120"/>
              </a:rPr>
              <a:t>)</a:t>
            </a:r>
          </a:p>
          <a:p>
            <a:r>
              <a:rPr lang="zh-TW" altLang="en-US" b="1" dirty="0">
                <a:latin typeface="Adobe 繁黑體 Std B" pitchFamily="34" charset="-120"/>
                <a:ea typeface="Adobe 繁黑體 Std B" pitchFamily="34" charset="-120"/>
              </a:rPr>
              <a:t>實體</a:t>
            </a:r>
            <a:r>
              <a:rPr lang="zh-TW" altLang="en-US" dirty="0">
                <a:latin typeface="Adobe 繁黑體 Std B" pitchFamily="34" charset="-120"/>
                <a:ea typeface="Adobe 繁黑體 Std B" pitchFamily="34" charset="-120"/>
                <a:cs typeface="Times New Roman" pitchFamily="18" charset="0"/>
              </a:rPr>
              <a:t> </a:t>
            </a:r>
            <a:r>
              <a:rPr lang="en-US" altLang="zh-TW" dirty="0">
                <a:latin typeface="Adobe 繁黑體 Std B" pitchFamily="34" charset="-120"/>
                <a:ea typeface="Adobe 繁黑體 Std B" pitchFamily="34" charset="-120"/>
                <a:cs typeface="Times New Roman" pitchFamily="18" charset="0"/>
              </a:rPr>
              <a:t>(Instance</a:t>
            </a:r>
            <a:r>
              <a:rPr lang="en-US" altLang="zh-TW" dirty="0" smtClean="0">
                <a:latin typeface="Adobe 繁黑體 Std B" pitchFamily="34" charset="-120"/>
                <a:ea typeface="Adobe 繁黑體 Std B" pitchFamily="34" charset="-120"/>
                <a:cs typeface="Times New Roman" pitchFamily="18" charset="0"/>
              </a:rPr>
              <a:t>)</a:t>
            </a:r>
          </a:p>
          <a:p>
            <a:r>
              <a:rPr lang="zh-TW" altLang="en-US" b="1" dirty="0">
                <a:latin typeface="Adobe 繁黑體 Std B" pitchFamily="34" charset="-120"/>
                <a:ea typeface="Adobe 繁黑體 Std B" pitchFamily="34" charset="-120"/>
              </a:rPr>
              <a:t>屬性</a:t>
            </a:r>
            <a:r>
              <a:rPr lang="en-US" altLang="zh-TW" dirty="0">
                <a:latin typeface="Adobe 繁黑體 Std B" pitchFamily="34" charset="-120"/>
                <a:ea typeface="Adobe 繁黑體 Std B" pitchFamily="34" charset="-120"/>
              </a:rPr>
              <a:t>(Attribute</a:t>
            </a:r>
            <a:r>
              <a:rPr lang="en-US" altLang="zh-TW" dirty="0" smtClean="0">
                <a:latin typeface="Adobe 繁黑體 Std B" pitchFamily="34" charset="-120"/>
                <a:ea typeface="Adobe 繁黑體 Std B" pitchFamily="34" charset="-120"/>
              </a:rPr>
              <a:t>)</a:t>
            </a:r>
          </a:p>
          <a:p>
            <a:r>
              <a:rPr lang="zh-TW" altLang="en-US" b="1" dirty="0">
                <a:latin typeface="Adobe 繁黑體 Std B" pitchFamily="34" charset="-120"/>
                <a:ea typeface="Adobe 繁黑體 Std B" pitchFamily="34" charset="-120"/>
              </a:rPr>
              <a:t>方法</a:t>
            </a:r>
            <a:r>
              <a:rPr lang="en-US" altLang="zh-TW" dirty="0">
                <a:latin typeface="Adobe 繁黑體 Std B" pitchFamily="34" charset="-120"/>
                <a:ea typeface="Adobe 繁黑體 Std B" pitchFamily="34" charset="-120"/>
              </a:rPr>
              <a:t>(Method</a:t>
            </a:r>
            <a:r>
              <a:rPr lang="en-US" altLang="zh-TW" dirty="0" smtClean="0">
                <a:latin typeface="Adobe 繁黑體 Std B" pitchFamily="34" charset="-120"/>
                <a:ea typeface="Adobe 繁黑體 Std B" pitchFamily="34" charset="-120"/>
              </a:rPr>
              <a:t>)</a:t>
            </a:r>
          </a:p>
          <a:p>
            <a:r>
              <a:rPr lang="zh-TW" altLang="en-US" b="1" dirty="0">
                <a:latin typeface="Adobe 繁黑體 Std B" pitchFamily="34" charset="-120"/>
                <a:ea typeface="Adobe 繁黑體 Std B" pitchFamily="34" charset="-120"/>
              </a:rPr>
              <a:t>訊息</a:t>
            </a:r>
            <a:r>
              <a:rPr lang="en-US" altLang="zh-TW" b="1" dirty="0">
                <a:latin typeface="Adobe 繁黑體 Std B" pitchFamily="34" charset="-120"/>
                <a:ea typeface="Adobe 繁黑體 Std B" pitchFamily="34" charset="-120"/>
              </a:rPr>
              <a:t>(Message)</a:t>
            </a:r>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D6535334-E7B9-49AB-A13B-8CF2BE4DB095}"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13</a:t>
            </a:fld>
            <a:endParaRPr lang="zh-TW" altLang="en-US"/>
          </a:p>
        </p:txBody>
      </p:sp>
    </p:spTree>
    <p:extLst>
      <p:ext uri="{BB962C8B-B14F-4D97-AF65-F5344CB8AC3E}">
        <p14:creationId xmlns:p14="http://schemas.microsoft.com/office/powerpoint/2010/main" val="2276333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TW" altLang="en-US" b="1" dirty="0">
                <a:latin typeface="Adobe 繁黑體 Std B" pitchFamily="34" charset="-120"/>
                <a:ea typeface="Adobe 繁黑體 Std B" pitchFamily="34" charset="-120"/>
              </a:rPr>
              <a:t>類別</a:t>
            </a:r>
            <a:r>
              <a:rPr lang="en-US" altLang="zh-TW" dirty="0">
                <a:latin typeface="Adobe 繁黑體 Std B" pitchFamily="34" charset="-120"/>
                <a:ea typeface="Adobe 繁黑體 Std B" pitchFamily="34" charset="-120"/>
              </a:rPr>
              <a:t>(Class)</a:t>
            </a:r>
          </a:p>
        </p:txBody>
      </p:sp>
      <p:sp>
        <p:nvSpPr>
          <p:cNvPr id="10243" name="Rectangle 3"/>
          <p:cNvSpPr>
            <a:spLocks noGrp="1" noChangeArrowheads="1"/>
          </p:cNvSpPr>
          <p:nvPr>
            <p:ph type="body" idx="1"/>
          </p:nvPr>
        </p:nvSpPr>
        <p:spPr/>
        <p:txBody>
          <a:bodyPr/>
          <a:lstStyle/>
          <a:p>
            <a:pPr algn="just"/>
            <a:r>
              <a:rPr lang="zh-TW" altLang="en-US" dirty="0">
                <a:latin typeface="Adobe 繁黑體 Std B" pitchFamily="34" charset="-120"/>
                <a:ea typeface="Adobe 繁黑體 Std B" pitchFamily="34" charset="-120"/>
              </a:rPr>
              <a:t>為了簡化問題必須將各個物件加以分類，分類的結果便是產生類別</a:t>
            </a:r>
            <a:r>
              <a:rPr lang="en-US" altLang="zh-TW" dirty="0">
                <a:latin typeface="Adobe 繁黑體 Std B" pitchFamily="34" charset="-120"/>
                <a:ea typeface="Adobe 繁黑體 Std B" pitchFamily="34" charset="-120"/>
              </a:rPr>
              <a:t>(Class) </a:t>
            </a:r>
          </a:p>
        </p:txBody>
      </p:sp>
      <p:sp>
        <p:nvSpPr>
          <p:cNvPr id="10245" name="Rectangle 5"/>
          <p:cNvSpPr>
            <a:spLocks noChangeArrowheads="1"/>
          </p:cNvSpPr>
          <p:nvPr/>
        </p:nvSpPr>
        <p:spPr bwMode="auto">
          <a:xfrm>
            <a:off x="3943350" y="2690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pic>
        <p:nvPicPr>
          <p:cNvPr id="10244" name="Picture 4" descr="fig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913138"/>
            <a:ext cx="2367136" cy="2780672"/>
          </a:xfrm>
          <a:prstGeom prst="rect">
            <a:avLst/>
          </a:prstGeom>
          <a:noFill/>
          <a:extLst>
            <a:ext uri="{909E8E84-426E-40DD-AFC4-6F175D3DCCD1}">
              <a14:hiddenFill xmlns:a14="http://schemas.microsoft.com/office/drawing/2010/main">
                <a:solidFill>
                  <a:srgbClr val="FFFFFF"/>
                </a:solidFill>
              </a14:hiddenFill>
            </a:ext>
          </a:extLst>
        </p:spPr>
      </p:pic>
      <p:sp>
        <p:nvSpPr>
          <p:cNvPr id="2" name="日期版面配置區 1"/>
          <p:cNvSpPr>
            <a:spLocks noGrp="1"/>
          </p:cNvSpPr>
          <p:nvPr>
            <p:ph type="dt" sz="half" idx="10"/>
          </p:nvPr>
        </p:nvSpPr>
        <p:spPr/>
        <p:txBody>
          <a:bodyPr/>
          <a:lstStyle/>
          <a:p>
            <a:fld id="{B3F2F611-3444-490F-85A2-6DF3EFE86E9B}"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14</a:t>
            </a:fld>
            <a:endParaRPr lang="zh-TW" altLang="en-US"/>
          </a:p>
        </p:txBody>
      </p:sp>
    </p:spTree>
    <p:extLst>
      <p:ext uri="{BB962C8B-B14F-4D97-AF65-F5344CB8AC3E}">
        <p14:creationId xmlns:p14="http://schemas.microsoft.com/office/powerpoint/2010/main" val="2002800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TW" altLang="en-US" b="1" dirty="0">
                <a:latin typeface="Adobe 繁黑體 Std B" pitchFamily="34" charset="-120"/>
                <a:ea typeface="Adobe 繁黑體 Std B" pitchFamily="34" charset="-120"/>
              </a:rPr>
              <a:t>實體</a:t>
            </a:r>
            <a:r>
              <a:rPr lang="zh-TW" altLang="en-US" dirty="0">
                <a:latin typeface="Adobe 繁黑體 Std B" pitchFamily="34" charset="-120"/>
                <a:ea typeface="Adobe 繁黑體 Std B" pitchFamily="34" charset="-120"/>
                <a:cs typeface="Times New Roman" pitchFamily="18" charset="0"/>
              </a:rPr>
              <a:t> </a:t>
            </a:r>
            <a:r>
              <a:rPr lang="en-US" altLang="zh-TW" dirty="0">
                <a:latin typeface="Adobe 繁黑體 Std B" pitchFamily="34" charset="-120"/>
                <a:ea typeface="Adobe 繁黑體 Std B" pitchFamily="34" charset="-120"/>
                <a:cs typeface="Times New Roman" pitchFamily="18" charset="0"/>
              </a:rPr>
              <a:t>(Instance)</a:t>
            </a:r>
          </a:p>
        </p:txBody>
      </p:sp>
      <p:sp>
        <p:nvSpPr>
          <p:cNvPr id="11267" name="Rectangle 3"/>
          <p:cNvSpPr>
            <a:spLocks noGrp="1" noChangeArrowheads="1"/>
          </p:cNvSpPr>
          <p:nvPr>
            <p:ph type="body" idx="1"/>
          </p:nvPr>
        </p:nvSpPr>
        <p:spPr/>
        <p:txBody>
          <a:bodyPr/>
          <a:lstStyle/>
          <a:p>
            <a:r>
              <a:rPr lang="zh-TW" altLang="en-US" dirty="0">
                <a:latin typeface="Adobe 繁黑體 Std B" pitchFamily="34" charset="-120"/>
                <a:ea typeface="Adobe 繁黑體 Std B" pitchFamily="34" charset="-120"/>
              </a:rPr>
              <a:t>實體也就是物件實體，是經由類別描述過的物件，可說是類別的實體化，也就是產生一個一個的物件。 </a:t>
            </a:r>
          </a:p>
        </p:txBody>
      </p:sp>
      <p:sp>
        <p:nvSpPr>
          <p:cNvPr id="11269" name="Rectangle 5"/>
          <p:cNvSpPr>
            <a:spLocks noChangeArrowheads="1"/>
          </p:cNvSpPr>
          <p:nvPr/>
        </p:nvSpPr>
        <p:spPr bwMode="auto">
          <a:xfrm>
            <a:off x="1938338" y="1700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pic>
        <p:nvPicPr>
          <p:cNvPr id="11268" name="Picture 4" descr="fig 3-4"/>
          <p:cNvPicPr>
            <a:picLocks noChangeAspect="1" noChangeArrowheads="1"/>
          </p:cNvPicPr>
          <p:nvPr/>
        </p:nvPicPr>
        <p:blipFill rotWithShape="1">
          <a:blip r:embed="rId2">
            <a:extLst>
              <a:ext uri="{28A0092B-C50C-407E-A947-70E740481C1C}">
                <a14:useLocalDpi xmlns:a14="http://schemas.microsoft.com/office/drawing/2010/main" val="0"/>
              </a:ext>
            </a:extLst>
          </a:blip>
          <a:srcRect l="3713"/>
          <a:stretch/>
        </p:blipFill>
        <p:spPr bwMode="auto">
          <a:xfrm>
            <a:off x="170121" y="3159960"/>
            <a:ext cx="4411404" cy="3006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431950"/>
            <a:ext cx="4133892" cy="2462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932040" y="4509120"/>
            <a:ext cx="185092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日期版面配置區 2"/>
          <p:cNvSpPr>
            <a:spLocks noGrp="1"/>
          </p:cNvSpPr>
          <p:nvPr>
            <p:ph type="dt" sz="half" idx="10"/>
          </p:nvPr>
        </p:nvSpPr>
        <p:spPr/>
        <p:txBody>
          <a:bodyPr/>
          <a:lstStyle/>
          <a:p>
            <a:fld id="{AAB6056D-091A-4317-A16E-22782E915797}" type="datetime1">
              <a:rPr lang="zh-TW" altLang="en-US" smtClean="0"/>
              <a:t>2017/11/5</a:t>
            </a:fld>
            <a:endParaRPr lang="zh-TW" altLang="en-US" dirty="0"/>
          </a:p>
        </p:txBody>
      </p:sp>
      <p:sp>
        <p:nvSpPr>
          <p:cNvPr id="4" name="頁尾版面配置區 3"/>
          <p:cNvSpPr>
            <a:spLocks noGrp="1"/>
          </p:cNvSpPr>
          <p:nvPr>
            <p:ph type="ftr" sz="quarter" idx="11"/>
          </p:nvPr>
        </p:nvSpPr>
        <p:spPr/>
        <p:txBody>
          <a:bodyPr/>
          <a:lstStyle/>
          <a:p>
            <a:r>
              <a:rPr lang="zh-TW" altLang="en-US" smtClean="0"/>
              <a:t>李耕銘</a:t>
            </a:r>
            <a:endParaRPr lang="zh-TW" altLang="en-US"/>
          </a:p>
        </p:txBody>
      </p:sp>
      <p:sp>
        <p:nvSpPr>
          <p:cNvPr id="5" name="投影片編號版面配置區 4"/>
          <p:cNvSpPr>
            <a:spLocks noGrp="1"/>
          </p:cNvSpPr>
          <p:nvPr>
            <p:ph type="sldNum" sz="quarter" idx="12"/>
          </p:nvPr>
        </p:nvSpPr>
        <p:spPr/>
        <p:txBody>
          <a:bodyPr/>
          <a:lstStyle/>
          <a:p>
            <a:fld id="{7B4D74D8-060F-4EA9-A02B-A5E9C6769857}" type="slidenum">
              <a:rPr lang="zh-TW" altLang="en-US" smtClean="0"/>
              <a:t>15</a:t>
            </a:fld>
            <a:endParaRPr lang="zh-TW" altLang="en-US"/>
          </a:p>
        </p:txBody>
      </p:sp>
    </p:spTree>
    <p:extLst>
      <p:ext uri="{BB962C8B-B14F-4D97-AF65-F5344CB8AC3E}">
        <p14:creationId xmlns:p14="http://schemas.microsoft.com/office/powerpoint/2010/main" val="1671819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TW" altLang="en-US" b="1" dirty="0">
                <a:latin typeface="Adobe 繁黑體 Std B" pitchFamily="34" charset="-120"/>
                <a:ea typeface="Adobe 繁黑體 Std B" pitchFamily="34" charset="-120"/>
              </a:rPr>
              <a:t>屬性</a:t>
            </a:r>
            <a:r>
              <a:rPr lang="en-US" altLang="zh-TW" dirty="0">
                <a:latin typeface="Adobe 繁黑體 Std B" pitchFamily="34" charset="-120"/>
                <a:ea typeface="Adobe 繁黑體 Std B" pitchFamily="34" charset="-120"/>
              </a:rPr>
              <a:t>(Attribute)</a:t>
            </a:r>
          </a:p>
        </p:txBody>
      </p:sp>
      <p:sp>
        <p:nvSpPr>
          <p:cNvPr id="12291" name="Rectangle 3"/>
          <p:cNvSpPr>
            <a:spLocks noGrp="1" noChangeArrowheads="1"/>
          </p:cNvSpPr>
          <p:nvPr>
            <p:ph type="body" idx="1"/>
          </p:nvPr>
        </p:nvSpPr>
        <p:spPr/>
        <p:txBody>
          <a:bodyPr/>
          <a:lstStyle/>
          <a:p>
            <a:r>
              <a:rPr lang="zh-TW" altLang="en-US" dirty="0">
                <a:latin typeface="Adobe 繁黑體 Std B" pitchFamily="34" charset="-120"/>
                <a:ea typeface="Adobe 繁黑體 Std B" pitchFamily="34" charset="-120"/>
              </a:rPr>
              <a:t>屬性是物件所擁有的資料描述或項目，亦有稱為資料結構或狀態。有的將靜態的資料稱為屬性，動態的資料稱為狀態</a:t>
            </a:r>
            <a:r>
              <a:rPr lang="en-US" altLang="zh-TW" dirty="0">
                <a:latin typeface="Adobe 繁黑體 Std B" pitchFamily="34" charset="-120"/>
                <a:ea typeface="Adobe 繁黑體 Std B" pitchFamily="34" charset="-120"/>
                <a:cs typeface="Times New Roman" pitchFamily="18" charset="0"/>
              </a:rPr>
              <a:t>(State)</a:t>
            </a:r>
            <a:r>
              <a:rPr lang="zh-TW" altLang="en-US" dirty="0">
                <a:latin typeface="Adobe 繁黑體 Std B" pitchFamily="34" charset="-120"/>
                <a:ea typeface="Adobe 繁黑體 Std B" pitchFamily="34" charset="-120"/>
              </a:rPr>
              <a:t>。 </a:t>
            </a:r>
          </a:p>
        </p:txBody>
      </p:sp>
      <p:pic>
        <p:nvPicPr>
          <p:cNvPr id="5" name="Picture 2" descr="http://2.bp.blogspot.com/-IKsfFgjfhqU/T6tQUCxqMgI/AAAAAAAAAUE/MCYDYvXL9pE/s1600/class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501008"/>
            <a:ext cx="4330838" cy="25037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版面配置區 1"/>
          <p:cNvSpPr>
            <a:spLocks noGrp="1"/>
          </p:cNvSpPr>
          <p:nvPr>
            <p:ph type="dt" sz="half" idx="10"/>
          </p:nvPr>
        </p:nvSpPr>
        <p:spPr/>
        <p:txBody>
          <a:bodyPr/>
          <a:lstStyle/>
          <a:p>
            <a:fld id="{C8FFD22E-17B1-4485-B756-6B17F98248CD}"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16</a:t>
            </a:fld>
            <a:endParaRPr lang="zh-TW" altLang="en-US"/>
          </a:p>
        </p:txBody>
      </p:sp>
    </p:spTree>
    <p:extLst>
      <p:ext uri="{BB962C8B-B14F-4D97-AF65-F5344CB8AC3E}">
        <p14:creationId xmlns:p14="http://schemas.microsoft.com/office/powerpoint/2010/main" val="1089409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TW" altLang="en-US" b="1" dirty="0">
                <a:latin typeface="Adobe 繁黑體 Std B" pitchFamily="34" charset="-120"/>
                <a:ea typeface="Adobe 繁黑體 Std B" pitchFamily="34" charset="-120"/>
              </a:rPr>
              <a:t>方法</a:t>
            </a:r>
            <a:r>
              <a:rPr lang="en-US" altLang="zh-TW" dirty="0">
                <a:latin typeface="Adobe 繁黑體 Std B" pitchFamily="34" charset="-120"/>
                <a:ea typeface="Adobe 繁黑體 Std B" pitchFamily="34" charset="-120"/>
              </a:rPr>
              <a:t>(Method)</a:t>
            </a:r>
          </a:p>
        </p:txBody>
      </p:sp>
      <p:sp>
        <p:nvSpPr>
          <p:cNvPr id="13315" name="Rectangle 3"/>
          <p:cNvSpPr>
            <a:spLocks noGrp="1" noChangeArrowheads="1"/>
          </p:cNvSpPr>
          <p:nvPr>
            <p:ph type="body" idx="1"/>
          </p:nvPr>
        </p:nvSpPr>
        <p:spPr/>
        <p:txBody>
          <a:bodyPr/>
          <a:lstStyle/>
          <a:p>
            <a:r>
              <a:rPr lang="zh-TW" altLang="en-US" dirty="0">
                <a:latin typeface="Adobe 繁黑體 Std B" pitchFamily="34" charset="-120"/>
                <a:ea typeface="Adobe 繁黑體 Std B" pitchFamily="34" charset="-120"/>
              </a:rPr>
              <a:t>方法亦稱為操作（</a:t>
            </a:r>
            <a:r>
              <a:rPr lang="en-US" altLang="zh-TW" dirty="0">
                <a:latin typeface="Adobe 繁黑體 Std B" pitchFamily="34" charset="-120"/>
                <a:ea typeface="Adobe 繁黑體 Std B" pitchFamily="34" charset="-120"/>
                <a:cs typeface="Times New Roman" pitchFamily="18" charset="0"/>
              </a:rPr>
              <a:t>Operation</a:t>
            </a:r>
            <a:r>
              <a:rPr lang="zh-TW" altLang="en-US" dirty="0">
                <a:latin typeface="Adobe 繁黑體 Std B" pitchFamily="34" charset="-120"/>
                <a:ea typeface="Adobe 繁黑體 Std B" pitchFamily="34" charset="-120"/>
              </a:rPr>
              <a:t>）或行為（</a:t>
            </a:r>
            <a:r>
              <a:rPr lang="en-US" altLang="zh-TW" dirty="0">
                <a:latin typeface="Adobe 繁黑體 Std B" pitchFamily="34" charset="-120"/>
                <a:ea typeface="Adobe 繁黑體 Std B" pitchFamily="34" charset="-120"/>
                <a:cs typeface="Times New Roman" pitchFamily="18" charset="0"/>
              </a:rPr>
              <a:t>Behavior</a:t>
            </a:r>
            <a:r>
              <a:rPr lang="zh-TW" altLang="en-US" dirty="0">
                <a:latin typeface="Adobe 繁黑體 Std B" pitchFamily="34" charset="-120"/>
                <a:ea typeface="Adobe 繁黑體 Std B" pitchFamily="34" charset="-120"/>
              </a:rPr>
              <a:t>），方法是物件的動作，不同的訊息會對應到不同的處理方法。 </a:t>
            </a:r>
          </a:p>
        </p:txBody>
      </p:sp>
      <p:pic>
        <p:nvPicPr>
          <p:cNvPr id="4" name="Picture 2" descr="http://2.bp.blogspot.com/-IKsfFgjfhqU/T6tQUCxqMgI/AAAAAAAAAUE/MCYDYvXL9pE/s1600/class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429000"/>
            <a:ext cx="4725902" cy="2732163"/>
          </a:xfrm>
          <a:prstGeom prst="rect">
            <a:avLst/>
          </a:prstGeom>
          <a:noFill/>
          <a:extLst>
            <a:ext uri="{909E8E84-426E-40DD-AFC4-6F175D3DCCD1}">
              <a14:hiddenFill xmlns:a14="http://schemas.microsoft.com/office/drawing/2010/main">
                <a:solidFill>
                  <a:srgbClr val="FFFFFF"/>
                </a:solidFill>
              </a14:hiddenFill>
            </a:ext>
          </a:extLst>
        </p:spPr>
      </p:pic>
      <p:sp>
        <p:nvSpPr>
          <p:cNvPr id="2" name="日期版面配置區 1"/>
          <p:cNvSpPr>
            <a:spLocks noGrp="1"/>
          </p:cNvSpPr>
          <p:nvPr>
            <p:ph type="dt" sz="half" idx="10"/>
          </p:nvPr>
        </p:nvSpPr>
        <p:spPr/>
        <p:txBody>
          <a:bodyPr/>
          <a:lstStyle/>
          <a:p>
            <a:fld id="{9AAAED03-D0C9-40FF-BAFE-FFA586E3ABFB}"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5" name="投影片編號版面配置區 4"/>
          <p:cNvSpPr>
            <a:spLocks noGrp="1"/>
          </p:cNvSpPr>
          <p:nvPr>
            <p:ph type="sldNum" sz="quarter" idx="12"/>
          </p:nvPr>
        </p:nvSpPr>
        <p:spPr/>
        <p:txBody>
          <a:bodyPr/>
          <a:lstStyle/>
          <a:p>
            <a:fld id="{7B4D74D8-060F-4EA9-A02B-A5E9C6769857}" type="slidenum">
              <a:rPr lang="zh-TW" altLang="en-US" smtClean="0"/>
              <a:t>17</a:t>
            </a:fld>
            <a:endParaRPr lang="zh-TW" altLang="en-US"/>
          </a:p>
        </p:txBody>
      </p:sp>
    </p:spTree>
    <p:extLst>
      <p:ext uri="{BB962C8B-B14F-4D97-AF65-F5344CB8AC3E}">
        <p14:creationId xmlns:p14="http://schemas.microsoft.com/office/powerpoint/2010/main" val="3475936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TW" altLang="en-US" b="1" dirty="0">
                <a:latin typeface="Adobe 繁黑體 Std B" pitchFamily="34" charset="-120"/>
                <a:ea typeface="Adobe 繁黑體 Std B" pitchFamily="34" charset="-120"/>
              </a:rPr>
              <a:t>訊息</a:t>
            </a:r>
            <a:r>
              <a:rPr lang="en-US" altLang="zh-TW" b="1" dirty="0">
                <a:latin typeface="Adobe 繁黑體 Std B" pitchFamily="34" charset="-120"/>
                <a:ea typeface="Adobe 繁黑體 Std B" pitchFamily="34" charset="-120"/>
              </a:rPr>
              <a:t>(Message)</a:t>
            </a:r>
          </a:p>
        </p:txBody>
      </p:sp>
      <p:sp>
        <p:nvSpPr>
          <p:cNvPr id="14339" name="Rectangle 3"/>
          <p:cNvSpPr>
            <a:spLocks noGrp="1" noChangeArrowheads="1"/>
          </p:cNvSpPr>
          <p:nvPr>
            <p:ph type="body" idx="1"/>
          </p:nvPr>
        </p:nvSpPr>
        <p:spPr/>
        <p:txBody>
          <a:bodyPr/>
          <a:lstStyle/>
          <a:p>
            <a:r>
              <a:rPr lang="zh-TW" altLang="en-US" dirty="0">
                <a:latin typeface="Adobe 繁黑體 Std B" pitchFamily="34" charset="-120"/>
                <a:ea typeface="Adobe 繁黑體 Std B" pitchFamily="34" charset="-120"/>
              </a:rPr>
              <a:t>訊息是物件之間互相溝通的工具，當物件收到訊息後，物件會依據訊息內容而執行不同的動作。 </a:t>
            </a:r>
          </a:p>
        </p:txBody>
      </p:sp>
      <p:sp>
        <p:nvSpPr>
          <p:cNvPr id="2" name="日期版面配置區 1"/>
          <p:cNvSpPr>
            <a:spLocks noGrp="1"/>
          </p:cNvSpPr>
          <p:nvPr>
            <p:ph type="dt" sz="half" idx="10"/>
          </p:nvPr>
        </p:nvSpPr>
        <p:spPr/>
        <p:txBody>
          <a:bodyPr/>
          <a:lstStyle/>
          <a:p>
            <a:fld id="{601069B9-20F7-42E6-AFD3-57BD7EF1E38E}"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5" name="投影片編號版面配置區 4"/>
          <p:cNvSpPr>
            <a:spLocks noGrp="1"/>
          </p:cNvSpPr>
          <p:nvPr>
            <p:ph type="sldNum" sz="quarter" idx="12"/>
          </p:nvPr>
        </p:nvSpPr>
        <p:spPr/>
        <p:txBody>
          <a:bodyPr/>
          <a:lstStyle/>
          <a:p>
            <a:fld id="{7B4D74D8-060F-4EA9-A02B-A5E9C6769857}" type="slidenum">
              <a:rPr lang="zh-TW" altLang="en-US" smtClean="0"/>
              <a:t>18</a:t>
            </a:fld>
            <a:endParaRPr lang="zh-TW" altLang="en-US"/>
          </a:p>
        </p:txBody>
      </p:sp>
    </p:spTree>
    <p:extLst>
      <p:ext uri="{BB962C8B-B14F-4D97-AF65-F5344CB8AC3E}">
        <p14:creationId xmlns:p14="http://schemas.microsoft.com/office/powerpoint/2010/main" val="2085833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467544" y="1988840"/>
            <a:ext cx="8229600" cy="3633267"/>
          </a:xfrm>
        </p:spPr>
        <p:txBody>
          <a:bodyPr/>
          <a:lstStyle/>
          <a:p>
            <a:r>
              <a:rPr lang="zh-TW" altLang="en-US" dirty="0" smtClean="0">
                <a:latin typeface="Adobe 繁黑體 Std B" pitchFamily="34" charset="-120"/>
                <a:ea typeface="Adobe 繁黑體 Std B" pitchFamily="34" charset="-120"/>
              </a:rPr>
              <a:t>聽完這些覺得</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是正常的</a:t>
            </a:r>
            <a:endParaRPr lang="en-US" altLang="zh-TW" dirty="0">
              <a:latin typeface="Adobe 繁黑體 Std B" pitchFamily="34" charset="-120"/>
              <a:ea typeface="Adobe 繁黑體 Std B" pitchFamily="34" charset="-120"/>
            </a:endParaRPr>
          </a:p>
          <a:p>
            <a:r>
              <a:rPr lang="zh-TW" altLang="en-US" dirty="0" smtClean="0">
                <a:latin typeface="Adobe 繁黑體 Std B" pitchFamily="34" charset="-120"/>
                <a:ea typeface="Adobe 繁黑體 Std B" pitchFamily="34" charset="-120"/>
              </a:rPr>
              <a:t>其實</a:t>
            </a:r>
            <a:r>
              <a:rPr lang="zh-TW" altLang="en-US" dirty="0">
                <a:latin typeface="Adobe 繁黑體 Std B" pitchFamily="34" charset="-120"/>
                <a:ea typeface="Adobe 繁黑體 Std B" pitchFamily="34" charset="-120"/>
              </a:rPr>
              <a:t>大部分寫程式的人都</a:t>
            </a:r>
            <a:r>
              <a:rPr lang="zh-TW" altLang="en-US" dirty="0" smtClean="0">
                <a:latin typeface="Adobe 繁黑體 Std B" pitchFamily="34" charset="-120"/>
                <a:ea typeface="Adobe 繁黑體 Std B" pitchFamily="34" charset="-120"/>
              </a:rPr>
              <a:t>不能完整駕馭</a:t>
            </a:r>
            <a:endParaRPr lang="en-US" altLang="zh-TW" dirty="0" smtClean="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包括我自己</a:t>
            </a:r>
            <a:r>
              <a:rPr lang="en-US" altLang="zh-TW" dirty="0" smtClean="0">
                <a:latin typeface="Adobe 繁黑體 Std B" pitchFamily="34" charset="-120"/>
                <a:ea typeface="Adobe 繁黑體 Std B" pitchFamily="34" charset="-120"/>
              </a:rPr>
              <a:t>……)</a:t>
            </a:r>
            <a:endParaRPr lang="en-US" altLang="zh-TW" dirty="0">
              <a:latin typeface="Adobe 繁黑體 Std B" pitchFamily="34" charset="-120"/>
              <a:ea typeface="Adobe 繁黑體 Std B" pitchFamily="34" charset="-120"/>
            </a:endParaRPr>
          </a:p>
          <a:p>
            <a:endParaRPr lang="en-US" altLang="zh-TW" dirty="0" smtClean="0">
              <a:latin typeface="Adobe 繁黑體 Std B" pitchFamily="34" charset="-120"/>
              <a:ea typeface="Adobe 繁黑體 Std B" pitchFamily="34" charset="-120"/>
            </a:endParaRPr>
          </a:p>
          <a:p>
            <a:r>
              <a:rPr lang="zh-TW" altLang="en-US" dirty="0" smtClean="0">
                <a:latin typeface="Adobe 繁黑體 Std B" pitchFamily="34" charset="-120"/>
                <a:ea typeface="Adobe 繁黑體 Std B" pitchFamily="34" charset="-120"/>
              </a:rPr>
              <a:t>因為</a:t>
            </a:r>
            <a:r>
              <a:rPr lang="zh-TW" altLang="en-US" dirty="0">
                <a:latin typeface="Adobe 繁黑體 Std B" pitchFamily="34" charset="-120"/>
                <a:ea typeface="Adobe 繁黑體 Std B" pitchFamily="34" charset="-120"/>
              </a:rPr>
              <a:t>物件化實在太</a:t>
            </a:r>
            <a:r>
              <a:rPr lang="zh-TW" altLang="en-US" dirty="0" smtClean="0">
                <a:latin typeface="Adobe 繁黑體 Std B" pitchFamily="34" charset="-120"/>
                <a:ea typeface="Adobe 繁黑體 Std B" pitchFamily="34" charset="-120"/>
              </a:rPr>
              <a:t>博大精深</a:t>
            </a:r>
            <a:endParaRPr lang="en-US" altLang="zh-TW" dirty="0" smtClean="0">
              <a:latin typeface="Adobe 繁黑體 Std B" pitchFamily="34" charset="-120"/>
              <a:ea typeface="Adobe 繁黑體 Std B" pitchFamily="34" charset="-120"/>
            </a:endParaRPr>
          </a:p>
          <a:p>
            <a:r>
              <a:rPr lang="zh-TW" altLang="en-US" dirty="0" smtClean="0">
                <a:latin typeface="Adobe 繁黑體 Std B" pitchFamily="34" charset="-120"/>
                <a:ea typeface="Adobe 繁黑體 Std B" pitchFamily="34" charset="-120"/>
              </a:rPr>
              <a:t>所以</a:t>
            </a:r>
            <a:r>
              <a:rPr lang="en-US" altLang="zh-TW" dirty="0" smtClean="0">
                <a:latin typeface="Adobe 繁黑體 Std B" pitchFamily="34" charset="-120"/>
                <a:ea typeface="Adobe 繁黑體 Std B" pitchFamily="34" charset="-120"/>
              </a:rPr>
              <a:t>……</a:t>
            </a:r>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C9E0CE08-24F4-47CB-A897-FED6D8E44CD5}"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19</a:t>
            </a:fld>
            <a:endParaRPr lang="zh-TW" altLang="en-US"/>
          </a:p>
        </p:txBody>
      </p:sp>
    </p:spTree>
    <p:extLst>
      <p:ext uri="{BB962C8B-B14F-4D97-AF65-F5344CB8AC3E}">
        <p14:creationId xmlns:p14="http://schemas.microsoft.com/office/powerpoint/2010/main" val="3307079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學習大綱</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smtClean="0">
                <a:latin typeface="Adobe 繁黑體 Std B" pitchFamily="34" charset="-120"/>
                <a:ea typeface="Adobe 繁黑體 Std B" pitchFamily="34" charset="-120"/>
              </a:rPr>
              <a:t>物件導向程式設計</a:t>
            </a:r>
            <a:endParaRPr lang="en-US" altLang="zh-TW" dirty="0" smtClean="0">
              <a:latin typeface="Adobe 繁黑體 Std B" pitchFamily="34" charset="-120"/>
              <a:ea typeface="Adobe 繁黑體 Std B" pitchFamily="34" charset="-120"/>
            </a:endParaRPr>
          </a:p>
          <a:p>
            <a:pPr lvl="1">
              <a:defRPr/>
            </a:pPr>
            <a:r>
              <a:rPr lang="zh-TW" altLang="en-US" dirty="0">
                <a:latin typeface="Adobe 繁黑體 Std B" pitchFamily="34" charset="-120"/>
                <a:ea typeface="Adobe 繁黑體 Std B" pitchFamily="34" charset="-120"/>
              </a:rPr>
              <a:t>物件</a:t>
            </a:r>
            <a:r>
              <a:rPr lang="zh-TW" altLang="en-US" dirty="0" smtClean="0">
                <a:latin typeface="Adobe 繁黑體 Std B" pitchFamily="34" charset="-120"/>
                <a:ea typeface="Adobe 繁黑體 Std B" pitchFamily="34" charset="-120"/>
              </a:rPr>
              <a:t>導向概論</a:t>
            </a:r>
            <a:endParaRPr lang="en-US" altLang="zh-TW" dirty="0" smtClean="0">
              <a:latin typeface="Adobe 繁黑體 Std B" pitchFamily="34" charset="-120"/>
              <a:ea typeface="Adobe 繁黑體 Std B" pitchFamily="34" charset="-120"/>
            </a:endParaRPr>
          </a:p>
          <a:p>
            <a:pPr lvl="1">
              <a:defRPr/>
            </a:pPr>
            <a:r>
              <a:rPr lang="zh-TW" altLang="en-US" dirty="0">
                <a:latin typeface="Adobe 繁黑體 Std B" pitchFamily="34" charset="-120"/>
                <a:ea typeface="Adobe 繁黑體 Std B" pitchFamily="34" charset="-120"/>
              </a:rPr>
              <a:t>物件導向的使用</a:t>
            </a:r>
            <a:endParaRPr lang="en-US" altLang="zh-TW" dirty="0">
              <a:latin typeface="Adobe 繁黑體 Std B" pitchFamily="34" charset="-120"/>
              <a:ea typeface="Adobe 繁黑體 Std B" pitchFamily="34" charset="-120"/>
            </a:endParaRPr>
          </a:p>
          <a:p>
            <a:pPr lvl="1">
              <a:defRPr/>
            </a:pPr>
            <a:r>
              <a:rPr lang="zh-TW" altLang="en-US" dirty="0">
                <a:latin typeface="Adobe 繁黑體 Std B" pitchFamily="34" charset="-120"/>
                <a:ea typeface="Adobe 繁黑體 Std B" pitchFamily="34" charset="-120"/>
              </a:rPr>
              <a:t>類別、物件、成員</a:t>
            </a:r>
            <a:endParaRPr lang="en-US" altLang="zh-TW" dirty="0">
              <a:latin typeface="Adobe 繁黑體 Std B" pitchFamily="34" charset="-120"/>
              <a:ea typeface="Adobe 繁黑體 Std B" pitchFamily="34" charset="-120"/>
            </a:endParaRPr>
          </a:p>
          <a:p>
            <a:pPr lvl="1">
              <a:defRPr/>
            </a:pPr>
            <a:r>
              <a:rPr lang="zh-TW" altLang="en-US" dirty="0">
                <a:latin typeface="Adobe 繁黑體 Std B" pitchFamily="34" charset="-120"/>
                <a:ea typeface="Adobe 繁黑體 Std B" pitchFamily="34" charset="-120"/>
              </a:rPr>
              <a:t>權限</a:t>
            </a:r>
            <a:endParaRPr lang="en-US" altLang="zh-TW" dirty="0">
              <a:latin typeface="Adobe 繁黑體 Std B" pitchFamily="34" charset="-120"/>
              <a:ea typeface="Adobe 繁黑體 Std B" pitchFamily="34" charset="-120"/>
            </a:endParaRPr>
          </a:p>
          <a:p>
            <a:pPr lvl="1">
              <a:defRPr/>
            </a:pPr>
            <a:r>
              <a:rPr lang="zh-TW" altLang="en-US" dirty="0">
                <a:latin typeface="Adobe 繁黑體 Std B" pitchFamily="34" charset="-120"/>
                <a:ea typeface="Adobe 繁黑體 Std B" pitchFamily="34" charset="-120"/>
              </a:rPr>
              <a:t>建構式與解構式</a:t>
            </a:r>
            <a:endParaRPr lang="en-US" altLang="zh-TW" dirty="0">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重載運算子</a:t>
            </a:r>
          </a:p>
        </p:txBody>
      </p:sp>
      <p:sp>
        <p:nvSpPr>
          <p:cNvPr id="4" name="日期版面配置區 3"/>
          <p:cNvSpPr>
            <a:spLocks noGrp="1"/>
          </p:cNvSpPr>
          <p:nvPr>
            <p:ph type="dt" sz="half" idx="10"/>
          </p:nvPr>
        </p:nvSpPr>
        <p:spPr/>
        <p:txBody>
          <a:bodyPr/>
          <a:lstStyle/>
          <a:p>
            <a:fld id="{6B1263B7-E86C-498B-BB1E-7C21BA7D91D5}"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a:t>
            </a:fld>
            <a:endParaRPr lang="zh-TW" altLang="en-US"/>
          </a:p>
        </p:txBody>
      </p:sp>
    </p:spTree>
    <p:extLst>
      <p:ext uri="{BB962C8B-B14F-4D97-AF65-F5344CB8AC3E}">
        <p14:creationId xmlns:p14="http://schemas.microsoft.com/office/powerpoint/2010/main" val="2161034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23138" y="1112925"/>
            <a:ext cx="8229600" cy="4525963"/>
          </a:xfrm>
        </p:spPr>
        <p:txBody>
          <a:bodyPr>
            <a:noAutofit/>
          </a:bodyPr>
          <a:lstStyle/>
          <a:p>
            <a:pPr>
              <a:buFont typeface="Wingdings" panose="05000000000000000000" pitchFamily="2" charset="2"/>
              <a:buChar char="l"/>
            </a:pPr>
            <a:r>
              <a:rPr lang="en-US" altLang="zh-TW" sz="2400" dirty="0">
                <a:latin typeface="Adobe 繁黑體 Std B" pitchFamily="34" charset="-120"/>
                <a:ea typeface="Adobe 繁黑體 Std B" pitchFamily="34" charset="-120"/>
              </a:rPr>
              <a:t>Lecture 1</a:t>
            </a:r>
            <a:r>
              <a:rPr lang="zh-TW" altLang="en-US" sz="2400" dirty="0">
                <a:latin typeface="Adobe 繁黑體 Std B" pitchFamily="34" charset="-120"/>
                <a:ea typeface="Adobe 繁黑體 Std B" pitchFamily="34" charset="-120"/>
              </a:rPr>
              <a:t>：</a:t>
            </a:r>
            <a:r>
              <a:rPr lang="en-US" altLang="zh-TW" sz="2400" dirty="0">
                <a:latin typeface="Adobe 繁黑體 Std B" pitchFamily="34" charset="-120"/>
                <a:ea typeface="Adobe 繁黑體 Std B" pitchFamily="34" charset="-120"/>
              </a:rPr>
              <a:t>C</a:t>
            </a:r>
            <a:r>
              <a:rPr lang="zh-TW" altLang="en-US" sz="2400" dirty="0">
                <a:latin typeface="Adobe 繁黑體 Std B" pitchFamily="34" charset="-120"/>
                <a:ea typeface="Adobe 繁黑體 Std B" pitchFamily="34" charset="-120"/>
              </a:rPr>
              <a:t>語言入門、基本輸入輸出、資料型態與變數</a:t>
            </a:r>
            <a:endParaRPr lang="en-US" altLang="zh-TW" sz="2400" dirty="0">
              <a:latin typeface="Adobe 繁黑體 Std B" pitchFamily="34" charset="-120"/>
              <a:ea typeface="Adobe 繁黑體 Std B" pitchFamily="34" charset="-120"/>
            </a:endParaRPr>
          </a:p>
          <a:p>
            <a:pPr>
              <a:buFont typeface="Wingdings" panose="05000000000000000000" pitchFamily="2" charset="2"/>
              <a:buChar char="l"/>
            </a:pPr>
            <a:r>
              <a:rPr lang="en-US" altLang="zh-TW" sz="2400" dirty="0">
                <a:latin typeface="Adobe 繁黑體 Std B" pitchFamily="34" charset="-120"/>
                <a:ea typeface="Adobe 繁黑體 Std B" pitchFamily="34" charset="-120"/>
              </a:rPr>
              <a:t>Lecture 2</a:t>
            </a:r>
            <a:r>
              <a:rPr lang="zh-TW" altLang="en-US" sz="2400" dirty="0">
                <a:latin typeface="Adobe 繁黑體 Std B" pitchFamily="34" charset="-120"/>
                <a:ea typeface="Adobe 繁黑體 Std B" pitchFamily="34" charset="-120"/>
              </a:rPr>
              <a:t>：格式化輸出、條件判</a:t>
            </a:r>
            <a:r>
              <a:rPr lang="zh-TW" altLang="en-US" sz="2400" dirty="0" smtClean="0">
                <a:latin typeface="Adobe 繁黑體 Std B" pitchFamily="34" charset="-120"/>
                <a:ea typeface="Adobe 繁黑體 Std B" pitchFamily="34" charset="-120"/>
              </a:rPr>
              <a:t>斷</a:t>
            </a:r>
            <a:r>
              <a:rPr lang="zh-TW" altLang="en-US" sz="2400" dirty="0">
                <a:latin typeface="Adobe 繁黑體 Std B" pitchFamily="34" charset="-120"/>
                <a:ea typeface="Adobe 繁黑體 Std B" pitchFamily="34" charset="-120"/>
              </a:rPr>
              <a:t>、</a:t>
            </a:r>
            <a:r>
              <a:rPr lang="zh-TW" altLang="en-US" sz="2400" dirty="0" smtClean="0">
                <a:latin typeface="Adobe 繁黑體 Std B" pitchFamily="34" charset="-120"/>
                <a:ea typeface="Adobe 繁黑體 Std B" pitchFamily="34" charset="-120"/>
              </a:rPr>
              <a:t>迴</a:t>
            </a:r>
            <a:r>
              <a:rPr lang="zh-TW" altLang="en-US" sz="2400" dirty="0">
                <a:latin typeface="Adobe 繁黑體 Std B" pitchFamily="34" charset="-120"/>
                <a:ea typeface="Adobe 繁黑體 Std B" pitchFamily="34" charset="-120"/>
              </a:rPr>
              <a:t>圈</a:t>
            </a:r>
            <a:endParaRPr lang="en-US" altLang="zh-TW" sz="2400" dirty="0">
              <a:latin typeface="Adobe 繁黑體 Std B" pitchFamily="34" charset="-120"/>
              <a:ea typeface="Adobe 繁黑體 Std B" pitchFamily="34" charset="-120"/>
            </a:endParaRPr>
          </a:p>
          <a:p>
            <a:pPr>
              <a:buFont typeface="Wingdings" panose="05000000000000000000" pitchFamily="2" charset="2"/>
              <a:buChar char="l"/>
            </a:pPr>
            <a:r>
              <a:rPr lang="en-US" altLang="zh-TW" sz="2400" dirty="0">
                <a:latin typeface="Adobe 繁黑體 Std B" pitchFamily="34" charset="-120"/>
                <a:ea typeface="Adobe 繁黑體 Std B" pitchFamily="34" charset="-120"/>
              </a:rPr>
              <a:t>Lecture </a:t>
            </a:r>
            <a:r>
              <a:rPr lang="en-US" altLang="zh-TW" sz="2400" dirty="0" smtClean="0">
                <a:latin typeface="Adobe 繁黑體 Std B" pitchFamily="34" charset="-120"/>
                <a:ea typeface="Adobe 繁黑體 Std B" pitchFamily="34" charset="-120"/>
              </a:rPr>
              <a:t>3</a:t>
            </a:r>
            <a:r>
              <a:rPr lang="zh-TW" altLang="en-US" sz="2400" dirty="0" smtClean="0">
                <a:latin typeface="Adobe 繁黑體 Std B" pitchFamily="34" charset="-120"/>
                <a:ea typeface="Adobe 繁黑體 Std B" pitchFamily="34" charset="-120"/>
              </a:rPr>
              <a:t>：二</a:t>
            </a:r>
            <a:r>
              <a:rPr lang="zh-TW" altLang="en-US" sz="2400" dirty="0">
                <a:latin typeface="Adobe 繁黑體 Std B" pitchFamily="34" charset="-120"/>
                <a:ea typeface="Adobe 繁黑體 Std B" pitchFamily="34" charset="-120"/>
              </a:rPr>
              <a:t>維陣列、字元與字串</a:t>
            </a:r>
            <a:endParaRPr lang="en-US" altLang="zh-TW" sz="2400" dirty="0">
              <a:latin typeface="Adobe 繁黑體 Std B" pitchFamily="34" charset="-120"/>
              <a:ea typeface="Adobe 繁黑體 Std B" pitchFamily="34" charset="-120"/>
            </a:endParaRPr>
          </a:p>
          <a:p>
            <a:pPr>
              <a:buFont typeface="Wingdings" panose="05000000000000000000" pitchFamily="2" charset="2"/>
              <a:buChar char="l"/>
            </a:pPr>
            <a:r>
              <a:rPr lang="en-US" altLang="zh-TW" sz="2400" dirty="0">
                <a:latin typeface="Adobe 繁黑體 Std B" pitchFamily="34" charset="-120"/>
                <a:ea typeface="Adobe 繁黑體 Std B" pitchFamily="34" charset="-120"/>
              </a:rPr>
              <a:t>Lecture </a:t>
            </a:r>
            <a:r>
              <a:rPr lang="en-US" altLang="zh-TW" sz="2400" dirty="0" smtClean="0">
                <a:latin typeface="Adobe 繁黑體 Std B" pitchFamily="34" charset="-120"/>
                <a:ea typeface="Adobe 繁黑體 Std B" pitchFamily="34" charset="-120"/>
              </a:rPr>
              <a:t>4</a:t>
            </a:r>
            <a:r>
              <a:rPr lang="zh-TW" altLang="en-US" sz="2400" dirty="0" smtClean="0">
                <a:latin typeface="Adobe 繁黑體 Std B" pitchFamily="34" charset="-120"/>
                <a:ea typeface="Adobe 繁黑體 Std B" pitchFamily="34" charset="-120"/>
              </a:rPr>
              <a:t>：</a:t>
            </a:r>
            <a:r>
              <a:rPr lang="zh-TW" altLang="en-US" sz="2400" dirty="0">
                <a:latin typeface="Adobe 繁黑體 Std B" pitchFamily="34" charset="-120"/>
                <a:ea typeface="Adobe 繁黑體 Std B" pitchFamily="34" charset="-120"/>
              </a:rPr>
              <a:t>指標</a:t>
            </a:r>
            <a:r>
              <a:rPr lang="en-US" altLang="zh-TW" sz="2400" dirty="0">
                <a:latin typeface="Adobe 繁黑體 Std B" pitchFamily="34" charset="-120"/>
                <a:ea typeface="Adobe 繁黑體 Std B" pitchFamily="34" charset="-120"/>
              </a:rPr>
              <a:t>(Pointer</a:t>
            </a:r>
            <a:r>
              <a:rPr lang="en-US" altLang="zh-TW" sz="2400" dirty="0" smtClean="0">
                <a:latin typeface="Adobe 繁黑體 Std B" pitchFamily="34" charset="-120"/>
                <a:ea typeface="Adobe 繁黑體 Std B" pitchFamily="34" charset="-120"/>
              </a:rPr>
              <a:t>)</a:t>
            </a:r>
            <a:endParaRPr lang="en-US" altLang="zh-TW" sz="2400" dirty="0">
              <a:latin typeface="Adobe 繁黑體 Std B" pitchFamily="34" charset="-120"/>
              <a:ea typeface="Adobe 繁黑體 Std B" pitchFamily="34" charset="-120"/>
            </a:endParaRPr>
          </a:p>
          <a:p>
            <a:pPr>
              <a:buFont typeface="Wingdings" panose="05000000000000000000" pitchFamily="2" charset="2"/>
              <a:buChar char="l"/>
            </a:pPr>
            <a:r>
              <a:rPr lang="en-US" altLang="zh-TW" sz="2400" dirty="0">
                <a:latin typeface="Adobe 繁黑體 Std B" pitchFamily="34" charset="-120"/>
                <a:ea typeface="Adobe 繁黑體 Std B" pitchFamily="34" charset="-120"/>
              </a:rPr>
              <a:t>Lecture </a:t>
            </a:r>
            <a:r>
              <a:rPr lang="en-US" altLang="zh-TW" sz="2400" dirty="0" smtClean="0">
                <a:latin typeface="Adobe 繁黑體 Std B" pitchFamily="34" charset="-120"/>
                <a:ea typeface="Adobe 繁黑體 Std B" pitchFamily="34" charset="-120"/>
              </a:rPr>
              <a:t>5</a:t>
            </a:r>
            <a:r>
              <a:rPr lang="zh-TW" altLang="en-US" sz="2400" dirty="0" smtClean="0">
                <a:latin typeface="Adobe 繁黑體 Std B" pitchFamily="34" charset="-120"/>
                <a:ea typeface="Adobe 繁黑體 Std B" pitchFamily="34" charset="-120"/>
              </a:rPr>
              <a:t>：</a:t>
            </a:r>
            <a:r>
              <a:rPr lang="zh-TW" altLang="en-US" sz="2400" dirty="0">
                <a:latin typeface="Adobe 繁黑體 Std B" pitchFamily="34" charset="-120"/>
                <a:ea typeface="Adobe 繁黑體 Std B" pitchFamily="34" charset="-120"/>
              </a:rPr>
              <a:t>參考、函式</a:t>
            </a:r>
            <a:r>
              <a:rPr lang="en-US" altLang="zh-TW" sz="2400" dirty="0">
                <a:latin typeface="Adobe 繁黑體 Std B" pitchFamily="34" charset="-120"/>
                <a:ea typeface="Adobe 繁黑體 Std B" pitchFamily="34" charset="-120"/>
              </a:rPr>
              <a:t>(Function) </a:t>
            </a:r>
          </a:p>
          <a:p>
            <a:pPr>
              <a:buFont typeface="Wingdings" panose="05000000000000000000" pitchFamily="2" charset="2"/>
              <a:buChar char="l"/>
            </a:pPr>
            <a:r>
              <a:rPr lang="en-US" altLang="zh-TW" sz="2400" dirty="0">
                <a:latin typeface="Adobe 繁黑體 Std B" pitchFamily="34" charset="-120"/>
                <a:ea typeface="Adobe 繁黑體 Std B" pitchFamily="34" charset="-120"/>
              </a:rPr>
              <a:t>Lecture 6</a:t>
            </a:r>
            <a:r>
              <a:rPr lang="zh-TW" altLang="en-US" sz="2400" dirty="0" smtClean="0">
                <a:latin typeface="Adobe 繁黑體 Std B" pitchFamily="34" charset="-120"/>
                <a:ea typeface="Adobe 繁黑體 Std B" pitchFamily="34" charset="-120"/>
              </a:rPr>
              <a:t>：</a:t>
            </a:r>
            <a:r>
              <a:rPr lang="zh-TW" altLang="en-US" sz="2400" dirty="0">
                <a:latin typeface="Adobe 繁黑體 Std B" pitchFamily="34" charset="-120"/>
                <a:ea typeface="Adobe 繁黑體 Std B" pitchFamily="34" charset="-120"/>
              </a:rPr>
              <a:t>遞迴、函式庫的使用</a:t>
            </a:r>
            <a:endParaRPr lang="en-US" altLang="zh-TW" sz="2400" dirty="0">
              <a:latin typeface="Adobe 繁黑體 Std B" pitchFamily="34" charset="-120"/>
              <a:ea typeface="Adobe 繁黑體 Std B" pitchFamily="34" charset="-120"/>
            </a:endParaRPr>
          </a:p>
          <a:p>
            <a:pPr>
              <a:buFont typeface="Wingdings" panose="05000000000000000000" pitchFamily="2" charset="2"/>
              <a:buChar char="l"/>
            </a:pPr>
            <a:r>
              <a:rPr lang="en-US" altLang="zh-TW" sz="2400" dirty="0">
                <a:latin typeface="Adobe 繁黑體 Std B" pitchFamily="34" charset="-120"/>
                <a:ea typeface="Adobe 繁黑體 Std B" pitchFamily="34" charset="-120"/>
              </a:rPr>
              <a:t>Lecture 7</a:t>
            </a:r>
            <a:r>
              <a:rPr lang="zh-TW" altLang="en-US" sz="2400" dirty="0" smtClean="0">
                <a:latin typeface="Adobe 繁黑體 Std B" pitchFamily="34" charset="-120"/>
                <a:ea typeface="Adobe 繁黑體 Std B" pitchFamily="34" charset="-120"/>
              </a:rPr>
              <a:t>：檔</a:t>
            </a:r>
            <a:r>
              <a:rPr lang="zh-TW" altLang="en-US" sz="2400" dirty="0">
                <a:latin typeface="Adobe 繁黑體 Std B" pitchFamily="34" charset="-120"/>
                <a:ea typeface="Adobe 繁黑體 Std B" pitchFamily="34" charset="-120"/>
              </a:rPr>
              <a:t>案處理</a:t>
            </a:r>
            <a:r>
              <a:rPr lang="en-US" altLang="zh-TW" sz="2400" dirty="0">
                <a:latin typeface="Adobe 繁黑體 Std B" pitchFamily="34" charset="-120"/>
                <a:ea typeface="Adobe 繁黑體 Std B" pitchFamily="34" charset="-120"/>
              </a:rPr>
              <a:t>(File) </a:t>
            </a:r>
            <a:r>
              <a:rPr lang="zh-TW" altLang="en-US" sz="2400" dirty="0">
                <a:latin typeface="Adobe 繁黑體 Std B" pitchFamily="34" charset="-120"/>
                <a:ea typeface="Adobe 繁黑體 Std B" pitchFamily="34" charset="-120"/>
              </a:rPr>
              <a:t> 、</a:t>
            </a:r>
            <a:r>
              <a:rPr lang="zh-TW" altLang="en-US" sz="2400" dirty="0" smtClean="0">
                <a:latin typeface="Adobe 繁黑體 Std B" pitchFamily="34" charset="-120"/>
                <a:ea typeface="Adobe 繁黑體 Std B" pitchFamily="34" charset="-120"/>
              </a:rPr>
              <a:t>結</a:t>
            </a:r>
            <a:r>
              <a:rPr lang="zh-TW" altLang="en-US" sz="2400" dirty="0">
                <a:latin typeface="Adobe 繁黑體 Std B" pitchFamily="34" charset="-120"/>
                <a:ea typeface="Adobe 繁黑體 Std B" pitchFamily="34" charset="-120"/>
              </a:rPr>
              <a:t>構</a:t>
            </a:r>
            <a:r>
              <a:rPr lang="en-US" altLang="zh-TW" sz="2400" dirty="0">
                <a:latin typeface="Adobe 繁黑體 Std B" pitchFamily="34" charset="-120"/>
                <a:ea typeface="Adobe 繁黑體 Std B" pitchFamily="34" charset="-120"/>
              </a:rPr>
              <a:t>(Structure</a:t>
            </a:r>
            <a:r>
              <a:rPr lang="en-US" altLang="zh-TW" sz="2400" dirty="0" smtClean="0">
                <a:latin typeface="Adobe 繁黑體 Std B" pitchFamily="34" charset="-120"/>
                <a:ea typeface="Adobe 繁黑體 Std B" pitchFamily="34" charset="-120"/>
              </a:rPr>
              <a:t>)</a:t>
            </a:r>
          </a:p>
          <a:p>
            <a:pPr>
              <a:buFont typeface="Wingdings" panose="05000000000000000000" pitchFamily="2" charset="2"/>
              <a:buChar char="l"/>
            </a:pPr>
            <a:r>
              <a:rPr lang="en-US" altLang="zh-TW" sz="2400" dirty="0" smtClean="0">
                <a:solidFill>
                  <a:srgbClr val="FF0000"/>
                </a:solidFill>
                <a:latin typeface="Adobe 繁黑體 Std B" pitchFamily="34" charset="-120"/>
                <a:ea typeface="Adobe 繁黑體 Std B" pitchFamily="34" charset="-120"/>
              </a:rPr>
              <a:t>Lecture 8</a:t>
            </a:r>
            <a:r>
              <a:rPr lang="zh-TW" altLang="en-US" sz="2400" dirty="0" smtClean="0">
                <a:solidFill>
                  <a:srgbClr val="FF0000"/>
                </a:solidFill>
                <a:latin typeface="Adobe 繁黑體 Std B" pitchFamily="34" charset="-120"/>
                <a:ea typeface="Adobe 繁黑體 Std B" pitchFamily="34" charset="-120"/>
              </a:rPr>
              <a:t>：</a:t>
            </a:r>
            <a:r>
              <a:rPr lang="zh-TW" altLang="en-US" sz="2400" dirty="0">
                <a:solidFill>
                  <a:srgbClr val="FF0000"/>
                </a:solidFill>
                <a:latin typeface="Adobe 繁黑體 Std B" pitchFamily="34" charset="-120"/>
                <a:ea typeface="Adobe 繁黑體 Std B" pitchFamily="34" charset="-120"/>
              </a:rPr>
              <a:t>物件的使用、重載運算子</a:t>
            </a:r>
            <a:endParaRPr lang="en-US" altLang="zh-TW" sz="2400" dirty="0">
              <a:solidFill>
                <a:srgbClr val="FF0000"/>
              </a:solidFill>
              <a:latin typeface="Adobe 繁黑體 Std B" pitchFamily="34" charset="-120"/>
              <a:ea typeface="Adobe 繁黑體 Std B" pitchFamily="34" charset="-120"/>
            </a:endParaRPr>
          </a:p>
          <a:p>
            <a:pPr>
              <a:buFont typeface="Wingdings" panose="05000000000000000000" pitchFamily="2" charset="2"/>
              <a:buChar char="l"/>
            </a:pPr>
            <a:r>
              <a:rPr lang="en-US" altLang="zh-TW" sz="2400" dirty="0" smtClean="0">
                <a:solidFill>
                  <a:srgbClr val="FF0000"/>
                </a:solidFill>
                <a:latin typeface="Adobe 繁黑體 Std B" pitchFamily="34" charset="-120"/>
                <a:ea typeface="Adobe 繁黑體 Std B" pitchFamily="34" charset="-120"/>
              </a:rPr>
              <a:t>Lecture 9</a:t>
            </a:r>
            <a:r>
              <a:rPr lang="zh-TW" altLang="en-US" sz="2400" dirty="0" smtClean="0">
                <a:solidFill>
                  <a:srgbClr val="FF0000"/>
                </a:solidFill>
                <a:latin typeface="Adobe 繁黑體 Std B" pitchFamily="34" charset="-120"/>
                <a:ea typeface="Adobe 繁黑體 Std B" pitchFamily="34" charset="-120"/>
              </a:rPr>
              <a:t>：</a:t>
            </a:r>
            <a:r>
              <a:rPr lang="zh-TW" altLang="en-US" sz="2400" dirty="0">
                <a:solidFill>
                  <a:srgbClr val="FF0000"/>
                </a:solidFill>
                <a:latin typeface="Adobe 繁黑體 Std B" pitchFamily="34" charset="-120"/>
                <a:ea typeface="Adobe 繁黑體 Std B" pitchFamily="34" charset="-120"/>
              </a:rPr>
              <a:t>使用類別</a:t>
            </a:r>
            <a:r>
              <a:rPr lang="en-US" altLang="zh-TW" sz="2400" dirty="0">
                <a:solidFill>
                  <a:srgbClr val="FF0000"/>
                </a:solidFill>
                <a:latin typeface="Adobe 繁黑體 Std B" pitchFamily="34" charset="-120"/>
                <a:ea typeface="Adobe 繁黑體 Std B" pitchFamily="34" charset="-120"/>
              </a:rPr>
              <a:t>(Class</a:t>
            </a:r>
            <a:r>
              <a:rPr lang="en-US" altLang="zh-TW" sz="2400" dirty="0" smtClean="0">
                <a:solidFill>
                  <a:srgbClr val="FF0000"/>
                </a:solidFill>
                <a:latin typeface="Adobe 繁黑體 Std B" pitchFamily="34" charset="-120"/>
                <a:ea typeface="Adobe 繁黑體 Std B" pitchFamily="34" charset="-120"/>
              </a:rPr>
              <a:t>)</a:t>
            </a:r>
            <a:r>
              <a:rPr lang="zh-TW" altLang="en-US" sz="2400" dirty="0">
                <a:solidFill>
                  <a:srgbClr val="FF0000"/>
                </a:solidFill>
                <a:latin typeface="Adobe 繁黑體 Std B" pitchFamily="34" charset="-120"/>
                <a:ea typeface="Adobe 繁黑體 Std B" pitchFamily="34" charset="-120"/>
              </a:rPr>
              <a:t>、</a:t>
            </a:r>
            <a:r>
              <a:rPr lang="zh-TW" altLang="en-US" sz="2400" dirty="0" smtClean="0">
                <a:solidFill>
                  <a:srgbClr val="FF0000"/>
                </a:solidFill>
                <a:latin typeface="Adobe 繁黑體 Std B" pitchFamily="34" charset="-120"/>
                <a:ea typeface="Adobe 繁黑體 Std B" pitchFamily="34" charset="-120"/>
              </a:rPr>
              <a:t>類</a:t>
            </a:r>
            <a:r>
              <a:rPr lang="zh-TW" altLang="en-US" sz="2400" dirty="0">
                <a:solidFill>
                  <a:srgbClr val="FF0000"/>
                </a:solidFill>
                <a:latin typeface="Adobe 繁黑體 Std B" pitchFamily="34" charset="-120"/>
                <a:ea typeface="Adobe 繁黑體 Std B" pitchFamily="34" charset="-120"/>
              </a:rPr>
              <a:t>別的關係、繼</a:t>
            </a:r>
            <a:r>
              <a:rPr lang="zh-TW" altLang="en-US" sz="2400" dirty="0" smtClean="0">
                <a:solidFill>
                  <a:srgbClr val="FF0000"/>
                </a:solidFill>
                <a:latin typeface="Adobe 繁黑體 Std B" pitchFamily="34" charset="-120"/>
                <a:ea typeface="Adobe 繁黑體 Std B" pitchFamily="34" charset="-120"/>
              </a:rPr>
              <a:t>承</a:t>
            </a:r>
            <a:endParaRPr lang="en-US" altLang="zh-TW" sz="2400" dirty="0" smtClean="0">
              <a:solidFill>
                <a:srgbClr val="FF0000"/>
              </a:solidFill>
              <a:latin typeface="Adobe 繁黑體 Std B" pitchFamily="34" charset="-120"/>
              <a:ea typeface="Adobe 繁黑體 Std B" pitchFamily="34" charset="-120"/>
            </a:endParaRPr>
          </a:p>
          <a:p>
            <a:pPr>
              <a:buFont typeface="Wingdings" panose="05000000000000000000" pitchFamily="2" charset="2"/>
              <a:buChar char="l"/>
            </a:pPr>
            <a:r>
              <a:rPr lang="en-US" altLang="zh-TW" sz="2400" dirty="0" smtClean="0">
                <a:latin typeface="Adobe 繁黑體 Std B" pitchFamily="34" charset="-120"/>
                <a:ea typeface="Adobe 繁黑體 Std B" pitchFamily="34" charset="-120"/>
              </a:rPr>
              <a:t>Lecture 10</a:t>
            </a:r>
            <a:r>
              <a:rPr lang="zh-TW" altLang="en-US" sz="2400" dirty="0" smtClean="0">
                <a:latin typeface="Adobe 繁黑體 Std B" pitchFamily="34" charset="-120"/>
                <a:ea typeface="Adobe 繁黑體 Std B" pitchFamily="34" charset="-120"/>
              </a:rPr>
              <a:t>：</a:t>
            </a:r>
            <a:r>
              <a:rPr lang="zh-TW" altLang="en-US" sz="2400" dirty="0">
                <a:latin typeface="Adobe 繁黑體 Std B" pitchFamily="34" charset="-120"/>
                <a:ea typeface="Adobe 繁黑體 Std B" pitchFamily="34" charset="-120"/>
              </a:rPr>
              <a:t>期末考</a:t>
            </a:r>
            <a:r>
              <a:rPr lang="en-US" altLang="zh-TW" sz="2400" dirty="0">
                <a:latin typeface="Adobe 繁黑體 Std B" pitchFamily="34" charset="-120"/>
                <a:ea typeface="Adobe 繁黑體 Std B" pitchFamily="34" charset="-120"/>
              </a:rPr>
              <a:t>/Demo</a:t>
            </a:r>
            <a:endParaRPr lang="zh-TW" altLang="en-US" sz="2400"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5B103EB6-D705-42BC-BA71-27AD1521BFC9}"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20</a:t>
            </a:fld>
            <a:endParaRPr lang="zh-TW" altLang="en-US"/>
          </a:p>
        </p:txBody>
      </p:sp>
    </p:spTree>
    <p:extLst>
      <p:ext uri="{BB962C8B-B14F-4D97-AF65-F5344CB8AC3E}">
        <p14:creationId xmlns:p14="http://schemas.microsoft.com/office/powerpoint/2010/main" val="3354253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395536" y="1556792"/>
            <a:ext cx="8229600" cy="3633267"/>
          </a:xfrm>
        </p:spPr>
        <p:txBody>
          <a:bodyPr>
            <a:normAutofit/>
          </a:bodyPr>
          <a:lstStyle/>
          <a:p>
            <a:r>
              <a:rPr lang="zh-TW" altLang="en-US">
                <a:latin typeface="Adobe 繁黑體 Std B" pitchFamily="34" charset="-120"/>
                <a:ea typeface="Adobe 繁黑體 Std B" pitchFamily="34" charset="-120"/>
              </a:rPr>
              <a:t>但</a:t>
            </a:r>
            <a:r>
              <a:rPr lang="zh-TW" altLang="en-US" smtClean="0">
                <a:latin typeface="Adobe 繁黑體 Std B" pitchFamily="34" charset="-120"/>
                <a:ea typeface="Adobe 繁黑體 Std B" pitchFamily="34" charset="-120"/>
              </a:rPr>
              <a:t>是兩堂</a:t>
            </a:r>
            <a:r>
              <a:rPr lang="zh-TW" altLang="en-US" dirty="0" smtClean="0">
                <a:latin typeface="Adobe 繁黑體 Std B" pitchFamily="34" charset="-120"/>
                <a:ea typeface="Adobe 繁黑體 Std B" pitchFamily="34" charset="-120"/>
              </a:rPr>
              <a:t>課</a:t>
            </a:r>
            <a:r>
              <a:rPr lang="zh-TW" altLang="en-US" dirty="0">
                <a:latin typeface="Adobe 繁黑體 Std B" pitchFamily="34" charset="-120"/>
                <a:ea typeface="Adobe 繁黑體 Std B" pitchFamily="34" charset="-120"/>
              </a:rPr>
              <a:t>一定</a:t>
            </a:r>
            <a:r>
              <a:rPr lang="zh-TW" altLang="en-US" dirty="0" smtClean="0">
                <a:latin typeface="Adobe 繁黑體 Std B" pitchFamily="34" charset="-120"/>
                <a:ea typeface="Adobe 繁黑體 Std B" pitchFamily="34" charset="-120"/>
              </a:rPr>
              <a:t>不夠</a:t>
            </a:r>
            <a:endParaRPr lang="en-US" altLang="zh-TW" dirty="0" smtClean="0">
              <a:latin typeface="Adobe 繁黑體 Std B" pitchFamily="34" charset="-120"/>
              <a:ea typeface="Adobe 繁黑體 Std B" pitchFamily="34" charset="-120"/>
            </a:endParaRPr>
          </a:p>
          <a:p>
            <a:endParaRPr lang="en-US" altLang="zh-TW" dirty="0" smtClean="0">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所以你</a:t>
            </a:r>
            <a:r>
              <a:rPr lang="zh-TW" altLang="en-US" dirty="0" smtClean="0">
                <a:latin typeface="Adobe 繁黑體 Std B" pitchFamily="34" charset="-120"/>
                <a:ea typeface="Adobe 繁黑體 Std B" pitchFamily="34" charset="-120"/>
              </a:rPr>
              <a:t>需要</a:t>
            </a:r>
            <a:endParaRPr lang="en-US" altLang="zh-TW" dirty="0" smtClean="0">
              <a:latin typeface="Adobe 繁黑體 Std B" pitchFamily="34" charset="-120"/>
              <a:ea typeface="Adobe 繁黑體 Std B" pitchFamily="34" charset="-120"/>
            </a:endParaRPr>
          </a:p>
          <a:p>
            <a:pPr lvl="1"/>
            <a:r>
              <a:rPr lang="zh-TW" altLang="en-US" dirty="0" smtClean="0">
                <a:latin typeface="Adobe 繁黑體 Std B" pitchFamily="34" charset="-120"/>
                <a:ea typeface="Adobe 繁黑體 Std B" pitchFamily="34" charset="-120"/>
              </a:rPr>
              <a:t>不斷的看別人</a:t>
            </a:r>
            <a:r>
              <a:rPr lang="en-US" altLang="zh-TW" dirty="0" smtClean="0">
                <a:latin typeface="Adobe 繁黑體 Std B" pitchFamily="34" charset="-120"/>
                <a:ea typeface="Adobe 繁黑體 Std B" pitchFamily="34" charset="-120"/>
              </a:rPr>
              <a:t>Code,</a:t>
            </a:r>
            <a:r>
              <a:rPr lang="zh-TW" altLang="en-US" dirty="0" smtClean="0">
                <a:latin typeface="Adobe 繁黑體 Std B" pitchFamily="34" charset="-120"/>
                <a:ea typeface="Adobe 繁黑體 Std B" pitchFamily="34" charset="-120"/>
              </a:rPr>
              <a:t>想想別人為什麼這樣設計</a:t>
            </a:r>
            <a:endParaRPr lang="en-US" altLang="zh-TW" dirty="0" smtClean="0">
              <a:latin typeface="Adobe 繁黑體 Std B" pitchFamily="34" charset="-120"/>
              <a:ea typeface="Adobe 繁黑體 Std B" pitchFamily="34" charset="-120"/>
            </a:endParaRPr>
          </a:p>
          <a:p>
            <a:pPr marL="914400" lvl="2" indent="0">
              <a:buNone/>
            </a:pPr>
            <a:r>
              <a:rPr lang="en-US" altLang="zh-TW" sz="1600" dirty="0" smtClean="0">
                <a:latin typeface="Adobe 繁黑體 Std B" pitchFamily="34" charset="-120"/>
                <a:ea typeface="Adobe 繁黑體 Std B" pitchFamily="34" charset="-120"/>
                <a:hlinkClick r:id="rId2"/>
              </a:rPr>
              <a:t>http://www.optoforce.com/software/API/apidoc/optodaq_8h_source.html</a:t>
            </a:r>
            <a:endParaRPr lang="en-US" altLang="zh-TW" sz="1600" dirty="0" smtClean="0">
              <a:latin typeface="Adobe 繁黑體 Std B" pitchFamily="34" charset="-120"/>
              <a:ea typeface="Adobe 繁黑體 Std B" pitchFamily="34" charset="-120"/>
            </a:endParaRPr>
          </a:p>
          <a:p>
            <a:pPr lvl="1"/>
            <a:r>
              <a:rPr lang="zh-TW" altLang="en-US" dirty="0" smtClean="0">
                <a:latin typeface="Adobe 繁黑體 Std B" pitchFamily="34" charset="-120"/>
                <a:ea typeface="Adobe 繁黑體 Std B" pitchFamily="34" charset="-120"/>
              </a:rPr>
              <a:t>不斷的練習</a:t>
            </a:r>
            <a:endParaRPr lang="en-US" altLang="zh-TW" dirty="0" smtClean="0">
              <a:latin typeface="Adobe 繁黑體 Std B" pitchFamily="34" charset="-120"/>
              <a:ea typeface="Adobe 繁黑體 Std B" pitchFamily="34" charset="-120"/>
            </a:endParaRPr>
          </a:p>
          <a:p>
            <a:pPr lvl="1"/>
            <a:r>
              <a:rPr lang="zh-TW" altLang="en-US" dirty="0">
                <a:latin typeface="Adobe 繁黑體 Std B" pitchFamily="34" charset="-120"/>
                <a:ea typeface="Adobe 繁黑體 Std B" pitchFamily="34" charset="-120"/>
              </a:rPr>
              <a:t>看到問題</a:t>
            </a:r>
            <a:r>
              <a:rPr lang="zh-TW" altLang="en-US" dirty="0" smtClean="0">
                <a:latin typeface="Adobe 繁黑體 Std B" pitchFamily="34" charset="-120"/>
                <a:ea typeface="Adobe 繁黑體 Std B" pitchFamily="34" charset="-120"/>
              </a:rPr>
              <a:t>就</a:t>
            </a:r>
            <a:r>
              <a:rPr lang="zh-TW" altLang="en-US" dirty="0">
                <a:latin typeface="Adobe 繁黑體 Std B" pitchFamily="34" charset="-120"/>
                <a:ea typeface="Adobe 繁黑體 Std B" pitchFamily="34" charset="-120"/>
              </a:rPr>
              <a:t>想想怎麼把它寫</a:t>
            </a:r>
            <a:r>
              <a:rPr lang="zh-TW" altLang="en-US" dirty="0" smtClean="0">
                <a:latin typeface="Adobe 繁黑體 Std B" pitchFamily="34" charset="-120"/>
                <a:ea typeface="Adobe 繁黑體 Std B" pitchFamily="34" charset="-120"/>
              </a:rPr>
              <a:t>成物件化</a:t>
            </a:r>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D423DBBE-713C-4981-B212-EF978801736E}"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21</a:t>
            </a:fld>
            <a:endParaRPr lang="zh-TW" altLang="en-US"/>
          </a:p>
        </p:txBody>
      </p:sp>
    </p:spTree>
    <p:extLst>
      <p:ext uri="{BB962C8B-B14F-4D97-AF65-F5344CB8AC3E}">
        <p14:creationId xmlns:p14="http://schemas.microsoft.com/office/powerpoint/2010/main" val="1679780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學習大綱</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smtClean="0">
                <a:solidFill>
                  <a:srgbClr val="FF0000"/>
                </a:solidFill>
                <a:latin typeface="Adobe 繁黑體 Std B" pitchFamily="34" charset="-120"/>
                <a:ea typeface="Adobe 繁黑體 Std B" pitchFamily="34" charset="-120"/>
              </a:rPr>
              <a:t>物件導向程式設計</a:t>
            </a:r>
            <a:endParaRPr lang="en-US" altLang="zh-TW" dirty="0" smtClean="0">
              <a:solidFill>
                <a:srgbClr val="FF0000"/>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a:t>
            </a:r>
            <a:r>
              <a:rPr lang="zh-TW" altLang="en-US" dirty="0" smtClean="0">
                <a:solidFill>
                  <a:schemeClr val="tx1">
                    <a:lumMod val="50000"/>
                    <a:lumOff val="50000"/>
                  </a:schemeClr>
                </a:solidFill>
                <a:latin typeface="Adobe 繁黑體 Std B" pitchFamily="34" charset="-120"/>
                <a:ea typeface="Adobe 繁黑體 Std B" pitchFamily="34" charset="-120"/>
              </a:rPr>
              <a:t>導向概論</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rgbClr val="FF0000"/>
                </a:solidFill>
                <a:latin typeface="Adobe 繁黑體 Std B" pitchFamily="34" charset="-120"/>
                <a:ea typeface="Adobe 繁黑體 Std B" pitchFamily="34" charset="-120"/>
              </a:rPr>
              <a:t>物件導向的使用</a:t>
            </a:r>
            <a:endParaRPr lang="en-US" altLang="zh-TW" dirty="0">
              <a:solidFill>
                <a:srgbClr val="FF0000"/>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類別、物件、成員</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權限</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建構式與解構式</a:t>
            </a:r>
            <a:endParaRPr lang="en-US" altLang="zh-TW" dirty="0">
              <a:solidFill>
                <a:schemeClr val="tx1">
                  <a:lumMod val="50000"/>
                  <a:lumOff val="50000"/>
                </a:schemeClr>
              </a:solidFill>
              <a:latin typeface="Adobe 繁黑體 Std B" pitchFamily="34" charset="-120"/>
              <a:ea typeface="Adobe 繁黑體 Std B" pitchFamily="34" charset="-120"/>
            </a:endParaRPr>
          </a:p>
          <a:p>
            <a:r>
              <a:rPr lang="zh-TW" altLang="en-US" dirty="0">
                <a:solidFill>
                  <a:schemeClr val="tx1">
                    <a:lumMod val="50000"/>
                    <a:lumOff val="50000"/>
                  </a:schemeClr>
                </a:solidFill>
                <a:latin typeface="Adobe 繁黑體 Std B" pitchFamily="34" charset="-120"/>
                <a:ea typeface="Adobe 繁黑體 Std B" pitchFamily="34" charset="-120"/>
              </a:rPr>
              <a:t>重載運算子</a:t>
            </a:r>
          </a:p>
        </p:txBody>
      </p:sp>
      <p:sp>
        <p:nvSpPr>
          <p:cNvPr id="4" name="日期版面配置區 3"/>
          <p:cNvSpPr>
            <a:spLocks noGrp="1"/>
          </p:cNvSpPr>
          <p:nvPr>
            <p:ph type="dt" sz="half" idx="10"/>
          </p:nvPr>
        </p:nvSpPr>
        <p:spPr/>
        <p:txBody>
          <a:bodyPr/>
          <a:lstStyle/>
          <a:p>
            <a:fld id="{F4E1A70F-3725-4E94-9FF5-148D4F85A42C}"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22</a:t>
            </a:fld>
            <a:endParaRPr lang="zh-TW" altLang="en-US"/>
          </a:p>
        </p:txBody>
      </p:sp>
    </p:spTree>
    <p:extLst>
      <p:ext uri="{BB962C8B-B14F-4D97-AF65-F5344CB8AC3E}">
        <p14:creationId xmlns:p14="http://schemas.microsoft.com/office/powerpoint/2010/main" val="204634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normAutofit lnSpcReduction="10000"/>
          </a:bodyPr>
          <a:lstStyle/>
          <a:p>
            <a:pPr fontAlgn="t">
              <a:buFontTx/>
              <a:buBlip>
                <a:blip r:embed="rId2"/>
              </a:buBlip>
            </a:pPr>
            <a:r>
              <a:rPr lang="zh-TW" altLang="en-US" dirty="0" smtClean="0">
                <a:latin typeface="Adobe 繁黑體 Std B" pitchFamily="34" charset="-120"/>
                <a:ea typeface="Adobe 繁黑體 Std B" pitchFamily="34" charset="-120"/>
              </a:rPr>
              <a:t>以物件為基礎的程式設計，將程式中互動的單元視為一個個的物件。</a:t>
            </a:r>
            <a:endParaRPr lang="en-US" altLang="zh-TW" dirty="0" smtClean="0">
              <a:latin typeface="Adobe 繁黑體 Std B" pitchFamily="34" charset="-120"/>
              <a:ea typeface="Adobe 繁黑體 Std B" pitchFamily="34" charset="-120"/>
            </a:endParaRPr>
          </a:p>
          <a:p>
            <a:pPr fontAlgn="t">
              <a:buFontTx/>
              <a:buBlip>
                <a:blip r:embed="rId2"/>
              </a:buBlip>
            </a:pPr>
            <a:r>
              <a:rPr lang="zh-TW" altLang="en-US" dirty="0" smtClean="0">
                <a:latin typeface="Adobe 繁黑體 Std B" pitchFamily="34" charset="-120"/>
                <a:ea typeface="Adobe 繁黑體 Std B" pitchFamily="34" charset="-120"/>
              </a:rPr>
              <a:t>封裝（</a:t>
            </a:r>
            <a:r>
              <a:rPr lang="en-US" altLang="zh-TW" dirty="0" smtClean="0">
                <a:latin typeface="Adobe 繁黑體 Std B" pitchFamily="34" charset="-120"/>
                <a:ea typeface="Adobe 繁黑體 Std B" pitchFamily="34" charset="-120"/>
              </a:rPr>
              <a:t>Encapsulation</a:t>
            </a:r>
            <a:r>
              <a:rPr lang="zh-TW" altLang="en-US" dirty="0" smtClean="0">
                <a:latin typeface="Adobe 繁黑體 Std B" pitchFamily="34" charset="-120"/>
                <a:ea typeface="Adobe 繁黑體 Std B" pitchFamily="34" charset="-120"/>
              </a:rPr>
              <a:t>） </a:t>
            </a:r>
          </a:p>
          <a:p>
            <a:pPr lvl="1" fontAlgn="t">
              <a:buFontTx/>
              <a:buBlip>
                <a:blip r:embed="rId3"/>
              </a:buBlip>
            </a:pPr>
            <a:r>
              <a:rPr lang="zh-TW" altLang="en-US" dirty="0" smtClean="0">
                <a:latin typeface="Adobe 繁黑體 Std B" pitchFamily="34" charset="-120"/>
                <a:ea typeface="Adobe 繁黑體 Std B" pitchFamily="34" charset="-120"/>
              </a:rPr>
              <a:t>封裝物件資訊是第一步，您要瞭解如何使用類別定義物件的</a:t>
            </a:r>
            <a:r>
              <a:rPr lang="zh-TW" altLang="en-US" dirty="0" smtClean="0">
                <a:solidFill>
                  <a:srgbClr val="C00000"/>
                </a:solidFill>
                <a:latin typeface="Adobe 繁黑體 Std B" pitchFamily="34" charset="-120"/>
                <a:ea typeface="Adobe 繁黑體 Std B" pitchFamily="34" charset="-120"/>
              </a:rPr>
              <a:t>屬性</a:t>
            </a:r>
            <a:r>
              <a:rPr lang="zh-TW" altLang="en-US" dirty="0" smtClean="0">
                <a:latin typeface="Adobe 繁黑體 Std B" pitchFamily="34" charset="-120"/>
                <a:ea typeface="Adobe 繁黑體 Std B" pitchFamily="34" charset="-120"/>
              </a:rPr>
              <a:t>、</a:t>
            </a:r>
            <a:r>
              <a:rPr lang="zh-TW" altLang="en-US" dirty="0" smtClean="0">
                <a:solidFill>
                  <a:srgbClr val="C00000"/>
                </a:solidFill>
                <a:latin typeface="Adobe 繁黑體 Std B" pitchFamily="34" charset="-120"/>
                <a:ea typeface="Adobe 繁黑體 Std B" pitchFamily="34" charset="-120"/>
              </a:rPr>
              <a:t>方法</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行為</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fontAlgn="t">
              <a:buFontTx/>
              <a:buBlip>
                <a:blip r:embed="rId3"/>
              </a:buBlip>
            </a:pPr>
            <a:r>
              <a:rPr lang="zh-TW" altLang="en-US" dirty="0" smtClean="0">
                <a:latin typeface="Adobe 繁黑體 Std B" pitchFamily="34" charset="-120"/>
                <a:ea typeface="Adobe 繁黑體 Std B" pitchFamily="34" charset="-120"/>
              </a:rPr>
              <a:t>類別是建構物件時所依賴的規格書。</a:t>
            </a:r>
            <a:endParaRPr lang="en-US" altLang="zh-TW" dirty="0" smtClean="0">
              <a:latin typeface="Adobe 繁黑體 Std B" pitchFamily="34" charset="-120"/>
              <a:ea typeface="Adobe 繁黑體 Std B" pitchFamily="34" charset="-120"/>
            </a:endParaRPr>
          </a:p>
          <a:p>
            <a:pPr lvl="1" fontAlgn="t">
              <a:buFontTx/>
              <a:buBlip>
                <a:blip r:embed="rId3"/>
              </a:buBlip>
            </a:pPr>
            <a:r>
              <a:rPr lang="zh-TW" altLang="en-US" dirty="0" smtClean="0">
                <a:latin typeface="Adobe 繁黑體 Std B" pitchFamily="34" charset="-120"/>
                <a:ea typeface="Adobe 繁黑體 Std B" pitchFamily="34" charset="-120"/>
              </a:rPr>
              <a:t>例如設計一個物件</a:t>
            </a:r>
            <a:r>
              <a:rPr lang="en-US" altLang="zh-TW" dirty="0" smtClean="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人</a:t>
            </a:r>
            <a:endParaRPr lang="en-US" altLang="zh-TW" dirty="0" smtClean="0">
              <a:latin typeface="Adobe 繁黑體 Std B" pitchFamily="34" charset="-120"/>
              <a:ea typeface="Adobe 繁黑體 Std B" pitchFamily="34" charset="-120"/>
            </a:endParaRPr>
          </a:p>
          <a:p>
            <a:pPr lvl="2" fontAlgn="t"/>
            <a:r>
              <a:rPr lang="zh-TW" altLang="en-US" dirty="0" smtClean="0">
                <a:latin typeface="Adobe 繁黑體 Std B" pitchFamily="34" charset="-120"/>
                <a:ea typeface="Adobe 繁黑體 Std B" pitchFamily="34" charset="-120"/>
              </a:rPr>
              <a:t>屬性：姓名</a:t>
            </a:r>
            <a:r>
              <a:rPr lang="en-US" altLang="zh-TW" dirty="0" smtClean="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身高</a:t>
            </a:r>
            <a:r>
              <a:rPr lang="en-US" altLang="zh-TW" dirty="0" smtClean="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體重</a:t>
            </a:r>
            <a:endParaRPr lang="en-US" altLang="zh-TW" dirty="0" smtClean="0">
              <a:latin typeface="Adobe 繁黑體 Std B" pitchFamily="34" charset="-120"/>
              <a:ea typeface="Adobe 繁黑體 Std B" pitchFamily="34" charset="-120"/>
            </a:endParaRPr>
          </a:p>
          <a:p>
            <a:pPr lvl="2" fontAlgn="t"/>
            <a:r>
              <a:rPr lang="zh-TW" altLang="en-US" dirty="0" smtClean="0">
                <a:latin typeface="Adobe 繁黑體 Std B" pitchFamily="34" charset="-120"/>
                <a:ea typeface="Adobe 繁黑體 Std B" pitchFamily="34" charset="-120"/>
              </a:rPr>
              <a:t>行為：輸入資料</a:t>
            </a:r>
            <a:r>
              <a:rPr lang="en-US" altLang="zh-TW" dirty="0" smtClean="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輸出資料</a:t>
            </a:r>
          </a:p>
          <a:p>
            <a:pPr fontAlgn="t">
              <a:buFontTx/>
              <a:buBlip>
                <a:blip r:embed="rId2"/>
              </a:buBlip>
            </a:pPr>
            <a:endParaRPr lang="zh-TW" altLang="en-US" dirty="0" smtClean="0">
              <a:latin typeface="Adobe 繁黑體 Std B" pitchFamily="34" charset="-120"/>
              <a:ea typeface="Adobe 繁黑體 Std B" pitchFamily="34" charset="-120"/>
            </a:endParaRPr>
          </a:p>
        </p:txBody>
      </p:sp>
      <p:sp>
        <p:nvSpPr>
          <p:cNvPr id="13315" name="Rectangle 2"/>
          <p:cNvSpPr>
            <a:spLocks noGrp="1" noChangeArrowheads="1"/>
          </p:cNvSpPr>
          <p:nvPr>
            <p:ph type="title"/>
          </p:nvPr>
        </p:nvSpPr>
        <p:spPr/>
        <p:txBody>
          <a:bodyPr/>
          <a:lstStyle/>
          <a:p>
            <a:pPr marL="182563"/>
            <a:r>
              <a:rPr lang="en-US" altLang="zh-TW" dirty="0" smtClean="0">
                <a:latin typeface="Adobe 繁黑體 Std B" pitchFamily="34" charset="-120"/>
                <a:ea typeface="Adobe 繁黑體 Std B" pitchFamily="34" charset="-120"/>
              </a:rPr>
              <a:t>C++</a:t>
            </a:r>
            <a:r>
              <a:rPr lang="zh-TW" altLang="en-US" dirty="0" smtClean="0">
                <a:latin typeface="Adobe 繁黑體 Std B" pitchFamily="34" charset="-120"/>
                <a:ea typeface="Adobe 繁黑體 Std B" pitchFamily="34" charset="-120"/>
              </a:rPr>
              <a:t>物件導向</a:t>
            </a:r>
            <a:endParaRPr lang="en-US" altLang="zh-TW" dirty="0" smtClean="0">
              <a:latin typeface="Adobe 繁黑體 Std B" pitchFamily="34" charset="-120"/>
              <a:ea typeface="Adobe 繁黑體 Std B" pitchFamily="34" charset="-120"/>
            </a:endParaRPr>
          </a:p>
        </p:txBody>
      </p:sp>
      <p:sp>
        <p:nvSpPr>
          <p:cNvPr id="13316"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7727AEAB-E032-4CA0-8818-24610DD7EDF0}" type="slidenum">
              <a:rPr kumimoji="0" lang="en-US" altLang="zh-TW" sz="1200">
                <a:solidFill>
                  <a:schemeClr val="tx2"/>
                </a:solidFill>
                <a:latin typeface="Quixley LET" pitchFamily="2" charset="0"/>
                <a:ea typeface="新細明體" charset="-120"/>
              </a:rPr>
              <a:pPr>
                <a:spcBef>
                  <a:spcPct val="0"/>
                </a:spcBef>
                <a:buFontTx/>
                <a:buNone/>
              </a:pPr>
              <a:t>23</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12F4084F-DBC0-4CCC-9CB5-D2AFEBC7D892}"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1479008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fontAlgn="t">
              <a:defRPr/>
            </a:pPr>
            <a:r>
              <a:rPr lang="zh-TW" altLang="en-US" sz="2800" dirty="0" smtClean="0">
                <a:latin typeface="Adobe 繁黑體 Std B" pitchFamily="34" charset="-120"/>
                <a:ea typeface="Adobe 繁黑體 Std B" pitchFamily="34" charset="-120"/>
              </a:rPr>
              <a:t>使用類別宣告物件 </a:t>
            </a:r>
            <a:r>
              <a:rPr lang="en-US" altLang="zh-TW" sz="2800" i="1" dirty="0" smtClean="0">
                <a:solidFill>
                  <a:schemeClr val="accent3">
                    <a:lumMod val="50000"/>
                  </a:schemeClr>
                </a:solidFill>
                <a:latin typeface="Adobe 繁黑體 Std B" pitchFamily="34" charset="-120"/>
                <a:ea typeface="Adobe 繁黑體 Std B" pitchFamily="34" charset="-120"/>
              </a:rPr>
              <a:t>(</a:t>
            </a:r>
            <a:r>
              <a:rPr lang="zh-TW" altLang="en-US" sz="2800" i="1" dirty="0" smtClean="0">
                <a:solidFill>
                  <a:schemeClr val="accent3">
                    <a:lumMod val="50000"/>
                  </a:schemeClr>
                </a:solidFill>
                <a:latin typeface="Adobe 繁黑體 Std B" pitchFamily="34" charset="-120"/>
                <a:ea typeface="Adobe 繁黑體 Std B" pitchFamily="34" charset="-120"/>
              </a:rPr>
              <a:t>類似宣告一個變數</a:t>
            </a:r>
            <a:r>
              <a:rPr lang="en-US" altLang="zh-TW" sz="2800" i="1" dirty="0" smtClean="0">
                <a:solidFill>
                  <a:schemeClr val="accent3">
                    <a:lumMod val="50000"/>
                  </a:schemeClr>
                </a:solidFill>
                <a:latin typeface="Adobe 繁黑體 Std B" pitchFamily="34" charset="-120"/>
                <a:ea typeface="Adobe 繁黑體 Std B" pitchFamily="34" charset="-120"/>
              </a:rPr>
              <a:t>)</a:t>
            </a:r>
            <a:r>
              <a:rPr lang="zh-TW" altLang="en-US" sz="2800" i="1" dirty="0" smtClean="0">
                <a:solidFill>
                  <a:schemeClr val="accent3">
                    <a:lumMod val="50000"/>
                  </a:schemeClr>
                </a:solidFill>
                <a:latin typeface="Adobe 繁黑體 Std B" pitchFamily="34" charset="-120"/>
                <a:ea typeface="Adobe 繁黑體 Std B" pitchFamily="34" charset="-120"/>
              </a:rPr>
              <a:t>。</a:t>
            </a:r>
            <a:endParaRPr lang="en-US" altLang="zh-TW" sz="2800" i="1" dirty="0" smtClean="0">
              <a:solidFill>
                <a:schemeClr val="accent3">
                  <a:lumMod val="50000"/>
                </a:schemeClr>
              </a:solidFill>
              <a:latin typeface="Adobe 繁黑體 Std B" pitchFamily="34" charset="-120"/>
              <a:ea typeface="Adobe 繁黑體 Std B" pitchFamily="34" charset="-120"/>
            </a:endParaRPr>
          </a:p>
          <a:p>
            <a:pPr fontAlgn="t">
              <a:defRPr/>
            </a:pPr>
            <a:r>
              <a:rPr lang="zh-TW" altLang="en-US" sz="2800" dirty="0" smtClean="0">
                <a:latin typeface="Adobe 繁黑體 Std B" pitchFamily="34" charset="-120"/>
                <a:ea typeface="Adobe 繁黑體 Std B" pitchFamily="34" charset="-120"/>
              </a:rPr>
              <a:t>語法：</a:t>
            </a:r>
            <a:endParaRPr lang="en-US" altLang="zh-TW" sz="2800" dirty="0" smtClean="0">
              <a:latin typeface="Adobe 繁黑體 Std B" pitchFamily="34" charset="-120"/>
              <a:ea typeface="Adobe 繁黑體 Std B" pitchFamily="34" charset="-120"/>
            </a:endParaRPr>
          </a:p>
          <a:p>
            <a:pPr lvl="1" fontAlgn="t">
              <a:defRPr/>
            </a:pPr>
            <a:r>
              <a:rPr lang="zh-TW" altLang="en-US" sz="2400" dirty="0" smtClean="0">
                <a:latin typeface="Adobe 繁黑體 Std B" pitchFamily="34" charset="-120"/>
                <a:ea typeface="Adobe 繁黑體 Std B" pitchFamily="34" charset="-120"/>
              </a:rPr>
              <a:t>類別名稱 物件名稱</a:t>
            </a:r>
            <a:r>
              <a:rPr lang="en-US" altLang="zh-TW" sz="2400" dirty="0" smtClean="0">
                <a:latin typeface="Adobe 繁黑體 Std B" pitchFamily="34" charset="-120"/>
                <a:ea typeface="Adobe 繁黑體 Std B" pitchFamily="34" charset="-120"/>
              </a:rPr>
              <a:t>;</a:t>
            </a:r>
          </a:p>
          <a:p>
            <a:pPr lvl="1" fontAlgn="t">
              <a:defRPr/>
            </a:pPr>
            <a:r>
              <a:rPr lang="zh-TW" altLang="en-US" sz="2400" dirty="0" smtClean="0">
                <a:latin typeface="Adobe 繁黑體 Std B" pitchFamily="34" charset="-120"/>
                <a:ea typeface="Adobe 繁黑體 Std B" pitchFamily="34" charset="-120"/>
              </a:rPr>
              <a:t>類別名稱 物件名稱</a:t>
            </a:r>
            <a:r>
              <a:rPr lang="en-US" altLang="zh-TW" sz="2400" dirty="0" smtClean="0">
                <a:latin typeface="Adobe 繁黑體 Std B" pitchFamily="34" charset="-120"/>
                <a:ea typeface="Adobe 繁黑體 Std B" pitchFamily="34" charset="-120"/>
              </a:rPr>
              <a:t>( </a:t>
            </a:r>
            <a:r>
              <a:rPr lang="zh-TW" altLang="en-US" sz="2400" dirty="0" smtClean="0">
                <a:latin typeface="Adobe 繁黑體 Std B" pitchFamily="34" charset="-120"/>
                <a:ea typeface="Adobe 繁黑體 Std B" pitchFamily="34" charset="-120"/>
              </a:rPr>
              <a:t>參數</a:t>
            </a:r>
            <a:r>
              <a:rPr lang="en-US" altLang="zh-TW" sz="2400" dirty="0" smtClean="0">
                <a:latin typeface="Adobe 繁黑體 Std B" pitchFamily="34" charset="-120"/>
                <a:ea typeface="Adobe 繁黑體 Std B" pitchFamily="34" charset="-120"/>
              </a:rPr>
              <a:t>1, </a:t>
            </a:r>
            <a:r>
              <a:rPr lang="zh-TW" altLang="en-US" sz="2400" dirty="0" smtClean="0">
                <a:latin typeface="Adobe 繁黑體 Std B" pitchFamily="34" charset="-120"/>
                <a:ea typeface="Adobe 繁黑體 Std B" pitchFamily="34" charset="-120"/>
              </a:rPr>
              <a:t>參數</a:t>
            </a:r>
            <a:r>
              <a:rPr lang="en-US" altLang="zh-TW" sz="2400" dirty="0" smtClean="0">
                <a:latin typeface="Adobe 繁黑體 Std B" pitchFamily="34" charset="-120"/>
                <a:ea typeface="Adobe 繁黑體 Std B" pitchFamily="34" charset="-120"/>
              </a:rPr>
              <a:t>2, … , </a:t>
            </a:r>
            <a:r>
              <a:rPr lang="zh-TW" altLang="en-US" sz="2400" dirty="0" smtClean="0">
                <a:latin typeface="Adobe 繁黑體 Std B" pitchFamily="34" charset="-120"/>
                <a:ea typeface="Adobe 繁黑體 Std B" pitchFamily="34" charset="-120"/>
              </a:rPr>
              <a:t>參數</a:t>
            </a:r>
            <a:r>
              <a:rPr lang="en-US" altLang="zh-TW" sz="2400" dirty="0" smtClean="0">
                <a:latin typeface="Adobe 繁黑體 Std B" pitchFamily="34" charset="-120"/>
                <a:ea typeface="Adobe 繁黑體 Std B" pitchFamily="34" charset="-120"/>
              </a:rPr>
              <a:t>n );</a:t>
            </a:r>
          </a:p>
          <a:p>
            <a:pPr fontAlgn="t">
              <a:defRPr/>
            </a:pPr>
            <a:r>
              <a:rPr lang="zh-TW" altLang="en-US" sz="2800" dirty="0" smtClean="0">
                <a:latin typeface="Adobe 繁黑體 Std B" pitchFamily="34" charset="-120"/>
                <a:ea typeface="Adobe 繁黑體 Std B" pitchFamily="34" charset="-120"/>
              </a:rPr>
              <a:t>物件可透過 </a:t>
            </a:r>
            <a:r>
              <a:rPr lang="en-US" altLang="zh-TW" sz="2800" dirty="0" smtClean="0">
                <a:solidFill>
                  <a:srgbClr val="C00000"/>
                </a:solidFill>
                <a:latin typeface="Adobe 繁黑體 Std B" pitchFamily="34" charset="-120"/>
                <a:ea typeface="Adobe 繁黑體 Std B" pitchFamily="34" charset="-120"/>
              </a:rPr>
              <a:t>.</a:t>
            </a:r>
            <a:r>
              <a:rPr lang="en-US" altLang="zh-TW" sz="2800" dirty="0" smtClean="0">
                <a:latin typeface="Adobe 繁黑體 Std B" pitchFamily="34" charset="-120"/>
                <a:ea typeface="Adobe 繁黑體 Std B" pitchFamily="34" charset="-120"/>
              </a:rPr>
              <a:t> </a:t>
            </a:r>
            <a:r>
              <a:rPr lang="zh-TW" altLang="en-US" sz="2800" dirty="0" smtClean="0">
                <a:latin typeface="Adobe 繁黑體 Std B" pitchFamily="34" charset="-120"/>
                <a:ea typeface="Adobe 繁黑體 Std B" pitchFamily="34" charset="-120"/>
              </a:rPr>
              <a:t>來使用或存取該方法或屬性</a:t>
            </a:r>
            <a:endParaRPr lang="en-US" altLang="zh-TW" sz="2800" dirty="0" smtClean="0">
              <a:latin typeface="Adobe 繁黑體 Std B" pitchFamily="34" charset="-120"/>
              <a:ea typeface="Adobe 繁黑體 Std B" pitchFamily="34" charset="-120"/>
            </a:endParaRPr>
          </a:p>
          <a:p>
            <a:pPr lvl="1" fontAlgn="t">
              <a:defRPr/>
            </a:pPr>
            <a:r>
              <a:rPr lang="en-US" altLang="zh-TW" sz="2400" i="1" dirty="0" smtClean="0">
                <a:solidFill>
                  <a:schemeClr val="accent3">
                    <a:lumMod val="50000"/>
                  </a:schemeClr>
                </a:solidFill>
                <a:latin typeface="Adobe 繁黑體 Std B" pitchFamily="34" charset="-120"/>
                <a:ea typeface="Adobe 繁黑體 Std B" pitchFamily="34" charset="-120"/>
              </a:rPr>
              <a:t>(</a:t>
            </a:r>
            <a:r>
              <a:rPr lang="zh-TW" altLang="en-US" sz="2400" i="1" dirty="0" smtClean="0">
                <a:solidFill>
                  <a:schemeClr val="accent3">
                    <a:lumMod val="50000"/>
                  </a:schemeClr>
                </a:solidFill>
                <a:latin typeface="Adobe 繁黑體 Std B" pitchFamily="34" charset="-120"/>
                <a:ea typeface="Adobe 繁黑體 Std B" pitchFamily="34" charset="-120"/>
              </a:rPr>
              <a:t>類似</a:t>
            </a:r>
            <a:r>
              <a:rPr lang="en-US" altLang="zh-TW" sz="2400" i="1" dirty="0" smtClean="0">
                <a:solidFill>
                  <a:schemeClr val="accent3">
                    <a:lumMod val="50000"/>
                  </a:schemeClr>
                </a:solidFill>
                <a:latin typeface="Adobe 繁黑體 Std B" pitchFamily="34" charset="-120"/>
                <a:ea typeface="Adobe 繁黑體 Std B" pitchFamily="34" charset="-120"/>
              </a:rPr>
              <a:t>C</a:t>
            </a:r>
            <a:r>
              <a:rPr lang="zh-TW" altLang="en-US" sz="2400" i="1" dirty="0" smtClean="0">
                <a:solidFill>
                  <a:schemeClr val="accent3">
                    <a:lumMod val="50000"/>
                  </a:schemeClr>
                </a:solidFill>
                <a:latin typeface="Adobe 繁黑體 Std B" pitchFamily="34" charset="-120"/>
                <a:ea typeface="Adobe 繁黑體 Std B" pitchFamily="34" charset="-120"/>
              </a:rPr>
              <a:t>語言的結構</a:t>
            </a:r>
            <a:r>
              <a:rPr lang="en-US" altLang="zh-TW" sz="2400" i="1" dirty="0" err="1" smtClean="0">
                <a:solidFill>
                  <a:schemeClr val="accent3">
                    <a:lumMod val="50000"/>
                  </a:schemeClr>
                </a:solidFill>
                <a:latin typeface="Adobe 繁黑體 Std B" pitchFamily="34" charset="-120"/>
                <a:ea typeface="Adobe 繁黑體 Std B" pitchFamily="34" charset="-120"/>
              </a:rPr>
              <a:t>struct</a:t>
            </a:r>
            <a:r>
              <a:rPr lang="en-US" altLang="zh-TW" sz="2400" i="1" dirty="0" smtClean="0">
                <a:solidFill>
                  <a:schemeClr val="accent3">
                    <a:lumMod val="50000"/>
                  </a:schemeClr>
                </a:solidFill>
                <a:latin typeface="Adobe 繁黑體 Std B" pitchFamily="34" charset="-120"/>
                <a:ea typeface="Adobe 繁黑體 Std B" pitchFamily="34" charset="-120"/>
              </a:rPr>
              <a:t>)</a:t>
            </a:r>
            <a:endParaRPr lang="en-US" altLang="zh-TW" sz="2400" dirty="0" smtClean="0">
              <a:solidFill>
                <a:schemeClr val="accent3">
                  <a:lumMod val="50000"/>
                </a:schemeClr>
              </a:solidFill>
              <a:latin typeface="Adobe 繁黑體 Std B" pitchFamily="34" charset="-120"/>
              <a:ea typeface="Adobe 繁黑體 Std B" pitchFamily="34" charset="-120"/>
            </a:endParaRPr>
          </a:p>
          <a:p>
            <a:pPr algn="just" fontAlgn="t">
              <a:defRPr/>
            </a:pPr>
            <a:r>
              <a:rPr lang="zh-TW" altLang="en-US" sz="2800" dirty="0" smtClean="0">
                <a:latin typeface="Adobe 繁黑體 Std B" pitchFamily="34" charset="-120"/>
                <a:ea typeface="Adobe 繁黑體 Std B" pitchFamily="34" charset="-120"/>
              </a:rPr>
              <a:t>若為物件指標，可透過 </a:t>
            </a:r>
            <a:r>
              <a:rPr lang="en-US" altLang="zh-TW" sz="2800" dirty="0" smtClean="0">
                <a:solidFill>
                  <a:srgbClr val="C00000"/>
                </a:solidFill>
                <a:latin typeface="Adobe 繁黑體 Std B" pitchFamily="34" charset="-120"/>
                <a:ea typeface="Adobe 繁黑體 Std B" pitchFamily="34" charset="-120"/>
              </a:rPr>
              <a:t>-&gt;</a:t>
            </a:r>
            <a:r>
              <a:rPr lang="zh-TW" altLang="en-US" sz="2800" dirty="0" smtClean="0">
                <a:latin typeface="Adobe 繁黑體 Std B" pitchFamily="34" charset="-120"/>
                <a:ea typeface="Adobe 繁黑體 Std B" pitchFamily="34" charset="-120"/>
              </a:rPr>
              <a:t>來使用或存取該方法或屬性。</a:t>
            </a:r>
          </a:p>
        </p:txBody>
      </p:sp>
      <p:sp>
        <p:nvSpPr>
          <p:cNvPr id="16387"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物件的產生與使用</a:t>
            </a:r>
            <a:endParaRPr lang="en-US" altLang="zh-TW" dirty="0" smtClean="0">
              <a:latin typeface="Adobe 繁黑體 Std B" pitchFamily="34" charset="-120"/>
              <a:ea typeface="Adobe 繁黑體 Std B" pitchFamily="34" charset="-120"/>
            </a:endParaRPr>
          </a:p>
        </p:txBody>
      </p:sp>
      <p:sp>
        <p:nvSpPr>
          <p:cNvPr id="16388"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16042A9A-F207-4086-936F-835D7D49F5E7}" type="slidenum">
              <a:rPr kumimoji="0" lang="en-US" altLang="zh-TW" sz="1200">
                <a:solidFill>
                  <a:schemeClr val="tx2"/>
                </a:solidFill>
                <a:latin typeface="Quixley LET" pitchFamily="2" charset="0"/>
                <a:ea typeface="新細明體" charset="-120"/>
              </a:rPr>
              <a:pPr>
                <a:spcBef>
                  <a:spcPct val="0"/>
                </a:spcBef>
                <a:buFontTx/>
                <a:buNone/>
              </a:pPr>
              <a:t>24</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63D3FB26-A204-42B6-A764-1C7BA0AA407B}"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138287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25</a:t>
            </a:fld>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76" y="3356992"/>
            <a:ext cx="57245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6" y="594912"/>
            <a:ext cx="3048880" cy="1315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897147"/>
            <a:ext cx="5210098" cy="137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553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E1A500C-F12B-4EA3-91FA-383C2E2F4817}"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26</a:t>
            </a:fld>
            <a:endParaRPr lang="zh-TW" altLang="en-US"/>
          </a:p>
        </p:txBody>
      </p:sp>
      <p:sp>
        <p:nvSpPr>
          <p:cNvPr id="3" name="內容版面配置區 2"/>
          <p:cNvSpPr>
            <a:spLocks noGrp="1"/>
          </p:cNvSpPr>
          <p:nvPr>
            <p:ph sz="quarter" idx="13"/>
          </p:nvPr>
        </p:nvSpPr>
        <p:spPr>
          <a:xfrm>
            <a:off x="457200" y="1412776"/>
            <a:ext cx="8229600" cy="1656184"/>
          </a:xfrm>
        </p:spPr>
        <p:txBody>
          <a:bodyPr>
            <a:normAutofit/>
          </a:bodyPr>
          <a:lstStyle/>
          <a:p>
            <a:r>
              <a:rPr lang="en-US" altLang="zh-TW" sz="3200" dirty="0" smtClean="0">
                <a:latin typeface="Adobe 繁黑體 Std B" pitchFamily="34" charset="-120"/>
                <a:ea typeface="Adobe 繁黑體 Std B" pitchFamily="34" charset="-120"/>
              </a:rPr>
              <a:t>Mission </a:t>
            </a:r>
          </a:p>
          <a:p>
            <a:pPr lvl="1"/>
            <a:r>
              <a:rPr lang="en-US" altLang="zh-TW" dirty="0" smtClean="0">
                <a:latin typeface="Adobe 繁黑體 Std B" pitchFamily="34" charset="-120"/>
                <a:ea typeface="Adobe 繁黑體 Std B" pitchFamily="34" charset="-120"/>
              </a:rPr>
              <a:t>Create a class composed of  name, weight, height</a:t>
            </a:r>
            <a:endParaRPr lang="en-US" altLang="zh-TW" dirty="0">
              <a:latin typeface="Adobe 繁黑體 Std B" pitchFamily="34" charset="-120"/>
              <a:ea typeface="Adobe 繁黑體 Std B" pitchFamily="34" charset="-12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2674106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E3BC9E7C-D0C4-4CFB-B3B1-FDE3BC1BC8FE}"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27</a:t>
            </a:fld>
            <a:endParaRPr lang="zh-TW" altLang="en-US"/>
          </a:p>
        </p:txBody>
      </p:sp>
      <p:sp>
        <p:nvSpPr>
          <p:cNvPr id="3" name="內容版面配置區 2"/>
          <p:cNvSpPr>
            <a:spLocks noGrp="1"/>
          </p:cNvSpPr>
          <p:nvPr>
            <p:ph sz="quarter" idx="13"/>
          </p:nvPr>
        </p:nvSpPr>
        <p:spPr>
          <a:xfrm>
            <a:off x="451866" y="1275310"/>
            <a:ext cx="8234934" cy="1721642"/>
          </a:xfrm>
        </p:spPr>
        <p:txBody>
          <a:bodyPr>
            <a:noAutofit/>
          </a:bodyPr>
          <a:lstStyle/>
          <a:p>
            <a:r>
              <a:rPr lang="en-US" altLang="zh-TW" sz="3200" dirty="0" smtClean="0">
                <a:latin typeface="Adobe 繁黑體 Std B" pitchFamily="34" charset="-120"/>
                <a:ea typeface="Adobe 繁黑體 Std B" pitchFamily="34" charset="-120"/>
              </a:rPr>
              <a:t>Mission</a:t>
            </a:r>
            <a:r>
              <a:rPr lang="zh-TW" altLang="en-US" sz="3200" dirty="0" smtClean="0">
                <a:latin typeface="Adobe 繁黑體 Std B" pitchFamily="34" charset="-120"/>
                <a:ea typeface="Adobe 繁黑體 Std B" pitchFamily="34" charset="-120"/>
              </a:rPr>
              <a:t>：</a:t>
            </a:r>
            <a:endParaRPr lang="en-US" altLang="zh-TW" sz="3200" dirty="0" smtClean="0">
              <a:latin typeface="Adobe 繁黑體 Std B" pitchFamily="34" charset="-120"/>
              <a:ea typeface="Adobe 繁黑體 Std B" pitchFamily="34" charset="-120"/>
            </a:endParaRPr>
          </a:p>
          <a:p>
            <a:pPr lvl="1"/>
            <a:r>
              <a:rPr lang="en-US" altLang="zh-TW" sz="2800" dirty="0">
                <a:latin typeface="Adobe 繁黑體 Std B" pitchFamily="34" charset="-120"/>
                <a:ea typeface="Adobe 繁黑體 Std B" pitchFamily="34" charset="-120"/>
              </a:rPr>
              <a:t>Create a class </a:t>
            </a:r>
            <a:r>
              <a:rPr lang="en-US" altLang="zh-TW" sz="2800" dirty="0" smtClean="0">
                <a:latin typeface="Adobe 繁黑體 Std B" pitchFamily="34" charset="-120"/>
                <a:ea typeface="Adobe 繁黑體 Std B" pitchFamily="34" charset="-120"/>
              </a:rPr>
              <a:t>“</a:t>
            </a:r>
            <a:r>
              <a:rPr lang="en-US" altLang="zh-TW" sz="2800" dirty="0" err="1" smtClean="0">
                <a:latin typeface="Adobe 繁黑體 Std B" pitchFamily="34" charset="-120"/>
                <a:ea typeface="Adobe 繁黑體 Std B" pitchFamily="34" charset="-120"/>
              </a:rPr>
              <a:t>triangle”composed</a:t>
            </a:r>
            <a:r>
              <a:rPr lang="en-US" altLang="zh-TW" sz="2800" dirty="0" smtClean="0">
                <a:latin typeface="Adobe 繁黑體 Std B" pitchFamily="34" charset="-120"/>
                <a:ea typeface="Adobe 繁黑體 Std B" pitchFamily="34" charset="-120"/>
              </a:rPr>
              <a:t> </a:t>
            </a:r>
            <a:r>
              <a:rPr lang="en-US" altLang="zh-TW" sz="2800" dirty="0">
                <a:latin typeface="Adobe 繁黑體 Std B" pitchFamily="34" charset="-120"/>
                <a:ea typeface="Adobe 繁黑體 Std B" pitchFamily="34" charset="-120"/>
              </a:rPr>
              <a:t>of  </a:t>
            </a:r>
            <a:r>
              <a:rPr lang="en-US" altLang="zh-TW" sz="2800" dirty="0" smtClean="0">
                <a:latin typeface="Adobe 繁黑體 Std B" pitchFamily="34" charset="-120"/>
                <a:ea typeface="Adobe 繁黑體 Std B" pitchFamily="34" charset="-120"/>
              </a:rPr>
              <a:t>3 length</a:t>
            </a:r>
            <a:endParaRPr lang="en-US" altLang="zh-TW" sz="2800" dirty="0">
              <a:latin typeface="Adobe 繁黑體 Std B" pitchFamily="34" charset="-120"/>
              <a:ea typeface="Adobe 繁黑體 Std B" pitchFamily="34" charset="-120"/>
            </a:endParaRPr>
          </a:p>
          <a:p>
            <a:pPr lvl="1"/>
            <a:endParaRPr lang="en-US" altLang="zh-TW" sz="2800" dirty="0" smtClean="0">
              <a:latin typeface="Adobe 繁黑體 Std B" pitchFamily="34" charset="-120"/>
              <a:ea typeface="Adobe 繁黑體 Std B" pitchFamily="34" charset="-120"/>
            </a:endParaRP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 1</a:t>
            </a:r>
            <a:endParaRPr lang="zh-TW"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894850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學習大綱</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smtClean="0">
                <a:solidFill>
                  <a:srgbClr val="FF0000"/>
                </a:solidFill>
                <a:latin typeface="Adobe 繁黑體 Std B" pitchFamily="34" charset="-120"/>
                <a:ea typeface="Adobe 繁黑體 Std B" pitchFamily="34" charset="-120"/>
              </a:rPr>
              <a:t>物件導向程式設計</a:t>
            </a:r>
            <a:endParaRPr lang="en-US" altLang="zh-TW" dirty="0" smtClean="0">
              <a:solidFill>
                <a:srgbClr val="FF0000"/>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a:t>
            </a:r>
            <a:r>
              <a:rPr lang="zh-TW" altLang="en-US" dirty="0" smtClean="0">
                <a:solidFill>
                  <a:schemeClr val="tx1">
                    <a:lumMod val="50000"/>
                    <a:lumOff val="50000"/>
                  </a:schemeClr>
                </a:solidFill>
                <a:latin typeface="Adobe 繁黑體 Std B" pitchFamily="34" charset="-120"/>
                <a:ea typeface="Adobe 繁黑體 Std B" pitchFamily="34" charset="-120"/>
              </a:rPr>
              <a:t>導向概論</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物件導向的使用</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rgbClr val="FF0000"/>
                </a:solidFill>
                <a:latin typeface="Adobe 繁黑體 Std B" pitchFamily="34" charset="-120"/>
                <a:ea typeface="Adobe 繁黑體 Std B" pitchFamily="34" charset="-120"/>
              </a:rPr>
              <a:t>類別、物件、成員</a:t>
            </a:r>
            <a:endParaRPr lang="en-US" altLang="zh-TW" dirty="0">
              <a:solidFill>
                <a:srgbClr val="FF0000"/>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權限</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建構式與解構式</a:t>
            </a:r>
            <a:endParaRPr lang="en-US" altLang="zh-TW" dirty="0">
              <a:solidFill>
                <a:schemeClr val="tx1">
                  <a:lumMod val="50000"/>
                  <a:lumOff val="50000"/>
                </a:schemeClr>
              </a:solidFill>
              <a:latin typeface="Adobe 繁黑體 Std B" pitchFamily="34" charset="-120"/>
              <a:ea typeface="Adobe 繁黑體 Std B" pitchFamily="34" charset="-120"/>
            </a:endParaRPr>
          </a:p>
          <a:p>
            <a:r>
              <a:rPr lang="zh-TW" altLang="en-US" dirty="0">
                <a:solidFill>
                  <a:schemeClr val="tx1">
                    <a:lumMod val="50000"/>
                    <a:lumOff val="50000"/>
                  </a:schemeClr>
                </a:solidFill>
                <a:latin typeface="Adobe 繁黑體 Std B" pitchFamily="34" charset="-120"/>
                <a:ea typeface="Adobe 繁黑體 Std B" pitchFamily="34" charset="-120"/>
              </a:rPr>
              <a:t>重載運算子</a:t>
            </a:r>
          </a:p>
        </p:txBody>
      </p:sp>
      <p:sp>
        <p:nvSpPr>
          <p:cNvPr id="4" name="日期版面配置區 3"/>
          <p:cNvSpPr>
            <a:spLocks noGrp="1"/>
          </p:cNvSpPr>
          <p:nvPr>
            <p:ph type="dt" sz="half" idx="10"/>
          </p:nvPr>
        </p:nvSpPr>
        <p:spPr/>
        <p:txBody>
          <a:bodyPr/>
          <a:lstStyle/>
          <a:p>
            <a:fld id="{FE34B29F-21CD-4408-AF5F-FF34E8399027}"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28</a:t>
            </a:fld>
            <a:endParaRPr lang="zh-TW" altLang="en-US"/>
          </a:p>
        </p:txBody>
      </p:sp>
    </p:spTree>
    <p:extLst>
      <p:ext uri="{BB962C8B-B14F-4D97-AF65-F5344CB8AC3E}">
        <p14:creationId xmlns:p14="http://schemas.microsoft.com/office/powerpoint/2010/main" val="1838941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normAutofit fontScale="92500" lnSpcReduction="20000"/>
          </a:bodyPr>
          <a:lstStyle/>
          <a:p>
            <a:pPr fontAlgn="t">
              <a:buFontTx/>
              <a:buBlip>
                <a:blip r:embed="rId2"/>
              </a:buBlip>
            </a:pPr>
            <a:r>
              <a:rPr lang="zh-TW" altLang="en-US" sz="2800" dirty="0" smtClean="0">
                <a:solidFill>
                  <a:srgbClr val="C00000"/>
                </a:solidFill>
                <a:latin typeface="Adobe 繁黑體 Std B" pitchFamily="34" charset="-120"/>
                <a:ea typeface="Adobe 繁黑體 Std B" pitchFamily="34" charset="-120"/>
              </a:rPr>
              <a:t>類別</a:t>
            </a:r>
            <a:r>
              <a:rPr lang="en-US" altLang="zh-TW" sz="2800" dirty="0" smtClean="0">
                <a:solidFill>
                  <a:srgbClr val="C00000"/>
                </a:solidFill>
                <a:latin typeface="Adobe 繁黑體 Std B" pitchFamily="34" charset="-120"/>
                <a:ea typeface="Adobe 繁黑體 Std B" pitchFamily="34" charset="-120"/>
              </a:rPr>
              <a:t>class</a:t>
            </a:r>
            <a:r>
              <a:rPr lang="zh-TW" altLang="en-US" sz="2800" dirty="0" smtClean="0">
                <a:latin typeface="Adobe 繁黑體 Std B" pitchFamily="34" charset="-120"/>
                <a:ea typeface="Adobe 繁黑體 Std B" pitchFamily="34" charset="-120"/>
              </a:rPr>
              <a:t>是</a:t>
            </a:r>
            <a:r>
              <a:rPr lang="en-US" altLang="zh-TW" sz="2800" dirty="0" smtClean="0">
                <a:latin typeface="Adobe 繁黑體 Std B" pitchFamily="34" charset="-120"/>
                <a:ea typeface="Adobe 繁黑體 Std B" pitchFamily="34" charset="-120"/>
              </a:rPr>
              <a:t>C++</a:t>
            </a:r>
            <a:r>
              <a:rPr lang="zh-TW" altLang="en-US" sz="2800" dirty="0" smtClean="0">
                <a:latin typeface="Adobe 繁黑體 Std B" pitchFamily="34" charset="-120"/>
                <a:ea typeface="Adobe 繁黑體 Std B" pitchFamily="34" charset="-120"/>
              </a:rPr>
              <a:t>中用來封裝資料的關鍵字。</a:t>
            </a:r>
            <a:endParaRPr lang="en-US" altLang="zh-TW" sz="2800" dirty="0" smtClean="0">
              <a:latin typeface="Adobe 繁黑體 Std B" pitchFamily="34" charset="-120"/>
              <a:ea typeface="Adobe 繁黑體 Std B" pitchFamily="34" charset="-120"/>
            </a:endParaRPr>
          </a:p>
          <a:p>
            <a:pPr fontAlgn="t">
              <a:buFontTx/>
              <a:buBlip>
                <a:blip r:embed="rId2"/>
              </a:buBlip>
            </a:pPr>
            <a:r>
              <a:rPr lang="zh-TW" altLang="en-US" sz="2800" dirty="0" smtClean="0">
                <a:latin typeface="Adobe 繁黑體 Std B" pitchFamily="34" charset="-120"/>
                <a:ea typeface="Adobe 繁黑體 Std B" pitchFamily="34" charset="-120"/>
              </a:rPr>
              <a:t>當使用類別來定義一個</a:t>
            </a:r>
            <a:r>
              <a:rPr lang="zh-TW" altLang="en-US" sz="2800" dirty="0" smtClean="0">
                <a:solidFill>
                  <a:srgbClr val="C00000"/>
                </a:solidFill>
                <a:latin typeface="Adobe 繁黑體 Std B" pitchFamily="34" charset="-120"/>
                <a:ea typeface="Adobe 繁黑體 Std B" pitchFamily="34" charset="-120"/>
              </a:rPr>
              <a:t>物件</a:t>
            </a:r>
            <a:r>
              <a:rPr lang="zh-TW" altLang="en-US" sz="2800" dirty="0" smtClean="0">
                <a:latin typeface="Adobe 繁黑體 Std B" pitchFamily="34" charset="-120"/>
                <a:ea typeface="Adobe 繁黑體 Std B" pitchFamily="34" charset="-120"/>
              </a:rPr>
              <a:t>時，考慮這個物件可能擁有的「屬性」與「方法」</a:t>
            </a:r>
            <a:r>
              <a:rPr lang="zh-TW" altLang="en-US" sz="2800" dirty="0" smtClean="0">
                <a:solidFill>
                  <a:srgbClr val="C00000"/>
                </a:solidFill>
                <a:latin typeface="Adobe 繁黑體 Std B" pitchFamily="34" charset="-120"/>
                <a:ea typeface="Adobe 繁黑體 Std B" pitchFamily="34" charset="-120"/>
              </a:rPr>
              <a:t>成員。</a:t>
            </a:r>
            <a:endParaRPr lang="en-US" altLang="zh-TW" sz="2800" dirty="0" smtClean="0">
              <a:solidFill>
                <a:srgbClr val="C00000"/>
              </a:solidFill>
              <a:latin typeface="Adobe 繁黑體 Std B" pitchFamily="34" charset="-120"/>
              <a:ea typeface="Adobe 繁黑體 Std B" pitchFamily="34" charset="-120"/>
            </a:endParaRPr>
          </a:p>
          <a:p>
            <a:pPr lvl="1" fontAlgn="t">
              <a:buFontTx/>
              <a:buBlip>
                <a:blip r:embed="rId3"/>
              </a:buBlip>
            </a:pPr>
            <a:r>
              <a:rPr lang="zh-TW" altLang="en-US" sz="2400" dirty="0" smtClean="0">
                <a:latin typeface="Adobe 繁黑體 Std B" pitchFamily="34" charset="-120"/>
                <a:ea typeface="Adobe 繁黑體 Std B" pitchFamily="34" charset="-120"/>
              </a:rPr>
              <a:t>屬性是物件的靜態描述。</a:t>
            </a:r>
            <a:endParaRPr lang="en-US" altLang="zh-TW" sz="2400" dirty="0" smtClean="0">
              <a:latin typeface="Adobe 繁黑體 Std B" pitchFamily="34" charset="-120"/>
              <a:ea typeface="Adobe 繁黑體 Std B" pitchFamily="34" charset="-120"/>
            </a:endParaRPr>
          </a:p>
          <a:p>
            <a:pPr lvl="1" fontAlgn="t">
              <a:buFontTx/>
              <a:buBlip>
                <a:blip r:embed="rId3"/>
              </a:buBlip>
            </a:pPr>
            <a:r>
              <a:rPr lang="zh-TW" altLang="en-US" sz="2400" dirty="0" smtClean="0">
                <a:latin typeface="Adobe 繁黑體 Std B" pitchFamily="34" charset="-120"/>
                <a:ea typeface="Adobe 繁黑體 Std B" pitchFamily="34" charset="-120"/>
              </a:rPr>
              <a:t>方法是可施加於物件上的動態操作。</a:t>
            </a:r>
            <a:endParaRPr lang="en-US" altLang="zh-TW" sz="2400" dirty="0" smtClean="0">
              <a:latin typeface="Adobe 繁黑體 Std B" pitchFamily="34" charset="-120"/>
              <a:ea typeface="Adobe 繁黑體 Std B" pitchFamily="34" charset="-120"/>
            </a:endParaRPr>
          </a:p>
          <a:p>
            <a:pPr fontAlgn="t">
              <a:buFontTx/>
              <a:buBlip>
                <a:blip r:embed="rId2"/>
              </a:buBlip>
            </a:pPr>
            <a:r>
              <a:rPr lang="zh-TW" altLang="en-US" sz="2800" dirty="0" smtClean="0">
                <a:solidFill>
                  <a:srgbClr val="C00000"/>
                </a:solidFill>
                <a:latin typeface="Adobe 繁黑體 Std B" pitchFamily="34" charset="-120"/>
                <a:ea typeface="Adobe 繁黑體 Std B" pitchFamily="34" charset="-120"/>
              </a:rPr>
              <a:t>使用類別定義出這個物件的規格書</a:t>
            </a:r>
            <a:r>
              <a:rPr lang="zh-TW" altLang="en-US" sz="2800" dirty="0" smtClean="0">
                <a:latin typeface="Adobe 繁黑體 Std B" pitchFamily="34" charset="-120"/>
                <a:ea typeface="Adobe 繁黑體 Std B" pitchFamily="34" charset="-120"/>
              </a:rPr>
              <a:t>，之後就可依這個規格書</a:t>
            </a:r>
            <a:r>
              <a:rPr lang="zh-TW" altLang="en-US" sz="2800" dirty="0" smtClean="0">
                <a:solidFill>
                  <a:srgbClr val="C00000"/>
                </a:solidFill>
                <a:latin typeface="Adobe 繁黑體 Std B" pitchFamily="34" charset="-120"/>
                <a:ea typeface="Adobe 繁黑體 Std B" pitchFamily="34" charset="-120"/>
              </a:rPr>
              <a:t>製作出一個個的物件實例</a:t>
            </a:r>
            <a:r>
              <a:rPr lang="zh-TW" altLang="en-US" sz="2800" dirty="0" smtClean="0">
                <a:latin typeface="Adobe 繁黑體 Std B" pitchFamily="34" charset="-120"/>
                <a:ea typeface="Adobe 繁黑體 Std B" pitchFamily="34" charset="-120"/>
              </a:rPr>
              <a:t>，並在製作過程中設定個別物件的專屬特性資料。</a:t>
            </a:r>
            <a:endParaRPr lang="en-US" altLang="zh-TW" sz="2800" dirty="0" smtClean="0">
              <a:latin typeface="Adobe 繁黑體 Std B" pitchFamily="34" charset="-120"/>
              <a:ea typeface="Adobe 繁黑體 Std B" pitchFamily="34" charset="-120"/>
            </a:endParaRPr>
          </a:p>
          <a:p>
            <a:pPr fontAlgn="t">
              <a:buFontTx/>
              <a:buBlip>
                <a:blip r:embed="rId2"/>
              </a:buBlip>
            </a:pPr>
            <a:r>
              <a:rPr lang="zh-TW" altLang="en-US" sz="2800" dirty="0" smtClean="0">
                <a:solidFill>
                  <a:srgbClr val="C00000"/>
                </a:solidFill>
                <a:latin typeface="Adobe 繁黑體 Std B" pitchFamily="34" charset="-120"/>
                <a:ea typeface="Adobe 繁黑體 Std B" pitchFamily="34" charset="-120"/>
              </a:rPr>
              <a:t>要訣</a:t>
            </a:r>
            <a:r>
              <a:rPr lang="zh-TW" altLang="en-US" sz="2800" dirty="0" smtClean="0">
                <a:latin typeface="Adobe 繁黑體 Std B" pitchFamily="34" charset="-120"/>
                <a:ea typeface="Adobe 繁黑體 Std B" pitchFamily="34" charset="-120"/>
              </a:rPr>
              <a:t>：</a:t>
            </a:r>
            <a:endParaRPr lang="en-US" altLang="zh-TW" sz="2800" dirty="0" smtClean="0">
              <a:latin typeface="Adobe 繁黑體 Std B" pitchFamily="34" charset="-120"/>
              <a:ea typeface="Adobe 繁黑體 Std B" pitchFamily="34" charset="-120"/>
            </a:endParaRPr>
          </a:p>
          <a:p>
            <a:pPr lvl="1" fontAlgn="t">
              <a:buFontTx/>
              <a:buBlip>
                <a:blip r:embed="rId3"/>
              </a:buBlip>
            </a:pPr>
            <a:r>
              <a:rPr lang="zh-TW" altLang="en-US" sz="2400" dirty="0" smtClean="0">
                <a:latin typeface="Adobe 繁黑體 Std B" pitchFamily="34" charset="-120"/>
                <a:ea typeface="Adobe 繁黑體 Std B" pitchFamily="34" charset="-120"/>
              </a:rPr>
              <a:t>屬性</a:t>
            </a:r>
            <a:r>
              <a:rPr lang="en-US" altLang="zh-TW" sz="2400" dirty="0" smtClean="0">
                <a:latin typeface="Adobe 繁黑體 Std B" pitchFamily="34" charset="-120"/>
                <a:ea typeface="Adobe 繁黑體 Std B" pitchFamily="34" charset="-120"/>
                <a:sym typeface="Wingdings" pitchFamily="2" charset="2"/>
              </a:rPr>
              <a:t></a:t>
            </a:r>
            <a:r>
              <a:rPr lang="zh-TW" altLang="en-US" sz="2400" dirty="0" smtClean="0">
                <a:latin typeface="Adobe 繁黑體 Std B" pitchFamily="34" charset="-120"/>
                <a:ea typeface="Adobe 繁黑體 Std B" pitchFamily="34" charset="-120"/>
                <a:sym typeface="Wingdings" pitchFamily="2" charset="2"/>
              </a:rPr>
              <a:t>宣告</a:t>
            </a:r>
            <a:r>
              <a:rPr lang="zh-TW" altLang="en-US" sz="2400" dirty="0" smtClean="0">
                <a:latin typeface="Adobe 繁黑體 Std B" pitchFamily="34" charset="-120"/>
                <a:ea typeface="Adobe 繁黑體 Std B" pitchFamily="34" charset="-120"/>
              </a:rPr>
              <a:t>要存放的資料 </a:t>
            </a:r>
            <a:r>
              <a:rPr lang="en-US" altLang="zh-TW" sz="2400" dirty="0" smtClean="0">
                <a:latin typeface="Adobe 繁黑體 Std B" pitchFamily="34" charset="-120"/>
                <a:ea typeface="Adobe 繁黑體 Std B" pitchFamily="34" charset="-120"/>
              </a:rPr>
              <a:t>(</a:t>
            </a:r>
            <a:r>
              <a:rPr lang="zh-TW" altLang="en-US" sz="2400" dirty="0" smtClean="0">
                <a:latin typeface="Adobe 繁黑體 Std B" pitchFamily="34" charset="-120"/>
                <a:ea typeface="Adobe 繁黑體 Std B" pitchFamily="34" charset="-120"/>
              </a:rPr>
              <a:t>每個物件有自己的屬性</a:t>
            </a:r>
            <a:r>
              <a:rPr lang="en-US" altLang="zh-TW" sz="2400" dirty="0" smtClean="0">
                <a:latin typeface="Adobe 繁黑體 Std B" pitchFamily="34" charset="-120"/>
                <a:ea typeface="Adobe 繁黑體 Std B" pitchFamily="34" charset="-120"/>
              </a:rPr>
              <a:t>)</a:t>
            </a:r>
          </a:p>
          <a:p>
            <a:pPr lvl="1" fontAlgn="t">
              <a:buFontTx/>
              <a:buBlip>
                <a:blip r:embed="rId3"/>
              </a:buBlip>
            </a:pPr>
            <a:r>
              <a:rPr lang="zh-TW" altLang="en-US" sz="2400" dirty="0" smtClean="0">
                <a:latin typeface="Adobe 繁黑體 Std B" pitchFamily="34" charset="-120"/>
                <a:ea typeface="Adobe 繁黑體 Std B" pitchFamily="34" charset="-120"/>
              </a:rPr>
              <a:t>方法</a:t>
            </a:r>
            <a:r>
              <a:rPr lang="en-US" altLang="zh-TW" sz="2400" dirty="0" smtClean="0">
                <a:latin typeface="Adobe 繁黑體 Std B" pitchFamily="34" charset="-120"/>
                <a:ea typeface="Adobe 繁黑體 Std B" pitchFamily="34" charset="-120"/>
                <a:sym typeface="Wingdings" pitchFamily="2" charset="2"/>
              </a:rPr>
              <a:t></a:t>
            </a:r>
            <a:r>
              <a:rPr lang="zh-TW" altLang="en-US" sz="2400" dirty="0" smtClean="0">
                <a:latin typeface="Adobe 繁黑體 Std B" pitchFamily="34" charset="-120"/>
                <a:ea typeface="Adobe 繁黑體 Std B" pitchFamily="34" charset="-120"/>
                <a:sym typeface="Wingdings" pitchFamily="2" charset="2"/>
              </a:rPr>
              <a:t>寫要執行的函式     </a:t>
            </a:r>
            <a:r>
              <a:rPr lang="en-US" altLang="zh-TW" sz="2400" dirty="0" smtClean="0">
                <a:latin typeface="Adobe 繁黑體 Std B" pitchFamily="34" charset="-120"/>
                <a:ea typeface="Adobe 繁黑體 Std B" pitchFamily="34" charset="-120"/>
                <a:sym typeface="Wingdings" pitchFamily="2" charset="2"/>
              </a:rPr>
              <a:t>(</a:t>
            </a:r>
            <a:r>
              <a:rPr lang="zh-TW" altLang="en-US" sz="2400" dirty="0" smtClean="0">
                <a:latin typeface="Adobe 繁黑體 Std B" pitchFamily="34" charset="-120"/>
                <a:ea typeface="Adobe 繁黑體 Std B" pitchFamily="34" charset="-120"/>
                <a:sym typeface="Wingdings" pitchFamily="2" charset="2"/>
              </a:rPr>
              <a:t>通常用來操作物件的屬性</a:t>
            </a:r>
            <a:r>
              <a:rPr lang="en-US" altLang="zh-TW" sz="2400" dirty="0" smtClean="0">
                <a:latin typeface="Adobe 繁黑體 Std B" pitchFamily="34" charset="-120"/>
                <a:ea typeface="Adobe 繁黑體 Std B" pitchFamily="34" charset="-120"/>
                <a:sym typeface="Wingdings" pitchFamily="2" charset="2"/>
              </a:rPr>
              <a:t>)</a:t>
            </a:r>
            <a:endParaRPr lang="zh-TW" altLang="en-US" sz="2400" dirty="0" smtClean="0">
              <a:latin typeface="Adobe 繁黑體 Std B" pitchFamily="34" charset="-120"/>
              <a:ea typeface="Adobe 繁黑體 Std B" pitchFamily="34" charset="-120"/>
            </a:endParaRPr>
          </a:p>
        </p:txBody>
      </p:sp>
      <p:sp>
        <p:nvSpPr>
          <p:cNvPr id="14339"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類別（</a:t>
            </a:r>
            <a:r>
              <a:rPr lang="en-US" altLang="zh-TW" dirty="0" smtClean="0">
                <a:latin typeface="Adobe 繁黑體 Std B" pitchFamily="34" charset="-120"/>
                <a:ea typeface="Adobe 繁黑體 Std B" pitchFamily="34" charset="-120"/>
              </a:rPr>
              <a:t>Class</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p:txBody>
      </p:sp>
      <p:sp>
        <p:nvSpPr>
          <p:cNvPr id="14340"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CDFF5186-D3B9-4501-9D5C-4F860BF63F15}" type="slidenum">
              <a:rPr kumimoji="0" lang="en-US" altLang="zh-TW" sz="1200">
                <a:solidFill>
                  <a:schemeClr val="tx2"/>
                </a:solidFill>
                <a:latin typeface="Quixley LET" pitchFamily="2" charset="0"/>
                <a:ea typeface="新細明體" charset="-120"/>
              </a:rPr>
              <a:pPr>
                <a:spcBef>
                  <a:spcPct val="0"/>
                </a:spcBef>
                <a:buFontTx/>
                <a:buNone/>
              </a:pPr>
              <a:t>29</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5ADB4C5D-8D40-4F6E-AB71-BB127F1A547C}"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4206084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學習大綱</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smtClean="0">
                <a:solidFill>
                  <a:srgbClr val="FF0000"/>
                </a:solidFill>
                <a:latin typeface="Adobe 繁黑體 Std B" pitchFamily="34" charset="-120"/>
                <a:ea typeface="Adobe 繁黑體 Std B" pitchFamily="34" charset="-120"/>
              </a:rPr>
              <a:t>物件導向程式設計</a:t>
            </a:r>
            <a:endParaRPr lang="en-US" altLang="zh-TW" dirty="0" smtClean="0">
              <a:solidFill>
                <a:srgbClr val="FF0000"/>
              </a:solidFill>
              <a:latin typeface="Adobe 繁黑體 Std B" pitchFamily="34" charset="-120"/>
              <a:ea typeface="Adobe 繁黑體 Std B" pitchFamily="34" charset="-120"/>
            </a:endParaRPr>
          </a:p>
          <a:p>
            <a:pPr lvl="1">
              <a:defRPr/>
            </a:pPr>
            <a:r>
              <a:rPr lang="zh-TW" altLang="en-US" dirty="0">
                <a:solidFill>
                  <a:srgbClr val="FF0000"/>
                </a:solidFill>
                <a:latin typeface="Adobe 繁黑體 Std B" pitchFamily="34" charset="-120"/>
                <a:ea typeface="Adobe 繁黑體 Std B" pitchFamily="34" charset="-120"/>
              </a:rPr>
              <a:t>物件</a:t>
            </a:r>
            <a:r>
              <a:rPr lang="zh-TW" altLang="en-US" dirty="0" smtClean="0">
                <a:solidFill>
                  <a:srgbClr val="FF0000"/>
                </a:solidFill>
                <a:latin typeface="Adobe 繁黑體 Std B" pitchFamily="34" charset="-120"/>
                <a:ea typeface="Adobe 繁黑體 Std B" pitchFamily="34" charset="-120"/>
              </a:rPr>
              <a:t>導向概論</a:t>
            </a:r>
            <a:endParaRPr lang="en-US" altLang="zh-TW" dirty="0" smtClean="0">
              <a:solidFill>
                <a:srgbClr val="FF0000"/>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物件導向的使用</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類別、物件、成員</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權限</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建構式與解構式</a:t>
            </a:r>
            <a:endParaRPr lang="en-US" altLang="zh-TW" dirty="0">
              <a:solidFill>
                <a:schemeClr val="tx1">
                  <a:lumMod val="50000"/>
                  <a:lumOff val="50000"/>
                </a:schemeClr>
              </a:solidFill>
              <a:latin typeface="Adobe 繁黑體 Std B" pitchFamily="34" charset="-120"/>
              <a:ea typeface="Adobe 繁黑體 Std B" pitchFamily="34" charset="-120"/>
            </a:endParaRPr>
          </a:p>
          <a:p>
            <a:r>
              <a:rPr lang="zh-TW" altLang="en-US" dirty="0">
                <a:solidFill>
                  <a:schemeClr val="tx1">
                    <a:lumMod val="50000"/>
                    <a:lumOff val="50000"/>
                  </a:schemeClr>
                </a:solidFill>
                <a:latin typeface="Adobe 繁黑體 Std B" pitchFamily="34" charset="-120"/>
                <a:ea typeface="Adobe 繁黑體 Std B" pitchFamily="34" charset="-120"/>
              </a:rPr>
              <a:t>重載運算子</a:t>
            </a:r>
          </a:p>
        </p:txBody>
      </p:sp>
      <p:sp>
        <p:nvSpPr>
          <p:cNvPr id="4" name="日期版面配置區 3"/>
          <p:cNvSpPr>
            <a:spLocks noGrp="1"/>
          </p:cNvSpPr>
          <p:nvPr>
            <p:ph type="dt" sz="half" idx="10"/>
          </p:nvPr>
        </p:nvSpPr>
        <p:spPr/>
        <p:txBody>
          <a:bodyPr/>
          <a:lstStyle/>
          <a:p>
            <a:fld id="{2AA17DB4-086D-4EC3-BC6B-0B3FDBF1FE91}"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a:t>
            </a:fld>
            <a:endParaRPr lang="zh-TW" altLang="en-US"/>
          </a:p>
        </p:txBody>
      </p:sp>
    </p:spTree>
    <p:extLst>
      <p:ext uri="{BB962C8B-B14F-4D97-AF65-F5344CB8AC3E}">
        <p14:creationId xmlns:p14="http://schemas.microsoft.com/office/powerpoint/2010/main" val="141084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normAutofit lnSpcReduction="10000"/>
          </a:bodyPr>
          <a:lstStyle/>
          <a:p>
            <a:pPr fontAlgn="t">
              <a:defRPr/>
            </a:pPr>
            <a:r>
              <a:rPr lang="zh-TW" altLang="en-US" sz="2400" dirty="0" smtClean="0">
                <a:latin typeface="Adobe 繁黑體 Std B" pitchFamily="34" charset="-120"/>
                <a:ea typeface="Adobe 繁黑體 Std B" pitchFamily="34" charset="-120"/>
              </a:rPr>
              <a:t>宣告一個類別 </a:t>
            </a:r>
            <a:r>
              <a:rPr lang="en-US" altLang="zh-TW" sz="2400" i="1" dirty="0" smtClean="0">
                <a:solidFill>
                  <a:schemeClr val="accent3">
                    <a:lumMod val="50000"/>
                  </a:schemeClr>
                </a:solidFill>
                <a:latin typeface="Adobe 繁黑體 Std B" pitchFamily="34" charset="-120"/>
                <a:ea typeface="Adobe 繁黑體 Std B" pitchFamily="34" charset="-120"/>
              </a:rPr>
              <a:t>(</a:t>
            </a:r>
            <a:r>
              <a:rPr lang="zh-TW" altLang="en-US" sz="2400" i="1" dirty="0" smtClean="0">
                <a:solidFill>
                  <a:schemeClr val="accent3">
                    <a:lumMod val="50000"/>
                  </a:schemeClr>
                </a:solidFill>
                <a:latin typeface="Adobe 繁黑體 Std B" pitchFamily="34" charset="-120"/>
                <a:ea typeface="Adobe 繁黑體 Std B" pitchFamily="34" charset="-120"/>
              </a:rPr>
              <a:t>類似定義一個結構</a:t>
            </a:r>
            <a:r>
              <a:rPr lang="en-US" altLang="zh-TW" sz="2400" i="1" dirty="0" err="1" smtClean="0">
                <a:solidFill>
                  <a:schemeClr val="accent3">
                    <a:lumMod val="50000"/>
                  </a:schemeClr>
                </a:solidFill>
                <a:latin typeface="Adobe 繁黑體 Std B" pitchFamily="34" charset="-120"/>
                <a:ea typeface="Adobe 繁黑體 Std B" pitchFamily="34" charset="-120"/>
              </a:rPr>
              <a:t>struct</a:t>
            </a:r>
            <a:r>
              <a:rPr lang="en-US" altLang="zh-TW" sz="2400" i="1" dirty="0" smtClean="0">
                <a:solidFill>
                  <a:schemeClr val="accent3">
                    <a:lumMod val="50000"/>
                  </a:schemeClr>
                </a:solidFill>
                <a:latin typeface="Adobe 繁黑體 Std B" pitchFamily="34" charset="-120"/>
                <a:ea typeface="Adobe 繁黑體 Std B" pitchFamily="34" charset="-120"/>
              </a:rPr>
              <a:t>)</a:t>
            </a:r>
            <a:endParaRPr lang="en-US" altLang="zh-TW" sz="2400" dirty="0" smtClean="0">
              <a:solidFill>
                <a:schemeClr val="accent3">
                  <a:lumMod val="50000"/>
                </a:schemeClr>
              </a:solidFill>
              <a:latin typeface="Adobe 繁黑體 Std B" pitchFamily="34" charset="-120"/>
              <a:ea typeface="Adobe 繁黑體 Std B" pitchFamily="34" charset="-120"/>
            </a:endParaRPr>
          </a:p>
          <a:p>
            <a:pPr fontAlgn="t">
              <a:defRPr/>
            </a:pPr>
            <a:r>
              <a:rPr lang="zh-TW" altLang="en-US" sz="2400" dirty="0" smtClean="0">
                <a:latin typeface="Adobe 繁黑體 Std B" pitchFamily="34" charset="-120"/>
                <a:ea typeface="Adobe 繁黑體 Std B" pitchFamily="34" charset="-120"/>
              </a:rPr>
              <a:t>語法：</a:t>
            </a:r>
            <a:endParaRPr lang="en-US" altLang="zh-TW" sz="2400" dirty="0" smtClean="0">
              <a:latin typeface="Adobe 繁黑體 Std B" pitchFamily="34" charset="-120"/>
              <a:ea typeface="Adobe 繁黑體 Std B" pitchFamily="34" charset="-120"/>
            </a:endParaRPr>
          </a:p>
          <a:p>
            <a:pPr lvl="1" fontAlgn="t">
              <a:defRPr/>
            </a:pPr>
            <a:r>
              <a:rPr lang="en-US" altLang="zh-TW" sz="2000" dirty="0" smtClean="0">
                <a:solidFill>
                  <a:srgbClr val="C00000"/>
                </a:solidFill>
                <a:latin typeface="Adobe 繁黑體 Std B" pitchFamily="34" charset="-120"/>
                <a:ea typeface="Adobe 繁黑體 Std B" pitchFamily="34" charset="-120"/>
              </a:rPr>
              <a:t>class</a:t>
            </a:r>
            <a:r>
              <a:rPr lang="en-US" altLang="zh-TW" sz="2000" dirty="0" smtClean="0">
                <a:latin typeface="Adobe 繁黑體 Std B" pitchFamily="34" charset="-120"/>
                <a:ea typeface="Adobe 繁黑體 Std B" pitchFamily="34" charset="-120"/>
              </a:rPr>
              <a:t> </a:t>
            </a:r>
            <a:r>
              <a:rPr lang="zh-TW" altLang="en-US" sz="2000" dirty="0" smtClean="0">
                <a:latin typeface="Adobe 繁黑體 Std B" pitchFamily="34" charset="-120"/>
                <a:ea typeface="Adobe 繁黑體 Std B" pitchFamily="34" charset="-120"/>
              </a:rPr>
              <a:t>類別名稱</a:t>
            </a:r>
            <a:r>
              <a:rPr lang="en-US" altLang="zh-TW" sz="2000" dirty="0" smtClean="0">
                <a:latin typeface="Adobe 繁黑體 Std B" pitchFamily="34" charset="-120"/>
                <a:ea typeface="Adobe 繁黑體 Std B" pitchFamily="34" charset="-120"/>
              </a:rPr>
              <a:t/>
            </a:r>
            <a:br>
              <a:rPr lang="en-US" altLang="zh-TW" sz="2000" dirty="0" smtClean="0">
                <a:latin typeface="Adobe 繁黑體 Std B" pitchFamily="34" charset="-120"/>
                <a:ea typeface="Adobe 繁黑體 Std B" pitchFamily="34" charset="-120"/>
              </a:rPr>
            </a:br>
            <a:r>
              <a:rPr lang="en-US" altLang="zh-TW" sz="2000" dirty="0" smtClean="0">
                <a:latin typeface="Adobe 繁黑體 Std B" pitchFamily="34" charset="-120"/>
                <a:ea typeface="Adobe 繁黑體 Std B" pitchFamily="34" charset="-120"/>
              </a:rPr>
              <a:t>{</a:t>
            </a:r>
            <a:br>
              <a:rPr lang="en-US" altLang="zh-TW" sz="2000" dirty="0" smtClean="0">
                <a:latin typeface="Adobe 繁黑體 Std B" pitchFamily="34" charset="-120"/>
                <a:ea typeface="Adobe 繁黑體 Std B" pitchFamily="34" charset="-120"/>
              </a:rPr>
            </a:br>
            <a:r>
              <a:rPr lang="zh-TW" altLang="en-US" sz="2000" dirty="0" smtClean="0">
                <a:latin typeface="Adobe 繁黑體 Std B" pitchFamily="34" charset="-120"/>
                <a:ea typeface="Adobe 繁黑體 Std B" pitchFamily="34" charset="-120"/>
              </a:rPr>
              <a:t>　　</a:t>
            </a:r>
            <a:r>
              <a:rPr lang="en-US" altLang="zh-TW" sz="2000" dirty="0" smtClean="0">
                <a:solidFill>
                  <a:srgbClr val="C00000"/>
                </a:solidFill>
                <a:latin typeface="Adobe 繁黑體 Std B" pitchFamily="34" charset="-120"/>
                <a:ea typeface="Adobe 繁黑體 Std B" pitchFamily="34" charset="-120"/>
              </a:rPr>
              <a:t>public:		</a:t>
            </a:r>
            <a:r>
              <a:rPr lang="en-US" altLang="zh-TW" sz="2000" dirty="0" smtClean="0">
                <a:latin typeface="Adobe 繁黑體 Std B" pitchFamily="34" charset="-120"/>
                <a:ea typeface="Adobe 繁黑體 Std B" pitchFamily="34" charset="-120"/>
              </a:rPr>
              <a:t/>
            </a:r>
            <a:br>
              <a:rPr lang="en-US" altLang="zh-TW" sz="2000" dirty="0" smtClean="0">
                <a:latin typeface="Adobe 繁黑體 Std B" pitchFamily="34" charset="-120"/>
                <a:ea typeface="Adobe 繁黑體 Std B" pitchFamily="34" charset="-120"/>
              </a:rPr>
            </a:br>
            <a:r>
              <a:rPr lang="zh-TW" altLang="en-US" sz="2000" dirty="0" smtClean="0">
                <a:latin typeface="Adobe 繁黑體 Std B" pitchFamily="34" charset="-120"/>
                <a:ea typeface="Adobe 繁黑體 Std B" pitchFamily="34" charset="-120"/>
              </a:rPr>
              <a:t>　　　類別名稱</a:t>
            </a:r>
            <a:r>
              <a:rPr lang="en-US" altLang="zh-TW" sz="2000" dirty="0" smtClean="0">
                <a:latin typeface="Adobe 繁黑體 Std B" pitchFamily="34" charset="-120"/>
                <a:ea typeface="Adobe 繁黑體 Std B" pitchFamily="34" charset="-120"/>
              </a:rPr>
              <a:t>();</a:t>
            </a:r>
            <a:r>
              <a:rPr lang="zh-TW" altLang="en-US" sz="2000" dirty="0" smtClean="0">
                <a:latin typeface="Adobe 繁黑體 Std B" pitchFamily="34" charset="-120"/>
                <a:ea typeface="Adobe 繁黑體 Std B" pitchFamily="34" charset="-120"/>
              </a:rPr>
              <a:t> </a:t>
            </a:r>
            <a:r>
              <a:rPr lang="en-US" altLang="zh-TW" sz="2000" dirty="0" smtClean="0">
                <a:latin typeface="Adobe 繁黑體 Std B" pitchFamily="34" charset="-120"/>
                <a:ea typeface="Adobe 繁黑體 Std B" pitchFamily="34" charset="-120"/>
              </a:rPr>
              <a:t>	</a:t>
            </a:r>
            <a:r>
              <a:rPr lang="en-US" altLang="zh-TW" sz="2000" dirty="0" smtClean="0">
                <a:solidFill>
                  <a:srgbClr val="00B050"/>
                </a:solidFill>
                <a:latin typeface="Adobe 繁黑體 Std B" pitchFamily="34" charset="-120"/>
                <a:ea typeface="Adobe 繁黑體 Std B" pitchFamily="34" charset="-120"/>
              </a:rPr>
              <a:t>//</a:t>
            </a:r>
            <a:r>
              <a:rPr lang="zh-TW" altLang="en-US" sz="2000" dirty="0" smtClean="0">
                <a:solidFill>
                  <a:srgbClr val="00B050"/>
                </a:solidFill>
                <a:latin typeface="Adobe 繁黑體 Std B" pitchFamily="34" charset="-120"/>
                <a:ea typeface="Adobe 繁黑體 Std B" pitchFamily="34" charset="-120"/>
              </a:rPr>
              <a:t>建構式</a:t>
            </a:r>
            <a:r>
              <a:rPr lang="en-US" altLang="zh-TW" sz="2000" dirty="0" smtClean="0">
                <a:solidFill>
                  <a:srgbClr val="00B050"/>
                </a:solidFill>
                <a:latin typeface="Adobe 繁黑體 Std B" pitchFamily="34" charset="-120"/>
                <a:ea typeface="Adobe 繁黑體 Std B" pitchFamily="34" charset="-120"/>
              </a:rPr>
              <a:t>, </a:t>
            </a:r>
            <a:r>
              <a:rPr lang="zh-TW" altLang="en-US" sz="2000" dirty="0" smtClean="0">
                <a:solidFill>
                  <a:srgbClr val="00B050"/>
                </a:solidFill>
                <a:latin typeface="Adobe 繁黑體 Std B" pitchFamily="34" charset="-120"/>
                <a:ea typeface="Adobe 繁黑體 Std B" pitchFamily="34" charset="-120"/>
              </a:rPr>
              <a:t>用來做物件的初始化</a:t>
            </a:r>
            <a:r>
              <a:rPr lang="en-US" altLang="zh-TW" sz="2000" dirty="0" smtClean="0">
                <a:latin typeface="Adobe 繁黑體 Std B" pitchFamily="34" charset="-120"/>
                <a:ea typeface="Adobe 繁黑體 Std B" pitchFamily="34" charset="-120"/>
              </a:rPr>
              <a:t/>
            </a:r>
            <a:br>
              <a:rPr lang="en-US" altLang="zh-TW" sz="2000" dirty="0" smtClean="0">
                <a:latin typeface="Adobe 繁黑體 Std B" pitchFamily="34" charset="-120"/>
                <a:ea typeface="Adobe 繁黑體 Std B" pitchFamily="34" charset="-120"/>
              </a:rPr>
            </a:br>
            <a:r>
              <a:rPr lang="zh-TW" altLang="en-US" sz="2000" dirty="0" smtClean="0">
                <a:latin typeface="Adobe 繁黑體 Std B" pitchFamily="34" charset="-120"/>
                <a:ea typeface="Adobe 繁黑體 Std B" pitchFamily="34" charset="-120"/>
              </a:rPr>
              <a:t>　　　</a:t>
            </a:r>
            <a:r>
              <a:rPr lang="en-US" altLang="zh-TW" sz="2000" dirty="0" smtClean="0">
                <a:latin typeface="Adobe 繁黑體 Std B" pitchFamily="34" charset="-120"/>
                <a:ea typeface="Adobe 繁黑體 Std B" pitchFamily="34" charset="-120"/>
              </a:rPr>
              <a:t>~</a:t>
            </a:r>
            <a:r>
              <a:rPr lang="zh-TW" altLang="en-US" sz="2000" dirty="0" smtClean="0">
                <a:latin typeface="Adobe 繁黑體 Std B" pitchFamily="34" charset="-120"/>
                <a:ea typeface="Adobe 繁黑體 Std B" pitchFamily="34" charset="-120"/>
              </a:rPr>
              <a:t>類別名稱</a:t>
            </a:r>
            <a:r>
              <a:rPr lang="en-US" altLang="zh-TW" sz="2000" dirty="0" smtClean="0">
                <a:latin typeface="Adobe 繁黑體 Std B" pitchFamily="34" charset="-120"/>
                <a:ea typeface="Adobe 繁黑體 Std B" pitchFamily="34" charset="-120"/>
              </a:rPr>
              <a:t>();	</a:t>
            </a:r>
            <a:r>
              <a:rPr lang="en-US" altLang="zh-TW" sz="2000" dirty="0" smtClean="0">
                <a:solidFill>
                  <a:srgbClr val="00B050"/>
                </a:solidFill>
                <a:latin typeface="Adobe 繁黑體 Std B" pitchFamily="34" charset="-120"/>
                <a:ea typeface="Adobe 繁黑體 Std B" pitchFamily="34" charset="-120"/>
              </a:rPr>
              <a:t>//</a:t>
            </a:r>
            <a:r>
              <a:rPr lang="zh-TW" altLang="en-US" sz="2000" dirty="0" smtClean="0">
                <a:solidFill>
                  <a:srgbClr val="00B050"/>
                </a:solidFill>
                <a:latin typeface="Adobe 繁黑體 Std B" pitchFamily="34" charset="-120"/>
                <a:ea typeface="Adobe 繁黑體 Std B" pitchFamily="34" charset="-120"/>
              </a:rPr>
              <a:t>解構式</a:t>
            </a:r>
            <a:r>
              <a:rPr lang="en-US" altLang="zh-TW" sz="2000" dirty="0" smtClean="0">
                <a:solidFill>
                  <a:srgbClr val="00B050"/>
                </a:solidFill>
                <a:latin typeface="Adobe 繁黑體 Std B" pitchFamily="34" charset="-120"/>
                <a:ea typeface="Adobe 繁黑體 Std B" pitchFamily="34" charset="-120"/>
              </a:rPr>
              <a:t>, </a:t>
            </a:r>
            <a:r>
              <a:rPr lang="zh-TW" altLang="en-US" sz="2000" dirty="0" smtClean="0">
                <a:solidFill>
                  <a:srgbClr val="00B050"/>
                </a:solidFill>
                <a:latin typeface="Adobe 繁黑體 Std B" pitchFamily="34" charset="-120"/>
                <a:ea typeface="Adobe 繁黑體 Std B" pitchFamily="34" charset="-120"/>
              </a:rPr>
              <a:t>用來做物件的善後工作</a:t>
            </a:r>
            <a:r>
              <a:rPr lang="en-US" altLang="zh-TW" sz="2000" dirty="0" smtClean="0">
                <a:latin typeface="Adobe 繁黑體 Std B" pitchFamily="34" charset="-120"/>
                <a:ea typeface="Adobe 繁黑體 Std B" pitchFamily="34" charset="-120"/>
              </a:rPr>
              <a:t/>
            </a:r>
            <a:br>
              <a:rPr lang="en-US" altLang="zh-TW" sz="2000" dirty="0" smtClean="0">
                <a:latin typeface="Adobe 繁黑體 Std B" pitchFamily="34" charset="-120"/>
                <a:ea typeface="Adobe 繁黑體 Std B" pitchFamily="34" charset="-120"/>
              </a:rPr>
            </a:br>
            <a:r>
              <a:rPr lang="zh-TW" altLang="en-US" sz="2000" dirty="0" smtClean="0">
                <a:latin typeface="Adobe 繁黑體 Std B" pitchFamily="34" charset="-120"/>
                <a:ea typeface="Adobe 繁黑體 Std B" pitchFamily="34" charset="-120"/>
              </a:rPr>
              <a:t>　　　公開的方法或屬性</a:t>
            </a:r>
            <a:r>
              <a:rPr lang="en-US" altLang="zh-TW" sz="2000" dirty="0" smtClean="0">
                <a:latin typeface="Adobe 繁黑體 Std B" pitchFamily="34" charset="-120"/>
                <a:ea typeface="Adobe 繁黑體 Std B" pitchFamily="34" charset="-120"/>
              </a:rPr>
              <a:t>; </a:t>
            </a:r>
            <a:br>
              <a:rPr lang="en-US" altLang="zh-TW" sz="2000" dirty="0" smtClean="0">
                <a:latin typeface="Adobe 繁黑體 Std B" pitchFamily="34" charset="-120"/>
                <a:ea typeface="Adobe 繁黑體 Std B" pitchFamily="34" charset="-120"/>
              </a:rPr>
            </a:br>
            <a:r>
              <a:rPr lang="zh-TW" altLang="en-US" sz="2000" dirty="0" smtClean="0">
                <a:latin typeface="Adobe 繁黑體 Std B" pitchFamily="34" charset="-120"/>
                <a:ea typeface="Adobe 繁黑體 Std B" pitchFamily="34" charset="-120"/>
              </a:rPr>
              <a:t>　　</a:t>
            </a:r>
            <a:r>
              <a:rPr lang="en-US" altLang="zh-TW" sz="2000" dirty="0" smtClean="0">
                <a:solidFill>
                  <a:srgbClr val="C00000"/>
                </a:solidFill>
                <a:latin typeface="Adobe 繁黑體 Std B" pitchFamily="34" charset="-120"/>
                <a:ea typeface="Adobe 繁黑體 Std B" pitchFamily="34" charset="-120"/>
              </a:rPr>
              <a:t>protected:	 </a:t>
            </a:r>
            <a:r>
              <a:rPr lang="en-US" altLang="zh-TW" sz="2000" dirty="0" smtClean="0">
                <a:solidFill>
                  <a:srgbClr val="00B050"/>
                </a:solidFill>
                <a:latin typeface="Adobe 繁黑體 Std B" pitchFamily="34" charset="-120"/>
                <a:ea typeface="Adobe 繁黑體 Std B" pitchFamily="34" charset="-120"/>
              </a:rPr>
              <a:t>// </a:t>
            </a:r>
            <a:r>
              <a:rPr lang="zh-TW" altLang="en-US" sz="2000" dirty="0" smtClean="0">
                <a:solidFill>
                  <a:srgbClr val="00B050"/>
                </a:solidFill>
                <a:latin typeface="Adobe 繁黑體 Std B" pitchFamily="34" charset="-120"/>
                <a:ea typeface="Adobe 繁黑體 Std B" pitchFamily="34" charset="-120"/>
              </a:rPr>
              <a:t>只有在同一繼承架構中可以使用的資料</a:t>
            </a:r>
            <a:r>
              <a:rPr lang="en-US" altLang="zh-TW" sz="2000" dirty="0" smtClean="0">
                <a:latin typeface="Adobe 繁黑體 Std B" pitchFamily="34" charset="-120"/>
                <a:ea typeface="Adobe 繁黑體 Std B" pitchFamily="34" charset="-120"/>
              </a:rPr>
              <a:t/>
            </a:r>
            <a:br>
              <a:rPr lang="en-US" altLang="zh-TW" sz="2000" dirty="0" smtClean="0">
                <a:latin typeface="Adobe 繁黑體 Std B" pitchFamily="34" charset="-120"/>
                <a:ea typeface="Adobe 繁黑體 Std B" pitchFamily="34" charset="-120"/>
              </a:rPr>
            </a:br>
            <a:r>
              <a:rPr lang="zh-TW" altLang="en-US" sz="2000" dirty="0" smtClean="0">
                <a:latin typeface="Adobe 繁黑體 Std B" pitchFamily="34" charset="-120"/>
                <a:ea typeface="Adobe 繁黑體 Std B" pitchFamily="34" charset="-120"/>
              </a:rPr>
              <a:t>　　　受保護的方法或屬性</a:t>
            </a:r>
            <a:r>
              <a:rPr lang="en-US" altLang="zh-TW" sz="2000" dirty="0" smtClean="0">
                <a:latin typeface="Adobe 繁黑體 Std B" pitchFamily="34" charset="-120"/>
                <a:ea typeface="Adobe 繁黑體 Std B" pitchFamily="34" charset="-120"/>
              </a:rPr>
              <a:t>;</a:t>
            </a:r>
            <a:br>
              <a:rPr lang="en-US" altLang="zh-TW" sz="2000" dirty="0" smtClean="0">
                <a:latin typeface="Adobe 繁黑體 Std B" pitchFamily="34" charset="-120"/>
                <a:ea typeface="Adobe 繁黑體 Std B" pitchFamily="34" charset="-120"/>
              </a:rPr>
            </a:br>
            <a:r>
              <a:rPr lang="zh-TW" altLang="en-US" sz="2000" dirty="0" smtClean="0">
                <a:latin typeface="Adobe 繁黑體 Std B" pitchFamily="34" charset="-120"/>
                <a:ea typeface="Adobe 繁黑體 Std B" pitchFamily="34" charset="-120"/>
              </a:rPr>
              <a:t>　　</a:t>
            </a:r>
            <a:r>
              <a:rPr lang="en-US" altLang="zh-TW" sz="2000" dirty="0" smtClean="0">
                <a:solidFill>
                  <a:srgbClr val="C00000"/>
                </a:solidFill>
                <a:latin typeface="Adobe 繁黑體 Std B" pitchFamily="34" charset="-120"/>
                <a:ea typeface="Adobe 繁黑體 Std B" pitchFamily="34" charset="-120"/>
              </a:rPr>
              <a:t>private:	 </a:t>
            </a:r>
            <a:r>
              <a:rPr lang="en-US" altLang="zh-TW" sz="2000" dirty="0" smtClean="0">
                <a:solidFill>
                  <a:srgbClr val="00B050"/>
                </a:solidFill>
                <a:latin typeface="Adobe 繁黑體 Std B" pitchFamily="34" charset="-120"/>
                <a:ea typeface="Adobe 繁黑體 Std B" pitchFamily="34" charset="-120"/>
              </a:rPr>
              <a:t>// </a:t>
            </a:r>
            <a:r>
              <a:rPr lang="zh-TW" altLang="en-US" sz="2000" dirty="0" smtClean="0">
                <a:solidFill>
                  <a:srgbClr val="00B050"/>
                </a:solidFill>
                <a:latin typeface="Adobe 繁黑體 Std B" pitchFamily="34" charset="-120"/>
                <a:ea typeface="Adobe 繁黑體 Std B" pitchFamily="34" charset="-120"/>
              </a:rPr>
              <a:t>只有在此類別中可以使用的資料</a:t>
            </a:r>
            <a:r>
              <a:rPr lang="en-US" altLang="zh-TW" sz="2000" dirty="0" smtClean="0">
                <a:latin typeface="Adobe 繁黑體 Std B" pitchFamily="34" charset="-120"/>
                <a:ea typeface="Adobe 繁黑體 Std B" pitchFamily="34" charset="-120"/>
              </a:rPr>
              <a:t/>
            </a:r>
            <a:br>
              <a:rPr lang="en-US" altLang="zh-TW" sz="2000" dirty="0" smtClean="0">
                <a:latin typeface="Adobe 繁黑體 Std B" pitchFamily="34" charset="-120"/>
                <a:ea typeface="Adobe 繁黑體 Std B" pitchFamily="34" charset="-120"/>
              </a:rPr>
            </a:br>
            <a:r>
              <a:rPr lang="zh-TW" altLang="en-US" sz="2000" dirty="0" smtClean="0">
                <a:latin typeface="Adobe 繁黑體 Std B" pitchFamily="34" charset="-120"/>
                <a:ea typeface="Adobe 繁黑體 Std B" pitchFamily="34" charset="-120"/>
              </a:rPr>
              <a:t>　　　私有的方法或屬性</a:t>
            </a:r>
            <a:r>
              <a:rPr lang="en-US" altLang="zh-TW" sz="2000" dirty="0" smtClean="0">
                <a:latin typeface="Adobe 繁黑體 Std B" pitchFamily="34" charset="-120"/>
                <a:ea typeface="Adobe 繁黑體 Std B" pitchFamily="34" charset="-120"/>
              </a:rPr>
              <a:t>;</a:t>
            </a:r>
            <a:br>
              <a:rPr lang="en-US" altLang="zh-TW" sz="2000" dirty="0" smtClean="0">
                <a:latin typeface="Adobe 繁黑體 Std B" pitchFamily="34" charset="-120"/>
                <a:ea typeface="Adobe 繁黑體 Std B" pitchFamily="34" charset="-120"/>
              </a:rPr>
            </a:br>
            <a:r>
              <a:rPr lang="en-US" altLang="zh-TW" sz="2000" dirty="0" smtClean="0">
                <a:latin typeface="Adobe 繁黑體 Std B" pitchFamily="34" charset="-120"/>
                <a:ea typeface="Adobe 繁黑體 Std B" pitchFamily="34" charset="-120"/>
              </a:rPr>
              <a:t>}</a:t>
            </a:r>
            <a:r>
              <a:rPr lang="en-US" altLang="zh-TW" sz="2000" dirty="0" smtClean="0">
                <a:solidFill>
                  <a:srgbClr val="C00000"/>
                </a:solidFill>
                <a:latin typeface="Adobe 繁黑體 Std B" pitchFamily="34" charset="-120"/>
                <a:ea typeface="Adobe 繁黑體 Std B" pitchFamily="34" charset="-120"/>
              </a:rPr>
              <a:t>;</a:t>
            </a:r>
            <a:endParaRPr lang="zh-TW" altLang="en-US" sz="2000" dirty="0" smtClean="0">
              <a:solidFill>
                <a:srgbClr val="C00000"/>
              </a:solidFill>
              <a:latin typeface="Adobe 繁黑體 Std B" pitchFamily="34" charset="-120"/>
              <a:ea typeface="Adobe 繁黑體 Std B" pitchFamily="34" charset="-120"/>
            </a:endParaRPr>
          </a:p>
        </p:txBody>
      </p:sp>
      <p:sp>
        <p:nvSpPr>
          <p:cNvPr id="15363"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類別（</a:t>
            </a:r>
            <a:r>
              <a:rPr lang="en-US" altLang="zh-TW" dirty="0" smtClean="0">
                <a:latin typeface="Adobe 繁黑體 Std B" pitchFamily="34" charset="-120"/>
                <a:ea typeface="Adobe 繁黑體 Std B" pitchFamily="34" charset="-120"/>
              </a:rPr>
              <a:t>Class</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p:txBody>
      </p:sp>
      <p:sp>
        <p:nvSpPr>
          <p:cNvPr id="15364"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2FF24D62-8994-4287-AF55-C4C426824315}" type="slidenum">
              <a:rPr kumimoji="0" lang="en-US" altLang="zh-TW" sz="1200">
                <a:solidFill>
                  <a:schemeClr val="tx2"/>
                </a:solidFill>
                <a:latin typeface="Quixley LET" pitchFamily="2" charset="0"/>
                <a:ea typeface="新細明體" charset="-120"/>
              </a:rPr>
              <a:pPr>
                <a:spcBef>
                  <a:spcPct val="0"/>
                </a:spcBef>
                <a:buFontTx/>
                <a:buNone/>
              </a:pPr>
              <a:t>30</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6840C4ED-AC9C-4BA1-BAA7-0BFA3BC03A4D}"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3882864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fontAlgn="t">
              <a:defRPr/>
            </a:pPr>
            <a:r>
              <a:rPr lang="zh-TW" altLang="en-US" sz="2800" dirty="0" smtClean="0">
                <a:latin typeface="Adobe 繁黑體 Std B" pitchFamily="34" charset="-120"/>
                <a:ea typeface="Adobe 繁黑體 Std B" pitchFamily="34" charset="-120"/>
              </a:rPr>
              <a:t>實作一個類別方法的內容</a:t>
            </a:r>
            <a:r>
              <a:rPr lang="en-US" altLang="zh-TW" sz="2800" i="1" dirty="0" smtClean="0">
                <a:solidFill>
                  <a:schemeClr val="accent3">
                    <a:lumMod val="50000"/>
                  </a:schemeClr>
                </a:solidFill>
                <a:latin typeface="Adobe 繁黑體 Std B" pitchFamily="34" charset="-120"/>
                <a:ea typeface="Adobe 繁黑體 Std B" pitchFamily="34" charset="-120"/>
              </a:rPr>
              <a:t>(</a:t>
            </a:r>
            <a:r>
              <a:rPr lang="zh-TW" altLang="en-US" sz="2800" i="1" dirty="0" smtClean="0">
                <a:solidFill>
                  <a:schemeClr val="accent3">
                    <a:lumMod val="50000"/>
                  </a:schemeClr>
                </a:solidFill>
                <a:latin typeface="Adobe 繁黑體 Std B" pitchFamily="34" charset="-120"/>
                <a:ea typeface="Adobe 繁黑體 Std B" pitchFamily="34" charset="-120"/>
              </a:rPr>
              <a:t>類似寫一個函式</a:t>
            </a:r>
            <a:r>
              <a:rPr lang="en-US" altLang="zh-TW" sz="2800" i="1" dirty="0" smtClean="0">
                <a:solidFill>
                  <a:schemeClr val="accent3">
                    <a:lumMod val="50000"/>
                  </a:schemeClr>
                </a:solidFill>
                <a:latin typeface="Adobe 繁黑體 Std B" pitchFamily="34" charset="-120"/>
                <a:ea typeface="Adobe 繁黑體 Std B" pitchFamily="34" charset="-120"/>
              </a:rPr>
              <a:t>)</a:t>
            </a:r>
            <a:r>
              <a:rPr lang="zh-TW" altLang="en-US" sz="2800" i="1" dirty="0" smtClean="0">
                <a:solidFill>
                  <a:schemeClr val="accent3">
                    <a:lumMod val="50000"/>
                  </a:schemeClr>
                </a:solidFill>
                <a:latin typeface="Adobe 繁黑體 Std B" pitchFamily="34" charset="-120"/>
                <a:ea typeface="Adobe 繁黑體 Std B" pitchFamily="34" charset="-120"/>
              </a:rPr>
              <a:t>。</a:t>
            </a:r>
            <a:endParaRPr lang="en-US" altLang="zh-TW" sz="2800" i="1" dirty="0" smtClean="0">
              <a:solidFill>
                <a:schemeClr val="accent3">
                  <a:lumMod val="50000"/>
                </a:schemeClr>
              </a:solidFill>
              <a:latin typeface="Adobe 繁黑體 Std B" pitchFamily="34" charset="-120"/>
              <a:ea typeface="Adobe 繁黑體 Std B" pitchFamily="34" charset="-120"/>
            </a:endParaRPr>
          </a:p>
          <a:p>
            <a:pPr fontAlgn="t">
              <a:defRPr/>
            </a:pPr>
            <a:r>
              <a:rPr lang="zh-TW" altLang="en-US" sz="2800" dirty="0" smtClean="0">
                <a:latin typeface="Adobe 繁黑體 Std B" pitchFamily="34" charset="-120"/>
                <a:ea typeface="Adobe 繁黑體 Std B" pitchFamily="34" charset="-120"/>
              </a:rPr>
              <a:t>除了寫在類別定義中</a:t>
            </a:r>
            <a:r>
              <a:rPr lang="zh-TW" altLang="en-US" sz="2800" dirty="0">
                <a:latin typeface="Adobe 繁黑體 Std B" pitchFamily="34" charset="-120"/>
                <a:ea typeface="Adobe 繁黑體 Std B" pitchFamily="34" charset="-120"/>
              </a:rPr>
              <a:t>，</a:t>
            </a:r>
            <a:r>
              <a:rPr lang="zh-TW" altLang="en-US" sz="2800" dirty="0" smtClean="0">
                <a:latin typeface="Adobe 繁黑體 Std B" pitchFamily="34" charset="-120"/>
                <a:ea typeface="Adobe 繁黑體 Std B" pitchFamily="34" charset="-120"/>
              </a:rPr>
              <a:t>也可拿到類別定義以外的地方描述。</a:t>
            </a:r>
            <a:endParaRPr lang="en-US" altLang="zh-TW" sz="2800" dirty="0" smtClean="0">
              <a:latin typeface="Adobe 繁黑體 Std B" pitchFamily="34" charset="-120"/>
              <a:ea typeface="Adobe 繁黑體 Std B" pitchFamily="34" charset="-120"/>
            </a:endParaRPr>
          </a:p>
          <a:p>
            <a:pPr fontAlgn="t">
              <a:defRPr/>
            </a:pPr>
            <a:r>
              <a:rPr lang="zh-TW" altLang="en-US" sz="2800" dirty="0" smtClean="0">
                <a:latin typeface="Adobe 繁黑體 Std B" pitchFamily="34" charset="-120"/>
                <a:ea typeface="Adobe 繁黑體 Std B" pitchFamily="34" charset="-120"/>
              </a:rPr>
              <a:t>語法：</a:t>
            </a:r>
            <a:endParaRPr lang="en-US" altLang="zh-TW" sz="2800" dirty="0" smtClean="0">
              <a:latin typeface="Adobe 繁黑體 Std B" pitchFamily="34" charset="-120"/>
              <a:ea typeface="Adobe 繁黑體 Std B" pitchFamily="34" charset="-120"/>
            </a:endParaRPr>
          </a:p>
          <a:p>
            <a:pPr lvl="1" fontAlgn="t">
              <a:defRPr/>
            </a:pPr>
            <a:r>
              <a:rPr lang="zh-TW" altLang="en-US" sz="2400" dirty="0" smtClean="0">
                <a:solidFill>
                  <a:srgbClr val="C00000"/>
                </a:solidFill>
                <a:latin typeface="Adobe 繁黑體 Std B" pitchFamily="34" charset="-120"/>
                <a:ea typeface="Adobe 繁黑體 Std B" pitchFamily="34" charset="-120"/>
              </a:rPr>
              <a:t>資料型態 </a:t>
            </a:r>
            <a:r>
              <a:rPr lang="zh-TW" altLang="en-US" sz="2400" dirty="0" smtClean="0">
                <a:latin typeface="Adobe 繁黑體 Std B" pitchFamily="34" charset="-120"/>
                <a:ea typeface="Adobe 繁黑體 Std B" pitchFamily="34" charset="-120"/>
              </a:rPr>
              <a:t>類別名稱</a:t>
            </a:r>
            <a:r>
              <a:rPr lang="en-US" altLang="zh-TW" sz="2400" dirty="0" smtClean="0">
                <a:solidFill>
                  <a:srgbClr val="C00000"/>
                </a:solidFill>
                <a:latin typeface="Adobe 繁黑體 Std B" pitchFamily="34" charset="-120"/>
                <a:ea typeface="Adobe 繁黑體 Std B" pitchFamily="34" charset="-120"/>
              </a:rPr>
              <a:t>::</a:t>
            </a:r>
            <a:r>
              <a:rPr lang="zh-TW" altLang="en-US" sz="2400" dirty="0" smtClean="0">
                <a:latin typeface="Adobe 繁黑體 Std B" pitchFamily="34" charset="-120"/>
                <a:ea typeface="Adobe 繁黑體 Std B" pitchFamily="34" charset="-120"/>
              </a:rPr>
              <a:t>方法名稱</a:t>
            </a:r>
            <a:r>
              <a:rPr lang="en-US" altLang="zh-TW" sz="2400" dirty="0" smtClean="0">
                <a:latin typeface="Adobe 繁黑體 Std B" pitchFamily="34" charset="-120"/>
                <a:ea typeface="Adobe 繁黑體 Std B" pitchFamily="34" charset="-120"/>
              </a:rPr>
              <a:t>( </a:t>
            </a:r>
            <a:r>
              <a:rPr lang="zh-TW" altLang="en-US" sz="2400" dirty="0" smtClean="0">
                <a:latin typeface="Adobe 繁黑體 Std B" pitchFamily="34" charset="-120"/>
                <a:ea typeface="Adobe 繁黑體 Std B" pitchFamily="34" charset="-120"/>
              </a:rPr>
              <a:t>引數</a:t>
            </a:r>
            <a:r>
              <a:rPr lang="en-US" altLang="zh-TW" sz="2400" dirty="0" smtClean="0">
                <a:latin typeface="Adobe 繁黑體 Std B" pitchFamily="34" charset="-120"/>
                <a:ea typeface="Adobe 繁黑體 Std B" pitchFamily="34" charset="-120"/>
              </a:rPr>
              <a:t>1,</a:t>
            </a:r>
            <a:r>
              <a:rPr lang="zh-TW" altLang="en-US" sz="2400" dirty="0" smtClean="0">
                <a:latin typeface="Adobe 繁黑體 Std B" pitchFamily="34" charset="-120"/>
                <a:ea typeface="Adobe 繁黑體 Std B" pitchFamily="34" charset="-120"/>
              </a:rPr>
              <a:t>引數</a:t>
            </a:r>
            <a:r>
              <a:rPr lang="en-US" altLang="zh-TW" sz="2400" dirty="0" smtClean="0">
                <a:latin typeface="Adobe 繁黑體 Std B" pitchFamily="34" charset="-120"/>
                <a:ea typeface="Adobe 繁黑體 Std B" pitchFamily="34" charset="-120"/>
              </a:rPr>
              <a:t>2, … ,</a:t>
            </a:r>
            <a:r>
              <a:rPr lang="zh-TW" altLang="en-US" sz="2400" dirty="0" smtClean="0">
                <a:latin typeface="Adobe 繁黑體 Std B" pitchFamily="34" charset="-120"/>
                <a:ea typeface="Adobe 繁黑體 Std B" pitchFamily="34" charset="-120"/>
              </a:rPr>
              <a:t>引數</a:t>
            </a:r>
            <a:r>
              <a:rPr lang="en-US" altLang="zh-TW" sz="2400" dirty="0" smtClean="0">
                <a:latin typeface="Adobe 繁黑體 Std B" pitchFamily="34" charset="-120"/>
                <a:ea typeface="Adobe 繁黑體 Std B" pitchFamily="34" charset="-120"/>
              </a:rPr>
              <a:t>n )</a:t>
            </a:r>
            <a:br>
              <a:rPr lang="en-US" altLang="zh-TW" sz="2400" dirty="0" smtClean="0">
                <a:latin typeface="Adobe 繁黑體 Std B" pitchFamily="34" charset="-120"/>
                <a:ea typeface="Adobe 繁黑體 Std B" pitchFamily="34" charset="-120"/>
              </a:rPr>
            </a:br>
            <a:r>
              <a:rPr lang="en-US" altLang="zh-TW" sz="2400" dirty="0" smtClean="0">
                <a:latin typeface="Adobe 繁黑體 Std B" pitchFamily="34" charset="-120"/>
                <a:ea typeface="Adobe 繁黑體 Std B" pitchFamily="34" charset="-120"/>
              </a:rPr>
              <a:t>{</a:t>
            </a:r>
            <a:br>
              <a:rPr lang="en-US" altLang="zh-TW" sz="2400" dirty="0" smtClean="0">
                <a:latin typeface="Adobe 繁黑體 Std B" pitchFamily="34" charset="-120"/>
                <a:ea typeface="Adobe 繁黑體 Std B" pitchFamily="34" charset="-120"/>
              </a:rPr>
            </a:br>
            <a:r>
              <a:rPr lang="zh-TW" altLang="en-US" sz="2400" dirty="0" smtClean="0">
                <a:latin typeface="Adobe 繁黑體 Std B" pitchFamily="34" charset="-120"/>
                <a:ea typeface="Adobe 繁黑體 Std B" pitchFamily="34" charset="-120"/>
              </a:rPr>
              <a:t>　　程式碼</a:t>
            </a:r>
            <a:r>
              <a:rPr lang="en-US" altLang="zh-TW" sz="2400" dirty="0" smtClean="0">
                <a:latin typeface="Adobe 繁黑體 Std B" pitchFamily="34" charset="-120"/>
                <a:ea typeface="Adobe 繁黑體 Std B" pitchFamily="34" charset="-120"/>
              </a:rPr>
              <a:t>;</a:t>
            </a:r>
            <a:br>
              <a:rPr lang="en-US" altLang="zh-TW" sz="2400" dirty="0" smtClean="0">
                <a:latin typeface="Adobe 繁黑體 Std B" pitchFamily="34" charset="-120"/>
                <a:ea typeface="Adobe 繁黑體 Std B" pitchFamily="34" charset="-120"/>
              </a:rPr>
            </a:br>
            <a:r>
              <a:rPr lang="en-US" altLang="zh-TW" sz="2400" dirty="0" smtClean="0">
                <a:latin typeface="Adobe 繁黑體 Std B" pitchFamily="34" charset="-120"/>
                <a:ea typeface="Adobe 繁黑體 Std B" pitchFamily="34" charset="-120"/>
              </a:rPr>
              <a:t>}</a:t>
            </a:r>
            <a:endParaRPr lang="zh-TW" altLang="en-US" sz="2400" dirty="0" smtClean="0">
              <a:solidFill>
                <a:srgbClr val="C00000"/>
              </a:solidFill>
              <a:latin typeface="Adobe 繁黑體 Std B" pitchFamily="34" charset="-120"/>
              <a:ea typeface="Adobe 繁黑體 Std B" pitchFamily="34" charset="-120"/>
            </a:endParaRPr>
          </a:p>
        </p:txBody>
      </p:sp>
      <p:sp>
        <p:nvSpPr>
          <p:cNvPr id="19459"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類別的方法之描述</a:t>
            </a:r>
            <a:endParaRPr lang="en-US" altLang="zh-TW" dirty="0" smtClean="0">
              <a:latin typeface="Adobe 繁黑體 Std B" pitchFamily="34" charset="-120"/>
              <a:ea typeface="Adobe 繁黑體 Std B" pitchFamily="34" charset="-120"/>
            </a:endParaRPr>
          </a:p>
        </p:txBody>
      </p:sp>
      <p:sp>
        <p:nvSpPr>
          <p:cNvPr id="19460"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554A2994-4317-4BAE-8519-392002079AAF}" type="slidenum">
              <a:rPr kumimoji="0" lang="en-US" altLang="zh-TW" sz="1200">
                <a:solidFill>
                  <a:schemeClr val="tx2"/>
                </a:solidFill>
                <a:latin typeface="Quixley LET" pitchFamily="2" charset="0"/>
                <a:ea typeface="新細明體" charset="-120"/>
              </a:rPr>
              <a:pPr>
                <a:spcBef>
                  <a:spcPct val="0"/>
                </a:spcBef>
                <a:buFontTx/>
                <a:buNone/>
              </a:pPr>
              <a:t>31</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64F9EBEA-55F9-4B46-A062-01FB0B1757AD}"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1956957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32</a:t>
            </a:fld>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24262"/>
            <a:ext cx="4159634" cy="2258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572" y="556232"/>
            <a:ext cx="3895908" cy="5569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2820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F10648EE-C84B-40A3-ACF5-EC913FDCA785}"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33</a:t>
            </a:fld>
            <a:endParaRPr lang="zh-TW" altLang="en-US"/>
          </a:p>
        </p:txBody>
      </p:sp>
      <p:sp>
        <p:nvSpPr>
          <p:cNvPr id="3" name="內容版面配置區 2"/>
          <p:cNvSpPr>
            <a:spLocks noGrp="1"/>
          </p:cNvSpPr>
          <p:nvPr>
            <p:ph sz="quarter" idx="13"/>
          </p:nvPr>
        </p:nvSpPr>
        <p:spPr>
          <a:xfrm>
            <a:off x="457200" y="1412776"/>
            <a:ext cx="8229600" cy="1728192"/>
          </a:xfrm>
        </p:spPr>
        <p:txBody>
          <a:bodyPr>
            <a:normAutofit/>
          </a:bodyPr>
          <a:lstStyle/>
          <a:p>
            <a:r>
              <a:rPr lang="en-US" altLang="zh-TW" sz="3600" dirty="0" smtClean="0">
                <a:latin typeface="Adobe 繁黑體 Std B" pitchFamily="34" charset="-120"/>
                <a:ea typeface="Adobe 繁黑體 Std B" pitchFamily="34" charset="-120"/>
              </a:rPr>
              <a:t>Mission  </a:t>
            </a:r>
          </a:p>
          <a:p>
            <a:pPr lvl="1"/>
            <a:r>
              <a:rPr lang="en-US" altLang="zh-TW" sz="3200" dirty="0" smtClean="0">
                <a:latin typeface="Adobe 繁黑體 Std B" pitchFamily="34" charset="-120"/>
                <a:ea typeface="Adobe 繁黑體 Std B" pitchFamily="34" charset="-120"/>
              </a:rPr>
              <a:t>Create a class composed of  name, weight, height, input and output</a:t>
            </a:r>
            <a:endParaRPr lang="en-US" altLang="zh-TW" sz="3200" dirty="0">
              <a:latin typeface="Adobe 繁黑體 Std B" pitchFamily="34" charset="-120"/>
              <a:ea typeface="Adobe 繁黑體 Std B" pitchFamily="34" charset="-12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54" y="3284984"/>
            <a:ext cx="8129491" cy="2523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796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38E32202-5DCB-4BA8-B217-A264D086F42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34</a:t>
            </a:fld>
            <a:endParaRPr lang="zh-TW" altLang="en-US"/>
          </a:p>
        </p:txBody>
      </p:sp>
      <p:sp>
        <p:nvSpPr>
          <p:cNvPr id="3" name="內容版面配置區 2"/>
          <p:cNvSpPr>
            <a:spLocks noGrp="1"/>
          </p:cNvSpPr>
          <p:nvPr>
            <p:ph sz="quarter" idx="13"/>
          </p:nvPr>
        </p:nvSpPr>
        <p:spPr>
          <a:xfrm>
            <a:off x="451866" y="1275310"/>
            <a:ext cx="8234934" cy="2009674"/>
          </a:xfrm>
        </p:spPr>
        <p:txBody>
          <a:bodyPr>
            <a:normAutofit/>
          </a:bodyPr>
          <a:lstStyle/>
          <a:p>
            <a:r>
              <a:rPr lang="en-US" altLang="zh-TW" sz="3600" dirty="0" smtClean="0">
                <a:latin typeface="Adobe 繁黑體 Std B" pitchFamily="34" charset="-120"/>
                <a:ea typeface="Adobe 繁黑體 Std B" pitchFamily="34" charset="-120"/>
              </a:rPr>
              <a:t>Mission</a:t>
            </a:r>
            <a:r>
              <a:rPr lang="zh-TW" altLang="en-US" sz="3600" dirty="0" smtClean="0">
                <a:latin typeface="Adobe 繁黑體 Std B" pitchFamily="34" charset="-120"/>
                <a:ea typeface="Adobe 繁黑體 Std B" pitchFamily="34" charset="-120"/>
              </a:rPr>
              <a:t>：</a:t>
            </a:r>
            <a:endParaRPr lang="en-US" altLang="zh-TW" sz="3600" dirty="0" smtClean="0">
              <a:latin typeface="Adobe 繁黑體 Std B" pitchFamily="34" charset="-120"/>
              <a:ea typeface="Adobe 繁黑體 Std B" pitchFamily="34" charset="-120"/>
            </a:endParaRPr>
          </a:p>
          <a:p>
            <a:pPr lvl="1"/>
            <a:r>
              <a:rPr lang="en-US" altLang="zh-TW" sz="3500" dirty="0" smtClean="0">
                <a:latin typeface="Adobe 繁黑體 Std B" pitchFamily="34" charset="-120"/>
                <a:ea typeface="Adobe 繁黑體 Std B" pitchFamily="34" charset="-120"/>
              </a:rPr>
              <a:t>Add 4 functions </a:t>
            </a:r>
            <a:r>
              <a:rPr lang="en-US" altLang="zh-TW" sz="3500" dirty="0" err="1" smtClean="0">
                <a:latin typeface="Adobe 繁黑體 Std B" pitchFamily="34" charset="-120"/>
                <a:ea typeface="Adobe 繁黑體 Std B" pitchFamily="34" charset="-120"/>
              </a:rPr>
              <a:t>cosA</a:t>
            </a:r>
            <a:r>
              <a:rPr lang="en-US" altLang="zh-TW" sz="3500" dirty="0" smtClean="0">
                <a:latin typeface="Adobe 繁黑體 Std B" pitchFamily="34" charset="-120"/>
                <a:ea typeface="Adobe 繁黑體 Std B" pitchFamily="34" charset="-120"/>
              </a:rPr>
              <a:t>, </a:t>
            </a:r>
            <a:r>
              <a:rPr lang="en-US" altLang="zh-TW" sz="3500" dirty="0" err="1" smtClean="0">
                <a:latin typeface="Adobe 繁黑體 Std B" pitchFamily="34" charset="-120"/>
                <a:ea typeface="Adobe 繁黑體 Std B" pitchFamily="34" charset="-120"/>
              </a:rPr>
              <a:t>cosB</a:t>
            </a:r>
            <a:r>
              <a:rPr lang="en-US" altLang="zh-TW" sz="3500" dirty="0" smtClean="0">
                <a:latin typeface="Adobe 繁黑體 Std B" pitchFamily="34" charset="-120"/>
                <a:ea typeface="Adobe 繁黑體 Std B" pitchFamily="34" charset="-120"/>
              </a:rPr>
              <a:t>, </a:t>
            </a:r>
            <a:r>
              <a:rPr lang="en-US" altLang="zh-TW" sz="3500" dirty="0" err="1" smtClean="0">
                <a:latin typeface="Adobe 繁黑體 Std B" pitchFamily="34" charset="-120"/>
                <a:ea typeface="Adobe 繁黑體 Std B" pitchFamily="34" charset="-120"/>
              </a:rPr>
              <a:t>cosC</a:t>
            </a:r>
            <a:r>
              <a:rPr lang="en-US" altLang="zh-TW" sz="3500" dirty="0" smtClean="0">
                <a:latin typeface="Adobe 繁黑體 Std B" pitchFamily="34" charset="-120"/>
                <a:ea typeface="Adobe 繁黑體 Std B" pitchFamily="34" charset="-120"/>
              </a:rPr>
              <a:t>, print into your previous code.</a:t>
            </a: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2</a:t>
            </a:r>
            <a:endParaRPr lang="zh-TW"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4100112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程式分工</a:t>
            </a:r>
          </a:p>
        </p:txBody>
      </p:sp>
      <p:sp>
        <p:nvSpPr>
          <p:cNvPr id="3" name="內容版面配置區 2"/>
          <p:cNvSpPr>
            <a:spLocks noGrp="1"/>
          </p:cNvSpPr>
          <p:nvPr>
            <p:ph idx="1"/>
          </p:nvPr>
        </p:nvSpPr>
        <p:spPr/>
        <p:txBody>
          <a:bodyPr/>
          <a:lstStyle/>
          <a:p>
            <a:r>
              <a:rPr lang="zh-TW" altLang="en-US" dirty="0" smtClean="0">
                <a:latin typeface="Adobe 繁黑體 Std B" pitchFamily="34" charset="-120"/>
                <a:ea typeface="Adobe 繁黑體 Std B" pitchFamily="34" charset="-120"/>
              </a:rPr>
              <a:t>一般而言我們會把</a:t>
            </a:r>
            <a:r>
              <a:rPr lang="en-US" altLang="zh-TW" dirty="0" smtClean="0">
                <a:latin typeface="Adobe 繁黑體 Std B" pitchFamily="34" charset="-120"/>
                <a:ea typeface="Adobe 繁黑體 Std B" pitchFamily="34" charset="-120"/>
              </a:rPr>
              <a:t>class</a:t>
            </a:r>
            <a:r>
              <a:rPr lang="zh-TW" altLang="en-US" dirty="0">
                <a:latin typeface="Adobe 繁黑體 Std B" pitchFamily="34" charset="-120"/>
                <a:ea typeface="Adobe 繁黑體 Std B" pitchFamily="34" charset="-120"/>
              </a:rPr>
              <a:t>宣</a:t>
            </a:r>
            <a:r>
              <a:rPr lang="zh-TW" altLang="en-US" dirty="0" smtClean="0">
                <a:latin typeface="Adobe 繁黑體 Std B" pitchFamily="34" charset="-120"/>
                <a:ea typeface="Adobe 繁黑體 Std B" pitchFamily="34" charset="-120"/>
              </a:rPr>
              <a:t>告寫在</a:t>
            </a:r>
            <a:r>
              <a:rPr lang="en-US" altLang="zh-TW" dirty="0" smtClean="0">
                <a:latin typeface="Adobe 繁黑體 Std B" pitchFamily="34" charset="-120"/>
                <a:ea typeface="Adobe 繁黑體 Std B" pitchFamily="34" charset="-120"/>
              </a:rPr>
              <a:t>.h</a:t>
            </a:r>
            <a:r>
              <a:rPr lang="zh-TW" altLang="en-US" dirty="0" smtClean="0">
                <a:latin typeface="Adobe 繁黑體 Std B" pitchFamily="34" charset="-120"/>
                <a:ea typeface="Adobe 繁黑體 Std B" pitchFamily="34" charset="-120"/>
              </a:rPr>
              <a:t>裏頭</a:t>
            </a:r>
            <a:endParaRPr lang="en-US" altLang="zh-TW" dirty="0" smtClean="0">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再</a:t>
            </a:r>
            <a:r>
              <a:rPr lang="zh-TW" altLang="en-US" dirty="0" smtClean="0">
                <a:latin typeface="Adobe 繁黑體 Std B" pitchFamily="34" charset="-120"/>
                <a:ea typeface="Adobe 繁黑體 Std B" pitchFamily="34" charset="-120"/>
              </a:rPr>
              <a:t>把</a:t>
            </a:r>
            <a:r>
              <a:rPr lang="en-US" altLang="zh-TW" dirty="0" smtClean="0">
                <a:latin typeface="Adobe 繁黑體 Std B" pitchFamily="34" charset="-120"/>
                <a:ea typeface="Adobe 繁黑體 Std B" pitchFamily="34" charset="-120"/>
              </a:rPr>
              <a:t>class</a:t>
            </a:r>
            <a:r>
              <a:rPr lang="zh-TW" altLang="en-US" dirty="0" smtClean="0">
                <a:latin typeface="Adobe 繁黑體 Std B" pitchFamily="34" charset="-120"/>
                <a:ea typeface="Adobe 繁黑體 Std B" pitchFamily="34" charset="-120"/>
              </a:rPr>
              <a:t>內的</a:t>
            </a:r>
            <a:r>
              <a:rPr lang="zh-TW" altLang="en-US" smtClean="0">
                <a:latin typeface="Adobe 繁黑體 Std B" pitchFamily="34" charset="-120"/>
                <a:ea typeface="Adobe 繁黑體 Std B" pitchFamily="34" charset="-120"/>
              </a:rPr>
              <a:t>函</a:t>
            </a:r>
            <a:r>
              <a:rPr lang="zh-TW" altLang="en-US">
                <a:latin typeface="Adobe 繁黑體 Std B" pitchFamily="34" charset="-120"/>
                <a:ea typeface="Adobe 繁黑體 Std B" pitchFamily="34" charset="-120"/>
              </a:rPr>
              <a:t>式定義寫</a:t>
            </a:r>
            <a:r>
              <a:rPr lang="zh-TW" altLang="en-US" dirty="0" smtClean="0">
                <a:latin typeface="Adobe 繁黑體 Std B" pitchFamily="34" charset="-120"/>
                <a:ea typeface="Adobe 繁黑體 Std B" pitchFamily="34" charset="-120"/>
              </a:rPr>
              <a:t>在</a:t>
            </a:r>
            <a:r>
              <a:rPr lang="en-US" altLang="zh-TW" dirty="0" smtClean="0">
                <a:latin typeface="Adobe 繁黑體 Std B" pitchFamily="34" charset="-120"/>
                <a:ea typeface="Adobe 繁黑體 Std B" pitchFamily="34" charset="-120"/>
              </a:rPr>
              <a:t>.</a:t>
            </a:r>
            <a:r>
              <a:rPr lang="en-US" altLang="zh-TW" dirty="0" err="1" smtClean="0">
                <a:latin typeface="Adobe 繁黑體 Std B" pitchFamily="34" charset="-120"/>
                <a:ea typeface="Adobe 繁黑體 Std B" pitchFamily="34" charset="-120"/>
              </a:rPr>
              <a:t>cpp</a:t>
            </a:r>
            <a:r>
              <a:rPr lang="zh-TW" altLang="en-US" dirty="0" smtClean="0">
                <a:latin typeface="Adobe 繁黑體 Std B" pitchFamily="34" charset="-120"/>
                <a:ea typeface="Adobe 繁黑體 Std B" pitchFamily="34" charset="-120"/>
              </a:rPr>
              <a:t>裏頭</a:t>
            </a:r>
            <a:endParaRPr lang="en-US" altLang="zh-TW" dirty="0" smtClean="0">
              <a:latin typeface="Adobe 繁黑體 Std B" pitchFamily="34" charset="-120"/>
              <a:ea typeface="Adobe 繁黑體 Std B" pitchFamily="34" charset="-120"/>
            </a:endParaRPr>
          </a:p>
          <a:p>
            <a:endParaRPr lang="en-US" altLang="zh-TW" dirty="0">
              <a:latin typeface="Adobe 繁黑體 Std B" pitchFamily="34" charset="-120"/>
              <a:ea typeface="Adobe 繁黑體 Std B" pitchFamily="34" charset="-120"/>
            </a:endParaRPr>
          </a:p>
          <a:p>
            <a:endParaRPr lang="en-US" altLang="zh-TW" dirty="0" smtClean="0">
              <a:latin typeface="Adobe 繁黑體 Std B" pitchFamily="34" charset="-120"/>
              <a:ea typeface="Adobe 繁黑體 Std B" pitchFamily="34" charset="-120"/>
            </a:endParaRPr>
          </a:p>
          <a:p>
            <a:r>
              <a:rPr lang="zh-TW" altLang="en-US" dirty="0" smtClean="0">
                <a:latin typeface="Adobe 繁黑體 Std B" pitchFamily="34" charset="-120"/>
                <a:ea typeface="Adobe 繁黑體 Std B" pitchFamily="34" charset="-120"/>
              </a:rPr>
              <a:t>在</a:t>
            </a:r>
            <a:r>
              <a:rPr lang="en-US" altLang="zh-TW" dirty="0" err="1" smtClean="0">
                <a:latin typeface="Adobe 繁黑體 Std B" pitchFamily="34" charset="-120"/>
                <a:ea typeface="Adobe 繁黑體 Std B" pitchFamily="34" charset="-120"/>
              </a:rPr>
              <a:t>int</a:t>
            </a:r>
            <a:r>
              <a:rPr lang="en-US" altLang="zh-TW" dirty="0" smtClean="0">
                <a:latin typeface="Adobe 繁黑體 Std B" pitchFamily="34" charset="-120"/>
                <a:ea typeface="Adobe 繁黑體 Std B" pitchFamily="34" charset="-120"/>
              </a:rPr>
              <a:t> main()</a:t>
            </a:r>
            <a:r>
              <a:rPr lang="zh-TW" altLang="en-US" dirty="0" smtClean="0">
                <a:latin typeface="Adobe 繁黑體 Std B" pitchFamily="34" charset="-120"/>
                <a:ea typeface="Adobe 繁黑體 Std B" pitchFamily="34" charset="-120"/>
              </a:rPr>
              <a:t>中</a:t>
            </a:r>
            <a:r>
              <a:rPr lang="en-US" altLang="zh-TW" dirty="0" smtClean="0">
                <a:latin typeface="Adobe 繁黑體 Std B" pitchFamily="34" charset="-120"/>
                <a:ea typeface="Adobe 繁黑體 Std B" pitchFamily="34" charset="-120"/>
              </a:rPr>
              <a:t>#include “</a:t>
            </a:r>
            <a:r>
              <a:rPr lang="en-US" altLang="zh-TW" dirty="0" err="1" smtClean="0">
                <a:latin typeface="Adobe 繁黑體 Std B" pitchFamily="34" charset="-120"/>
                <a:ea typeface="Adobe 繁黑體 Std B" pitchFamily="34" charset="-120"/>
              </a:rPr>
              <a:t>xxx.h</a:t>
            </a:r>
            <a:r>
              <a:rPr lang="en-US" altLang="zh-TW" dirty="0" smtClean="0">
                <a:latin typeface="Adobe 繁黑體 Std B" pitchFamily="34" charset="-120"/>
                <a:ea typeface="Adobe 繁黑體 Std B" pitchFamily="34" charset="-120"/>
              </a:rPr>
              <a:t>”</a:t>
            </a:r>
          </a:p>
          <a:p>
            <a:r>
              <a:rPr lang="zh-TW" altLang="en-US" dirty="0" smtClean="0">
                <a:latin typeface="Adobe 繁黑體 Std B" pitchFamily="34" charset="-120"/>
                <a:ea typeface="Adobe 繁黑體 Std B" pitchFamily="34" charset="-120"/>
              </a:rPr>
              <a:t>在</a:t>
            </a:r>
            <a:r>
              <a:rPr lang="en-US" altLang="zh-TW" dirty="0" smtClean="0">
                <a:latin typeface="Adobe 繁黑體 Std B" pitchFamily="34" charset="-120"/>
                <a:ea typeface="Adobe 繁黑體 Std B" pitchFamily="34" charset="-120"/>
              </a:rPr>
              <a:t>.</a:t>
            </a:r>
            <a:r>
              <a:rPr lang="en-US" altLang="zh-TW" dirty="0" err="1" smtClean="0">
                <a:latin typeface="Adobe 繁黑體 Std B" pitchFamily="34" charset="-120"/>
                <a:ea typeface="Adobe 繁黑體 Std B" pitchFamily="34" charset="-120"/>
              </a:rPr>
              <a:t>cpp</a:t>
            </a:r>
            <a:r>
              <a:rPr lang="zh-TW" altLang="en-US" dirty="0" smtClean="0">
                <a:latin typeface="Adobe 繁黑體 Std B" pitchFamily="34" charset="-120"/>
                <a:ea typeface="Adobe 繁黑體 Std B" pitchFamily="34" charset="-120"/>
              </a:rPr>
              <a:t>中</a:t>
            </a:r>
            <a:r>
              <a:rPr lang="en-US" altLang="zh-TW" dirty="0">
                <a:latin typeface="Adobe 繁黑體 Std B" pitchFamily="34" charset="-120"/>
                <a:ea typeface="Adobe 繁黑體 Std B" pitchFamily="34" charset="-120"/>
              </a:rPr>
              <a:t>#include “</a:t>
            </a:r>
            <a:r>
              <a:rPr lang="en-US" altLang="zh-TW" dirty="0" err="1">
                <a:latin typeface="Adobe 繁黑體 Std B" pitchFamily="34" charset="-120"/>
                <a:ea typeface="Adobe 繁黑體 Std B" pitchFamily="34" charset="-120"/>
              </a:rPr>
              <a:t>xxx.h</a:t>
            </a:r>
            <a:r>
              <a:rPr lang="en-US" altLang="zh-TW" dirty="0">
                <a:latin typeface="Adobe 繁黑體 Std B" pitchFamily="34" charset="-120"/>
                <a:ea typeface="Adobe 繁黑體 Std B" pitchFamily="34" charset="-120"/>
              </a:rPr>
              <a:t>”</a:t>
            </a:r>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35</a:t>
            </a:fld>
            <a:endParaRPr lang="zh-TW" altLang="en-US"/>
          </a:p>
        </p:txBody>
      </p:sp>
    </p:spTree>
    <p:extLst>
      <p:ext uri="{BB962C8B-B14F-4D97-AF65-F5344CB8AC3E}">
        <p14:creationId xmlns:p14="http://schemas.microsoft.com/office/powerpoint/2010/main" val="2122014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36</a:t>
            </a:fld>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623192"/>
            <a:ext cx="7003665" cy="2178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421" y="3527487"/>
            <a:ext cx="4213216" cy="1602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49" y="2924944"/>
            <a:ext cx="4418376" cy="280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2803012" y="5515470"/>
            <a:ext cx="982961" cy="461665"/>
          </a:xfrm>
          <a:prstGeom prst="rect">
            <a:avLst/>
          </a:prstGeom>
          <a:solidFill>
            <a:srgbClr val="FFFF00"/>
          </a:solidFill>
        </p:spPr>
        <p:txBody>
          <a:bodyPr wrap="none" rtlCol="0">
            <a:spAutoFit/>
          </a:bodyPr>
          <a:lstStyle/>
          <a:p>
            <a:r>
              <a:rPr lang="en-US" altLang="zh-TW" sz="2400" dirty="0" err="1" smtClean="0">
                <a:latin typeface="Adobe 繁黑體 Std B" pitchFamily="34" charset="-120"/>
                <a:ea typeface="Adobe 繁黑體 Std B" pitchFamily="34" charset="-120"/>
              </a:rPr>
              <a:t>add.h</a:t>
            </a:r>
            <a:endParaRPr lang="zh-TW" altLang="en-US" sz="2400" dirty="0">
              <a:latin typeface="Adobe 繁黑體 Std B" pitchFamily="34" charset="-120"/>
              <a:ea typeface="Adobe 繁黑體 Std B" pitchFamily="34" charset="-120"/>
            </a:endParaRPr>
          </a:p>
        </p:txBody>
      </p:sp>
      <p:sp>
        <p:nvSpPr>
          <p:cNvPr id="12" name="文字方塊 11"/>
          <p:cNvSpPr txBox="1"/>
          <p:nvPr/>
        </p:nvSpPr>
        <p:spPr>
          <a:xfrm>
            <a:off x="7524328" y="4899508"/>
            <a:ext cx="1322798" cy="461665"/>
          </a:xfrm>
          <a:prstGeom prst="rect">
            <a:avLst/>
          </a:prstGeom>
          <a:solidFill>
            <a:srgbClr val="FFFF00"/>
          </a:solidFill>
        </p:spPr>
        <p:txBody>
          <a:bodyPr wrap="none" rtlCol="0">
            <a:spAutoFit/>
          </a:bodyPr>
          <a:lstStyle/>
          <a:p>
            <a:r>
              <a:rPr lang="en-US" altLang="zh-TW" sz="2400" dirty="0" smtClean="0">
                <a:latin typeface="Adobe 繁黑體 Std B" pitchFamily="34" charset="-120"/>
                <a:ea typeface="Adobe 繁黑體 Std B" pitchFamily="34" charset="-120"/>
              </a:rPr>
              <a:t>add.cpp</a:t>
            </a:r>
            <a:endParaRPr lang="zh-TW" altLang="en-US" sz="2400" dirty="0">
              <a:latin typeface="Adobe 繁黑體 Std B" pitchFamily="34" charset="-120"/>
              <a:ea typeface="Adobe 繁黑體 Std B" pitchFamily="34" charset="-120"/>
            </a:endParaRPr>
          </a:p>
        </p:txBody>
      </p:sp>
      <p:sp>
        <p:nvSpPr>
          <p:cNvPr id="8" name="矩形 7"/>
          <p:cNvSpPr/>
          <p:nvPr/>
        </p:nvSpPr>
        <p:spPr>
          <a:xfrm>
            <a:off x="1187624" y="911224"/>
            <a:ext cx="2106868"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4" name="矩形 13"/>
          <p:cNvSpPr/>
          <p:nvPr/>
        </p:nvSpPr>
        <p:spPr>
          <a:xfrm>
            <a:off x="5652120" y="2063352"/>
            <a:ext cx="1152128"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4015195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37</a:t>
            </a:fld>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8906408" cy="5089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371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a:t>
            </a:r>
            <a:r>
              <a:rPr lang="en-US" altLang="zh-TW" dirty="0" err="1" smtClean="0">
                <a:latin typeface="Adobe 繁黑體 Std B" pitchFamily="34" charset="-120"/>
                <a:ea typeface="Adobe 繁黑體 Std B" pitchFamily="34" charset="-120"/>
              </a:rPr>
              <a:t>ifndef</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457200" y="1600200"/>
            <a:ext cx="4546848" cy="4525963"/>
          </a:xfrm>
        </p:spPr>
        <p:txBody>
          <a:bodyPr>
            <a:normAutofit lnSpcReduction="10000"/>
          </a:bodyPr>
          <a:lstStyle/>
          <a:p>
            <a:r>
              <a:rPr lang="zh-TW" altLang="en-US" dirty="0" smtClean="0">
                <a:latin typeface="Adobe 繁黑體 Std B" pitchFamily="34" charset="-120"/>
                <a:ea typeface="Adobe 繁黑體 Std B" pitchFamily="34" charset="-120"/>
              </a:rPr>
              <a:t>比如</a:t>
            </a:r>
            <a:r>
              <a:rPr lang="zh-TW" altLang="en-US" dirty="0">
                <a:latin typeface="Adobe 繁黑體 Std B" pitchFamily="34" charset="-120"/>
                <a:ea typeface="Adobe 繁黑體 Std B" pitchFamily="34" charset="-120"/>
              </a:rPr>
              <a:t>你有兩個</a:t>
            </a:r>
            <a:r>
              <a:rPr lang="en-US" altLang="zh-TW" dirty="0">
                <a:latin typeface="Adobe 繁黑體 Std B" pitchFamily="34" charset="-120"/>
                <a:ea typeface="Adobe 繁黑體 Std B" pitchFamily="34" charset="-120"/>
              </a:rPr>
              <a:t>C</a:t>
            </a:r>
            <a:r>
              <a:rPr lang="zh-TW" altLang="en-US" dirty="0">
                <a:latin typeface="Adobe 繁黑體 Std B" pitchFamily="34" charset="-120"/>
                <a:ea typeface="Adobe 繁黑體 Std B" pitchFamily="34" charset="-120"/>
              </a:rPr>
              <a:t>文件，這兩個</a:t>
            </a:r>
            <a:r>
              <a:rPr lang="en-US" altLang="zh-TW" dirty="0" err="1" smtClean="0">
                <a:latin typeface="Adobe 繁黑體 Std B" pitchFamily="34" charset="-120"/>
                <a:ea typeface="Adobe 繁黑體 Std B" pitchFamily="34" charset="-120"/>
              </a:rPr>
              <a:t>Cpp</a:t>
            </a:r>
            <a:r>
              <a:rPr lang="zh-TW" altLang="en-US" dirty="0" smtClean="0">
                <a:latin typeface="Adobe 繁黑體 Std B" pitchFamily="34" charset="-120"/>
                <a:ea typeface="Adobe 繁黑體 Std B" pitchFamily="34" charset="-120"/>
              </a:rPr>
              <a:t>文件</a:t>
            </a:r>
            <a:r>
              <a:rPr lang="zh-TW" altLang="en-US" dirty="0">
                <a:latin typeface="Adobe 繁黑體 Std B" pitchFamily="34" charset="-120"/>
                <a:ea typeface="Adobe 繁黑體 Std B" pitchFamily="34" charset="-120"/>
              </a:rPr>
              <a:t>都</a:t>
            </a:r>
            <a:r>
              <a:rPr lang="en-US" altLang="zh-TW" dirty="0">
                <a:latin typeface="Adobe 繁黑體 Std B" pitchFamily="34" charset="-120"/>
                <a:ea typeface="Adobe 繁黑體 Std B" pitchFamily="34" charset="-120"/>
              </a:rPr>
              <a:t>include</a:t>
            </a:r>
            <a:r>
              <a:rPr lang="zh-TW" altLang="en-US" dirty="0">
                <a:latin typeface="Adobe 繁黑體 Std B" pitchFamily="34" charset="-120"/>
                <a:ea typeface="Adobe 繁黑體 Std B" pitchFamily="34" charset="-120"/>
              </a:rPr>
              <a:t>了同一個頭文件。而編譯時，這兩個</a:t>
            </a:r>
            <a:r>
              <a:rPr lang="en-US" altLang="zh-TW" dirty="0" err="1" smtClean="0">
                <a:latin typeface="Adobe 繁黑體 Std B" pitchFamily="34" charset="-120"/>
                <a:ea typeface="Adobe 繁黑體 Std B" pitchFamily="34" charset="-120"/>
              </a:rPr>
              <a:t>Cpp</a:t>
            </a:r>
            <a:r>
              <a:rPr lang="zh-TW" altLang="en-US" dirty="0" smtClean="0">
                <a:latin typeface="Adobe 繁黑體 Std B" pitchFamily="34" charset="-120"/>
                <a:ea typeface="Adobe 繁黑體 Std B" pitchFamily="34" charset="-120"/>
              </a:rPr>
              <a:t>文件</a:t>
            </a:r>
            <a:r>
              <a:rPr lang="zh-TW" altLang="en-US" dirty="0">
                <a:latin typeface="Adobe 繁黑體 Std B" pitchFamily="34" charset="-120"/>
                <a:ea typeface="Adobe 繁黑體 Std B" pitchFamily="34" charset="-120"/>
              </a:rPr>
              <a:t>要一同編譯成一個可運行文件</a:t>
            </a:r>
            <a:r>
              <a:rPr lang="zh-TW" altLang="en-US" dirty="0" smtClean="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此時會產生</a:t>
            </a:r>
            <a:r>
              <a:rPr lang="zh-TW" altLang="en-US" dirty="0" smtClean="0">
                <a:latin typeface="Adobe 繁黑體 Std B" pitchFamily="34" charset="-120"/>
                <a:ea typeface="Adobe 繁黑體 Std B" pitchFamily="34" charset="-120"/>
              </a:rPr>
              <a:t>大量</a:t>
            </a:r>
            <a:r>
              <a:rPr lang="zh-TW" altLang="en-US" dirty="0">
                <a:latin typeface="Adobe 繁黑體 Std B" pitchFamily="34" charset="-120"/>
                <a:ea typeface="Adobe 繁黑體 Std B" pitchFamily="34" charset="-120"/>
              </a:rPr>
              <a:t>的聲明衝突</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r>
              <a:rPr lang="zh-TW" altLang="en-US" dirty="0" smtClean="0">
                <a:latin typeface="Adobe 繁黑體 Std B" pitchFamily="34" charset="-120"/>
                <a:ea typeface="Adobe 繁黑體 Std B" pitchFamily="34" charset="-120"/>
              </a:rPr>
              <a:t>解決方式：</a:t>
            </a:r>
            <a:r>
              <a:rPr lang="en-US" altLang="zh-TW" dirty="0">
                <a:latin typeface="Adobe 繁黑體 Std B" pitchFamily="34" charset="-120"/>
                <a:ea typeface="Adobe 繁黑體 Std B" pitchFamily="34" charset="-120"/>
              </a:rPr>
              <a:t>#</a:t>
            </a:r>
            <a:r>
              <a:rPr lang="en-US" altLang="zh-TW" dirty="0" err="1" smtClean="0">
                <a:latin typeface="Adobe 繁黑體 Std B" pitchFamily="34" charset="-120"/>
                <a:ea typeface="Adobe 繁黑體 Std B" pitchFamily="34" charset="-120"/>
              </a:rPr>
              <a:t>ifndef</a:t>
            </a:r>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38</a:t>
            </a:fld>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060848"/>
            <a:ext cx="3384712" cy="3592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343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fontAlgn="t">
              <a:buFontTx/>
              <a:buBlip>
                <a:blip r:embed="rId2"/>
              </a:buBlip>
            </a:pPr>
            <a:r>
              <a:rPr lang="zh-TW" altLang="en-US" dirty="0" smtClean="0">
                <a:latin typeface="Adobe 繁黑體 Std B" pitchFamily="34" charset="-120"/>
                <a:ea typeface="Adobe 繁黑體 Std B" pitchFamily="34" charset="-120"/>
              </a:rPr>
              <a:t>思考 </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以功能角度</a:t>
            </a:r>
            <a:r>
              <a:rPr lang="en-US" altLang="zh-TW" dirty="0" smtClean="0">
                <a:latin typeface="Adobe 繁黑體 Std B" pitchFamily="34" charset="-120"/>
                <a:ea typeface="Adobe 繁黑體 Std B" pitchFamily="34" charset="-120"/>
              </a:rPr>
              <a:t>)</a:t>
            </a:r>
          </a:p>
          <a:p>
            <a:pPr lvl="1" fontAlgn="t">
              <a:buFontTx/>
              <a:buBlip>
                <a:blip r:embed="rId3"/>
              </a:buBlip>
            </a:pPr>
            <a:r>
              <a:rPr lang="zh-TW" altLang="en-US" dirty="0" smtClean="0">
                <a:latin typeface="Adobe 繁黑體 Std B" pitchFamily="34" charset="-120"/>
                <a:ea typeface="Adobe 繁黑體 Std B" pitchFamily="34" charset="-120"/>
              </a:rPr>
              <a:t>每個物件需要什麼資料？</a:t>
            </a:r>
            <a:endParaRPr lang="en-US" altLang="zh-TW" dirty="0" smtClean="0">
              <a:latin typeface="Adobe 繁黑體 Std B" pitchFamily="34" charset="-120"/>
              <a:ea typeface="Adobe 繁黑體 Std B" pitchFamily="34" charset="-120"/>
            </a:endParaRPr>
          </a:p>
          <a:p>
            <a:pPr lvl="1" fontAlgn="t">
              <a:buFontTx/>
              <a:buBlip>
                <a:blip r:embed="rId3"/>
              </a:buBlip>
            </a:pPr>
            <a:r>
              <a:rPr lang="zh-TW" altLang="en-US" dirty="0" smtClean="0">
                <a:latin typeface="Adobe 繁黑體 Std B" pitchFamily="34" charset="-120"/>
                <a:ea typeface="Adobe 繁黑體 Std B" pitchFamily="34" charset="-120"/>
              </a:rPr>
              <a:t>每個物件需要什麼方法來操作資料？</a:t>
            </a:r>
            <a:endParaRPr lang="en-US" altLang="zh-TW" dirty="0" smtClean="0">
              <a:latin typeface="Adobe 繁黑體 Std B" pitchFamily="34" charset="-120"/>
              <a:ea typeface="Adobe 繁黑體 Std B" pitchFamily="34" charset="-120"/>
            </a:endParaRPr>
          </a:p>
          <a:p>
            <a:pPr fontAlgn="t">
              <a:buFontTx/>
              <a:buBlip>
                <a:blip r:embed="rId2"/>
              </a:buBlip>
            </a:pPr>
            <a:r>
              <a:rPr lang="zh-TW" altLang="en-US" dirty="0" smtClean="0">
                <a:latin typeface="Adobe 繁黑體 Std B" pitchFamily="34" charset="-120"/>
                <a:ea typeface="Adobe 繁黑體 Std B" pitchFamily="34" charset="-120"/>
              </a:rPr>
              <a:t>進階思考 </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以使用者角度</a:t>
            </a:r>
            <a:r>
              <a:rPr lang="en-US" altLang="zh-TW" dirty="0" smtClean="0">
                <a:latin typeface="Adobe 繁黑體 Std B" pitchFamily="34" charset="-120"/>
                <a:ea typeface="Adobe 繁黑體 Std B" pitchFamily="34" charset="-120"/>
              </a:rPr>
              <a:t>)</a:t>
            </a:r>
          </a:p>
          <a:p>
            <a:pPr lvl="1" fontAlgn="t">
              <a:buFontTx/>
              <a:buBlip>
                <a:blip r:embed="rId3"/>
              </a:buBlip>
            </a:pPr>
            <a:r>
              <a:rPr lang="zh-TW" altLang="en-US" dirty="0" smtClean="0">
                <a:latin typeface="Adobe 繁黑體 Std B" pitchFamily="34" charset="-120"/>
                <a:ea typeface="Adobe 繁黑體 Std B" pitchFamily="34" charset="-120"/>
              </a:rPr>
              <a:t>如何讓使用類別的人方便簡單使用？</a:t>
            </a:r>
            <a:endParaRPr lang="en-US" altLang="zh-TW" dirty="0" smtClean="0">
              <a:latin typeface="Adobe 繁黑體 Std B" pitchFamily="34" charset="-120"/>
              <a:ea typeface="Adobe 繁黑體 Std B" pitchFamily="34" charset="-120"/>
            </a:endParaRPr>
          </a:p>
          <a:p>
            <a:pPr lvl="1" fontAlgn="t">
              <a:buFontTx/>
              <a:buBlip>
                <a:blip r:embed="rId3"/>
              </a:buBlip>
            </a:pPr>
            <a:r>
              <a:rPr lang="zh-TW" altLang="en-US" dirty="0" smtClean="0">
                <a:latin typeface="Adobe 繁黑體 Std B" pitchFamily="34" charset="-120"/>
                <a:ea typeface="Adobe 繁黑體 Std B" pitchFamily="34" charset="-120"/>
              </a:rPr>
              <a:t>如何避免使用類別的人因資料操作不當而產生錯誤？</a:t>
            </a:r>
            <a:endParaRPr lang="en-US" altLang="zh-TW" dirty="0" smtClean="0">
              <a:latin typeface="Adobe 繁黑體 Std B" pitchFamily="34" charset="-120"/>
              <a:ea typeface="Adobe 繁黑體 Std B" pitchFamily="34" charset="-120"/>
            </a:endParaRPr>
          </a:p>
          <a:p>
            <a:pPr lvl="1" fontAlgn="t">
              <a:buFontTx/>
              <a:buBlip>
                <a:blip r:embed="rId3"/>
              </a:buBlip>
            </a:pPr>
            <a:endParaRPr lang="en-US" altLang="zh-TW" dirty="0" smtClean="0">
              <a:latin typeface="Adobe 繁黑體 Std B" pitchFamily="34" charset="-120"/>
              <a:ea typeface="Adobe 繁黑體 Std B" pitchFamily="34" charset="-120"/>
            </a:endParaRPr>
          </a:p>
          <a:p>
            <a:pPr fontAlgn="t">
              <a:buFontTx/>
              <a:buBlip>
                <a:blip r:embed="rId2"/>
              </a:buBlip>
            </a:pPr>
            <a:endParaRPr lang="en-US" altLang="zh-TW" dirty="0" smtClean="0">
              <a:latin typeface="Adobe 繁黑體 Std B" pitchFamily="34" charset="-120"/>
              <a:ea typeface="Adobe 繁黑體 Std B" pitchFamily="34" charset="-120"/>
            </a:endParaRPr>
          </a:p>
        </p:txBody>
      </p:sp>
      <p:sp>
        <p:nvSpPr>
          <p:cNvPr id="20483"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如何設計類別</a:t>
            </a:r>
            <a:r>
              <a:rPr lang="en-US" altLang="zh-TW" dirty="0" smtClean="0">
                <a:latin typeface="Adobe 繁黑體 Std B" pitchFamily="34" charset="-120"/>
                <a:ea typeface="Adobe 繁黑體 Std B" pitchFamily="34" charset="-120"/>
              </a:rPr>
              <a:t>? </a:t>
            </a:r>
          </a:p>
        </p:txBody>
      </p:sp>
      <p:sp>
        <p:nvSpPr>
          <p:cNvPr id="20484"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16D4440D-CC68-4C3C-A9C5-7D922CFDD3CB}" type="slidenum">
              <a:rPr kumimoji="0" lang="en-US" altLang="zh-TW" sz="1200">
                <a:solidFill>
                  <a:schemeClr val="tx2"/>
                </a:solidFill>
                <a:latin typeface="Quixley LET" pitchFamily="2" charset="0"/>
                <a:ea typeface="新細明體" charset="-120"/>
              </a:rPr>
              <a:pPr>
                <a:spcBef>
                  <a:spcPct val="0"/>
                </a:spcBef>
                <a:buFontTx/>
                <a:buNone/>
              </a:pPr>
              <a:t>39</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F8906ECA-23A0-4358-BF1A-D6EDEFBA7E7B}"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3472760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387424"/>
            <a:ext cx="8229600" cy="1143000"/>
          </a:xfrm>
        </p:spPr>
        <p:txBody>
          <a:bodyPr/>
          <a:lstStyle/>
          <a:p>
            <a:endParaRPr lang="zh-TW" altLang="en-US" dirty="0"/>
          </a:p>
        </p:txBody>
      </p:sp>
      <p:graphicFrame>
        <p:nvGraphicFramePr>
          <p:cNvPr id="7" name="內容版面配置區 6"/>
          <p:cNvGraphicFramePr>
            <a:graphicFrameLocks noGrp="1"/>
          </p:cNvGraphicFramePr>
          <p:nvPr>
            <p:ph idx="1"/>
            <p:extLst/>
          </p:nvPr>
        </p:nvGraphicFramePr>
        <p:xfrm>
          <a:off x="467544" y="9807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版面配置區 3"/>
          <p:cNvSpPr>
            <a:spLocks noGrp="1"/>
          </p:cNvSpPr>
          <p:nvPr>
            <p:ph type="dt" sz="half" idx="10"/>
          </p:nvPr>
        </p:nvSpPr>
        <p:spPr/>
        <p:txBody>
          <a:bodyPr/>
          <a:lstStyle/>
          <a:p>
            <a:fld id="{71FA2040-8289-4316-A312-655440A9F763}"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a:t>
            </a:fld>
            <a:endParaRPr lang="zh-TW" altLang="en-US"/>
          </a:p>
        </p:txBody>
      </p:sp>
      <p:sp>
        <p:nvSpPr>
          <p:cNvPr id="8" name="文字方塊 7"/>
          <p:cNvSpPr txBox="1"/>
          <p:nvPr/>
        </p:nvSpPr>
        <p:spPr>
          <a:xfrm>
            <a:off x="2771799" y="4653136"/>
            <a:ext cx="1630575" cy="523220"/>
          </a:xfrm>
          <a:prstGeom prst="rect">
            <a:avLst/>
          </a:prstGeom>
          <a:noFill/>
        </p:spPr>
        <p:txBody>
          <a:bodyPr wrap="none" rtlCol="0">
            <a:spAutoFit/>
          </a:bodyPr>
          <a:lstStyle/>
          <a:p>
            <a:r>
              <a:rPr lang="en-US" altLang="zh-TW" sz="2800" dirty="0" smtClean="0">
                <a:latin typeface="Adobe 繁黑體 Std B" pitchFamily="34" charset="-120"/>
                <a:ea typeface="Adobe 繁黑體 Std B" pitchFamily="34" charset="-120"/>
              </a:rPr>
              <a:t>Function</a:t>
            </a:r>
            <a:endParaRPr lang="zh-TW" altLang="en-US" sz="2800" dirty="0">
              <a:latin typeface="Adobe 繁黑體 Std B" pitchFamily="34" charset="-120"/>
              <a:ea typeface="Adobe 繁黑體 Std B" pitchFamily="34" charset="-120"/>
            </a:endParaRPr>
          </a:p>
        </p:txBody>
      </p:sp>
      <p:sp>
        <p:nvSpPr>
          <p:cNvPr id="9" name="文字方塊 8"/>
          <p:cNvSpPr txBox="1"/>
          <p:nvPr/>
        </p:nvSpPr>
        <p:spPr>
          <a:xfrm>
            <a:off x="4813633" y="4663388"/>
            <a:ext cx="1786066" cy="523220"/>
          </a:xfrm>
          <a:prstGeom prst="rect">
            <a:avLst/>
          </a:prstGeom>
          <a:noFill/>
        </p:spPr>
        <p:txBody>
          <a:bodyPr wrap="none" rtlCol="0">
            <a:spAutoFit/>
          </a:bodyPr>
          <a:lstStyle/>
          <a:p>
            <a:r>
              <a:rPr lang="en-US" altLang="zh-TW" sz="2800" dirty="0" smtClean="0">
                <a:latin typeface="Adobe 繁黑體 Std B" pitchFamily="34" charset="-120"/>
                <a:ea typeface="Adobe 繁黑體 Std B" pitchFamily="34" charset="-120"/>
              </a:rPr>
              <a:t>Functions</a:t>
            </a:r>
            <a:endParaRPr lang="zh-TW" altLang="en-US" sz="2800" dirty="0">
              <a:latin typeface="Adobe 繁黑體 Std B" pitchFamily="34" charset="-120"/>
              <a:ea typeface="Adobe 繁黑體 Std B" pitchFamily="34" charset="-120"/>
            </a:endParaRPr>
          </a:p>
        </p:txBody>
      </p:sp>
      <p:sp>
        <p:nvSpPr>
          <p:cNvPr id="10" name="文字方塊 9"/>
          <p:cNvSpPr txBox="1"/>
          <p:nvPr/>
        </p:nvSpPr>
        <p:spPr>
          <a:xfrm>
            <a:off x="7036772" y="4633972"/>
            <a:ext cx="1351652" cy="523220"/>
          </a:xfrm>
          <a:prstGeom prst="rect">
            <a:avLst/>
          </a:prstGeom>
          <a:noFill/>
        </p:spPr>
        <p:txBody>
          <a:bodyPr wrap="none" rtlCol="0">
            <a:spAutoFit/>
          </a:bodyPr>
          <a:lstStyle/>
          <a:p>
            <a:r>
              <a:rPr lang="en-US" altLang="zh-TW" sz="2800" dirty="0" smtClean="0">
                <a:latin typeface="Adobe 繁黑體 Std B" pitchFamily="34" charset="-120"/>
                <a:ea typeface="Adobe 繁黑體 Std B" pitchFamily="34" charset="-120"/>
              </a:rPr>
              <a:t>Classes</a:t>
            </a:r>
            <a:endParaRPr lang="zh-TW" altLang="en-US" sz="2800"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1380264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F10648EE-C84B-40A3-ACF5-EC913FDCA785}"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40</a:t>
            </a:fld>
            <a:endParaRPr lang="zh-TW" altLang="en-US"/>
          </a:p>
        </p:txBody>
      </p:sp>
      <p:sp>
        <p:nvSpPr>
          <p:cNvPr id="3" name="內容版面配置區 2"/>
          <p:cNvSpPr>
            <a:spLocks noGrp="1"/>
          </p:cNvSpPr>
          <p:nvPr>
            <p:ph sz="quarter" idx="13"/>
          </p:nvPr>
        </p:nvSpPr>
        <p:spPr>
          <a:xfrm>
            <a:off x="457200" y="1412776"/>
            <a:ext cx="8229600" cy="1296144"/>
          </a:xfrm>
        </p:spPr>
        <p:txBody>
          <a:bodyPr>
            <a:normAutofit/>
          </a:bodyPr>
          <a:lstStyle/>
          <a:p>
            <a:r>
              <a:rPr lang="en-US" altLang="zh-TW" sz="3600" dirty="0" smtClean="0">
                <a:latin typeface="Adobe 繁黑體 Std B" pitchFamily="34" charset="-120"/>
                <a:ea typeface="Adobe 繁黑體 Std B" pitchFamily="34" charset="-120"/>
              </a:rPr>
              <a:t>Mission  </a:t>
            </a:r>
          </a:p>
          <a:p>
            <a:pPr lvl="1"/>
            <a:r>
              <a:rPr lang="en-US" altLang="zh-TW" sz="3200" dirty="0" smtClean="0">
                <a:latin typeface="Adobe 繁黑體 Std B" pitchFamily="34" charset="-120"/>
                <a:ea typeface="Adobe 繁黑體 Std B" pitchFamily="34" charset="-120"/>
              </a:rPr>
              <a:t>Separate the code into .h and .</a:t>
            </a:r>
            <a:r>
              <a:rPr lang="en-US" altLang="zh-TW" sz="3200" dirty="0" err="1" smtClean="0">
                <a:latin typeface="Adobe 繁黑體 Std B" pitchFamily="34" charset="-120"/>
                <a:ea typeface="Adobe 繁黑體 Std B" pitchFamily="34" charset="-120"/>
              </a:rPr>
              <a:t>cpp</a:t>
            </a:r>
            <a:endParaRPr lang="en-US" altLang="zh-TW" sz="3200" dirty="0">
              <a:latin typeface="Adobe 繁黑體 Std B" pitchFamily="34" charset="-120"/>
              <a:ea typeface="Adobe 繁黑體 Std B" pitchFamily="34" charset="-12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2517591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38E32202-5DCB-4BA8-B217-A264D086F42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41</a:t>
            </a:fld>
            <a:endParaRPr lang="zh-TW" altLang="en-US"/>
          </a:p>
        </p:txBody>
      </p:sp>
      <p:sp>
        <p:nvSpPr>
          <p:cNvPr id="3" name="內容版面配置區 2"/>
          <p:cNvSpPr>
            <a:spLocks noGrp="1"/>
          </p:cNvSpPr>
          <p:nvPr>
            <p:ph sz="quarter" idx="13"/>
          </p:nvPr>
        </p:nvSpPr>
        <p:spPr>
          <a:xfrm>
            <a:off x="451866" y="1275310"/>
            <a:ext cx="8234934" cy="1865658"/>
          </a:xfrm>
        </p:spPr>
        <p:txBody>
          <a:bodyPr>
            <a:normAutofit/>
          </a:bodyPr>
          <a:lstStyle/>
          <a:p>
            <a:r>
              <a:rPr lang="en-US" altLang="zh-TW" sz="3600" dirty="0" smtClean="0">
                <a:latin typeface="Adobe 繁黑體 Std B" pitchFamily="34" charset="-120"/>
                <a:ea typeface="Adobe 繁黑體 Std B" pitchFamily="34" charset="-120"/>
              </a:rPr>
              <a:t>Mission</a:t>
            </a:r>
            <a:r>
              <a:rPr lang="zh-TW" altLang="en-US" sz="3600" dirty="0" smtClean="0">
                <a:latin typeface="Adobe 繁黑體 Std B" pitchFamily="34" charset="-120"/>
                <a:ea typeface="Adobe 繁黑體 Std B" pitchFamily="34" charset="-120"/>
              </a:rPr>
              <a:t>：</a:t>
            </a:r>
            <a:endParaRPr lang="en-US" altLang="zh-TW" sz="3600" dirty="0" smtClean="0">
              <a:latin typeface="Adobe 繁黑體 Std B" pitchFamily="34" charset="-120"/>
              <a:ea typeface="Adobe 繁黑體 Std B" pitchFamily="34" charset="-120"/>
            </a:endParaRPr>
          </a:p>
          <a:p>
            <a:pPr lvl="1"/>
            <a:r>
              <a:rPr lang="en-US" altLang="zh-TW" sz="3200" dirty="0">
                <a:latin typeface="Adobe 繁黑體 Std B" pitchFamily="34" charset="-120"/>
                <a:ea typeface="Adobe 繁黑體 Std B" pitchFamily="34" charset="-120"/>
              </a:rPr>
              <a:t>Separate </a:t>
            </a:r>
            <a:r>
              <a:rPr lang="en-US" altLang="zh-TW" sz="3200" dirty="0" smtClean="0">
                <a:latin typeface="Adobe 繁黑體 Std B" pitchFamily="34" charset="-120"/>
                <a:ea typeface="Adobe 繁黑體 Std B" pitchFamily="34" charset="-120"/>
              </a:rPr>
              <a:t>your previous code </a:t>
            </a:r>
            <a:r>
              <a:rPr lang="en-US" altLang="zh-TW" sz="3200" dirty="0">
                <a:latin typeface="Adobe 繁黑體 Std B" pitchFamily="34" charset="-120"/>
                <a:ea typeface="Adobe 繁黑體 Std B" pitchFamily="34" charset="-120"/>
              </a:rPr>
              <a:t>into .h and .</a:t>
            </a:r>
            <a:r>
              <a:rPr lang="en-US" altLang="zh-TW" sz="3200" dirty="0" err="1">
                <a:latin typeface="Adobe 繁黑體 Std B" pitchFamily="34" charset="-120"/>
                <a:ea typeface="Adobe 繁黑體 Std B" pitchFamily="34" charset="-120"/>
              </a:rPr>
              <a:t>cpp</a:t>
            </a:r>
            <a:endParaRPr lang="en-US" altLang="zh-TW" sz="3200" dirty="0">
              <a:latin typeface="Adobe 繁黑體 Std B" pitchFamily="34" charset="-120"/>
              <a:ea typeface="Adobe 繁黑體 Std B" pitchFamily="34" charset="-120"/>
            </a:endParaRP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3</a:t>
            </a:r>
            <a:endParaRPr lang="zh-TW"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2671673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學習大綱</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smtClean="0">
                <a:solidFill>
                  <a:srgbClr val="FF0000"/>
                </a:solidFill>
                <a:latin typeface="Adobe 繁黑體 Std B" pitchFamily="34" charset="-120"/>
                <a:ea typeface="Adobe 繁黑體 Std B" pitchFamily="34" charset="-120"/>
              </a:rPr>
              <a:t>物件導向程式設計</a:t>
            </a:r>
            <a:endParaRPr lang="en-US" altLang="zh-TW" dirty="0" smtClean="0">
              <a:solidFill>
                <a:srgbClr val="FF0000"/>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a:t>
            </a:r>
            <a:r>
              <a:rPr lang="zh-TW" altLang="en-US" dirty="0" smtClean="0">
                <a:solidFill>
                  <a:schemeClr val="tx1">
                    <a:lumMod val="50000"/>
                    <a:lumOff val="50000"/>
                  </a:schemeClr>
                </a:solidFill>
                <a:latin typeface="Adobe 繁黑體 Std B" pitchFamily="34" charset="-120"/>
                <a:ea typeface="Adobe 繁黑體 Std B" pitchFamily="34" charset="-120"/>
              </a:rPr>
              <a:t>導向概論</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物件導向的使用</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類別、物件、成員</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rgbClr val="FF0000"/>
                </a:solidFill>
                <a:latin typeface="Adobe 繁黑體 Std B" pitchFamily="34" charset="-120"/>
                <a:ea typeface="Adobe 繁黑體 Std B" pitchFamily="34" charset="-120"/>
              </a:rPr>
              <a:t>權限</a:t>
            </a:r>
            <a:endParaRPr lang="en-US" altLang="zh-TW" dirty="0">
              <a:solidFill>
                <a:srgbClr val="FF0000"/>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建構式與解構式</a:t>
            </a:r>
            <a:endParaRPr lang="en-US" altLang="zh-TW" dirty="0">
              <a:solidFill>
                <a:schemeClr val="tx1">
                  <a:lumMod val="50000"/>
                  <a:lumOff val="50000"/>
                </a:schemeClr>
              </a:solidFill>
              <a:latin typeface="Adobe 繁黑體 Std B" pitchFamily="34" charset="-120"/>
              <a:ea typeface="Adobe 繁黑體 Std B" pitchFamily="34" charset="-120"/>
            </a:endParaRPr>
          </a:p>
          <a:p>
            <a:r>
              <a:rPr lang="zh-TW" altLang="en-US" dirty="0">
                <a:solidFill>
                  <a:schemeClr val="tx1">
                    <a:lumMod val="50000"/>
                    <a:lumOff val="50000"/>
                  </a:schemeClr>
                </a:solidFill>
                <a:latin typeface="Adobe 繁黑體 Std B" pitchFamily="34" charset="-120"/>
                <a:ea typeface="Adobe 繁黑體 Std B" pitchFamily="34" charset="-120"/>
              </a:rPr>
              <a:t>重載運算子</a:t>
            </a:r>
          </a:p>
        </p:txBody>
      </p:sp>
      <p:sp>
        <p:nvSpPr>
          <p:cNvPr id="4" name="日期版面配置區 3"/>
          <p:cNvSpPr>
            <a:spLocks noGrp="1"/>
          </p:cNvSpPr>
          <p:nvPr>
            <p:ph type="dt" sz="half" idx="10"/>
          </p:nvPr>
        </p:nvSpPr>
        <p:spPr/>
        <p:txBody>
          <a:bodyPr/>
          <a:lstStyle/>
          <a:p>
            <a:fld id="{EEEB20D4-51FB-44F4-A67E-56C72F210F64}"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42</a:t>
            </a:fld>
            <a:endParaRPr lang="zh-TW" altLang="en-US"/>
          </a:p>
        </p:txBody>
      </p:sp>
    </p:spTree>
    <p:extLst>
      <p:ext uri="{BB962C8B-B14F-4D97-AF65-F5344CB8AC3E}">
        <p14:creationId xmlns:p14="http://schemas.microsoft.com/office/powerpoint/2010/main" val="4247409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467544" y="1484784"/>
            <a:ext cx="8229600" cy="5227637"/>
          </a:xfrm>
        </p:spPr>
        <p:txBody>
          <a:bodyPr/>
          <a:lstStyle/>
          <a:p>
            <a:pPr>
              <a:buFontTx/>
              <a:buBlip>
                <a:blip r:embed="rId2"/>
              </a:buBlip>
            </a:pPr>
            <a:r>
              <a:rPr lang="zh-TW" altLang="en-US" sz="2800" dirty="0" smtClean="0">
                <a:latin typeface="Adobe 繁黑體 Std B" pitchFamily="34" charset="-120"/>
                <a:ea typeface="Adobe 繁黑體 Std B" pitchFamily="34" charset="-120"/>
              </a:rPr>
              <a:t>最重要的是別忘了在最後加上分號</a:t>
            </a:r>
            <a:endParaRPr lang="en-US" altLang="zh-TW" sz="2800" dirty="0" smtClean="0">
              <a:latin typeface="Adobe 繁黑體 Std B" pitchFamily="34" charset="-120"/>
              <a:ea typeface="Adobe 繁黑體 Std B" pitchFamily="34" charset="-120"/>
            </a:endParaRPr>
          </a:p>
          <a:p>
            <a:pPr>
              <a:buFontTx/>
              <a:buBlip>
                <a:blip r:embed="rId2"/>
              </a:buBlip>
            </a:pPr>
            <a:r>
              <a:rPr lang="en-US" altLang="zh-TW" sz="2800" dirty="0" smtClean="0">
                <a:solidFill>
                  <a:srgbClr val="C00000"/>
                </a:solidFill>
                <a:latin typeface="Adobe 繁黑體 Std B" pitchFamily="34" charset="-120"/>
                <a:ea typeface="Adobe 繁黑體 Std B" pitchFamily="34" charset="-120"/>
              </a:rPr>
              <a:t>public</a:t>
            </a:r>
            <a:r>
              <a:rPr lang="zh-TW" altLang="en-US" sz="2800" dirty="0" smtClean="0">
                <a:latin typeface="Adobe 繁黑體 Std B" pitchFamily="34" charset="-120"/>
                <a:ea typeface="Adobe 繁黑體 Std B" pitchFamily="34" charset="-120"/>
              </a:rPr>
              <a:t>這個關鍵字，它表示以下所定義的成員可以使用物件名稱直接被呼叫，稱之為「公開成員」</a:t>
            </a:r>
            <a:endParaRPr lang="en-US" altLang="zh-TW" sz="2800" dirty="0" smtClean="0">
              <a:latin typeface="Adobe 繁黑體 Std B" pitchFamily="34" charset="-120"/>
              <a:ea typeface="Adobe 繁黑體 Std B" pitchFamily="34" charset="-120"/>
            </a:endParaRPr>
          </a:p>
          <a:p>
            <a:pPr>
              <a:buFontTx/>
              <a:buBlip>
                <a:blip r:embed="rId2"/>
              </a:buBlip>
            </a:pPr>
            <a:r>
              <a:rPr lang="en-US" altLang="zh-TW" sz="2800" dirty="0" smtClean="0">
                <a:solidFill>
                  <a:srgbClr val="C00000"/>
                </a:solidFill>
                <a:latin typeface="Adobe 繁黑體 Std B" pitchFamily="34" charset="-120"/>
                <a:ea typeface="Adobe 繁黑體 Std B" pitchFamily="34" charset="-120"/>
              </a:rPr>
              <a:t>private</a:t>
            </a:r>
            <a:r>
              <a:rPr lang="zh-TW" altLang="en-US" sz="2800" dirty="0" smtClean="0">
                <a:latin typeface="Adobe 繁黑體 Std B" pitchFamily="34" charset="-120"/>
                <a:ea typeface="Adobe 繁黑體 Std B" pitchFamily="34" charset="-120"/>
              </a:rPr>
              <a:t>關鍵字下的則是「私有成員」，不可以透過物件名稱直接呼叫。</a:t>
            </a:r>
            <a:endParaRPr lang="en-US" altLang="zh-TW" sz="2800" dirty="0" smtClean="0">
              <a:latin typeface="Adobe 繁黑體 Std B" pitchFamily="34" charset="-120"/>
              <a:ea typeface="Adobe 繁黑體 Std B" pitchFamily="34" charset="-120"/>
            </a:endParaRPr>
          </a:p>
          <a:p>
            <a:pPr>
              <a:buFontTx/>
              <a:buBlip>
                <a:blip r:embed="rId2"/>
              </a:buBlip>
            </a:pPr>
            <a:r>
              <a:rPr lang="zh-TW" altLang="en-US" sz="2800" dirty="0" smtClean="0">
                <a:latin typeface="Adobe 繁黑體 Std B" pitchFamily="34" charset="-120"/>
                <a:ea typeface="Adobe 繁黑體 Std B" pitchFamily="34" charset="-120"/>
              </a:rPr>
              <a:t>在類別封裝時，有一個基本原則是：資訊的最小化公開。如果屬性</a:t>
            </a:r>
            <a:r>
              <a:rPr lang="zh-TW" altLang="en-US" sz="2800" dirty="0" smtClean="0">
                <a:solidFill>
                  <a:srgbClr val="C00000"/>
                </a:solidFill>
                <a:latin typeface="Adobe 繁黑體 Std B" pitchFamily="34" charset="-120"/>
                <a:ea typeface="Adobe 繁黑體 Std B" pitchFamily="34" charset="-120"/>
              </a:rPr>
              <a:t>可以不公開就不公開</a:t>
            </a:r>
            <a:r>
              <a:rPr lang="zh-TW" altLang="en-US" sz="2800" dirty="0" smtClean="0">
                <a:latin typeface="Adobe 繁黑體 Std B" pitchFamily="34" charset="-120"/>
                <a:ea typeface="Adobe 繁黑體 Std B" pitchFamily="34" charset="-120"/>
              </a:rPr>
              <a:t>，如果要取得或設定物件的某些屬性，也是儘量透過方法成員來進行。 </a:t>
            </a:r>
            <a:endParaRPr lang="en-US" altLang="zh-TW" sz="2800" dirty="0" smtClean="0">
              <a:latin typeface="Adobe 繁黑體 Std B" pitchFamily="34" charset="-120"/>
              <a:ea typeface="Adobe 繁黑體 Std B" pitchFamily="34" charset="-120"/>
            </a:endParaRPr>
          </a:p>
          <a:p>
            <a:pPr>
              <a:buFontTx/>
              <a:buBlip>
                <a:blip r:embed="rId2"/>
              </a:buBlip>
            </a:pPr>
            <a:r>
              <a:rPr lang="zh-TW" altLang="en-US" sz="2800" dirty="0" smtClean="0">
                <a:latin typeface="Adobe 繁黑體 Std B" pitchFamily="34" charset="-120"/>
                <a:ea typeface="Adobe 繁黑體 Std B" pitchFamily="34" charset="-120"/>
              </a:rPr>
              <a:t>如果沒有寫，則預設為</a:t>
            </a:r>
            <a:r>
              <a:rPr lang="en-US" altLang="zh-TW" sz="2800" dirty="0">
                <a:solidFill>
                  <a:srgbClr val="C00000"/>
                </a:solidFill>
                <a:latin typeface="Adobe 繁黑體 Std B" pitchFamily="34" charset="-120"/>
                <a:ea typeface="Adobe 繁黑體 Std B" pitchFamily="34" charset="-120"/>
              </a:rPr>
              <a:t>private</a:t>
            </a:r>
            <a:r>
              <a:rPr lang="zh-TW" altLang="en-US" sz="2800" dirty="0" smtClean="0">
                <a:latin typeface="Adobe 繁黑體 Std B" pitchFamily="34" charset="-120"/>
                <a:ea typeface="Adobe 繁黑體 Std B" pitchFamily="34" charset="-120"/>
              </a:rPr>
              <a:t/>
            </a:r>
            <a:br>
              <a:rPr lang="zh-TW" altLang="en-US" sz="2800" dirty="0" smtClean="0">
                <a:latin typeface="Adobe 繁黑體 Std B" pitchFamily="34" charset="-120"/>
                <a:ea typeface="Adobe 繁黑體 Std B" pitchFamily="34" charset="-120"/>
              </a:rPr>
            </a:br>
            <a:endParaRPr lang="en-US" altLang="zh-TW" sz="2800" dirty="0" smtClean="0">
              <a:latin typeface="Adobe 繁黑體 Std B" pitchFamily="34" charset="-120"/>
              <a:ea typeface="Adobe 繁黑體 Std B" pitchFamily="34" charset="-120"/>
            </a:endParaRPr>
          </a:p>
        </p:txBody>
      </p:sp>
      <p:sp>
        <p:nvSpPr>
          <p:cNvPr id="23555"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資料的權限</a:t>
            </a:r>
            <a:endParaRPr lang="en-US" altLang="zh-TW" dirty="0" smtClean="0">
              <a:latin typeface="Adobe 繁黑體 Std B" pitchFamily="34" charset="-120"/>
              <a:ea typeface="Adobe 繁黑體 Std B" pitchFamily="34" charset="-120"/>
            </a:endParaRPr>
          </a:p>
        </p:txBody>
      </p:sp>
      <p:sp>
        <p:nvSpPr>
          <p:cNvPr id="23556"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2D2B2708-DB50-45B2-84B8-E5DA597C6688}" type="slidenum">
              <a:rPr kumimoji="0" lang="en-US" altLang="zh-TW" sz="1200">
                <a:solidFill>
                  <a:schemeClr val="tx2"/>
                </a:solidFill>
                <a:latin typeface="Quixley LET" pitchFamily="2" charset="0"/>
                <a:ea typeface="新細明體" charset="-120"/>
              </a:rPr>
              <a:pPr>
                <a:spcBef>
                  <a:spcPct val="0"/>
                </a:spcBef>
                <a:buFontTx/>
                <a:buNone/>
              </a:pPr>
              <a:t>43</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384EE002-E8A4-45AF-8231-4F9AAD605382}"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9434439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高內聚 低耦合</a:t>
            </a:r>
          </a:p>
        </p:txBody>
      </p:sp>
      <p:sp>
        <p:nvSpPr>
          <p:cNvPr id="3" name="內容版面配置區 2"/>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物件的程式碼應該要有很高的比率只和物件內其他有關的程式碼有關聯，而對外部的程式碼，物件或元件等的關聯度要愈低愈好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最佳的狀態是零耦合</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44</a:t>
            </a:fld>
            <a:endParaRPr lang="zh-TW" altLang="en-US"/>
          </a:p>
        </p:txBody>
      </p:sp>
      <p:pic>
        <p:nvPicPr>
          <p:cNvPr id="1026" name="Picture 2" descr="「高內聚 低耦合」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845856"/>
            <a:ext cx="4962947" cy="210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671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a:buFontTx/>
              <a:buBlip>
                <a:blip r:embed="rId3"/>
              </a:buBlip>
            </a:pPr>
            <a:r>
              <a:rPr lang="zh-TW" altLang="en-US" dirty="0" smtClean="0">
                <a:latin typeface="Adobe 繁黑體 Std B" pitchFamily="34" charset="-120"/>
                <a:ea typeface="Adobe 繁黑體 Std B" pitchFamily="34" charset="-120"/>
              </a:rPr>
              <a:t>思考：由上一個輸入兩個人資料</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姓名</a:t>
            </a:r>
            <a:r>
              <a:rPr lang="en-US" altLang="zh-TW" dirty="0" smtClean="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身高</a:t>
            </a:r>
            <a:r>
              <a:rPr lang="en-US" altLang="zh-TW" dirty="0" smtClean="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體重</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並印出的範例，你希望</a:t>
            </a:r>
            <a:r>
              <a:rPr lang="en-US" altLang="zh-TW" dirty="0" smtClean="0">
                <a:latin typeface="Adobe 繁黑體 Std B" pitchFamily="34" charset="-120"/>
                <a:ea typeface="Adobe 繁黑體 Std B" pitchFamily="34" charset="-120"/>
              </a:rPr>
              <a:t>Person</a:t>
            </a:r>
            <a:r>
              <a:rPr lang="zh-TW" altLang="en-US" dirty="0" smtClean="0">
                <a:latin typeface="Adobe 繁黑體 Std B" pitchFamily="34" charset="-120"/>
                <a:ea typeface="Adobe 繁黑體 Std B" pitchFamily="34" charset="-120"/>
              </a:rPr>
              <a:t>產生的物件</a:t>
            </a:r>
            <a:r>
              <a:rPr lang="zh-TW" altLang="en-US" dirty="0" smtClean="0">
                <a:solidFill>
                  <a:srgbClr val="C00000"/>
                </a:solidFill>
                <a:latin typeface="Adobe 繁黑體 Std B" pitchFamily="34" charset="-120"/>
                <a:ea typeface="Adobe 繁黑體 Std B" pitchFamily="34" charset="-120"/>
              </a:rPr>
              <a:t>只能用</a:t>
            </a:r>
            <a:r>
              <a:rPr lang="en-US" altLang="zh-TW" dirty="0" smtClean="0">
                <a:solidFill>
                  <a:srgbClr val="C00000"/>
                </a:solidFill>
                <a:latin typeface="Adobe 繁黑體 Std B" pitchFamily="34" charset="-120"/>
                <a:ea typeface="Adobe 繁黑體 Std B" pitchFamily="34" charset="-120"/>
              </a:rPr>
              <a:t>input</a:t>
            </a:r>
            <a:r>
              <a:rPr lang="zh-TW" altLang="en-US" dirty="0" smtClean="0">
                <a:solidFill>
                  <a:srgbClr val="C00000"/>
                </a:solidFill>
                <a:latin typeface="Adobe 繁黑體 Std B" pitchFamily="34" charset="-120"/>
                <a:ea typeface="Adobe 繁黑體 Std B" pitchFamily="34" charset="-120"/>
              </a:rPr>
              <a:t>與</a:t>
            </a:r>
            <a:r>
              <a:rPr lang="en-US" altLang="zh-TW" dirty="0" smtClean="0">
                <a:solidFill>
                  <a:srgbClr val="C00000"/>
                </a:solidFill>
                <a:latin typeface="Adobe 繁黑體 Std B" pitchFamily="34" charset="-120"/>
                <a:ea typeface="Adobe 繁黑體 Std B" pitchFamily="34" charset="-120"/>
              </a:rPr>
              <a:t>output</a:t>
            </a:r>
            <a:r>
              <a:rPr lang="zh-TW" altLang="en-US" dirty="0" smtClean="0">
                <a:solidFill>
                  <a:srgbClr val="C00000"/>
                </a:solidFill>
                <a:latin typeface="Adobe 繁黑體 Std B" pitchFamily="34" charset="-120"/>
                <a:ea typeface="Adobe 繁黑體 Std B" pitchFamily="34" charset="-120"/>
              </a:rPr>
              <a:t>函式來輸入輸出資料</a:t>
            </a:r>
            <a:r>
              <a:rPr lang="zh-TW" altLang="en-US" dirty="0" smtClean="0">
                <a:latin typeface="Adobe 繁黑體 Std B" pitchFamily="34" charset="-120"/>
                <a:ea typeface="Adobe 繁黑體 Std B" pitchFamily="34" charset="-120"/>
              </a:rPr>
              <a:t>，該如何達到此功能？</a:t>
            </a:r>
            <a:endParaRPr lang="en-US" altLang="zh-TW" dirty="0" smtClean="0">
              <a:latin typeface="Adobe 繁黑體 Std B" pitchFamily="34" charset="-120"/>
              <a:ea typeface="Adobe 繁黑體 Std B" pitchFamily="34" charset="-120"/>
            </a:endParaRPr>
          </a:p>
          <a:p>
            <a:pPr lvl="1">
              <a:buFontTx/>
              <a:buBlip>
                <a:blip r:embed="rId4"/>
              </a:buBlip>
            </a:pPr>
            <a:r>
              <a:rPr lang="zh-TW" altLang="en-US" dirty="0" smtClean="0">
                <a:latin typeface="Adobe 繁黑體 Std B" pitchFamily="34" charset="-120"/>
                <a:ea typeface="Adobe 繁黑體 Std B" pitchFamily="34" charset="-120"/>
              </a:rPr>
              <a:t>使用</a:t>
            </a:r>
            <a:r>
              <a:rPr lang="en-US" altLang="zh-TW" dirty="0" smtClean="0">
                <a:latin typeface="Adobe 繁黑體 Std B" pitchFamily="34" charset="-120"/>
                <a:ea typeface="Adobe 繁黑體 Std B" pitchFamily="34" charset="-120"/>
              </a:rPr>
              <a:t>private</a:t>
            </a:r>
            <a:r>
              <a:rPr lang="zh-TW" altLang="en-US" dirty="0" smtClean="0">
                <a:latin typeface="Adobe 繁黑體 Std B" pitchFamily="34" charset="-120"/>
                <a:ea typeface="Adobe 繁黑體 Std B" pitchFamily="34" charset="-120"/>
              </a:rPr>
              <a:t>成員！</a:t>
            </a:r>
          </a:p>
        </p:txBody>
      </p:sp>
      <p:sp>
        <p:nvSpPr>
          <p:cNvPr id="24579"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資料的權限</a:t>
            </a:r>
            <a:endParaRPr lang="en-US" altLang="zh-TW" dirty="0" smtClean="0">
              <a:latin typeface="Adobe 繁黑體 Std B" pitchFamily="34" charset="-120"/>
              <a:ea typeface="Adobe 繁黑體 Std B" pitchFamily="34" charset="-120"/>
            </a:endParaRPr>
          </a:p>
        </p:txBody>
      </p:sp>
      <p:sp>
        <p:nvSpPr>
          <p:cNvPr id="24580"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65BB94F0-3508-4D2C-A6D4-C9EB33212828}" type="slidenum">
              <a:rPr kumimoji="0" lang="en-US" altLang="zh-TW" sz="1200">
                <a:solidFill>
                  <a:schemeClr val="tx2"/>
                </a:solidFill>
                <a:latin typeface="Quixley LET" pitchFamily="2" charset="0"/>
                <a:ea typeface="新細明體" charset="-120"/>
              </a:rPr>
              <a:pPr>
                <a:spcBef>
                  <a:spcPct val="0"/>
                </a:spcBef>
                <a:buFontTx/>
                <a:buNone/>
              </a:pPr>
              <a:t>45</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94B2C3E4-F08E-428E-AE15-A9E4DFAC682A}"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33456593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F0A4C68-6C45-4F24-B045-44D247FBB5C6}"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46</a:t>
            </a:fld>
            <a:endParaRPr lang="zh-TW" altLang="en-US"/>
          </a:p>
        </p:txBody>
      </p:sp>
      <p:sp>
        <p:nvSpPr>
          <p:cNvPr id="3" name="內容版面配置區 2"/>
          <p:cNvSpPr>
            <a:spLocks noGrp="1"/>
          </p:cNvSpPr>
          <p:nvPr>
            <p:ph sz="quarter" idx="13"/>
          </p:nvPr>
        </p:nvSpPr>
        <p:spPr>
          <a:xfrm>
            <a:off x="457200" y="1412776"/>
            <a:ext cx="8229600" cy="1800200"/>
          </a:xfrm>
        </p:spPr>
        <p:txBody>
          <a:bodyPr>
            <a:normAutofit/>
          </a:bodyPr>
          <a:lstStyle/>
          <a:p>
            <a:pPr marL="0" indent="0">
              <a:buNone/>
            </a:pPr>
            <a:r>
              <a:rPr lang="en-US" altLang="zh-TW" sz="3600" dirty="0" smtClean="0">
                <a:latin typeface="Adobe 繁黑體 Std B" pitchFamily="34" charset="-120"/>
                <a:ea typeface="Adobe 繁黑體 Std B" pitchFamily="34" charset="-120"/>
              </a:rPr>
              <a:t>Mission </a:t>
            </a:r>
            <a:r>
              <a:rPr lang="zh-TW" altLang="en-US" sz="3600" dirty="0" smtClean="0">
                <a:latin typeface="Adobe 繁黑體 Std B" pitchFamily="34" charset="-120"/>
                <a:ea typeface="Adobe 繁黑體 Std B" pitchFamily="34" charset="-120"/>
              </a:rPr>
              <a:t>：</a:t>
            </a:r>
            <a:endParaRPr lang="en-US" altLang="zh-TW" sz="3600" dirty="0" smtClean="0">
              <a:latin typeface="Adobe 繁黑體 Std B" pitchFamily="34" charset="-120"/>
              <a:ea typeface="Adobe 繁黑體 Std B" pitchFamily="34" charset="-120"/>
            </a:endParaRPr>
          </a:p>
          <a:p>
            <a:pPr lvl="1"/>
            <a:r>
              <a:rPr lang="en-US" altLang="zh-TW" sz="3200" dirty="0" smtClean="0">
                <a:latin typeface="Adobe 繁黑體 Std B" pitchFamily="34" charset="-120"/>
                <a:ea typeface="Adobe 繁黑體 Std B" pitchFamily="34" charset="-120"/>
              </a:rPr>
              <a:t>Modify the input/output to public and use it. Protect the elements by private.</a:t>
            </a:r>
            <a:endParaRPr lang="en-US" altLang="zh-TW" sz="3200" dirty="0">
              <a:latin typeface="Adobe 繁黑體 Std B" pitchFamily="34" charset="-120"/>
              <a:ea typeface="Adobe 繁黑體 Std B" pitchFamily="34" charset="-12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54" y="3284984"/>
            <a:ext cx="8129491" cy="2523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86566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47</a:t>
            </a:fld>
            <a:endParaRPr lang="zh-TW"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64704"/>
            <a:ext cx="5802847" cy="5243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字方塊 7"/>
          <p:cNvSpPr txBox="1"/>
          <p:nvPr/>
        </p:nvSpPr>
        <p:spPr>
          <a:xfrm>
            <a:off x="4007331" y="3826495"/>
            <a:ext cx="4568879" cy="400110"/>
          </a:xfrm>
          <a:prstGeom prst="rect">
            <a:avLst/>
          </a:prstGeom>
          <a:solidFill>
            <a:srgbClr val="FFFF00"/>
          </a:solidFill>
        </p:spPr>
        <p:txBody>
          <a:bodyPr wrap="none" rtlCol="0">
            <a:spAutoFit/>
          </a:bodyPr>
          <a:lstStyle/>
          <a:p>
            <a:r>
              <a:rPr lang="en-US" altLang="zh-TW" sz="2000" dirty="0" smtClean="0">
                <a:latin typeface="Adobe 繁黑體 Std B" pitchFamily="34" charset="-120"/>
                <a:ea typeface="Adobe 繁黑體 Std B" pitchFamily="34" charset="-120"/>
              </a:rPr>
              <a:t>Public</a:t>
            </a:r>
            <a:r>
              <a:rPr lang="zh-TW" altLang="en-US" sz="2000" dirty="0" smtClean="0">
                <a:latin typeface="Adobe 繁黑體 Std B" pitchFamily="34" charset="-120"/>
                <a:ea typeface="Adobe 繁黑體 Std B" pitchFamily="34" charset="-120"/>
              </a:rPr>
              <a:t>成員能夠直接在</a:t>
            </a:r>
            <a:r>
              <a:rPr lang="en-US" altLang="zh-TW" sz="2000" dirty="0" smtClean="0">
                <a:latin typeface="Adobe 繁黑體 Std B" pitchFamily="34" charset="-120"/>
                <a:ea typeface="Adobe 繁黑體 Std B" pitchFamily="34" charset="-120"/>
              </a:rPr>
              <a:t>main</a:t>
            </a:r>
            <a:r>
              <a:rPr lang="zh-TW" altLang="en-US" sz="2000" dirty="0" smtClean="0">
                <a:latin typeface="Adobe 繁黑體 Std B" pitchFamily="34" charset="-120"/>
                <a:ea typeface="Adobe 繁黑體 Std B" pitchFamily="34" charset="-120"/>
              </a:rPr>
              <a:t>裏頭被呼叫</a:t>
            </a:r>
            <a:endParaRPr lang="zh-TW" altLang="en-US" sz="2000" dirty="0">
              <a:latin typeface="Adobe 繁黑體 Std B" pitchFamily="34" charset="-120"/>
              <a:ea typeface="Adobe 繁黑體 Std B" pitchFamily="34" charset="-120"/>
            </a:endParaRPr>
          </a:p>
        </p:txBody>
      </p:sp>
      <p:cxnSp>
        <p:nvCxnSpPr>
          <p:cNvPr id="9" name="直線單箭頭接點 8"/>
          <p:cNvCxnSpPr/>
          <p:nvPr/>
        </p:nvCxnSpPr>
        <p:spPr>
          <a:xfrm flipH="1">
            <a:off x="2555776" y="4226605"/>
            <a:ext cx="1443298" cy="34250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7881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48</a:t>
            </a:fld>
            <a:endParaRPr lang="zh-TW" alt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14" y="569651"/>
            <a:ext cx="4740958" cy="5569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3854106" y="4541058"/>
            <a:ext cx="4568879" cy="400110"/>
          </a:xfrm>
          <a:prstGeom prst="rect">
            <a:avLst/>
          </a:prstGeom>
          <a:solidFill>
            <a:srgbClr val="FFFF00"/>
          </a:solidFill>
        </p:spPr>
        <p:txBody>
          <a:bodyPr wrap="none" rtlCol="0">
            <a:spAutoFit/>
          </a:bodyPr>
          <a:lstStyle/>
          <a:p>
            <a:r>
              <a:rPr lang="zh-TW" altLang="en-US" sz="2000" dirty="0" smtClean="0">
                <a:latin typeface="Adobe 繁黑體 Std B" pitchFamily="34" charset="-120"/>
                <a:ea typeface="Adobe 繁黑體 Std B" pitchFamily="34" charset="-120"/>
              </a:rPr>
              <a:t>只有</a:t>
            </a:r>
            <a:r>
              <a:rPr lang="en-US" altLang="zh-TW" sz="2000" dirty="0" smtClean="0">
                <a:latin typeface="Adobe 繁黑體 Std B" pitchFamily="34" charset="-120"/>
                <a:ea typeface="Adobe 繁黑體 Std B" pitchFamily="34" charset="-120"/>
              </a:rPr>
              <a:t>Public</a:t>
            </a:r>
            <a:r>
              <a:rPr lang="zh-TW" altLang="en-US" sz="2000" dirty="0" smtClean="0">
                <a:latin typeface="Adobe 繁黑體 Std B" pitchFamily="34" charset="-120"/>
                <a:ea typeface="Adobe 繁黑體 Std B" pitchFamily="34" charset="-120"/>
              </a:rPr>
              <a:t>能夠直接在</a:t>
            </a:r>
            <a:r>
              <a:rPr lang="en-US" altLang="zh-TW" sz="2000" dirty="0" smtClean="0">
                <a:latin typeface="Adobe 繁黑體 Std B" pitchFamily="34" charset="-120"/>
                <a:ea typeface="Adobe 繁黑體 Std B" pitchFamily="34" charset="-120"/>
              </a:rPr>
              <a:t>main</a:t>
            </a:r>
            <a:r>
              <a:rPr lang="zh-TW" altLang="en-US" sz="2000" dirty="0" smtClean="0">
                <a:latin typeface="Adobe 繁黑體 Std B" pitchFamily="34" charset="-120"/>
                <a:ea typeface="Adobe 繁黑體 Std B" pitchFamily="34" charset="-120"/>
              </a:rPr>
              <a:t>裏頭被呼叫</a:t>
            </a:r>
            <a:endParaRPr lang="zh-TW" altLang="en-US" sz="2000" dirty="0">
              <a:latin typeface="Adobe 繁黑體 Std B" pitchFamily="34" charset="-120"/>
              <a:ea typeface="Adobe 繁黑體 Std B" pitchFamily="34" charset="-120"/>
            </a:endParaRPr>
          </a:p>
        </p:txBody>
      </p:sp>
      <p:cxnSp>
        <p:nvCxnSpPr>
          <p:cNvPr id="9" name="直線單箭頭接點 8"/>
          <p:cNvCxnSpPr/>
          <p:nvPr/>
        </p:nvCxnSpPr>
        <p:spPr>
          <a:xfrm flipH="1">
            <a:off x="2402551" y="4941168"/>
            <a:ext cx="1443298" cy="34250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652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8FBE6AE1-DBAB-407A-8F97-00C675A3A007}"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49</a:t>
            </a:fld>
            <a:endParaRPr lang="zh-TW" altLang="en-US"/>
          </a:p>
        </p:txBody>
      </p:sp>
      <p:sp>
        <p:nvSpPr>
          <p:cNvPr id="3" name="內容版面配置區 2"/>
          <p:cNvSpPr>
            <a:spLocks noGrp="1"/>
          </p:cNvSpPr>
          <p:nvPr>
            <p:ph sz="quarter" idx="13"/>
          </p:nvPr>
        </p:nvSpPr>
        <p:spPr/>
        <p:txBody>
          <a:bodyPr>
            <a:normAutofit lnSpcReduction="10000"/>
          </a:bodyPr>
          <a:lstStyle/>
          <a:p>
            <a:r>
              <a:rPr lang="en-US" altLang="zh-TW" sz="3600" dirty="0" smtClean="0">
                <a:latin typeface="Adobe 繁黑體 Std B" pitchFamily="34" charset="-120"/>
                <a:ea typeface="Adobe 繁黑體 Std B" pitchFamily="34" charset="-120"/>
              </a:rPr>
              <a:t>Mission</a:t>
            </a:r>
            <a:r>
              <a:rPr lang="zh-TW" altLang="en-US" sz="3600" dirty="0" smtClean="0">
                <a:latin typeface="Adobe 繁黑體 Std B" pitchFamily="34" charset="-120"/>
                <a:ea typeface="Adobe 繁黑體 Std B" pitchFamily="34" charset="-120"/>
              </a:rPr>
              <a:t>：</a:t>
            </a:r>
            <a:endParaRPr lang="en-US" altLang="zh-TW" sz="3600" dirty="0" smtClean="0">
              <a:latin typeface="Adobe 繁黑體 Std B" pitchFamily="34" charset="-120"/>
              <a:ea typeface="Adobe 繁黑體 Std B" pitchFamily="34" charset="-120"/>
            </a:endParaRPr>
          </a:p>
          <a:p>
            <a:pPr lvl="1"/>
            <a:r>
              <a:rPr lang="en-US" altLang="zh-TW" sz="3200" dirty="0" smtClean="0">
                <a:latin typeface="Adobe 繁黑體 Std B" pitchFamily="34" charset="-120"/>
                <a:ea typeface="Adobe 繁黑體 Std B" pitchFamily="34" charset="-120"/>
              </a:rPr>
              <a:t>Modify it to public or private.</a:t>
            </a:r>
          </a:p>
          <a:p>
            <a:pPr lvl="1"/>
            <a:r>
              <a:rPr lang="en-US" altLang="zh-TW" sz="3200" dirty="0" smtClean="0">
                <a:latin typeface="Adobe 繁黑體 Std B" pitchFamily="34" charset="-120"/>
                <a:ea typeface="Adobe 繁黑體 Std B" pitchFamily="34" charset="-120"/>
              </a:rPr>
              <a:t>Create a </a:t>
            </a:r>
            <a:r>
              <a:rPr lang="en-US" altLang="zh-TW" sz="3200" dirty="0" err="1" smtClean="0">
                <a:latin typeface="Adobe 繁黑體 Std B" pitchFamily="34" charset="-120"/>
                <a:ea typeface="Adobe 繁黑體 Std B" pitchFamily="34" charset="-120"/>
              </a:rPr>
              <a:t>setdata</a:t>
            </a:r>
            <a:r>
              <a:rPr lang="en-US" altLang="zh-TW" sz="3200" dirty="0" smtClean="0">
                <a:latin typeface="Adobe 繁黑體 Std B" pitchFamily="34" charset="-120"/>
                <a:ea typeface="Adobe 繁黑體 Std B" pitchFamily="34" charset="-120"/>
              </a:rPr>
              <a:t> to control it.</a:t>
            </a:r>
          </a:p>
          <a:p>
            <a:pPr lvl="1"/>
            <a:r>
              <a:rPr lang="en-US" altLang="zh-TW" sz="3200" dirty="0" smtClean="0">
                <a:latin typeface="Adobe 繁黑體 Std B" pitchFamily="34" charset="-120"/>
                <a:ea typeface="Adobe 繁黑體 Std B" pitchFamily="34" charset="-120"/>
              </a:rPr>
              <a:t>Use it!</a:t>
            </a:r>
          </a:p>
          <a:p>
            <a:pPr lvl="1"/>
            <a:endParaRPr lang="en-US" altLang="zh-TW" sz="3200" dirty="0">
              <a:latin typeface="Adobe 繁黑體 Std B" pitchFamily="34" charset="-120"/>
              <a:ea typeface="Adobe 繁黑體 Std B" pitchFamily="34" charset="-120"/>
            </a:endParaRP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4</a:t>
            </a:r>
            <a:endParaRPr lang="zh-TW"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47" y="3711885"/>
            <a:ext cx="8425600" cy="2326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3722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物件</a:t>
            </a:r>
            <a:r>
              <a:rPr lang="zh-TW" altLang="en-US" dirty="0" smtClean="0">
                <a:latin typeface="Adobe 繁黑體 Std B" pitchFamily="34" charset="-120"/>
                <a:ea typeface="Adobe 繁黑體 Std B" pitchFamily="34" charset="-120"/>
              </a:rPr>
              <a:t>導向</a:t>
            </a:r>
            <a:r>
              <a:rPr lang="zh-TW" altLang="en-US" dirty="0">
                <a:latin typeface="Adobe 繁黑體 Std B" pitchFamily="34" charset="-120"/>
                <a:ea typeface="Adobe 繁黑體 Std B" pitchFamily="34" charset="-120"/>
              </a:rPr>
              <a:t>程式設計</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latin typeface="Adobe 繁黑體 Std B" pitchFamily="34" charset="-120"/>
                <a:ea typeface="Adobe 繁黑體 Std B" pitchFamily="34" charset="-120"/>
              </a:rPr>
              <a:t>可以</a:t>
            </a:r>
            <a:r>
              <a:rPr lang="zh-TW" altLang="en-US" dirty="0">
                <a:latin typeface="Adobe 繁黑體 Std B" pitchFamily="34" charset="-120"/>
                <a:ea typeface="Adobe 繁黑體 Std B" pitchFamily="34" charset="-120"/>
              </a:rPr>
              <a:t>看作一種在程式中包含各種獨立而又互相呼叫的物件的</a:t>
            </a:r>
            <a:r>
              <a:rPr lang="zh-TW" altLang="en-US" dirty="0" smtClean="0">
                <a:latin typeface="Adobe 繁黑體 Std B" pitchFamily="34" charset="-120"/>
                <a:ea typeface="Adobe 繁黑體 Std B" pitchFamily="34" charset="-120"/>
              </a:rPr>
              <a:t>思想</a:t>
            </a:r>
            <a:endParaRPr lang="en-US" altLang="zh-TW" dirty="0" smtClean="0">
              <a:latin typeface="Adobe 繁黑體 Std B" pitchFamily="34" charset="-120"/>
              <a:ea typeface="Adobe 繁黑體 Std B" pitchFamily="34" charset="-120"/>
            </a:endParaRPr>
          </a:p>
          <a:p>
            <a:r>
              <a:rPr lang="zh-TW" altLang="en-US" dirty="0" smtClean="0">
                <a:latin typeface="Adobe 繁黑體 Std B" pitchFamily="34" charset="-120"/>
                <a:ea typeface="Adobe 繁黑體 Std B" pitchFamily="34" charset="-120"/>
              </a:rPr>
              <a:t>與</a:t>
            </a:r>
            <a:r>
              <a:rPr lang="zh-TW" altLang="en-US" dirty="0">
                <a:latin typeface="Adobe 繁黑體 Std B" pitchFamily="34" charset="-120"/>
                <a:ea typeface="Adobe 繁黑體 Std B" pitchFamily="34" charset="-120"/>
              </a:rPr>
              <a:t>傳統的思想剛好</a:t>
            </a:r>
            <a:r>
              <a:rPr lang="zh-TW" altLang="en-US" dirty="0" smtClean="0">
                <a:latin typeface="Adobe 繁黑體 Std B" pitchFamily="34" charset="-120"/>
                <a:ea typeface="Adobe 繁黑體 Std B" pitchFamily="34" charset="-120"/>
              </a:rPr>
              <a:t>相反</a:t>
            </a:r>
            <a:endParaRPr lang="en-US" altLang="zh-TW" dirty="0" smtClean="0">
              <a:latin typeface="Adobe 繁黑體 Std B" pitchFamily="34" charset="-120"/>
              <a:ea typeface="Adobe 繁黑體 Std B" pitchFamily="34" charset="-120"/>
            </a:endParaRPr>
          </a:p>
          <a:p>
            <a:pPr lvl="1"/>
            <a:r>
              <a:rPr lang="zh-TW" altLang="en-US" dirty="0" smtClean="0">
                <a:latin typeface="Adobe 繁黑體 Std B" pitchFamily="34" charset="-120"/>
                <a:ea typeface="Adobe 繁黑體 Std B" pitchFamily="34" charset="-120"/>
              </a:rPr>
              <a:t>傳統</a:t>
            </a:r>
            <a:r>
              <a:rPr lang="zh-TW" altLang="en-US" dirty="0">
                <a:latin typeface="Adobe 繁黑體 Std B" pitchFamily="34" charset="-120"/>
                <a:ea typeface="Adobe 繁黑體 Std B" pitchFamily="34" charset="-120"/>
              </a:rPr>
              <a:t>的程式設計主張將程式看作一系列函式的</a:t>
            </a:r>
            <a:r>
              <a:rPr lang="zh-TW" altLang="en-US" dirty="0" smtClean="0">
                <a:latin typeface="Adobe 繁黑體 Std B" pitchFamily="34" charset="-120"/>
                <a:ea typeface="Adobe 繁黑體 Std B" pitchFamily="34" charset="-120"/>
              </a:rPr>
              <a:t>集合</a:t>
            </a:r>
            <a:endParaRPr lang="en-US" altLang="zh-TW" dirty="0" smtClean="0">
              <a:latin typeface="Adobe 繁黑體 Std B" pitchFamily="34" charset="-120"/>
              <a:ea typeface="Adobe 繁黑體 Std B" pitchFamily="34" charset="-120"/>
            </a:endParaRPr>
          </a:p>
          <a:p>
            <a:pPr lvl="1"/>
            <a:r>
              <a:rPr lang="zh-TW" altLang="en-US" dirty="0" smtClean="0">
                <a:latin typeface="Adobe 繁黑體 Std B" pitchFamily="34" charset="-120"/>
                <a:ea typeface="Adobe 繁黑體 Std B" pitchFamily="34" charset="-120"/>
              </a:rPr>
              <a:t>或是</a:t>
            </a:r>
            <a:r>
              <a:rPr lang="zh-TW" altLang="en-US" dirty="0">
                <a:latin typeface="Adobe 繁黑體 Std B" pitchFamily="34" charset="-120"/>
                <a:ea typeface="Adobe 繁黑體 Std B" pitchFamily="34" charset="-120"/>
              </a:rPr>
              <a:t>一系列對電腦下達的</a:t>
            </a:r>
            <a:r>
              <a:rPr lang="zh-TW" altLang="en-US" dirty="0" smtClean="0">
                <a:latin typeface="Adobe 繁黑體 Std B" pitchFamily="34" charset="-120"/>
                <a:ea typeface="Adobe 繁黑體 Std B" pitchFamily="34" charset="-120"/>
              </a:rPr>
              <a:t>指令</a:t>
            </a:r>
            <a:endParaRPr lang="en-US" altLang="zh-TW" dirty="0" smtClean="0">
              <a:latin typeface="Adobe 繁黑體 Std B" pitchFamily="34" charset="-120"/>
              <a:ea typeface="Adobe 繁黑體 Std B" pitchFamily="34" charset="-120"/>
            </a:endParaRPr>
          </a:p>
          <a:p>
            <a:r>
              <a:rPr lang="zh-TW" altLang="en-US" dirty="0" smtClean="0">
                <a:latin typeface="Adobe 繁黑體 Std B" pitchFamily="34" charset="-120"/>
                <a:ea typeface="Adobe 繁黑體 Std B" pitchFamily="34" charset="-120"/>
              </a:rPr>
              <a:t>物件</a:t>
            </a:r>
            <a:r>
              <a:rPr lang="zh-TW" altLang="en-US" dirty="0">
                <a:latin typeface="Adobe 繁黑體 Std B" pitchFamily="34" charset="-120"/>
                <a:ea typeface="Adobe 繁黑體 Std B" pitchFamily="34" charset="-120"/>
              </a:rPr>
              <a:t>導向程式設計中的每一個物件都應該能夠接受資料、處理資料並將資料傳達給其它物件，因此它們都可以被看作一個小型的「機器」，即物件。</a:t>
            </a:r>
          </a:p>
        </p:txBody>
      </p:sp>
      <p:sp>
        <p:nvSpPr>
          <p:cNvPr id="4" name="日期版面配置區 3"/>
          <p:cNvSpPr>
            <a:spLocks noGrp="1"/>
          </p:cNvSpPr>
          <p:nvPr>
            <p:ph type="dt" sz="half" idx="10"/>
          </p:nvPr>
        </p:nvSpPr>
        <p:spPr/>
        <p:txBody>
          <a:bodyPr/>
          <a:lstStyle/>
          <a:p>
            <a:fld id="{BA8BD938-1255-40A5-8872-DE8A047B0968}"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a:t>
            </a:fld>
            <a:endParaRPr lang="zh-TW" altLang="en-US"/>
          </a:p>
        </p:txBody>
      </p:sp>
      <p:pic>
        <p:nvPicPr>
          <p:cNvPr id="1026" name="Picture 2" descr="http://www.beckon.jp/wp-content/uploads/2014/04/fc7e3846bc342cf2cf912e4dce12626d.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49000" y1="24800" x2="49000" y2="24800"/>
                        <a14:foregroundMark x1="53000" y1="16000" x2="53000" y2="16000"/>
                        <a14:foregroundMark x1="25333" y1="46000" x2="25333" y2="46000"/>
                        <a14:foregroundMark x1="26333" y1="51200" x2="26333" y2="51200"/>
                        <a14:foregroundMark x1="37000" y1="51200" x2="37000" y2="51200"/>
                        <a14:foregroundMark x1="34667" y1="47200" x2="34667" y2="47200"/>
                        <a14:foregroundMark x1="69000" y1="33600" x2="69000" y2="33600"/>
                        <a14:foregroundMark x1="69000" y1="42800" x2="69000" y2="42800"/>
                        <a14:foregroundMark x1="61333" y1="42400" x2="61333" y2="42400"/>
                        <a14:foregroundMark x1="76000" y1="43200" x2="76000" y2="43200"/>
                        <a14:foregroundMark x1="69000" y1="60000" x2="69000" y2="60000"/>
                      </a14:backgroundRemoval>
                    </a14:imgEffect>
                  </a14:imgLayer>
                </a14:imgProps>
              </a:ext>
              <a:ext uri="{28A0092B-C50C-407E-A947-70E740481C1C}">
                <a14:useLocalDpi xmlns:a14="http://schemas.microsoft.com/office/drawing/2010/main" val="0"/>
              </a:ext>
            </a:extLst>
          </a:blip>
          <a:srcRect/>
          <a:stretch>
            <a:fillRect/>
          </a:stretch>
        </p:blipFill>
        <p:spPr bwMode="auto">
          <a:xfrm>
            <a:off x="6948264" y="4000"/>
            <a:ext cx="2016224" cy="168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150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學習大綱</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smtClean="0">
                <a:solidFill>
                  <a:srgbClr val="FF0000"/>
                </a:solidFill>
                <a:latin typeface="Adobe 繁黑體 Std B" pitchFamily="34" charset="-120"/>
                <a:ea typeface="Adobe 繁黑體 Std B" pitchFamily="34" charset="-120"/>
              </a:rPr>
              <a:t>物件導向程式設計</a:t>
            </a:r>
            <a:endParaRPr lang="en-US" altLang="zh-TW" dirty="0" smtClean="0">
              <a:solidFill>
                <a:srgbClr val="FF0000"/>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a:t>
            </a:r>
            <a:r>
              <a:rPr lang="zh-TW" altLang="en-US" dirty="0" smtClean="0">
                <a:solidFill>
                  <a:schemeClr val="tx1">
                    <a:lumMod val="50000"/>
                    <a:lumOff val="50000"/>
                  </a:schemeClr>
                </a:solidFill>
                <a:latin typeface="Adobe 繁黑體 Std B" pitchFamily="34" charset="-120"/>
                <a:ea typeface="Adobe 繁黑體 Std B" pitchFamily="34" charset="-120"/>
              </a:rPr>
              <a:t>導向概論</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物件導向的使用</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類別、物件、成員</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權限</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rgbClr val="FF0000"/>
                </a:solidFill>
                <a:latin typeface="Adobe 繁黑體 Std B" pitchFamily="34" charset="-120"/>
                <a:ea typeface="Adobe 繁黑體 Std B" pitchFamily="34" charset="-120"/>
              </a:rPr>
              <a:t>建構式與解構式</a:t>
            </a:r>
            <a:endParaRPr lang="en-US" altLang="zh-TW" dirty="0">
              <a:solidFill>
                <a:srgbClr val="FF0000"/>
              </a:solidFill>
              <a:latin typeface="Adobe 繁黑體 Std B" pitchFamily="34" charset="-120"/>
              <a:ea typeface="Adobe 繁黑體 Std B" pitchFamily="34" charset="-120"/>
            </a:endParaRPr>
          </a:p>
          <a:p>
            <a:r>
              <a:rPr lang="zh-TW" altLang="en-US" dirty="0">
                <a:solidFill>
                  <a:schemeClr val="tx1">
                    <a:lumMod val="50000"/>
                    <a:lumOff val="50000"/>
                  </a:schemeClr>
                </a:solidFill>
                <a:latin typeface="Adobe 繁黑體 Std B" pitchFamily="34" charset="-120"/>
                <a:ea typeface="Adobe 繁黑體 Std B" pitchFamily="34" charset="-120"/>
              </a:rPr>
              <a:t>重載運算子</a:t>
            </a:r>
          </a:p>
        </p:txBody>
      </p:sp>
      <p:sp>
        <p:nvSpPr>
          <p:cNvPr id="4" name="日期版面配置區 3"/>
          <p:cNvSpPr>
            <a:spLocks noGrp="1"/>
          </p:cNvSpPr>
          <p:nvPr>
            <p:ph type="dt" sz="half" idx="10"/>
          </p:nvPr>
        </p:nvSpPr>
        <p:spPr/>
        <p:txBody>
          <a:bodyPr/>
          <a:lstStyle/>
          <a:p>
            <a:fld id="{656E20DE-DC8D-4717-A5EB-BA1458543D75}"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50</a:t>
            </a:fld>
            <a:endParaRPr lang="zh-TW" altLang="en-US"/>
          </a:p>
        </p:txBody>
      </p:sp>
    </p:spTree>
    <p:extLst>
      <p:ext uri="{BB962C8B-B14F-4D97-AF65-F5344CB8AC3E}">
        <p14:creationId xmlns:p14="http://schemas.microsoft.com/office/powerpoint/2010/main" val="1146845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0" y="1501602"/>
            <a:ext cx="4474840" cy="4497363"/>
          </a:xfrm>
        </p:spPr>
        <p:txBody>
          <a:bodyPr>
            <a:normAutofit lnSpcReduction="10000"/>
          </a:bodyPr>
          <a:lstStyle/>
          <a:p>
            <a:pPr fontAlgn="t">
              <a:buFontTx/>
              <a:buBlip>
                <a:blip r:embed="rId3"/>
              </a:buBlip>
            </a:pPr>
            <a:r>
              <a:rPr lang="zh-TW" altLang="en-US" dirty="0" smtClean="0">
                <a:latin typeface="Adobe 繁黑體 Std B" pitchFamily="34" charset="-120"/>
                <a:ea typeface="Adobe 繁黑體 Std B" pitchFamily="34" charset="-120"/>
              </a:rPr>
              <a:t>在定義類別時，您可以使用建構函式</a:t>
            </a:r>
            <a:r>
              <a:rPr lang="en-US" altLang="zh-TW" dirty="0" smtClean="0">
                <a:latin typeface="Adobe 繁黑體 Std B" pitchFamily="34" charset="-120"/>
                <a:ea typeface="Adobe 繁黑體 Std B" pitchFamily="34" charset="-120"/>
              </a:rPr>
              <a:t>(Constructor)</a:t>
            </a:r>
            <a:r>
              <a:rPr lang="zh-TW" altLang="en-US" dirty="0" smtClean="0">
                <a:latin typeface="Adobe 繁黑體 Std B" pitchFamily="34" charset="-120"/>
                <a:ea typeface="Adobe 繁黑體 Std B" pitchFamily="34" charset="-120"/>
              </a:rPr>
              <a:t>來進行物件的</a:t>
            </a:r>
            <a:r>
              <a:rPr lang="zh-TW" altLang="en-US" dirty="0" smtClean="0">
                <a:solidFill>
                  <a:srgbClr val="C00000"/>
                </a:solidFill>
                <a:latin typeface="Adobe 繁黑體 Std B" pitchFamily="34" charset="-120"/>
                <a:ea typeface="Adobe 繁黑體 Std B" pitchFamily="34" charset="-120"/>
              </a:rPr>
              <a:t>初始化。</a:t>
            </a:r>
            <a:endParaRPr lang="en-US" altLang="zh-TW" dirty="0" smtClean="0">
              <a:solidFill>
                <a:srgbClr val="C00000"/>
              </a:solidFill>
              <a:latin typeface="Adobe 繁黑體 Std B" pitchFamily="34" charset="-120"/>
              <a:ea typeface="Adobe 繁黑體 Std B" pitchFamily="34" charset="-120"/>
            </a:endParaRPr>
          </a:p>
          <a:p>
            <a:pPr>
              <a:buFontTx/>
              <a:buBlip>
                <a:blip r:embed="rId3"/>
              </a:buBlip>
            </a:pPr>
            <a:r>
              <a:rPr lang="zh-TW" altLang="en-US" dirty="0" smtClean="0">
                <a:latin typeface="Adobe 繁黑體 Std B" pitchFamily="34" charset="-120"/>
                <a:ea typeface="Adobe 繁黑體 Std B" pitchFamily="34" charset="-120"/>
              </a:rPr>
              <a:t>而在物件釋放資源之前，您也可以使用「解構函式」</a:t>
            </a:r>
            <a:r>
              <a:rPr lang="en-US" altLang="zh-TW" dirty="0" smtClean="0">
                <a:latin typeface="Adobe 繁黑體 Std B" pitchFamily="34" charset="-120"/>
                <a:ea typeface="Adobe 繁黑體 Std B" pitchFamily="34" charset="-120"/>
              </a:rPr>
              <a:t>(Destructor)</a:t>
            </a:r>
            <a:r>
              <a:rPr lang="zh-TW" altLang="en-US" dirty="0" smtClean="0">
                <a:latin typeface="Adobe 繁黑體 Std B" pitchFamily="34" charset="-120"/>
                <a:ea typeface="Adobe 繁黑體 Std B" pitchFamily="34" charset="-120"/>
              </a:rPr>
              <a:t>來進行一些</a:t>
            </a:r>
            <a:r>
              <a:rPr lang="zh-TW" altLang="en-US" dirty="0" smtClean="0">
                <a:solidFill>
                  <a:srgbClr val="C00000"/>
                </a:solidFill>
                <a:latin typeface="Adobe 繁黑體 Std B" pitchFamily="34" charset="-120"/>
                <a:ea typeface="Adobe 繁黑體 Std B" pitchFamily="34" charset="-120"/>
              </a:rPr>
              <a:t>善後</a:t>
            </a:r>
            <a:r>
              <a:rPr lang="zh-TW" altLang="en-US" dirty="0" smtClean="0">
                <a:latin typeface="Adobe 繁黑體 Std B" pitchFamily="34" charset="-120"/>
                <a:ea typeface="Adobe 繁黑體 Std B" pitchFamily="34" charset="-120"/>
              </a:rPr>
              <a:t>的工作。</a:t>
            </a:r>
            <a:endParaRPr lang="en-US" altLang="zh-TW" dirty="0" smtClean="0">
              <a:latin typeface="Adobe 繁黑體 Std B" pitchFamily="34" charset="-120"/>
              <a:ea typeface="Adobe 繁黑體 Std B" pitchFamily="34" charset="-120"/>
            </a:endParaRPr>
          </a:p>
        </p:txBody>
      </p:sp>
      <p:sp>
        <p:nvSpPr>
          <p:cNvPr id="30723"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建構式與解構式</a:t>
            </a:r>
            <a:endParaRPr lang="en-US" altLang="zh-TW" dirty="0" smtClean="0">
              <a:latin typeface="Adobe 繁黑體 Std B" pitchFamily="34" charset="-120"/>
              <a:ea typeface="Adobe 繁黑體 Std B" pitchFamily="34" charset="-120"/>
            </a:endParaRPr>
          </a:p>
        </p:txBody>
      </p:sp>
      <p:sp>
        <p:nvSpPr>
          <p:cNvPr id="30724"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ABF46EF6-B229-4684-AF9D-98CD42E22B9D}" type="slidenum">
              <a:rPr kumimoji="0" lang="en-US" altLang="zh-TW" sz="1200">
                <a:solidFill>
                  <a:schemeClr val="tx2"/>
                </a:solidFill>
                <a:latin typeface="Quixley LET" pitchFamily="2" charset="0"/>
                <a:ea typeface="新細明體" charset="-120"/>
              </a:rPr>
              <a:pPr>
                <a:spcBef>
                  <a:spcPct val="0"/>
                </a:spcBef>
                <a:buFontTx/>
                <a:buNone/>
              </a:pPr>
              <a:t>51</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CACBE87F-A6DB-48FE-8BAC-D1D259E527AE}"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369" y="1497700"/>
            <a:ext cx="4464496"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0660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a:buFontTx/>
              <a:buBlip>
                <a:blip r:embed="rId3"/>
              </a:buBlip>
            </a:pPr>
            <a:r>
              <a:rPr lang="zh-TW" altLang="en-US" dirty="0" smtClean="0">
                <a:latin typeface="Adobe 繁黑體 Std B" pitchFamily="34" charset="-120"/>
                <a:ea typeface="Adobe 繁黑體 Std B" pitchFamily="34" charset="-120"/>
              </a:rPr>
              <a:t>思考：由上一個輸入兩個人資料</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姓名</a:t>
            </a:r>
            <a:r>
              <a:rPr lang="en-US" altLang="zh-TW" dirty="0" smtClean="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身高</a:t>
            </a:r>
            <a:r>
              <a:rPr lang="en-US" altLang="zh-TW" dirty="0" smtClean="0">
                <a:latin typeface="Adobe 繁黑體 Std B" pitchFamily="34" charset="-120"/>
                <a:ea typeface="Adobe 繁黑體 Std B" pitchFamily="34" charset="-120"/>
              </a:rPr>
              <a:t>, </a:t>
            </a:r>
            <a:r>
              <a:rPr lang="zh-TW" altLang="en-US" dirty="0" smtClean="0">
                <a:latin typeface="Adobe 繁黑體 Std B" pitchFamily="34" charset="-120"/>
                <a:ea typeface="Adobe 繁黑體 Std B" pitchFamily="34" charset="-120"/>
              </a:rPr>
              <a:t>體重</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並印出的範例，</a:t>
            </a:r>
            <a:r>
              <a:rPr lang="zh-TW" altLang="en-US" dirty="0" smtClean="0">
                <a:solidFill>
                  <a:srgbClr val="C00000"/>
                </a:solidFill>
                <a:latin typeface="Adobe 繁黑體 Std B" pitchFamily="34" charset="-120"/>
                <a:ea typeface="Adobe 繁黑體 Std B" pitchFamily="34" charset="-120"/>
              </a:rPr>
              <a:t>你希望一開始姓名為</a:t>
            </a:r>
            <a:r>
              <a:rPr lang="en-US" altLang="zh-TW" dirty="0" smtClean="0">
                <a:solidFill>
                  <a:srgbClr val="C00000"/>
                </a:solidFill>
                <a:latin typeface="Adobe 繁黑體 Std B" pitchFamily="34" charset="-120"/>
                <a:ea typeface="Adobe 繁黑體 Std B" pitchFamily="34" charset="-120"/>
              </a:rPr>
              <a:t>No name</a:t>
            </a:r>
            <a:r>
              <a:rPr lang="zh-TW" altLang="en-US" dirty="0" smtClean="0">
                <a:solidFill>
                  <a:srgbClr val="C00000"/>
                </a:solidFill>
                <a:latin typeface="Adobe 繁黑體 Std B" pitchFamily="34" charset="-120"/>
                <a:ea typeface="Adobe 繁黑體 Std B" pitchFamily="34" charset="-120"/>
              </a:rPr>
              <a:t>，身高與體重為</a:t>
            </a:r>
            <a:r>
              <a:rPr lang="en-US" altLang="zh-TW" dirty="0" smtClean="0">
                <a:solidFill>
                  <a:srgbClr val="C00000"/>
                </a:solidFill>
                <a:latin typeface="Adobe 繁黑體 Std B" pitchFamily="34" charset="-120"/>
                <a:ea typeface="Adobe 繁黑體 Std B" pitchFamily="34" charset="-120"/>
              </a:rPr>
              <a:t>0</a:t>
            </a:r>
            <a:r>
              <a:rPr lang="zh-TW" altLang="en-US" dirty="0" smtClean="0">
                <a:latin typeface="Adobe 繁黑體 Std B" pitchFamily="34" charset="-120"/>
                <a:ea typeface="Adobe 繁黑體 Std B" pitchFamily="34" charset="-120"/>
              </a:rPr>
              <a:t>，該如何達到此功能？</a:t>
            </a:r>
            <a:endParaRPr lang="en-US" altLang="zh-TW" dirty="0" smtClean="0">
              <a:latin typeface="Adobe 繁黑體 Std B" pitchFamily="34" charset="-120"/>
              <a:ea typeface="Adobe 繁黑體 Std B" pitchFamily="34" charset="-120"/>
            </a:endParaRPr>
          </a:p>
          <a:p>
            <a:pPr lvl="1">
              <a:buFontTx/>
              <a:buBlip>
                <a:blip r:embed="rId4"/>
              </a:buBlip>
            </a:pPr>
            <a:r>
              <a:rPr lang="zh-TW" altLang="en-US" dirty="0" smtClean="0">
                <a:latin typeface="Adobe 繁黑體 Std B" pitchFamily="34" charset="-120"/>
                <a:ea typeface="Adobe 繁黑體 Std B" pitchFamily="34" charset="-120"/>
              </a:rPr>
              <a:t>使用建構式！</a:t>
            </a:r>
          </a:p>
        </p:txBody>
      </p:sp>
      <p:sp>
        <p:nvSpPr>
          <p:cNvPr id="31747"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建構式</a:t>
            </a:r>
            <a:endParaRPr lang="en-US" altLang="zh-TW" dirty="0" smtClean="0">
              <a:latin typeface="Adobe 繁黑體 Std B" pitchFamily="34" charset="-120"/>
              <a:ea typeface="Adobe 繁黑體 Std B" pitchFamily="34" charset="-120"/>
            </a:endParaRPr>
          </a:p>
        </p:txBody>
      </p:sp>
      <p:sp>
        <p:nvSpPr>
          <p:cNvPr id="31748"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kumimoji="0" lang="en-US" altLang="zh-TW" sz="1200">
                <a:solidFill>
                  <a:schemeClr val="tx2"/>
                </a:solidFill>
                <a:latin typeface="Quixley LET" pitchFamily="2" charset="0"/>
                <a:ea typeface="新細明體" charset="-120"/>
              </a:rPr>
              <a:t> </a:t>
            </a:r>
            <a:fld id="{B1780A42-01F4-446D-A382-63D4C18B4071}" type="slidenum">
              <a:rPr kumimoji="0" lang="en-US" altLang="zh-TW" sz="1200">
                <a:solidFill>
                  <a:schemeClr val="tx2"/>
                </a:solidFill>
                <a:latin typeface="Quixley LET" pitchFamily="2" charset="0"/>
                <a:ea typeface="新細明體" charset="-120"/>
              </a:rPr>
              <a:pPr>
                <a:spcBef>
                  <a:spcPct val="0"/>
                </a:spcBef>
                <a:buFontTx/>
                <a:buNone/>
              </a:pPr>
              <a:t>52</a:t>
            </a:fld>
            <a:endParaRPr kumimoji="0" lang="en-US" altLang="zh-TW" sz="12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E229C1C4-C46C-46FE-9100-54E80342B05A}"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1240239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86FA756-2C45-4B62-971B-036396CFAEB3}"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53</a:t>
            </a:fld>
            <a:endParaRPr lang="zh-TW" altLang="en-US"/>
          </a:p>
        </p:txBody>
      </p:sp>
      <p:sp>
        <p:nvSpPr>
          <p:cNvPr id="3" name="內容版面配置區 2"/>
          <p:cNvSpPr>
            <a:spLocks noGrp="1"/>
          </p:cNvSpPr>
          <p:nvPr>
            <p:ph sz="quarter" idx="13"/>
          </p:nvPr>
        </p:nvSpPr>
        <p:spPr>
          <a:xfrm>
            <a:off x="457200" y="1412776"/>
            <a:ext cx="8229600" cy="2304256"/>
          </a:xfrm>
        </p:spPr>
        <p:txBody>
          <a:bodyPr>
            <a:normAutofit lnSpcReduction="10000"/>
          </a:bodyPr>
          <a:lstStyle/>
          <a:p>
            <a:pPr marL="0" indent="0">
              <a:buNone/>
            </a:pPr>
            <a:endParaRPr lang="en-US" altLang="zh-TW" sz="700" dirty="0" smtClean="0">
              <a:latin typeface="Adobe 繁黑體 Std B" pitchFamily="34" charset="-120"/>
              <a:ea typeface="Adobe 繁黑體 Std B" pitchFamily="34" charset="-120"/>
            </a:endParaRPr>
          </a:p>
          <a:p>
            <a:pPr marL="0" indent="0">
              <a:buNone/>
            </a:pPr>
            <a:r>
              <a:rPr lang="en-US" altLang="zh-TW" sz="3200" dirty="0" smtClean="0">
                <a:latin typeface="Adobe 繁黑體 Std B" pitchFamily="34" charset="-120"/>
                <a:ea typeface="Adobe 繁黑體 Std B" pitchFamily="34" charset="-120"/>
              </a:rPr>
              <a:t>Mission  </a:t>
            </a:r>
            <a:r>
              <a:rPr lang="zh-TW" altLang="en-US" sz="3200" dirty="0" smtClean="0">
                <a:latin typeface="Adobe 繁黑體 Std B" pitchFamily="34" charset="-120"/>
                <a:ea typeface="Adobe 繁黑體 Std B" pitchFamily="34" charset="-120"/>
              </a:rPr>
              <a:t>：</a:t>
            </a:r>
            <a:endParaRPr lang="en-US" altLang="zh-TW" sz="3200" dirty="0" smtClean="0">
              <a:latin typeface="Adobe 繁黑體 Std B" pitchFamily="34" charset="-120"/>
              <a:ea typeface="Adobe 繁黑體 Std B" pitchFamily="34" charset="-120"/>
            </a:endParaRPr>
          </a:p>
          <a:p>
            <a:pPr lvl="1">
              <a:spcBef>
                <a:spcPts val="600"/>
              </a:spcBef>
            </a:pPr>
            <a:r>
              <a:rPr lang="en-US" altLang="zh-TW" dirty="0" smtClean="0">
                <a:latin typeface="Adobe 繁黑體 Std B" pitchFamily="34" charset="-120"/>
                <a:ea typeface="Adobe 繁黑體 Std B" pitchFamily="34" charset="-120"/>
              </a:rPr>
              <a:t>Set the default value.</a:t>
            </a:r>
          </a:p>
          <a:p>
            <a:pPr lvl="1"/>
            <a:r>
              <a:rPr lang="en-US" altLang="zh-TW" dirty="0" smtClean="0">
                <a:latin typeface="Adobe 繁黑體 Std B" pitchFamily="34" charset="-120"/>
                <a:ea typeface="Adobe 繁黑體 Std B" pitchFamily="34" charset="-120"/>
              </a:rPr>
              <a:t>Construct by Person</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p(name,height,weight)</a:t>
            </a:r>
          </a:p>
          <a:p>
            <a:pPr lvl="1"/>
            <a:r>
              <a:rPr lang="en-US" altLang="zh-TW" dirty="0" smtClean="0">
                <a:latin typeface="Adobe 繁黑體 Std B" pitchFamily="34" charset="-120"/>
                <a:ea typeface="Adobe 繁黑體 Std B" pitchFamily="34" charset="-120"/>
              </a:rPr>
              <a:t>Print </a:t>
            </a:r>
            <a:r>
              <a:rPr lang="en-US" altLang="zh-TW" dirty="0" err="1" smtClean="0">
                <a:latin typeface="Adobe 繁黑體 Std B" pitchFamily="34" charset="-120"/>
                <a:ea typeface="Adobe 繁黑體 Std B" pitchFamily="34" charset="-120"/>
              </a:rPr>
              <a:t>ByeBye</a:t>
            </a:r>
            <a:r>
              <a:rPr lang="en-US" altLang="zh-TW" dirty="0" smtClean="0">
                <a:latin typeface="Adobe 繁黑體 Std B" pitchFamily="34" charset="-120"/>
                <a:ea typeface="Adobe 繁黑體 Std B" pitchFamily="34" charset="-120"/>
              </a:rPr>
              <a:t> while the class is destructed</a:t>
            </a:r>
            <a:endParaRPr lang="en-US" altLang="zh-TW" dirty="0">
              <a:latin typeface="Adobe 繁黑體 Std B" pitchFamily="34" charset="-120"/>
              <a:ea typeface="Adobe 繁黑體 Std B" pitchFamily="34" charset="-12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794" y="3789040"/>
            <a:ext cx="7444411" cy="2307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3521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D34006E8-7264-46D9-9C4D-C1FEC07FD144}"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54</a:t>
            </a:fld>
            <a:endParaRPr lang="zh-TW" altLang="en-US"/>
          </a:p>
        </p:txBody>
      </p:sp>
      <p:sp>
        <p:nvSpPr>
          <p:cNvPr id="3" name="內容版面配置區 2"/>
          <p:cNvSpPr>
            <a:spLocks noGrp="1"/>
          </p:cNvSpPr>
          <p:nvPr>
            <p:ph sz="quarter" idx="13"/>
          </p:nvPr>
        </p:nvSpPr>
        <p:spPr/>
        <p:txBody>
          <a:bodyPr>
            <a:normAutofit lnSpcReduction="10000"/>
          </a:bodyPr>
          <a:lstStyle/>
          <a:p>
            <a:r>
              <a:rPr lang="en-US" altLang="zh-TW" sz="3600" dirty="0" smtClean="0">
                <a:latin typeface="Adobe 繁黑體 Std B" pitchFamily="34" charset="-120"/>
                <a:ea typeface="Adobe 繁黑體 Std B" pitchFamily="34" charset="-120"/>
              </a:rPr>
              <a:t>Mission</a:t>
            </a:r>
            <a:r>
              <a:rPr lang="zh-TW" altLang="en-US" sz="3600" dirty="0" smtClean="0">
                <a:latin typeface="Adobe 繁黑體 Std B" pitchFamily="34" charset="-120"/>
                <a:ea typeface="Adobe 繁黑體 Std B" pitchFamily="34" charset="-120"/>
              </a:rPr>
              <a:t>：</a:t>
            </a:r>
            <a:endParaRPr lang="en-US" altLang="zh-TW" sz="3600" dirty="0" smtClean="0">
              <a:latin typeface="Adobe 繁黑體 Std B" pitchFamily="34" charset="-120"/>
              <a:ea typeface="Adobe 繁黑體 Std B" pitchFamily="34" charset="-120"/>
            </a:endParaRPr>
          </a:p>
          <a:p>
            <a:pPr lvl="1"/>
            <a:r>
              <a:rPr lang="en-US" altLang="zh-TW" sz="3200" dirty="0" smtClean="0">
                <a:latin typeface="Adobe 繁黑體 Std B" pitchFamily="34" charset="-120"/>
                <a:ea typeface="Adobe 繁黑體 Std B" pitchFamily="34" charset="-120"/>
              </a:rPr>
              <a:t>Set the default value of triangle to 6,6,6</a:t>
            </a:r>
          </a:p>
          <a:p>
            <a:pPr lvl="1"/>
            <a:r>
              <a:rPr lang="en-US" altLang="zh-TW" sz="3200" dirty="0" smtClean="0">
                <a:latin typeface="Adobe 繁黑體 Std B" pitchFamily="34" charset="-120"/>
                <a:ea typeface="Adobe 繁黑體 Std B" pitchFamily="34" charset="-120"/>
              </a:rPr>
              <a:t>Or triangle t(a,b,c);</a:t>
            </a:r>
          </a:p>
          <a:p>
            <a:pPr lvl="1"/>
            <a:r>
              <a:rPr lang="en-US" altLang="zh-TW" sz="3200" dirty="0" err="1" smtClean="0">
                <a:latin typeface="Adobe 繁黑體 Std B" pitchFamily="34" charset="-120"/>
                <a:ea typeface="Adobe 繁黑體 Std B" pitchFamily="34" charset="-120"/>
              </a:rPr>
              <a:t>cout</a:t>
            </a:r>
            <a:r>
              <a:rPr lang="en-US" altLang="zh-TW" sz="3200" dirty="0" smtClean="0">
                <a:latin typeface="Adobe 繁黑體 Std B" pitchFamily="34" charset="-120"/>
                <a:ea typeface="Adobe 繁黑體 Std B" pitchFamily="34" charset="-120"/>
              </a:rPr>
              <a:t> some words while destructing</a:t>
            </a:r>
            <a:endParaRPr lang="en-US" altLang="zh-TW" sz="3200" dirty="0">
              <a:latin typeface="Adobe 繁黑體 Std B" pitchFamily="34" charset="-120"/>
              <a:ea typeface="Adobe 繁黑體 Std B" pitchFamily="34" charset="-120"/>
            </a:endParaRP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5</a:t>
            </a:r>
            <a:endParaRPr lang="zh-TW"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60" y="3645272"/>
            <a:ext cx="8457880" cy="2471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104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Adobe 繁黑體 Std B" pitchFamily="34" charset="-120"/>
                <a:ea typeface="Adobe 繁黑體 Std B" pitchFamily="34" charset="-120"/>
              </a:rPr>
              <a:t>Struct</a:t>
            </a:r>
            <a:r>
              <a:rPr lang="en-US" altLang="zh-TW" dirty="0" smtClean="0">
                <a:latin typeface="Adobe 繁黑體 Std B" pitchFamily="34" charset="-120"/>
                <a:ea typeface="Adobe 繁黑體 Std B" pitchFamily="34" charset="-120"/>
              </a:rPr>
              <a:t>/Class </a:t>
            </a:r>
            <a:r>
              <a:rPr lang="zh-TW" altLang="en-US" dirty="0" smtClean="0">
                <a:latin typeface="Adobe 繁黑體 Std B" pitchFamily="34" charset="-120"/>
                <a:ea typeface="Adobe 繁黑體 Std B" pitchFamily="34" charset="-120"/>
              </a:rPr>
              <a:t>差異</a:t>
            </a:r>
            <a:endParaRPr lang="zh-TW" altLang="en-US" dirty="0">
              <a:latin typeface="Adobe 繁黑體 Std B" pitchFamily="34" charset="-120"/>
              <a:ea typeface="Adobe 繁黑體 Std B" pitchFamily="34" charset="-120"/>
            </a:endParaRPr>
          </a:p>
        </p:txBody>
      </p:sp>
      <p:sp>
        <p:nvSpPr>
          <p:cNvPr id="8" name="內容版面配置區 7"/>
          <p:cNvSpPr>
            <a:spLocks noGrp="1"/>
          </p:cNvSpPr>
          <p:nvPr>
            <p:ph sz="half" idx="2"/>
          </p:nvPr>
        </p:nvSpPr>
        <p:spPr>
          <a:xfrm>
            <a:off x="4648200" y="1340768"/>
            <a:ext cx="4038600" cy="4525963"/>
          </a:xfrm>
        </p:spPr>
        <p:txBody>
          <a:bodyPr>
            <a:normAutofit fontScale="92500" lnSpcReduction="20000"/>
          </a:bodyPr>
          <a:lstStyle/>
          <a:p>
            <a:pPr algn="ctr"/>
            <a:r>
              <a:rPr lang="en-US" altLang="zh-TW" sz="3900" dirty="0">
                <a:solidFill>
                  <a:srgbClr val="FF0000"/>
                </a:solidFill>
                <a:latin typeface="Adobe 繁黑體 Std B" pitchFamily="34" charset="-120"/>
                <a:ea typeface="Adobe 繁黑體 Std B" pitchFamily="34" charset="-120"/>
              </a:rPr>
              <a:t>class</a:t>
            </a:r>
          </a:p>
          <a:p>
            <a:pPr>
              <a:buFont typeface="Arial"/>
              <a:buChar char="•"/>
            </a:pPr>
            <a:r>
              <a:rPr lang="zh-TW" altLang="en-US" dirty="0">
                <a:latin typeface="Adobe 繁黑體 Std B" pitchFamily="34" charset="-120"/>
                <a:ea typeface="Adobe 繁黑體 Std B" pitchFamily="34" charset="-120"/>
              </a:rPr>
              <a:t>有資料成員和函式成員</a:t>
            </a:r>
          </a:p>
          <a:p>
            <a:pPr>
              <a:buFont typeface="Arial"/>
              <a:buChar char="•"/>
            </a:pPr>
            <a:r>
              <a:rPr lang="zh-TW" altLang="en-US" dirty="0">
                <a:latin typeface="Adobe 繁黑體 Std B" pitchFamily="34" charset="-120"/>
                <a:ea typeface="Adobe 繁黑體 Std B" pitchFamily="34" charset="-120"/>
              </a:rPr>
              <a:t>有 </a:t>
            </a:r>
            <a:r>
              <a:rPr lang="en-US" altLang="zh-TW" dirty="0">
                <a:latin typeface="Adobe 繁黑體 Std B" pitchFamily="34" charset="-120"/>
                <a:ea typeface="Adobe 繁黑體 Std B" pitchFamily="34" charset="-120"/>
              </a:rPr>
              <a:t>public / protected / private </a:t>
            </a:r>
            <a:r>
              <a:rPr lang="zh-TW" altLang="en-US" dirty="0">
                <a:latin typeface="Adobe 繁黑體 Std B" pitchFamily="34" charset="-120"/>
                <a:ea typeface="Adobe 繁黑體 Std B" pitchFamily="34" charset="-120"/>
              </a:rPr>
              <a:t>三種層級的權限管理。</a:t>
            </a:r>
          </a:p>
          <a:p>
            <a:pPr>
              <a:buFont typeface="Arial"/>
              <a:buChar char="•"/>
            </a:pPr>
            <a:r>
              <a:rPr lang="zh-TW" altLang="en-US" dirty="0">
                <a:latin typeface="Adobe 繁黑體 Std B" pitchFamily="34" charset="-120"/>
                <a:ea typeface="Adobe 繁黑體 Std B" pitchFamily="34" charset="-120"/>
              </a:rPr>
              <a:t>有繼承</a:t>
            </a:r>
            <a:r>
              <a:rPr lang="en-US" altLang="zh-TW" dirty="0">
                <a:latin typeface="Adobe 繁黑體 Std B" pitchFamily="34" charset="-120"/>
                <a:ea typeface="Adobe 繁黑體 Std B" pitchFamily="34" charset="-120"/>
              </a:rPr>
              <a:t>(inherit)</a:t>
            </a:r>
            <a:r>
              <a:rPr lang="zh-TW" altLang="en-US" dirty="0">
                <a:latin typeface="Adobe 繁黑體 Std B" pitchFamily="34" charset="-120"/>
                <a:ea typeface="Adobe 繁黑體 Std B" pitchFamily="34" charset="-120"/>
              </a:rPr>
              <a:t>語法，子類別只要撰寫和父類別。</a:t>
            </a:r>
          </a:p>
          <a:p>
            <a:pPr>
              <a:buFont typeface="Arial"/>
              <a:buChar char="•"/>
            </a:pPr>
            <a:r>
              <a:rPr lang="zh-TW" altLang="en-US" dirty="0">
                <a:latin typeface="Adobe 繁黑體 Std B" pitchFamily="34" charset="-120"/>
                <a:ea typeface="Adobe 繁黑體 Std B" pitchFamily="34" charset="-120"/>
              </a:rPr>
              <a:t>有自訂初始化</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建構函式</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和自訂清理</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解構函式</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a:t>
            </a:r>
          </a:p>
          <a:p>
            <a:pPr>
              <a:buFont typeface="Arial"/>
              <a:buChar char="•"/>
            </a:pPr>
            <a:r>
              <a:rPr lang="zh-TW" altLang="en-US" dirty="0">
                <a:latin typeface="Adobe 繁黑體 Std B" pitchFamily="34" charset="-120"/>
                <a:ea typeface="Adobe 繁黑體 Std B" pitchFamily="34" charset="-120"/>
              </a:rPr>
              <a:t>有虛擬函式。</a:t>
            </a:r>
          </a:p>
          <a:p>
            <a:pPr>
              <a:buFont typeface="Arial"/>
              <a:buChar char="•"/>
            </a:pPr>
            <a:r>
              <a:rPr lang="zh-TW" altLang="en-US" dirty="0">
                <a:latin typeface="Adobe 繁黑體 Std B" pitchFamily="34" charset="-120"/>
                <a:ea typeface="Adobe 繁黑體 Std B" pitchFamily="34" charset="-120"/>
              </a:rPr>
              <a:t>可複載</a:t>
            </a:r>
            <a:r>
              <a:rPr lang="en-US" altLang="zh-TW" dirty="0">
                <a:latin typeface="Adobe 繁黑體 Std B" pitchFamily="34" charset="-120"/>
                <a:ea typeface="Adobe 繁黑體 Std B" pitchFamily="34" charset="-120"/>
              </a:rPr>
              <a:t>(override)</a:t>
            </a:r>
            <a:r>
              <a:rPr lang="zh-TW" altLang="en-US" dirty="0">
                <a:latin typeface="Adobe 繁黑體 Std B" pitchFamily="34" charset="-120"/>
                <a:ea typeface="Adobe 繁黑體 Std B" pitchFamily="34" charset="-120"/>
              </a:rPr>
              <a:t>運算子。</a:t>
            </a:r>
          </a:p>
          <a:p>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26327D5A-AC7F-418A-9285-153A5FAB8BA1}"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55</a:t>
            </a:fld>
            <a:endParaRPr lang="zh-TW" altLang="en-US"/>
          </a:p>
        </p:txBody>
      </p:sp>
      <p:sp>
        <p:nvSpPr>
          <p:cNvPr id="9" name="內容版面配置區 8"/>
          <p:cNvSpPr>
            <a:spLocks noGrp="1"/>
          </p:cNvSpPr>
          <p:nvPr>
            <p:ph sz="half" idx="1"/>
          </p:nvPr>
        </p:nvSpPr>
        <p:spPr>
          <a:xfrm>
            <a:off x="457200" y="1340768"/>
            <a:ext cx="4038600" cy="4525963"/>
          </a:xfrm>
        </p:spPr>
        <p:txBody>
          <a:bodyPr/>
          <a:lstStyle/>
          <a:p>
            <a:pPr algn="ctr"/>
            <a:r>
              <a:rPr lang="en-US" altLang="zh-TW" sz="3600" b="1" dirty="0" err="1" smtClean="0">
                <a:solidFill>
                  <a:srgbClr val="FF0000"/>
                </a:solidFill>
                <a:latin typeface="Adobe 繁黑體 Std B" pitchFamily="34" charset="-120"/>
                <a:ea typeface="Adobe 繁黑體 Std B" pitchFamily="34" charset="-120"/>
              </a:rPr>
              <a:t>struct</a:t>
            </a:r>
            <a:endParaRPr lang="en-US" altLang="zh-TW" sz="3600" b="1" dirty="0" smtClean="0">
              <a:solidFill>
                <a:srgbClr val="FF0000"/>
              </a:solidFill>
              <a:latin typeface="Adobe 繁黑體 Std B" pitchFamily="34" charset="-120"/>
              <a:ea typeface="Adobe 繁黑體 Std B" pitchFamily="34" charset="-120"/>
            </a:endParaRPr>
          </a:p>
          <a:p>
            <a:r>
              <a:rPr lang="zh-TW" altLang="en-US" dirty="0">
                <a:latin typeface="Adobe 繁黑體 Std B" pitchFamily="34" charset="-120"/>
                <a:ea typeface="Adobe 繁黑體 Std B" pitchFamily="34" charset="-120"/>
              </a:rPr>
              <a:t>只有資料欄位。</a:t>
            </a:r>
          </a:p>
          <a:p>
            <a:r>
              <a:rPr lang="zh-TW" altLang="en-US" dirty="0">
                <a:latin typeface="Adobe 繁黑體 Std B" pitchFamily="34" charset="-120"/>
                <a:ea typeface="Adobe 繁黑體 Std B" pitchFamily="34" charset="-120"/>
              </a:rPr>
              <a:t>資料成員一律可存取。</a:t>
            </a:r>
          </a:p>
          <a:p>
            <a:r>
              <a:rPr lang="zh-TW" altLang="en-US" dirty="0">
                <a:latin typeface="Adobe 繁黑體 Std B" pitchFamily="34" charset="-120"/>
                <a:ea typeface="Adobe 繁黑體 Std B" pitchFamily="34" charset="-120"/>
              </a:rPr>
              <a:t>無繼承。</a:t>
            </a:r>
          </a:p>
          <a:p>
            <a:r>
              <a:rPr lang="zh-TW" altLang="en-US" dirty="0">
                <a:latin typeface="Adobe 繁黑體 Std B" pitchFamily="34" charset="-120"/>
                <a:ea typeface="Adobe 繁黑體 Std B" pitchFamily="34" charset="-120"/>
              </a:rPr>
              <a:t>無初始化。</a:t>
            </a:r>
          </a:p>
          <a:p>
            <a:endParaRPr lang="zh-TW" altLang="en-US"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22720280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學習大綱</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smtClean="0">
                <a:solidFill>
                  <a:schemeClr val="tx1">
                    <a:lumMod val="50000"/>
                    <a:lumOff val="50000"/>
                  </a:schemeClr>
                </a:solidFill>
                <a:latin typeface="Adobe 繁黑體 Std B" pitchFamily="34" charset="-120"/>
                <a:ea typeface="Adobe 繁黑體 Std B" pitchFamily="34" charset="-120"/>
              </a:rPr>
              <a:t>物件導向程式設計</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a:t>
            </a:r>
            <a:r>
              <a:rPr lang="zh-TW" altLang="en-US" dirty="0" smtClean="0">
                <a:solidFill>
                  <a:schemeClr val="tx1">
                    <a:lumMod val="50000"/>
                    <a:lumOff val="50000"/>
                  </a:schemeClr>
                </a:solidFill>
                <a:latin typeface="Adobe 繁黑體 Std B" pitchFamily="34" charset="-120"/>
                <a:ea typeface="Adobe 繁黑體 Std B" pitchFamily="34" charset="-120"/>
              </a:rPr>
              <a:t>導向概論</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物件導向的使用</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類別、物件、成員</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權限</a:t>
            </a:r>
            <a:endParaRPr lang="en-US" altLang="zh-TW" dirty="0">
              <a:solidFill>
                <a:schemeClr val="tx1">
                  <a:lumMod val="50000"/>
                  <a:lumOff val="50000"/>
                </a:schemeClr>
              </a:solidFill>
              <a:latin typeface="Adobe 繁黑體 Std B" pitchFamily="34" charset="-120"/>
              <a:ea typeface="Adobe 繁黑體 Std B" pitchFamily="34" charset="-120"/>
            </a:endParaRPr>
          </a:p>
          <a:p>
            <a:pPr lvl="1">
              <a:defRPr/>
            </a:pPr>
            <a:r>
              <a:rPr lang="zh-TW" altLang="en-US" dirty="0">
                <a:solidFill>
                  <a:schemeClr val="tx1">
                    <a:lumMod val="50000"/>
                    <a:lumOff val="50000"/>
                  </a:schemeClr>
                </a:solidFill>
                <a:latin typeface="Adobe 繁黑體 Std B" pitchFamily="34" charset="-120"/>
                <a:ea typeface="Adobe 繁黑體 Std B" pitchFamily="34" charset="-120"/>
              </a:rPr>
              <a:t>建構式與解構式</a:t>
            </a:r>
            <a:endParaRPr lang="en-US" altLang="zh-TW" dirty="0">
              <a:solidFill>
                <a:schemeClr val="tx1">
                  <a:lumMod val="50000"/>
                  <a:lumOff val="50000"/>
                </a:schemeClr>
              </a:solidFill>
              <a:latin typeface="Adobe 繁黑體 Std B" pitchFamily="34" charset="-120"/>
              <a:ea typeface="Adobe 繁黑體 Std B" pitchFamily="34" charset="-120"/>
            </a:endParaRPr>
          </a:p>
          <a:p>
            <a:r>
              <a:rPr lang="zh-TW" altLang="en-US" dirty="0">
                <a:solidFill>
                  <a:srgbClr val="FF0000"/>
                </a:solidFill>
                <a:latin typeface="Adobe 繁黑體 Std B" pitchFamily="34" charset="-120"/>
                <a:ea typeface="Adobe 繁黑體 Std B" pitchFamily="34" charset="-120"/>
              </a:rPr>
              <a:t>重載運算子</a:t>
            </a:r>
          </a:p>
        </p:txBody>
      </p:sp>
      <p:sp>
        <p:nvSpPr>
          <p:cNvPr id="4" name="日期版面配置區 3"/>
          <p:cNvSpPr>
            <a:spLocks noGrp="1"/>
          </p:cNvSpPr>
          <p:nvPr>
            <p:ph type="dt" sz="half" idx="10"/>
          </p:nvPr>
        </p:nvSpPr>
        <p:spPr/>
        <p:txBody>
          <a:bodyPr/>
          <a:lstStyle/>
          <a:p>
            <a:fld id="{C4C719B5-3137-4868-B035-A9BE0A0D1ED6}"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56</a:t>
            </a:fld>
            <a:endParaRPr lang="zh-TW" altLang="en-US"/>
          </a:p>
        </p:txBody>
      </p:sp>
    </p:spTree>
    <p:extLst>
      <p:ext uri="{BB962C8B-B14F-4D97-AF65-F5344CB8AC3E}">
        <p14:creationId xmlns:p14="http://schemas.microsoft.com/office/powerpoint/2010/main" val="4181011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defRPr/>
            </a:pPr>
            <a:r>
              <a:rPr lang="zh-TW" altLang="en-US" dirty="0" smtClean="0">
                <a:latin typeface="Adobe 繁黑體 Std B" pitchFamily="34" charset="-120"/>
                <a:ea typeface="Adobe 繁黑體 Std B" pitchFamily="34" charset="-120"/>
              </a:rPr>
              <a:t>功能：賦予物件使用某運算符號</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運算子</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做資料處理的功能。</a:t>
            </a:r>
            <a:endParaRPr lang="en-US" altLang="zh-TW" dirty="0" smtClean="0">
              <a:latin typeface="Adobe 繁黑體 Std B" pitchFamily="34" charset="-120"/>
              <a:ea typeface="Adobe 繁黑體 Std B" pitchFamily="34" charset="-120"/>
            </a:endParaRPr>
          </a:p>
          <a:p>
            <a:pPr lvl="1">
              <a:defRPr/>
            </a:pPr>
            <a:r>
              <a:rPr lang="zh-TW" altLang="en-US" sz="2400" dirty="0" smtClean="0">
                <a:latin typeface="Adobe 繁黑體 Std B" pitchFamily="34" charset="-120"/>
                <a:ea typeface="Adobe 繁黑體 Std B" pitchFamily="34" charset="-120"/>
              </a:rPr>
              <a:t>例如：</a:t>
            </a:r>
            <a:r>
              <a:rPr lang="en-US" altLang="zh-TW" sz="2400" dirty="0" smtClean="0">
                <a:latin typeface="Adobe 繁黑體 Std B" pitchFamily="34" charset="-120"/>
                <a:ea typeface="Adobe 繁黑體 Std B" pitchFamily="34" charset="-120"/>
              </a:rPr>
              <a:t>+ - * / </a:t>
            </a:r>
            <a:r>
              <a:rPr lang="zh-TW" altLang="en-US" sz="2400" dirty="0" smtClean="0">
                <a:latin typeface="Adobe 繁黑體 Std B" pitchFamily="34" charset="-120"/>
                <a:ea typeface="Adobe 繁黑體 Std B" pitchFamily="34" charset="-120"/>
              </a:rPr>
              <a:t>等運算。</a:t>
            </a:r>
            <a:endParaRPr lang="en-US" altLang="zh-TW" sz="2400" dirty="0" smtClean="0">
              <a:latin typeface="Adobe 繁黑體 Std B" pitchFamily="34" charset="-120"/>
              <a:ea typeface="Adobe 繁黑體 Std B" pitchFamily="34" charset="-120"/>
            </a:endParaRPr>
          </a:p>
          <a:p>
            <a:pPr>
              <a:defRPr/>
            </a:pPr>
            <a:r>
              <a:rPr lang="zh-TW" altLang="en-US" dirty="0" smtClean="0">
                <a:latin typeface="Adobe 繁黑體 Std B" pitchFamily="34" charset="-120"/>
                <a:ea typeface="Adobe 繁黑體 Std B" pitchFamily="34" charset="-120"/>
              </a:rPr>
              <a:t>在</a:t>
            </a:r>
            <a:r>
              <a:rPr lang="en-US" altLang="zh-TW" dirty="0" smtClean="0">
                <a:latin typeface="Adobe 繁黑體 Std B" pitchFamily="34" charset="-120"/>
                <a:ea typeface="Adobe 繁黑體 Std B" pitchFamily="34" charset="-120"/>
              </a:rPr>
              <a:t>C++</a:t>
            </a:r>
            <a:r>
              <a:rPr lang="zh-TW" altLang="en-US" dirty="0" smtClean="0">
                <a:latin typeface="Adobe 繁黑體 Std B" pitchFamily="34" charset="-120"/>
                <a:ea typeface="Adobe 繁黑體 Std B" pitchFamily="34" charset="-120"/>
              </a:rPr>
              <a:t>中，預設除了基本資料型態可以使用運算子進行運算，例如</a:t>
            </a:r>
            <a:r>
              <a:rPr lang="en-US" altLang="zh-TW" dirty="0" err="1" smtClean="0">
                <a:latin typeface="Adobe 繁黑體 Std B" pitchFamily="34" charset="-120"/>
                <a:ea typeface="Adobe 繁黑體 Std B" pitchFamily="34" charset="-120"/>
              </a:rPr>
              <a:t>int</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double</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char</a:t>
            </a:r>
            <a:r>
              <a:rPr lang="zh-TW" altLang="en-US" dirty="0" smtClean="0">
                <a:latin typeface="Adobe 繁黑體 Std B" pitchFamily="34" charset="-120"/>
                <a:ea typeface="Adobe 繁黑體 Std B" pitchFamily="34" charset="-120"/>
              </a:rPr>
              <a:t>等。</a:t>
            </a:r>
            <a:endParaRPr lang="en-US" altLang="zh-TW" dirty="0" smtClean="0">
              <a:latin typeface="Adobe 繁黑體 Std B" pitchFamily="34" charset="-120"/>
              <a:ea typeface="Adobe 繁黑體 Std B" pitchFamily="34" charset="-120"/>
            </a:endParaRPr>
          </a:p>
          <a:p>
            <a:pPr lvl="1">
              <a:defRPr/>
            </a:pPr>
            <a:r>
              <a:rPr lang="zh-TW" altLang="en-US" sz="2400" dirty="0" smtClean="0">
                <a:latin typeface="Adobe 繁黑體 Std B" pitchFamily="34" charset="-120"/>
                <a:ea typeface="Adobe 繁黑體 Std B" pitchFamily="34" charset="-120"/>
              </a:rPr>
              <a:t>例如：如果您要將兩個物件相加，預設上是不可行的。</a:t>
            </a:r>
            <a:endParaRPr lang="en-US" altLang="zh-TW" sz="2400" dirty="0" smtClean="0">
              <a:latin typeface="Adobe 繁黑體 Std B" pitchFamily="34" charset="-120"/>
              <a:ea typeface="Adobe 繁黑體 Std B" pitchFamily="34" charset="-120"/>
            </a:endParaRPr>
          </a:p>
          <a:p>
            <a:pPr>
              <a:defRPr/>
            </a:pPr>
            <a:r>
              <a:rPr lang="zh-TW" altLang="en-US" dirty="0" smtClean="0">
                <a:latin typeface="Adobe 繁黑體 Std B" pitchFamily="34" charset="-120"/>
                <a:ea typeface="Adobe 繁黑體 Std B" pitchFamily="34" charset="-120"/>
              </a:rPr>
              <a:t>物件的運算符號是人定義出來的！</a:t>
            </a:r>
          </a:p>
          <a:p>
            <a:pPr>
              <a:buFont typeface="Wingdings 3" panose="05040102010807070707" pitchFamily="18" charset="2"/>
              <a:buNone/>
              <a:defRPr/>
            </a:pPr>
            <a:endParaRPr lang="en-US" altLang="zh-TW" dirty="0" smtClean="0">
              <a:latin typeface="Adobe 繁黑體 Std B" pitchFamily="34" charset="-120"/>
              <a:ea typeface="Adobe 繁黑體 Std B" pitchFamily="34" charset="-120"/>
            </a:endParaRPr>
          </a:p>
        </p:txBody>
      </p:sp>
      <p:sp>
        <p:nvSpPr>
          <p:cNvPr id="21506" name="Rectangle 2"/>
          <p:cNvSpPr>
            <a:spLocks noGrp="1" noChangeArrowheads="1"/>
          </p:cNvSpPr>
          <p:nvPr>
            <p:ph type="title"/>
          </p:nvPr>
        </p:nvSpPr>
        <p:spPr/>
        <p:txBody>
          <a:bodyPr/>
          <a:lstStyle/>
          <a:p>
            <a:r>
              <a:rPr lang="zh-TW" altLang="en-US" dirty="0" smtClean="0">
                <a:latin typeface="Adobe 繁黑體 Std B" pitchFamily="34" charset="-120"/>
                <a:ea typeface="Adobe 繁黑體 Std B" pitchFamily="34" charset="-120"/>
              </a:rPr>
              <a:t>重載運算子</a:t>
            </a:r>
            <a:endParaRPr lang="en-US" altLang="zh-TW" dirty="0" smtClean="0">
              <a:latin typeface="Adobe 繁黑體 Std B" pitchFamily="34" charset="-120"/>
              <a:ea typeface="Adobe 繁黑體 Std B" pitchFamily="34" charset="-120"/>
            </a:endParaRPr>
          </a:p>
        </p:txBody>
      </p:sp>
      <p:sp>
        <p:nvSpPr>
          <p:cNvPr id="21508"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E4931317-B296-4D95-9125-E18D0B478062}" type="slidenum">
              <a:rPr kumimoji="0" lang="en-US" altLang="zh-TW">
                <a:solidFill>
                  <a:schemeClr val="tx2"/>
                </a:solidFill>
                <a:latin typeface="Quixley LET" pitchFamily="2" charset="0"/>
              </a:rPr>
              <a:pPr eaLnBrk="1" hangingPunct="1"/>
              <a:t>57</a:t>
            </a:fld>
            <a:endParaRPr kumimoji="0" lang="en-US" altLang="zh-TW">
              <a:solidFill>
                <a:schemeClr val="tx2"/>
              </a:solidFill>
              <a:latin typeface="Quixley LET" pitchFamily="2" charset="0"/>
            </a:endParaRPr>
          </a:p>
        </p:txBody>
      </p:sp>
      <p:sp>
        <p:nvSpPr>
          <p:cNvPr id="2" name="日期版面配置區 1"/>
          <p:cNvSpPr>
            <a:spLocks noGrp="1"/>
          </p:cNvSpPr>
          <p:nvPr>
            <p:ph type="dt" sz="half" idx="10"/>
          </p:nvPr>
        </p:nvSpPr>
        <p:spPr/>
        <p:txBody>
          <a:bodyPr/>
          <a:lstStyle/>
          <a:p>
            <a:fld id="{50A9EE6E-83D7-4807-A8B4-2B198C865EA8}"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35843748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707606"/>
            <a:ext cx="8458225" cy="4525963"/>
          </a:xfrm>
        </p:spPr>
        <p:txBody>
          <a:bodyPr>
            <a:normAutofit/>
          </a:bodyPr>
          <a:lstStyle/>
          <a:p>
            <a:pPr fontAlgn="t">
              <a:defRPr/>
            </a:pPr>
            <a:r>
              <a:rPr lang="zh-TW" altLang="en-US" sz="2800" dirty="0" smtClean="0">
                <a:latin typeface="Adobe 繁黑體 Std B" pitchFamily="34" charset="-120"/>
                <a:ea typeface="Adobe 繁黑體 Std B" pitchFamily="34" charset="-120"/>
              </a:rPr>
              <a:t>運算子的重載是</a:t>
            </a:r>
            <a:r>
              <a:rPr lang="zh-TW" altLang="en-US" sz="2800" dirty="0" smtClean="0">
                <a:solidFill>
                  <a:srgbClr val="FF0000"/>
                </a:solidFill>
                <a:latin typeface="Adobe 繁黑體 Std B" pitchFamily="34" charset="-120"/>
                <a:ea typeface="Adobe 繁黑體 Std B" pitchFamily="34" charset="-120"/>
              </a:rPr>
              <a:t>函式重載的一個延伸應用</a:t>
            </a:r>
            <a:endParaRPr lang="en-US" altLang="zh-TW" sz="2800" dirty="0" smtClean="0">
              <a:solidFill>
                <a:srgbClr val="FF0000"/>
              </a:solidFill>
              <a:latin typeface="Adobe 繁黑體 Std B" pitchFamily="34" charset="-120"/>
              <a:ea typeface="Adobe 繁黑體 Std B" pitchFamily="34" charset="-120"/>
            </a:endParaRPr>
          </a:p>
          <a:p>
            <a:pPr fontAlgn="t">
              <a:defRPr/>
            </a:pPr>
            <a:r>
              <a:rPr lang="zh-TW" altLang="en-US" sz="2800" dirty="0" smtClean="0">
                <a:latin typeface="Adobe 繁黑體 Std B" pitchFamily="34" charset="-120"/>
                <a:ea typeface="Adobe 繁黑體 Std B" pitchFamily="34" charset="-120"/>
              </a:rPr>
              <a:t>指定要重載的運算子，並在類別中定義運算子如何動作</a:t>
            </a:r>
            <a:endParaRPr lang="en-US" altLang="zh-TW" sz="2800" dirty="0" smtClean="0">
              <a:latin typeface="Adobe 繁黑體 Std B" pitchFamily="34" charset="-120"/>
              <a:ea typeface="Adobe 繁黑體 Std B" pitchFamily="34" charset="-120"/>
            </a:endParaRPr>
          </a:p>
          <a:p>
            <a:pPr fontAlgn="t">
              <a:defRPr/>
            </a:pPr>
            <a:r>
              <a:rPr lang="zh-TW" altLang="en-US" sz="2800" dirty="0" smtClean="0">
                <a:latin typeface="Adobe 繁黑體 Std B" pitchFamily="34" charset="-120"/>
                <a:ea typeface="Adobe 繁黑體 Std B" pitchFamily="34" charset="-120"/>
              </a:rPr>
              <a:t>語法：</a:t>
            </a:r>
            <a:endParaRPr lang="en-US" altLang="zh-TW" sz="2800" dirty="0" smtClean="0">
              <a:latin typeface="Adobe 繁黑體 Std B" pitchFamily="34" charset="-120"/>
              <a:ea typeface="Adobe 繁黑體 Std B" pitchFamily="34" charset="-120"/>
            </a:endParaRPr>
          </a:p>
          <a:p>
            <a:pPr lvl="1" fontAlgn="t">
              <a:defRPr/>
            </a:pPr>
            <a:r>
              <a:rPr lang="zh-TW" altLang="en-US" sz="2400" b="1" dirty="0" smtClean="0">
                <a:latin typeface="Adobe 繁黑體 Std B" pitchFamily="34" charset="-120"/>
                <a:ea typeface="Adobe 繁黑體 Std B" pitchFamily="34" charset="-120"/>
              </a:rPr>
              <a:t>傳回值 類別名稱</a:t>
            </a:r>
            <a:r>
              <a:rPr lang="en-US" altLang="zh-TW" sz="2400" b="1" dirty="0" smtClean="0">
                <a:latin typeface="Adobe 繁黑體 Std B" pitchFamily="34" charset="-120"/>
                <a:ea typeface="Adobe 繁黑體 Std B" pitchFamily="34" charset="-120"/>
              </a:rPr>
              <a:t>::</a:t>
            </a:r>
            <a:r>
              <a:rPr lang="en-US" altLang="zh-TW" sz="2400" b="1" dirty="0" smtClean="0">
                <a:solidFill>
                  <a:srgbClr val="FF0000"/>
                </a:solidFill>
                <a:latin typeface="Adobe 繁黑體 Std B" pitchFamily="34" charset="-120"/>
                <a:ea typeface="Adobe 繁黑體 Std B" pitchFamily="34" charset="-120"/>
              </a:rPr>
              <a:t>operator#</a:t>
            </a:r>
            <a:r>
              <a:rPr lang="en-US" altLang="zh-TW" sz="2400" b="1" dirty="0" smtClean="0">
                <a:latin typeface="Adobe 繁黑體 Std B" pitchFamily="34" charset="-120"/>
                <a:ea typeface="Adobe 繁黑體 Std B" pitchFamily="34" charset="-120"/>
              </a:rPr>
              <a:t>(</a:t>
            </a:r>
            <a:r>
              <a:rPr lang="zh-TW" altLang="en-US" sz="2400" b="1" dirty="0" smtClean="0">
                <a:latin typeface="Adobe 繁黑體 Std B" pitchFamily="34" charset="-120"/>
                <a:ea typeface="Adobe 繁黑體 Std B" pitchFamily="34" charset="-120"/>
              </a:rPr>
              <a:t>引數列</a:t>
            </a:r>
            <a:r>
              <a:rPr lang="en-US" altLang="zh-TW" sz="2400" b="1" dirty="0" smtClean="0">
                <a:latin typeface="Adobe 繁黑體 Std B" pitchFamily="34" charset="-120"/>
                <a:ea typeface="Adobe 繁黑體 Std B" pitchFamily="34" charset="-120"/>
              </a:rPr>
              <a:t>) { </a:t>
            </a:r>
            <a:r>
              <a:rPr lang="zh-TW" altLang="en-US" sz="2400" dirty="0" smtClean="0">
                <a:latin typeface="Adobe 繁黑體 Std B" pitchFamily="34" charset="-120"/>
                <a:ea typeface="Adobe 繁黑體 Std B" pitchFamily="34" charset="-120"/>
              </a:rPr>
              <a:t/>
            </a:r>
            <a:br>
              <a:rPr lang="zh-TW" altLang="en-US" sz="2400" dirty="0" smtClean="0">
                <a:latin typeface="Adobe 繁黑體 Std B" pitchFamily="34" charset="-120"/>
                <a:ea typeface="Adobe 繁黑體 Std B" pitchFamily="34" charset="-120"/>
              </a:rPr>
            </a:br>
            <a:r>
              <a:rPr lang="zh-TW" altLang="en-US" sz="2400" b="1" dirty="0" smtClean="0">
                <a:latin typeface="Adobe 繁黑體 Std B" pitchFamily="34" charset="-120"/>
                <a:ea typeface="Adobe 繁黑體 Std B" pitchFamily="34" charset="-120"/>
              </a:rPr>
              <a:t>    </a:t>
            </a:r>
            <a:r>
              <a:rPr lang="en-US" altLang="zh-TW" sz="2400" b="1" dirty="0" smtClean="0">
                <a:latin typeface="Adobe 繁黑體 Std B" pitchFamily="34" charset="-120"/>
                <a:ea typeface="Adobe 繁黑體 Std B" pitchFamily="34" charset="-120"/>
              </a:rPr>
              <a:t>// </a:t>
            </a:r>
            <a:r>
              <a:rPr lang="zh-TW" altLang="en-US" sz="2400" b="1" dirty="0" smtClean="0">
                <a:latin typeface="Adobe 繁黑體 Std B" pitchFamily="34" charset="-120"/>
                <a:ea typeface="Adobe 繁黑體 Std B" pitchFamily="34" charset="-120"/>
              </a:rPr>
              <a:t>實作重載內容 </a:t>
            </a:r>
            <a:r>
              <a:rPr lang="en-US" altLang="zh-TW" sz="2400" b="1" dirty="0" smtClean="0">
                <a:latin typeface="Adobe 繁黑體 Std B" pitchFamily="34" charset="-120"/>
                <a:ea typeface="Adobe 繁黑體 Std B" pitchFamily="34" charset="-120"/>
              </a:rPr>
              <a:t>}</a:t>
            </a:r>
            <a:endParaRPr lang="zh-TW" altLang="en-US" sz="2400" dirty="0" smtClean="0">
              <a:latin typeface="Adobe 繁黑體 Std B" pitchFamily="34" charset="-120"/>
              <a:ea typeface="Adobe 繁黑體 Std B" pitchFamily="34" charset="-120"/>
            </a:endParaRPr>
          </a:p>
          <a:p>
            <a:pPr lvl="1">
              <a:defRPr/>
            </a:pPr>
            <a:r>
              <a:rPr lang="zh-TW" altLang="en-US" sz="2400" dirty="0" smtClean="0">
                <a:latin typeface="Adobe 繁黑體 Std B" pitchFamily="34" charset="-120"/>
                <a:ea typeface="Adobe 繁黑體 Std B" pitchFamily="34" charset="-120"/>
              </a:rPr>
              <a:t>其中</a:t>
            </a:r>
            <a:r>
              <a:rPr lang="en-US" altLang="zh-TW" sz="2400" dirty="0" smtClean="0">
                <a:solidFill>
                  <a:srgbClr val="FF0000"/>
                </a:solidFill>
                <a:latin typeface="Adobe 繁黑體 Std B" pitchFamily="34" charset="-120"/>
                <a:ea typeface="Adobe 繁黑體 Std B" pitchFamily="34" charset="-120"/>
              </a:rPr>
              <a:t>#</a:t>
            </a:r>
            <a:r>
              <a:rPr lang="zh-TW" altLang="en-US" sz="2400" dirty="0" smtClean="0">
                <a:latin typeface="Adobe 繁黑體 Std B" pitchFamily="34" charset="-120"/>
                <a:ea typeface="Adobe 繁黑體 Std B" pitchFamily="34" charset="-120"/>
              </a:rPr>
              <a:t>可使用以下的運算子</a:t>
            </a:r>
            <a:endParaRPr lang="en-US" altLang="zh-TW" sz="2400" dirty="0" smtClean="0">
              <a:latin typeface="Adobe 繁黑體 Std B" pitchFamily="34" charset="-120"/>
              <a:ea typeface="Adobe 繁黑體 Std B" pitchFamily="34" charset="-120"/>
            </a:endParaRPr>
          </a:p>
        </p:txBody>
      </p:sp>
      <p:sp>
        <p:nvSpPr>
          <p:cNvPr id="22530" name="Rectangle 2"/>
          <p:cNvSpPr>
            <a:spLocks noGrp="1" noChangeArrowheads="1"/>
          </p:cNvSpPr>
          <p:nvPr>
            <p:ph type="title"/>
          </p:nvPr>
        </p:nvSpPr>
        <p:spPr/>
        <p:txBody>
          <a:bodyPr/>
          <a:lstStyle/>
          <a:p>
            <a:r>
              <a:rPr lang="zh-TW" altLang="en-US" dirty="0" smtClean="0">
                <a:latin typeface="Adobe 繁黑體 Std B" pitchFamily="34" charset="-120"/>
                <a:ea typeface="Adobe 繁黑體 Std B" pitchFamily="34" charset="-120"/>
              </a:rPr>
              <a:t>重載運算子</a:t>
            </a:r>
            <a:endParaRPr lang="en-US" altLang="zh-TW" dirty="0" smtClean="0">
              <a:latin typeface="Adobe 繁黑體 Std B" pitchFamily="34" charset="-120"/>
              <a:ea typeface="Adobe 繁黑體 Std B" pitchFamily="34" charset="-120"/>
            </a:endParaRPr>
          </a:p>
        </p:txBody>
      </p:sp>
      <p:sp>
        <p:nvSpPr>
          <p:cNvPr id="22532"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FDCA9379-566C-4AF7-8837-2A472CDFA224}" type="slidenum">
              <a:rPr kumimoji="0" lang="en-US" altLang="zh-TW">
                <a:solidFill>
                  <a:schemeClr val="tx2"/>
                </a:solidFill>
                <a:latin typeface="Quixley LET" pitchFamily="2" charset="0"/>
              </a:rPr>
              <a:pPr eaLnBrk="1" hangingPunct="1"/>
              <a:t>58</a:t>
            </a:fld>
            <a:endParaRPr kumimoji="0" lang="en-US" altLang="zh-TW">
              <a:solidFill>
                <a:schemeClr val="tx2"/>
              </a:solidFill>
              <a:latin typeface="Quixley LET" pitchFamily="2" charset="0"/>
            </a:endParaRP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869161"/>
            <a:ext cx="5746415" cy="138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版面配置區 1"/>
          <p:cNvSpPr>
            <a:spLocks noGrp="1"/>
          </p:cNvSpPr>
          <p:nvPr>
            <p:ph type="dt" sz="half" idx="10"/>
          </p:nvPr>
        </p:nvSpPr>
        <p:spPr/>
        <p:txBody>
          <a:bodyPr/>
          <a:lstStyle/>
          <a:p>
            <a:fld id="{822CA9A3-D2D8-4845-8F0C-E699942AAF6D}" type="datetime1">
              <a:rPr lang="zh-TW" altLang="en-US" smtClean="0"/>
              <a:t>2017/11/5</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16465007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59</a:t>
            </a:fld>
            <a:endParaRPr lang="zh-TW" alt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38" y="620688"/>
            <a:ext cx="5688632" cy="3317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721478" y="1660081"/>
            <a:ext cx="3251860" cy="1847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706374"/>
            <a:ext cx="4456972" cy="233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101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quarter" idx="10"/>
          </p:nvPr>
        </p:nvSpPr>
        <p:spPr/>
        <p:txBody>
          <a:bodyPr/>
          <a:lstStyle/>
          <a:p>
            <a:fld id="{FAB5F254-A6A5-4F7B-9E81-87F3CA79BBBC}" type="datetime1">
              <a:rPr lang="zh-TW" altLang="en-US" smtClean="0"/>
              <a:t>2017/11/5</a:t>
            </a:fld>
            <a:endParaRPr lang="en-US" altLang="zh-TW"/>
          </a:p>
        </p:txBody>
      </p:sp>
      <p:sp>
        <p:nvSpPr>
          <p:cNvPr id="5" name="投影片編號版面配置區 4"/>
          <p:cNvSpPr>
            <a:spLocks noGrp="1"/>
          </p:cNvSpPr>
          <p:nvPr>
            <p:ph type="sldNum" sz="quarter" idx="11"/>
          </p:nvPr>
        </p:nvSpPr>
        <p:spPr/>
        <p:txBody>
          <a:bodyPr/>
          <a:lstStyle/>
          <a:p>
            <a:r>
              <a:rPr lang="en-US" altLang="zh-TW"/>
              <a:t>P-</a:t>
            </a:r>
            <a:fld id="{1566D8AA-7062-4F64-BAAA-3B527E4B974A}" type="slidenum">
              <a:rPr lang="en-US" altLang="zh-TW"/>
              <a:pPr/>
              <a:t>6</a:t>
            </a:fld>
            <a:endParaRPr lang="en-US" altLang="zh-TW"/>
          </a:p>
        </p:txBody>
      </p:sp>
      <p:sp>
        <p:nvSpPr>
          <p:cNvPr id="92162" name="Rectangle 2"/>
          <p:cNvSpPr>
            <a:spLocks noGrp="1" noChangeArrowheads="1"/>
          </p:cNvSpPr>
          <p:nvPr>
            <p:ph type="title"/>
          </p:nvPr>
        </p:nvSpPr>
        <p:spPr/>
        <p:txBody>
          <a:bodyPr/>
          <a:lstStyle/>
          <a:p>
            <a:r>
              <a:rPr lang="en-US" altLang="zh-TW" dirty="0">
                <a:latin typeface="Adobe 繁黑體 Std B" pitchFamily="34" charset="-120"/>
                <a:ea typeface="Adobe 繁黑體 Std B" pitchFamily="34" charset="-120"/>
              </a:rPr>
              <a:t>OOP</a:t>
            </a:r>
            <a:r>
              <a:rPr lang="zh-TW" altLang="en-US" dirty="0">
                <a:latin typeface="Adobe 繁黑體 Std B" pitchFamily="34" charset="-120"/>
                <a:ea typeface="Adobe 繁黑體 Std B" pitchFamily="34" charset="-120"/>
              </a:rPr>
              <a:t>的三把權杖</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lstStyle/>
          <a:p>
            <a:r>
              <a:rPr lang="en-US" altLang="zh-TW" dirty="0">
                <a:latin typeface="Adobe 繁黑體 Std B" pitchFamily="34" charset="-120"/>
                <a:ea typeface="Adobe 繁黑體 Std B" pitchFamily="34" charset="-120"/>
              </a:rPr>
              <a:t>Brad Cox </a:t>
            </a:r>
            <a:r>
              <a:rPr lang="zh-TW" altLang="en-US" dirty="0">
                <a:latin typeface="Adobe 繁黑體 Std B" pitchFamily="34" charset="-120"/>
                <a:ea typeface="Adobe 繁黑體 Std B" pitchFamily="34" charset="-120"/>
              </a:rPr>
              <a:t>提出的 </a:t>
            </a:r>
            <a:r>
              <a:rPr lang="en-US" altLang="zh-TW" dirty="0">
                <a:latin typeface="Adobe 繁黑體 Std B" pitchFamily="34" charset="-120"/>
                <a:ea typeface="Adobe 繁黑體 Std B" pitchFamily="34" charset="-120"/>
              </a:rPr>
              <a:t>Software-IC</a:t>
            </a:r>
            <a:r>
              <a:rPr lang="zh-TW" altLang="en-US" dirty="0">
                <a:latin typeface="Adobe 繁黑體 Std B" pitchFamily="34" charset="-120"/>
                <a:ea typeface="Adobe 繁黑體 Std B" pitchFamily="34" charset="-120"/>
              </a:rPr>
              <a:t>需要下列特性</a:t>
            </a:r>
          </a:p>
          <a:p>
            <a:pPr lvl="1"/>
            <a:r>
              <a:rPr lang="zh-TW" altLang="en-US" dirty="0">
                <a:latin typeface="Adobe 繁黑體 Std B" pitchFamily="34" charset="-120"/>
                <a:ea typeface="Adobe 繁黑體 Std B" pitchFamily="34" charset="-120"/>
              </a:rPr>
              <a:t>物件與</a:t>
            </a:r>
            <a:r>
              <a:rPr lang="en-US" altLang="zh-TW" dirty="0">
                <a:latin typeface="Adobe 繁黑體 Std B" pitchFamily="34" charset="-120"/>
                <a:ea typeface="Adobe 繁黑體 Std B" pitchFamily="34" charset="-120"/>
              </a:rPr>
              <a:t>message</a:t>
            </a:r>
          </a:p>
          <a:p>
            <a:pPr lvl="1"/>
            <a:r>
              <a:rPr lang="zh-TW" altLang="en-US" dirty="0">
                <a:solidFill>
                  <a:srgbClr val="FF0000"/>
                </a:solidFill>
                <a:latin typeface="Adobe 繁黑體 Std B" pitchFamily="34" charset="-120"/>
                <a:ea typeface="Adobe 繁黑體 Std B" pitchFamily="34" charset="-120"/>
              </a:rPr>
              <a:t>繼承性（</a:t>
            </a:r>
            <a:r>
              <a:rPr lang="en-US" altLang="zh-TW" dirty="0">
                <a:solidFill>
                  <a:srgbClr val="FF0000"/>
                </a:solidFill>
                <a:latin typeface="Adobe 繁黑體 Std B" pitchFamily="34" charset="-120"/>
                <a:ea typeface="Adobe 繁黑體 Std B" pitchFamily="34" charset="-120"/>
              </a:rPr>
              <a:t>inheritance</a:t>
            </a:r>
            <a:r>
              <a:rPr lang="zh-TW" altLang="en-US" dirty="0">
                <a:solidFill>
                  <a:srgbClr val="FF0000"/>
                </a:solidFill>
                <a:latin typeface="Adobe 繁黑體 Std B" pitchFamily="34" charset="-120"/>
                <a:ea typeface="Adobe 繁黑體 Std B" pitchFamily="34" charset="-120"/>
              </a:rPr>
              <a:t>）</a:t>
            </a:r>
          </a:p>
          <a:p>
            <a:pPr lvl="1"/>
            <a:r>
              <a:rPr lang="zh-TW" altLang="en-US" dirty="0">
                <a:solidFill>
                  <a:srgbClr val="FF0000"/>
                </a:solidFill>
                <a:latin typeface="Adobe 繁黑體 Std B" pitchFamily="34" charset="-120"/>
                <a:ea typeface="Adobe 繁黑體 Std B" pitchFamily="34" charset="-120"/>
              </a:rPr>
              <a:t>封裝性（</a:t>
            </a:r>
            <a:r>
              <a:rPr lang="en-US" altLang="zh-TW" dirty="0">
                <a:solidFill>
                  <a:srgbClr val="FF0000"/>
                </a:solidFill>
                <a:latin typeface="Adobe 繁黑體 Std B" pitchFamily="34" charset="-120"/>
                <a:ea typeface="Adobe 繁黑體 Std B" pitchFamily="34" charset="-120"/>
              </a:rPr>
              <a:t>encapsulation</a:t>
            </a:r>
            <a:r>
              <a:rPr lang="zh-TW" altLang="en-US" dirty="0">
                <a:solidFill>
                  <a:srgbClr val="FF0000"/>
                </a:solidFill>
                <a:latin typeface="Adobe 繁黑體 Std B" pitchFamily="34" charset="-120"/>
                <a:ea typeface="Adobe 繁黑體 Std B" pitchFamily="34" charset="-120"/>
              </a:rPr>
              <a:t>）</a:t>
            </a:r>
          </a:p>
          <a:p>
            <a:pPr lvl="1"/>
            <a:r>
              <a:rPr lang="zh-TW" altLang="en-US" dirty="0">
                <a:solidFill>
                  <a:srgbClr val="FF0000"/>
                </a:solidFill>
                <a:latin typeface="Adobe 繁黑體 Std B" pitchFamily="34" charset="-120"/>
                <a:ea typeface="Adobe 繁黑體 Std B" pitchFamily="34" charset="-120"/>
              </a:rPr>
              <a:t>動態連結（</a:t>
            </a:r>
            <a:r>
              <a:rPr lang="en-US" altLang="zh-TW" dirty="0">
                <a:solidFill>
                  <a:srgbClr val="FF0000"/>
                </a:solidFill>
                <a:latin typeface="Adobe 繁黑體 Std B" pitchFamily="34" charset="-120"/>
                <a:ea typeface="Adobe 繁黑體 Std B" pitchFamily="34" charset="-120"/>
              </a:rPr>
              <a:t>dynamic binding</a:t>
            </a:r>
            <a:r>
              <a:rPr lang="zh-TW" altLang="en-US" dirty="0">
                <a:solidFill>
                  <a:srgbClr val="FF0000"/>
                </a:solidFill>
                <a:latin typeface="Adobe 繁黑體 Std B" pitchFamily="34" charset="-120"/>
                <a:ea typeface="Adobe 繁黑體 Std B" pitchFamily="34" charset="-120"/>
              </a:rPr>
              <a:t>）</a:t>
            </a:r>
          </a:p>
          <a:p>
            <a:r>
              <a:rPr lang="zh-TW" altLang="en-US" dirty="0">
                <a:latin typeface="Adobe 繁黑體 Std B" pitchFamily="34" charset="-120"/>
                <a:ea typeface="Adobe 繁黑體 Std B" pitchFamily="34" charset="-120"/>
              </a:rPr>
              <a:t>繼承性、封裝性、動態連結</a:t>
            </a:r>
          </a:p>
          <a:p>
            <a:pPr lvl="1"/>
            <a:r>
              <a:rPr lang="zh-TW" altLang="en-US" dirty="0">
                <a:latin typeface="Adobe 繁黑體 Std B" pitchFamily="34" charset="-120"/>
                <a:ea typeface="Adobe 繁黑體 Std B" pitchFamily="34" charset="-120"/>
              </a:rPr>
              <a:t>可以說是</a:t>
            </a:r>
            <a:r>
              <a:rPr lang="en-US" altLang="zh-TW" dirty="0">
                <a:latin typeface="Adobe 繁黑體 Std B" pitchFamily="34" charset="-120"/>
                <a:ea typeface="Adobe 繁黑體 Std B" pitchFamily="34" charset="-120"/>
              </a:rPr>
              <a:t>OOP</a:t>
            </a:r>
            <a:r>
              <a:rPr lang="zh-TW" altLang="en-US" dirty="0">
                <a:latin typeface="Adobe 繁黑體 Std B" pitchFamily="34" charset="-120"/>
                <a:ea typeface="Adobe 繁黑體 Std B" pitchFamily="34" charset="-120"/>
              </a:rPr>
              <a:t>最重要的三大基石、三把權杖</a:t>
            </a:r>
          </a:p>
        </p:txBody>
      </p:sp>
      <p:pic>
        <p:nvPicPr>
          <p:cNvPr id="2050" name="Picture 2" descr="http://virtualschool.edu/cox/pix/Br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158701"/>
            <a:ext cx="1850482" cy="2566443"/>
          </a:xfrm>
          <a:prstGeom prst="rect">
            <a:avLst/>
          </a:prstGeom>
          <a:noFill/>
          <a:extLst>
            <a:ext uri="{909E8E84-426E-40DD-AFC4-6F175D3DCCD1}">
              <a14:hiddenFill xmlns:a14="http://schemas.microsoft.com/office/drawing/2010/main">
                <a:solidFill>
                  <a:srgbClr val="FFFFFF"/>
                </a:solidFill>
              </a14:hiddenFill>
            </a:ext>
          </a:extLst>
        </p:spPr>
      </p:pic>
      <p:sp>
        <p:nvSpPr>
          <p:cNvPr id="2" name="頁尾版面配置區 1"/>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11495732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E96B255A-4505-4379-8492-7FB110EACCF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60</a:t>
            </a:fld>
            <a:endParaRPr lang="zh-TW" altLang="en-US"/>
          </a:p>
        </p:txBody>
      </p:sp>
      <p:sp>
        <p:nvSpPr>
          <p:cNvPr id="3" name="內容版面配置區 2"/>
          <p:cNvSpPr>
            <a:spLocks noGrp="1"/>
          </p:cNvSpPr>
          <p:nvPr>
            <p:ph sz="quarter" idx="13"/>
          </p:nvPr>
        </p:nvSpPr>
        <p:spPr>
          <a:xfrm>
            <a:off x="457200" y="1412776"/>
            <a:ext cx="8229600" cy="1512168"/>
          </a:xfrm>
        </p:spPr>
        <p:txBody>
          <a:bodyPr>
            <a:normAutofit/>
          </a:bodyPr>
          <a:lstStyle/>
          <a:p>
            <a:pPr marL="0" indent="0">
              <a:buNone/>
            </a:pPr>
            <a:r>
              <a:rPr lang="en-US" altLang="zh-TW" sz="3600" dirty="0" smtClean="0">
                <a:latin typeface="Adobe 繁黑體 Std B" pitchFamily="34" charset="-120"/>
                <a:ea typeface="Adobe 繁黑體 Std B" pitchFamily="34" charset="-120"/>
              </a:rPr>
              <a:t>Mission </a:t>
            </a:r>
            <a:r>
              <a:rPr lang="zh-TW" altLang="en-US" sz="3600" dirty="0" smtClean="0">
                <a:latin typeface="Adobe 繁黑體 Std B" pitchFamily="34" charset="-120"/>
                <a:ea typeface="Adobe 繁黑體 Std B" pitchFamily="34" charset="-120"/>
              </a:rPr>
              <a:t>：</a:t>
            </a:r>
            <a:endParaRPr lang="en-US" altLang="zh-TW" sz="3200" dirty="0" smtClean="0">
              <a:latin typeface="Adobe 繁黑體 Std B" pitchFamily="34" charset="-120"/>
              <a:ea typeface="Adobe 繁黑體 Std B" pitchFamily="34" charset="-120"/>
            </a:endParaRPr>
          </a:p>
          <a:p>
            <a:pPr lvl="1"/>
            <a:r>
              <a:rPr lang="en-US" altLang="zh-TW" sz="3200" dirty="0" smtClean="0">
                <a:latin typeface="Adobe 繁黑體 Std B" pitchFamily="34" charset="-120"/>
                <a:ea typeface="Adobe 繁黑體 Std B" pitchFamily="34" charset="-120"/>
              </a:rPr>
              <a:t>Add operator + and -</a:t>
            </a:r>
            <a:endParaRPr lang="en-US" altLang="zh-TW" sz="3200" dirty="0">
              <a:latin typeface="Adobe 繁黑體 Std B" pitchFamily="34" charset="-120"/>
              <a:ea typeface="Adobe 繁黑體 Std B" pitchFamily="34" charset="-12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5" y="3284984"/>
            <a:ext cx="8088789" cy="2194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48253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2CAC14C9-CF30-4BBD-92E5-B85060D84C8A}"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61</a:t>
            </a:fld>
            <a:endParaRPr lang="zh-TW" altLang="en-US"/>
          </a:p>
        </p:txBody>
      </p:sp>
      <p:sp>
        <p:nvSpPr>
          <p:cNvPr id="3" name="內容版面配置區 2"/>
          <p:cNvSpPr>
            <a:spLocks noGrp="1"/>
          </p:cNvSpPr>
          <p:nvPr>
            <p:ph sz="quarter" idx="13"/>
          </p:nvPr>
        </p:nvSpPr>
        <p:spPr>
          <a:xfrm>
            <a:off x="451866" y="1275310"/>
            <a:ext cx="8234934" cy="3089794"/>
          </a:xfrm>
        </p:spPr>
        <p:txBody>
          <a:bodyPr>
            <a:normAutofit fontScale="85000" lnSpcReduction="20000"/>
          </a:bodyPr>
          <a:lstStyle/>
          <a:p>
            <a:endParaRPr lang="en-US" altLang="zh-TW" sz="1000" dirty="0" smtClean="0">
              <a:latin typeface="Adobe 繁黑體 Std B" pitchFamily="34" charset="-120"/>
              <a:ea typeface="Adobe 繁黑體 Std B" pitchFamily="34" charset="-120"/>
            </a:endParaRPr>
          </a:p>
          <a:p>
            <a:r>
              <a:rPr lang="en-US" altLang="zh-TW" sz="3600" dirty="0" smtClean="0">
                <a:latin typeface="Adobe 繁黑體 Std B" pitchFamily="34" charset="-120"/>
                <a:ea typeface="Adobe 繁黑體 Std B" pitchFamily="34" charset="-120"/>
              </a:rPr>
              <a:t>Mission</a:t>
            </a:r>
            <a:r>
              <a:rPr lang="zh-TW" altLang="en-US" sz="3600" dirty="0" smtClean="0">
                <a:latin typeface="Adobe 繁黑體 Std B" pitchFamily="34" charset="-120"/>
                <a:ea typeface="Adobe 繁黑體 Std B" pitchFamily="34" charset="-120"/>
              </a:rPr>
              <a:t>：</a:t>
            </a:r>
            <a:endParaRPr lang="en-US" altLang="zh-TW" sz="3600" dirty="0" smtClean="0">
              <a:latin typeface="Adobe 繁黑體 Std B" pitchFamily="34" charset="-120"/>
              <a:ea typeface="Adobe 繁黑體 Std B" pitchFamily="34" charset="-120"/>
            </a:endParaRPr>
          </a:p>
          <a:p>
            <a:pPr lvl="1"/>
            <a:r>
              <a:rPr lang="en-US" altLang="zh-TW" sz="3200" dirty="0" smtClean="0">
                <a:latin typeface="Adobe 繁黑體 Std B" pitchFamily="34" charset="-120"/>
                <a:ea typeface="Adobe 繁黑體 Std B" pitchFamily="34" charset="-120"/>
              </a:rPr>
              <a:t>Create a class Point2D including : </a:t>
            </a:r>
          </a:p>
          <a:p>
            <a:pPr lvl="2"/>
            <a:r>
              <a:rPr lang="en-US" altLang="zh-TW" sz="2800" dirty="0" smtClean="0">
                <a:latin typeface="Adobe 繁黑體 Std B" pitchFamily="34" charset="-120"/>
                <a:ea typeface="Adobe 繁黑體 Std B" pitchFamily="34" charset="-120"/>
              </a:rPr>
              <a:t>constructor ()</a:t>
            </a:r>
          </a:p>
          <a:p>
            <a:pPr lvl="2"/>
            <a:r>
              <a:rPr lang="en-US" altLang="zh-TW" sz="2800" dirty="0" smtClean="0">
                <a:latin typeface="Adobe 繁黑體 Std B" pitchFamily="34" charset="-120"/>
                <a:ea typeface="Adobe 繁黑體 Std B" pitchFamily="34" charset="-120"/>
              </a:rPr>
              <a:t>constructor (</a:t>
            </a:r>
            <a:r>
              <a:rPr lang="en-US" altLang="zh-TW" sz="2800" dirty="0" err="1" smtClean="0">
                <a:latin typeface="Adobe 繁黑體 Std B" pitchFamily="34" charset="-120"/>
                <a:ea typeface="Adobe 繁黑體 Std B" pitchFamily="34" charset="-120"/>
              </a:rPr>
              <a:t>int</a:t>
            </a:r>
            <a:r>
              <a:rPr lang="en-US" altLang="zh-TW" sz="2800" dirty="0" smtClean="0">
                <a:latin typeface="Adobe 繁黑體 Std B" pitchFamily="34" charset="-120"/>
                <a:ea typeface="Adobe 繁黑體 Std B" pitchFamily="34" charset="-120"/>
              </a:rPr>
              <a:t> x , </a:t>
            </a:r>
            <a:r>
              <a:rPr lang="en-US" altLang="zh-TW" sz="2800" dirty="0" err="1" smtClean="0">
                <a:latin typeface="Adobe 繁黑體 Std B" pitchFamily="34" charset="-120"/>
                <a:ea typeface="Adobe 繁黑體 Std B" pitchFamily="34" charset="-120"/>
              </a:rPr>
              <a:t>int</a:t>
            </a:r>
            <a:r>
              <a:rPr lang="en-US" altLang="zh-TW" sz="2800" dirty="0" smtClean="0">
                <a:latin typeface="Adobe 繁黑體 Std B" pitchFamily="34" charset="-120"/>
                <a:ea typeface="Adobe 繁黑體 Std B" pitchFamily="34" charset="-120"/>
              </a:rPr>
              <a:t> y)</a:t>
            </a:r>
          </a:p>
          <a:p>
            <a:pPr lvl="2"/>
            <a:r>
              <a:rPr lang="en-US" altLang="zh-TW" sz="2800" dirty="0" err="1" smtClean="0">
                <a:latin typeface="Adobe 繁黑體 Std B" pitchFamily="34" charset="-120"/>
                <a:ea typeface="Adobe 繁黑體 Std B" pitchFamily="34" charset="-120"/>
              </a:rPr>
              <a:t>int</a:t>
            </a:r>
            <a:r>
              <a:rPr lang="en-US" altLang="zh-TW" sz="2800" dirty="0" smtClean="0">
                <a:latin typeface="Adobe 繁黑體 Std B" pitchFamily="34" charset="-120"/>
                <a:ea typeface="Adobe 繁黑體 Std B" pitchFamily="34" charset="-120"/>
              </a:rPr>
              <a:t> </a:t>
            </a:r>
            <a:r>
              <a:rPr lang="en-US" altLang="zh-TW" sz="2800" dirty="0" err="1" smtClean="0">
                <a:latin typeface="Adobe 繁黑體 Std B" pitchFamily="34" charset="-120"/>
                <a:ea typeface="Adobe 繁黑體 Std B" pitchFamily="34" charset="-120"/>
              </a:rPr>
              <a:t>getX</a:t>
            </a:r>
            <a:r>
              <a:rPr lang="en-US" altLang="zh-TW" sz="2800" dirty="0" smtClean="0">
                <a:latin typeface="Adobe 繁黑體 Std B" pitchFamily="34" charset="-120"/>
                <a:ea typeface="Adobe 繁黑體 Std B" pitchFamily="34" charset="-120"/>
              </a:rPr>
              <a:t>();</a:t>
            </a:r>
            <a:r>
              <a:rPr lang="en-US" altLang="zh-TW" sz="2800" dirty="0">
                <a:latin typeface="Adobe 繁黑體 Std B" pitchFamily="34" charset="-120"/>
                <a:ea typeface="Adobe 繁黑體 Std B" pitchFamily="34" charset="-120"/>
              </a:rPr>
              <a:t> </a:t>
            </a:r>
            <a:r>
              <a:rPr lang="en-US" altLang="zh-TW" sz="2800" dirty="0" err="1">
                <a:latin typeface="Adobe 繁黑體 Std B" pitchFamily="34" charset="-120"/>
                <a:ea typeface="Adobe 繁黑體 Std B" pitchFamily="34" charset="-120"/>
              </a:rPr>
              <a:t>int</a:t>
            </a:r>
            <a:r>
              <a:rPr lang="en-US" altLang="zh-TW" sz="2800" dirty="0">
                <a:latin typeface="Adobe 繁黑體 Std B" pitchFamily="34" charset="-120"/>
                <a:ea typeface="Adobe 繁黑體 Std B" pitchFamily="34" charset="-120"/>
              </a:rPr>
              <a:t> </a:t>
            </a:r>
            <a:r>
              <a:rPr lang="en-US" altLang="zh-TW" sz="2800" dirty="0" err="1">
                <a:latin typeface="Adobe 繁黑體 Std B" pitchFamily="34" charset="-120"/>
                <a:ea typeface="Adobe 繁黑體 Std B" pitchFamily="34" charset="-120"/>
              </a:rPr>
              <a:t>getY</a:t>
            </a:r>
            <a:r>
              <a:rPr lang="en-US" altLang="zh-TW" sz="2800" dirty="0" smtClean="0">
                <a:latin typeface="Adobe 繁黑體 Std B" pitchFamily="34" charset="-120"/>
                <a:ea typeface="Adobe 繁黑體 Std B" pitchFamily="34" charset="-120"/>
              </a:rPr>
              <a:t>();</a:t>
            </a:r>
          </a:p>
          <a:p>
            <a:pPr lvl="2"/>
            <a:r>
              <a:rPr lang="en-US" altLang="zh-TW" sz="2800" dirty="0"/>
              <a:t>void</a:t>
            </a:r>
            <a:r>
              <a:rPr lang="en-US" altLang="zh-TW" sz="2800" dirty="0" smtClean="0">
                <a:latin typeface="Adobe 繁黑體 Std B" pitchFamily="34" charset="-120"/>
                <a:ea typeface="Adobe 繁黑體 Std B" pitchFamily="34" charset="-120"/>
              </a:rPr>
              <a:t> setX();</a:t>
            </a:r>
            <a:r>
              <a:rPr lang="en-US" altLang="zh-TW" sz="2800" dirty="0"/>
              <a:t> void</a:t>
            </a:r>
            <a:r>
              <a:rPr lang="en-US" altLang="zh-TW" sz="2800" dirty="0" smtClean="0">
                <a:latin typeface="Adobe 繁黑體 Std B" pitchFamily="34" charset="-120"/>
                <a:ea typeface="Adobe 繁黑體 Std B" pitchFamily="34" charset="-120"/>
              </a:rPr>
              <a:t> setY</a:t>
            </a:r>
            <a:r>
              <a:rPr lang="en-US" altLang="zh-TW" sz="2800" dirty="0">
                <a:latin typeface="Adobe 繁黑體 Std B" pitchFamily="34" charset="-120"/>
                <a:ea typeface="Adobe 繁黑體 Std B" pitchFamily="34" charset="-120"/>
              </a:rPr>
              <a:t>();</a:t>
            </a:r>
          </a:p>
          <a:p>
            <a:pPr lvl="2"/>
            <a:r>
              <a:rPr lang="en-US" altLang="zh-TW" sz="2800" dirty="0" smtClean="0">
                <a:latin typeface="Adobe 繁黑體 Std B" pitchFamily="34" charset="-120"/>
                <a:ea typeface="Adobe 繁黑體 Std B" pitchFamily="34" charset="-120"/>
              </a:rPr>
              <a:t> +  and -operator</a:t>
            </a:r>
          </a:p>
          <a:p>
            <a:pPr lvl="2"/>
            <a:endParaRPr lang="en-US" altLang="zh-TW" dirty="0">
              <a:latin typeface="Adobe 繁黑體 Std B" pitchFamily="34" charset="-120"/>
              <a:ea typeface="Adobe 繁黑體 Std B" pitchFamily="34" charset="-120"/>
            </a:endParaRPr>
          </a:p>
          <a:p>
            <a:pPr lvl="2"/>
            <a:endParaRPr lang="en-US" altLang="zh-TW" dirty="0">
              <a:latin typeface="Adobe 繁黑體 Std B" pitchFamily="34" charset="-120"/>
              <a:ea typeface="Adobe 繁黑體 Std B" pitchFamily="34" charset="-120"/>
            </a:endParaRP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6</a:t>
            </a:r>
            <a:endParaRPr lang="zh-TW"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515571"/>
            <a:ext cx="8643900" cy="1455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5223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ea typeface="Adobe 繁黑體 Std B"/>
              </a:rPr>
              <a:t>參考與解構</a:t>
            </a:r>
            <a:endParaRPr lang="zh-TW" altLang="en-US" dirty="0">
              <a:ea typeface="Adobe 繁黑體 Std B"/>
            </a:endParaRPr>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C5DE838D-FCD2-42FC-AF45-5C0D31435B9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62</a:t>
            </a:fld>
            <a:endParaRPr lang="zh-TW" altLang="en-US"/>
          </a:p>
        </p:txBody>
      </p:sp>
      <p:pic>
        <p:nvPicPr>
          <p:cNvPr id="7" name="圖片 6"/>
          <p:cNvPicPr>
            <a:picLocks noChangeAspect="1"/>
          </p:cNvPicPr>
          <p:nvPr/>
        </p:nvPicPr>
        <p:blipFill rotWithShape="1">
          <a:blip r:embed="rId3"/>
          <a:srcRect r="37037"/>
          <a:stretch/>
        </p:blipFill>
        <p:spPr>
          <a:xfrm>
            <a:off x="4584175" y="1854539"/>
            <a:ext cx="3672408" cy="3409589"/>
          </a:xfrm>
          <a:prstGeom prst="rect">
            <a:avLst/>
          </a:prstGeom>
        </p:spPr>
      </p:pic>
      <p:pic>
        <p:nvPicPr>
          <p:cNvPr id="8" name="圖片 7"/>
          <p:cNvPicPr>
            <a:picLocks noChangeAspect="1"/>
          </p:cNvPicPr>
          <p:nvPr/>
        </p:nvPicPr>
        <p:blipFill>
          <a:blip r:embed="rId4"/>
          <a:stretch>
            <a:fillRect/>
          </a:stretch>
        </p:blipFill>
        <p:spPr>
          <a:xfrm>
            <a:off x="457200" y="2276872"/>
            <a:ext cx="3744416" cy="2564925"/>
          </a:xfrm>
          <a:prstGeom prst="rect">
            <a:avLst/>
          </a:prstGeom>
        </p:spPr>
      </p:pic>
      <p:sp>
        <p:nvSpPr>
          <p:cNvPr id="9" name="矩形 8"/>
          <p:cNvSpPr/>
          <p:nvPr/>
        </p:nvSpPr>
        <p:spPr>
          <a:xfrm>
            <a:off x="4572000" y="2276872"/>
            <a:ext cx="3816424" cy="50405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90989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2CAC14C9-CF30-4BBD-92E5-B85060D84C8A}"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63</a:t>
            </a:fld>
            <a:endParaRPr lang="zh-TW" altLang="en-US"/>
          </a:p>
        </p:txBody>
      </p:sp>
      <p:sp>
        <p:nvSpPr>
          <p:cNvPr id="3" name="內容版面配置區 2"/>
          <p:cNvSpPr>
            <a:spLocks noGrp="1"/>
          </p:cNvSpPr>
          <p:nvPr>
            <p:ph sz="quarter" idx="13"/>
          </p:nvPr>
        </p:nvSpPr>
        <p:spPr>
          <a:xfrm>
            <a:off x="451866" y="1275310"/>
            <a:ext cx="8234934" cy="1937666"/>
          </a:xfrm>
        </p:spPr>
        <p:txBody>
          <a:bodyPr>
            <a:normAutofit/>
          </a:bodyPr>
          <a:lstStyle/>
          <a:p>
            <a:r>
              <a:rPr lang="en-US" altLang="zh-TW" sz="3600" dirty="0" smtClean="0">
                <a:latin typeface="Adobe 繁黑體 Std B" pitchFamily="34" charset="-120"/>
                <a:ea typeface="Adobe 繁黑體 Std B" pitchFamily="34" charset="-120"/>
              </a:rPr>
              <a:t>Mission</a:t>
            </a:r>
            <a:r>
              <a:rPr lang="zh-TW" altLang="en-US" sz="3600" dirty="0" smtClean="0">
                <a:latin typeface="Adobe 繁黑體 Std B" pitchFamily="34" charset="-120"/>
                <a:ea typeface="Adobe 繁黑體 Std B" pitchFamily="34" charset="-120"/>
              </a:rPr>
              <a:t>：</a:t>
            </a:r>
            <a:endParaRPr lang="en-US" altLang="zh-TW" sz="3600" dirty="0" smtClean="0">
              <a:latin typeface="Adobe 繁黑體 Std B" pitchFamily="34" charset="-120"/>
              <a:ea typeface="Adobe 繁黑體 Std B" pitchFamily="34" charset="-120"/>
            </a:endParaRPr>
          </a:p>
          <a:p>
            <a:pPr lvl="1"/>
            <a:r>
              <a:rPr lang="en-US" altLang="zh-TW" sz="3200" dirty="0" smtClean="0">
                <a:latin typeface="Adobe 繁黑體 Std B" pitchFamily="34" charset="-120"/>
                <a:ea typeface="Adobe 繁黑體 Std B" pitchFamily="34" charset="-120"/>
              </a:rPr>
              <a:t>Separate it into .h and .</a:t>
            </a:r>
            <a:r>
              <a:rPr lang="en-US" altLang="zh-TW" sz="3200" dirty="0" err="1" smtClean="0">
                <a:latin typeface="Adobe 繁黑體 Std B" pitchFamily="34" charset="-120"/>
                <a:ea typeface="Adobe 繁黑體 Std B" pitchFamily="34" charset="-120"/>
              </a:rPr>
              <a:t>cpp</a:t>
            </a:r>
            <a:endParaRPr lang="en-US" altLang="zh-TW" sz="3200" dirty="0" smtClean="0">
              <a:latin typeface="Adobe 繁黑體 Std B" pitchFamily="34" charset="-120"/>
              <a:ea typeface="Adobe 繁黑體 Std B" pitchFamily="34" charset="-120"/>
            </a:endParaRPr>
          </a:p>
          <a:p>
            <a:pPr lvl="1"/>
            <a:r>
              <a:rPr lang="en-US" altLang="zh-TW" sz="3200" dirty="0" smtClean="0">
                <a:latin typeface="Adobe 繁黑體 Std B" pitchFamily="34" charset="-120"/>
                <a:ea typeface="Adobe 繁黑體 Std B" pitchFamily="34" charset="-120"/>
              </a:rPr>
              <a:t>Use it.</a:t>
            </a:r>
            <a:endParaRPr lang="en-US" altLang="zh-TW" sz="3200" dirty="0">
              <a:latin typeface="Adobe 繁黑體 Std B" pitchFamily="34" charset="-120"/>
              <a:ea typeface="Adobe 繁黑體 Std B" pitchFamily="34" charset="-120"/>
            </a:endParaRP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7</a:t>
            </a:r>
            <a:endParaRPr lang="zh-TW"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2519195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quarter" idx="10"/>
          </p:nvPr>
        </p:nvSpPr>
        <p:spPr/>
        <p:txBody>
          <a:bodyPr/>
          <a:lstStyle/>
          <a:p>
            <a:fld id="{8291EC4E-FCC8-4981-B220-BF1D3F300D0A}" type="datetime1">
              <a:rPr lang="zh-TW" altLang="en-US" smtClean="0"/>
              <a:t>2017/11/5</a:t>
            </a:fld>
            <a:endParaRPr lang="en-US" altLang="zh-TW"/>
          </a:p>
        </p:txBody>
      </p:sp>
      <p:sp>
        <p:nvSpPr>
          <p:cNvPr id="5" name="投影片編號版面配置區 4"/>
          <p:cNvSpPr>
            <a:spLocks noGrp="1"/>
          </p:cNvSpPr>
          <p:nvPr>
            <p:ph type="sldNum" sz="quarter" idx="11"/>
          </p:nvPr>
        </p:nvSpPr>
        <p:spPr/>
        <p:txBody>
          <a:bodyPr/>
          <a:lstStyle/>
          <a:p>
            <a:r>
              <a:rPr lang="en-US" altLang="zh-TW"/>
              <a:t>P-</a:t>
            </a:r>
            <a:fld id="{9ACF981D-382E-4CD0-B66F-489989F908DB}" type="slidenum">
              <a:rPr lang="en-US" altLang="zh-TW"/>
              <a:pPr/>
              <a:t>7</a:t>
            </a:fld>
            <a:endParaRPr lang="en-US" altLang="zh-TW"/>
          </a:p>
        </p:txBody>
      </p:sp>
      <p:sp>
        <p:nvSpPr>
          <p:cNvPr id="93186" name="Rectangle 2"/>
          <p:cNvSpPr>
            <a:spLocks noGrp="1" noChangeArrowheads="1"/>
          </p:cNvSpPr>
          <p:nvPr>
            <p:ph type="title"/>
          </p:nvPr>
        </p:nvSpPr>
        <p:spPr/>
        <p:txBody>
          <a:bodyPr/>
          <a:lstStyle/>
          <a:p>
            <a:r>
              <a:rPr lang="zh-TW" altLang="en-US" dirty="0">
                <a:latin typeface="Adobe 繁黑體 Std B" pitchFamily="34" charset="-120"/>
                <a:ea typeface="Adobe 繁黑體 Std B" pitchFamily="34" charset="-120"/>
              </a:rPr>
              <a:t>繼承性（</a:t>
            </a:r>
            <a:r>
              <a:rPr lang="en-US" altLang="zh-TW" dirty="0">
                <a:latin typeface="Adobe 繁黑體 Std B" pitchFamily="34" charset="-120"/>
                <a:ea typeface="Adobe 繁黑體 Std B" pitchFamily="34" charset="-120"/>
              </a:rPr>
              <a:t>inheritance</a:t>
            </a:r>
            <a:r>
              <a:rPr lang="zh-TW" altLang="en-US" dirty="0">
                <a:latin typeface="Adobe 繁黑體 Std B" pitchFamily="34" charset="-120"/>
                <a:ea typeface="Adobe 繁黑體 Std B" pitchFamily="34" charset="-120"/>
              </a:rPr>
              <a:t>）</a:t>
            </a:r>
          </a:p>
        </p:txBody>
      </p:sp>
      <p:sp>
        <p:nvSpPr>
          <p:cNvPr id="93187" name="Rectangle 3" descr="Rectangle: Click to edit Master text styles&#10;Second level&#10;Third level&#10;Fourth level&#10;Fifth level"/>
          <p:cNvSpPr>
            <a:spLocks noGrp="1" noChangeArrowheads="1"/>
          </p:cNvSpPr>
          <p:nvPr>
            <p:ph type="body" idx="1"/>
          </p:nvPr>
        </p:nvSpPr>
        <p:spPr/>
        <p:txBody>
          <a:bodyPr/>
          <a:lstStyle/>
          <a:p>
            <a:r>
              <a:rPr lang="en-US" altLang="zh-TW" dirty="0">
                <a:latin typeface="Adobe 繁黑體 Std B" pitchFamily="34" charset="-120"/>
                <a:ea typeface="Adobe 繁黑體 Std B" pitchFamily="34" charset="-120"/>
              </a:rPr>
              <a:t>Class </a:t>
            </a:r>
            <a:r>
              <a:rPr lang="zh-TW" altLang="en-US" dirty="0">
                <a:latin typeface="Adobe 繁黑體 Std B" pitchFamily="34" charset="-120"/>
                <a:ea typeface="Adobe 繁黑體 Std B" pitchFamily="34" charset="-120"/>
              </a:rPr>
              <a:t>重複的地方得以濃縮</a:t>
            </a:r>
          </a:p>
          <a:p>
            <a:pPr lvl="1"/>
            <a:r>
              <a:rPr lang="zh-TW" altLang="en-US" dirty="0">
                <a:latin typeface="Adobe 繁黑體 Std B" pitchFamily="34" charset="-120"/>
                <a:ea typeface="Adobe 繁黑體 Std B" pitchFamily="34" charset="-120"/>
              </a:rPr>
              <a:t>例如：「貓」跟「狗」都是「動物」，所以被貓狗繼承的動物負責製作兩者都有的部分</a:t>
            </a:r>
          </a:p>
          <a:p>
            <a:pPr lvl="2"/>
            <a:r>
              <a:rPr lang="zh-TW" altLang="en-US" dirty="0">
                <a:latin typeface="Adobe 繁黑體 Std B" pitchFamily="34" charset="-120"/>
                <a:ea typeface="Adobe 繁黑體 Std B" pitchFamily="34" charset="-120"/>
              </a:rPr>
              <a:t>資料：體型</a:t>
            </a:r>
          </a:p>
          <a:p>
            <a:pPr lvl="2"/>
            <a:r>
              <a:rPr lang="zh-TW" altLang="en-US" dirty="0">
                <a:latin typeface="Adobe 繁黑體 Std B" pitchFamily="34" charset="-120"/>
                <a:ea typeface="Adobe 繁黑體 Std B" pitchFamily="34" charset="-120"/>
              </a:rPr>
              <a:t>行為：跑、跳</a:t>
            </a:r>
          </a:p>
          <a:p>
            <a:r>
              <a:rPr lang="zh-TW" altLang="en-US" dirty="0">
                <a:latin typeface="Adobe 繁黑體 Std B" pitchFamily="34" charset="-120"/>
                <a:ea typeface="Adobe 繁黑體 Std B" pitchFamily="34" charset="-120"/>
              </a:rPr>
              <a:t>可以建立整套的知識體系與分工階層模型</a:t>
            </a:r>
          </a:p>
          <a:p>
            <a:pPr lvl="1"/>
            <a:r>
              <a:rPr lang="zh-TW" altLang="en-US" dirty="0">
                <a:latin typeface="Adobe 繁黑體 Std B" pitchFamily="34" charset="-120"/>
                <a:ea typeface="Adobe 繁黑體 Std B" pitchFamily="34" charset="-120"/>
              </a:rPr>
              <a:t>讓同心協力的物件群能</a:t>
            </a:r>
            <a:r>
              <a:rPr lang="zh-TW" altLang="en-US" dirty="0">
                <a:solidFill>
                  <a:srgbClr val="3366FF"/>
                </a:solidFill>
                <a:latin typeface="Adobe 繁黑體 Std B" pitchFamily="34" charset="-120"/>
                <a:ea typeface="Adobe 繁黑體 Std B" pitchFamily="34" charset="-120"/>
              </a:rPr>
              <a:t>分層負責</a:t>
            </a:r>
            <a:r>
              <a:rPr lang="zh-TW" altLang="en-US" dirty="0">
                <a:latin typeface="Adobe 繁黑體 Std B" pitchFamily="34" charset="-120"/>
                <a:ea typeface="Adobe 繁黑體 Std B" pitchFamily="34" charset="-120"/>
              </a:rPr>
              <a:t>地完成每項工作</a:t>
            </a:r>
          </a:p>
        </p:txBody>
      </p:sp>
      <p:sp>
        <p:nvSpPr>
          <p:cNvPr id="2" name="頁尾版面配置區 1"/>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949547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2C872C1E-7B2A-4C9D-99E8-9B196BFB87CF}" type="datetime1">
              <a:rPr lang="zh-TW" altLang="en-US" smtClean="0"/>
              <a:t>2017/11/5</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8</a:t>
            </a:fld>
            <a:endParaRPr lang="zh-TW" alt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8215149" cy="391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597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quarter" idx="10"/>
          </p:nvPr>
        </p:nvSpPr>
        <p:spPr/>
        <p:txBody>
          <a:bodyPr/>
          <a:lstStyle/>
          <a:p>
            <a:fld id="{7DBBDC52-7CAD-4C1D-B3F9-8D08C16F0BB6}" type="datetime1">
              <a:rPr lang="zh-TW" altLang="en-US" smtClean="0"/>
              <a:t>2017/11/5</a:t>
            </a:fld>
            <a:endParaRPr lang="en-US" altLang="zh-TW"/>
          </a:p>
        </p:txBody>
      </p:sp>
      <p:sp>
        <p:nvSpPr>
          <p:cNvPr id="5" name="投影片編號版面配置區 4"/>
          <p:cNvSpPr>
            <a:spLocks noGrp="1"/>
          </p:cNvSpPr>
          <p:nvPr>
            <p:ph type="sldNum" sz="quarter" idx="11"/>
          </p:nvPr>
        </p:nvSpPr>
        <p:spPr/>
        <p:txBody>
          <a:bodyPr/>
          <a:lstStyle/>
          <a:p>
            <a:r>
              <a:rPr lang="en-US" altLang="zh-TW"/>
              <a:t>P-</a:t>
            </a:r>
            <a:fld id="{6AA01401-A3BE-44A1-8567-6C56621FBBF9}" type="slidenum">
              <a:rPr lang="en-US" altLang="zh-TW"/>
              <a:pPr/>
              <a:t>9</a:t>
            </a:fld>
            <a:endParaRPr lang="en-US" altLang="zh-TW"/>
          </a:p>
        </p:txBody>
      </p:sp>
      <p:sp>
        <p:nvSpPr>
          <p:cNvPr id="94210" name="Rectangle 2"/>
          <p:cNvSpPr>
            <a:spLocks noGrp="1" noChangeArrowheads="1"/>
          </p:cNvSpPr>
          <p:nvPr>
            <p:ph type="title"/>
          </p:nvPr>
        </p:nvSpPr>
        <p:spPr/>
        <p:txBody>
          <a:bodyPr/>
          <a:lstStyle/>
          <a:p>
            <a:r>
              <a:rPr lang="zh-TW" altLang="en-US" dirty="0">
                <a:latin typeface="Adobe 繁黑體 Std B" pitchFamily="34" charset="-120"/>
                <a:ea typeface="Adobe 繁黑體 Std B" pitchFamily="34" charset="-120"/>
              </a:rPr>
              <a:t>封裝性（</a:t>
            </a:r>
            <a:r>
              <a:rPr lang="en-US" altLang="zh-TW" dirty="0">
                <a:latin typeface="Adobe 繁黑體 Std B" pitchFamily="34" charset="-120"/>
                <a:ea typeface="Adobe 繁黑體 Std B" pitchFamily="34" charset="-120"/>
              </a:rPr>
              <a:t>encapsulation</a:t>
            </a:r>
            <a:r>
              <a:rPr lang="zh-TW" altLang="en-US" dirty="0">
                <a:latin typeface="Adobe 繁黑體 Std B" pitchFamily="34" charset="-120"/>
                <a:ea typeface="Adobe 繁黑體 Std B" pitchFamily="34" charset="-120"/>
              </a:rPr>
              <a:t>）</a:t>
            </a:r>
          </a:p>
        </p:txBody>
      </p:sp>
      <p:sp>
        <p:nvSpPr>
          <p:cNvPr id="94211" name="Rectangle 3" descr="Rectangle: Click to edit Master text styles&#10;Second level&#10;Third level&#10;Fourth level&#10;Fifth level"/>
          <p:cNvSpPr>
            <a:spLocks noGrp="1" noChangeArrowheads="1"/>
          </p:cNvSpPr>
          <p:nvPr>
            <p:ph type="body" idx="1"/>
          </p:nvPr>
        </p:nvSpPr>
        <p:spPr/>
        <p:txBody>
          <a:bodyPr/>
          <a:lstStyle/>
          <a:p>
            <a:r>
              <a:rPr lang="zh-TW" altLang="en-US" dirty="0">
                <a:latin typeface="Adobe 繁黑體 Std B" pitchFamily="34" charset="-120"/>
                <a:ea typeface="Adobe 繁黑體 Std B" pitchFamily="34" charset="-120"/>
              </a:rPr>
              <a:t>降低軟體整體的複雜度</a:t>
            </a:r>
          </a:p>
          <a:p>
            <a:pPr lvl="1"/>
            <a:r>
              <a:rPr lang="zh-TW" altLang="en-US" dirty="0">
                <a:latin typeface="Adobe 繁黑體 Std B" pitchFamily="34" charset="-120"/>
                <a:ea typeface="Adobe 繁黑體 Std B" pitchFamily="34" charset="-120"/>
              </a:rPr>
              <a:t>藉由「介面」所達成的「資訊隱藏」可以大大地減少物件之間不必要的關聯性</a:t>
            </a:r>
          </a:p>
          <a:p>
            <a:pPr lvl="1"/>
            <a:r>
              <a:rPr lang="zh-TW" altLang="en-US" dirty="0">
                <a:latin typeface="Adobe 繁黑體 Std B" pitchFamily="34" charset="-120"/>
                <a:ea typeface="Adobe 繁黑體 Std B" pitchFamily="34" charset="-120"/>
              </a:rPr>
              <a:t>同時減少物件之間的相互干擾</a:t>
            </a:r>
          </a:p>
          <a:p>
            <a:pPr lvl="1"/>
            <a:r>
              <a:rPr lang="zh-TW" altLang="en-US" dirty="0">
                <a:latin typeface="Adobe 繁黑體 Std B" pitchFamily="34" charset="-120"/>
                <a:ea typeface="Adobe 繁黑體 Std B" pitchFamily="34" charset="-120"/>
              </a:rPr>
              <a:t>在修改物件時，不會影響到其他物件</a:t>
            </a:r>
          </a:p>
          <a:p>
            <a:r>
              <a:rPr lang="zh-TW" altLang="en-US" dirty="0">
                <a:latin typeface="Adobe 繁黑體 Std B" pitchFamily="34" charset="-120"/>
                <a:ea typeface="Adobe 繁黑體 Std B" pitchFamily="34" charset="-120"/>
              </a:rPr>
              <a:t>好的介面是小而美的</a:t>
            </a:r>
          </a:p>
          <a:p>
            <a:pPr lvl="1"/>
            <a:r>
              <a:rPr lang="zh-TW" altLang="en-US" dirty="0">
                <a:latin typeface="Adobe 繁黑體 Std B" pitchFamily="34" charset="-120"/>
                <a:ea typeface="Adobe 繁黑體 Std B" pitchFamily="34" charset="-120"/>
              </a:rPr>
              <a:t>小：只對外開啟必要的溝通管道</a:t>
            </a:r>
          </a:p>
          <a:p>
            <a:pPr lvl="1"/>
            <a:r>
              <a:rPr lang="zh-TW" altLang="en-US" dirty="0">
                <a:latin typeface="Adobe 繁黑體 Std B" pitchFamily="34" charset="-120"/>
                <a:ea typeface="Adobe 繁黑體 Std B" pitchFamily="34" charset="-120"/>
              </a:rPr>
              <a:t>美：簡而言之就是方便好用</a:t>
            </a:r>
          </a:p>
        </p:txBody>
      </p:sp>
      <p:sp>
        <p:nvSpPr>
          <p:cNvPr id="2" name="頁尾版面配置區 1"/>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466136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F8E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5025</Words>
  <Application>Microsoft Office PowerPoint</Application>
  <PresentationFormat>如螢幕大小 (4:3)</PresentationFormat>
  <Paragraphs>958</Paragraphs>
  <Slides>63</Slides>
  <Notes>23</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63</vt:i4>
      </vt:variant>
    </vt:vector>
  </HeadingPairs>
  <TitlesOfParts>
    <vt:vector size="73" baseType="lpstr">
      <vt:lpstr>Adobe 繁黑體 Std B</vt:lpstr>
      <vt:lpstr>Quixley LET</vt:lpstr>
      <vt:lpstr>微軟正黑體</vt:lpstr>
      <vt:lpstr>新細明體</vt:lpstr>
      <vt:lpstr>Arial</vt:lpstr>
      <vt:lpstr>Calibri</vt:lpstr>
      <vt:lpstr>Times New Roman</vt:lpstr>
      <vt:lpstr>Wingdings</vt:lpstr>
      <vt:lpstr>Wingdings 3</vt:lpstr>
      <vt:lpstr>Office 佈景主題</vt:lpstr>
      <vt:lpstr>物件的使用、重載函式 </vt:lpstr>
      <vt:lpstr>學習大綱</vt:lpstr>
      <vt:lpstr>學習大綱</vt:lpstr>
      <vt:lpstr>PowerPoint 簡報</vt:lpstr>
      <vt:lpstr>物件導向程式設計</vt:lpstr>
      <vt:lpstr>OOP的三把權杖</vt:lpstr>
      <vt:lpstr>繼承性（inheritance）</vt:lpstr>
      <vt:lpstr>PowerPoint 簡報</vt:lpstr>
      <vt:lpstr>封裝性（encapsulation）</vt:lpstr>
      <vt:lpstr>PowerPoint 簡報</vt:lpstr>
      <vt:lpstr>動態連結（dynamic binding）</vt:lpstr>
      <vt:lpstr>PowerPoint 簡報</vt:lpstr>
      <vt:lpstr>名詞介紹</vt:lpstr>
      <vt:lpstr>類別(Class)</vt:lpstr>
      <vt:lpstr>實體 (Instance)</vt:lpstr>
      <vt:lpstr>屬性(Attribute)</vt:lpstr>
      <vt:lpstr>方法(Method)</vt:lpstr>
      <vt:lpstr>訊息(Message)</vt:lpstr>
      <vt:lpstr>PowerPoint 簡報</vt:lpstr>
      <vt:lpstr>PowerPoint 簡報</vt:lpstr>
      <vt:lpstr>PowerPoint 簡報</vt:lpstr>
      <vt:lpstr>學習大綱</vt:lpstr>
      <vt:lpstr>C++物件導向</vt:lpstr>
      <vt:lpstr>物件的產生與使用</vt:lpstr>
      <vt:lpstr>PowerPoint 簡報</vt:lpstr>
      <vt:lpstr>PowerPoint 簡報</vt:lpstr>
      <vt:lpstr>PowerPoint 簡報</vt:lpstr>
      <vt:lpstr>學習大綱</vt:lpstr>
      <vt:lpstr>類別（Class）</vt:lpstr>
      <vt:lpstr>類別（Class）</vt:lpstr>
      <vt:lpstr>類別的方法之描述</vt:lpstr>
      <vt:lpstr>PowerPoint 簡報</vt:lpstr>
      <vt:lpstr>PowerPoint 簡報</vt:lpstr>
      <vt:lpstr>PowerPoint 簡報</vt:lpstr>
      <vt:lpstr>程式分工</vt:lpstr>
      <vt:lpstr>PowerPoint 簡報</vt:lpstr>
      <vt:lpstr>PowerPoint 簡報</vt:lpstr>
      <vt:lpstr>#ifndef</vt:lpstr>
      <vt:lpstr>如何設計類別? </vt:lpstr>
      <vt:lpstr>PowerPoint 簡報</vt:lpstr>
      <vt:lpstr>PowerPoint 簡報</vt:lpstr>
      <vt:lpstr>學習大綱</vt:lpstr>
      <vt:lpstr>資料的權限</vt:lpstr>
      <vt:lpstr>高內聚 低耦合</vt:lpstr>
      <vt:lpstr>資料的權限</vt:lpstr>
      <vt:lpstr>PowerPoint 簡報</vt:lpstr>
      <vt:lpstr>PowerPoint 簡報</vt:lpstr>
      <vt:lpstr>PowerPoint 簡報</vt:lpstr>
      <vt:lpstr>PowerPoint 簡報</vt:lpstr>
      <vt:lpstr>學習大綱</vt:lpstr>
      <vt:lpstr>建構式與解構式</vt:lpstr>
      <vt:lpstr>建構式</vt:lpstr>
      <vt:lpstr>PowerPoint 簡報</vt:lpstr>
      <vt:lpstr>PowerPoint 簡報</vt:lpstr>
      <vt:lpstr>Struct/Class 差異</vt:lpstr>
      <vt:lpstr>學習大綱</vt:lpstr>
      <vt:lpstr>重載運算子</vt:lpstr>
      <vt:lpstr>重載運算子</vt:lpstr>
      <vt:lpstr>PowerPoint 簡報</vt:lpstr>
      <vt:lpstr>PowerPoint 簡報</vt:lpstr>
      <vt:lpstr>PowerPoint 簡報</vt:lpstr>
      <vt:lpstr>參考與解構</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C/C++基礎程式設計班 C/C++程式語言簡介</dc:title>
  <dc:creator>Lee,Keng-Ming</dc:creator>
  <cp:lastModifiedBy>lkm543</cp:lastModifiedBy>
  <cp:revision>73</cp:revision>
  <dcterms:created xsi:type="dcterms:W3CDTF">2016-06-24T07:32:38Z</dcterms:created>
  <dcterms:modified xsi:type="dcterms:W3CDTF">2017-11-05T00:39:58Z</dcterms:modified>
</cp:coreProperties>
</file>