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65" r:id="rId6"/>
    <p:sldId id="259" r:id="rId7"/>
    <p:sldId id="260" r:id="rId8"/>
    <p:sldId id="261" r:id="rId9"/>
    <p:sldId id="262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 snapToGrid="0">
      <p:cViewPr>
        <p:scale>
          <a:sx n="125" d="100"/>
          <a:sy n="125" d="100"/>
        </p:scale>
        <p:origin x="19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E5E-541D-8AEB-703C-C0FC2F53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C94D-6E16-B544-BE83-4F1A43B0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C412-4C4A-DE8C-5316-33CE844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5F1B-DEE8-8561-4514-763717A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847-0003-B5D5-D0C0-A7DA6DF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7A70-7748-D0DA-5574-99253025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8D97E-6DB1-41AE-8C45-108F8376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9BE6-948C-A54E-5862-6A7FDC8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EB62-E181-AAFF-E3B6-4F88B6A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3F0E-480C-B5F7-EC9E-70F37A1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93E21-BB19-E38B-47C4-12D5B7DF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B6123-D317-56B4-E6D9-C34D8998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D5CF-3B20-695B-5D90-D99EEE52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6065-723C-6B98-6211-886390B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2132-E0D0-8E89-6845-DEA3FAA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53F-14EF-5DF2-E9B3-39C4F630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E8C2-E459-8B81-AC2C-BE645A4A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5316-6056-0F67-F0D5-F2B78950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336F-E852-6BDC-5A2D-5B445AA9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9D29-E50B-46EC-F360-C2797302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637D-3F2F-7EC9-D3FB-4DF5C756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41B7-FA50-8873-67A1-3E7932C0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645-AE3C-6CB3-31ED-3B91F5A2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E3C4-ADC9-BF88-452E-1FBF5AE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68AA-F89A-8DE0-9410-E995BA6F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76BC-A940-F96A-C411-9656DDFD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03CC-4726-FD33-D8EA-13525525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8EA2-92BB-CDDE-B770-9BD9FA4B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3C22-EF6E-A177-7C0A-587C5D24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9E9C-51C1-9DDB-5665-D4D66941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EA8D7-C1A1-C3FA-2984-90BE601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A622-EF49-B79A-3D6A-88D5BF5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76CB-BAB9-6509-6165-E1EED1CE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6126-CEE8-DF11-5A88-0F9715B70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DDBB-F143-FCF2-10CD-233DBCBF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46ED6-C23A-E293-3364-34B08D7BC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C836-8383-43BB-04B5-263A7EAD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703A-763A-5C99-18EF-AF6EB819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04B3-2A20-D4FE-FB7A-596FC0D6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4AB-07B3-9049-9FD2-6BAE05F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171E8-D12F-0DAA-9DA1-F81EA17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858D8-E489-E642-C3A1-74B2BD3A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C7589-F686-BE5D-AC02-0CE6D6E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3023-C55D-52CF-CB36-554C8A9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8AC00-0D41-E3F7-76B0-C85C798E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E4BC-CA52-6FEC-7D63-D8A2010B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1E69-6FA4-9012-E40F-D6D7093C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E44D-BCAD-A2FA-C3CF-8E3A306B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5A5B-A643-81AD-AE94-6BE30640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E516-518B-E772-A83D-5CF25C0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7BC2C-3ADA-9489-E37C-74F69CA8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40E1-FFD6-D08D-0DF4-92833D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98C5-16A0-4987-62E8-0F67D6DE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7261-B5B4-9688-5F17-AB4E4EF9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0918-7BE7-22CD-05BA-16AA01F1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24B9D-2A6E-B426-C150-91BF945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ECA45-71FC-6357-848C-82DFE44A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3726-6D11-28CF-DB37-DEF8807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14431-1A3E-F2F0-9760-14BB2459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5886-BEB8-907C-8ECB-196DEC68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56AE-0F0C-4FF7-D3EB-6636E3787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538F-98BE-DB41-05B3-158D23D0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BDB-FA2E-F10B-3FC9-31C506FC0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7E29-5EB2-F3B3-1351-916FA5AF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effectLst/>
                <a:latin typeface="+mn-lt"/>
              </a:rPr>
              <a:t>HW1: Approximate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4535-8B4C-28EF-92FD-3A07A7F6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US" altLang="zh-TW">
              <a:solidFill>
                <a:srgbClr val="FFFFFF"/>
              </a:solidFill>
            </a:endParaRPr>
          </a:p>
          <a:p>
            <a:pPr algn="l"/>
            <a:r>
              <a:rPr lang="zh-TW" altLang="en-US">
                <a:solidFill>
                  <a:srgbClr val="FFFFFF"/>
                </a:solidFill>
              </a:rPr>
              <a:t>黃偉峰 </a:t>
            </a:r>
            <a:r>
              <a:rPr lang="en-US" altLang="zh-TW">
                <a:solidFill>
                  <a:srgbClr val="FFFFFF"/>
                </a:solidFill>
              </a:rPr>
              <a:t>E34106010</a:t>
            </a:r>
          </a:p>
        </p:txBody>
      </p:sp>
    </p:spTree>
    <p:extLst>
      <p:ext uri="{BB962C8B-B14F-4D97-AF65-F5344CB8AC3E}">
        <p14:creationId xmlns:p14="http://schemas.microsoft.com/office/powerpoint/2010/main" val="231597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99178-C644-D2CA-11DA-B0DA4899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485960-29DA-9933-EC37-617F2A74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08127D-D0BA-D863-94E0-E08000D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DF337-D1A6-252F-5289-BA4BFB7F6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76D6CF-A528-C407-A60B-5A83657FB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E41F6C-15C0-E1EA-FC7E-096CBB2CA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1F224CE-2A9A-95D0-5987-B626E2C21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1F732-2ACE-12C0-6A3F-0F952E8B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Learn from this homework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74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1A332-98CF-0521-C01A-337FF79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000" dirty="0">
                <a:solidFill>
                  <a:srgbClr val="FFFFFF"/>
                </a:solidFill>
              </a:rPr>
              <a:t>Learn from this homework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123F-0BF8-6677-3901-422356C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5056"/>
            <a:ext cx="5620125" cy="602788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這次作業學到最多的應該是</a:t>
            </a:r>
            <a:r>
              <a:rPr lang="en-US" altLang="zh-TW" sz="2000" dirty="0" err="1"/>
              <a:t>verilog</a:t>
            </a:r>
            <a:r>
              <a:rPr lang="zh-TW" altLang="en-US" sz="2000" dirty="0"/>
              <a:t>語法當中的</a:t>
            </a:r>
            <a:r>
              <a:rPr lang="en-US" altLang="zh-TW" sz="2000" dirty="0"/>
              <a:t>for loop</a:t>
            </a:r>
            <a:r>
              <a:rPr lang="zh-TW" altLang="en-US" sz="2000" dirty="0"/>
              <a:t>，在過去寫</a:t>
            </a:r>
            <a:r>
              <a:rPr lang="en-US" altLang="zh-TW" sz="2000" dirty="0" err="1"/>
              <a:t>verilog</a:t>
            </a:r>
            <a:r>
              <a:rPr lang="zh-TW" altLang="en-US" sz="2000" dirty="0"/>
              <a:t>時很少會用到它，但剛好這次作業中我的寫法有很多重複的部分，於是使用了</a:t>
            </a:r>
            <a:r>
              <a:rPr lang="en-US" altLang="zh-TW" sz="2000" dirty="0"/>
              <a:t>for loop</a:t>
            </a:r>
            <a:r>
              <a:rPr lang="zh-TW" altLang="en-US" sz="2000" dirty="0"/>
              <a:t>去展開電路，因為很少用所以還有特別去查過相關的語法，順便也學習了其他類似的語法</a:t>
            </a:r>
            <a:r>
              <a:rPr lang="en-US" altLang="zh-TW" sz="2000" dirty="0" err="1"/>
              <a:t>e.g.generate</a:t>
            </a:r>
            <a:r>
              <a:rPr lang="zh-TW" altLang="en-US" sz="2000" dirty="0"/>
              <a:t>等等，並且在這次作業中嘗試把自己的設計用</a:t>
            </a:r>
            <a:r>
              <a:rPr lang="en-US" altLang="zh-TW" sz="2000" dirty="0"/>
              <a:t>Block diagram</a:t>
            </a:r>
            <a:r>
              <a:rPr lang="zh-TW" altLang="en-US" sz="2000" dirty="0"/>
              <a:t>的方式表示出來，這也是以前很少做的。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105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EAB2F-678F-C4FB-F1DD-BF2B70348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640FB-7115-F287-AD23-E0ECE0BD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>
                <a:solidFill>
                  <a:schemeClr val="bg1"/>
                </a:solidFill>
              </a:rPr>
              <a:t>Architecture Diagram</a:t>
            </a:r>
            <a:endParaRPr lang="en-US" sz="48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6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A8BB5C-946A-3AAF-40CB-85A039FA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94AB1-91F9-9C15-F4F9-71288D0B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Circuit Design Description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083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9F316-D8CF-C662-B2B7-EE3011E6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83382-C379-1750-B8BE-2BC5CE86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題目特點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0C83DA-A54D-D8D8-B9E7-F2F395D8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469" y="4706253"/>
            <a:ext cx="7173058" cy="1903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TW" sz="2000" kern="1200" dirty="0">
                <a:latin typeface="+mn-lt"/>
                <a:ea typeface="+mn-ea"/>
                <a:cs typeface="+mn-cs"/>
              </a:rPr>
              <a:t>Y output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再經過</a:t>
            </a:r>
            <a:r>
              <a:rPr lang="en-US" altLang="zh-TW" sz="2000" kern="1200" dirty="0">
                <a:latin typeface="+mn-lt"/>
                <a:ea typeface="+mn-ea"/>
                <a:cs typeface="+mn-cs"/>
              </a:rPr>
              <a:t>9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個值後，第</a:t>
            </a:r>
            <a:r>
              <a:rPr lang="en-US" altLang="zh-TW" sz="2000" kern="1200" dirty="0">
                <a:latin typeface="+mn-lt"/>
                <a:ea typeface="+mn-ea"/>
                <a:cs typeface="+mn-cs"/>
              </a:rPr>
              <a:t>10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個值時就必須計算完成，並且持續跟著</a:t>
            </a:r>
            <a:r>
              <a:rPr lang="en-US" altLang="zh-TW" sz="2000" kern="1200" dirty="0">
                <a:latin typeface="+mn-lt"/>
                <a:ea typeface="+mn-ea"/>
                <a:cs typeface="+mn-cs"/>
              </a:rPr>
              <a:t>X input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計算出正確的</a:t>
            </a:r>
            <a:r>
              <a:rPr lang="en-US" altLang="zh-TW" sz="2000" kern="1200" dirty="0">
                <a:latin typeface="+mn-lt"/>
                <a:ea typeface="+mn-ea"/>
                <a:cs typeface="+mn-cs"/>
              </a:rPr>
              <a:t>Y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，故需將計算過程透過合理安排能夠</a:t>
            </a:r>
            <a:r>
              <a:rPr lang="zh-TW" alt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在一個</a:t>
            </a:r>
            <a:r>
              <a:rPr lang="en-US" altLang="zh-TW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clock</a:t>
            </a:r>
            <a:r>
              <a:rPr lang="zh-TW" altLang="en-US" sz="20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內做完題目要的計算</a:t>
            </a:r>
            <a:r>
              <a:rPr lang="zh-TW" altLang="en-US" sz="2000" kern="1200" dirty="0">
                <a:latin typeface="+mn-lt"/>
                <a:ea typeface="+mn-ea"/>
                <a:cs typeface="+mn-cs"/>
              </a:rPr>
              <a:t>。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9AE9B-6530-0E98-7FFE-B5A133DE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13" y="1822348"/>
            <a:ext cx="7266173" cy="29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C3210-8E30-D2F8-5EFE-B7196D59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Shifter Register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1DC1387B-7B06-69E6-EB79-70D1054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856" y="2006210"/>
            <a:ext cx="5131088" cy="15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8134D-D37E-8ED6-7F2C-62956B83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3" y="2006210"/>
            <a:ext cx="4282539" cy="232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73D6-43C3-71D9-7891-369AAD10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06" y="4826863"/>
            <a:ext cx="4282539" cy="12277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97C8EB8-F5C4-E2D2-4328-E055D07C001F}"/>
              </a:ext>
            </a:extLst>
          </p:cNvPr>
          <p:cNvSpPr/>
          <p:nvPr/>
        </p:nvSpPr>
        <p:spPr>
          <a:xfrm>
            <a:off x="5244269" y="2566384"/>
            <a:ext cx="970585" cy="393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F5508-CB59-8A43-59B9-72D246133DFE}"/>
              </a:ext>
            </a:extLst>
          </p:cNvPr>
          <p:cNvSpPr txBox="1"/>
          <p:nvPr/>
        </p:nvSpPr>
        <p:spPr>
          <a:xfrm>
            <a:off x="5797550" y="3949700"/>
            <a:ext cx="544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透過一個</a:t>
            </a:r>
            <a:r>
              <a:rPr lang="en-US" altLang="zh-TW" dirty="0"/>
              <a:t>Shifter Register</a:t>
            </a:r>
            <a:r>
              <a:rPr lang="zh-TW" altLang="en-US" dirty="0"/>
              <a:t>，每次有新的</a:t>
            </a:r>
            <a:r>
              <a:rPr lang="en-US" altLang="zh-TW" dirty="0"/>
              <a:t>x</a:t>
            </a:r>
            <a:r>
              <a:rPr lang="zh-TW" altLang="en-US" dirty="0"/>
              <a:t>進來時存入</a:t>
            </a:r>
            <a:r>
              <a:rPr lang="en-US" altLang="zh-TW" dirty="0" err="1"/>
              <a:t>x_array</a:t>
            </a:r>
            <a:r>
              <a:rPr lang="en-US" altLang="zh-TW" dirty="0"/>
              <a:t>[0]</a:t>
            </a:r>
            <a:r>
              <a:rPr lang="zh-TW" altLang="en-US" dirty="0"/>
              <a:t>，並把所有位置上的值往下一個位置移動。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在上述過程中每次存入新值就將</a:t>
            </a:r>
            <a:r>
              <a:rPr lang="en-US" altLang="zh-TW" dirty="0" err="1">
                <a:solidFill>
                  <a:srgbClr val="FF0000"/>
                </a:solidFill>
              </a:rPr>
              <a:t>sum_x</a:t>
            </a:r>
            <a:r>
              <a:rPr lang="zh-TW" altLang="en-US" dirty="0">
                <a:solidFill>
                  <a:srgbClr val="FF0000"/>
                </a:solidFill>
              </a:rPr>
              <a:t>加上新值並減掉即將被覆蓋掉的值</a:t>
            </a:r>
            <a:r>
              <a:rPr lang="zh-TW" altLang="en-US" dirty="0"/>
              <a:t>，以此可以在每次新值進來時將</a:t>
            </a:r>
            <a:r>
              <a:rPr lang="en-US" altLang="zh-TW" dirty="0"/>
              <a:t>Shift Register</a:t>
            </a:r>
            <a:r>
              <a:rPr lang="zh-TW" altLang="en-US" dirty="0"/>
              <a:t>當中的總和計算出來。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905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108-FF08-409E-761E-BECACD8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solidFill>
                  <a:srgbClr val="FFFFFF"/>
                </a:solidFill>
              </a:rPr>
              <a:t>X_avg</a:t>
            </a:r>
            <a:r>
              <a:rPr lang="en-US" altLang="zh-TW" sz="4000" dirty="0">
                <a:solidFill>
                  <a:srgbClr val="FFFFFF"/>
                </a:solidFill>
              </a:rPr>
              <a:t>, </a:t>
            </a:r>
            <a:r>
              <a:rPr lang="en-US" altLang="zh-TW" sz="4000" dirty="0" err="1">
                <a:solidFill>
                  <a:srgbClr val="FFFFFF"/>
                </a:solidFill>
              </a:rPr>
              <a:t>X_appr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B6675-BB7C-2610-ADB4-783A593C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6" y="3702471"/>
            <a:ext cx="6293670" cy="1161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31CFB-A37E-3D0D-303B-9B0D52DA63FD}"/>
              </a:ext>
            </a:extLst>
          </p:cNvPr>
          <p:cNvSpPr txBox="1"/>
          <p:nvPr/>
        </p:nvSpPr>
        <p:spPr>
          <a:xfrm>
            <a:off x="827736" y="5090182"/>
            <a:ext cx="643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X_appr</a:t>
            </a:r>
            <a:r>
              <a:rPr lang="zh-TW" altLang="en-US" dirty="0"/>
              <a:t>根據題目定義為在</a:t>
            </a:r>
            <a:r>
              <a:rPr lang="en-US" altLang="zh-TW" dirty="0"/>
              <a:t>shift register</a:t>
            </a:r>
            <a:r>
              <a:rPr lang="zh-TW" altLang="en-US" dirty="0"/>
              <a:t>當中最大且小於等於</a:t>
            </a:r>
            <a:r>
              <a:rPr lang="en-US" altLang="zh-TW" dirty="0"/>
              <a:t>x</a:t>
            </a:r>
            <a:r>
              <a:rPr lang="zh-TW" altLang="en-US" dirty="0"/>
              <a:t>平均值的數值，因需要在一個</a:t>
            </a:r>
            <a:r>
              <a:rPr lang="en-US" altLang="zh-TW" dirty="0"/>
              <a:t>cycle</a:t>
            </a:r>
            <a:r>
              <a:rPr lang="zh-TW" altLang="en-US" dirty="0"/>
              <a:t>內完成，所以透過組合電路方式一次判斷完</a:t>
            </a:r>
            <a:r>
              <a:rPr lang="en-US" altLang="zh-TW" dirty="0"/>
              <a:t>shift register</a:t>
            </a:r>
            <a:r>
              <a:rPr lang="zh-TW" altLang="en-US" dirty="0"/>
              <a:t>內的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element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BAF7A-C815-2245-94E4-8FB33CD5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6" y="2314760"/>
            <a:ext cx="5652769" cy="1387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D7432-1FBA-2880-AB5D-77CC8F8E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412" y="2314760"/>
            <a:ext cx="3029373" cy="543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93486-A762-BBDD-1828-A07D5D4D9C53}"/>
              </a:ext>
            </a:extLst>
          </p:cNvPr>
          <p:cNvSpPr txBox="1"/>
          <p:nvPr/>
        </p:nvSpPr>
        <p:spPr>
          <a:xfrm>
            <a:off x="8004412" y="2944924"/>
            <a:ext cx="326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x_avg</a:t>
            </a:r>
            <a:r>
              <a:rPr lang="zh-TW" altLang="en-US" dirty="0"/>
              <a:t>直接使用組合電路除法器除</a:t>
            </a:r>
            <a:r>
              <a:rPr lang="en-US" altLang="zh-TW" dirty="0"/>
              <a:t>9</a:t>
            </a:r>
            <a:r>
              <a:rPr lang="zh-TW" altLang="en-US" dirty="0"/>
              <a:t>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41EC-FF35-2015-33F8-AB485944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Output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24143-D509-BC70-C976-01ABEEBD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11" y="3278340"/>
            <a:ext cx="5934903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6D725-FFFF-22B2-965E-BC4BACC0B14E}"/>
              </a:ext>
            </a:extLst>
          </p:cNvPr>
          <p:cNvSpPr txBox="1"/>
          <p:nvPr/>
        </p:nvSpPr>
        <p:spPr>
          <a:xfrm>
            <a:off x="1444811" y="4139123"/>
            <a:ext cx="963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透過先前已經算好的</a:t>
            </a:r>
            <a:r>
              <a:rPr lang="en-US" altLang="zh-TW" dirty="0"/>
              <a:t>x</a:t>
            </a:r>
            <a:r>
              <a:rPr lang="zh-TW" altLang="en-US" dirty="0"/>
              <a:t>總和，再額外加上</a:t>
            </a:r>
            <a:r>
              <a:rPr lang="en-US" altLang="zh-TW" dirty="0"/>
              <a:t>9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，最後除上</a:t>
            </a:r>
            <a:r>
              <a:rPr lang="en-US" altLang="zh-TW" dirty="0"/>
              <a:t>8</a:t>
            </a:r>
            <a:r>
              <a:rPr lang="zh-TW" altLang="en-US" dirty="0"/>
              <a:t>即為</a:t>
            </a:r>
            <a:r>
              <a:rPr lang="en-US" altLang="zh-TW" dirty="0"/>
              <a:t>Y</a:t>
            </a:r>
            <a:r>
              <a:rPr lang="zh-TW" altLang="en-US" dirty="0"/>
              <a:t>值，</a:t>
            </a:r>
            <a:endParaRPr lang="en-US" altLang="zh-TW" dirty="0"/>
          </a:p>
          <a:p>
            <a:r>
              <a:rPr lang="zh-TW" altLang="en-US" dirty="0"/>
              <a:t>實作上加上</a:t>
            </a:r>
            <a:r>
              <a:rPr lang="en-US" altLang="zh-TW" dirty="0"/>
              <a:t>9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，改寫成左移位</a:t>
            </a:r>
            <a:r>
              <a:rPr lang="en-US" altLang="zh-TW" dirty="0"/>
              <a:t>3</a:t>
            </a:r>
            <a:r>
              <a:rPr lang="zh-TW" altLang="en-US" dirty="0"/>
              <a:t>位獲得</a:t>
            </a:r>
            <a:r>
              <a:rPr lang="en-US" altLang="zh-TW" dirty="0"/>
              <a:t>8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並加上</a:t>
            </a:r>
            <a:r>
              <a:rPr lang="en-US" altLang="zh-TW" dirty="0" err="1"/>
              <a:t>X_appr</a:t>
            </a:r>
            <a:r>
              <a:rPr lang="zh-TW" altLang="en-US" dirty="0"/>
              <a:t>獲得</a:t>
            </a:r>
            <a:r>
              <a:rPr lang="en-US" altLang="zh-TW" dirty="0"/>
              <a:t>9</a:t>
            </a:r>
            <a:r>
              <a:rPr lang="zh-TW" altLang="en-US" dirty="0"/>
              <a:t>倍</a:t>
            </a:r>
            <a:r>
              <a:rPr lang="en-US" altLang="zh-TW" dirty="0" err="1"/>
              <a:t>X_appr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除</a:t>
            </a:r>
            <a:r>
              <a:rPr lang="en-US" altLang="zh-TW" dirty="0"/>
              <a:t>8</a:t>
            </a:r>
            <a:r>
              <a:rPr lang="zh-TW" altLang="en-US" dirty="0"/>
              <a:t>則以向右移</a:t>
            </a:r>
            <a:r>
              <a:rPr lang="en-US" altLang="zh-TW" dirty="0"/>
              <a:t>3</a:t>
            </a:r>
            <a:r>
              <a:rPr lang="zh-TW" altLang="en-US" dirty="0"/>
              <a:t>位代替。</a:t>
            </a:r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A1CF2-85F6-C691-58CA-64E3BC75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1" y="1785412"/>
            <a:ext cx="5991345" cy="14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BA6A-0991-BD60-37B4-6DEE85D5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000" dirty="0">
                <a:solidFill>
                  <a:srgbClr val="FFFFFF"/>
                </a:solidFill>
              </a:rPr>
              <a:t>Functional Simulation</a:t>
            </a:r>
            <a:br>
              <a:rPr lang="en-US" altLang="zh-TW" sz="4000" dirty="0">
                <a:solidFill>
                  <a:srgbClr val="FFFFFF"/>
                </a:solidFill>
              </a:rPr>
            </a:br>
            <a:r>
              <a:rPr lang="en-US" altLang="zh-TW" sz="4000" dirty="0">
                <a:solidFill>
                  <a:srgbClr val="FFFFFF"/>
                </a:solidFill>
              </a:rPr>
              <a:t>Report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17E62-4471-9CBE-08C8-C24FD084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72" y="2292146"/>
            <a:ext cx="526806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HW1: Approximate Average</vt:lpstr>
      <vt:lpstr>Architecture Diagram</vt:lpstr>
      <vt:lpstr>PowerPoint Presentation</vt:lpstr>
      <vt:lpstr>Circuit Design Description</vt:lpstr>
      <vt:lpstr>題目特點</vt:lpstr>
      <vt:lpstr>Shifter Register</vt:lpstr>
      <vt:lpstr>X_avg, X_appr</vt:lpstr>
      <vt:lpstr>Output Y</vt:lpstr>
      <vt:lpstr>Functional Simulation Report</vt:lpstr>
      <vt:lpstr>Learn from this homework</vt:lpstr>
      <vt:lpstr>Learn from this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黃偉峰 HUANG, WEI-FENG</dc:creator>
  <cp:lastModifiedBy>黃偉峰 HUANG, WEI-FENG</cp:lastModifiedBy>
  <cp:revision>7</cp:revision>
  <dcterms:created xsi:type="dcterms:W3CDTF">2025-02-25T13:21:25Z</dcterms:created>
  <dcterms:modified xsi:type="dcterms:W3CDTF">2025-02-25T14:59:42Z</dcterms:modified>
</cp:coreProperties>
</file>