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2" r:id="rId7"/>
    <p:sldId id="263" r:id="rId8"/>
    <p:sldId id="268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4D360-2604-8C23-07EB-1C287E0AC0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1EDF2-576B-EE7E-822D-A8EE54BF8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CB96F-E003-0659-AA1E-7489C19E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85BE-3194-D1EA-6FBA-CAA906B0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24307-07FF-1CA3-05D9-C97870AF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4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338A-74AA-D14F-2959-DAA658A6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B5797-00E4-5B89-45F6-8A1BA3D03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968DD-8DBA-3854-E374-7F6DFAD1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DEDE-C2F4-7CA4-C69A-0592C1B48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4BD9-5942-CED0-795F-EB0363D9E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4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B2308-5C65-762D-9248-8472AA605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E3E24-91D4-AE6E-B61A-2403FEF67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A1BDD-1C96-DCB1-B85C-5C08D3DC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A4ABF-55F2-49D7-4D13-EAA81113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A1C84-41F1-683E-CDC9-70830F61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6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E92-A874-F362-DB36-A4F6B7F4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092FC-72BD-B55A-F3E8-38CFDDA61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93CD8-7AA5-BC6D-1352-ABE45348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F598E-C7C7-9A5D-CA9D-F330EB523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198AA-ABD1-FBB4-B578-819EF7D1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1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C9E9-1A68-292F-25A6-865B428D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6037E-C617-F36A-9E1A-92A583B0F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78438-9FE1-7497-B771-85BDDCB41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42725-AA9D-FD4D-1897-A10EBDEB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2BFF-19BB-1C22-C233-03DBA5F5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4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E7B3-E113-6D0B-9D09-5E394842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1B7DE-8767-84A0-ADDC-05C7A3329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D607EB-8776-22EB-5EE2-B70E1DEC4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89E7E-78F5-6B66-029F-787B8116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3CF8F-055A-8F8A-6D8D-9C2DD7D4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7E461-E5B9-E4A7-50D4-C25CEBB41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78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570C-5091-C616-26EF-35FD11EF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3ACDD-BA62-A0A9-29DA-039082A9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670C42-3902-E19D-B72B-A14491BC0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72445-6AC4-CF15-6A0A-9C38A57A1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9762F8-C3EA-E833-EA8F-112A81B9B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9F9E0D-CA88-2900-F41E-5F914741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4A015-C8A0-3DB8-D632-93CAFCAE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EC1E7-BEB2-4D42-F690-3B512B64D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10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85D07-BD3C-D6C9-E806-EBFC2878C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4D4407-A16E-DD36-DFB9-616B5605D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99ACE-445F-82B5-0283-0D5C5654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FE9E-5EF2-E45B-7BD0-8D8C251F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8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874C7D-3BFD-4B6B-63A7-8F99AC3C4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7BCE4-67E8-3446-D6C0-E1EBBCD0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69BF0-5F3F-9734-050F-A0BF6EC9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1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740BC-696E-584A-D29C-C6CADA6A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F8BF-A831-D6D1-A8C3-1D8DEFCB3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5E560-4604-30AD-15E3-472336175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14AAD-A5F7-CA3F-2223-C7146FCF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4E9AE-078E-63F6-8B41-512F9BE30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11F37-E2D3-591C-96FC-6FB9701A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23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F02F-6EE3-CEC4-532A-91D58F36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3F982-6045-8780-4C26-3DA072F68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74E83-BBCB-CDD9-37B2-B21F76EE6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48EF-14EA-6410-C8A4-D3EEB928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C3E3A-9951-CCD0-2EAE-EAEFB874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B986-8D9D-E8F7-9492-CBDD590F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4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208209-C104-7D65-6F34-37D1619B4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3D86A-DA6D-B524-43AF-579F275F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D92D-D7E3-5851-2A6C-CA11F79327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40D79-FF58-4AA1-B107-78F861D14485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A04C6-EF34-D1FF-D647-AACF7253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E1EA1-1C74-EAEB-2B8A-6D4C852C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3F656-5DC1-469F-B9C1-36C5D246C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5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F069-F995-EA5F-C615-5973203BAD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6000" kern="100" dirty="0">
                <a:effectLst/>
                <a:latin typeface="新細明體" panose="02020500000000000000" pitchFamily="18" charset="-120"/>
                <a:ea typeface="DengXian" panose="02010600030101010101" pitchFamily="2" charset="-122"/>
                <a:cs typeface="Arial" panose="020B0604020202020204" pitchFamily="34" charset="0"/>
              </a:rPr>
              <a:t>hw0 </a:t>
            </a:r>
            <a:r>
              <a:rPr lang="zh-TW" sz="60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說明</a:t>
            </a:r>
            <a:r>
              <a:rPr lang="zh-TW" sz="6000" kern="100" dirty="0">
                <a:effectLst/>
                <a:latin typeface="新細明體" panose="02020500000000000000" pitchFamily="18" charset="-120"/>
                <a:ea typeface="DengXian" panose="02010600030101010101" pitchFamily="2" charset="-122"/>
                <a:cs typeface="Arial" panose="020B0604020202020204" pitchFamily="34" charset="0"/>
              </a:rPr>
              <a:t>文件</a:t>
            </a:r>
            <a:endParaRPr lang="en-US" sz="60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0C320F-1CDA-B34B-A4BA-9697F8C31D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4438"/>
            <a:ext cx="9144000" cy="1655762"/>
          </a:xfrm>
        </p:spPr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zh-TW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組別</a:t>
            </a:r>
            <a:r>
              <a:rPr lang="en-US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:</a:t>
            </a:r>
            <a:r>
              <a:rPr lang="zh-TW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第</a:t>
            </a:r>
            <a:r>
              <a:rPr lang="en-US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14</a:t>
            </a:r>
            <a:r>
              <a:rPr lang="zh-TW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組</a:t>
            </a:r>
            <a:endParaRPr lang="en-US" sz="1800" kern="100" dirty="0">
              <a:effectLst/>
              <a:latin typeface="新細明體" panose="02020500000000000000" pitchFamily="18" charset="-120"/>
              <a:ea typeface="新細明體" panose="02020500000000000000" pitchFamily="18" charset="-12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zh-TW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組員</a:t>
            </a:r>
            <a:r>
              <a:rPr lang="en-US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:</a:t>
            </a:r>
            <a:r>
              <a:rPr lang="zh-TW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黃偉峰</a:t>
            </a:r>
            <a:r>
              <a:rPr lang="en-US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E34106010 / </a:t>
            </a:r>
            <a:r>
              <a:rPr lang="zh-TW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陳識博</a:t>
            </a:r>
            <a:r>
              <a:rPr lang="en-US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E94106096 / </a:t>
            </a:r>
            <a:r>
              <a:rPr lang="zh-TW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黃芊 </a:t>
            </a:r>
            <a:r>
              <a:rPr lang="en-US" sz="1800" kern="100" dirty="0">
                <a:effectLst/>
                <a:latin typeface="新細明體" panose="02020500000000000000" pitchFamily="18" charset="-120"/>
                <a:ea typeface="新細明體" panose="02020500000000000000" pitchFamily="18" charset="-120"/>
                <a:cs typeface="Arial" panose="020B0604020202020204" pitchFamily="34" charset="0"/>
              </a:rPr>
              <a:t>F74104040</a:t>
            </a:r>
          </a:p>
          <a:p>
            <a:endParaRPr 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167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5CA117-ABDC-4353-B98C-D788E2E33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180" y="1434990"/>
            <a:ext cx="7949639" cy="54230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8636C67-6461-A431-6955-7C0E3F6C8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09" y="109427"/>
            <a:ext cx="11023379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在</a:t>
            </a:r>
            <a:r>
              <a:rPr lang="en-US" altLang="zh-TW" sz="2400" dirty="0"/>
              <a:t>CALCULATE state</a:t>
            </a:r>
            <a:r>
              <a:rPr lang="zh-TW" altLang="en-US" sz="2400" dirty="0"/>
              <a:t>下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r>
              <a:rPr lang="zh-TW" altLang="en-US" sz="2400" dirty="0"/>
              <a:t>從</a:t>
            </a:r>
            <a:r>
              <a:rPr lang="en-US" altLang="zh-TW" sz="2400" dirty="0"/>
              <a:t>(1,1)</a:t>
            </a:r>
            <a:r>
              <a:rPr lang="zh-TW" altLang="en-US" sz="2400" dirty="0"/>
              <a:t>到</a:t>
            </a:r>
            <a:r>
              <a:rPr lang="en-US" altLang="zh-TW" sz="2400" dirty="0"/>
              <a:t>(8,8)</a:t>
            </a:r>
            <a:r>
              <a:rPr lang="zh-TW" altLang="en-US" sz="2400" dirty="0"/>
              <a:t>的計算過程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043414-E24A-B0D8-E41B-2BE3D84024BD}"/>
              </a:ext>
            </a:extLst>
          </p:cNvPr>
          <p:cNvSpPr/>
          <p:nvPr/>
        </p:nvSpPr>
        <p:spPr>
          <a:xfrm>
            <a:off x="1746250" y="3917950"/>
            <a:ext cx="8540750" cy="431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1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9199F4-95B4-CD57-8113-F567D91D8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169" y="1598321"/>
            <a:ext cx="7593662" cy="4974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483C011-CCF0-A1E9-01BD-830530287421}"/>
              </a:ext>
            </a:extLst>
          </p:cNvPr>
          <p:cNvSpPr/>
          <p:nvPr/>
        </p:nvSpPr>
        <p:spPr>
          <a:xfrm>
            <a:off x="6280150" y="1326423"/>
            <a:ext cx="1803400" cy="55181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8DD7F6-9F87-38D3-3198-3E50690A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09" y="109427"/>
            <a:ext cx="11023379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在</a:t>
            </a:r>
            <a:r>
              <a:rPr lang="en-US" altLang="zh-TW" sz="2400" dirty="0"/>
              <a:t>CALCULATE state</a:t>
            </a:r>
            <a:r>
              <a:rPr lang="zh-TW" altLang="en-US" sz="2400" dirty="0"/>
              <a:t>下</a:t>
            </a:r>
            <a:r>
              <a:rPr lang="en-US" altLang="zh-TW" sz="2400" dirty="0"/>
              <a:t>(</a:t>
            </a:r>
            <a:r>
              <a:rPr lang="en-US" altLang="zh-TW" sz="2400" dirty="0" err="1"/>
              <a:t>x,y</a:t>
            </a:r>
            <a:r>
              <a:rPr lang="en-US" altLang="zh-TW" sz="2400" dirty="0"/>
              <a:t>)</a:t>
            </a:r>
            <a:r>
              <a:rPr lang="zh-TW" altLang="en-US" sz="2400" dirty="0"/>
              <a:t> </a:t>
            </a:r>
            <a:r>
              <a:rPr lang="en-US" altLang="zh-TW" sz="2400" dirty="0"/>
              <a:t>=</a:t>
            </a:r>
            <a:r>
              <a:rPr lang="zh-TW" altLang="en-US" sz="2400" dirty="0"/>
              <a:t> </a:t>
            </a:r>
            <a:r>
              <a:rPr lang="en-US" altLang="zh-TW" sz="2400" dirty="0"/>
              <a:t>(8,8)</a:t>
            </a:r>
            <a:r>
              <a:rPr lang="zh-TW" altLang="en-US" sz="2400" dirty="0"/>
              <a:t>，下個</a:t>
            </a:r>
            <a:r>
              <a:rPr lang="en-US" altLang="zh-TW" sz="2400" dirty="0"/>
              <a:t>cycle</a:t>
            </a:r>
            <a:r>
              <a:rPr lang="zh-TW" altLang="en-US" sz="2400" dirty="0"/>
              <a:t>時轉換到</a:t>
            </a:r>
            <a:r>
              <a:rPr lang="en-US" altLang="zh-TW" sz="2400" dirty="0"/>
              <a:t>OUTPUT</a:t>
            </a:r>
            <a:r>
              <a:rPr lang="zh-TW" altLang="en-US" sz="2400" dirty="0"/>
              <a:t> </a:t>
            </a:r>
            <a:r>
              <a:rPr lang="en-US" altLang="zh-TW" sz="2400" dirty="0"/>
              <a:t>state</a:t>
            </a:r>
            <a:br>
              <a:rPr lang="en-US" altLang="zh-TW" sz="2400" dirty="0"/>
            </a:br>
            <a:r>
              <a:rPr lang="zh-TW" altLang="en-US" sz="2400" dirty="0"/>
              <a:t>並將</a:t>
            </a:r>
            <a:r>
              <a:rPr lang="en-US" altLang="zh-TW" sz="2400" dirty="0"/>
              <a:t>valid</a:t>
            </a:r>
            <a:r>
              <a:rPr lang="zh-TW" altLang="en-US" sz="2400" dirty="0"/>
              <a:t> </a:t>
            </a:r>
            <a:r>
              <a:rPr lang="en-US" altLang="zh-TW" sz="2400" dirty="0"/>
              <a:t>pull high </a:t>
            </a:r>
            <a:r>
              <a:rPr lang="zh-TW" altLang="en-US" sz="2400" dirty="0"/>
              <a:t>將</a:t>
            </a:r>
            <a:r>
              <a:rPr lang="en-US" altLang="zh-TW" sz="2400" dirty="0"/>
              <a:t>candidate</a:t>
            </a:r>
            <a:r>
              <a:rPr lang="zh-TW" altLang="en-US" sz="2400" dirty="0"/>
              <a:t>輸出出去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9417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B5AE-45E4-4B7C-E648-D63A8AF3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電路設計說明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18955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968F3-74F3-3723-6017-8960772EF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A2CDD-1775-5CCB-9552-0712F0B9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Finite State Machine</a:t>
            </a:r>
            <a:endParaRPr lang="en-US" dirty="0"/>
          </a:p>
        </p:txBody>
      </p:sp>
      <p:pic>
        <p:nvPicPr>
          <p:cNvPr id="4" name="Content Placeholder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940F99B1-416F-634F-7AD6-3660980A70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08809"/>
            <a:ext cx="4444828" cy="1972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30D785-72E9-38F9-CD6D-1C4007947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497" y="4581441"/>
            <a:ext cx="2030233" cy="227655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63B1DC-2278-0F8A-8053-B46B1E938F94}"/>
              </a:ext>
            </a:extLst>
          </p:cNvPr>
          <p:cNvSpPr txBox="1"/>
          <p:nvPr/>
        </p:nvSpPr>
        <p:spPr>
          <a:xfrm>
            <a:off x="5561463" y="1671321"/>
            <a:ext cx="61483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根據題目要求我們將電路分為四個</a:t>
            </a:r>
            <a:r>
              <a:rPr lang="en-US" altLang="zh-TW" dirty="0"/>
              <a:t>state</a:t>
            </a:r>
            <a:r>
              <a:rPr lang="zh-TW" altLang="en-US" dirty="0"/>
              <a:t>，左圖分別有狀態機</a:t>
            </a:r>
            <a:r>
              <a:rPr lang="en-US" altLang="zh-TW" dirty="0" err="1"/>
              <a:t>verilog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和</a:t>
            </a:r>
            <a:r>
              <a:rPr lang="en-US" altLang="zh-TW" dirty="0"/>
              <a:t>FSM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FSM </a:t>
            </a:r>
            <a:r>
              <a:rPr lang="zh-TW" altLang="en-US" dirty="0"/>
              <a:t>包含 </a:t>
            </a:r>
            <a:r>
              <a:rPr lang="zh-TW" altLang="en-US" b="1" dirty="0"/>
              <a:t>四個狀態</a:t>
            </a:r>
            <a:r>
              <a:rPr lang="zh-TW" altLang="en-US" dirty="0"/>
              <a:t>：</a:t>
            </a:r>
            <a:endParaRPr lang="en-US" altLang="zh-TW" dirty="0"/>
          </a:p>
          <a:p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IDLE:</a:t>
            </a:r>
            <a:r>
              <a:rPr lang="zh-TW" altLang="en-US" dirty="0"/>
              <a:t> </a:t>
            </a:r>
            <a:r>
              <a:rPr lang="en-US" altLang="zh-TW" dirty="0"/>
              <a:t>reset </a:t>
            </a:r>
            <a:r>
              <a:rPr lang="zh-TW" altLang="en-US" dirty="0"/>
              <a:t>完成後，</a:t>
            </a:r>
            <a:r>
              <a:rPr lang="en-US" altLang="zh-TW" dirty="0"/>
              <a:t>FSM </a:t>
            </a:r>
            <a:r>
              <a:rPr lang="zh-TW" altLang="en-US" dirty="0"/>
              <a:t>進入 </a:t>
            </a:r>
            <a:r>
              <a:rPr lang="en-US" altLang="zh-TW" dirty="0"/>
              <a:t>IDLE </a:t>
            </a:r>
            <a:r>
              <a:rPr lang="zh-TW" altLang="en-US" dirty="0"/>
              <a:t>狀態，等待 </a:t>
            </a:r>
            <a:r>
              <a:rPr lang="en-US" altLang="zh-TW" dirty="0"/>
              <a:t>Testbench</a:t>
            </a:r>
            <a:r>
              <a:rPr lang="zh-TW" altLang="en-US" dirty="0"/>
              <a:t>提供 </a:t>
            </a:r>
            <a:r>
              <a:rPr lang="en-US" altLang="zh-TW" dirty="0" err="1"/>
              <a:t>testdata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INPUT:</a:t>
            </a:r>
            <a:r>
              <a:rPr lang="zh-TW" altLang="en-US" dirty="0"/>
              <a:t>接收</a:t>
            </a:r>
            <a:r>
              <a:rPr lang="en-US" altLang="zh-TW" dirty="0" err="1"/>
              <a:t>testdata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CALCULATE: </a:t>
            </a:r>
            <a:r>
              <a:rPr lang="zh-TW" altLang="en-US" dirty="0"/>
              <a:t>從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= (1,1) </a:t>
            </a:r>
            <a:r>
              <a:rPr lang="zh-TW" altLang="en-US" dirty="0"/>
              <a:t>走到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 = (8,8)</a:t>
            </a:r>
            <a:r>
              <a:rPr lang="zh-TW" altLang="en-US" dirty="0"/>
              <a:t>的過程中根據</a:t>
            </a:r>
            <a:r>
              <a:rPr lang="en-US" altLang="zh-TW" dirty="0"/>
              <a:t>mode</a:t>
            </a:r>
            <a:r>
              <a:rPr lang="zh-TW" altLang="en-US" dirty="0"/>
              <a:t>的選擇計算</a:t>
            </a:r>
            <a:r>
              <a:rPr lang="en-US" altLang="zh-TW" dirty="0"/>
              <a:t>candidate</a:t>
            </a:r>
            <a:r>
              <a:rPr lang="zh-TW" altLang="en-US" dirty="0"/>
              <a:t>數量</a:t>
            </a: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endParaRPr lang="en-US" altLang="zh-TW" dirty="0"/>
          </a:p>
          <a:p>
            <a:pPr marL="342900" indent="-342900">
              <a:buFont typeface="+mj-lt"/>
              <a:buAutoNum type="arabicPeriod"/>
            </a:pPr>
            <a:r>
              <a:rPr lang="en-US" altLang="zh-TW" dirty="0"/>
              <a:t>OUTPUT:</a:t>
            </a:r>
            <a:r>
              <a:rPr lang="zh-TW" altLang="en-US" dirty="0"/>
              <a:t> 輸出 </a:t>
            </a:r>
            <a:r>
              <a:rPr lang="en-US" altLang="zh-TW" dirty="0"/>
              <a:t>candidate </a:t>
            </a:r>
            <a:r>
              <a:rPr lang="zh-TW" altLang="en-US" dirty="0"/>
              <a:t>數量，然後回到 </a:t>
            </a:r>
            <a:r>
              <a:rPr lang="en-US" altLang="zh-TW" dirty="0"/>
              <a:t>INPUT </a:t>
            </a:r>
            <a:r>
              <a:rPr lang="zh-TW" altLang="en-US" dirty="0"/>
              <a:t>狀態。</a:t>
            </a:r>
            <a:endParaRPr lang="en-US" altLang="zh-TW" dirty="0"/>
          </a:p>
          <a:p>
            <a:endParaRPr lang="en-US" altLang="zh-TW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0B2B51-D9D4-D123-82AE-DDC27C4BB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61833"/>
            <a:ext cx="4444828" cy="10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9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9347-F328-06F8-D0F3-6CBC05AA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(x, y) </a:t>
            </a:r>
            <a:r>
              <a:rPr lang="zh-TW" altLang="en-US" dirty="0"/>
              <a:t>移動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8847BF-7C8F-F3A5-5914-FD703317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321" y="2548533"/>
            <a:ext cx="3389737" cy="3756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56599-7362-5CA9-D32B-7ABF85EF0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547980" cy="857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9C077C-558B-89AB-4A64-BF0AB8D6C87B}"/>
              </a:ext>
            </a:extLst>
          </p:cNvPr>
          <p:cNvSpPr txBox="1"/>
          <p:nvPr/>
        </p:nvSpPr>
        <p:spPr>
          <a:xfrm>
            <a:off x="5292979" y="1690688"/>
            <a:ext cx="59817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題目要求計算的</a:t>
            </a:r>
            <a:r>
              <a:rPr lang="en-US" altLang="zh-TW" dirty="0"/>
              <a:t>x, y</a:t>
            </a:r>
            <a:r>
              <a:rPr lang="zh-TW" altLang="en-US" dirty="0"/>
              <a:t>範圍為</a:t>
            </a:r>
            <a:r>
              <a:rPr lang="en-US" dirty="0"/>
              <a:t>1 &lt;= x &lt;= 8, 1 &lt;= y &lt;= 8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INPUT state</a:t>
            </a:r>
            <a:r>
              <a:rPr lang="zh-TW" altLang="en-US" dirty="0"/>
              <a:t>下先將</a:t>
            </a:r>
            <a:r>
              <a:rPr lang="en-US" altLang="zh-TW" dirty="0"/>
              <a:t>x, y</a:t>
            </a:r>
            <a:r>
              <a:rPr lang="zh-TW" altLang="en-US" dirty="0"/>
              <a:t>設定到</a:t>
            </a:r>
            <a:r>
              <a:rPr lang="en-US" altLang="zh-TW" dirty="0"/>
              <a:t>(1,1)</a:t>
            </a:r>
            <a:r>
              <a:rPr lang="zh-TW" altLang="en-US" dirty="0"/>
              <a:t>上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CALCULATE state</a:t>
            </a:r>
            <a:r>
              <a:rPr lang="zh-TW" altLang="en-US" dirty="0"/>
              <a:t>下則持續改變 </a:t>
            </a:r>
            <a:r>
              <a:rPr lang="en-US" dirty="0"/>
              <a:t>x, y</a:t>
            </a:r>
            <a:r>
              <a:rPr lang="zh-TW" altLang="en-US" dirty="0"/>
              <a:t>的值，掃描方式為：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 </a:t>
            </a:r>
            <a:r>
              <a:rPr lang="en-US" dirty="0"/>
              <a:t>x = 8</a:t>
            </a:r>
            <a:r>
              <a:rPr lang="zh-TW" altLang="en-US" dirty="0"/>
              <a:t>，則將 </a:t>
            </a:r>
            <a:r>
              <a:rPr lang="en-US" dirty="0"/>
              <a:t>x </a:t>
            </a:r>
            <a:r>
              <a:rPr lang="zh-TW" altLang="en-US" dirty="0"/>
              <a:t>重置為 </a:t>
            </a:r>
            <a:r>
              <a:rPr lang="en-US" altLang="zh-TW" dirty="0"/>
              <a:t>1</a:t>
            </a:r>
            <a:r>
              <a:rPr lang="zh-TW" altLang="en-US" dirty="0"/>
              <a:t>，並使 </a:t>
            </a:r>
            <a:r>
              <a:rPr lang="en-US" dirty="0"/>
              <a:t>y </a:t>
            </a:r>
            <a:r>
              <a:rPr lang="zh-TW" altLang="en-US" dirty="0"/>
              <a:t>加 </a:t>
            </a:r>
            <a:r>
              <a:rPr lang="en-US" altLang="zh-TW" dirty="0"/>
              <a:t>1</a:t>
            </a:r>
            <a:r>
              <a:rPr lang="zh-TW" altLang="en-US" dirty="0"/>
              <a:t>，換行掃描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否則，將</a:t>
            </a:r>
            <a:r>
              <a:rPr lang="en-US" dirty="0"/>
              <a:t>x</a:t>
            </a:r>
            <a:r>
              <a:rPr lang="zh-TW" altLang="en-US" dirty="0"/>
              <a:t>增加 </a:t>
            </a:r>
            <a:r>
              <a:rPr lang="en-US" altLang="zh-TW" dirty="0"/>
              <a:t>1</a:t>
            </a:r>
            <a:r>
              <a:rPr lang="zh-TW" altLang="en-US" dirty="0"/>
              <a:t>，繼續同一行掃描</a:t>
            </a: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掃描過程模擬從左到右、由上到下的遍歷方式，確保所有 </a:t>
            </a:r>
            <a:r>
              <a:rPr lang="en-US" altLang="zh-TW" dirty="0"/>
              <a:t>(</a:t>
            </a:r>
            <a:r>
              <a:rPr lang="en-US" dirty="0"/>
              <a:t>x, y)</a:t>
            </a:r>
            <a:r>
              <a:rPr lang="zh-TW" altLang="en-US" dirty="0"/>
              <a:t>座標在指定範圍內依序變化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F75E-294D-4F6E-627E-8A6D6F08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Candidate </a:t>
            </a:r>
            <a:r>
              <a:rPr lang="zh-TW" altLang="en-US" dirty="0"/>
              <a:t>計算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B03D4-7A4D-A2B6-0E9D-88FF7D17A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4" y="2959100"/>
            <a:ext cx="5714729" cy="5412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E92E3-C8CD-84EB-08AE-BC5031896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23" y="3500385"/>
            <a:ext cx="5714730" cy="2292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E07B1C-7D78-67B2-AE6D-FB18ECFFDDEC}"/>
              </a:ext>
            </a:extLst>
          </p:cNvPr>
          <p:cNvSpPr txBox="1"/>
          <p:nvPr/>
        </p:nvSpPr>
        <p:spPr>
          <a:xfrm>
            <a:off x="6372838" y="1690688"/>
            <a:ext cx="537323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根據左圖題目提供公式改寫成</a:t>
            </a:r>
            <a:r>
              <a:rPr lang="en-US" altLang="zh-TW" dirty="0"/>
              <a:t>Verilog code</a:t>
            </a:r>
            <a:r>
              <a:rPr lang="zh-TW" altLang="en-US" dirty="0"/>
              <a:t>，三條訊號線</a:t>
            </a:r>
            <a:r>
              <a:rPr lang="en-US" altLang="zh-TW" dirty="0">
                <a:solidFill>
                  <a:srgbClr val="FF0000"/>
                </a:solidFill>
              </a:rPr>
              <a:t>In_1,In_2,In_3</a:t>
            </a:r>
            <a:r>
              <a:rPr lang="zh-TW" altLang="en-US" dirty="0">
                <a:solidFill>
                  <a:srgbClr val="FF0000"/>
                </a:solidFill>
              </a:rPr>
              <a:t>分別計算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x,y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是否在題目提供的三顆圓圈內。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zh-TW" altLang="en-US" dirty="0"/>
              <a:t>透過</a:t>
            </a:r>
            <a:r>
              <a:rPr lang="en-US" altLang="zh-TW" dirty="0"/>
              <a:t>In_1,In_2,In_3</a:t>
            </a:r>
            <a:r>
              <a:rPr lang="zh-TW" altLang="en-US" dirty="0"/>
              <a:t>三條訊號線來實作題目要求的</a:t>
            </a:r>
            <a:r>
              <a:rPr lang="en-US" altLang="zh-TW" dirty="0"/>
              <a:t>mode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若該情況下的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x,y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r>
              <a:rPr lang="zh-TW" altLang="en-US" dirty="0">
                <a:solidFill>
                  <a:srgbClr val="FF0000"/>
                </a:solidFill>
              </a:rPr>
              <a:t>符合該</a:t>
            </a:r>
            <a:r>
              <a:rPr lang="en-US" altLang="zh-TW" dirty="0">
                <a:solidFill>
                  <a:srgbClr val="FF0000"/>
                </a:solidFill>
              </a:rPr>
              <a:t>mode</a:t>
            </a:r>
            <a:r>
              <a:rPr lang="zh-TW" altLang="en-US" dirty="0">
                <a:solidFill>
                  <a:srgbClr val="FF0000"/>
                </a:solidFill>
              </a:rPr>
              <a:t>的點則將</a:t>
            </a:r>
            <a:r>
              <a:rPr lang="en-US" altLang="zh-TW" dirty="0">
                <a:solidFill>
                  <a:srgbClr val="FF0000"/>
                </a:solidFill>
              </a:rPr>
              <a:t>candidate</a:t>
            </a:r>
            <a:r>
              <a:rPr lang="zh-TW" altLang="en-US" dirty="0">
                <a:solidFill>
                  <a:srgbClr val="FF0000"/>
                </a:solidFill>
              </a:rPr>
              <a:t>累加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endParaRPr lang="en-US" dirty="0"/>
          </a:p>
          <a:p>
            <a:r>
              <a:rPr lang="en-US" dirty="0"/>
              <a:t>Mode 2’b00:  A =&gt; In_1</a:t>
            </a:r>
          </a:p>
          <a:p>
            <a:endParaRPr lang="en-US" dirty="0"/>
          </a:p>
          <a:p>
            <a:r>
              <a:rPr lang="en-US" dirty="0"/>
              <a:t>Mode 2’b01: ( A∩B ) =&gt; (In_1 &amp;&amp; In_2)</a:t>
            </a:r>
          </a:p>
          <a:p>
            <a:endParaRPr lang="en-US" dirty="0"/>
          </a:p>
          <a:p>
            <a:r>
              <a:rPr lang="en-US" dirty="0"/>
              <a:t>Mode 2’b10: </a:t>
            </a:r>
            <a:r>
              <a:rPr lang="en-US" altLang="zh-TW" dirty="0"/>
              <a:t>(A∪B)-( A∩B ) =&gt; </a:t>
            </a:r>
            <a:r>
              <a:rPr lang="en-US" b="0" dirty="0">
                <a:effectLst/>
                <a:latin typeface="Consolas" panose="020B0609020204030204" pitchFamily="49" charset="0"/>
              </a:rPr>
              <a:t>(In_1 &amp;&amp; !In_2)|| (!In_1 &amp;&amp; In_2)</a:t>
            </a:r>
          </a:p>
          <a:p>
            <a:endParaRPr lang="en-US" dirty="0"/>
          </a:p>
          <a:p>
            <a:r>
              <a:rPr lang="en-US" dirty="0"/>
              <a:t>Mode 2’b11: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i="0" u="none" strike="noStrike" baseline="0" dirty="0"/>
              <a:t>(A</a:t>
            </a:r>
            <a:r>
              <a:rPr lang="en-US" sz="1800" i="0" u="none" strike="noStrike" baseline="0" dirty="0">
                <a:ea typeface="標楷體" panose="03000509000000000000" pitchFamily="65" charset="-120"/>
              </a:rPr>
              <a:t>∩B)+( B∩C )+(A∩C)-(A∩B∩C) </a:t>
            </a:r>
            <a:r>
              <a:rPr lang="en-US" b="0" dirty="0">
                <a:effectLst/>
              </a:rPr>
              <a:t>=&gt;(In_1 &amp;&amp; In_2) || (In_2 &amp;&amp; In_3) || (In_1 &amp;&amp; In_3)) &amp;&amp; !(In_1 &amp;&amp; In_2 &amp;&amp; In_3)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A550A6-D911-0D83-0F99-4CBC4102B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73" y="1958431"/>
            <a:ext cx="4145630" cy="100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25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5C18-B231-8879-2C4D-1CF13C70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6000" dirty="0"/>
              <a:t>電路模擬結果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6080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CC13-2C27-DEF6-0C82-24418892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Functional Simulation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82730-E249-DA99-4C62-7707BADDD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28" y="2678377"/>
            <a:ext cx="3115110" cy="11717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5543AA-CEB1-265D-B277-7FD98124A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400492" cy="31471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EEC4D3-9DD5-9152-2F93-EAD895B557AF}"/>
              </a:ext>
            </a:extLst>
          </p:cNvPr>
          <p:cNvSpPr txBox="1"/>
          <p:nvPr/>
        </p:nvSpPr>
        <p:spPr>
          <a:xfrm>
            <a:off x="8352430" y="1690687"/>
            <a:ext cx="345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經過</a:t>
            </a:r>
            <a:r>
              <a:rPr lang="en-US" altLang="zh-TW" dirty="0"/>
              <a:t>Testbench</a:t>
            </a:r>
            <a:r>
              <a:rPr lang="zh-TW" altLang="en-US" dirty="0"/>
              <a:t>當中四種</a:t>
            </a:r>
            <a:r>
              <a:rPr lang="en-US" altLang="zh-TW" dirty="0"/>
              <a:t>mode</a:t>
            </a:r>
            <a:r>
              <a:rPr lang="zh-TW" altLang="en-US" dirty="0"/>
              <a:t>的各一筆</a:t>
            </a:r>
            <a:r>
              <a:rPr lang="en-US" altLang="zh-TW" dirty="0" err="1"/>
              <a:t>testdata</a:t>
            </a:r>
            <a:r>
              <a:rPr lang="zh-TW" altLang="en-US" dirty="0"/>
              <a:t>後的整體波形圖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52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657D-ACD8-A061-AACC-DDB68180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239" y="2766217"/>
            <a:ext cx="6078940" cy="1325563"/>
          </a:xfrm>
        </p:spPr>
        <p:txBody>
          <a:bodyPr>
            <a:normAutofit/>
          </a:bodyPr>
          <a:lstStyle/>
          <a:p>
            <a:r>
              <a:rPr lang="en-US" sz="2400" dirty="0"/>
              <a:t>Reset</a:t>
            </a:r>
            <a:r>
              <a:rPr lang="zh-TW" altLang="en-US" sz="2400" dirty="0"/>
              <a:t>訊號過後 從</a:t>
            </a:r>
            <a:r>
              <a:rPr lang="en-US" altLang="zh-TW" sz="2400" dirty="0"/>
              <a:t>IDLE state</a:t>
            </a:r>
            <a:r>
              <a:rPr lang="zh-TW" altLang="en-US" sz="2400" dirty="0"/>
              <a:t>轉換到 </a:t>
            </a:r>
            <a:r>
              <a:rPr lang="en-US" altLang="zh-TW" sz="2400" dirty="0"/>
              <a:t>INPUT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A17D7E-6477-0F4E-D00F-8EAB9808D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21" y="649998"/>
            <a:ext cx="4537863" cy="5558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06081F-F820-C47A-F6CD-C71C5358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10" y="1663697"/>
            <a:ext cx="11023379" cy="467568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D13CA28-4FE6-99F4-C9AD-9BB96F2B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10" y="338134"/>
            <a:ext cx="11023379" cy="1325563"/>
          </a:xfrm>
        </p:spPr>
        <p:txBody>
          <a:bodyPr>
            <a:normAutofit/>
          </a:bodyPr>
          <a:lstStyle/>
          <a:p>
            <a:pPr algn="ctr"/>
            <a:r>
              <a:rPr lang="zh-TW" altLang="en-US" sz="2400" dirty="0"/>
              <a:t>從</a:t>
            </a:r>
            <a:r>
              <a:rPr lang="en-US" altLang="zh-TW" sz="2400" dirty="0"/>
              <a:t>INPUT state</a:t>
            </a:r>
            <a:r>
              <a:rPr lang="zh-TW" altLang="en-US" sz="2400" dirty="0"/>
              <a:t>轉換到</a:t>
            </a:r>
            <a:r>
              <a:rPr lang="en-US" altLang="zh-TW" sz="2400" dirty="0"/>
              <a:t>CALCULATE state</a:t>
            </a:r>
            <a:r>
              <a:rPr lang="zh-TW" altLang="en-US" sz="2400" dirty="0"/>
              <a:t>下，並將</a:t>
            </a:r>
            <a:r>
              <a:rPr lang="en-US" altLang="zh-TW" sz="2400" dirty="0" err="1"/>
              <a:t>central,radius</a:t>
            </a:r>
            <a:r>
              <a:rPr lang="zh-TW" altLang="en-US" sz="2400" dirty="0"/>
              <a:t>的</a:t>
            </a:r>
            <a:r>
              <a:rPr lang="en-US" altLang="zh-TW" sz="2400" dirty="0"/>
              <a:t>data</a:t>
            </a:r>
            <a:r>
              <a:rPr lang="zh-TW" altLang="en-US" sz="2400" dirty="0"/>
              <a:t>存下</a:t>
            </a: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24746-E900-02D0-8B13-A6D007939BF8}"/>
              </a:ext>
            </a:extLst>
          </p:cNvPr>
          <p:cNvSpPr/>
          <p:nvPr/>
        </p:nvSpPr>
        <p:spPr>
          <a:xfrm>
            <a:off x="10801350" y="4001541"/>
            <a:ext cx="958850" cy="2165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51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新細明體</vt:lpstr>
      <vt:lpstr>標楷體</vt:lpstr>
      <vt:lpstr>Aptos</vt:lpstr>
      <vt:lpstr>Aptos Display</vt:lpstr>
      <vt:lpstr>Arial</vt:lpstr>
      <vt:lpstr>Consolas</vt:lpstr>
      <vt:lpstr>Office Theme</vt:lpstr>
      <vt:lpstr>hw0 說明文件</vt:lpstr>
      <vt:lpstr>電路設計說明</vt:lpstr>
      <vt:lpstr>Finite State Machine</vt:lpstr>
      <vt:lpstr>(x, y) 移動</vt:lpstr>
      <vt:lpstr>Candidate 計算</vt:lpstr>
      <vt:lpstr>電路模擬結果</vt:lpstr>
      <vt:lpstr>Functional Simulation</vt:lpstr>
      <vt:lpstr>Reset訊號過後 從IDLE state轉換到 INPUT</vt:lpstr>
      <vt:lpstr>從INPUT state轉換到CALCULATE state下，並將central,radius的data存下</vt:lpstr>
      <vt:lpstr>在CALCULATE state下(x,y)從(1,1)到(8,8)的計算過程</vt:lpstr>
      <vt:lpstr>在CALCULATE state下(x,y) = (8,8)，下個cycle時轉換到OUTPUT state 並將valid pull high 將candidate輸出出去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黃偉峰</dc:creator>
  <cp:lastModifiedBy>黃偉峰</cp:lastModifiedBy>
  <cp:revision>7</cp:revision>
  <dcterms:created xsi:type="dcterms:W3CDTF">2025-02-25T01:27:03Z</dcterms:created>
  <dcterms:modified xsi:type="dcterms:W3CDTF">2025-02-25T02:58:17Z</dcterms:modified>
</cp:coreProperties>
</file>