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sldIdLst>
    <p:sldId id="270" r:id="rId5"/>
    <p:sldId id="266" r:id="rId6"/>
    <p:sldId id="265" r:id="rId7"/>
    <p:sldId id="309" r:id="rId8"/>
    <p:sldId id="310" r:id="rId9"/>
    <p:sldId id="307" r:id="rId10"/>
    <p:sldId id="308" r:id="rId11"/>
    <p:sldId id="312" r:id="rId12"/>
    <p:sldId id="315" r:id="rId13"/>
    <p:sldId id="314" r:id="rId14"/>
    <p:sldId id="313" r:id="rId15"/>
    <p:sldId id="316" r:id="rId16"/>
    <p:sldId id="317" r:id="rId17"/>
    <p:sldId id="319" r:id="rId18"/>
    <p:sldId id="320" r:id="rId19"/>
    <p:sldId id="322" r:id="rId20"/>
    <p:sldId id="323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9" r:id="rId35"/>
    <p:sldId id="340" r:id="rId36"/>
    <p:sldId id="34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90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4D21414-EC33-474E-928A-57CF0A308236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0095250-EB55-4704-B726-0E1F99B70AE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0132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1414-EC33-474E-928A-57CF0A308236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5250-EB55-4704-B726-0E1F99B70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49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1414-EC33-474E-928A-57CF0A308236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5250-EB55-4704-B726-0E1F99B70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31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1414-EC33-474E-928A-57CF0A308236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5250-EB55-4704-B726-0E1F99B70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08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1414-EC33-474E-928A-57CF0A308236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5250-EB55-4704-B726-0E1F99B70AE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808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1414-EC33-474E-928A-57CF0A308236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5250-EB55-4704-B726-0E1F99B70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05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1414-EC33-474E-928A-57CF0A308236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5250-EB55-4704-B726-0E1F99B70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66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1414-EC33-474E-928A-57CF0A308236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5250-EB55-4704-B726-0E1F99B70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32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1414-EC33-474E-928A-57CF0A308236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5250-EB55-4704-B726-0E1F99B70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01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1414-EC33-474E-928A-57CF0A308236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5250-EB55-4704-B726-0E1F99B70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33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1414-EC33-474E-928A-57CF0A308236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5250-EB55-4704-B726-0E1F99B70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60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4D21414-EC33-474E-928A-57CF0A308236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0095250-EB55-4704-B726-0E1F99B70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32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md.com/v/u/en-US/zynq-7000-product-selection-guide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docs.amd.com/v/u/en-US/zynq-7000-product-selection-guid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89A7-E062-0CAF-59FD-36AF3DF35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7200" dirty="0">
                <a:solidFill>
                  <a:srgbClr val="FFFFFF"/>
                </a:solidFill>
              </a:rPr>
              <a:t>FPGA_HW4 </a:t>
            </a:r>
            <a:r>
              <a:rPr lang="zh-TW" altLang="en-US" sz="7200" dirty="0">
                <a:solidFill>
                  <a:srgbClr val="FFFFFF"/>
                </a:solidFill>
              </a:rPr>
              <a:t>設計說明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E20EE-91DB-2475-B609-79F2616A8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indent="-182880"/>
            <a:r>
              <a:rPr lang="zh-TW" altLang="en-US" dirty="0">
                <a:solidFill>
                  <a:srgbClr val="FFFFFF"/>
                </a:solidFill>
              </a:rPr>
              <a:t>第</a:t>
            </a:r>
            <a:r>
              <a:rPr lang="en-US" altLang="zh-TW" dirty="0">
                <a:solidFill>
                  <a:srgbClr val="FFFFFF"/>
                </a:solidFill>
              </a:rPr>
              <a:t>14</a:t>
            </a:r>
            <a:r>
              <a:rPr lang="zh-TW" altLang="en-US" dirty="0">
                <a:solidFill>
                  <a:srgbClr val="FFFFFF"/>
                </a:solidFill>
              </a:rPr>
              <a:t>組</a:t>
            </a:r>
            <a:endParaRPr lang="en-US" altLang="zh-TW" dirty="0">
              <a:solidFill>
                <a:srgbClr val="FFFFFF"/>
              </a:solidFill>
            </a:endParaRPr>
          </a:p>
          <a:p>
            <a:pPr indent="-182880"/>
            <a:r>
              <a:rPr lang="zh-TW" altLang="en-US" dirty="0">
                <a:solidFill>
                  <a:srgbClr val="FFFFFF"/>
                </a:solidFill>
              </a:rPr>
              <a:t>黃偉峰 </a:t>
            </a:r>
            <a:r>
              <a:rPr lang="en-US" altLang="zh-TW" dirty="0">
                <a:solidFill>
                  <a:srgbClr val="FFFFFF"/>
                </a:solidFill>
              </a:rPr>
              <a:t>E34106010 </a:t>
            </a:r>
          </a:p>
          <a:p>
            <a:pPr indent="-182880"/>
            <a:r>
              <a:rPr lang="zh-TW" altLang="en-US" dirty="0">
                <a:solidFill>
                  <a:srgbClr val="FFFFFF"/>
                </a:solidFill>
              </a:rPr>
              <a:t>陳識博 </a:t>
            </a:r>
            <a:r>
              <a:rPr lang="en-US" altLang="zh-TW" dirty="0">
                <a:solidFill>
                  <a:srgbClr val="FFFFFF"/>
                </a:solidFill>
              </a:rPr>
              <a:t>E94106096 </a:t>
            </a:r>
          </a:p>
          <a:p>
            <a:pPr indent="-182880"/>
            <a:r>
              <a:rPr lang="zh-TW" altLang="en-US" dirty="0">
                <a:solidFill>
                  <a:srgbClr val="FFFFFF"/>
                </a:solidFill>
              </a:rPr>
              <a:t>黃芊 </a:t>
            </a:r>
            <a:r>
              <a:rPr lang="en-US" altLang="zh-TW" dirty="0">
                <a:solidFill>
                  <a:srgbClr val="FFFFFF"/>
                </a:solidFill>
              </a:rPr>
              <a:t>F74104040</a:t>
            </a:r>
          </a:p>
        </p:txBody>
      </p:sp>
    </p:spTree>
    <p:extLst>
      <p:ext uri="{BB962C8B-B14F-4D97-AF65-F5344CB8AC3E}">
        <p14:creationId xmlns:p14="http://schemas.microsoft.com/office/powerpoint/2010/main" val="2704198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A4DFF-FB5E-CD14-6FFC-BD8387A87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E5813C-5BCE-B364-40AB-19432906854A}"/>
              </a:ext>
            </a:extLst>
          </p:cNvPr>
          <p:cNvSpPr txBox="1">
            <a:spLocks/>
          </p:cNvSpPr>
          <p:nvPr/>
        </p:nvSpPr>
        <p:spPr>
          <a:xfrm>
            <a:off x="486516" y="-239123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RAMB36E1 </a:t>
            </a:r>
            <a:r>
              <a:rPr lang="en-US" dirty="0"/>
              <a:t>Available Attributes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7F5E7DC-62DF-97EA-A8B8-98241996F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37" y="1852008"/>
            <a:ext cx="9269119" cy="1047896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BF0D9BA-1A9A-4BC4-9CC4-F07296BBE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647393"/>
              </p:ext>
            </p:extLst>
          </p:nvPr>
        </p:nvGraphicFramePr>
        <p:xfrm>
          <a:off x="3166812" y="3114240"/>
          <a:ext cx="510119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599">
                  <a:extLst>
                    <a:ext uri="{9D8B030D-6E8A-4147-A177-3AD203B41FA5}">
                      <a16:colId xmlns:a16="http://schemas.microsoft.com/office/drawing/2014/main" val="2538094254"/>
                    </a:ext>
                  </a:extLst>
                </a:gridCol>
                <a:gridCol w="2550599">
                  <a:extLst>
                    <a:ext uri="{9D8B030D-6E8A-4147-A177-3AD203B41FA5}">
                      <a16:colId xmlns:a16="http://schemas.microsoft.com/office/drawing/2014/main" val="415836700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SPEC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166806"/>
                  </a:ext>
                </a:extLst>
              </a:tr>
              <a:tr h="247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 Contents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Offset = 0：0x2597</a:t>
                      </a:r>
                      <a:br>
                        <a:rPr lang="en-US" dirty="0"/>
                      </a:br>
                      <a:r>
                        <a:rPr lang="en-US" dirty="0"/>
                        <a:t>Offset = 4：0x6425</a:t>
                      </a:r>
                      <a:br>
                        <a:rPr lang="en-US" dirty="0"/>
                      </a:br>
                      <a:r>
                        <a:rPr lang="en-US" dirty="0"/>
                        <a:t>Offset = 28：0x5071</a:t>
                      </a:r>
                      <a:br>
                        <a:rPr lang="en-US" dirty="0"/>
                      </a:br>
                      <a:r>
                        <a:rPr lang="en-US" dirty="0"/>
                        <a:t>Offset = 64：0x8CF5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617653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2D2E1236-736E-814C-8457-59107AACF7D0}"/>
              </a:ext>
            </a:extLst>
          </p:cNvPr>
          <p:cNvSpPr txBox="1"/>
          <p:nvPr/>
        </p:nvSpPr>
        <p:spPr>
          <a:xfrm>
            <a:off x="1164662" y="5082139"/>
            <a:ext cx="9105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依題目要求，每</a:t>
            </a:r>
            <a:r>
              <a:rPr lang="en-US" altLang="zh-TW" dirty="0"/>
              <a:t>32 bit</a:t>
            </a:r>
            <a:r>
              <a:rPr lang="zh-TW" altLang="en-US" dirty="0"/>
              <a:t>為一個</a:t>
            </a:r>
            <a:r>
              <a:rPr lang="en-US" altLang="zh-TW" dirty="0"/>
              <a:t>word</a:t>
            </a:r>
            <a:r>
              <a:rPr lang="zh-TW" altLang="en-US" dirty="0"/>
              <a:t>。</a:t>
            </a:r>
            <a:r>
              <a:rPr lang="en-US" altLang="zh-TW" dirty="0"/>
              <a:t>Offset</a:t>
            </a:r>
            <a:r>
              <a:rPr lang="zh-TW" altLang="en-US" dirty="0"/>
              <a:t>則為從</a:t>
            </a:r>
            <a:r>
              <a:rPr lang="en-US" altLang="zh-TW" dirty="0"/>
              <a:t>Base address</a:t>
            </a:r>
            <a:r>
              <a:rPr lang="zh-TW" altLang="en-US" dirty="0"/>
              <a:t>往後幾個</a:t>
            </a:r>
            <a:r>
              <a:rPr lang="en-US" altLang="zh-TW" dirty="0"/>
              <a:t>Byte</a:t>
            </a:r>
            <a:r>
              <a:rPr lang="zh-TW" altLang="en-US" dirty="0"/>
              <a:t>，其中每</a:t>
            </a:r>
            <a:r>
              <a:rPr lang="en-US" altLang="zh-TW" dirty="0"/>
              <a:t>4</a:t>
            </a:r>
            <a:r>
              <a:rPr lang="zh-TW" altLang="en-US" dirty="0"/>
              <a:t>個</a:t>
            </a:r>
            <a:r>
              <a:rPr lang="en-US" altLang="zh-TW" dirty="0"/>
              <a:t>offset</a:t>
            </a:r>
            <a:r>
              <a:rPr lang="zh-TW" altLang="en-US" dirty="0"/>
              <a:t>代表</a:t>
            </a:r>
            <a:r>
              <a:rPr lang="en-US" altLang="zh-TW" dirty="0"/>
              <a:t>4 byte</a:t>
            </a:r>
            <a:r>
              <a:rPr lang="zh-TW" altLang="en-US" dirty="0"/>
              <a:t>，亦即</a:t>
            </a:r>
            <a:r>
              <a:rPr lang="en-US" altLang="zh-TW" dirty="0"/>
              <a:t>1 word</a:t>
            </a:r>
            <a:r>
              <a:rPr lang="zh-TW" altLang="en-US" dirty="0"/>
              <a:t>。</a:t>
            </a:r>
            <a:r>
              <a:rPr lang="en-US" altLang="zh-TW" dirty="0"/>
              <a:t>E.g. offset=28</a:t>
            </a:r>
            <a:r>
              <a:rPr lang="zh-TW" altLang="en-US" dirty="0"/>
              <a:t>，則將數值設置在第</a:t>
            </a:r>
            <a:r>
              <a:rPr lang="en-US" altLang="zh-TW" dirty="0"/>
              <a:t>7</a:t>
            </a:r>
            <a:r>
              <a:rPr lang="zh-TW" altLang="en-US" dirty="0"/>
              <a:t>個</a:t>
            </a:r>
            <a:r>
              <a:rPr lang="en-US" altLang="zh-TW" dirty="0"/>
              <a:t>word</a:t>
            </a:r>
            <a:r>
              <a:rPr lang="zh-TW" altLang="en-US" dirty="0"/>
              <a:t>上。</a:t>
            </a:r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7D25073-9E9E-B5BA-B446-3D24D57CFDB1}"/>
              </a:ext>
            </a:extLst>
          </p:cNvPr>
          <p:cNvSpPr/>
          <p:nvPr/>
        </p:nvSpPr>
        <p:spPr>
          <a:xfrm>
            <a:off x="8999626" y="2021306"/>
            <a:ext cx="933651" cy="308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FC71C6-BBA4-A12A-F226-129072712857}"/>
              </a:ext>
            </a:extLst>
          </p:cNvPr>
          <p:cNvSpPr/>
          <p:nvPr/>
        </p:nvSpPr>
        <p:spPr>
          <a:xfrm>
            <a:off x="8065975" y="2019702"/>
            <a:ext cx="933651" cy="308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9BD32B-9701-DE2F-EB56-663C3BA54010}"/>
              </a:ext>
            </a:extLst>
          </p:cNvPr>
          <p:cNvSpPr/>
          <p:nvPr/>
        </p:nvSpPr>
        <p:spPr>
          <a:xfrm>
            <a:off x="2436366" y="2066344"/>
            <a:ext cx="933651" cy="308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1E5861F-1F9F-3709-0DFA-09EED01DA3C9}"/>
              </a:ext>
            </a:extLst>
          </p:cNvPr>
          <p:cNvSpPr txBox="1"/>
          <p:nvPr/>
        </p:nvSpPr>
        <p:spPr>
          <a:xfrm>
            <a:off x="8999626" y="1542627"/>
            <a:ext cx="1390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第一個</a:t>
            </a:r>
            <a:r>
              <a:rPr lang="en-US" altLang="zh-TW" sz="1400" dirty="0">
                <a:solidFill>
                  <a:srgbClr val="FF0000"/>
                </a:solidFill>
              </a:rPr>
              <a:t>Word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BF8D551-631B-590B-4798-0A5D6092F7FA}"/>
              </a:ext>
            </a:extLst>
          </p:cNvPr>
          <p:cNvSpPr txBox="1"/>
          <p:nvPr/>
        </p:nvSpPr>
        <p:spPr>
          <a:xfrm>
            <a:off x="7962722" y="1542627"/>
            <a:ext cx="1390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第二個</a:t>
            </a:r>
            <a:r>
              <a:rPr lang="en-US" altLang="zh-TW" sz="1400" dirty="0">
                <a:solidFill>
                  <a:srgbClr val="FF0000"/>
                </a:solidFill>
              </a:rPr>
              <a:t>Word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3FC1CCB-C392-241C-F62C-62F6B2E24E11}"/>
              </a:ext>
            </a:extLst>
          </p:cNvPr>
          <p:cNvSpPr txBox="1"/>
          <p:nvPr/>
        </p:nvSpPr>
        <p:spPr>
          <a:xfrm>
            <a:off x="2325671" y="1528856"/>
            <a:ext cx="1390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第七個</a:t>
            </a:r>
            <a:r>
              <a:rPr lang="en-US" altLang="zh-TW" sz="1400" dirty="0">
                <a:solidFill>
                  <a:srgbClr val="FF0000"/>
                </a:solidFill>
              </a:rPr>
              <a:t>Word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42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F5F83-EECF-BA0C-ECE6-D0CA5185C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CAA12EB-8559-A5C7-186F-C381AE7A64AE}"/>
              </a:ext>
            </a:extLst>
          </p:cNvPr>
          <p:cNvSpPr txBox="1">
            <a:spLocks/>
          </p:cNvSpPr>
          <p:nvPr/>
        </p:nvSpPr>
        <p:spPr>
          <a:xfrm>
            <a:off x="486516" y="-239123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RAMB36E1 </a:t>
            </a:r>
            <a:r>
              <a:rPr lang="en-US" dirty="0"/>
              <a:t>Port Descriptions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F9C59AA-4D0C-796F-5F9B-85CAF7FA4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16" y="1747348"/>
            <a:ext cx="7049484" cy="53347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413110A-A57C-4899-EA1E-4964CB7B6ABE}"/>
              </a:ext>
            </a:extLst>
          </p:cNvPr>
          <p:cNvSpPr txBox="1"/>
          <p:nvPr/>
        </p:nvSpPr>
        <p:spPr>
          <a:xfrm>
            <a:off x="486516" y="2483318"/>
            <a:ext cx="9129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RAMB36E1 </a:t>
            </a:r>
            <a:r>
              <a:rPr lang="zh-TW" altLang="en-US" dirty="0"/>
              <a:t>在 </a:t>
            </a:r>
            <a:r>
              <a:rPr lang="en-US" dirty="0"/>
              <a:t>True Dual Port (TDP) </a:t>
            </a:r>
            <a:r>
              <a:rPr lang="zh-TW" altLang="en-US" dirty="0"/>
              <a:t>模式下支援 </a:t>
            </a:r>
            <a:r>
              <a:rPr lang="en-US" dirty="0"/>
              <a:t>asynchronous clock domains</a:t>
            </a:r>
            <a:r>
              <a:rPr lang="zh-TW" altLang="en-US" dirty="0"/>
              <a:t>，</a:t>
            </a:r>
            <a:r>
              <a:rPr lang="en-US" altLang="zh-TW" dirty="0"/>
              <a:t>Port A</a:t>
            </a:r>
            <a:r>
              <a:rPr lang="zh-TW" altLang="en-US" dirty="0"/>
              <a:t>、</a:t>
            </a:r>
            <a:r>
              <a:rPr lang="en-US" altLang="zh-TW" dirty="0"/>
              <a:t>Port B</a:t>
            </a:r>
            <a:r>
              <a:rPr lang="zh-TW" altLang="en-US" dirty="0"/>
              <a:t>可以使用不同的</a:t>
            </a:r>
            <a:r>
              <a:rPr lang="en-US" altLang="zh-TW" dirty="0"/>
              <a:t>clock</a:t>
            </a:r>
            <a:r>
              <a:rPr lang="zh-TW" altLang="en-US" dirty="0"/>
              <a:t>。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81B7060-761A-D6AE-0970-A0DC99E32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16" y="3429000"/>
            <a:ext cx="9593014" cy="1095528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CAA250F-7497-2A10-E600-66B7ECA81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831288"/>
              </p:ext>
            </p:extLst>
          </p:nvPr>
        </p:nvGraphicFramePr>
        <p:xfrm>
          <a:off x="486956" y="4752650"/>
          <a:ext cx="5047569" cy="1879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523">
                  <a:extLst>
                    <a:ext uri="{9D8B030D-6E8A-4147-A177-3AD203B41FA5}">
                      <a16:colId xmlns:a16="http://schemas.microsoft.com/office/drawing/2014/main" val="76750622"/>
                    </a:ext>
                  </a:extLst>
                </a:gridCol>
                <a:gridCol w="1682523">
                  <a:extLst>
                    <a:ext uri="{9D8B030D-6E8A-4147-A177-3AD203B41FA5}">
                      <a16:colId xmlns:a16="http://schemas.microsoft.com/office/drawing/2014/main" val="421986989"/>
                    </a:ext>
                  </a:extLst>
                </a:gridCol>
                <a:gridCol w="1682523">
                  <a:extLst>
                    <a:ext uri="{9D8B030D-6E8A-4147-A177-3AD203B41FA5}">
                      <a16:colId xmlns:a16="http://schemas.microsoft.com/office/drawing/2014/main" val="1424940082"/>
                    </a:ext>
                  </a:extLst>
                </a:gridCol>
              </a:tblGrid>
              <a:tr h="3758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WriteEnable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實際情況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90353"/>
                  </a:ext>
                </a:extLst>
              </a:tr>
              <a:tr h="3758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不能讀寫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818667"/>
                  </a:ext>
                </a:extLst>
              </a:tr>
              <a:tr h="3758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不能讀寫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425758"/>
                  </a:ext>
                </a:extLst>
              </a:tr>
              <a:tr h="3758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可讀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105783"/>
                  </a:ext>
                </a:extLst>
              </a:tr>
              <a:tr h="3758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可寫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082281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F3254704-0A97-89C9-B3DC-365AFF8A4D10}"/>
              </a:ext>
            </a:extLst>
          </p:cNvPr>
          <p:cNvSpPr txBox="1"/>
          <p:nvPr/>
        </p:nvSpPr>
        <p:spPr>
          <a:xfrm>
            <a:off x="5698156" y="4752650"/>
            <a:ext cx="4283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因</a:t>
            </a:r>
            <a:r>
              <a:rPr lang="en-US" altLang="zh-TW" dirty="0"/>
              <a:t>RAMB36E1</a:t>
            </a:r>
            <a:r>
              <a:rPr lang="zh-TW" altLang="en-US" dirty="0"/>
              <a:t>支援</a:t>
            </a:r>
            <a:r>
              <a:rPr lang="en-US" altLang="zh-TW" dirty="0"/>
              <a:t>Byte wise write</a:t>
            </a:r>
            <a:r>
              <a:rPr lang="zh-TW" altLang="en-US" dirty="0"/>
              <a:t>，因此</a:t>
            </a:r>
            <a:r>
              <a:rPr lang="en-US" altLang="zh-TW" dirty="0"/>
              <a:t>WriteEnable</a:t>
            </a:r>
            <a:r>
              <a:rPr lang="zh-TW" altLang="en-US" dirty="0"/>
              <a:t>訊號為</a:t>
            </a:r>
            <a:r>
              <a:rPr lang="en-US" altLang="zh-TW" dirty="0"/>
              <a:t>4bit</a:t>
            </a:r>
            <a:r>
              <a:rPr lang="zh-TW" altLang="en-US" dirty="0"/>
              <a:t>，因為</a:t>
            </a:r>
            <a:r>
              <a:rPr lang="en-US" altLang="zh-TW" dirty="0"/>
              <a:t>32bit</a:t>
            </a:r>
            <a:r>
              <a:rPr lang="zh-TW" altLang="en-US" dirty="0"/>
              <a:t> </a:t>
            </a:r>
            <a:r>
              <a:rPr lang="en-US" altLang="zh-TW" dirty="0"/>
              <a:t>width</a:t>
            </a:r>
            <a:r>
              <a:rPr lang="zh-TW" altLang="en-US" dirty="0"/>
              <a:t>為</a:t>
            </a:r>
            <a:r>
              <a:rPr lang="en-US" altLang="zh-TW" dirty="0"/>
              <a:t>4Byte</a:t>
            </a:r>
            <a:r>
              <a:rPr lang="zh-TW" altLang="en-US" dirty="0"/>
              <a:t>，</a:t>
            </a:r>
            <a:r>
              <a:rPr lang="en-US" altLang="zh-TW" dirty="0"/>
              <a:t>WriteEnable</a:t>
            </a:r>
            <a:r>
              <a:rPr lang="zh-TW" altLang="en-US" dirty="0"/>
              <a:t>的</a:t>
            </a:r>
            <a:r>
              <a:rPr lang="en-US" altLang="zh-TW" dirty="0"/>
              <a:t>4</a:t>
            </a:r>
            <a:r>
              <a:rPr lang="zh-TW" altLang="en-US" dirty="0"/>
              <a:t>個</a:t>
            </a:r>
            <a:r>
              <a:rPr lang="en-US" altLang="zh-TW" dirty="0"/>
              <a:t>bit</a:t>
            </a:r>
            <a:r>
              <a:rPr lang="zh-TW" altLang="en-US" dirty="0"/>
              <a:t>各控制其中一個</a:t>
            </a:r>
            <a:r>
              <a:rPr lang="en-US" altLang="zh-TW" dirty="0"/>
              <a:t>Byte</a:t>
            </a:r>
            <a:r>
              <a:rPr lang="zh-TW" altLang="en-US" dirty="0"/>
              <a:t>的讀寫。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E.g.:</a:t>
            </a:r>
            <a:r>
              <a:rPr lang="zh-TW" altLang="en-US" dirty="0"/>
              <a:t>若只要更新第一個</a:t>
            </a:r>
            <a:r>
              <a:rPr lang="en-US" altLang="zh-TW" dirty="0"/>
              <a:t>byte</a:t>
            </a:r>
            <a:r>
              <a:rPr lang="zh-TW" altLang="en-US" dirty="0"/>
              <a:t>，則</a:t>
            </a:r>
            <a:r>
              <a:rPr lang="en-US" altLang="zh-TW" dirty="0"/>
              <a:t>WEA</a:t>
            </a:r>
            <a:r>
              <a:rPr lang="zh-TW" altLang="en-US" dirty="0"/>
              <a:t>將被設定成</a:t>
            </a:r>
            <a:r>
              <a:rPr lang="en-US" altLang="zh-TW" dirty="0"/>
              <a:t>4’b0001</a:t>
            </a:r>
            <a:r>
              <a:rPr lang="zh-TW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65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565BE-4C6F-CB0A-C205-7B5D3A4EE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B85B38B-A2D5-0875-04D9-9343EEF10844}"/>
              </a:ext>
            </a:extLst>
          </p:cNvPr>
          <p:cNvSpPr txBox="1">
            <a:spLocks/>
          </p:cNvSpPr>
          <p:nvPr/>
        </p:nvSpPr>
        <p:spPr>
          <a:xfrm>
            <a:off x="486516" y="-239123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RAMB36E1 </a:t>
            </a:r>
            <a:r>
              <a:rPr lang="en-US" dirty="0"/>
              <a:t>Available Attributes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E42245A-4744-EE01-21E6-8FD1C9AC0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16" y="1497784"/>
            <a:ext cx="8297433" cy="66684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50085EC-3921-F5F7-D2DE-269B605A57B8}"/>
              </a:ext>
            </a:extLst>
          </p:cNvPr>
          <p:cNvSpPr txBox="1"/>
          <p:nvPr/>
        </p:nvSpPr>
        <p:spPr>
          <a:xfrm>
            <a:off x="486516" y="2281187"/>
            <a:ext cx="842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先前在</a:t>
            </a:r>
            <a:r>
              <a:rPr lang="en-US" altLang="zh-TW" dirty="0" err="1"/>
              <a:t>avaliable</a:t>
            </a:r>
            <a:r>
              <a:rPr lang="en-US" altLang="zh-TW" dirty="0"/>
              <a:t> attribute</a:t>
            </a:r>
            <a:r>
              <a:rPr lang="zh-TW" altLang="en-US" dirty="0"/>
              <a:t>時，我們有設定</a:t>
            </a:r>
            <a:r>
              <a:rPr lang="en-US" altLang="zh-TW" dirty="0"/>
              <a:t>output register</a:t>
            </a:r>
            <a:r>
              <a:rPr lang="zh-TW" altLang="en-US" dirty="0"/>
              <a:t>，而上圖兩個訊號則控制該</a:t>
            </a:r>
            <a:r>
              <a:rPr lang="en-US" altLang="zh-TW" dirty="0"/>
              <a:t>output register</a:t>
            </a:r>
            <a:r>
              <a:rPr lang="zh-TW" altLang="en-US" dirty="0"/>
              <a:t>是否去做更新，因此都設為</a:t>
            </a:r>
            <a:r>
              <a:rPr lang="en-US" altLang="zh-TW" dirty="0"/>
              <a:t>1</a:t>
            </a:r>
            <a:r>
              <a:rPr lang="zh-TW" altLang="en-US" dirty="0"/>
              <a:t>，使他保持更新</a:t>
            </a:r>
            <a:r>
              <a:rPr lang="en-US" altLang="zh-TW" dirty="0"/>
              <a:t>output register</a:t>
            </a:r>
            <a:r>
              <a:rPr lang="zh-TW" altLang="en-US" dirty="0"/>
              <a:t>。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DF986FF-6E24-C515-DE1B-560D8449B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16" y="3429000"/>
            <a:ext cx="7783011" cy="120031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E1FC643-EA91-1ED5-0ECD-6BB391A036D1}"/>
              </a:ext>
            </a:extLst>
          </p:cNvPr>
          <p:cNvSpPr txBox="1"/>
          <p:nvPr/>
        </p:nvSpPr>
        <p:spPr>
          <a:xfrm>
            <a:off x="486516" y="5024387"/>
            <a:ext cx="8859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RAM input/output data</a:t>
            </a:r>
            <a:r>
              <a:rPr lang="zh-TW" altLang="en-US" dirty="0"/>
              <a:t>皆為</a:t>
            </a:r>
            <a:r>
              <a:rPr lang="en-US" altLang="zh-TW" dirty="0"/>
              <a:t>32-</a:t>
            </a:r>
            <a:r>
              <a:rPr lang="en-US" dirty="0"/>
              <a:t>bit，</a:t>
            </a:r>
            <a:r>
              <a:rPr lang="zh-TW" altLang="en-US" dirty="0"/>
              <a:t>而</a:t>
            </a:r>
            <a:r>
              <a:rPr lang="en-US" dirty="0"/>
              <a:t>DOADO()、DOBDO()</a:t>
            </a:r>
            <a:r>
              <a:rPr lang="zh-TW" altLang="en-US" dirty="0"/>
              <a:t>為</a:t>
            </a:r>
            <a:r>
              <a:rPr lang="en-US" dirty="0"/>
              <a:t>output dual </a:t>
            </a:r>
            <a:r>
              <a:rPr lang="en-US" dirty="0" err="1"/>
              <a:t>port，DIADI</a:t>
            </a:r>
            <a:r>
              <a:rPr lang="en-US" dirty="0"/>
              <a:t>()、DIBDI()</a:t>
            </a:r>
            <a:r>
              <a:rPr lang="zh-TW" altLang="en-US" dirty="0"/>
              <a:t>為</a:t>
            </a:r>
            <a:r>
              <a:rPr lang="en-US" dirty="0"/>
              <a:t>input dual port。</a:t>
            </a:r>
          </a:p>
        </p:txBody>
      </p:sp>
    </p:spTree>
    <p:extLst>
      <p:ext uri="{BB962C8B-B14F-4D97-AF65-F5344CB8AC3E}">
        <p14:creationId xmlns:p14="http://schemas.microsoft.com/office/powerpoint/2010/main" val="556908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452E3-4DF5-568E-8E48-97048FE5C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67914B-10FF-01CC-79CB-E08A32FB458D}"/>
              </a:ext>
            </a:extLst>
          </p:cNvPr>
          <p:cNvSpPr txBox="1">
            <a:spLocks/>
          </p:cNvSpPr>
          <p:nvPr/>
        </p:nvSpPr>
        <p:spPr>
          <a:xfrm>
            <a:off x="486516" y="-239123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RAMB36E1 </a:t>
            </a:r>
            <a:r>
              <a:rPr lang="en-US" dirty="0"/>
              <a:t>Available Attributes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C45754A-A1A6-0328-1CA8-368CAFAD5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16" y="1550970"/>
            <a:ext cx="10250330" cy="71447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FCAFFBD-BF94-5AC0-9F95-460A51435B65}"/>
              </a:ext>
            </a:extLst>
          </p:cNvPr>
          <p:cNvSpPr txBox="1"/>
          <p:nvPr/>
        </p:nvSpPr>
        <p:spPr>
          <a:xfrm>
            <a:off x="486516" y="2556721"/>
            <a:ext cx="1014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dirty="0"/>
              <a:t>RAMB36E1 </a:t>
            </a:r>
            <a:r>
              <a:rPr lang="zh-TW" altLang="en-US" dirty="0"/>
              <a:t>實際上包含 </a:t>
            </a:r>
            <a:r>
              <a:rPr lang="en-US" altLang="zh-TW" dirty="0"/>
              <a:t>36Kb </a:t>
            </a:r>
            <a:r>
              <a:rPr lang="zh-TW" altLang="en-US" dirty="0"/>
              <a:t>的容量，其中 </a:t>
            </a:r>
            <a:r>
              <a:rPr lang="en-US" altLang="zh-TW" dirty="0"/>
              <a:t>32Kb </a:t>
            </a:r>
            <a:r>
              <a:rPr lang="zh-TW" altLang="en-US" dirty="0"/>
              <a:t>用於資料儲存（</a:t>
            </a:r>
            <a:r>
              <a:rPr lang="en-US" altLang="zh-TW" dirty="0"/>
              <a:t>Data Bits</a:t>
            </a:r>
            <a:r>
              <a:rPr lang="zh-TW" altLang="en-US" dirty="0"/>
              <a:t>），額外的 </a:t>
            </a:r>
            <a:r>
              <a:rPr lang="en-US" altLang="zh-TW" dirty="0"/>
              <a:t>4Kb </a:t>
            </a:r>
            <a:r>
              <a:rPr lang="zh-TW" altLang="en-US" dirty="0"/>
              <a:t>則專門用來儲存</a:t>
            </a:r>
            <a:r>
              <a:rPr lang="en-US" altLang="zh-TW" dirty="0"/>
              <a:t>Parity Bits</a:t>
            </a:r>
            <a:r>
              <a:rPr lang="zh-TW" altLang="en-US" dirty="0"/>
              <a:t>，這些位元只會在啟用 </a:t>
            </a:r>
            <a:r>
              <a:rPr lang="en-US" altLang="zh-TW" dirty="0"/>
              <a:t>ECC </a:t>
            </a:r>
            <a:r>
              <a:rPr lang="zh-TW" altLang="en-US" dirty="0"/>
              <a:t>模式時使用。</a:t>
            </a:r>
            <a:endParaRPr lang="en-US" altLang="zh-TW" dirty="0"/>
          </a:p>
          <a:p>
            <a:pPr>
              <a:buNone/>
            </a:pPr>
            <a:br>
              <a:rPr lang="zh-TW" altLang="en-US" dirty="0"/>
            </a:br>
            <a:r>
              <a:rPr lang="en-US" altLang="zh-TW" dirty="0"/>
              <a:t>RAMB36E1 </a:t>
            </a:r>
            <a:r>
              <a:rPr lang="zh-TW" altLang="en-US" dirty="0"/>
              <a:t>支援最小資料寬度為 </a:t>
            </a:r>
            <a:r>
              <a:rPr lang="en-US" altLang="zh-TW" dirty="0"/>
              <a:t>1-bit</a:t>
            </a:r>
            <a:r>
              <a:rPr lang="zh-TW" altLang="en-US" dirty="0"/>
              <a:t>，因此若配置為 </a:t>
            </a:r>
            <a:r>
              <a:rPr lang="en-US" altLang="zh-TW" dirty="0"/>
              <a:t>1-bit </a:t>
            </a:r>
            <a:r>
              <a:rPr lang="zh-TW" altLang="en-US" dirty="0"/>
              <a:t>模式，便需要 </a:t>
            </a:r>
            <a:r>
              <a:rPr lang="en-US" altLang="zh-TW" dirty="0"/>
              <a:t>2^15</a:t>
            </a:r>
            <a:r>
              <a:rPr lang="zh-TW" altLang="en-US" dirty="0"/>
              <a:t>個地址才能存滿 </a:t>
            </a:r>
            <a:r>
              <a:rPr lang="en-US" altLang="zh-TW" dirty="0"/>
              <a:t>32Kb</a:t>
            </a:r>
            <a:r>
              <a:rPr lang="zh-TW" altLang="en-US" dirty="0"/>
              <a:t>。</a:t>
            </a:r>
            <a:r>
              <a:rPr lang="en-US" altLang="zh-TW" dirty="0"/>
              <a:t>Address Width</a:t>
            </a:r>
            <a:r>
              <a:rPr lang="zh-TW" altLang="en-US" dirty="0"/>
              <a:t>之所以設定為 </a:t>
            </a:r>
            <a:r>
              <a:rPr lang="en-US" altLang="zh-TW" dirty="0"/>
              <a:t>16-bit</a:t>
            </a:r>
            <a:r>
              <a:rPr lang="zh-TW" altLang="en-US" dirty="0"/>
              <a:t>，是因為：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實際地址需要 </a:t>
            </a:r>
            <a:r>
              <a:rPr lang="en-US" altLang="zh-TW" dirty="0"/>
              <a:t>15-bit</a:t>
            </a: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最前面保留的 </a:t>
            </a:r>
            <a:r>
              <a:rPr lang="en-US" altLang="zh-TW" dirty="0"/>
              <a:t>1-bit </a:t>
            </a:r>
            <a:r>
              <a:rPr lang="zh-TW" altLang="en-US" dirty="0"/>
              <a:t>是用來作為 </a:t>
            </a:r>
            <a:r>
              <a:rPr lang="en-US" altLang="zh-TW" dirty="0"/>
              <a:t>cascade </a:t>
            </a:r>
            <a:r>
              <a:rPr lang="zh-TW" altLang="en-US" dirty="0"/>
              <a:t>模式（串接多個 </a:t>
            </a:r>
            <a:r>
              <a:rPr lang="en-US" altLang="zh-TW" dirty="0"/>
              <a:t>BRAM</a:t>
            </a:r>
            <a:r>
              <a:rPr lang="zh-TW" altLang="en-US" dirty="0"/>
              <a:t>）時的選擇</a:t>
            </a:r>
            <a:r>
              <a:rPr lang="en-US" altLang="zh-TW" dirty="0"/>
              <a:t>bit</a:t>
            </a:r>
            <a:endParaRPr lang="zh-TW" altLang="en-US" dirty="0"/>
          </a:p>
          <a:p>
            <a:r>
              <a:rPr lang="zh-TW" altLang="en-US" dirty="0"/>
              <a:t>因此總共需要 </a:t>
            </a:r>
            <a:r>
              <a:rPr lang="en-US" altLang="zh-TW" dirty="0"/>
              <a:t>16-bit </a:t>
            </a:r>
            <a:r>
              <a:rPr lang="zh-TW" altLang="en-US" dirty="0"/>
              <a:t>的地址輸入。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在使用 </a:t>
            </a:r>
            <a:r>
              <a:rPr lang="en-US" altLang="zh-TW" dirty="0"/>
              <a:t>AXI BRAM Controller </a:t>
            </a:r>
            <a:r>
              <a:rPr lang="zh-TW" altLang="en-US" dirty="0"/>
              <a:t>時，</a:t>
            </a:r>
            <a:r>
              <a:rPr lang="en-US" altLang="zh-TW" dirty="0" err="1"/>
              <a:t>addr_A</a:t>
            </a:r>
            <a:r>
              <a:rPr lang="en-US" altLang="zh-TW" dirty="0"/>
              <a:t> </a:t>
            </a:r>
            <a:r>
              <a:rPr lang="zh-TW" altLang="en-US" dirty="0"/>
              <a:t>提供的是 </a:t>
            </a:r>
            <a:r>
              <a:rPr lang="en-US" altLang="zh-TW" dirty="0"/>
              <a:t>Byte Address</a:t>
            </a:r>
            <a:r>
              <a:rPr lang="zh-TW" altLang="en-US" dirty="0"/>
              <a:t>， 而 </a:t>
            </a:r>
            <a:r>
              <a:rPr lang="en-US" altLang="zh-TW" dirty="0"/>
              <a:t>RAMB36E1 </a:t>
            </a:r>
            <a:r>
              <a:rPr lang="zh-TW" altLang="en-US" dirty="0"/>
              <a:t>實際以每 </a:t>
            </a:r>
            <a:r>
              <a:rPr lang="en-US" altLang="zh-TW" dirty="0"/>
              <a:t>1 word = 32 bits = 4 bytes </a:t>
            </a:r>
            <a:r>
              <a:rPr lang="zh-TW" altLang="en-US" dirty="0"/>
              <a:t>為單位存取。因此在連接時需將最低 </a:t>
            </a:r>
            <a:r>
              <a:rPr lang="en-US" altLang="zh-TW" dirty="0"/>
              <a:t>0</a:t>
            </a:r>
            <a:r>
              <a:rPr lang="zh-TW" altLang="en-US" dirty="0"/>
              <a:t>～</a:t>
            </a:r>
            <a:r>
              <a:rPr lang="en-US" altLang="zh-TW" dirty="0"/>
              <a:t>1 </a:t>
            </a:r>
            <a:r>
              <a:rPr lang="zh-TW" altLang="en-US" dirty="0"/>
              <a:t>位元忽略，地址從 </a:t>
            </a:r>
            <a:r>
              <a:rPr lang="en-US" altLang="zh-TW" dirty="0" err="1"/>
              <a:t>addr_A</a:t>
            </a:r>
            <a:r>
              <a:rPr lang="en-US" altLang="zh-TW" dirty="0"/>
              <a:t>[11:2] </a:t>
            </a:r>
            <a:r>
              <a:rPr lang="zh-TW" altLang="en-US" dirty="0"/>
              <a:t>開始使用， 此處的位元表示的是第幾個 </a:t>
            </a:r>
            <a:r>
              <a:rPr lang="en-US" altLang="zh-TW" dirty="0"/>
              <a:t>word </a:t>
            </a:r>
            <a:r>
              <a:rPr lang="zh-TW" altLang="en-US" dirty="0"/>
              <a:t>單位的地址。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97651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8060E-87F0-ABB9-1D58-E307093AC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E6551C-9211-7755-7404-C9B05987B57B}"/>
              </a:ext>
            </a:extLst>
          </p:cNvPr>
          <p:cNvSpPr txBox="1">
            <a:spLocks/>
          </p:cNvSpPr>
          <p:nvPr/>
        </p:nvSpPr>
        <p:spPr>
          <a:xfrm>
            <a:off x="486516" y="-239123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RAMB36E1 </a:t>
            </a:r>
            <a:r>
              <a:rPr lang="en-US" dirty="0"/>
              <a:t>Available Attributes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9A42EDE-C12A-ED0A-3252-6959AF672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992" y="1337911"/>
            <a:ext cx="6180996" cy="277374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48CAB33-23A6-73BA-D0F5-3E8F6EAC45F3}"/>
              </a:ext>
            </a:extLst>
          </p:cNvPr>
          <p:cNvSpPr/>
          <p:nvPr/>
        </p:nvSpPr>
        <p:spPr>
          <a:xfrm>
            <a:off x="2284820" y="3529519"/>
            <a:ext cx="6067168" cy="272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336FAEA-E990-786B-85B6-75ECF62A7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461" y="4363126"/>
            <a:ext cx="9090695" cy="63364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CE8BD20-2E0A-680E-898C-5D1C80E204D6}"/>
              </a:ext>
            </a:extLst>
          </p:cNvPr>
          <p:cNvSpPr txBox="1"/>
          <p:nvPr/>
        </p:nvSpPr>
        <p:spPr>
          <a:xfrm>
            <a:off x="1867301" y="5322771"/>
            <a:ext cx="7854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根據</a:t>
            </a:r>
            <a:r>
              <a:rPr lang="en-US" altLang="zh-TW" dirty="0"/>
              <a:t>xilinx</a:t>
            </a:r>
            <a:r>
              <a:rPr lang="zh-TW" altLang="en-US" dirty="0"/>
              <a:t>提供的</a:t>
            </a:r>
            <a:r>
              <a:rPr lang="en-US" altLang="zh-TW" dirty="0"/>
              <a:t>BRAM</a:t>
            </a:r>
            <a:r>
              <a:rPr lang="zh-TW" altLang="en-US" dirty="0"/>
              <a:t>配置文檔可以看到，</a:t>
            </a:r>
            <a:r>
              <a:rPr lang="en-US" altLang="zh-TW" dirty="0"/>
              <a:t>Port Address Width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10bit</a:t>
            </a:r>
            <a:r>
              <a:rPr lang="zh-TW" altLang="en-US" dirty="0"/>
              <a:t>對應到我們設置的</a:t>
            </a:r>
            <a:r>
              <a:rPr lang="en-US" altLang="zh-TW" dirty="0"/>
              <a:t>addr_A[11:2]</a:t>
            </a:r>
            <a:r>
              <a:rPr lang="zh-TW" altLang="en-US" dirty="0"/>
              <a:t>，</a:t>
            </a:r>
            <a:r>
              <a:rPr lang="en-US" altLang="zh-TW" dirty="0"/>
              <a:t>ADDR Bus = [14:5]</a:t>
            </a:r>
            <a:r>
              <a:rPr lang="zh-TW" altLang="en-US" dirty="0"/>
              <a:t>則對應到</a:t>
            </a:r>
            <a:r>
              <a:rPr lang="en-US" altLang="zh-TW" dirty="0"/>
              <a:t>.ADDRARDADDR</a:t>
            </a:r>
            <a:r>
              <a:rPr lang="zh-TW" altLang="en-US" dirty="0"/>
              <a:t>裡面的第</a:t>
            </a:r>
            <a:r>
              <a:rPr lang="en-US" altLang="zh-TW" dirty="0"/>
              <a:t>14</a:t>
            </a:r>
            <a:r>
              <a:rPr lang="zh-TW" altLang="en-US" dirty="0"/>
              <a:t>個</a:t>
            </a:r>
            <a:r>
              <a:rPr lang="en-US" altLang="zh-TW" dirty="0"/>
              <a:t>bit</a:t>
            </a:r>
            <a:r>
              <a:rPr lang="zh-TW" altLang="en-US" dirty="0"/>
              <a:t>到第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bit</a:t>
            </a:r>
            <a:r>
              <a:rPr lang="zh-TW" altLang="en-US" dirty="0"/>
              <a:t>剛好為</a:t>
            </a:r>
            <a:r>
              <a:rPr lang="en-US" altLang="zh-TW" dirty="0"/>
              <a:t>addr_A[11:2]</a:t>
            </a:r>
            <a:r>
              <a:rPr lang="zh-TW" altLang="en-US" dirty="0"/>
              <a:t>的位子。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19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B1706-1098-9730-575B-B4345D12C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25DA80-83B1-8C50-FB22-D135E8605BA0}"/>
              </a:ext>
            </a:extLst>
          </p:cNvPr>
          <p:cNvSpPr txBox="1">
            <a:spLocks/>
          </p:cNvSpPr>
          <p:nvPr/>
        </p:nvSpPr>
        <p:spPr>
          <a:xfrm>
            <a:off x="486516" y="-239123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Utilization of BRAM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FC5D3F7-19F4-B3AC-E04D-5F9DEBED0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164" y="1867881"/>
            <a:ext cx="7383671" cy="312223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E989C94-C3D6-B8EB-0859-9CCDFA706D0D}"/>
              </a:ext>
            </a:extLst>
          </p:cNvPr>
          <p:cNvSpPr txBox="1"/>
          <p:nvPr/>
        </p:nvSpPr>
        <p:spPr>
          <a:xfrm>
            <a:off x="2136808" y="5120639"/>
            <a:ext cx="8258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根據</a:t>
            </a:r>
            <a:r>
              <a:rPr lang="en-US" altLang="zh-TW" dirty="0"/>
              <a:t>Utilization report</a:t>
            </a:r>
            <a:r>
              <a:rPr lang="zh-TW" altLang="en-US" dirty="0"/>
              <a:t>可以看到</a:t>
            </a:r>
            <a:r>
              <a:rPr lang="en-US" altLang="zh-TW" dirty="0"/>
              <a:t>Pynq-z2</a:t>
            </a:r>
            <a:r>
              <a:rPr lang="zh-TW" altLang="en-US" dirty="0"/>
              <a:t>的</a:t>
            </a:r>
            <a:r>
              <a:rPr lang="en-US" dirty="0"/>
              <a:t>BRAM</a:t>
            </a:r>
            <a:r>
              <a:rPr lang="zh-TW" altLang="en-US" dirty="0"/>
              <a:t>共有</a:t>
            </a:r>
            <a:r>
              <a:rPr lang="en-US" altLang="zh-TW" dirty="0"/>
              <a:t>140</a:t>
            </a:r>
            <a:r>
              <a:rPr lang="zh-TW" altLang="en-US" dirty="0"/>
              <a:t>個可使用，而我們這次透過</a:t>
            </a:r>
            <a:r>
              <a:rPr lang="en-US" altLang="zh-TW" dirty="0"/>
              <a:t>RAMB36E1 template </a:t>
            </a:r>
            <a:r>
              <a:rPr lang="zh-TW" altLang="en-US" dirty="0"/>
              <a:t>實例化了一顆</a:t>
            </a:r>
            <a:r>
              <a:rPr lang="en-US" dirty="0"/>
              <a:t>dual port BRAM</a:t>
            </a:r>
            <a:r>
              <a:rPr lang="zh-TW" altLang="en-US" dirty="0"/>
              <a:t>使用了其中的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dirty="0"/>
              <a:t>BRAM。</a:t>
            </a:r>
            <a:r>
              <a:rPr lang="zh-TW" altLang="en-US" dirty="0"/>
              <a:t>因此從上方</a:t>
            </a:r>
            <a:r>
              <a:rPr lang="en-US" dirty="0"/>
              <a:t>utilization report</a:t>
            </a:r>
            <a:r>
              <a:rPr lang="zh-TW" altLang="en-US" dirty="0"/>
              <a:t>看到我們</a:t>
            </a:r>
            <a:r>
              <a:rPr lang="en-US" dirty="0"/>
              <a:t>BRAM</a:t>
            </a:r>
            <a:r>
              <a:rPr lang="zh-TW" altLang="en-US" dirty="0"/>
              <a:t>用了</a:t>
            </a:r>
            <a:r>
              <a:rPr lang="en-US" altLang="zh-TW" dirty="0"/>
              <a:t>1/140 = 0.71%</a:t>
            </a:r>
            <a:r>
              <a:rPr lang="zh-TW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43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E13F9-9264-9994-236D-4151D1487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29AF29-A450-84F8-0802-ED61BB755B55}"/>
              </a:ext>
            </a:extLst>
          </p:cNvPr>
          <p:cNvSpPr txBox="1">
            <a:spLocks/>
          </p:cNvSpPr>
          <p:nvPr/>
        </p:nvSpPr>
        <p:spPr>
          <a:xfrm>
            <a:off x="486516" y="-239123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Software Testing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CEC7747-E368-26BF-2CAD-037CD7D4F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78" y="1863221"/>
            <a:ext cx="7821116" cy="119079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03F49BD-F432-4099-CD72-546CA1F82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278" y="3830795"/>
            <a:ext cx="7668695" cy="258163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209BBCC-676C-EC62-E8A9-D007DCD0927E}"/>
              </a:ext>
            </a:extLst>
          </p:cNvPr>
          <p:cNvSpPr txBox="1"/>
          <p:nvPr/>
        </p:nvSpPr>
        <p:spPr>
          <a:xfrm>
            <a:off x="1422278" y="1414914"/>
            <a:ext cx="775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讀取預先</a:t>
            </a:r>
            <a:r>
              <a:rPr lang="en-US" altLang="zh-TW" dirty="0"/>
              <a:t>Initialize</a:t>
            </a:r>
            <a:r>
              <a:rPr lang="zh-TW" altLang="en-US" dirty="0"/>
              <a:t>在</a:t>
            </a:r>
            <a:r>
              <a:rPr lang="en-US" altLang="zh-TW" dirty="0"/>
              <a:t>BRAM</a:t>
            </a:r>
            <a:r>
              <a:rPr lang="zh-TW" altLang="en-US" dirty="0"/>
              <a:t>中的</a:t>
            </a:r>
            <a:r>
              <a:rPr lang="en-US" altLang="zh-TW" dirty="0"/>
              <a:t>Data: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795BA90-C2A3-00E7-B986-FA96F80D410D}"/>
              </a:ext>
            </a:extLst>
          </p:cNvPr>
          <p:cNvSpPr txBox="1"/>
          <p:nvPr/>
        </p:nvSpPr>
        <p:spPr>
          <a:xfrm>
            <a:off x="1340375" y="3429000"/>
            <a:ext cx="775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透過</a:t>
            </a:r>
            <a:r>
              <a:rPr lang="en-US" altLang="zh-TW" dirty="0"/>
              <a:t>Port A</a:t>
            </a:r>
            <a:r>
              <a:rPr lang="zh-TW" altLang="en-US" dirty="0"/>
              <a:t>寫入後再透過</a:t>
            </a:r>
            <a:r>
              <a:rPr lang="en-US" altLang="zh-TW" dirty="0"/>
              <a:t>Port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讀取</a:t>
            </a:r>
            <a:r>
              <a:rPr lang="en-US" altLang="zh-TW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23619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C8170-674F-D748-8331-D191BCC76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54605B-8926-34E5-612B-0A2DB282E4B8}"/>
              </a:ext>
            </a:extLst>
          </p:cNvPr>
          <p:cNvSpPr txBox="1">
            <a:spLocks/>
          </p:cNvSpPr>
          <p:nvPr/>
        </p:nvSpPr>
        <p:spPr>
          <a:xfrm>
            <a:off x="486516" y="-239123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Software Testing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2C08BEC-93AA-EB0A-58A0-BF5F9D25B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83" y="2161998"/>
            <a:ext cx="8106906" cy="253400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5CE3144-569C-FF25-CCB9-C5DFA37DA7D5}"/>
              </a:ext>
            </a:extLst>
          </p:cNvPr>
          <p:cNvSpPr txBox="1"/>
          <p:nvPr/>
        </p:nvSpPr>
        <p:spPr>
          <a:xfrm>
            <a:off x="1279383" y="1804698"/>
            <a:ext cx="775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透過</a:t>
            </a:r>
            <a:r>
              <a:rPr lang="en-US" altLang="zh-TW" dirty="0"/>
              <a:t>Port B</a:t>
            </a:r>
            <a:r>
              <a:rPr lang="zh-TW" altLang="en-US" dirty="0"/>
              <a:t>寫入後再透過</a:t>
            </a:r>
            <a:r>
              <a:rPr lang="en-US" altLang="zh-TW" dirty="0"/>
              <a:t>Port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讀取</a:t>
            </a:r>
            <a:r>
              <a:rPr lang="en-US" altLang="zh-TW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91120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7756A-048C-311A-1781-4160327FF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9A7B89-158F-8CD6-CB8F-9305773EA9A8}"/>
              </a:ext>
            </a:extLst>
          </p:cNvPr>
          <p:cNvSpPr txBox="1">
            <a:spLocks/>
          </p:cNvSpPr>
          <p:nvPr/>
        </p:nvSpPr>
        <p:spPr>
          <a:xfrm>
            <a:off x="486516" y="-239123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Software Testing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747E390-666B-59E1-64D9-F8F3D8325513}"/>
              </a:ext>
            </a:extLst>
          </p:cNvPr>
          <p:cNvSpPr txBox="1"/>
          <p:nvPr/>
        </p:nvSpPr>
        <p:spPr>
          <a:xfrm>
            <a:off x="2220701" y="1198306"/>
            <a:ext cx="775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Port A</a:t>
            </a:r>
            <a:r>
              <a:rPr lang="zh-TW" altLang="en-US" dirty="0"/>
              <a:t>做</a:t>
            </a:r>
            <a:r>
              <a:rPr lang="en-US" altLang="zh-TW" dirty="0"/>
              <a:t>MARCH</a:t>
            </a:r>
            <a:r>
              <a:rPr lang="zh-TW" altLang="en-US" dirty="0"/>
              <a:t> </a:t>
            </a:r>
            <a:r>
              <a:rPr lang="en-US" altLang="zh-TW" dirty="0"/>
              <a:t>C</a:t>
            </a:r>
            <a:r>
              <a:rPr lang="zh-TW" altLang="en-US" dirty="0"/>
              <a:t> </a:t>
            </a:r>
            <a:r>
              <a:rPr lang="en-US" altLang="zh-TW" dirty="0"/>
              <a:t>algorithm: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F8211C5-307B-12FA-92C0-16B728769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982" y="1567638"/>
            <a:ext cx="5999708" cy="496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3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91A4B-EDA6-B416-33FD-4EB24E246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75A04E-97F2-3276-CCFD-914615988BD4}"/>
              </a:ext>
            </a:extLst>
          </p:cNvPr>
          <p:cNvSpPr txBox="1">
            <a:spLocks/>
          </p:cNvSpPr>
          <p:nvPr/>
        </p:nvSpPr>
        <p:spPr>
          <a:xfrm>
            <a:off x="486516" y="-239123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Software Testing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4966D09-A5E6-5D3F-F182-3093DC955E9E}"/>
              </a:ext>
            </a:extLst>
          </p:cNvPr>
          <p:cNvSpPr txBox="1"/>
          <p:nvPr/>
        </p:nvSpPr>
        <p:spPr>
          <a:xfrm>
            <a:off x="2220701" y="1198306"/>
            <a:ext cx="775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Port B</a:t>
            </a:r>
            <a:r>
              <a:rPr lang="zh-TW" altLang="en-US" dirty="0"/>
              <a:t>做</a:t>
            </a:r>
            <a:r>
              <a:rPr lang="en-US" altLang="zh-TW" dirty="0"/>
              <a:t>MARCH</a:t>
            </a:r>
            <a:r>
              <a:rPr lang="zh-TW" altLang="en-US" dirty="0"/>
              <a:t> </a:t>
            </a:r>
            <a:r>
              <a:rPr lang="en-US" altLang="zh-TW" dirty="0"/>
              <a:t>C</a:t>
            </a:r>
            <a:r>
              <a:rPr lang="zh-TW" altLang="en-US" dirty="0"/>
              <a:t> </a:t>
            </a:r>
            <a:r>
              <a:rPr lang="en-US" altLang="zh-TW" dirty="0"/>
              <a:t>algorithm: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69066D0-FA19-BC4D-88C8-097F0DC13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422" y="1679505"/>
            <a:ext cx="5776828" cy="495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5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2B0C9-F761-DD96-F5C5-C679B554B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766219"/>
            <a:ext cx="9692640" cy="1325562"/>
          </a:xfrm>
        </p:spPr>
        <p:txBody>
          <a:bodyPr>
            <a:normAutofit fontScale="90000"/>
          </a:bodyPr>
          <a:lstStyle/>
          <a:p>
            <a:r>
              <a:rPr lang="en-US" altLang="zh-TW" sz="6000" dirty="0"/>
              <a:t>Problem 1 – Block RAM Utilize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058326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65AD0-E4B1-F128-A7B5-BCE82DF35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D1EF84-D3F5-D69D-BC97-D662E7DEF55F}"/>
              </a:ext>
            </a:extLst>
          </p:cNvPr>
          <p:cNvSpPr txBox="1">
            <a:spLocks/>
          </p:cNvSpPr>
          <p:nvPr/>
        </p:nvSpPr>
        <p:spPr>
          <a:xfrm>
            <a:off x="486516" y="-239123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Software Testing</a:t>
            </a:r>
            <a:r>
              <a:rPr lang="zh-TW" altLang="en-US" dirty="0"/>
              <a:t> </a:t>
            </a:r>
            <a:r>
              <a:rPr lang="en-US" altLang="zh-TW" dirty="0"/>
              <a:t>Result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F404C9-FB79-1C88-DAAC-2F7CDFAD0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328" y="1511167"/>
            <a:ext cx="2679015" cy="509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296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F8990-7BFF-4374-176C-B458C4736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9F98-323D-EDCC-C6BD-8C8EFCAE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766219"/>
            <a:ext cx="9692640" cy="1325562"/>
          </a:xfrm>
        </p:spPr>
        <p:txBody>
          <a:bodyPr>
            <a:normAutofit/>
          </a:bodyPr>
          <a:lstStyle/>
          <a:p>
            <a:r>
              <a:rPr lang="en-US" sz="5400" dirty="0"/>
              <a:t>Problem2 – Q&amp;A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972046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C10D9-3F99-5D67-A8C6-BD13396C8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A6B2E-1535-4DCF-6C44-E761E733155C}"/>
              </a:ext>
            </a:extLst>
          </p:cNvPr>
          <p:cNvSpPr txBox="1">
            <a:spLocks/>
          </p:cNvSpPr>
          <p:nvPr/>
        </p:nvSpPr>
        <p:spPr>
          <a:xfrm>
            <a:off x="486516" y="-239123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1.PYNQ-Z2 </a:t>
            </a:r>
            <a:r>
              <a:rPr lang="zh-TW" altLang="en-US" sz="4000" dirty="0"/>
              <a:t>上共有多少容量的</a:t>
            </a:r>
            <a:r>
              <a:rPr lang="en-US" sz="4000" dirty="0"/>
              <a:t>Block RAM?</a:t>
            </a:r>
            <a:endParaRPr lang="zh-TW" altLang="en-US" sz="40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F05D3D1-C488-35BF-0272-B6ACB095B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000" y="1867881"/>
            <a:ext cx="7383671" cy="312223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5B95EBC-721B-BF58-E65A-A85DD6F69121}"/>
              </a:ext>
            </a:extLst>
          </p:cNvPr>
          <p:cNvSpPr/>
          <p:nvPr/>
        </p:nvSpPr>
        <p:spPr>
          <a:xfrm>
            <a:off x="5447489" y="4163438"/>
            <a:ext cx="1692613" cy="3210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DD15B87-F460-F94F-E45C-1FFC98CDF6B1}"/>
              </a:ext>
            </a:extLst>
          </p:cNvPr>
          <p:cNvSpPr txBox="1"/>
          <p:nvPr/>
        </p:nvSpPr>
        <p:spPr>
          <a:xfrm>
            <a:off x="1641000" y="5274644"/>
            <a:ext cx="7383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Ans:PYNQ-Z2</a:t>
            </a:r>
            <a:r>
              <a:rPr lang="zh-TW" altLang="en-US" dirty="0"/>
              <a:t>上總共有</a:t>
            </a:r>
            <a:r>
              <a:rPr lang="en-US" altLang="zh-TW" dirty="0"/>
              <a:t>140</a:t>
            </a:r>
            <a:r>
              <a:rPr lang="zh-TW" altLang="en-US" dirty="0"/>
              <a:t>顆</a:t>
            </a:r>
            <a:r>
              <a:rPr lang="en-US" altLang="zh-TW" dirty="0"/>
              <a:t>BRAM</a:t>
            </a:r>
            <a:r>
              <a:rPr lang="zh-TW" altLang="en-US" dirty="0"/>
              <a:t>，而每顆</a:t>
            </a:r>
            <a:r>
              <a:rPr lang="en-US" altLang="zh-TW" dirty="0"/>
              <a:t>BRAM</a:t>
            </a:r>
            <a:r>
              <a:rPr lang="zh-TW" altLang="en-US" dirty="0"/>
              <a:t>為</a:t>
            </a:r>
            <a:r>
              <a:rPr lang="en-US" altLang="zh-TW" dirty="0"/>
              <a:t>36Kb</a:t>
            </a:r>
            <a:r>
              <a:rPr lang="zh-TW" altLang="en-US" dirty="0"/>
              <a:t>，因此總共的容量為</a:t>
            </a:r>
            <a:r>
              <a:rPr lang="en-US" altLang="zh-TW" dirty="0"/>
              <a:t>36*1024*140=5160960bits = </a:t>
            </a:r>
            <a:r>
              <a:rPr lang="en-US" altLang="zh-TW" dirty="0">
                <a:solidFill>
                  <a:srgbClr val="FF0000"/>
                </a:solidFill>
              </a:rPr>
              <a:t>4.921875Mb</a:t>
            </a:r>
            <a:r>
              <a:rPr lang="zh-TW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03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87C4-8B32-15A1-27C6-C78BA855A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868DF3-38F7-F8DC-78D7-20648ADF8A4F}"/>
              </a:ext>
            </a:extLst>
          </p:cNvPr>
          <p:cNvSpPr txBox="1">
            <a:spLocks/>
          </p:cNvSpPr>
          <p:nvPr/>
        </p:nvSpPr>
        <p:spPr>
          <a:xfrm>
            <a:off x="486516" y="-239123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1.PYNQ-Z2 </a:t>
            </a:r>
            <a:r>
              <a:rPr lang="zh-TW" altLang="en-US" sz="4000" dirty="0"/>
              <a:t>上共有多少容量的</a:t>
            </a:r>
            <a:r>
              <a:rPr lang="en-US" sz="4000" dirty="0"/>
              <a:t>Block RAM?</a:t>
            </a:r>
            <a:endParaRPr lang="zh-TW" altLang="en-US" sz="4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0FCD50B-D25F-D490-599B-729E1EEDB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717" y="1434176"/>
            <a:ext cx="6051808" cy="426469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CC3D8C7-4EAC-D984-B0FE-2463E9505D53}"/>
              </a:ext>
            </a:extLst>
          </p:cNvPr>
          <p:cNvSpPr/>
          <p:nvPr/>
        </p:nvSpPr>
        <p:spPr>
          <a:xfrm>
            <a:off x="7947498" y="5496128"/>
            <a:ext cx="642027" cy="202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CF8EF06-6EE1-FD48-2106-53AE49DFB6C2}"/>
              </a:ext>
            </a:extLst>
          </p:cNvPr>
          <p:cNvSpPr txBox="1"/>
          <p:nvPr/>
        </p:nvSpPr>
        <p:spPr>
          <a:xfrm>
            <a:off x="1871785" y="6046610"/>
            <a:ext cx="738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Ans:</a:t>
            </a:r>
            <a:r>
              <a:rPr lang="zh-TW" altLang="en-US" dirty="0"/>
              <a:t>也可以透過</a:t>
            </a:r>
            <a:r>
              <a:rPr lang="en-US" i="0" dirty="0">
                <a:solidFill>
                  <a:srgbClr val="171C2D"/>
                </a:solidFill>
                <a:effectLst/>
                <a:latin typeface="+mj-lt"/>
                <a:hlinkClick r:id="rId3"/>
              </a:rPr>
              <a:t>Zynq-7000 SoC Product Selection Guide</a:t>
            </a:r>
            <a:r>
              <a:rPr lang="zh-TW" altLang="en-US" i="0" dirty="0">
                <a:solidFill>
                  <a:srgbClr val="171C2D"/>
                </a:solidFill>
                <a:effectLst/>
                <a:latin typeface="+mj-lt"/>
              </a:rPr>
              <a:t>查找得到。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9774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B5A19-FA50-C1B2-E509-AE3EA1D46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A0B0C77-7C23-8B7F-BBB1-6FF387CE10D9}"/>
              </a:ext>
            </a:extLst>
          </p:cNvPr>
          <p:cNvSpPr txBox="1">
            <a:spLocks/>
          </p:cNvSpPr>
          <p:nvPr/>
        </p:nvSpPr>
        <p:spPr>
          <a:xfrm>
            <a:off x="486516" y="-239123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2.</a:t>
            </a:r>
            <a:r>
              <a:rPr lang="zh-TW" altLang="en-US" sz="4000" dirty="0"/>
              <a:t> 承上題，共有多少個</a:t>
            </a:r>
            <a:r>
              <a:rPr lang="en-US" sz="4000" dirty="0"/>
              <a:t>RAMB36E1 ?</a:t>
            </a:r>
            <a:endParaRPr lang="zh-TW" altLang="en-US" sz="4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2217526-5D7D-C9D7-8F98-40CD0876C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000" y="1867881"/>
            <a:ext cx="7383671" cy="312223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BCDFA2D-B96F-3078-DEC9-9BF8706212CD}"/>
              </a:ext>
            </a:extLst>
          </p:cNvPr>
          <p:cNvSpPr/>
          <p:nvPr/>
        </p:nvSpPr>
        <p:spPr>
          <a:xfrm>
            <a:off x="5447489" y="4163438"/>
            <a:ext cx="1692613" cy="3210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FF354E-76DA-66AF-CD3F-3BCF23ADC6E3}"/>
              </a:ext>
            </a:extLst>
          </p:cNvPr>
          <p:cNvSpPr txBox="1"/>
          <p:nvPr/>
        </p:nvSpPr>
        <p:spPr>
          <a:xfrm>
            <a:off x="1641000" y="5274644"/>
            <a:ext cx="738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Ans:PYNQ-Z2</a:t>
            </a:r>
            <a:r>
              <a:rPr lang="zh-TW" altLang="en-US" dirty="0"/>
              <a:t>上總共有</a:t>
            </a:r>
            <a:r>
              <a:rPr lang="en-US" altLang="zh-TW" dirty="0"/>
              <a:t>140</a:t>
            </a:r>
            <a:r>
              <a:rPr lang="zh-TW" altLang="en-US" dirty="0"/>
              <a:t>顆</a:t>
            </a:r>
            <a:r>
              <a:rPr lang="en-US" altLang="zh-TW" dirty="0"/>
              <a:t>BRAM</a:t>
            </a:r>
            <a:r>
              <a:rPr lang="zh-TW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226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32116-4487-2D0F-7508-FD45BD9AB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E081EF-7B4A-9F44-A8AE-EC27BEA80B3A}"/>
              </a:ext>
            </a:extLst>
          </p:cNvPr>
          <p:cNvSpPr txBox="1">
            <a:spLocks/>
          </p:cNvSpPr>
          <p:nvPr/>
        </p:nvSpPr>
        <p:spPr>
          <a:xfrm>
            <a:off x="486516" y="-239123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2.</a:t>
            </a:r>
            <a:r>
              <a:rPr lang="zh-TW" altLang="en-US" sz="4000" dirty="0"/>
              <a:t> 承上題，共有多少個</a:t>
            </a:r>
            <a:r>
              <a:rPr lang="en-US" sz="4000" dirty="0"/>
              <a:t>RAMB36E1 ?</a:t>
            </a:r>
            <a:endParaRPr lang="zh-TW" altLang="en-US" sz="4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B08E4E9-4817-368D-4C7C-DF294CC1D331}"/>
              </a:ext>
            </a:extLst>
          </p:cNvPr>
          <p:cNvSpPr/>
          <p:nvPr/>
        </p:nvSpPr>
        <p:spPr>
          <a:xfrm>
            <a:off x="7959569" y="5735203"/>
            <a:ext cx="642027" cy="202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310699C-D24C-F29A-9727-589AA8332E36}"/>
              </a:ext>
            </a:extLst>
          </p:cNvPr>
          <p:cNvSpPr txBox="1"/>
          <p:nvPr/>
        </p:nvSpPr>
        <p:spPr>
          <a:xfrm>
            <a:off x="1883856" y="6285685"/>
            <a:ext cx="738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Ans:</a:t>
            </a:r>
            <a:r>
              <a:rPr lang="zh-TW" altLang="en-US" dirty="0"/>
              <a:t>也可以透過</a:t>
            </a:r>
            <a:r>
              <a:rPr lang="en-US" i="0" dirty="0">
                <a:solidFill>
                  <a:srgbClr val="171C2D"/>
                </a:solidFill>
                <a:effectLst/>
                <a:latin typeface="+mj-lt"/>
                <a:hlinkClick r:id="rId2"/>
              </a:rPr>
              <a:t>Zynq-7000 SoC Product Selection Guide</a:t>
            </a:r>
            <a:r>
              <a:rPr lang="zh-TW" altLang="en-US" i="0" dirty="0">
                <a:solidFill>
                  <a:srgbClr val="171C2D"/>
                </a:solidFill>
                <a:effectLst/>
                <a:latin typeface="+mj-lt"/>
              </a:rPr>
              <a:t>查找得到。</a:t>
            </a:r>
            <a:endParaRPr lang="en-US" dirty="0">
              <a:latin typeface="+mj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FF6FD4A-EB3D-1AAB-D671-EAE24CBA3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844" y="1086439"/>
            <a:ext cx="7125694" cy="516327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B09BEFB-7E10-FD02-7BC9-EB176E051F9A}"/>
              </a:ext>
            </a:extLst>
          </p:cNvPr>
          <p:cNvSpPr/>
          <p:nvPr/>
        </p:nvSpPr>
        <p:spPr>
          <a:xfrm>
            <a:off x="8530430" y="6084578"/>
            <a:ext cx="500514" cy="201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05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6FB79-D8B8-FF5D-5016-FD564E182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71A3BD-969D-86F0-0590-F8EF1C77430E}"/>
              </a:ext>
            </a:extLst>
          </p:cNvPr>
          <p:cNvSpPr txBox="1">
            <a:spLocks/>
          </p:cNvSpPr>
          <p:nvPr/>
        </p:nvSpPr>
        <p:spPr>
          <a:xfrm>
            <a:off x="486515" y="36651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3.</a:t>
            </a:r>
            <a:r>
              <a:rPr lang="zh-TW" altLang="en-US" sz="4000" dirty="0"/>
              <a:t> 若要將</a:t>
            </a:r>
            <a:r>
              <a:rPr lang="en-US" sz="4000" dirty="0"/>
              <a:t>RAMB36E1 Configure</a:t>
            </a:r>
            <a:r>
              <a:rPr lang="zh-TW" altLang="en-US" sz="4000" dirty="0"/>
              <a:t>成</a:t>
            </a:r>
            <a:r>
              <a:rPr lang="en-US" altLang="zh-TW" sz="4000" dirty="0"/>
              <a:t>36</a:t>
            </a:r>
            <a:r>
              <a:rPr lang="en-US" sz="4000" dirty="0"/>
              <a:t>Kb FIFO，</a:t>
            </a:r>
            <a:r>
              <a:rPr lang="zh-TW" altLang="en-US" sz="4000" dirty="0"/>
              <a:t>該使用什麼</a:t>
            </a:r>
            <a:r>
              <a:rPr lang="en-US" sz="4000" dirty="0"/>
              <a:t>Verilog Template ?</a:t>
            </a:r>
            <a:endParaRPr lang="zh-TW" altLang="en-US" sz="4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25E1F1B-F7AA-4E5F-89B1-ED5BFA0E12A5}"/>
              </a:ext>
            </a:extLst>
          </p:cNvPr>
          <p:cNvSpPr txBox="1"/>
          <p:nvPr/>
        </p:nvSpPr>
        <p:spPr>
          <a:xfrm>
            <a:off x="0" y="5606955"/>
            <a:ext cx="738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實作</a:t>
            </a:r>
            <a:r>
              <a:rPr lang="en-US" altLang="zh-TW" dirty="0"/>
              <a:t>32-bitwise</a:t>
            </a:r>
            <a:r>
              <a:rPr lang="zh-TW" altLang="en-US" dirty="0"/>
              <a:t>的</a:t>
            </a:r>
            <a:r>
              <a:rPr lang="en-US" altLang="zh-TW" dirty="0"/>
              <a:t>FIFO</a:t>
            </a:r>
            <a:r>
              <a:rPr lang="zh-TW" altLang="en-US" dirty="0"/>
              <a:t>的</a:t>
            </a:r>
            <a:r>
              <a:rPr lang="en-US" altLang="zh-TW" dirty="0"/>
              <a:t>I/O port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4064EBE-E1C1-4D96-BF26-092D7FB2E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80" y="1911985"/>
            <a:ext cx="4894444" cy="342847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4E5CDD9-8A59-5888-34C7-63FC6555B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778" y="3255332"/>
            <a:ext cx="4299931" cy="113313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5BC50F4-5B58-1A76-ACC3-55D4110B0817}"/>
              </a:ext>
            </a:extLst>
          </p:cNvPr>
          <p:cNvSpPr txBox="1"/>
          <p:nvPr/>
        </p:nvSpPr>
        <p:spPr>
          <a:xfrm>
            <a:off x="6640716" y="4734560"/>
            <a:ext cx="3644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使用一顆</a:t>
            </a:r>
            <a:r>
              <a:rPr lang="en-US" altLang="zh-TW" dirty="0"/>
              <a:t>TDP</a:t>
            </a:r>
            <a:r>
              <a:rPr lang="zh-TW" altLang="en-US" dirty="0"/>
              <a:t> </a:t>
            </a:r>
            <a:r>
              <a:rPr lang="en-US" altLang="zh-TW" dirty="0"/>
              <a:t>mode</a:t>
            </a:r>
            <a:r>
              <a:rPr lang="zh-TW" altLang="en-US" dirty="0"/>
              <a:t>的</a:t>
            </a:r>
            <a:r>
              <a:rPr lang="en-US" altLang="zh-TW" dirty="0"/>
              <a:t>BRAM</a:t>
            </a:r>
            <a:r>
              <a:rPr lang="zh-TW" altLang="en-US" dirty="0"/>
              <a:t>，將要寫入</a:t>
            </a:r>
            <a:r>
              <a:rPr lang="en-US" altLang="zh-TW" dirty="0"/>
              <a:t>FIFO</a:t>
            </a:r>
            <a:r>
              <a:rPr lang="zh-TW" altLang="en-US" dirty="0"/>
              <a:t>的</a:t>
            </a:r>
            <a:r>
              <a:rPr lang="en-US" altLang="zh-TW" dirty="0"/>
              <a:t>Data</a:t>
            </a:r>
            <a:r>
              <a:rPr lang="zh-TW" altLang="en-US" dirty="0"/>
              <a:t>透過</a:t>
            </a:r>
            <a:r>
              <a:rPr lang="en-US" altLang="zh-TW" dirty="0"/>
              <a:t>Port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寫入，要讀的</a:t>
            </a:r>
            <a:r>
              <a:rPr lang="en-US" altLang="zh-TW" dirty="0"/>
              <a:t>Data</a:t>
            </a:r>
            <a:r>
              <a:rPr lang="zh-TW" altLang="en-US" dirty="0"/>
              <a:t>透過</a:t>
            </a:r>
            <a:r>
              <a:rPr lang="en-US" altLang="zh-TW" dirty="0"/>
              <a:t>Port B </a:t>
            </a:r>
            <a:r>
              <a:rPr lang="zh-TW" altLang="en-US" dirty="0"/>
              <a:t>讀出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8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6FB79-D8B8-FF5D-5016-FD564E182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71A3BD-969D-86F0-0590-F8EF1C77430E}"/>
              </a:ext>
            </a:extLst>
          </p:cNvPr>
          <p:cNvSpPr txBox="1">
            <a:spLocks/>
          </p:cNvSpPr>
          <p:nvPr/>
        </p:nvSpPr>
        <p:spPr>
          <a:xfrm>
            <a:off x="486515" y="36651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3.</a:t>
            </a:r>
            <a:r>
              <a:rPr lang="zh-TW" altLang="en-US" sz="4000" dirty="0"/>
              <a:t>若要將</a:t>
            </a:r>
            <a:r>
              <a:rPr lang="en-US" altLang="zh-TW" sz="4000" dirty="0"/>
              <a:t>RAMB36E1 Configure</a:t>
            </a:r>
            <a:r>
              <a:rPr lang="zh-TW" altLang="en-US" sz="4000" dirty="0"/>
              <a:t>成</a:t>
            </a:r>
            <a:r>
              <a:rPr lang="en-US" altLang="zh-TW" sz="4000" dirty="0"/>
              <a:t>36Kb FIFO，</a:t>
            </a:r>
            <a:r>
              <a:rPr lang="zh-TW" altLang="en-US" sz="4000" dirty="0"/>
              <a:t>該使用什麼</a:t>
            </a:r>
            <a:r>
              <a:rPr lang="en-US" altLang="zh-TW" sz="4000" dirty="0"/>
              <a:t>Verilog Template ?</a:t>
            </a:r>
            <a:endParaRPr lang="zh-TW" altLang="en-US" sz="4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25E1F1B-F7AA-4E5F-89B1-ED5BFA0E12A5}"/>
              </a:ext>
            </a:extLst>
          </p:cNvPr>
          <p:cNvSpPr txBox="1"/>
          <p:nvPr/>
        </p:nvSpPr>
        <p:spPr>
          <a:xfrm>
            <a:off x="2321477" y="5880054"/>
            <a:ext cx="7383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檢查 </a:t>
            </a:r>
            <a:r>
              <a:rPr lang="en-US" altLang="zh-TW" dirty="0"/>
              <a:t>FIFO </a:t>
            </a:r>
            <a:r>
              <a:rPr lang="zh-TW" altLang="en-US" dirty="0"/>
              <a:t>的狀態，以</a:t>
            </a:r>
            <a:r>
              <a:rPr lang="en-US" altLang="zh-TW" dirty="0" err="1"/>
              <a:t>w_pointer</a:t>
            </a:r>
            <a:r>
              <a:rPr lang="zh-TW" altLang="en-US" dirty="0"/>
              <a:t>、</a:t>
            </a:r>
            <a:r>
              <a:rPr lang="en-US" altLang="zh-TW" dirty="0" err="1"/>
              <a:t>r_pointer</a:t>
            </a:r>
            <a:r>
              <a:rPr lang="zh-TW" altLang="en-US" dirty="0"/>
              <a:t>為</a:t>
            </a:r>
            <a:r>
              <a:rPr lang="en-US" altLang="zh-TW" dirty="0"/>
              <a:t>FIFO</a:t>
            </a:r>
            <a:r>
              <a:rPr lang="zh-TW" altLang="en-US" dirty="0"/>
              <a:t>的</a:t>
            </a:r>
            <a:r>
              <a:rPr lang="en-US" altLang="zh-TW" dirty="0"/>
              <a:t>pointer</a:t>
            </a:r>
            <a:r>
              <a:rPr lang="zh-TW" altLang="en-US" dirty="0"/>
              <a:t>，當兩</a:t>
            </a:r>
            <a:r>
              <a:rPr lang="en-US" altLang="zh-TW" dirty="0"/>
              <a:t>pointer</a:t>
            </a:r>
            <a:r>
              <a:rPr lang="zh-TW" altLang="en-US" dirty="0"/>
              <a:t>相等時，表示記憶體裡面為空。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DB185B0-38E6-4ACC-BE20-9391C2306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65" y="1614201"/>
            <a:ext cx="7759808" cy="411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05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6FB79-D8B8-FF5D-5016-FD564E182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71A3BD-969D-86F0-0590-F8EF1C77430E}"/>
              </a:ext>
            </a:extLst>
          </p:cNvPr>
          <p:cNvSpPr txBox="1">
            <a:spLocks/>
          </p:cNvSpPr>
          <p:nvPr/>
        </p:nvSpPr>
        <p:spPr>
          <a:xfrm>
            <a:off x="486515" y="36651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 Available Attributes</a:t>
            </a:r>
            <a:endParaRPr lang="zh-TW" altLang="en-US" sz="4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25E1F1B-F7AA-4E5F-89B1-ED5BFA0E12A5}"/>
              </a:ext>
            </a:extLst>
          </p:cNvPr>
          <p:cNvSpPr txBox="1"/>
          <p:nvPr/>
        </p:nvSpPr>
        <p:spPr>
          <a:xfrm>
            <a:off x="2240796" y="5297349"/>
            <a:ext cx="7383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RAMB36E1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在TDP mode操作，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使用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port</a:t>
            </a:r>
            <a:r>
              <a:rPr lang="zh-TW" altLang="en-US" dirty="0"/>
              <a:t>進行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read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操作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、B port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則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為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用來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write。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BFD9E59-08B1-4D92-8750-E8254E616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212" y="2046399"/>
            <a:ext cx="7068212" cy="289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1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6FB79-D8B8-FF5D-5016-FD564E182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71A3BD-969D-86F0-0590-F8EF1C77430E}"/>
              </a:ext>
            </a:extLst>
          </p:cNvPr>
          <p:cNvSpPr txBox="1">
            <a:spLocks/>
          </p:cNvSpPr>
          <p:nvPr/>
        </p:nvSpPr>
        <p:spPr>
          <a:xfrm>
            <a:off x="486515" y="36651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 Port Descriptions</a:t>
            </a:r>
            <a:endParaRPr lang="zh-TW" altLang="en-US" sz="4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25E1F1B-F7AA-4E5F-89B1-ED5BFA0E12A5}"/>
              </a:ext>
            </a:extLst>
          </p:cNvPr>
          <p:cNvSpPr txBox="1"/>
          <p:nvPr/>
        </p:nvSpPr>
        <p:spPr>
          <a:xfrm>
            <a:off x="1030561" y="4293302"/>
            <a:ext cx="361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port </a:t>
            </a:r>
            <a:r>
              <a:rPr lang="zh-TW" altLang="en-US" dirty="0">
                <a:latin typeface="Arial Unicode MS"/>
              </a:rPr>
              <a:t>使用同一 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clock 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訊號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BD2131A-9BFF-4E86-A57D-207C80765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15" y="3119081"/>
            <a:ext cx="4582164" cy="69542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B77C5AB-4A5F-4486-BE08-48DE51042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40" y="3295847"/>
            <a:ext cx="5572903" cy="39058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BB7A605-D754-4AC4-ACC7-4F70D1EB738A}"/>
              </a:ext>
            </a:extLst>
          </p:cNvPr>
          <p:cNvSpPr txBox="1"/>
          <p:nvPr/>
        </p:nvSpPr>
        <p:spPr>
          <a:xfrm>
            <a:off x="6449914" y="4293302"/>
            <a:ext cx="372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port 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作為 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read port 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所以設定為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0997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091D88-A183-C19E-0404-E593B4FDBF47}"/>
              </a:ext>
            </a:extLst>
          </p:cNvPr>
          <p:cNvSpPr txBox="1">
            <a:spLocks/>
          </p:cNvSpPr>
          <p:nvPr/>
        </p:nvSpPr>
        <p:spPr>
          <a:xfrm>
            <a:off x="486516" y="-239123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Block Diagram</a:t>
            </a:r>
            <a:endParaRPr lang="zh-TW" alt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84A1A9EE-60A9-FBDC-FBF8-323E7C3C7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848" y="1063893"/>
            <a:ext cx="7415976" cy="247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52C7023-C36D-BFF7-8B2A-E9AE8DACF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34" y="3539188"/>
            <a:ext cx="7270004" cy="3262261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019E368-FE20-0E4E-60F5-2C0B7E80EB21}"/>
              </a:ext>
            </a:extLst>
          </p:cNvPr>
          <p:cNvCxnSpPr>
            <a:cxnSpLocks/>
          </p:cNvCxnSpPr>
          <p:nvPr/>
        </p:nvCxnSpPr>
        <p:spPr>
          <a:xfrm>
            <a:off x="5927154" y="2795827"/>
            <a:ext cx="0" cy="10821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D0B92D3-E4EB-73D6-4579-0F6AAD085A40}"/>
              </a:ext>
            </a:extLst>
          </p:cNvPr>
          <p:cNvCxnSpPr>
            <a:cxnSpLocks/>
          </p:cNvCxnSpPr>
          <p:nvPr/>
        </p:nvCxnSpPr>
        <p:spPr>
          <a:xfrm>
            <a:off x="6282388" y="2795827"/>
            <a:ext cx="0" cy="2164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791116E-5EF2-6EDD-6718-A6190E5F2665}"/>
              </a:ext>
            </a:extLst>
          </p:cNvPr>
          <p:cNvCxnSpPr>
            <a:cxnSpLocks/>
          </p:cNvCxnSpPr>
          <p:nvPr/>
        </p:nvCxnSpPr>
        <p:spPr>
          <a:xfrm flipH="1">
            <a:off x="7907258" y="2795827"/>
            <a:ext cx="546008" cy="16334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24B9523-5F42-284C-C805-BDD4FFA2C6F0}"/>
              </a:ext>
            </a:extLst>
          </p:cNvPr>
          <p:cNvCxnSpPr/>
          <p:nvPr/>
        </p:nvCxnSpPr>
        <p:spPr>
          <a:xfrm>
            <a:off x="4164138" y="3539188"/>
            <a:ext cx="0" cy="146698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EB25642-5909-2E41-6CD0-9B604E8CAD0D}"/>
              </a:ext>
            </a:extLst>
          </p:cNvPr>
          <p:cNvCxnSpPr/>
          <p:nvPr/>
        </p:nvCxnSpPr>
        <p:spPr>
          <a:xfrm>
            <a:off x="2012844" y="2795827"/>
            <a:ext cx="0" cy="31313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814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6FB79-D8B8-FF5D-5016-FD564E182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71A3BD-969D-86F0-0590-F8EF1C77430E}"/>
              </a:ext>
            </a:extLst>
          </p:cNvPr>
          <p:cNvSpPr txBox="1">
            <a:spLocks/>
          </p:cNvSpPr>
          <p:nvPr/>
        </p:nvSpPr>
        <p:spPr>
          <a:xfrm>
            <a:off x="486515" y="36651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Port Descriptions</a:t>
            </a:r>
            <a:endParaRPr lang="zh-TW" altLang="en-US" sz="4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25E1F1B-F7AA-4E5F-89B1-ED5BFA0E12A5}"/>
              </a:ext>
            </a:extLst>
          </p:cNvPr>
          <p:cNvSpPr txBox="1"/>
          <p:nvPr/>
        </p:nvSpPr>
        <p:spPr>
          <a:xfrm>
            <a:off x="2953221" y="4571208"/>
            <a:ext cx="6983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當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FIFO empty 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時 ，無法讀取 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FIFO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內的內容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dirty="0"/>
              <a:t>同理在 </a:t>
            </a:r>
            <a:r>
              <a:rPr lang="en-US" altLang="zh-TW" dirty="0"/>
              <a:t>FIFO full </a:t>
            </a:r>
            <a:r>
              <a:rPr lang="zh-TW" altLang="en-US" dirty="0"/>
              <a:t>時，無法寫入</a:t>
            </a:r>
            <a:r>
              <a:rPr lang="en-US" altLang="zh-TW" dirty="0"/>
              <a:t>FIFO</a:t>
            </a:r>
            <a:r>
              <a:rPr lang="zh-TW" altLang="en-US" dirty="0"/>
              <a:t>。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1D12864-47EC-47E1-8FA7-3C107B4B8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01" y="2726502"/>
            <a:ext cx="10367898" cy="14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43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6FB79-D8B8-FF5D-5016-FD564E182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71A3BD-969D-86F0-0590-F8EF1C77430E}"/>
              </a:ext>
            </a:extLst>
          </p:cNvPr>
          <p:cNvSpPr txBox="1">
            <a:spLocks/>
          </p:cNvSpPr>
          <p:nvPr/>
        </p:nvSpPr>
        <p:spPr>
          <a:xfrm>
            <a:off x="486515" y="36651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Port Descriptions</a:t>
            </a:r>
            <a:endParaRPr lang="zh-TW" altLang="en-US" sz="4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25E1F1B-F7AA-4E5F-89B1-ED5BFA0E12A5}"/>
              </a:ext>
            </a:extLst>
          </p:cNvPr>
          <p:cNvSpPr txBox="1"/>
          <p:nvPr/>
        </p:nvSpPr>
        <p:spPr>
          <a:xfrm>
            <a:off x="2666060" y="4418097"/>
            <a:ext cx="6983886" cy="1288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根據目前 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write pointer 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以及 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read pointer 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的位置來分別進行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使用 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port 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讀取資料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使用 </a:t>
            </a:r>
            <a:r>
              <a:rPr lang="en-US" altLang="zh-TW" dirty="0"/>
              <a:t>B port </a:t>
            </a:r>
            <a:r>
              <a:rPr lang="zh-TW" altLang="en-US" dirty="0"/>
              <a:t>寫入資料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CF67383-82BE-483C-B2A8-BA168A0B6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09" y="2988821"/>
            <a:ext cx="9606716" cy="88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61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6FB79-D8B8-FF5D-5016-FD564E182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71A3BD-969D-86F0-0590-F8EF1C77430E}"/>
              </a:ext>
            </a:extLst>
          </p:cNvPr>
          <p:cNvSpPr txBox="1">
            <a:spLocks/>
          </p:cNvSpPr>
          <p:nvPr/>
        </p:nvSpPr>
        <p:spPr>
          <a:xfrm>
            <a:off x="486515" y="36651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Port Descriptions</a:t>
            </a:r>
            <a:endParaRPr lang="zh-TW" altLang="en-US" sz="4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25E1F1B-F7AA-4E5F-89B1-ED5BFA0E12A5}"/>
              </a:ext>
            </a:extLst>
          </p:cNvPr>
          <p:cNvSpPr txBox="1"/>
          <p:nvPr/>
        </p:nvSpPr>
        <p:spPr>
          <a:xfrm>
            <a:off x="4001801" y="4247767"/>
            <a:ext cx="6983886" cy="45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FIFO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的輸入與輸出資料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C24668A-2976-454D-B6AD-DB863BB13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484" y="2862471"/>
            <a:ext cx="7544642" cy="107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86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6FB79-D8B8-FF5D-5016-FD564E182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71A3BD-969D-86F0-0590-F8EF1C77430E}"/>
              </a:ext>
            </a:extLst>
          </p:cNvPr>
          <p:cNvSpPr txBox="1">
            <a:spLocks/>
          </p:cNvSpPr>
          <p:nvPr/>
        </p:nvSpPr>
        <p:spPr>
          <a:xfrm>
            <a:off x="333300" y="-264483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/>
              <a:t>Verilog Template</a:t>
            </a:r>
            <a:endParaRPr lang="zh-TW" altLang="en-US" sz="4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7E1F8B7-B95D-49EE-B95A-7DAF1E3B3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069" y="1243663"/>
            <a:ext cx="5495085" cy="531166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A9C85C4-343E-4B19-9B88-73649B98A2CF}"/>
              </a:ext>
            </a:extLst>
          </p:cNvPr>
          <p:cNvSpPr txBox="1"/>
          <p:nvPr/>
        </p:nvSpPr>
        <p:spPr>
          <a:xfrm>
            <a:off x="8277422" y="3442446"/>
            <a:ext cx="6983886" cy="45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完整設定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438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4617C-B44C-9044-C986-DCF1A34F7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5619E2-11F8-A2DA-8BA7-8D90B959C18D}"/>
              </a:ext>
            </a:extLst>
          </p:cNvPr>
          <p:cNvSpPr txBox="1">
            <a:spLocks/>
          </p:cNvSpPr>
          <p:nvPr/>
        </p:nvSpPr>
        <p:spPr>
          <a:xfrm>
            <a:off x="486516" y="-239123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Bram</a:t>
            </a:r>
            <a:r>
              <a:rPr lang="zh-TW" altLang="en-US" dirty="0"/>
              <a:t> </a:t>
            </a:r>
            <a:r>
              <a:rPr lang="en-US" altLang="zh-TW" dirty="0"/>
              <a:t>controller </a:t>
            </a:r>
            <a:r>
              <a:rPr lang="zh-TW" altLang="en-US" dirty="0"/>
              <a:t>配置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E3C899C-0AFA-4DE7-E86B-2CC9E5B2C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16" y="1206293"/>
            <a:ext cx="5101400" cy="339375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21DDB6E-1FBF-DFF0-A74F-F59D4BBB7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16" y="4990446"/>
            <a:ext cx="5151188" cy="112149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73AD0A3-1A8F-E7C6-AE4D-C3DB7080DD89}"/>
              </a:ext>
            </a:extLst>
          </p:cNvPr>
          <p:cNvSpPr/>
          <p:nvPr/>
        </p:nvSpPr>
        <p:spPr>
          <a:xfrm>
            <a:off x="4419592" y="5756115"/>
            <a:ext cx="411829" cy="355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6579BFF-3C64-D3D0-17F6-D5ACDD9EA057}"/>
              </a:ext>
            </a:extLst>
          </p:cNvPr>
          <p:cNvSpPr txBox="1"/>
          <p:nvPr/>
        </p:nvSpPr>
        <p:spPr>
          <a:xfrm>
            <a:off x="6025829" y="1206293"/>
            <a:ext cx="4262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AXI BRAM controller</a:t>
            </a:r>
            <a:r>
              <a:rPr lang="zh-TW" altLang="en-US" dirty="0"/>
              <a:t>只會被分配到一個</a:t>
            </a:r>
            <a:r>
              <a:rPr lang="en-US" altLang="zh-TW" dirty="0"/>
              <a:t>Address</a:t>
            </a:r>
            <a:r>
              <a:rPr lang="zh-TW" altLang="en-US" dirty="0"/>
              <a:t>，只能控制一個</a:t>
            </a:r>
            <a:r>
              <a:rPr lang="en-US" altLang="zh-TW" dirty="0"/>
              <a:t>port</a:t>
            </a:r>
            <a:r>
              <a:rPr lang="zh-TW" altLang="en-US" dirty="0"/>
              <a:t>，因此本次設計為</a:t>
            </a:r>
            <a:r>
              <a:rPr lang="en-US" altLang="zh-TW" dirty="0"/>
              <a:t>True Dual Port </a:t>
            </a:r>
            <a:r>
              <a:rPr lang="zh-TW" altLang="en-US" dirty="0"/>
              <a:t>的情況下需使用到兩顆</a:t>
            </a:r>
            <a:r>
              <a:rPr lang="en-US" altLang="zh-TW" dirty="0"/>
              <a:t>AXI</a:t>
            </a:r>
            <a:r>
              <a:rPr lang="zh-TW" altLang="en-US" dirty="0"/>
              <a:t> </a:t>
            </a:r>
            <a:r>
              <a:rPr lang="en-US" altLang="zh-TW" dirty="0"/>
              <a:t>BRAM</a:t>
            </a:r>
            <a:r>
              <a:rPr lang="zh-TW" altLang="en-US" dirty="0"/>
              <a:t> </a:t>
            </a:r>
            <a:r>
              <a:rPr lang="en-US" altLang="zh-TW" dirty="0"/>
              <a:t>Controller</a:t>
            </a:r>
            <a:r>
              <a:rPr lang="zh-TW" altLang="en-US" dirty="0"/>
              <a:t>，這樣子才能獲得兩個</a:t>
            </a:r>
            <a:r>
              <a:rPr lang="en-US" altLang="zh-TW" dirty="0"/>
              <a:t>Address</a:t>
            </a:r>
            <a:r>
              <a:rPr lang="zh-TW" altLang="en-US" dirty="0"/>
              <a:t>來給</a:t>
            </a:r>
            <a:r>
              <a:rPr lang="en-US" altLang="zh-TW" dirty="0"/>
              <a:t>BRAM</a:t>
            </a:r>
            <a:r>
              <a:rPr lang="zh-TW" altLang="en-US" dirty="0"/>
              <a:t>的</a:t>
            </a:r>
            <a:r>
              <a:rPr lang="en-US" altLang="zh-TW" dirty="0"/>
              <a:t>Port A</a:t>
            </a:r>
            <a:r>
              <a:rPr lang="zh-TW" altLang="en-US" dirty="0"/>
              <a:t>、</a:t>
            </a:r>
            <a:r>
              <a:rPr lang="en-US" altLang="zh-TW" dirty="0"/>
              <a:t>Port B</a:t>
            </a:r>
            <a:r>
              <a:rPr lang="zh-TW" altLang="en-US" dirty="0"/>
              <a:t>做使用。</a:t>
            </a:r>
            <a:endParaRPr 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FD2244B-53D4-BB4D-F7A2-E0C8FD07723F}"/>
              </a:ext>
            </a:extLst>
          </p:cNvPr>
          <p:cNvSpPr txBox="1"/>
          <p:nvPr/>
        </p:nvSpPr>
        <p:spPr>
          <a:xfrm>
            <a:off x="6025828" y="4634615"/>
            <a:ext cx="4262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AX</a:t>
            </a:r>
            <a:r>
              <a:rPr lang="en-US" altLang="zh-TW" dirty="0">
                <a:solidFill>
                  <a:srgbClr val="FF0000"/>
                </a:solidFill>
              </a:rPr>
              <a:t>I protocol</a:t>
            </a:r>
            <a:r>
              <a:rPr lang="zh-TW" altLang="en-US" dirty="0">
                <a:solidFill>
                  <a:srgbClr val="FF0000"/>
                </a:solidFill>
              </a:rPr>
              <a:t>為</a:t>
            </a:r>
            <a:r>
              <a:rPr lang="en-US" altLang="zh-TW" dirty="0">
                <a:solidFill>
                  <a:srgbClr val="FF0000"/>
                </a:solidFill>
              </a:rPr>
              <a:t>Byte Addressable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zh-TW" altLang="en-US" dirty="0"/>
              <a:t>，而我們要控制的</a:t>
            </a:r>
            <a:r>
              <a:rPr lang="en-US" altLang="zh-TW" dirty="0"/>
              <a:t>BRAM</a:t>
            </a:r>
            <a:r>
              <a:rPr lang="zh-TW" altLang="en-US" dirty="0"/>
              <a:t>為</a:t>
            </a:r>
            <a:r>
              <a:rPr lang="en-US" altLang="zh-TW" dirty="0"/>
              <a:t>32Kb</a:t>
            </a:r>
            <a:r>
              <a:rPr lang="zh-TW" altLang="en-US" dirty="0"/>
              <a:t>的大小，換算成</a:t>
            </a:r>
            <a:r>
              <a:rPr lang="en-US" altLang="zh-TW" dirty="0"/>
              <a:t>Byte</a:t>
            </a:r>
            <a:r>
              <a:rPr lang="zh-TW" altLang="en-US" dirty="0"/>
              <a:t>為</a:t>
            </a:r>
            <a:r>
              <a:rPr lang="en-US" altLang="zh-TW" dirty="0"/>
              <a:t>32Kb / 8bit = 4KB</a:t>
            </a:r>
            <a:r>
              <a:rPr lang="zh-TW" altLang="en-US" dirty="0"/>
              <a:t>，因此在</a:t>
            </a:r>
            <a:r>
              <a:rPr lang="en-US" altLang="zh-TW" dirty="0"/>
              <a:t>Range</a:t>
            </a:r>
            <a:r>
              <a:rPr lang="zh-TW" altLang="en-US" dirty="0"/>
              <a:t>設定這邊需使用</a:t>
            </a:r>
            <a:r>
              <a:rPr lang="en-US" altLang="zh-TW" dirty="0"/>
              <a:t>4K</a:t>
            </a:r>
            <a:r>
              <a:rPr lang="zh-TW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0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6435339-DD43-AD4B-A308-EBBAE69A0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788" y="15705"/>
            <a:ext cx="7503376" cy="446096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7968C66-54C3-303A-4318-80BD80E89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600" y="2570177"/>
            <a:ext cx="1938055" cy="190649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C1D852D-4FE1-377F-4032-23BBE63B707A}"/>
              </a:ext>
            </a:extLst>
          </p:cNvPr>
          <p:cNvSpPr txBox="1"/>
          <p:nvPr/>
        </p:nvSpPr>
        <p:spPr>
          <a:xfrm>
            <a:off x="2240629" y="4886107"/>
            <a:ext cx="7301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	</a:t>
            </a:r>
            <a:r>
              <a:rPr lang="zh-TW" altLang="en-US" dirty="0"/>
              <a:t>根據</a:t>
            </a:r>
            <a:r>
              <a:rPr lang="en-US" altLang="zh-TW" dirty="0"/>
              <a:t>address path diagram</a:t>
            </a:r>
            <a:r>
              <a:rPr lang="zh-TW" altLang="en-US" dirty="0"/>
              <a:t>可以看到，分配給</a:t>
            </a:r>
            <a:r>
              <a:rPr lang="en-US" altLang="zh-TW" dirty="0"/>
              <a:t>AXI</a:t>
            </a:r>
            <a:r>
              <a:rPr lang="zh-TW" altLang="en-US" dirty="0"/>
              <a:t> </a:t>
            </a:r>
            <a:r>
              <a:rPr lang="en-US" altLang="zh-TW" dirty="0"/>
              <a:t>Bram Controller</a:t>
            </a:r>
            <a:r>
              <a:rPr lang="zh-TW" altLang="en-US" dirty="0"/>
              <a:t>的</a:t>
            </a:r>
            <a:r>
              <a:rPr lang="en-US" altLang="zh-TW" dirty="0"/>
              <a:t>0x4000_0000~0x4000_0FFF</a:t>
            </a:r>
            <a:r>
              <a:rPr lang="zh-TW" altLang="en-US" dirty="0"/>
              <a:t>經過</a:t>
            </a:r>
            <a:r>
              <a:rPr lang="en-US" altLang="zh-TW" dirty="0"/>
              <a:t>AXI</a:t>
            </a:r>
            <a:r>
              <a:rPr lang="zh-TW" altLang="en-US" dirty="0"/>
              <a:t> </a:t>
            </a:r>
            <a:r>
              <a:rPr lang="en-US" altLang="zh-TW" dirty="0"/>
              <a:t>Smart Connect</a:t>
            </a:r>
            <a:r>
              <a:rPr lang="zh-TW" altLang="en-US" dirty="0"/>
              <a:t>後就會變成</a:t>
            </a:r>
            <a:r>
              <a:rPr lang="en-US" altLang="zh-TW" dirty="0"/>
              <a:t>0x0~0xFFF</a:t>
            </a:r>
            <a:r>
              <a:rPr lang="zh-TW" altLang="en-US" dirty="0"/>
              <a:t>，給後續</a:t>
            </a:r>
            <a:r>
              <a:rPr lang="en-US" altLang="zh-TW" dirty="0"/>
              <a:t>32Kb(4KB)</a:t>
            </a:r>
            <a:r>
              <a:rPr lang="zh-TW" altLang="en-US" dirty="0"/>
              <a:t>的</a:t>
            </a:r>
            <a:r>
              <a:rPr lang="en-US" altLang="zh-TW" dirty="0"/>
              <a:t>BRAM</a:t>
            </a:r>
            <a:r>
              <a:rPr lang="zh-TW" altLang="en-US" dirty="0"/>
              <a:t>做使用。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16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B9640-ACD5-234D-D87A-78362DFF4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4DB8CB-0AA5-5402-5836-530D4DA82126}"/>
              </a:ext>
            </a:extLst>
          </p:cNvPr>
          <p:cNvSpPr txBox="1">
            <a:spLocks/>
          </p:cNvSpPr>
          <p:nvPr/>
        </p:nvSpPr>
        <p:spPr>
          <a:xfrm>
            <a:off x="486516" y="-239123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Bram_v1_0 IP </a:t>
            </a:r>
            <a:r>
              <a:rPr lang="zh-TW" altLang="en-US" dirty="0"/>
              <a:t>設計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1A162E3F-6D89-477D-FE51-E25D8B367DA1}"/>
              </a:ext>
            </a:extLst>
          </p:cNvPr>
          <p:cNvSpPr/>
          <p:nvPr/>
        </p:nvSpPr>
        <p:spPr>
          <a:xfrm>
            <a:off x="486516" y="1600200"/>
            <a:ext cx="3756563" cy="284187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1C302E3B-097A-7E6D-8D13-057FA3801B7C}"/>
              </a:ext>
            </a:extLst>
          </p:cNvPr>
          <p:cNvSpPr/>
          <p:nvPr/>
        </p:nvSpPr>
        <p:spPr>
          <a:xfrm>
            <a:off x="910825" y="2040955"/>
            <a:ext cx="2906392" cy="174745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ACAD03A-48AD-E22B-C0DD-EE47DEA8642D}"/>
              </a:ext>
            </a:extLst>
          </p:cNvPr>
          <p:cNvSpPr txBox="1"/>
          <p:nvPr/>
        </p:nvSpPr>
        <p:spPr>
          <a:xfrm>
            <a:off x="1664052" y="4072745"/>
            <a:ext cx="139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BRAM.v</a:t>
            </a:r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C43461E-4FCA-4AAD-BAC9-07F0CF18DBCA}"/>
              </a:ext>
            </a:extLst>
          </p:cNvPr>
          <p:cNvSpPr txBox="1"/>
          <p:nvPr/>
        </p:nvSpPr>
        <p:spPr>
          <a:xfrm>
            <a:off x="1664052" y="2591515"/>
            <a:ext cx="139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RAMB36E1 template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56BA25E-B18D-7770-850A-E0B3C4B55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05291"/>
              </p:ext>
            </p:extLst>
          </p:nvPr>
        </p:nvGraphicFramePr>
        <p:xfrm>
          <a:off x="4996306" y="1600200"/>
          <a:ext cx="510119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599">
                  <a:extLst>
                    <a:ext uri="{9D8B030D-6E8A-4147-A177-3AD203B41FA5}">
                      <a16:colId xmlns:a16="http://schemas.microsoft.com/office/drawing/2014/main" val="2538094254"/>
                    </a:ext>
                  </a:extLst>
                </a:gridCol>
                <a:gridCol w="2550599">
                  <a:extLst>
                    <a:ext uri="{9D8B030D-6E8A-4147-A177-3AD203B41FA5}">
                      <a16:colId xmlns:a16="http://schemas.microsoft.com/office/drawing/2014/main" val="415836700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SPEC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166806"/>
                  </a:ext>
                </a:extLst>
              </a:tr>
              <a:tr h="247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181073"/>
                  </a:ext>
                </a:extLst>
              </a:tr>
              <a:tr h="247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54719"/>
                  </a:ext>
                </a:extLst>
              </a:tr>
              <a:tr h="247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843453"/>
                  </a:ext>
                </a:extLst>
              </a:tr>
              <a:tr h="247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 Contents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Offset = 0：0x2597</a:t>
                      </a:r>
                      <a:br>
                        <a:rPr lang="en-US" dirty="0"/>
                      </a:br>
                      <a:r>
                        <a:rPr lang="en-US" dirty="0"/>
                        <a:t>Offset = 4：0x6425</a:t>
                      </a:r>
                      <a:br>
                        <a:rPr lang="en-US" dirty="0"/>
                      </a:br>
                      <a:r>
                        <a:rPr lang="en-US" dirty="0"/>
                        <a:t>Offset = 28：0x5071</a:t>
                      </a:r>
                      <a:br>
                        <a:rPr lang="en-US" dirty="0"/>
                      </a:br>
                      <a:r>
                        <a:rPr lang="en-US" dirty="0"/>
                        <a:t>Offset = 64：0x8CF5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617653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8E1B0274-F8EF-C9D3-842D-843524A4A054}"/>
              </a:ext>
            </a:extLst>
          </p:cNvPr>
          <p:cNvSpPr txBox="1"/>
          <p:nvPr/>
        </p:nvSpPr>
        <p:spPr>
          <a:xfrm>
            <a:off x="910825" y="4992637"/>
            <a:ext cx="9091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Bram_v1_0 IP</a:t>
            </a:r>
            <a:r>
              <a:rPr lang="zh-TW" altLang="en-US" dirty="0"/>
              <a:t>內部使用</a:t>
            </a:r>
            <a:r>
              <a:rPr lang="en-US" altLang="zh-TW" dirty="0"/>
              <a:t>RAMB36E1</a:t>
            </a:r>
            <a:r>
              <a:rPr lang="zh-TW" altLang="en-US" dirty="0"/>
              <a:t> </a:t>
            </a:r>
            <a:r>
              <a:rPr lang="en-US" altLang="zh-TW" dirty="0"/>
              <a:t>template</a:t>
            </a:r>
            <a:r>
              <a:rPr lang="zh-TW" altLang="en-US" dirty="0"/>
              <a:t>來初始化並根據助教提供的</a:t>
            </a:r>
            <a:r>
              <a:rPr lang="en-US" altLang="zh-TW" dirty="0"/>
              <a:t>SPEC</a:t>
            </a:r>
            <a:r>
              <a:rPr lang="zh-TW" altLang="en-US" dirty="0"/>
              <a:t>來做參數調整，後續將介紹內部檔案設置的各項參數。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8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13BDC-4CA8-8806-1198-F34BD6138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783310A3-D250-F1A3-3A1B-BBAB1E6F0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18" y="1282791"/>
            <a:ext cx="2612976" cy="336705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7CFBEB0-D322-0485-E1B7-D525CB5ACE7B}"/>
              </a:ext>
            </a:extLst>
          </p:cNvPr>
          <p:cNvSpPr txBox="1"/>
          <p:nvPr/>
        </p:nvSpPr>
        <p:spPr>
          <a:xfrm>
            <a:off x="3598514" y="3669440"/>
            <a:ext cx="6742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 Width</a:t>
            </a:r>
            <a:r>
              <a:rPr lang="zh-TW" altLang="en-US" dirty="0"/>
              <a:t>為</a:t>
            </a:r>
            <a:r>
              <a:rPr lang="en-US" altLang="zh-TW" dirty="0"/>
              <a:t>32bit</a:t>
            </a:r>
            <a:r>
              <a:rPr lang="zh-TW" altLang="en-US" dirty="0"/>
              <a:t>，因此</a:t>
            </a:r>
            <a:r>
              <a:rPr lang="en-US" altLang="zh-TW" dirty="0"/>
              <a:t>input(</a:t>
            </a:r>
            <a:r>
              <a:rPr lang="en-US" altLang="zh-TW" dirty="0" err="1"/>
              <a:t>D_in_X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output(</a:t>
            </a:r>
            <a:r>
              <a:rPr lang="en-US" altLang="zh-TW" dirty="0" err="1"/>
              <a:t>D_out_X</a:t>
            </a:r>
            <a:r>
              <a:rPr lang="en-US" altLang="zh-TW" dirty="0"/>
              <a:t>)</a:t>
            </a:r>
            <a:r>
              <a:rPr lang="zh-TW" altLang="en-US" dirty="0"/>
              <a:t>的部分都設置為</a:t>
            </a:r>
            <a:r>
              <a:rPr lang="en-US" altLang="zh-TW" dirty="0"/>
              <a:t>32bit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7CDD1C8-F2BA-6568-8426-1FD5120B164E}"/>
              </a:ext>
            </a:extLst>
          </p:cNvPr>
          <p:cNvSpPr txBox="1"/>
          <p:nvPr/>
        </p:nvSpPr>
        <p:spPr>
          <a:xfrm>
            <a:off x="3598514" y="2123843"/>
            <a:ext cx="6742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Addr</a:t>
            </a:r>
            <a:r>
              <a:rPr lang="en-US" altLang="zh-TW" dirty="0"/>
              <a:t> Width</a:t>
            </a:r>
            <a:r>
              <a:rPr lang="zh-TW" altLang="en-US" dirty="0"/>
              <a:t>為</a:t>
            </a:r>
            <a:r>
              <a:rPr lang="en-US" altLang="zh-TW" dirty="0"/>
              <a:t>12bit</a:t>
            </a:r>
            <a:r>
              <a:rPr lang="zh-TW" altLang="en-US" dirty="0"/>
              <a:t>，因為</a:t>
            </a:r>
            <a:r>
              <a:rPr lang="en-US" altLang="zh-TW" dirty="0"/>
              <a:t>AXI protocol</a:t>
            </a:r>
            <a:r>
              <a:rPr lang="zh-TW" altLang="en-US" dirty="0"/>
              <a:t>為</a:t>
            </a:r>
            <a:r>
              <a:rPr lang="en-US" altLang="zh-TW" dirty="0"/>
              <a:t>Byte Addressable</a:t>
            </a:r>
            <a:r>
              <a:rPr lang="zh-TW" altLang="en-US" dirty="0"/>
              <a:t>的，</a:t>
            </a:r>
            <a:r>
              <a:rPr lang="en-US" altLang="zh-TW" dirty="0"/>
              <a:t>32Kb</a:t>
            </a:r>
            <a:r>
              <a:rPr lang="zh-TW" altLang="en-US" dirty="0"/>
              <a:t>的記憶體需要用到</a:t>
            </a:r>
            <a:r>
              <a:rPr lang="en-US" altLang="zh-TW" dirty="0"/>
              <a:t>4K</a:t>
            </a:r>
            <a:r>
              <a:rPr lang="zh-TW" altLang="en-US" dirty="0"/>
              <a:t>的</a:t>
            </a:r>
            <a:r>
              <a:rPr lang="en-US" altLang="zh-TW" dirty="0"/>
              <a:t>range</a:t>
            </a:r>
            <a:r>
              <a:rPr lang="zh-TW" altLang="en-US" dirty="0"/>
              <a:t>去做定址，因此為</a:t>
            </a:r>
            <a:r>
              <a:rPr lang="en-US" altLang="zh-TW" dirty="0"/>
              <a:t>12bit</a:t>
            </a:r>
            <a:r>
              <a:rPr lang="zh-TW" altLang="en-US" dirty="0"/>
              <a:t> </a:t>
            </a:r>
            <a:r>
              <a:rPr lang="en-US" altLang="zh-TW" dirty="0"/>
              <a:t>width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3748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4BC1F-512D-297D-0EF4-CA1942FE2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094A1D-75EF-421F-FE35-20CD890FD4EC}"/>
              </a:ext>
            </a:extLst>
          </p:cNvPr>
          <p:cNvSpPr txBox="1">
            <a:spLocks/>
          </p:cNvSpPr>
          <p:nvPr/>
        </p:nvSpPr>
        <p:spPr>
          <a:xfrm>
            <a:off x="486516" y="-239123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RAMB36E1 </a:t>
            </a:r>
            <a:r>
              <a:rPr lang="en-US" dirty="0"/>
              <a:t>Available Attributes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0662BD7-E092-CADA-53F0-248D67D1B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49" y="2901678"/>
            <a:ext cx="5400623" cy="258761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468A935-8029-3BA2-832B-127FD63FC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49" y="1443218"/>
            <a:ext cx="2886478" cy="54300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D41074B-73B8-F9D4-B7F4-3274037E5C79}"/>
              </a:ext>
            </a:extLst>
          </p:cNvPr>
          <p:cNvSpPr txBox="1"/>
          <p:nvPr/>
        </p:nvSpPr>
        <p:spPr>
          <a:xfrm>
            <a:off x="4417996" y="1443217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根據</a:t>
            </a:r>
            <a:r>
              <a:rPr lang="en-US" altLang="zh-TW" dirty="0"/>
              <a:t>SPEC</a:t>
            </a:r>
            <a:r>
              <a:rPr lang="zh-TW" altLang="en-US" dirty="0"/>
              <a:t>要求，將</a:t>
            </a:r>
            <a:r>
              <a:rPr lang="en-US" altLang="zh-TW" dirty="0"/>
              <a:t>RAM_MODE</a:t>
            </a:r>
            <a:r>
              <a:rPr lang="zh-TW" altLang="en-US" dirty="0"/>
              <a:t>設置為</a:t>
            </a:r>
            <a:r>
              <a:rPr lang="en-US" altLang="zh-TW" dirty="0"/>
              <a:t>True Dual Port mode</a:t>
            </a:r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36368C3-EDE0-92C5-6651-030E4E1AB193}"/>
              </a:ext>
            </a:extLst>
          </p:cNvPr>
          <p:cNvSpPr txBox="1"/>
          <p:nvPr/>
        </p:nvSpPr>
        <p:spPr>
          <a:xfrm>
            <a:off x="6601326" y="2901678"/>
            <a:ext cx="37650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DOA_REG</a:t>
            </a:r>
            <a:r>
              <a:rPr lang="zh-TW" altLang="en-US" dirty="0"/>
              <a:t>、</a:t>
            </a:r>
            <a:r>
              <a:rPr lang="en-US" altLang="zh-TW" dirty="0"/>
              <a:t>DOB_REG</a:t>
            </a:r>
            <a:r>
              <a:rPr lang="zh-TW" altLang="en-US" dirty="0"/>
              <a:t>都設成</a:t>
            </a:r>
            <a:r>
              <a:rPr lang="en-US" altLang="zh-TW" dirty="0"/>
              <a:t>1</a:t>
            </a:r>
            <a:r>
              <a:rPr lang="zh-TW" altLang="en-US" dirty="0"/>
              <a:t>，在</a:t>
            </a:r>
            <a:r>
              <a:rPr lang="en-US" altLang="zh-TW" dirty="0"/>
              <a:t>RAMB36E1</a:t>
            </a:r>
            <a:r>
              <a:rPr lang="zh-TW" altLang="en-US" dirty="0"/>
              <a:t>的</a:t>
            </a:r>
            <a:r>
              <a:rPr lang="en-US" altLang="zh-TW" dirty="0"/>
              <a:t>output</a:t>
            </a:r>
            <a:r>
              <a:rPr lang="zh-TW" altLang="en-US" dirty="0"/>
              <a:t>將會有一個額外的</a:t>
            </a:r>
            <a:r>
              <a:rPr lang="en-US" altLang="zh-TW" dirty="0"/>
              <a:t>Register</a:t>
            </a:r>
            <a:r>
              <a:rPr lang="zh-TW" altLang="en-US" dirty="0"/>
              <a:t>拿來儲存輸出的值，讓後續的電路可以有一個完整的</a:t>
            </a:r>
            <a:r>
              <a:rPr lang="en-US" altLang="zh-TW" dirty="0"/>
              <a:t>cycle</a:t>
            </a:r>
            <a:r>
              <a:rPr lang="zh-TW" altLang="en-US" dirty="0"/>
              <a:t>來做存取資料。</a:t>
            </a:r>
            <a:endParaRPr lang="en-US" altLang="zh-TW" dirty="0"/>
          </a:p>
          <a:p>
            <a:endParaRPr lang="en-US" dirty="0"/>
          </a:p>
          <a:p>
            <a:r>
              <a:rPr lang="en-US" altLang="zh-TW" dirty="0"/>
              <a:t>ECC</a:t>
            </a:r>
            <a:r>
              <a:rPr lang="zh-TW" altLang="en-US" dirty="0"/>
              <a:t>設置皆設定成</a:t>
            </a:r>
            <a:r>
              <a:rPr lang="en-US" altLang="zh-TW" dirty="0"/>
              <a:t>FALSE</a:t>
            </a:r>
            <a:r>
              <a:rPr lang="zh-TW" altLang="en-US" dirty="0"/>
              <a:t>，因</a:t>
            </a:r>
            <a:r>
              <a:rPr lang="en-US" altLang="zh-TW" dirty="0"/>
              <a:t>RAMB36E1</a:t>
            </a:r>
            <a:r>
              <a:rPr lang="zh-TW" altLang="en-US" dirty="0"/>
              <a:t>設置成</a:t>
            </a:r>
            <a:r>
              <a:rPr lang="en-US" altLang="zh-TW" dirty="0"/>
              <a:t>TDP</a:t>
            </a:r>
            <a:r>
              <a:rPr lang="zh-TW" altLang="en-US" dirty="0"/>
              <a:t>模式時不能使用</a:t>
            </a:r>
            <a:r>
              <a:rPr lang="en-US" altLang="zh-TW" dirty="0"/>
              <a:t>ECC</a:t>
            </a:r>
            <a:r>
              <a:rPr lang="zh-TW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084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9FC26-B1B7-C3EC-14DC-E2DD27F32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1D16742-5372-D3E7-E856-40A663C18EA4}"/>
              </a:ext>
            </a:extLst>
          </p:cNvPr>
          <p:cNvSpPr txBox="1">
            <a:spLocks/>
          </p:cNvSpPr>
          <p:nvPr/>
        </p:nvSpPr>
        <p:spPr>
          <a:xfrm>
            <a:off x="486516" y="-239123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RAMB36E1 </a:t>
            </a:r>
            <a:r>
              <a:rPr lang="en-US" dirty="0"/>
              <a:t>Available Attributes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FD29D9-E82C-BA95-556D-BB5E4D4A1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37" y="1374866"/>
            <a:ext cx="9631119" cy="130510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48C8B40-049A-F4F2-31FD-BA136EF57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368" y="2679973"/>
            <a:ext cx="5608935" cy="251702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10FF346-F0DC-D17E-F607-B83A96EBFA8A}"/>
              </a:ext>
            </a:extLst>
          </p:cNvPr>
          <p:cNvSpPr txBox="1"/>
          <p:nvPr/>
        </p:nvSpPr>
        <p:spPr>
          <a:xfrm>
            <a:off x="548037" y="5419023"/>
            <a:ext cx="9924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RAMB36E1</a:t>
            </a:r>
            <a:r>
              <a:rPr lang="zh-TW" altLang="en-US" dirty="0"/>
              <a:t>在</a:t>
            </a:r>
            <a:r>
              <a:rPr lang="en-US" altLang="zh-TW" dirty="0"/>
              <a:t>TDP</a:t>
            </a:r>
            <a:r>
              <a:rPr lang="zh-TW" altLang="en-US" dirty="0"/>
              <a:t>模式下，</a:t>
            </a:r>
            <a:r>
              <a:rPr lang="en-US" altLang="zh-TW" dirty="0"/>
              <a:t>Port Data Width</a:t>
            </a:r>
            <a:r>
              <a:rPr lang="zh-TW" altLang="en-US" dirty="0"/>
              <a:t>只能設置成上方幾種數字，此次設計為</a:t>
            </a:r>
            <a:r>
              <a:rPr lang="en-US" altLang="zh-TW" dirty="0"/>
              <a:t>read/write width </a:t>
            </a:r>
            <a:r>
              <a:rPr lang="zh-TW" altLang="en-US" dirty="0"/>
              <a:t>為</a:t>
            </a:r>
            <a:r>
              <a:rPr lang="en-US" altLang="zh-TW" dirty="0"/>
              <a:t>32bit</a:t>
            </a:r>
            <a:r>
              <a:rPr lang="zh-TW" altLang="en-US" dirty="0"/>
              <a:t>的</a:t>
            </a:r>
            <a:r>
              <a:rPr lang="en-US" altLang="zh-TW" dirty="0"/>
              <a:t>BRAM</a:t>
            </a:r>
            <a:r>
              <a:rPr lang="zh-TW" altLang="en-US" dirty="0"/>
              <a:t>，因此設置成</a:t>
            </a:r>
            <a:r>
              <a:rPr lang="en-US" altLang="zh-TW" dirty="0"/>
              <a:t>36bit</a:t>
            </a:r>
            <a:r>
              <a:rPr lang="zh-TW" altLang="en-US" dirty="0"/>
              <a:t>，</a:t>
            </a:r>
            <a:r>
              <a:rPr lang="en-US" altLang="zh-TW" dirty="0"/>
              <a:t>36bit</a:t>
            </a:r>
            <a:r>
              <a:rPr lang="zh-TW" altLang="en-US" dirty="0"/>
              <a:t>其中</a:t>
            </a:r>
            <a:r>
              <a:rPr lang="en-US" altLang="zh-TW" dirty="0"/>
              <a:t>32bit</a:t>
            </a:r>
            <a:r>
              <a:rPr lang="zh-TW" altLang="en-US" dirty="0"/>
              <a:t>為</a:t>
            </a:r>
            <a:r>
              <a:rPr lang="en-US" altLang="zh-TW" dirty="0"/>
              <a:t>data</a:t>
            </a:r>
            <a:r>
              <a:rPr lang="zh-TW" altLang="en-US" dirty="0"/>
              <a:t>另外</a:t>
            </a:r>
            <a:r>
              <a:rPr lang="en-US" altLang="zh-TW" dirty="0"/>
              <a:t>4</a:t>
            </a:r>
            <a:r>
              <a:rPr lang="zh-TW" altLang="en-US" dirty="0"/>
              <a:t>個</a:t>
            </a:r>
            <a:r>
              <a:rPr lang="en-US" altLang="zh-TW" dirty="0"/>
              <a:t>bit</a:t>
            </a:r>
            <a:r>
              <a:rPr lang="zh-TW" altLang="en-US" dirty="0"/>
              <a:t>為</a:t>
            </a:r>
            <a:r>
              <a:rPr lang="en-US" altLang="zh-TW" dirty="0"/>
              <a:t>Parity</a:t>
            </a:r>
            <a:r>
              <a:rPr lang="zh-TW" altLang="en-US" dirty="0"/>
              <a:t> </a:t>
            </a:r>
            <a:r>
              <a:rPr lang="en-US" altLang="zh-TW" dirty="0"/>
              <a:t>bit</a:t>
            </a:r>
            <a:r>
              <a:rPr lang="zh-TW" altLang="en-US" dirty="0"/>
              <a:t>，雖然</a:t>
            </a:r>
            <a:r>
              <a:rPr lang="en-US" altLang="zh-TW" dirty="0"/>
              <a:t>TDP</a:t>
            </a:r>
            <a:r>
              <a:rPr lang="zh-TW" altLang="en-US" dirty="0"/>
              <a:t>下不支援</a:t>
            </a:r>
            <a:r>
              <a:rPr lang="en-US" altLang="zh-TW" dirty="0"/>
              <a:t>ECC</a:t>
            </a:r>
            <a:r>
              <a:rPr lang="zh-TW" altLang="en-US" dirty="0"/>
              <a:t>但根據</a:t>
            </a:r>
            <a:r>
              <a:rPr lang="en-US" altLang="zh-TW" dirty="0"/>
              <a:t>xilinx</a:t>
            </a:r>
            <a:r>
              <a:rPr lang="zh-TW" altLang="en-US" dirty="0"/>
              <a:t>提供的文檔我們不能單純設置成</a:t>
            </a:r>
            <a:r>
              <a:rPr lang="en-US" altLang="zh-TW" dirty="0"/>
              <a:t>32bit</a:t>
            </a:r>
            <a:r>
              <a:rPr lang="zh-TW" altLang="en-US" dirty="0"/>
              <a:t>仍需設置成</a:t>
            </a:r>
            <a:r>
              <a:rPr lang="en-US" altLang="zh-TW" dirty="0"/>
              <a:t>36bit</a:t>
            </a:r>
            <a:r>
              <a:rPr lang="zh-TW" altLang="en-US" dirty="0"/>
              <a:t>才正確。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6F287E-605E-AAC5-0CEF-408E3A399EF8}"/>
              </a:ext>
            </a:extLst>
          </p:cNvPr>
          <p:cNvSpPr/>
          <p:nvPr/>
        </p:nvSpPr>
        <p:spPr>
          <a:xfrm>
            <a:off x="2528368" y="4658627"/>
            <a:ext cx="5608935" cy="250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3986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自訂 1">
      <a:majorFont>
        <a:latin typeface="Times New Roman"/>
        <a:ea typeface="標楷體"/>
        <a:cs typeface=""/>
      </a:majorFont>
      <a:minorFont>
        <a:latin typeface="Franklin Gothic Book"/>
        <a:ea typeface="微軟正黑體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817B212B5D6CE84CB8FA522A6E5D665E" ma:contentTypeVersion="15" ma:contentTypeDescription="建立新的文件。" ma:contentTypeScope="" ma:versionID="a6adb643d25bdb9f4a4a13c3684a4b57">
  <xsd:schema xmlns:xsd="http://www.w3.org/2001/XMLSchema" xmlns:xs="http://www.w3.org/2001/XMLSchema" xmlns:p="http://schemas.microsoft.com/office/2006/metadata/properties" xmlns:ns3="342b455a-e568-4bf4-8f6d-7e7069df8cf7" xmlns:ns4="693b4cdb-9f6c-4627-9be8-ce83f9b29314" targetNamespace="http://schemas.microsoft.com/office/2006/metadata/properties" ma:root="true" ma:fieldsID="c8911ecd5c5a69a0df6646e42384e9a1" ns3:_="" ns4:_="">
    <xsd:import namespace="342b455a-e568-4bf4-8f6d-7e7069df8cf7"/>
    <xsd:import namespace="693b4cdb-9f6c-4627-9be8-ce83f9b293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b455a-e568-4bf4-8f6d-7e7069df8c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3b4cdb-9f6c-4627-9be8-ce83f9b2931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共用提示雜湊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42b455a-e568-4bf4-8f6d-7e7069df8cf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D92728-BE92-4400-8CBF-83E46256D8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2b455a-e568-4bf4-8f6d-7e7069df8cf7"/>
    <ds:schemaRef ds:uri="693b4cdb-9f6c-4627-9be8-ce83f9b293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E59678-10F7-4EEE-9D32-9DBC8A074125}">
  <ds:schemaRefs>
    <ds:schemaRef ds:uri="http://schemas.microsoft.com/office/2006/documentManagement/types"/>
    <ds:schemaRef ds:uri="342b455a-e568-4bf4-8f6d-7e7069df8cf7"/>
    <ds:schemaRef ds:uri="http://purl.org/dc/dcmitype/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693b4cdb-9f6c-4627-9be8-ce83f9b29314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6945976-A112-4936-9142-F21D0A6175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1389</Words>
  <Application>Microsoft Office PowerPoint</Application>
  <PresentationFormat>寬螢幕</PresentationFormat>
  <Paragraphs>117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9" baseType="lpstr">
      <vt:lpstr>Arial Unicode MS</vt:lpstr>
      <vt:lpstr>Arial</vt:lpstr>
      <vt:lpstr>Franklin Gothic Book</vt:lpstr>
      <vt:lpstr>Times New Roman</vt:lpstr>
      <vt:lpstr>Wingdings 2</vt:lpstr>
      <vt:lpstr>View</vt:lpstr>
      <vt:lpstr>FPGA_HW4 設計說明</vt:lpstr>
      <vt:lpstr>Problem 1 – Block RAM Utilize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Problem2 – Q&amp;A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FPGA_HW4 設計說明</dc:title>
  <dc:creator>黃　芊 HUANG CHIEN</dc:creator>
  <cp:lastModifiedBy>黃偉峰 HUANG, WEI-FENG</cp:lastModifiedBy>
  <cp:revision>69</cp:revision>
  <dcterms:created xsi:type="dcterms:W3CDTF">2025-04-15T02:25:23Z</dcterms:created>
  <dcterms:modified xsi:type="dcterms:W3CDTF">2025-05-08T05:02:50Z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0x010100817B212B5D6CE84CB8FA522A6E5D665E</vt:lpwstr>
  </property>
</Properties>
</file>