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57" r:id="rId5"/>
    <p:sldId id="260" r:id="rId6"/>
    <p:sldId id="279" r:id="rId7"/>
    <p:sldId id="261" r:id="rId8"/>
    <p:sldId id="281" r:id="rId9"/>
    <p:sldId id="284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83" r:id="rId21"/>
    <p:sldId id="274" r:id="rId22"/>
    <p:sldId id="275" r:id="rId23"/>
    <p:sldId id="288" r:id="rId24"/>
    <p:sldId id="276" r:id="rId25"/>
    <p:sldId id="277" r:id="rId26"/>
    <p:sldId id="285" r:id="rId27"/>
    <p:sldId id="27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CD578-E8B7-08CF-1791-8BBE0856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328B9D-C772-A0E2-6263-DF7918EBB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EB7346-BADB-3385-2F4F-4FC73564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4E8C8-C1FE-882A-929C-420FB58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33B04-F645-FB26-C13E-FC5BE0A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7B392-057A-3AAD-5F28-DD953FE6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7945BA-30A8-EA39-D193-CCF0E826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861D4-B37F-EEBB-2410-4F9FE128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BA748-2E2E-5845-875A-A0CBE92D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AB47A-AEB1-D9CC-EAD3-65EA60EC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D5DEE6-0E80-4BCF-B7BD-03808A20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38EF7-D4D9-5ED4-F660-0298D148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D8F54-BBA0-21F4-D1C7-6993BB0E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3D3BA-777C-F848-BC80-8F02F9F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3A1E2-2900-0876-3022-046827C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333EE-7084-EDFF-370E-84C547E3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2D5C5C-233F-ABA9-E804-72E86AE5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CDAED-8C13-4B91-9619-C24A928A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C6479-A7AF-E21F-FD81-84D6C302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27BC8-5759-9C1F-7BE9-6A860050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637CA-7B8F-7FED-8D4B-B56B0D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FAED3-3443-7C5F-A818-0230479E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C54747-6384-FEB6-0A36-763EF7F8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ABD93A-8EBE-4D17-9176-73DB883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34EE2-56C0-97F3-9670-0024E101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37708-85B4-DCB8-6D44-7BDFDE9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38700-CB1F-4FDB-54FF-BCF9DB2BC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156386-EE5D-E2C0-9C84-DC383026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BE5B41-743F-08A1-4FE7-2955F4F4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4425D7-D9FB-99C4-F218-12697083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D190E-203F-4379-CFCC-CA77AED0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7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F60DA-A01C-DD77-B86A-FF976836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DBD46-5F95-D6CC-94E8-E9B794A4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1149DD-8CA8-C155-8DCC-D10E879D1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804012-6972-ADD8-826D-887A0ECD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47D493-E518-16AA-D6B7-93AB5EE1F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2E9CCE-D1B8-7B88-E968-6F78D008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D6A068-77AE-4533-028C-1242D472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F12C99-3532-94AF-127A-42CB1C5B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7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89A10-BCF4-D32E-77C0-8EC396DC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51AB96-BEA5-CC53-69DB-184F4C7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26B48-E9C5-0F4B-4318-7F0F9C25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D4AACE-C4D3-0336-E713-78B49FBA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6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CE2DEF-A877-A490-DBFF-D3B7BFFC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415720-C073-411C-B87E-59C3D07A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0AAD7B-5271-BEB1-527C-785665CF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7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910A6-9148-3999-7E88-48D9D789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146EF-63B5-C7A6-F8CE-E99F5183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59DF18-48CD-F468-5841-D56B8E42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300254-90F1-E436-025A-75390B14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DDAD5-2492-4BE6-5227-2DF8A72A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E3A9AF-C014-2D1F-83B1-F947B3A6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8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04331-1989-74C1-6958-6663052B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9E849B-4A33-F668-E37C-8FFFCAAC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45703-4F79-ED2C-25BC-0ACE9258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188846-A3A7-8A04-2339-6A0FF615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06F23F-8658-D01B-088D-F469322F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AB5276-EEEE-4B61-EAB6-AD0FB859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43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63DB41-325F-F536-1622-617E1ADC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52217-6271-C696-6182-E850E592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84369-8FD7-43EE-3BE9-CA2CB9D4A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7A193-563B-415D-85C9-5792E400611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C0F9DA-B98A-11F2-BD8A-7E0030B1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83FD1-5316-5384-C22F-682792125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0EA9D-8CAA-4ED1-AF22-C0574B0C7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VkskAiqhG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VkskAiqhG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D3506-6AA1-BA77-9C6A-7B0723EA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1801167"/>
            <a:ext cx="10506455" cy="3255666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6700" dirty="0"/>
              <a:t>電路設計說明</a:t>
            </a:r>
            <a:br>
              <a:rPr lang="en-US" altLang="zh-TW" sz="2000" dirty="0"/>
            </a:br>
            <a:br>
              <a:rPr lang="en-US" altLang="zh-TW" sz="2000" dirty="0"/>
            </a:br>
            <a:br>
              <a:rPr lang="en-US" altLang="zh-TW" sz="2200" dirty="0"/>
            </a:br>
            <a:r>
              <a:rPr lang="zh-TW" altLang="en-US" sz="2200" dirty="0"/>
              <a:t>第</a:t>
            </a:r>
            <a:r>
              <a:rPr lang="en-US" altLang="zh-TW" sz="2200" dirty="0"/>
              <a:t>14</a:t>
            </a:r>
            <a:r>
              <a:rPr lang="zh-TW" altLang="en-US" sz="2200" dirty="0"/>
              <a:t>組</a:t>
            </a:r>
            <a:br>
              <a:rPr lang="en-US" altLang="zh-TW" sz="2200" dirty="0"/>
            </a:br>
            <a:br>
              <a:rPr lang="en-US" altLang="zh-TW" sz="2200" dirty="0"/>
            </a:br>
            <a:r>
              <a:rPr lang="zh-TW" altLang="en-US" sz="2200" dirty="0"/>
              <a:t>黃偉峰 </a:t>
            </a:r>
            <a:r>
              <a:rPr lang="en-US" altLang="zh-TW" sz="2200" dirty="0"/>
              <a:t>E34106010</a:t>
            </a:r>
            <a:br>
              <a:rPr lang="en-US" altLang="zh-TW" sz="2200" dirty="0"/>
            </a:br>
            <a:r>
              <a:rPr lang="zh-TW" altLang="en-US" sz="2200" dirty="0"/>
              <a:t>陳識博 </a:t>
            </a:r>
            <a:r>
              <a:rPr lang="en-US" altLang="zh-TW" sz="2200" dirty="0"/>
              <a:t>E94106096</a:t>
            </a:r>
            <a:br>
              <a:rPr lang="en-US" altLang="zh-TW" sz="2200" dirty="0"/>
            </a:br>
            <a:r>
              <a:rPr lang="zh-TW" altLang="en-US" sz="2200" dirty="0"/>
              <a:t>黃芊      </a:t>
            </a:r>
            <a:r>
              <a:rPr lang="en-US" altLang="zh-TW" sz="2200" dirty="0"/>
              <a:t>F74104040</a:t>
            </a:r>
            <a:br>
              <a:rPr lang="en-US" altLang="zh-TW" sz="2200" dirty="0"/>
            </a:br>
            <a:br>
              <a:rPr lang="en-US" altLang="zh-TW" sz="2000" dirty="0"/>
            </a:br>
            <a:br>
              <a:rPr lang="en-US" altLang="zh-TW" sz="2000" dirty="0"/>
            </a:br>
            <a:endParaRPr lang="zh-TW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5855D-B739-5B15-82F1-8E5F519C9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C2C25-87A8-56B2-9709-6AE021BFE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/>
          <a:lstStyle/>
          <a:p>
            <a:r>
              <a:rPr lang="en-US" altLang="zh-TW" dirty="0"/>
              <a:t>Problem 2 - Traffic Light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45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862E-98C1-E863-759B-F9AE7535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 Module Block diagram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209922A-4BB8-7D8C-FC8B-B55948CDB783}"/>
              </a:ext>
            </a:extLst>
          </p:cNvPr>
          <p:cNvCxnSpPr/>
          <p:nvPr/>
        </p:nvCxnSpPr>
        <p:spPr>
          <a:xfrm>
            <a:off x="2109643" y="2638425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27265EB-FE5B-0BFF-3306-B599A7CD70E1}"/>
              </a:ext>
            </a:extLst>
          </p:cNvPr>
          <p:cNvCxnSpPr/>
          <p:nvPr/>
        </p:nvCxnSpPr>
        <p:spPr>
          <a:xfrm>
            <a:off x="2109643" y="3511262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01A94A6-5878-BCAA-6DEB-9DF70DD861B7}"/>
              </a:ext>
            </a:extLst>
          </p:cNvPr>
          <p:cNvCxnSpPr/>
          <p:nvPr/>
        </p:nvCxnSpPr>
        <p:spPr>
          <a:xfrm>
            <a:off x="2109643" y="4370243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F58592-5505-E42E-1373-F67E205DCA0D}"/>
              </a:ext>
            </a:extLst>
          </p:cNvPr>
          <p:cNvSpPr txBox="1"/>
          <p:nvPr/>
        </p:nvSpPr>
        <p:spPr>
          <a:xfrm>
            <a:off x="1532369" y="2398279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CC2029-7489-B8A6-36AA-B8882DACC54B}"/>
              </a:ext>
            </a:extLst>
          </p:cNvPr>
          <p:cNvSpPr txBox="1"/>
          <p:nvPr/>
        </p:nvSpPr>
        <p:spPr>
          <a:xfrm>
            <a:off x="1532369" y="3259311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F4F3DE-DECD-E77C-BD25-614984768643}"/>
              </a:ext>
            </a:extLst>
          </p:cNvPr>
          <p:cNvSpPr txBox="1"/>
          <p:nvPr/>
        </p:nvSpPr>
        <p:spPr>
          <a:xfrm>
            <a:off x="1513897" y="413451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sw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05BDBC-DAE4-2A4F-86B1-A5DE54CF4D64}"/>
              </a:ext>
            </a:extLst>
          </p:cNvPr>
          <p:cNvSpPr txBox="1"/>
          <p:nvPr/>
        </p:nvSpPr>
        <p:spPr>
          <a:xfrm>
            <a:off x="3067480" y="4000911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B80DD7E-DFD2-6478-B8E6-A3EB3BD2455F}"/>
              </a:ext>
            </a:extLst>
          </p:cNvPr>
          <p:cNvCxnSpPr>
            <a:cxnSpLocks/>
          </p:cNvCxnSpPr>
          <p:nvPr/>
        </p:nvCxnSpPr>
        <p:spPr>
          <a:xfrm flipV="1">
            <a:off x="3153640" y="4291766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8B5B967-577A-A82D-C3C8-6BA2A8A246D3}"/>
              </a:ext>
            </a:extLst>
          </p:cNvPr>
          <p:cNvCxnSpPr>
            <a:cxnSpLocks/>
          </p:cNvCxnSpPr>
          <p:nvPr/>
        </p:nvCxnSpPr>
        <p:spPr>
          <a:xfrm flipV="1">
            <a:off x="7920178" y="3745535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FB8862-A545-C241-A785-5B7348E67755}"/>
              </a:ext>
            </a:extLst>
          </p:cNvPr>
          <p:cNvSpPr txBox="1"/>
          <p:nvPr/>
        </p:nvSpPr>
        <p:spPr>
          <a:xfrm>
            <a:off x="7920178" y="3415442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DE5528-85BC-FE6D-E111-D726B5879199}"/>
              </a:ext>
            </a:extLst>
          </p:cNvPr>
          <p:cNvSpPr txBox="1"/>
          <p:nvPr/>
        </p:nvSpPr>
        <p:spPr>
          <a:xfrm>
            <a:off x="4871891" y="2122780"/>
            <a:ext cx="1967347" cy="33239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sz="2400" dirty="0" err="1"/>
              <a:t>Traffic_light.v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D6CCF4F-EB83-3D3B-47AC-163B2F00F3E6}"/>
              </a:ext>
            </a:extLst>
          </p:cNvPr>
          <p:cNvCxnSpPr/>
          <p:nvPr/>
        </p:nvCxnSpPr>
        <p:spPr>
          <a:xfrm>
            <a:off x="6876181" y="3824012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AF80419-719A-2A97-7130-198027D69D99}"/>
              </a:ext>
            </a:extLst>
          </p:cNvPr>
          <p:cNvCxnSpPr/>
          <p:nvPr/>
        </p:nvCxnSpPr>
        <p:spPr>
          <a:xfrm>
            <a:off x="2100119" y="5164037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9B0931-EBDA-7201-3F6C-F4EBDF49E408}"/>
              </a:ext>
            </a:extLst>
          </p:cNvPr>
          <p:cNvSpPr txBox="1"/>
          <p:nvPr/>
        </p:nvSpPr>
        <p:spPr>
          <a:xfrm>
            <a:off x="1504373" y="4928312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btn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299656-47B3-6291-C066-DFDCC2C9F23C}"/>
              </a:ext>
            </a:extLst>
          </p:cNvPr>
          <p:cNvSpPr txBox="1"/>
          <p:nvPr/>
        </p:nvSpPr>
        <p:spPr>
          <a:xfrm>
            <a:off x="3057956" y="479470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8BEBE76-890D-09A4-8902-8934FBC3F231}"/>
              </a:ext>
            </a:extLst>
          </p:cNvPr>
          <p:cNvCxnSpPr>
            <a:cxnSpLocks/>
          </p:cNvCxnSpPr>
          <p:nvPr/>
        </p:nvCxnSpPr>
        <p:spPr>
          <a:xfrm flipV="1">
            <a:off x="3144116" y="5085560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57CE13-4F89-B41F-A24C-38690656C9E8}"/>
              </a:ext>
            </a:extLst>
          </p:cNvPr>
          <p:cNvSpPr txBox="1"/>
          <p:nvPr/>
        </p:nvSpPr>
        <p:spPr>
          <a:xfrm>
            <a:off x="9545493" y="3639346"/>
            <a:ext cx="156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T2(RGB</a:t>
            </a:r>
            <a:r>
              <a:rPr lang="zh-TW" altLang="en-US" dirty="0"/>
              <a:t> </a:t>
            </a:r>
            <a:r>
              <a:rPr lang="en-US" altLang="zh-TW" dirty="0"/>
              <a:t>LED)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94BD878-E442-743A-C931-636A82CB55B9}"/>
              </a:ext>
            </a:extLst>
          </p:cNvPr>
          <p:cNvCxnSpPr>
            <a:cxnSpLocks/>
          </p:cNvCxnSpPr>
          <p:nvPr/>
        </p:nvCxnSpPr>
        <p:spPr>
          <a:xfrm flipV="1">
            <a:off x="7920178" y="4464611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B0A631-9903-B169-F9CE-F21DD267F091}"/>
              </a:ext>
            </a:extLst>
          </p:cNvPr>
          <p:cNvSpPr txBox="1"/>
          <p:nvPr/>
        </p:nvSpPr>
        <p:spPr>
          <a:xfrm>
            <a:off x="7920178" y="413451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0DAD6B-3833-C8FE-AD2A-A6D0EBB208B4}"/>
              </a:ext>
            </a:extLst>
          </p:cNvPr>
          <p:cNvCxnSpPr/>
          <p:nvPr/>
        </p:nvCxnSpPr>
        <p:spPr>
          <a:xfrm>
            <a:off x="6876181" y="4543088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24ADFE3-3974-07B7-6FC4-00D2360DBF65}"/>
              </a:ext>
            </a:extLst>
          </p:cNvPr>
          <p:cNvSpPr txBox="1"/>
          <p:nvPr/>
        </p:nvSpPr>
        <p:spPr>
          <a:xfrm>
            <a:off x="9540875" y="4219922"/>
            <a:ext cx="264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Leds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(Remaining seconds)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5D528DB-F197-4317-9724-B1B151D274E0}"/>
              </a:ext>
            </a:extLst>
          </p:cNvPr>
          <p:cNvCxnSpPr>
            <a:cxnSpLocks/>
          </p:cNvCxnSpPr>
          <p:nvPr/>
        </p:nvCxnSpPr>
        <p:spPr>
          <a:xfrm flipV="1">
            <a:off x="7883235" y="3059966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F7BC6B-400C-47F5-342C-A7E66E371E3C}"/>
              </a:ext>
            </a:extLst>
          </p:cNvPr>
          <p:cNvSpPr txBox="1"/>
          <p:nvPr/>
        </p:nvSpPr>
        <p:spPr>
          <a:xfrm>
            <a:off x="7883235" y="272987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E92DAAA-2FD5-8FAC-FDFA-CF7DE934F8BF}"/>
              </a:ext>
            </a:extLst>
          </p:cNvPr>
          <p:cNvCxnSpPr/>
          <p:nvPr/>
        </p:nvCxnSpPr>
        <p:spPr>
          <a:xfrm>
            <a:off x="6839238" y="3138443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991E3C-AB10-6EE1-C88D-6100A56A819E}"/>
              </a:ext>
            </a:extLst>
          </p:cNvPr>
          <p:cNvSpPr txBox="1"/>
          <p:nvPr/>
        </p:nvSpPr>
        <p:spPr>
          <a:xfrm>
            <a:off x="9545493" y="2927230"/>
            <a:ext cx="204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T1(RGB</a:t>
            </a:r>
            <a:r>
              <a:rPr lang="zh-TW" altLang="en-US" dirty="0"/>
              <a:t> </a:t>
            </a:r>
            <a:r>
              <a:rPr lang="en-US" altLang="zh-TW" dirty="0"/>
              <a:t>LED)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57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2C12-67C5-BAF9-1ACA-F0799C46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C7195-D71D-C7EF-18DE-AAEDB990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 hierarchy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C367A00-C52F-58D6-B179-266B984CEB9A}"/>
              </a:ext>
            </a:extLst>
          </p:cNvPr>
          <p:cNvGrpSpPr/>
          <p:nvPr/>
        </p:nvGrpSpPr>
        <p:grpSpPr>
          <a:xfrm>
            <a:off x="2353158" y="2474045"/>
            <a:ext cx="7740168" cy="2279173"/>
            <a:chOff x="1819469" y="2057144"/>
            <a:chExt cx="7740168" cy="227917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E0375A3-125B-CD54-33D4-86B33E24A52F}"/>
                </a:ext>
              </a:extLst>
            </p:cNvPr>
            <p:cNvSpPr txBox="1"/>
            <p:nvPr/>
          </p:nvSpPr>
          <p:spPr>
            <a:xfrm>
              <a:off x="3954317" y="2057144"/>
              <a:ext cx="296227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0" dirty="0" err="1">
                  <a:effectLst/>
                  <a:latin typeface="Consolas" panose="020B0609020204030204" pitchFamily="49" charset="0"/>
                </a:rPr>
                <a:t>traffic_light</a:t>
              </a:r>
              <a:r>
                <a:rPr lang="en-US" altLang="zh-TW" sz="2400" dirty="0" err="1"/>
                <a:t>.v</a:t>
              </a:r>
              <a:endParaRPr lang="zh-TW" altLang="en-US" sz="24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06C1D02-5D7D-062F-98B7-955DFEBC5217}"/>
                </a:ext>
              </a:extLst>
            </p:cNvPr>
            <p:cNvSpPr txBox="1"/>
            <p:nvPr/>
          </p:nvSpPr>
          <p:spPr>
            <a:xfrm>
              <a:off x="6724073" y="3874652"/>
              <a:ext cx="28355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divider.v</a:t>
              </a:r>
              <a:endParaRPr lang="zh-TW" altLang="en-US" sz="24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933B5C1-F424-1BD3-AC31-02723E83C991}"/>
                </a:ext>
              </a:extLst>
            </p:cNvPr>
            <p:cNvSpPr txBox="1"/>
            <p:nvPr/>
          </p:nvSpPr>
          <p:spPr>
            <a:xfrm>
              <a:off x="1819469" y="3838749"/>
              <a:ext cx="215669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normal.v</a:t>
              </a:r>
              <a:endParaRPr lang="zh-TW" altLang="en-US" sz="2400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A61CA6C-8BDB-551E-8057-85350EE18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5581" y="2521685"/>
              <a:ext cx="2177473" cy="126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1DCAD3A-DE3B-EF11-928F-6852FE292A3E}"/>
                </a:ext>
              </a:extLst>
            </p:cNvPr>
            <p:cNvCxnSpPr>
              <a:cxnSpLocks/>
            </p:cNvCxnSpPr>
            <p:nvPr/>
          </p:nvCxnSpPr>
          <p:spPr>
            <a:xfrm>
              <a:off x="5822373" y="2527546"/>
              <a:ext cx="2185554" cy="1261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F8C1C9-1481-43B9-8E60-FCCC6D3F5DA2}"/>
              </a:ext>
            </a:extLst>
          </p:cNvPr>
          <p:cNvSpPr txBox="1"/>
          <p:nvPr/>
        </p:nvSpPr>
        <p:spPr>
          <a:xfrm>
            <a:off x="7257763" y="4930084"/>
            <a:ext cx="283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除頻器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將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125Mhz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CLK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頻率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降到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1Hz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F82E8E-F38F-ABFA-36E2-061A6B303FE7}"/>
              </a:ext>
            </a:extLst>
          </p:cNvPr>
          <p:cNvSpPr txBox="1"/>
          <p:nvPr/>
        </p:nvSpPr>
        <p:spPr>
          <a:xfrm>
            <a:off x="1847851" y="4888370"/>
            <a:ext cx="355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= 2‘b00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時的正常紅綠燈模式。</a:t>
            </a:r>
          </a:p>
        </p:txBody>
      </p:sp>
    </p:spTree>
    <p:extLst>
      <p:ext uri="{BB962C8B-B14F-4D97-AF65-F5344CB8AC3E}">
        <p14:creationId xmlns:p14="http://schemas.microsoft.com/office/powerpoint/2010/main" val="242788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0BBBE-2333-1B4B-AF7E-E91BEE33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/>
              <a:t>normal.v</a:t>
            </a:r>
            <a:r>
              <a:rPr lang="zh-TW" altLang="en-US" sz="4400" dirty="0"/>
              <a:t> </a:t>
            </a:r>
            <a:r>
              <a:rPr lang="en-US" altLang="zh-TW" sz="4400" dirty="0"/>
              <a:t>- FSM</a:t>
            </a:r>
            <a:endParaRPr lang="zh-TW" altLang="en-US" dirty="0"/>
          </a:p>
        </p:txBody>
      </p:sp>
      <p:pic>
        <p:nvPicPr>
          <p:cNvPr id="14" name="圖片 13" descr="一張含有 文字, 圖表, 圓形, 寫生 的圖片&#10;&#10;AI 產生的內容可能不正確。">
            <a:extLst>
              <a:ext uri="{FF2B5EF4-FFF2-40B4-BE49-F238E27FC236}">
                <a16:creationId xmlns:a16="http://schemas.microsoft.com/office/drawing/2014/main" id="{F0BD43EF-9101-E942-F52C-3F564544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9" y="1690688"/>
            <a:ext cx="6239696" cy="441239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F1D447-92E8-EE11-B538-342246FD72BA}"/>
              </a:ext>
            </a:extLst>
          </p:cNvPr>
          <p:cNvSpPr txBox="1"/>
          <p:nvPr/>
        </p:nvSpPr>
        <p:spPr>
          <a:xfrm>
            <a:off x="2771775" y="5692259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17DFE-077E-0E7D-3653-D56E9D728AF1}"/>
              </a:ext>
            </a:extLst>
          </p:cNvPr>
          <p:cNvSpPr txBox="1"/>
          <p:nvPr/>
        </p:nvSpPr>
        <p:spPr>
          <a:xfrm>
            <a:off x="7077896" y="1044357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若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!= 2‘b00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則維持在初始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T1_G_T2_R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狀態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E17651F-0125-B679-D247-88E43353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423" y="1984906"/>
            <a:ext cx="3514725" cy="4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9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98FED-AD39-9B91-0892-143596B0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/>
              <a:t>normal.v</a:t>
            </a:r>
            <a:r>
              <a:rPr lang="en-US" altLang="zh-TW" sz="4400" dirty="0"/>
              <a:t> – I/O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B37385-BB46-344E-BB8C-FFFBDF559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2372347"/>
            <a:ext cx="3572374" cy="245779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F3F6B9-38D1-0780-AFD5-CF65D2243A73}"/>
              </a:ext>
            </a:extLst>
          </p:cNvPr>
          <p:cNvSpPr txBox="1"/>
          <p:nvPr/>
        </p:nvSpPr>
        <p:spPr>
          <a:xfrm>
            <a:off x="2028825" y="514246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I/O port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8B0639-D84B-E41D-1110-BB114E48F517}"/>
              </a:ext>
            </a:extLst>
          </p:cNvPr>
          <p:cNvSpPr txBox="1"/>
          <p:nvPr/>
        </p:nvSpPr>
        <p:spPr>
          <a:xfrm>
            <a:off x="4642319" y="1248451"/>
            <a:ext cx="7006726" cy="88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normal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模組用來跑當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訊號為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2‘b00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時的正常紅綠燈狀態。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T1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T2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輸出到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RGB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leds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remain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訊號作為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leds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的倒數計時輸出。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82CE2A-2926-25DC-1882-71596167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69" y="2353469"/>
            <a:ext cx="2316883" cy="42502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E7CF7C5-AB75-0CE6-2FD6-B0ADBBAAE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617" y="3038509"/>
            <a:ext cx="3800903" cy="23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8261E-7BE3-34B5-BBF1-3C2AF465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err="1">
                <a:effectLst/>
                <a:latin typeface="Consolas" panose="020B0609020204030204" pitchFamily="49" charset="0"/>
              </a:rPr>
              <a:t>traffic_light</a:t>
            </a:r>
            <a:r>
              <a:rPr lang="en-US" altLang="zh-TW" sz="4400" dirty="0" err="1"/>
              <a:t>.v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38F4666-3EFD-D2C3-9AAD-47E57DC5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862138"/>
            <a:ext cx="4129087" cy="412908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D0D097-9A6E-DD19-A24C-FEF08FF48941}"/>
              </a:ext>
            </a:extLst>
          </p:cNvPr>
          <p:cNvSpPr txBox="1"/>
          <p:nvPr/>
        </p:nvSpPr>
        <p:spPr>
          <a:xfrm>
            <a:off x="5772150" y="2314575"/>
            <a:ext cx="4800600" cy="254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根據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switch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決定紅綠燈目前的控制狀態，以左圖為例，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R_time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代表在兩個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RGB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皆為紅燈時的維持秒數，按下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時加一秒，按下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時減一秒。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另有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Y_time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以及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G_time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分別記錄 一紅一黃以及一紅一綠的燈號時長。</a:t>
            </a:r>
          </a:p>
        </p:txBody>
      </p:sp>
    </p:spTree>
    <p:extLst>
      <p:ext uri="{BB962C8B-B14F-4D97-AF65-F5344CB8AC3E}">
        <p14:creationId xmlns:p14="http://schemas.microsoft.com/office/powerpoint/2010/main" val="341500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C17DD-1A4C-6843-8B14-BFE9C8C9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err="1">
                <a:effectLst/>
                <a:latin typeface="Consolas" panose="020B0609020204030204" pitchFamily="49" charset="0"/>
              </a:rPr>
              <a:t>traffic_light</a:t>
            </a:r>
            <a:r>
              <a:rPr lang="en-US" altLang="zh-TW" sz="4400" dirty="0" err="1"/>
              <a:t>.v</a:t>
            </a:r>
            <a:r>
              <a:rPr lang="en-US" altLang="zh-TW" sz="4400" dirty="0"/>
              <a:t> – output(</a:t>
            </a:r>
            <a:r>
              <a:rPr lang="en-US" altLang="zh-TW" sz="4400" dirty="0" err="1"/>
              <a:t>leds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660E0F-364F-3E76-618D-1909B6B9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4" y="1959328"/>
            <a:ext cx="6153492" cy="40464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1E3018-2CF3-3BB1-0BB0-61A845A510F2}"/>
              </a:ext>
            </a:extLst>
          </p:cNvPr>
          <p:cNvSpPr txBox="1"/>
          <p:nvPr/>
        </p:nvSpPr>
        <p:spPr>
          <a:xfrm>
            <a:off x="7552801" y="2828851"/>
            <a:ext cx="3638208" cy="171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leds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輸出使用二進位制來呈現距離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RGB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燈號轉換的剩餘秒數。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若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!= 2‘b00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，則表示當前燈號的維持的秒數。</a:t>
            </a:r>
          </a:p>
        </p:txBody>
      </p:sp>
    </p:spTree>
    <p:extLst>
      <p:ext uri="{BB962C8B-B14F-4D97-AF65-F5344CB8AC3E}">
        <p14:creationId xmlns:p14="http://schemas.microsoft.com/office/powerpoint/2010/main" val="174163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4779E-40B9-85CA-3AE9-5B52361F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err="1">
                <a:effectLst/>
                <a:latin typeface="Consolas" panose="020B0609020204030204" pitchFamily="49" charset="0"/>
              </a:rPr>
              <a:t>traffic_light</a:t>
            </a:r>
            <a:r>
              <a:rPr lang="en-US" altLang="zh-TW" sz="4400" dirty="0" err="1"/>
              <a:t>.v</a:t>
            </a:r>
            <a:r>
              <a:rPr lang="en-US" altLang="zh-TW" sz="4400" dirty="0"/>
              <a:t> – output(T1</a:t>
            </a:r>
            <a:r>
              <a:rPr lang="zh-TW" altLang="en-US" sz="4400" dirty="0"/>
              <a:t> </a:t>
            </a:r>
            <a:r>
              <a:rPr lang="en-US" altLang="zh-TW" sz="4400" dirty="0"/>
              <a:t>and T2)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11C29B-60E6-F73C-AA19-425EE9193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00" y="2007974"/>
            <a:ext cx="331463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7D6522-39BE-70D5-AAA5-5086C01D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35"/>
          <a:stretch/>
        </p:blipFill>
        <p:spPr>
          <a:xfrm>
            <a:off x="4263643" y="2007974"/>
            <a:ext cx="7591397" cy="64734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3E060C9-0D58-5FB2-2435-E27117A6AA8A}"/>
              </a:ext>
            </a:extLst>
          </p:cNvPr>
          <p:cNvSpPr txBox="1"/>
          <p:nvPr/>
        </p:nvSpPr>
        <p:spPr>
          <a:xfrm>
            <a:off x="5071377" y="3059668"/>
            <a:ext cx="58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不同 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sw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狀態下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T1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以及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T2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RGB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燈號輸出。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31C79E6-84BF-792B-4697-01EECD7E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73577"/>
              </p:ext>
            </p:extLst>
          </p:nvPr>
        </p:nvGraphicFramePr>
        <p:xfrm>
          <a:off x="5011341" y="3952393"/>
          <a:ext cx="59482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739">
                  <a:extLst>
                    <a:ext uri="{9D8B030D-6E8A-4147-A177-3AD203B41FA5}">
                      <a16:colId xmlns:a16="http://schemas.microsoft.com/office/drawing/2014/main" val="1128167733"/>
                    </a:ext>
                  </a:extLst>
                </a:gridCol>
                <a:gridCol w="1982739">
                  <a:extLst>
                    <a:ext uri="{9D8B030D-6E8A-4147-A177-3AD203B41FA5}">
                      <a16:colId xmlns:a16="http://schemas.microsoft.com/office/drawing/2014/main" val="4175841054"/>
                    </a:ext>
                  </a:extLst>
                </a:gridCol>
                <a:gridCol w="1982739">
                  <a:extLst>
                    <a:ext uri="{9D8B030D-6E8A-4147-A177-3AD203B41FA5}">
                      <a16:colId xmlns:a16="http://schemas.microsoft.com/office/drawing/2014/main" val="147967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RGB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LEDS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8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正常運作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正常運作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1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T1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 綠 </a:t>
                      </a:r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T2 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調一綠一紅時長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8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T1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 黃 </a:t>
                      </a:r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T2 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調一黃一紅時長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T1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 紅 </a:t>
                      </a:r>
                      <a:r>
                        <a:rPr lang="en-US" altLang="zh-TW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T2 </a:t>
                      </a: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Adobe 黑体 Std R" panose="020B0400000000000000" pitchFamily="34" charset="-128"/>
                          <a:ea typeface="Adobe 黑体 Std R" panose="020B0400000000000000" pitchFamily="34" charset="-128"/>
                        </a:rPr>
                        <a:t>調兩紅時長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6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5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475B6-FB62-DB47-0C7A-8FECD1AE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00FEC7F-F50F-EEBD-CA02-7C95DECE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41" y="1449695"/>
            <a:ext cx="8028650" cy="48585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6C7AD3B-2511-2DEC-68BA-756C0C52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BD9FE6A-E134-A546-33D1-C069BEDF0919}"/>
              </a:ext>
            </a:extLst>
          </p:cNvPr>
          <p:cNvCxnSpPr>
            <a:cxnSpLocks/>
          </p:cNvCxnSpPr>
          <p:nvPr/>
        </p:nvCxnSpPr>
        <p:spPr>
          <a:xfrm>
            <a:off x="6924675" y="6308209"/>
            <a:ext cx="270453" cy="1756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1B77FA-4260-B339-8A9A-FB781A8D031D}"/>
              </a:ext>
            </a:extLst>
          </p:cNvPr>
          <p:cNvSpPr txBox="1"/>
          <p:nvPr/>
        </p:nvSpPr>
        <p:spPr>
          <a:xfrm>
            <a:off x="7085735" y="6381811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Global reset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760CB-BD2D-BEF3-2B10-050EAD40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Floorplan</a:t>
            </a:r>
            <a:r>
              <a:rPr lang="zh-TW" altLang="en-US" dirty="0"/>
              <a:t> </a:t>
            </a:r>
            <a:r>
              <a:rPr lang="en-US" altLang="zh-TW" dirty="0"/>
              <a:t>and Gate-Level netlist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D23F3F-F86A-79FA-8F56-F69FF6B7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63038"/>
            <a:ext cx="455684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0EEC62-073E-7758-D88A-385E458A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7" y="1563038"/>
            <a:ext cx="4858428" cy="48489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BA0C79-637D-A408-CA07-547B5EDA66AA}"/>
              </a:ext>
            </a:extLst>
          </p:cNvPr>
          <p:cNvSpPr/>
          <p:nvPr/>
        </p:nvSpPr>
        <p:spPr>
          <a:xfrm>
            <a:off x="9894596" y="2657475"/>
            <a:ext cx="533400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D631-1971-F56C-2121-2C613502F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1774F-D799-5523-D10A-7A22518FB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/>
          <a:lstStyle/>
          <a:p>
            <a:r>
              <a:rPr lang="en-US" altLang="zh-TW" sz="6000" dirty="0"/>
              <a:t>Problem 1 - RGB 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84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FCAC-2398-6B42-3F7E-4299FBA6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F6C6-4BA7-001F-694C-34FC3F2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 Time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124C-DAC9-E2BD-FFCA-6AD01112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Demo_Video</a:t>
            </a:r>
            <a:endParaRPr lang="en-US" altLang="zh-TW"/>
          </a:p>
          <a:p>
            <a:r>
              <a:rPr lang="en-US" altLang="zh-TW" dirty="0"/>
              <a:t>[00:24] Problem2 Traffic Light</a:t>
            </a:r>
          </a:p>
          <a:p>
            <a:r>
              <a:rPr lang="en-US" dirty="0"/>
              <a:t>[00:26] Switch</a:t>
            </a:r>
            <a:r>
              <a:rPr lang="zh-TW" altLang="en-US" dirty="0"/>
              <a:t>切換模式示範並以預設時間跑一輪</a:t>
            </a:r>
            <a:endParaRPr lang="en-US" altLang="zh-TW" dirty="0"/>
          </a:p>
          <a:p>
            <a:r>
              <a:rPr lang="en-US" dirty="0"/>
              <a:t>[01:16] Button</a:t>
            </a:r>
            <a:r>
              <a:rPr lang="zh-TW" altLang="en-US" dirty="0"/>
              <a:t>加減時間以及重置示範並以修改後的時間跑一輪</a:t>
            </a:r>
            <a:endParaRPr lang="en-US" altLang="zh-TW" dirty="0"/>
          </a:p>
          <a:p>
            <a:r>
              <a:rPr lang="en-US" altLang="zh-TW" dirty="0"/>
              <a:t>[03:23] Global Reset</a:t>
            </a:r>
            <a:r>
              <a:rPr lang="zh-TW" altLang="en-US" dirty="0"/>
              <a:t>示範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8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C2E3-662D-0A41-307B-0F65EC6C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A4ED9-4AD5-9102-5057-152B304F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432"/>
            <a:ext cx="9144000" cy="2387600"/>
          </a:xfrm>
        </p:spPr>
        <p:txBody>
          <a:bodyPr/>
          <a:lstStyle/>
          <a:p>
            <a:r>
              <a:rPr lang="en-US" altLang="zh-TW" dirty="0"/>
              <a:t>Problem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53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C8683-CA1B-FBDF-7D47-545EBB99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26" y="472045"/>
            <a:ext cx="11454147" cy="591390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為什麼要加入 </a:t>
            </a:r>
            <a:r>
              <a:rPr lang="en-US" altLang="zh-TW" sz="2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blinky. </a:t>
            </a:r>
            <a:r>
              <a:rPr lang="en-US" altLang="zh-TW" sz="29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xdc</a:t>
            </a:r>
            <a:r>
              <a:rPr lang="zh-TW" altLang="en-US" sz="2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？</a:t>
            </a:r>
          </a:p>
          <a:p>
            <a:pPr lvl="1">
              <a:lnSpc>
                <a:spcPct val="170000"/>
              </a:lnSpc>
            </a:pPr>
            <a:r>
              <a:rPr lang="en-US" altLang="zh-TW" sz="25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Xdc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檔主要用於</a:t>
            </a:r>
            <a:r>
              <a:rPr lang="en-US" altLang="zh-TW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Synthesis 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和</a:t>
            </a:r>
            <a:r>
              <a:rPr lang="en-US" altLang="zh-TW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Implementation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階段，可以使 </a:t>
            </a:r>
            <a:r>
              <a:rPr lang="en-US" altLang="zh-TW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設計能夠達到正確的</a:t>
            </a:r>
            <a:r>
              <a:rPr lang="en-US" altLang="zh-TW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Timing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與</a:t>
            </a:r>
            <a:r>
              <a:rPr lang="en-US" altLang="zh-TW" sz="25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Placement&amp;Routing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要求。</a:t>
            </a:r>
          </a:p>
          <a:p>
            <a:pPr lvl="1">
              <a:lnSpc>
                <a:spcPct val="170000"/>
              </a:lnSpc>
            </a:pPr>
            <a:r>
              <a:rPr lang="en-US" altLang="zh-TW" sz="2500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Xdc</a:t>
            </a:r>
            <a:r>
              <a:rPr lang="en-US" altLang="zh-TW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zh-TW" altLang="en-US" sz="25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檔主要包含兩大類約束：</a:t>
            </a:r>
          </a:p>
          <a:p>
            <a:pPr marL="1371600" lvl="2" indent="-457200">
              <a:lnSpc>
                <a:spcPct val="170000"/>
              </a:lnSpc>
              <a:buFont typeface="+mj-lt"/>
              <a:buAutoNum type="arabicParenR"/>
            </a:pPr>
            <a:r>
              <a:rPr lang="zh-TW" altLang="en-US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時序約束（</a:t>
            </a:r>
            <a:r>
              <a:rPr lang="en-US" altLang="zh-TW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Timing Constraints</a:t>
            </a:r>
            <a:r>
              <a:rPr lang="zh-TW" altLang="en-US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）</a:t>
            </a:r>
          </a:p>
          <a:p>
            <a:pPr marL="1371600" lvl="3" indent="0">
              <a:lnSpc>
                <a:spcPct val="170000"/>
              </a:lnSpc>
              <a:buNone/>
            </a:pPr>
            <a:r>
              <a:rPr lang="zh-TW" altLang="en-US" sz="1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確保 </a:t>
            </a:r>
            <a:r>
              <a:rPr lang="en-US" altLang="zh-TW" sz="1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</a:t>
            </a:r>
            <a:r>
              <a:rPr lang="zh-TW" altLang="en-US" sz="1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設計能夠滿足時序要求，在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STA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時正確計算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Setup time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跟 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Hold time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避免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violation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發生</a:t>
            </a:r>
            <a:r>
              <a:rPr lang="zh-TW" altLang="en-US" sz="19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</a:p>
          <a:p>
            <a:pPr marL="1371600" lvl="2" indent="-457200">
              <a:lnSpc>
                <a:spcPct val="170000"/>
              </a:lnSpc>
              <a:buFont typeface="+mj-lt"/>
              <a:buAutoNum type="arabicParenR"/>
            </a:pPr>
            <a:r>
              <a:rPr lang="zh-TW" altLang="en-US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物理約束（</a:t>
            </a:r>
            <a:r>
              <a:rPr lang="en-US" altLang="zh-TW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Physical Constraints</a:t>
            </a:r>
            <a:r>
              <a:rPr lang="zh-TW" altLang="en-US" sz="21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）</a:t>
            </a:r>
            <a:endParaRPr lang="en-US" altLang="zh-TW" sz="21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1371600" lvl="3" indent="0">
              <a:lnSpc>
                <a:spcPct val="170000"/>
              </a:lnSpc>
              <a:buNone/>
            </a:pPr>
            <a:r>
              <a:rPr lang="en-US" altLang="zh-TW" sz="1900" b="1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確保 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設計的 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I/O 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腳位分配、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Placement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Routing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能夠符合 </a:t>
            </a:r>
            <a:r>
              <a:rPr lang="en-US" altLang="zh-TW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</a:t>
            </a:r>
            <a:r>
              <a:rPr lang="zh-TW" altLang="en-US" sz="19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硬體限制。</a:t>
            </a:r>
          </a:p>
        </p:txBody>
      </p:sp>
    </p:spTree>
    <p:extLst>
      <p:ext uri="{BB962C8B-B14F-4D97-AF65-F5344CB8AC3E}">
        <p14:creationId xmlns:p14="http://schemas.microsoft.com/office/powerpoint/2010/main" val="258544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9840-B54B-AD61-2FFD-985543590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837F-E77C-EE87-5213-5FD20E9E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4400" dirty="0"/>
              <a:t>blinky.xdc</a:t>
            </a:r>
            <a:endParaRPr lang="zh-TW" alt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4397-A37A-534D-19BA-442FC3D9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10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第一行定義了一個 8ns週期 (125 MHz)、Duty cycle 50%</a:t>
            </a: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的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clk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，並將其綁定到clk這個 Port。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第二行建立了一個由clk除頻12500000倍的generated clk(clk_div)，並將其來源設為 div_0/clk_div_reg/Q。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dobe 黑体 Std R"/>
              </a:rPr>
              <a:t>div_0</a:t>
            </a:r>
            <a:r>
              <a:rPr lang="zh-TW" altLang="en-US" sz="2000" dirty="0">
                <a:latin typeface="Adobe 黑体 Std R"/>
              </a:rPr>
              <a:t>代表著</a:t>
            </a:r>
            <a:r>
              <a:rPr lang="en-US" altLang="zh-TW" sz="2000" dirty="0">
                <a:latin typeface="Adobe 黑体 Std R"/>
              </a:rPr>
              <a:t>Clock divider</a:t>
            </a:r>
            <a:r>
              <a:rPr lang="zh-TW" altLang="en-US" sz="2000" dirty="0">
                <a:latin typeface="Adobe 黑体 Std R"/>
              </a:rPr>
              <a:t>的</a:t>
            </a:r>
            <a:r>
              <a:rPr lang="en-US" altLang="zh-TW" sz="2000" dirty="0">
                <a:latin typeface="Adobe 黑体 Std R"/>
              </a:rPr>
              <a:t>instance name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dobe 黑体 Std R"/>
              </a:rPr>
              <a:t>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lk_div_reg</a:t>
            </a:r>
            <a:r>
              <a:rPr lang="zh-TW" altLang="en-US" sz="2000" dirty="0">
                <a:latin typeface="Adobe 黑体 Std R"/>
              </a:rPr>
              <a:t>為內部的一個</a:t>
            </a:r>
            <a:r>
              <a:rPr lang="en-US" altLang="zh-TW" sz="2000" dirty="0">
                <a:latin typeface="Adobe 黑体 Std R"/>
              </a:rPr>
              <a:t>D Flip-Flop</a:t>
            </a:r>
            <a:r>
              <a:rPr lang="zh-TW" altLang="en-US" sz="2000" dirty="0">
                <a:latin typeface="Adobe 黑体 Std R"/>
              </a:rPr>
              <a:t>，用於儲存</a:t>
            </a:r>
            <a:r>
              <a:rPr lang="en-US" altLang="zh-TW" sz="2000" dirty="0">
                <a:latin typeface="Adobe 黑体 Std R"/>
              </a:rPr>
              <a:t>clk</a:t>
            </a:r>
            <a:r>
              <a:rPr lang="zh-TW" altLang="en-US" sz="2000" dirty="0">
                <a:latin typeface="Adobe 黑体 Std R"/>
              </a:rPr>
              <a:t>除頻的結果</a:t>
            </a:r>
            <a:endParaRPr lang="en-US" altLang="zh-TW" sz="2000" dirty="0">
              <a:latin typeface="Adobe 黑体 Std R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Q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這代表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D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型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Flip-Flop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的輸出端，通常對應於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clk_div_reg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的輸出</a:t>
            </a:r>
            <a:endParaRPr lang="en-US" altLang="zh-TW" sz="2000" dirty="0">
              <a:latin typeface="Adobe 黑体 Std R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dobe 黑体 Std R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黑体 Std R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1A32B-C048-1D6E-715E-79702019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4" y="1798720"/>
            <a:ext cx="9970851" cy="473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D15C6-A452-15AF-07E1-D5E548AFFFAB}"/>
              </a:ext>
            </a:extLst>
          </p:cNvPr>
          <p:cNvSpPr txBox="1"/>
          <p:nvPr/>
        </p:nvSpPr>
        <p:spPr>
          <a:xfrm>
            <a:off x="1750978" y="5637527"/>
            <a:ext cx="8881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create_clock </a:t>
            </a:r>
            <a:r>
              <a:rPr lang="zh-TW" altLang="en-US" dirty="0"/>
              <a:t>定義了</a:t>
            </a:r>
            <a:r>
              <a:rPr lang="en-US" dirty="0"/>
              <a:t>Primary Clock，</a:t>
            </a:r>
            <a:r>
              <a:rPr lang="zh-TW" altLang="en-US" dirty="0"/>
              <a:t>用於計算 </a:t>
            </a:r>
            <a:r>
              <a:rPr lang="en-US" dirty="0"/>
              <a:t>Setup/Hold </a:t>
            </a:r>
            <a:r>
              <a:rPr lang="zh-TW" altLang="en-US" dirty="0"/>
              <a:t>時序。 </a:t>
            </a:r>
            <a:r>
              <a:rPr lang="en-US" dirty="0"/>
              <a:t>create_generated_clock </a:t>
            </a:r>
            <a:r>
              <a:rPr lang="zh-TW" altLang="en-US" dirty="0"/>
              <a:t>定義了衍生時脈 </a:t>
            </a:r>
            <a:r>
              <a:rPr lang="en-US" altLang="zh-TW" dirty="0"/>
              <a:t>(</a:t>
            </a:r>
            <a:r>
              <a:rPr lang="en-US" dirty="0"/>
              <a:t>Generated Clock)，</a:t>
            </a:r>
            <a:r>
              <a:rPr lang="zh-TW" altLang="en-US" dirty="0"/>
              <a:t>可以確保 </a:t>
            </a:r>
            <a:r>
              <a:rPr lang="en-US" dirty="0"/>
              <a:t>EDA</a:t>
            </a:r>
            <a:r>
              <a:rPr lang="zh-TW" altLang="en-US" dirty="0"/>
              <a:t>工具正確分析除頻後的時序關係。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F4465-F3CA-327B-1339-C9989047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607290"/>
            <a:ext cx="9836726" cy="5497945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US" altLang="zh-TW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2.  </a:t>
            </a:r>
            <a:r>
              <a:rPr lang="en-US" altLang="zh-TW" sz="3400" kern="100" dirty="0" err="1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Vivado</a:t>
            </a:r>
            <a:r>
              <a:rPr lang="en-US" altLang="zh-TW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zh-TW" altLang="en-US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的開發流程中 </a:t>
            </a:r>
            <a:r>
              <a:rPr lang="en-US" altLang="zh-TW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 </a:t>
            </a:r>
            <a:r>
              <a:rPr lang="zh-TW" altLang="en-US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和 </a:t>
            </a:r>
            <a:r>
              <a:rPr lang="en-US" altLang="zh-TW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Implementation </a:t>
            </a:r>
            <a:r>
              <a:rPr lang="zh-TW" altLang="en-US" sz="3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的結果差異在哪？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主要是將</a:t>
            </a: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RTL</a:t>
            </a:r>
            <a:r>
              <a:rPr lang="zh-TW" altLang="en-US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code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轉換為</a:t>
            </a:r>
            <a:r>
              <a:rPr lang="en-US" altLang="zh-TW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Gate-Level netlist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。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輸出結果包含： </a:t>
            </a:r>
          </a:p>
          <a:p>
            <a:pPr lvl="3">
              <a:lnSpc>
                <a:spcPct val="170000"/>
              </a:lnSpc>
            </a:pP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Netlist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，但未映射到具體的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佈局。</a:t>
            </a:r>
          </a:p>
          <a:p>
            <a:pPr lvl="3">
              <a:lnSpc>
                <a:spcPct val="170000"/>
              </a:lnSpc>
            </a:pP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後的時序報告，但不包含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Placement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與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Routing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影響。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Implementation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則是將 </a:t>
            </a: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產生的</a:t>
            </a: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Netlist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，根據</a:t>
            </a: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</a:t>
            </a:r>
            <a:r>
              <a:rPr lang="zh-TW" altLang="en-US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實際電路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，進行</a:t>
            </a:r>
            <a:r>
              <a:rPr lang="en-US" altLang="zh-TW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Placement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與</a:t>
            </a: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Routing</a:t>
            </a:r>
            <a:r>
              <a:rPr lang="zh-TW" altLang="en-US" sz="30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。</a:t>
            </a:r>
            <a:endParaRPr lang="zh-TW" altLang="en-US" sz="3000" kern="10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	</a:t>
            </a:r>
            <a:r>
              <a:rPr lang="zh-TW" altLang="en-US" sz="30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輸出結果包含： </a:t>
            </a:r>
          </a:p>
          <a:p>
            <a:pPr lvl="3">
              <a:lnSpc>
                <a:spcPct val="170000"/>
              </a:lnSpc>
            </a:pP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Placed &amp; Routed Netlist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。</a:t>
            </a:r>
          </a:p>
          <a:p>
            <a:pPr lvl="3">
              <a:lnSpc>
                <a:spcPct val="170000"/>
              </a:lnSpc>
            </a:pP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Timing Report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，這時的時序分析是真正考慮了 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 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內部的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Placement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與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Routing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的延遲。</a:t>
            </a:r>
          </a:p>
        </p:txBody>
      </p:sp>
    </p:spTree>
    <p:extLst>
      <p:ext uri="{BB962C8B-B14F-4D97-AF65-F5344CB8AC3E}">
        <p14:creationId xmlns:p14="http://schemas.microsoft.com/office/powerpoint/2010/main" val="427740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AA439-BDDA-8E32-B3FF-D814EB80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66699"/>
            <a:ext cx="12030075" cy="6467475"/>
          </a:xfrm>
        </p:spPr>
        <p:txBody>
          <a:bodyPr>
            <a:normAutofit/>
          </a:bodyPr>
          <a:lstStyle/>
          <a:p>
            <a:pPr marL="304800">
              <a:lnSpc>
                <a:spcPct val="150000"/>
              </a:lnSpc>
              <a:spcAft>
                <a:spcPts val="800"/>
              </a:spcAft>
              <a:buNone/>
            </a:pPr>
            <a:r>
              <a:rPr lang="zh-TW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總結來說，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和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Implementation</a:t>
            </a:r>
            <a:r>
              <a:rPr lang="zh-TW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的結果差異為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 :</a:t>
            </a:r>
          </a:p>
          <a:p>
            <a:pPr marL="30480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出來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Gate-Level Netlist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，已經會有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LUT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FF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MUX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等等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具有的電路，但未根據實際使用的</a:t>
            </a:r>
            <a:r>
              <a:rPr lang="en-US" altLang="zh-TW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內部電路做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Placement</a:t>
            </a:r>
            <a:r>
              <a:rPr lang="zh-TW" altLang="en-US" sz="2400" kern="10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。</a:t>
            </a:r>
            <a:endParaRPr lang="en-US" altLang="zh-TW" sz="2400" kern="10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800"/>
              </a:spcAft>
              <a:buNone/>
            </a:pPr>
            <a:endParaRPr lang="en-US" altLang="zh-TW" sz="2400" kern="10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800"/>
              </a:spcAft>
              <a:buNone/>
            </a:pPr>
            <a:endParaRPr lang="en-US" altLang="zh-TW" sz="2400" kern="10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Implementation</a:t>
            </a:r>
            <a:r>
              <a:rPr lang="zh-TW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則是將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Synthesis</a:t>
            </a:r>
            <a:r>
              <a:rPr lang="zh-TW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出來的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Netlist</a:t>
            </a:r>
            <a:r>
              <a:rPr lang="zh-TW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進</a:t>
            </a:r>
            <a:r>
              <a:rPr lang="zh-TW" altLang="en-US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行</a:t>
            </a:r>
            <a:r>
              <a:rPr lang="en-US" altLang="zh-TW" sz="2400" kern="100" dirty="0" err="1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Placement&amp;Routing</a:t>
            </a:r>
            <a:r>
              <a:rPr lang="zh-TW" altLang="en-US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，並根據你實際使用的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FPGA</a:t>
            </a:r>
            <a:r>
              <a:rPr lang="zh-TW" altLang="en-US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做</a:t>
            </a:r>
            <a:r>
              <a:rPr lang="en-US" altLang="zh-TW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LUT</a:t>
            </a:r>
            <a:r>
              <a:rPr lang="zh-TW" altLang="en-US" sz="2400" kern="1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Times New Roman" panose="02020603050405020304" pitchFamily="18" charset="0"/>
              </a:rPr>
              <a:t>的拆分配置等等。</a:t>
            </a:r>
            <a:endParaRPr lang="zh-TW" altLang="en-US" sz="24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C7C8B12-49DC-DA29-C63D-66323E262850}"/>
              </a:ext>
            </a:extLst>
          </p:cNvPr>
          <p:cNvCxnSpPr/>
          <p:nvPr/>
        </p:nvCxnSpPr>
        <p:spPr>
          <a:xfrm>
            <a:off x="5931477" y="3429000"/>
            <a:ext cx="0" cy="94210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7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A16B9-232D-71BA-01CC-FB20323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82" y="2393898"/>
            <a:ext cx="6639719" cy="2452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B495D-D6BD-9B2B-0F50-794D57D8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611" y="2393898"/>
            <a:ext cx="2381494" cy="2550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8740C-D870-0C1C-F288-1E93E79EB132}"/>
              </a:ext>
            </a:extLst>
          </p:cNvPr>
          <p:cNvSpPr txBox="1"/>
          <p:nvPr/>
        </p:nvSpPr>
        <p:spPr>
          <a:xfrm>
            <a:off x="1643974" y="1595336"/>
            <a:ext cx="42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Synthesis</a:t>
            </a:r>
            <a:r>
              <a:rPr lang="zh-TW" altLang="en-US" dirty="0"/>
              <a:t>後得到的</a:t>
            </a:r>
            <a:endParaRPr lang="en-US" altLang="zh-TW" dirty="0"/>
          </a:p>
          <a:p>
            <a:pPr algn="ctr"/>
            <a:r>
              <a:rPr lang="en-US" altLang="zh-TW" dirty="0"/>
              <a:t>Gate-Level netlist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433F3-DDA1-47E1-7ABC-E102A2D64525}"/>
              </a:ext>
            </a:extLst>
          </p:cNvPr>
          <p:cNvSpPr txBox="1"/>
          <p:nvPr/>
        </p:nvSpPr>
        <p:spPr>
          <a:xfrm>
            <a:off x="7680592" y="1595336"/>
            <a:ext cx="42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Implementation</a:t>
            </a:r>
            <a:r>
              <a:rPr lang="zh-TW" altLang="en-US" dirty="0"/>
              <a:t>後得到</a:t>
            </a:r>
            <a:r>
              <a:rPr lang="en-US" altLang="zh-TW" dirty="0"/>
              <a:t>FPGA</a:t>
            </a:r>
            <a:r>
              <a:rPr lang="zh-TW" altLang="en-US" dirty="0"/>
              <a:t>內部電路</a:t>
            </a:r>
            <a:endParaRPr lang="en-US" altLang="zh-TW" dirty="0"/>
          </a:p>
          <a:p>
            <a:pPr algn="ctr"/>
            <a:r>
              <a:rPr lang="zh-TW" altLang="en-US" dirty="0"/>
              <a:t>實際的使用圖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950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1784636-D14A-D78B-044E-50E000FED8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C2D07E-DD7C-503F-C642-BEC1F56D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03" r="7538"/>
          <a:stretch/>
        </p:blipFill>
        <p:spPr>
          <a:xfrm>
            <a:off x="353600" y="785092"/>
            <a:ext cx="5724959" cy="48403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9CBE99-8B5A-6D3A-FC6E-EF077FA3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58" y="785092"/>
            <a:ext cx="5296631" cy="48403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6C7242-7AF2-2970-8F68-8A07AD0F0728}"/>
              </a:ext>
            </a:extLst>
          </p:cNvPr>
          <p:cNvSpPr/>
          <p:nvPr/>
        </p:nvSpPr>
        <p:spPr>
          <a:xfrm>
            <a:off x="10969857" y="1797379"/>
            <a:ext cx="497914" cy="626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B5C556-D9AD-FD87-F388-385915007F0E}"/>
              </a:ext>
            </a:extLst>
          </p:cNvPr>
          <p:cNvSpPr txBox="1"/>
          <p:nvPr/>
        </p:nvSpPr>
        <p:spPr>
          <a:xfrm>
            <a:off x="2494303" y="5860759"/>
            <a:ext cx="283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Floorplan</a:t>
            </a:r>
          </a:p>
          <a:p>
            <a:r>
              <a:rPr lang="en-US" altLang="zh-TW" dirty="0"/>
              <a:t>After synthesis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8C0DF-509D-1A8A-034A-4312C48D64D1}"/>
              </a:ext>
            </a:extLst>
          </p:cNvPr>
          <p:cNvSpPr txBox="1"/>
          <p:nvPr/>
        </p:nvSpPr>
        <p:spPr>
          <a:xfrm>
            <a:off x="7793500" y="5860759"/>
            <a:ext cx="283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Floorplan</a:t>
            </a:r>
          </a:p>
          <a:p>
            <a:r>
              <a:rPr lang="en-US" altLang="zh-TW" dirty="0"/>
              <a:t>After implementation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2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48B1E-5CC8-B631-4619-B2F3449D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8AA848-B354-01BC-E22E-3DC154A52318}"/>
              </a:ext>
            </a:extLst>
          </p:cNvPr>
          <p:cNvSpPr txBox="1"/>
          <p:nvPr/>
        </p:nvSpPr>
        <p:spPr>
          <a:xfrm>
            <a:off x="3981954" y="2658720"/>
            <a:ext cx="4077857" cy="26776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sz="6000" dirty="0" err="1"/>
              <a:t>Decoder.v</a:t>
            </a:r>
            <a:endParaRPr lang="en-US" altLang="zh-TW" sz="6000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0D5BA5-D2B7-017B-43BE-E7CCAD8D209F}"/>
              </a:ext>
            </a:extLst>
          </p:cNvPr>
          <p:cNvCxnSpPr/>
          <p:nvPr/>
        </p:nvCxnSpPr>
        <p:spPr>
          <a:xfrm>
            <a:off x="1275699" y="3891359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C9704-A90A-583A-5D90-F0B0748BA7CB}"/>
              </a:ext>
            </a:extLst>
          </p:cNvPr>
          <p:cNvSpPr txBox="1"/>
          <p:nvPr/>
        </p:nvSpPr>
        <p:spPr>
          <a:xfrm>
            <a:off x="679953" y="3655634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sw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F36DDB-ABAF-C1DE-109E-0D224DF3947D}"/>
              </a:ext>
            </a:extLst>
          </p:cNvPr>
          <p:cNvSpPr txBox="1"/>
          <p:nvPr/>
        </p:nvSpPr>
        <p:spPr>
          <a:xfrm>
            <a:off x="2233536" y="352202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57FB6C9-7E80-AA8B-ACCC-AFFF9A9D25E1}"/>
              </a:ext>
            </a:extLst>
          </p:cNvPr>
          <p:cNvCxnSpPr>
            <a:cxnSpLocks/>
          </p:cNvCxnSpPr>
          <p:nvPr/>
        </p:nvCxnSpPr>
        <p:spPr>
          <a:xfrm flipV="1">
            <a:off x="2319696" y="3812882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A2E59E2-EF11-C78F-0AE5-0C716C6D0079}"/>
              </a:ext>
            </a:extLst>
          </p:cNvPr>
          <p:cNvCxnSpPr/>
          <p:nvPr/>
        </p:nvCxnSpPr>
        <p:spPr>
          <a:xfrm>
            <a:off x="8096754" y="3886252"/>
            <a:ext cx="2706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1880E3F-CD03-D681-3A39-6DA5EC21DFB5}"/>
              </a:ext>
            </a:extLst>
          </p:cNvPr>
          <p:cNvCxnSpPr>
            <a:cxnSpLocks/>
          </p:cNvCxnSpPr>
          <p:nvPr/>
        </p:nvCxnSpPr>
        <p:spPr>
          <a:xfrm flipV="1">
            <a:off x="9140751" y="3807775"/>
            <a:ext cx="178665" cy="1846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CB65F1-B49D-7A6F-7336-AB60DB26B078}"/>
              </a:ext>
            </a:extLst>
          </p:cNvPr>
          <p:cNvSpPr txBox="1"/>
          <p:nvPr/>
        </p:nvSpPr>
        <p:spPr>
          <a:xfrm>
            <a:off x="9140751" y="3477682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CA675C-7D16-A0E6-178C-65248F1C5203}"/>
              </a:ext>
            </a:extLst>
          </p:cNvPr>
          <p:cNvSpPr txBox="1"/>
          <p:nvPr/>
        </p:nvSpPr>
        <p:spPr>
          <a:xfrm>
            <a:off x="10839952" y="366234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37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372380-FAEA-C5DC-CEB8-17ACDD1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Decoder  implementation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209AE-CEA6-E39F-AE22-4E1837DB805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dobe 黑体 Std R"/>
              </a:rPr>
              <a:t>右方這段</a:t>
            </a:r>
            <a:r>
              <a:rPr lang="en-US" altLang="zh-TW" sz="2200" dirty="0">
                <a:latin typeface="Adobe 黑体 Std R"/>
              </a:rPr>
              <a:t>RTL</a:t>
            </a:r>
            <a:r>
              <a:rPr lang="zh-TW" altLang="en-US" sz="2200" dirty="0">
                <a:latin typeface="Adobe 黑体 Std R"/>
              </a:rPr>
              <a:t> </a:t>
            </a:r>
            <a:r>
              <a:rPr lang="en-US" altLang="zh-TW" sz="2200" dirty="0">
                <a:latin typeface="Adobe 黑体 Std R"/>
              </a:rPr>
              <a:t>code</a:t>
            </a:r>
            <a:r>
              <a:rPr lang="zh-TW" altLang="en-US" sz="2200" dirty="0">
                <a:latin typeface="Adobe 黑体 Std R"/>
              </a:rPr>
              <a:t>將會產生出</a:t>
            </a:r>
            <a:r>
              <a:rPr lang="en-US" altLang="zh-TW" sz="2200" dirty="0">
                <a:solidFill>
                  <a:srgbClr val="FF0000"/>
                </a:solidFill>
                <a:latin typeface="Adobe 黑体 Std R"/>
              </a:rPr>
              <a:t>2 to 4 decoder with 3-bit output</a:t>
            </a:r>
            <a:r>
              <a:rPr lang="zh-TW" altLang="en-US" sz="2200" dirty="0">
                <a:latin typeface="Adobe 黑体 Std R"/>
              </a:rPr>
              <a:t>，透過</a:t>
            </a:r>
            <a:r>
              <a:rPr lang="en-US" altLang="zh-TW" sz="2200" dirty="0">
                <a:latin typeface="Adobe 黑体 Std R"/>
              </a:rPr>
              <a:t>case</a:t>
            </a:r>
            <a:r>
              <a:rPr lang="zh-TW" altLang="en-US" sz="2200" dirty="0">
                <a:latin typeface="Adobe 黑体 Std R"/>
              </a:rPr>
              <a:t>語句根據</a:t>
            </a:r>
            <a:r>
              <a:rPr lang="en-US" altLang="zh-TW" sz="2200" dirty="0" err="1">
                <a:latin typeface="Adobe 黑体 Std R"/>
              </a:rPr>
              <a:t>sw</a:t>
            </a:r>
            <a:r>
              <a:rPr lang="zh-TW" altLang="en-US" sz="2200" dirty="0">
                <a:latin typeface="Adobe 黑体 Std R"/>
              </a:rPr>
              <a:t>選擇出</a:t>
            </a:r>
            <a:r>
              <a:rPr lang="en-US" altLang="zh-TW" sz="2200" dirty="0" err="1">
                <a:latin typeface="Adobe 黑体 Std R"/>
              </a:rPr>
              <a:t>rgb</a:t>
            </a:r>
            <a:r>
              <a:rPr lang="zh-TW" altLang="en-US" sz="2200" dirty="0">
                <a:latin typeface="Adobe 黑体 Std R"/>
              </a:rPr>
              <a:t>的輸出值。</a:t>
            </a:r>
            <a:endParaRPr lang="en-US" sz="2200" dirty="0">
              <a:latin typeface="Adobe 黑体 Std 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A9B62-3A7B-04F8-BC00-D80DD413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5712"/>
            <a:ext cx="6903720" cy="53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7B80D-657C-72A8-8037-2E4ECD7F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3132AD-6B27-DF62-811F-1D13805B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48780"/>
            <a:ext cx="10515600" cy="2952578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8C4CF1D-E968-2CAE-DC26-B9EA4775F3EE}"/>
              </a:ext>
            </a:extLst>
          </p:cNvPr>
          <p:cNvCxnSpPr>
            <a:cxnSpLocks/>
          </p:cNvCxnSpPr>
          <p:nvPr/>
        </p:nvCxnSpPr>
        <p:spPr>
          <a:xfrm flipV="1">
            <a:off x="7677150" y="1488043"/>
            <a:ext cx="533400" cy="1571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2CED30-BE49-7375-512C-55CDE8EB3574}"/>
              </a:ext>
            </a:extLst>
          </p:cNvPr>
          <p:cNvSpPr txBox="1"/>
          <p:nvPr/>
        </p:nvSpPr>
        <p:spPr>
          <a:xfrm>
            <a:off x="7134225" y="119435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switchs</a:t>
            </a:r>
            <a:r>
              <a:rPr lang="en-US" altLang="zh-TW" dirty="0"/>
              <a:t> </a:t>
            </a:r>
            <a:r>
              <a:rPr lang="zh-TW" altLang="en-US" dirty="0"/>
              <a:t>作為輸入</a:t>
            </a:r>
            <a:r>
              <a:rPr lang="en-US" altLang="zh-TW" dirty="0" err="1"/>
              <a:t>sw</a:t>
            </a:r>
            <a:r>
              <a:rPr lang="en-US" altLang="zh-TW" dirty="0"/>
              <a:t> </a:t>
            </a:r>
            <a:r>
              <a:rPr lang="zh-TW" altLang="en-US" dirty="0"/>
              <a:t>訊號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5119794-AF99-1B4F-20B3-29D8A5B93CD7}"/>
              </a:ext>
            </a:extLst>
          </p:cNvPr>
          <p:cNvCxnSpPr>
            <a:cxnSpLocks/>
          </p:cNvCxnSpPr>
          <p:nvPr/>
        </p:nvCxnSpPr>
        <p:spPr>
          <a:xfrm flipH="1">
            <a:off x="6678849" y="4965144"/>
            <a:ext cx="542925" cy="809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87BA74-B296-21DD-1F90-618276336A17}"/>
              </a:ext>
            </a:extLst>
          </p:cNvPr>
          <p:cNvSpPr txBox="1"/>
          <p:nvPr/>
        </p:nvSpPr>
        <p:spPr>
          <a:xfrm>
            <a:off x="5473936" y="5774769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</a:t>
            </a:r>
            <a:r>
              <a:rPr lang="zh-TW" altLang="en-US" dirty="0"/>
              <a:t> </a:t>
            </a:r>
            <a:r>
              <a:rPr lang="en-US" altLang="zh-TW" dirty="0"/>
              <a:t>led </a:t>
            </a:r>
            <a:r>
              <a:rPr lang="zh-TW" altLang="en-US" dirty="0"/>
              <a:t>輸出訊號</a:t>
            </a:r>
          </a:p>
        </p:txBody>
      </p:sp>
    </p:spTree>
    <p:extLst>
      <p:ext uri="{BB962C8B-B14F-4D97-AF65-F5344CB8AC3E}">
        <p14:creationId xmlns:p14="http://schemas.microsoft.com/office/powerpoint/2010/main" val="136987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3AA8-DB8C-E35C-3101-1FC39A36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5310D-0A74-AF97-31EB-19FC099E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netlist</a:t>
            </a:r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9D2219-B238-3C44-CCDF-17A79335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690688"/>
            <a:ext cx="1137443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6C6CF-327A-E021-8DBA-2EE5BDF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r>
              <a:rPr lang="zh-TW" altLang="en-US" dirty="0"/>
              <a:t> </a:t>
            </a:r>
            <a:r>
              <a:rPr lang="en-US" altLang="zh-TW" dirty="0"/>
              <a:t>and Implementation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36D048-6018-254A-3DC3-93F4C2F74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9" b="5649"/>
          <a:stretch/>
        </p:blipFill>
        <p:spPr>
          <a:xfrm>
            <a:off x="1034823" y="1690688"/>
            <a:ext cx="2782874" cy="235287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214E1A-B3C3-E3D7-B5C6-B70DAE393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823" y="4171087"/>
            <a:ext cx="2782874" cy="26869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63BE60-4B3A-9D5D-C32B-0A8053A95684}"/>
              </a:ext>
            </a:extLst>
          </p:cNvPr>
          <p:cNvSpPr/>
          <p:nvPr/>
        </p:nvSpPr>
        <p:spPr>
          <a:xfrm>
            <a:off x="3427638" y="4686300"/>
            <a:ext cx="267354" cy="2580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AE3AFE-86C7-B55C-97DA-5A8E2194CC3D}"/>
              </a:ext>
            </a:extLst>
          </p:cNvPr>
          <p:cNvSpPr txBox="1"/>
          <p:nvPr/>
        </p:nvSpPr>
        <p:spPr>
          <a:xfrm>
            <a:off x="4185770" y="2682461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Floorplan</a:t>
            </a:r>
          </a:p>
          <a:p>
            <a:r>
              <a:rPr lang="en-US" altLang="zh-TW" dirty="0"/>
              <a:t>After synthesis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CD015A-38B3-8874-8FAE-584A39846237}"/>
              </a:ext>
            </a:extLst>
          </p:cNvPr>
          <p:cNvSpPr txBox="1"/>
          <p:nvPr/>
        </p:nvSpPr>
        <p:spPr>
          <a:xfrm>
            <a:off x="4185770" y="5329877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Floorplan</a:t>
            </a:r>
          </a:p>
          <a:p>
            <a:r>
              <a:rPr lang="en-US" altLang="zh-TW" dirty="0"/>
              <a:t>After implementation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83A9F-B9A1-F1AA-DB44-35E467B86EAF}"/>
              </a:ext>
            </a:extLst>
          </p:cNvPr>
          <p:cNvSpPr txBox="1"/>
          <p:nvPr/>
        </p:nvSpPr>
        <p:spPr>
          <a:xfrm>
            <a:off x="6496943" y="1666798"/>
            <a:ext cx="5053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dobe 黑体 Std R"/>
              </a:rPr>
              <a:t>FPGA </a:t>
            </a:r>
            <a:r>
              <a:rPr lang="zh-TW" altLang="en-US" dirty="0">
                <a:latin typeface="Adobe 黑体 Std R"/>
              </a:rPr>
              <a:t>設計流程中，</a:t>
            </a:r>
            <a:r>
              <a:rPr lang="en-US" altLang="zh-TW" dirty="0">
                <a:latin typeface="Adobe 黑体 Std R"/>
              </a:rPr>
              <a:t>Synthesis</a:t>
            </a:r>
            <a:r>
              <a:rPr lang="zh-TW" altLang="en-US" dirty="0">
                <a:latin typeface="Adobe 黑体 Std R"/>
              </a:rPr>
              <a:t>是將 </a:t>
            </a:r>
            <a:r>
              <a:rPr lang="en-US" altLang="zh-TW" dirty="0">
                <a:latin typeface="Adobe 黑体 Std R"/>
              </a:rPr>
              <a:t>RTL</a:t>
            </a:r>
            <a:r>
              <a:rPr lang="zh-TW" altLang="en-US" dirty="0">
                <a:latin typeface="Adobe 黑体 Std R"/>
              </a:rPr>
              <a:t>轉換為 </a:t>
            </a:r>
            <a:r>
              <a:rPr lang="en-US" altLang="zh-TW" dirty="0">
                <a:latin typeface="Adobe 黑体 Std R"/>
              </a:rPr>
              <a:t>Gate-Level Netlist </a:t>
            </a:r>
            <a:r>
              <a:rPr lang="zh-TW" altLang="en-US" dirty="0">
                <a:latin typeface="Adobe 黑体 Std R"/>
              </a:rPr>
              <a:t>的過程。在這個階段，</a:t>
            </a:r>
            <a:r>
              <a:rPr lang="en-US" altLang="zh-TW" dirty="0">
                <a:latin typeface="Adobe 黑体 Std R"/>
              </a:rPr>
              <a:t>EDA</a:t>
            </a:r>
            <a:r>
              <a:rPr lang="zh-TW" altLang="en-US" dirty="0">
                <a:latin typeface="Adobe 黑体 Std R"/>
              </a:rPr>
              <a:t>工具會進行多項優化，包括刪除冗餘邏輯、</a:t>
            </a:r>
            <a:r>
              <a:rPr lang="en-US" altLang="zh-TW" dirty="0">
                <a:latin typeface="Adobe 黑体 Std R"/>
              </a:rPr>
              <a:t>Boolean Optimization</a:t>
            </a:r>
            <a:r>
              <a:rPr lang="zh-TW" altLang="en-US" dirty="0">
                <a:latin typeface="Adobe 黑体 Std R"/>
              </a:rPr>
              <a:t>，並將邏輯映射到 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、</a:t>
            </a:r>
            <a:r>
              <a:rPr lang="en-US" altLang="zh-TW" dirty="0">
                <a:latin typeface="Adobe 黑体 Std R"/>
              </a:rPr>
              <a:t>FF</a:t>
            </a:r>
            <a:r>
              <a:rPr lang="zh-TW" altLang="en-US" dirty="0">
                <a:latin typeface="Adobe 黑体 Std R"/>
              </a:rPr>
              <a:t>、</a:t>
            </a:r>
            <a:r>
              <a:rPr lang="en-US" altLang="zh-TW" dirty="0">
                <a:latin typeface="Adobe 黑体 Std R"/>
              </a:rPr>
              <a:t>MUX</a:t>
            </a:r>
            <a:r>
              <a:rPr lang="zh-TW" altLang="en-US" dirty="0">
                <a:latin typeface="Adobe 黑体 Std R"/>
              </a:rPr>
              <a:t>等 </a:t>
            </a:r>
            <a:r>
              <a:rPr lang="en-US" altLang="zh-TW" dirty="0">
                <a:latin typeface="Adobe 黑体 Std R"/>
              </a:rPr>
              <a:t>FPGA </a:t>
            </a:r>
            <a:r>
              <a:rPr lang="zh-TW" altLang="en-US" dirty="0">
                <a:latin typeface="Adobe 黑体 Std R"/>
              </a:rPr>
              <a:t>資源。然而，</a:t>
            </a:r>
            <a:r>
              <a:rPr lang="en-US" altLang="zh-TW" dirty="0">
                <a:latin typeface="Adobe 黑体 Std R"/>
              </a:rPr>
              <a:t>Synthesis </a:t>
            </a:r>
            <a:r>
              <a:rPr lang="zh-TW" altLang="en-US" dirty="0">
                <a:latin typeface="Adobe 黑体 Std R"/>
              </a:rPr>
              <a:t>過程並不涉及</a:t>
            </a:r>
            <a:r>
              <a:rPr lang="en-US" altLang="zh-TW" dirty="0">
                <a:latin typeface="Adobe 黑体 Std R"/>
              </a:rPr>
              <a:t>Placement</a:t>
            </a:r>
            <a:r>
              <a:rPr lang="zh-TW" altLang="en-US" dirty="0">
                <a:latin typeface="Adobe 黑体 Std R"/>
              </a:rPr>
              <a:t>與</a:t>
            </a:r>
            <a:r>
              <a:rPr lang="en-US" altLang="zh-TW" dirty="0">
                <a:latin typeface="Adobe 黑体 Std R"/>
              </a:rPr>
              <a:t>Routing</a:t>
            </a:r>
            <a:r>
              <a:rPr lang="zh-TW" altLang="en-US" dirty="0">
                <a:latin typeface="Adobe 黑体 Std R"/>
              </a:rPr>
              <a:t>，因此在左圖中，尚未顯示具體的</a:t>
            </a:r>
            <a:r>
              <a:rPr lang="en-US" altLang="zh-TW" dirty="0">
                <a:latin typeface="Adobe 黑体 Std R"/>
              </a:rPr>
              <a:t>CLB</a:t>
            </a:r>
            <a:r>
              <a:rPr lang="zh-TW" altLang="en-US" dirty="0">
                <a:latin typeface="Adobe 黑体 Std R"/>
              </a:rPr>
              <a:t>被使用的情況。</a:t>
            </a:r>
            <a:endParaRPr lang="en-US" dirty="0">
              <a:latin typeface="Adobe 黑体 Std 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1F147-282D-98BB-DD45-F66A5BA832AF}"/>
              </a:ext>
            </a:extLst>
          </p:cNvPr>
          <p:cNvSpPr txBox="1"/>
          <p:nvPr/>
        </p:nvSpPr>
        <p:spPr>
          <a:xfrm>
            <a:off x="6496943" y="4381423"/>
            <a:ext cx="505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dobe 黑体 Std R"/>
              </a:rPr>
              <a:t>Implementation</a:t>
            </a:r>
            <a:r>
              <a:rPr lang="zh-TW" altLang="en-US" dirty="0">
                <a:latin typeface="Adobe 黑体 Std R"/>
              </a:rPr>
              <a:t>過程中執行了</a:t>
            </a:r>
            <a:r>
              <a:rPr lang="en-US" altLang="zh-TW" dirty="0">
                <a:latin typeface="Adobe 黑体 Std R"/>
              </a:rPr>
              <a:t>Placement</a:t>
            </a:r>
            <a:r>
              <a:rPr lang="zh-TW" altLang="en-US" dirty="0">
                <a:latin typeface="Adobe 黑体 Std R"/>
              </a:rPr>
              <a:t>和</a:t>
            </a:r>
            <a:r>
              <a:rPr lang="en-US" altLang="zh-TW" dirty="0">
                <a:latin typeface="Adobe 黑体 Std R"/>
              </a:rPr>
              <a:t>Routing</a:t>
            </a:r>
            <a:r>
              <a:rPr lang="zh-TW" altLang="en-US" dirty="0">
                <a:latin typeface="Adobe 黑体 Std R"/>
              </a:rPr>
              <a:t>，左圖可以看到 </a:t>
            </a:r>
            <a:r>
              <a:rPr lang="en-US" altLang="zh-TW" dirty="0">
                <a:latin typeface="Adobe 黑体 Std R"/>
              </a:rPr>
              <a:t>CLB</a:t>
            </a:r>
            <a:r>
              <a:rPr lang="zh-TW" altLang="en-US" dirty="0">
                <a:latin typeface="Adobe 黑体 Std R"/>
              </a:rPr>
              <a:t>已經被分配。 </a:t>
            </a:r>
            <a:endParaRPr lang="en-US" dirty="0">
              <a:latin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638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FF9F-96C8-E46A-7E0A-9C3E0F02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CLB</a:t>
            </a:r>
            <a:r>
              <a:rPr lang="zh-TW" altLang="en-US" dirty="0"/>
              <a:t>跟</a:t>
            </a:r>
            <a:r>
              <a:rPr lang="en-US" altLang="zh-TW" dirty="0"/>
              <a:t>Gate Level netlist</a:t>
            </a:r>
            <a:r>
              <a:rPr lang="zh-TW" altLang="en-US" dirty="0"/>
              <a:t>關係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3844C-DC6A-958F-CD5C-4BC4661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2" y="1690688"/>
            <a:ext cx="6639719" cy="2452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26058-A7D6-01F1-37B4-1CA03386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32" y="4143046"/>
            <a:ext cx="2381494" cy="2550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22AD07-081F-F1C8-1E94-8125ABE6599A}"/>
              </a:ext>
            </a:extLst>
          </p:cNvPr>
          <p:cNvSpPr txBox="1"/>
          <p:nvPr/>
        </p:nvSpPr>
        <p:spPr>
          <a:xfrm>
            <a:off x="5686425" y="4108394"/>
            <a:ext cx="566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/>
              </a:rPr>
              <a:t>上圖為</a:t>
            </a:r>
            <a:r>
              <a:rPr lang="en-US" altLang="zh-TW" dirty="0">
                <a:latin typeface="Adobe 黑体 Std R"/>
              </a:rPr>
              <a:t>Gate-Level netlist</a:t>
            </a:r>
            <a:r>
              <a:rPr lang="zh-TW" altLang="en-US" dirty="0">
                <a:latin typeface="Adobe 黑体 Std R"/>
              </a:rPr>
              <a:t>，左圖為</a:t>
            </a:r>
            <a:r>
              <a:rPr lang="en-US" altLang="zh-TW" dirty="0">
                <a:latin typeface="Adobe 黑体 Std R"/>
              </a:rPr>
              <a:t>Implementation</a:t>
            </a:r>
            <a:r>
              <a:rPr lang="zh-TW" altLang="en-US" dirty="0">
                <a:latin typeface="Adobe 黑体 Std R"/>
              </a:rPr>
              <a:t>在</a:t>
            </a:r>
            <a:r>
              <a:rPr lang="en-US" altLang="zh-TW" dirty="0">
                <a:latin typeface="Adobe 黑体 Std R"/>
              </a:rPr>
              <a:t>FPGA</a:t>
            </a:r>
            <a:r>
              <a:rPr lang="zh-TW" altLang="en-US" dirty="0">
                <a:latin typeface="Adobe 黑体 Std R"/>
              </a:rPr>
              <a:t>上的結果，</a:t>
            </a:r>
            <a:r>
              <a:rPr lang="en-US" altLang="zh-TW" dirty="0" err="1">
                <a:latin typeface="Adobe 黑体 Std R"/>
              </a:rPr>
              <a:t>Pynq</a:t>
            </a:r>
            <a:r>
              <a:rPr lang="zh-TW" altLang="en-US" dirty="0">
                <a:latin typeface="Adobe 黑体 Std R"/>
              </a:rPr>
              <a:t>板的每個</a:t>
            </a:r>
            <a:r>
              <a:rPr lang="en-US" altLang="zh-TW" dirty="0">
                <a:latin typeface="Adobe 黑体 Std R"/>
              </a:rPr>
              <a:t>CLB</a:t>
            </a:r>
            <a:r>
              <a:rPr lang="zh-TW" altLang="en-US" dirty="0">
                <a:latin typeface="Adobe 黑体 Std R"/>
              </a:rPr>
              <a:t>裡面具有兩個</a:t>
            </a:r>
            <a:r>
              <a:rPr lang="en-US" altLang="zh-TW" dirty="0">
                <a:latin typeface="Adobe 黑体 Std R"/>
              </a:rPr>
              <a:t>Slice</a:t>
            </a:r>
            <a:r>
              <a:rPr lang="zh-TW" altLang="en-US" dirty="0">
                <a:latin typeface="Adobe 黑体 Std R"/>
              </a:rPr>
              <a:t>每個</a:t>
            </a:r>
            <a:r>
              <a:rPr lang="en-US" altLang="zh-TW" dirty="0">
                <a:latin typeface="Adobe 黑体 Std R"/>
              </a:rPr>
              <a:t>Slice</a:t>
            </a:r>
            <a:r>
              <a:rPr lang="zh-TW" altLang="en-US" dirty="0">
                <a:latin typeface="Adobe 黑体 Std R"/>
              </a:rPr>
              <a:t>又有四個</a:t>
            </a:r>
            <a:r>
              <a:rPr lang="en-US" altLang="zh-TW" dirty="0">
                <a:latin typeface="Adobe 黑体 Std R"/>
              </a:rPr>
              <a:t>6-input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而每個</a:t>
            </a:r>
            <a:r>
              <a:rPr lang="en-US" altLang="zh-TW" dirty="0">
                <a:latin typeface="Adobe 黑体 Std R"/>
              </a:rPr>
              <a:t>6-input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又可以當作兩個</a:t>
            </a:r>
            <a:r>
              <a:rPr lang="en-US" altLang="zh-TW" dirty="0">
                <a:latin typeface="Adobe 黑体 Std R"/>
              </a:rPr>
              <a:t>5-input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使用，從</a:t>
            </a:r>
            <a:r>
              <a:rPr lang="en-US" altLang="zh-TW" dirty="0">
                <a:latin typeface="Adobe 黑体 Std R"/>
              </a:rPr>
              <a:t>netlist</a:t>
            </a:r>
            <a:r>
              <a:rPr lang="zh-TW" altLang="en-US" dirty="0">
                <a:latin typeface="Adobe 黑体 Std R"/>
              </a:rPr>
              <a:t>可以看到我們有三個</a:t>
            </a:r>
            <a:r>
              <a:rPr lang="en-US" altLang="zh-TW" dirty="0">
                <a:latin typeface="Adobe 黑体 Std R"/>
              </a:rPr>
              <a:t>output</a:t>
            </a:r>
            <a:r>
              <a:rPr lang="zh-TW" altLang="en-US" dirty="0">
                <a:latin typeface="Adobe 黑体 Std R"/>
              </a:rPr>
              <a:t>，因此</a:t>
            </a:r>
            <a:r>
              <a:rPr lang="en-US" altLang="zh-TW" dirty="0">
                <a:latin typeface="Adobe 黑体 Std R"/>
              </a:rPr>
              <a:t>tool</a:t>
            </a:r>
            <a:r>
              <a:rPr lang="zh-TW" altLang="en-US" dirty="0">
                <a:latin typeface="Adobe 黑体 Std R"/>
              </a:rPr>
              <a:t>幫我們</a:t>
            </a:r>
            <a:r>
              <a:rPr lang="en-US" altLang="zh-TW" dirty="0">
                <a:latin typeface="Adobe 黑体 Std R"/>
              </a:rPr>
              <a:t>implement</a:t>
            </a:r>
            <a:r>
              <a:rPr lang="zh-TW" altLang="en-US" dirty="0">
                <a:latin typeface="Adobe 黑体 Std R"/>
              </a:rPr>
              <a:t>成使用了兩個</a:t>
            </a:r>
            <a:r>
              <a:rPr lang="en-US" altLang="zh-TW" dirty="0">
                <a:latin typeface="Adobe 黑体 Std R"/>
              </a:rPr>
              <a:t>6-input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，而這兩個</a:t>
            </a:r>
            <a:r>
              <a:rPr lang="en-US" altLang="zh-TW" dirty="0">
                <a:latin typeface="Adobe 黑体 Std R"/>
              </a:rPr>
              <a:t>6-input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實際上都被用成了</a:t>
            </a:r>
            <a:r>
              <a:rPr lang="en-US" altLang="zh-TW" dirty="0">
                <a:latin typeface="Adobe 黑体 Std R"/>
              </a:rPr>
              <a:t>5-input</a:t>
            </a:r>
            <a:r>
              <a:rPr lang="zh-TW" altLang="en-US" dirty="0">
                <a:latin typeface="Adobe 黑体 Std R"/>
              </a:rPr>
              <a:t>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，下方的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提供兩個</a:t>
            </a:r>
            <a:r>
              <a:rPr lang="en-US" altLang="zh-TW" dirty="0">
                <a:latin typeface="Adobe 黑体 Std R"/>
              </a:rPr>
              <a:t>output</a:t>
            </a:r>
            <a:r>
              <a:rPr lang="zh-TW" altLang="en-US" dirty="0">
                <a:latin typeface="Adobe 黑体 Std R"/>
              </a:rPr>
              <a:t>，上方的</a:t>
            </a:r>
            <a:r>
              <a:rPr lang="en-US" altLang="zh-TW" dirty="0">
                <a:latin typeface="Adobe 黑体 Std R"/>
              </a:rPr>
              <a:t>LUT</a:t>
            </a:r>
            <a:r>
              <a:rPr lang="zh-TW" altLang="en-US" dirty="0">
                <a:latin typeface="Adobe 黑体 Std R"/>
              </a:rPr>
              <a:t>提供一個</a:t>
            </a:r>
            <a:r>
              <a:rPr lang="en-US" altLang="zh-TW" dirty="0">
                <a:latin typeface="Adobe 黑体 Std R"/>
              </a:rPr>
              <a:t>output</a:t>
            </a:r>
            <a:r>
              <a:rPr lang="zh-TW" altLang="en-US" dirty="0">
                <a:latin typeface="Adobe 黑体 Std R"/>
              </a:rPr>
              <a:t>，剛好可以對應到</a:t>
            </a:r>
            <a:r>
              <a:rPr lang="en-US" altLang="zh-TW" dirty="0">
                <a:latin typeface="Adobe 黑体 Std R"/>
              </a:rPr>
              <a:t>netlist</a:t>
            </a:r>
            <a:r>
              <a:rPr lang="zh-TW" altLang="en-US" dirty="0">
                <a:latin typeface="Adobe 黑体 Std R"/>
              </a:rPr>
              <a:t>的三個</a:t>
            </a:r>
            <a:r>
              <a:rPr lang="en-US" altLang="zh-TW" dirty="0">
                <a:latin typeface="Adobe 黑体 Std R"/>
              </a:rPr>
              <a:t>input</a:t>
            </a:r>
            <a:r>
              <a:rPr lang="zh-TW" altLang="en-US" dirty="0">
                <a:latin typeface="Adobe 黑体 Std R"/>
              </a:rPr>
              <a:t>。</a:t>
            </a:r>
            <a:endParaRPr lang="en-US" dirty="0">
              <a:latin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5256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43C4D-680E-71EB-38BB-AC7F5C3F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8FCE-7490-C397-270D-F9E01609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 Time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D6E2-F39D-C017-17DE-BF5F0CFB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Demo_Video</a:t>
            </a:r>
            <a:endParaRPr lang="en-US" altLang="zh-TW" dirty="0"/>
          </a:p>
          <a:p>
            <a:r>
              <a:rPr lang="en-US" altLang="zh-TW" dirty="0"/>
              <a:t>[00:03] Problem1 RGB 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Adobe 黑体 Std R</vt:lpstr>
      <vt:lpstr>Aptos</vt:lpstr>
      <vt:lpstr>Aptos Display</vt:lpstr>
      <vt:lpstr>Arial</vt:lpstr>
      <vt:lpstr>Calibri</vt:lpstr>
      <vt:lpstr>Consolas</vt:lpstr>
      <vt:lpstr>Wingdings</vt:lpstr>
      <vt:lpstr>Office 佈景主題</vt:lpstr>
      <vt:lpstr>電路設計說明   第14組  黃偉峰 E34106010 陳識博 E94106096 黃芊      F74104040   </vt:lpstr>
      <vt:lpstr>Problem 1 - RGB LED</vt:lpstr>
      <vt:lpstr>Block diagram</vt:lpstr>
      <vt:lpstr>Decoder  implementation</vt:lpstr>
      <vt:lpstr>Constraints</vt:lpstr>
      <vt:lpstr>Gate-Level netlist</vt:lpstr>
      <vt:lpstr>Synthesis and Implementation</vt:lpstr>
      <vt:lpstr>CLB跟Gate Level netlist關係</vt:lpstr>
      <vt:lpstr>Video Time code</vt:lpstr>
      <vt:lpstr>Problem 2 - Traffic Light</vt:lpstr>
      <vt:lpstr>Top Module Block diagram</vt:lpstr>
      <vt:lpstr>Module hierarchy</vt:lpstr>
      <vt:lpstr>normal.v - FSM</vt:lpstr>
      <vt:lpstr>normal.v – I/O</vt:lpstr>
      <vt:lpstr>traffic_light.v</vt:lpstr>
      <vt:lpstr>traffic_light.v – output(leds)</vt:lpstr>
      <vt:lpstr>traffic_light.v – output(T1 and T2)</vt:lpstr>
      <vt:lpstr>Constraints</vt:lpstr>
      <vt:lpstr>Floorplan and Gate-Level netlist</vt:lpstr>
      <vt:lpstr>Video Time code</vt:lpstr>
      <vt:lpstr>Problem 3</vt:lpstr>
      <vt:lpstr>PowerPoint Presentation</vt:lpstr>
      <vt:lpstr>blinky.xdc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陳識博 CHEN ,SHI-BO</dc:creator>
  <cp:lastModifiedBy>黃偉峰 HUANG, WEI-FENG</cp:lastModifiedBy>
  <cp:revision>50</cp:revision>
  <dcterms:created xsi:type="dcterms:W3CDTF">2025-03-12T02:11:33Z</dcterms:created>
  <dcterms:modified xsi:type="dcterms:W3CDTF">2025-03-15T13:03:33Z</dcterms:modified>
</cp:coreProperties>
</file>