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87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824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13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264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7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968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547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538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02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80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679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15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13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40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437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6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30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tmp"/><Relationship Id="rId5" Type="http://schemas.openxmlformats.org/officeDocument/2006/relationships/image" Target="../media/image38.tmp"/><Relationship Id="rId4" Type="http://schemas.openxmlformats.org/officeDocument/2006/relationships/image" Target="../media/image3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tmp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FA8FC-3049-C320-8299-538B519CA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62" y="497740"/>
            <a:ext cx="5787914" cy="2613747"/>
          </a:xfrm>
        </p:spPr>
        <p:txBody>
          <a:bodyPr anchor="t">
            <a:normAutofit/>
          </a:bodyPr>
          <a:lstStyle/>
          <a:p>
            <a:r>
              <a:rPr lang="de-DE" sz="6600" b="1" dirty="0"/>
              <a:t>CAPSTONE PROJECT -2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9A9B35-0924-F509-75A2-E5827C73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4" y="2368926"/>
            <a:ext cx="6049961" cy="2755175"/>
          </a:xfrm>
        </p:spPr>
        <p:txBody>
          <a:bodyPr anchor="b">
            <a:normAutofit/>
          </a:bodyPr>
          <a:lstStyle/>
          <a:p>
            <a:pPr algn="ctr"/>
            <a:r>
              <a:rPr lang="de-DE" sz="4400" b="1" dirty="0"/>
              <a:t>EMPLOYEE CHURN PREDICTION</a:t>
            </a:r>
          </a:p>
        </p:txBody>
      </p:sp>
      <p:pic>
        <p:nvPicPr>
          <p:cNvPr id="4" name="Picture 3" descr="Bunte Farbpigmente">
            <a:extLst>
              <a:ext uri="{FF2B5EF4-FFF2-40B4-BE49-F238E27FC236}">
                <a16:creationId xmlns:a16="http://schemas.microsoft.com/office/drawing/2014/main" id="{4A0F4B1E-49C0-9260-5117-ABDE61BD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00"/>
          <a:stretch/>
        </p:blipFill>
        <p:spPr>
          <a:xfrm>
            <a:off x="4896763" y="-66093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91651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48D89AC-4AB3-E528-3968-C0B5AE87E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07" y="1347190"/>
            <a:ext cx="11095682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72C0B7-D720-3C37-E361-49976BEF4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14" y="2224514"/>
            <a:ext cx="8466554" cy="44961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EECFA2-ABD0-BE32-5083-49E55AB6D4C2}"/>
              </a:ext>
            </a:extLst>
          </p:cNvPr>
          <p:cNvSpPr txBox="1"/>
          <p:nvPr/>
        </p:nvSpPr>
        <p:spPr>
          <a:xfrm>
            <a:off x="1981992" y="137296"/>
            <a:ext cx="9766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Tendency to left regarding workload has five phases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Below 125 hours/month there is no churn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125-160 hours/month churn rate is highest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160-220 hours/month churn rate very low(neglectable)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220-290 hours/month churn rate high(has a bell shape)</a:t>
            </a:r>
          </a:p>
          <a:p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Over 220 hours/month churn rate % 100!!!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AC10BF6-37EF-F81A-B766-1A593A131816}"/>
              </a:ext>
            </a:extLst>
          </p:cNvPr>
          <p:cNvSpPr/>
          <p:nvPr/>
        </p:nvSpPr>
        <p:spPr>
          <a:xfrm>
            <a:off x="149486" y="-96377"/>
            <a:ext cx="3201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K-MEANS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1357B6-FC1B-FEC6-B670-6274BF489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8" y="826953"/>
            <a:ext cx="4808637" cy="36807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6B3A851-4780-BD52-0DF1-0FC1DDC84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20" y="1262883"/>
            <a:ext cx="4206605" cy="26748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FAB7AE-FA4D-F39D-D993-1AA28CBE7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67493" y="831360"/>
            <a:ext cx="4252328" cy="2697714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E8751B7-43F5-8ECE-F3C4-0AF3575B4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82" y="4373665"/>
            <a:ext cx="1117188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CED6C17-FDE0-5306-43D1-D6903565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85" y="3966581"/>
            <a:ext cx="4000847" cy="26748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5182FA-ADB1-148C-3B93-86E36D861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24" y="4069460"/>
            <a:ext cx="3063505" cy="24690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FB9A7D-A92C-1A3B-83C2-93A5B880E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37" y="1107876"/>
            <a:ext cx="3688400" cy="25300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D1401C-FEE0-0653-D9D6-14582F7DC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74" y="906561"/>
            <a:ext cx="3673158" cy="25224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CE1EF2F-9D64-B79C-D5D2-3D1D3DAD4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7" y="3997064"/>
            <a:ext cx="3589331" cy="2644369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E46041-7D22-0720-7A9C-F3C948A9E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04" y="1631287"/>
            <a:ext cx="2514818" cy="127265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2A60820-5D34-0374-59F9-A779064CD7DA}"/>
              </a:ext>
            </a:extLst>
          </p:cNvPr>
          <p:cNvSpPr/>
          <p:nvPr/>
        </p:nvSpPr>
        <p:spPr>
          <a:xfrm>
            <a:off x="31554" y="80618"/>
            <a:ext cx="54292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 BOOSTING</a:t>
            </a:r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2712F44-880A-65F2-0685-A938290F04E3}"/>
              </a:ext>
            </a:extLst>
          </p:cNvPr>
          <p:cNvSpPr txBox="1"/>
          <p:nvPr/>
        </p:nvSpPr>
        <p:spPr>
          <a:xfrm>
            <a:off x="5349965" y="1375609"/>
            <a:ext cx="28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GradientBoosting_CV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69072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63CD79-50B2-0544-3646-9021BE180356}"/>
              </a:ext>
            </a:extLst>
          </p:cNvPr>
          <p:cNvSpPr/>
          <p:nvPr/>
        </p:nvSpPr>
        <p:spPr>
          <a:xfrm>
            <a:off x="111007" y="-77523"/>
            <a:ext cx="161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69B99F-D190-DACD-6060-87531B02C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7" y="1371319"/>
            <a:ext cx="3543607" cy="26443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4C9219E-14E2-FC4C-7FC3-28AEB4DF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21" y="11031"/>
            <a:ext cx="4938188" cy="27205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A69092-2532-FA44-6C28-C96910A73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12" y="4126394"/>
            <a:ext cx="4938188" cy="27434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740F81B-D033-05F9-B2C9-4C3C9D23A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4" y="2693503"/>
            <a:ext cx="3688400" cy="250719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774F45-6521-EC53-D31B-322F1CB45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8" y="4282735"/>
            <a:ext cx="3680779" cy="2514818"/>
          </a:xfrm>
          <a:prstGeom prst="rect">
            <a:avLst/>
          </a:prstGeom>
        </p:spPr>
      </p:pic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1AF29F-27FC-E685-24BD-E40DC04A86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6" y="506374"/>
            <a:ext cx="2034716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8B70D7B-C0E3-19E8-714B-C575D1560635}"/>
              </a:ext>
            </a:extLst>
          </p:cNvPr>
          <p:cNvSpPr/>
          <p:nvPr/>
        </p:nvSpPr>
        <p:spPr>
          <a:xfrm>
            <a:off x="0" y="113122"/>
            <a:ext cx="37489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8147C-C106-7834-0CBA-584711232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7" y="1283198"/>
            <a:ext cx="3619814" cy="2522439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A3A27A-80C7-178D-83AE-86E844409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34" y="1855945"/>
            <a:ext cx="2286198" cy="1295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0257565-6CC1-013C-6BFF-BD677FACDD16}"/>
              </a:ext>
            </a:extLst>
          </p:cNvPr>
          <p:cNvSpPr txBox="1"/>
          <p:nvPr/>
        </p:nvSpPr>
        <p:spPr>
          <a:xfrm>
            <a:off x="4935763" y="1517391"/>
            <a:ext cx="116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RD_CV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EABC4A6-6DFC-0E25-10B4-E91EE27C5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92" y="978381"/>
            <a:ext cx="3543607" cy="26138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3485996-CBD3-BFF1-AAB2-478AA2F2A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5" y="4190769"/>
            <a:ext cx="3749365" cy="266723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747FB51-894C-A305-F28F-088B30EF4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75" y="4327941"/>
            <a:ext cx="3657917" cy="25300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E56EADA-C9C0-9253-2A6F-5C159775F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57" y="4114520"/>
            <a:ext cx="393226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BD5EFFA-D636-4FB3-1CE8-9B339A120E26}"/>
              </a:ext>
            </a:extLst>
          </p:cNvPr>
          <p:cNvSpPr/>
          <p:nvPr/>
        </p:nvSpPr>
        <p:spPr>
          <a:xfrm>
            <a:off x="80798" y="120441"/>
            <a:ext cx="26035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B4772C-DEDF-6567-52F5-E4F084E33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7" y="1484197"/>
            <a:ext cx="3680779" cy="25605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4231F91-F4B5-6BB0-2E70-0A4C785B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02" y="1394745"/>
            <a:ext cx="3680779" cy="25148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875D374-95FA-EE32-1619-575B4A5DA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76" y="4222741"/>
            <a:ext cx="3086367" cy="25148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733B5DD-B494-B1A6-FD77-16B21E78F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788" y="4055087"/>
            <a:ext cx="3947502" cy="2682472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01D304-40E5-9EC9-869C-74FE9C32C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14" y="2362973"/>
            <a:ext cx="2507197" cy="125740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FC81F10-DEEF-AFB3-F777-80223EA18120}"/>
              </a:ext>
            </a:extLst>
          </p:cNvPr>
          <p:cNvSpPr txBox="1"/>
          <p:nvPr/>
        </p:nvSpPr>
        <p:spPr>
          <a:xfrm>
            <a:off x="5128591" y="1993641"/>
            <a:ext cx="193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XGBOOST_CV</a:t>
            </a:r>
          </a:p>
        </p:txBody>
      </p:sp>
    </p:spTree>
    <p:extLst>
      <p:ext uri="{BB962C8B-B14F-4D97-AF65-F5344CB8AC3E}">
        <p14:creationId xmlns:p14="http://schemas.microsoft.com/office/powerpoint/2010/main" val="428877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2F98A6-A9BE-4A9B-A3EC-DD1A805AF5D1}"/>
              </a:ext>
            </a:extLst>
          </p:cNvPr>
          <p:cNvSpPr/>
          <p:nvPr/>
        </p:nvSpPr>
        <p:spPr>
          <a:xfrm>
            <a:off x="106045" y="-86949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DA4BFF-3FF9-E3BC-BC5C-7E90006B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1277856"/>
            <a:ext cx="5090601" cy="346740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A41435-0B5C-023B-62A4-76F2786E7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43" y="4939059"/>
            <a:ext cx="2270957" cy="4953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0A22AB1-FB00-2AAA-CF00-895E98CF5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12" y="207495"/>
            <a:ext cx="3688400" cy="2674852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26DA4A4-B81E-E9B0-A4A9-1986F32AB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6" y="3117721"/>
            <a:ext cx="4069433" cy="36426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A7A21AB-49C9-6888-6708-6F0E529A3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12" y="4415071"/>
            <a:ext cx="1950889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4024F2B-8A9A-73DB-B79C-71F99852B9FC}"/>
              </a:ext>
            </a:extLst>
          </p:cNvPr>
          <p:cNvSpPr/>
          <p:nvPr/>
        </p:nvSpPr>
        <p:spPr>
          <a:xfrm>
            <a:off x="75414" y="148720"/>
            <a:ext cx="40110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</a:t>
            </a:r>
            <a:r>
              <a:rPr lang="de-DE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7A581E-6251-359E-8F0C-CCC13764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2" y="1077612"/>
            <a:ext cx="8710415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3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C5A2738-6E02-D72A-07F2-BE075DAFB953}"/>
              </a:ext>
            </a:extLst>
          </p:cNvPr>
          <p:cNvSpPr txBox="1"/>
          <p:nvPr/>
        </p:nvSpPr>
        <p:spPr>
          <a:xfrm>
            <a:off x="126519" y="119605"/>
            <a:ext cx="3540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</a:t>
            </a:r>
            <a:r>
              <a:rPr lang="de-DE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Models</a:t>
            </a:r>
          </a:p>
        </p:txBody>
      </p:sp>
      <p:pic>
        <p:nvPicPr>
          <p:cNvPr id="5" name="Grafik 4" descr="Ein Bild, das Text, Straße, schwarz, Screenshot enthält.&#10;&#10;Automatisch generierte Beschreibung">
            <a:extLst>
              <a:ext uri="{FF2B5EF4-FFF2-40B4-BE49-F238E27FC236}">
                <a16:creationId xmlns:a16="http://schemas.microsoft.com/office/drawing/2014/main" id="{8B091A00-2117-5324-1CA9-D25061385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" y="1443878"/>
            <a:ext cx="6454699" cy="2598645"/>
          </a:xfrm>
          <a:prstGeom prst="rect">
            <a:avLst/>
          </a:prstGeom>
        </p:spPr>
      </p:pic>
      <p:pic>
        <p:nvPicPr>
          <p:cNvPr id="7" name="Grafik 6" descr="Ein Bild, das Text, Monitor, Bildschirm, silbern enthält.&#10;&#10;Automatisch generierte Beschreibung">
            <a:extLst>
              <a:ext uri="{FF2B5EF4-FFF2-40B4-BE49-F238E27FC236}">
                <a16:creationId xmlns:a16="http://schemas.microsoft.com/office/drawing/2014/main" id="{DC84D48A-75B3-9BA6-34F2-E83335E96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25" y="4532759"/>
            <a:ext cx="6751905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629E-22B9-053B-588C-977D3FA1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3" y="100494"/>
            <a:ext cx="4500561" cy="8945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500" dirty="0"/>
              <a:t>CONTENTS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B51C1-C006-3694-8A19-60BBC812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44" y="1324947"/>
            <a:ext cx="4500561" cy="535918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MEETING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 err="1">
                <a:latin typeface="Arial" panose="020B0604020202020204" pitchFamily="34" charset="0"/>
              </a:rPr>
              <a:t>Logistic</a:t>
            </a:r>
            <a:r>
              <a:rPr lang="de-DE" sz="1600" dirty="0">
                <a:latin typeface="Arial" panose="020B0604020202020204" pitchFamily="34" charset="0"/>
              </a:rPr>
              <a:t>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K-Means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/>
              <a:t>KNN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/>
              <a:t>Gradient</a:t>
            </a:r>
            <a:r>
              <a:rPr lang="de-DE" sz="1400" dirty="0"/>
              <a:t> </a:t>
            </a:r>
            <a:r>
              <a:rPr lang="de-DE" sz="1600" dirty="0" err="1"/>
              <a:t>Boosting</a:t>
            </a:r>
            <a:r>
              <a:rPr lang="de-DE" sz="14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/>
              <a:t>Random Forest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 err="1"/>
              <a:t>XGBoost</a:t>
            </a:r>
            <a:endParaRPr lang="de-DE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sz="1600" dirty="0"/>
              <a:t>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Model</a:t>
            </a:r>
            <a:r>
              <a:rPr lang="de-DE" sz="1400" dirty="0"/>
              <a:t> </a:t>
            </a:r>
            <a:r>
              <a:rPr lang="de-DE" sz="1600" dirty="0"/>
              <a:t>Evaluation</a:t>
            </a:r>
            <a:r>
              <a:rPr lang="de-DE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Model</a:t>
            </a:r>
            <a:r>
              <a:rPr lang="de-DE" sz="1400" dirty="0"/>
              <a:t> </a:t>
            </a:r>
            <a:r>
              <a:rPr lang="de-DE" sz="1600" dirty="0" err="1"/>
              <a:t>Deployment</a:t>
            </a:r>
            <a:endParaRPr lang="de-DE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BCBF3C0E-74AA-6AEA-C7E9-150225170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8" r="8580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38309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1ADD5-6896-9329-325B-DBAFA00D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8689"/>
            <a:ext cx="11101135" cy="1809500"/>
          </a:xfrm>
        </p:spPr>
        <p:txBody>
          <a:bodyPr/>
          <a:lstStyle/>
          <a:p>
            <a:pPr algn="ctr"/>
            <a:r>
              <a:rPr lang="de-DE" dirty="0"/>
              <a:t>GROUP MEMBERS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517D4-5BE1-A9F1-D7E1-B4E98D44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939434"/>
            <a:ext cx="11101136" cy="244432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de-DE" altLang="de-DE" sz="24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DA2101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de-DE" altLang="de-DE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Oğuzhan</a:t>
            </a:r>
            <a:r>
              <a:rPr kumimoji="0" lang="de-DE" altLang="de-DE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2400" i="1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Arial" panose="020B0604020202020204" pitchFamily="34" charset="0"/>
              </a:rPr>
              <a:t>			</a:t>
            </a:r>
            <a:r>
              <a:rPr lang="de-DE" altLang="de-DE" sz="2400" i="1" u="sng" dirty="0">
                <a:latin typeface="Arial" panose="020B0604020202020204" pitchFamily="34" charset="0"/>
              </a:rPr>
              <a:t>DA2102 - </a:t>
            </a:r>
            <a:r>
              <a:rPr lang="de-DE" altLang="de-DE" sz="2400" b="1" i="1" u="sng" dirty="0">
                <a:latin typeface="Arial" panose="020B0604020202020204" pitchFamily="34" charset="0"/>
              </a:rPr>
              <a:t>Birgül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400" i="1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i="1" dirty="0">
                <a:latin typeface="Arial" panose="020B0604020202020204" pitchFamily="34" charset="0"/>
              </a:rPr>
              <a:t>					</a:t>
            </a:r>
            <a:r>
              <a:rPr lang="de-DE" altLang="de-DE" sz="2400" i="1" u="sng" dirty="0">
                <a:latin typeface="Arial" panose="020B0604020202020204" pitchFamily="34" charset="0"/>
              </a:rPr>
              <a:t>DA2103 - </a:t>
            </a:r>
            <a:r>
              <a:rPr lang="de-DE" altLang="de-DE" sz="2400" b="1" i="1" u="sng" dirty="0">
                <a:latin typeface="Arial" panose="020B0604020202020204" pitchFamily="34" charset="0"/>
              </a:rPr>
              <a:t>Pakize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39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91D20-A071-A073-D15E-B09F5E27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MEETING SCHEDULE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81790-7841-965B-4C94-01BCF323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24.10 </a:t>
            </a:r>
            <a:r>
              <a:rPr lang="de-DE" b="0" i="0" dirty="0">
                <a:effectLst/>
                <a:latin typeface="Arial" panose="020B0604020202020204" pitchFamily="34" charset="0"/>
              </a:rPr>
              <a:t>EDA &amp; </a:t>
            </a:r>
            <a:r>
              <a:rPr lang="de-DE" dirty="0">
                <a:latin typeface="Arial" panose="020B0604020202020204" pitchFamily="34" charset="0"/>
              </a:rPr>
              <a:t>Data </a:t>
            </a:r>
            <a:r>
              <a:rPr lang="de-DE" dirty="0" err="1">
                <a:latin typeface="Arial" panose="020B0604020202020204" pitchFamily="34" charset="0"/>
              </a:rPr>
              <a:t>Visualization</a:t>
            </a: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25.10 </a:t>
            </a:r>
            <a:r>
              <a:rPr lang="de-DE" dirty="0" err="1">
                <a:latin typeface="Arial" panose="020B0604020202020204" pitchFamily="34" charset="0"/>
              </a:rPr>
              <a:t>Logistic</a:t>
            </a:r>
            <a:r>
              <a:rPr lang="de-DE" dirty="0">
                <a:latin typeface="Arial" panose="020B0604020202020204" pitchFamily="34" charset="0"/>
              </a:rPr>
              <a:t> Model </a:t>
            </a:r>
            <a:r>
              <a:rPr lang="de-DE" b="0" i="0" dirty="0">
                <a:effectLst/>
                <a:latin typeface="Arial" panose="020B0604020202020204" pitchFamily="34" charset="0"/>
              </a:rPr>
              <a:t>&amp;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 Modelling </a:t>
            </a:r>
            <a:r>
              <a:rPr lang="de-DE" b="0" i="0" dirty="0">
                <a:effectLst/>
                <a:latin typeface="Arial" panose="020B0604020202020204" pitchFamily="34" charset="0"/>
              </a:rPr>
              <a:t>&amp; KNN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26.10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b="0" i="0" dirty="0">
                <a:effectLst/>
                <a:latin typeface="Arial" panose="020B0604020202020204" pitchFamily="34" charset="0"/>
              </a:rPr>
              <a:t>&amp; </a:t>
            </a:r>
            <a:r>
              <a:rPr lang="de-DE" dirty="0"/>
              <a:t>Random Forest </a:t>
            </a:r>
            <a:endParaRPr lang="de-DE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b="0" i="0" dirty="0">
                <a:effectLst/>
                <a:latin typeface="Arial" panose="020B0604020202020204" pitchFamily="34" charset="0"/>
              </a:rPr>
              <a:t>27.10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b="0" i="0" dirty="0">
                <a:effectLst/>
                <a:latin typeface="Arial" panose="020B0604020202020204" pitchFamily="34" charset="0"/>
              </a:rPr>
              <a:t>&amp; ANN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</a:rPr>
              <a:t>28.10 Review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65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F0976-C6D9-3FA3-C5F6-7C36C400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0"/>
            <a:ext cx="9588522" cy="650033"/>
          </a:xfrm>
        </p:spPr>
        <p:txBody>
          <a:bodyPr>
            <a:normAutofit fontScale="90000"/>
          </a:bodyPr>
          <a:lstStyle/>
          <a:p>
            <a:r>
              <a:rPr lang="de-DE" dirty="0"/>
              <a:t>EDA (</a:t>
            </a:r>
            <a:r>
              <a:rPr lang="de-DE" dirty="0" err="1"/>
              <a:t>Exploratory</a:t>
            </a:r>
            <a:r>
              <a:rPr lang="de-DE" dirty="0"/>
              <a:t> Data Analysis )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2BFF1B4-850F-AB56-F09F-DA7A3D66B1E1}"/>
              </a:ext>
            </a:extLst>
          </p:cNvPr>
          <p:cNvSpPr txBox="1">
            <a:spLocks/>
          </p:cNvSpPr>
          <p:nvPr/>
        </p:nvSpPr>
        <p:spPr>
          <a:xfrm>
            <a:off x="335212" y="812182"/>
            <a:ext cx="11856787" cy="65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900" dirty="0"/>
              <a:t>Columns: 10      </a:t>
            </a:r>
            <a:r>
              <a:rPr lang="de-DE" sz="2900" dirty="0" err="1"/>
              <a:t>Rows</a:t>
            </a:r>
            <a:r>
              <a:rPr lang="de-DE" sz="2900" dirty="0"/>
              <a:t>: 14.999      </a:t>
            </a:r>
            <a:r>
              <a:rPr lang="de-DE" sz="2900" dirty="0" err="1"/>
              <a:t>Duplicated</a:t>
            </a:r>
            <a:r>
              <a:rPr lang="de-DE" sz="2900" dirty="0"/>
              <a:t>: 3.008      Null: None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CD2570-2B3A-F2AB-6FED-1FC0EF6F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2" y="1462215"/>
            <a:ext cx="11941575" cy="2667231"/>
          </a:xfrm>
          <a:prstGeom prst="rect">
            <a:avLst/>
          </a:prstGeom>
        </p:spPr>
      </p:pic>
      <p:pic>
        <p:nvPicPr>
          <p:cNvPr id="12" name="Grafik 11" descr="Ein Bild, das Text, Screenshot, drinnen, Monitor enthält.&#10;&#10;Automatisch generierte Beschreibung">
            <a:extLst>
              <a:ext uri="{FF2B5EF4-FFF2-40B4-BE49-F238E27FC236}">
                <a16:creationId xmlns:a16="http://schemas.microsoft.com/office/drawing/2014/main" id="{DE33E782-7A88-9CAB-11DC-ED77C24E00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" t="32822" r="74059" b="44445"/>
          <a:stretch/>
        </p:blipFill>
        <p:spPr>
          <a:xfrm>
            <a:off x="0" y="4309352"/>
            <a:ext cx="3526670" cy="2354094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A5A875C-B9D4-7E4C-FCE7-AEDBDD75B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57" y="4309352"/>
            <a:ext cx="6203218" cy="23540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8AD1275-BCF2-BC02-588D-1427B5B95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24" y="4190885"/>
            <a:ext cx="272057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3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6B020-B189-1F2D-429C-9ED91761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57" y="1580121"/>
            <a:ext cx="11141405" cy="52201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B624617-46DA-8BF6-37DA-A6C31EBB2B15}"/>
              </a:ext>
            </a:extLst>
          </p:cNvPr>
          <p:cNvSpPr txBox="1"/>
          <p:nvPr/>
        </p:nvSpPr>
        <p:spPr>
          <a:xfrm>
            <a:off x="1586982" y="58016"/>
            <a:ext cx="10275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 a promotion in the last 5 working years is not determinative in terms of leaving or continuing to work. </a:t>
            </a:r>
          </a:p>
          <a:p>
            <a:r>
              <a:rPr lang="en-US" dirty="0"/>
              <a:t>However, the percentage of those who receive promotions, even if it is small, is higher than those who do not. </a:t>
            </a:r>
          </a:p>
          <a:p>
            <a:r>
              <a:rPr lang="en-US" dirty="0"/>
              <a:t>Resigning rates do not have a strict relation with getting promoted.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46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12A7FE-BB83-14EA-8260-725A708D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8" y="1492465"/>
            <a:ext cx="11126164" cy="520491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C23D9C9-AC37-F177-ECCE-712DA96DBB8E}"/>
              </a:ext>
            </a:extLst>
          </p:cNvPr>
          <p:cNvSpPr txBox="1"/>
          <p:nvPr/>
        </p:nvSpPr>
        <p:spPr>
          <a:xfrm>
            <a:off x="1536568" y="610641"/>
            <a:ext cx="96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</a:rPr>
              <a:t>Generally, those who work between the 2nd and 6th years leave the company, especially in their 3rd year.</a:t>
            </a:r>
          </a:p>
        </p:txBody>
      </p:sp>
    </p:spTree>
    <p:extLst>
      <p:ext uri="{BB962C8B-B14F-4D97-AF65-F5344CB8AC3E}">
        <p14:creationId xmlns:p14="http://schemas.microsoft.com/office/powerpoint/2010/main" val="324888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D96796C-A10A-3753-7227-67C83C9E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9" y="1459135"/>
            <a:ext cx="11126164" cy="518204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6A899B-AF54-480B-3C98-FF91A365C670}"/>
              </a:ext>
            </a:extLst>
          </p:cNvPr>
          <p:cNvSpPr txBox="1"/>
          <p:nvPr/>
        </p:nvSpPr>
        <p:spPr>
          <a:xfrm>
            <a:off x="1518672" y="216816"/>
            <a:ext cx="104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leaving employees is higher among those who have only two projects during the period.</a:t>
            </a:r>
          </a:p>
          <a:p>
            <a:r>
              <a:rPr lang="en-US" dirty="0"/>
              <a:t>There are no ongoing staff members who were assigned to 7 projects.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939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6EAFAE6-A7BE-8293-4DE8-ADA9542B2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82" y="1498595"/>
            <a:ext cx="11110923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08457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287</Words>
  <Application>Microsoft Office PowerPoint</Application>
  <PresentationFormat>Breitbild</PresentationFormat>
  <Paragraphs>57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Consolas</vt:lpstr>
      <vt:lpstr>Wingdings</vt:lpstr>
      <vt:lpstr>Wingdings 3</vt:lpstr>
      <vt:lpstr>Fetzen</vt:lpstr>
      <vt:lpstr>CAPSTONE PROJECT -2</vt:lpstr>
      <vt:lpstr>CONTENTS</vt:lpstr>
      <vt:lpstr>GROUP MEMBERS</vt:lpstr>
      <vt:lpstr>MEETING SCHEDULE</vt:lpstr>
      <vt:lpstr>EDA (Exploratory Data Analysis 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-2</dc:title>
  <dc:creator>Eyyup Oguzhan Uksal</dc:creator>
  <cp:lastModifiedBy>Eyyup Oguzhan Uksal</cp:lastModifiedBy>
  <cp:revision>4</cp:revision>
  <dcterms:created xsi:type="dcterms:W3CDTF">2022-10-30T15:20:52Z</dcterms:created>
  <dcterms:modified xsi:type="dcterms:W3CDTF">2022-10-30T22:06:20Z</dcterms:modified>
</cp:coreProperties>
</file>