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4"/>
  </p:notesMasterIdLst>
  <p:handoutMasterIdLst>
    <p:handoutMasterId r:id="rId45"/>
  </p:handoutMasterIdLst>
  <p:sldIdLst>
    <p:sldId id="257" r:id="rId2"/>
    <p:sldId id="278" r:id="rId3"/>
    <p:sldId id="258" r:id="rId4"/>
    <p:sldId id="279" r:id="rId5"/>
    <p:sldId id="259" r:id="rId6"/>
    <p:sldId id="280" r:id="rId7"/>
    <p:sldId id="281" r:id="rId8"/>
    <p:sldId id="282" r:id="rId9"/>
    <p:sldId id="260" r:id="rId10"/>
    <p:sldId id="283" r:id="rId11"/>
    <p:sldId id="284" r:id="rId12"/>
    <p:sldId id="261" r:id="rId13"/>
    <p:sldId id="262" r:id="rId14"/>
    <p:sldId id="267" r:id="rId15"/>
    <p:sldId id="263" r:id="rId16"/>
    <p:sldId id="266" r:id="rId17"/>
    <p:sldId id="285" r:id="rId18"/>
    <p:sldId id="286" r:id="rId19"/>
    <p:sldId id="287" r:id="rId20"/>
    <p:sldId id="288" r:id="rId21"/>
    <p:sldId id="289" r:id="rId22"/>
    <p:sldId id="268" r:id="rId23"/>
    <p:sldId id="269" r:id="rId24"/>
    <p:sldId id="270" r:id="rId25"/>
    <p:sldId id="271" r:id="rId26"/>
    <p:sldId id="290" r:id="rId27"/>
    <p:sldId id="291" r:id="rId28"/>
    <p:sldId id="292" r:id="rId29"/>
    <p:sldId id="293" r:id="rId30"/>
    <p:sldId id="294" r:id="rId31"/>
    <p:sldId id="295" r:id="rId32"/>
    <p:sldId id="272" r:id="rId33"/>
    <p:sldId id="273" r:id="rId34"/>
    <p:sldId id="274" r:id="rId35"/>
    <p:sldId id="275" r:id="rId36"/>
    <p:sldId id="276" r:id="rId37"/>
    <p:sldId id="277" r:id="rId38"/>
    <p:sldId id="296" r:id="rId39"/>
    <p:sldId id="297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113" d="100"/>
          <a:sy n="113" d="100"/>
        </p:scale>
        <p:origin x="21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C3A2365-8D4D-4B64-B21A-9FDC1FF4602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3480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Click to edit Master text styles</a:t>
            </a:r>
          </a:p>
          <a:p>
            <a:pPr lvl="1"/>
            <a:r>
              <a:rPr lang="ru-RU" altLang="ru-RU" smtClean="0"/>
              <a:t>Second level</a:t>
            </a:r>
          </a:p>
          <a:p>
            <a:pPr lvl="2"/>
            <a:r>
              <a:rPr lang="ru-RU" altLang="ru-RU" smtClean="0"/>
              <a:t>Third level</a:t>
            </a:r>
          </a:p>
          <a:p>
            <a:pPr lvl="3"/>
            <a:r>
              <a:rPr lang="ru-RU" altLang="ru-RU" smtClean="0"/>
              <a:t>Fourth level</a:t>
            </a:r>
          </a:p>
          <a:p>
            <a:pPr lvl="4"/>
            <a:r>
              <a:rPr lang="ru-RU" altLang="ru-RU" smtClean="0"/>
              <a:t>Fifth level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8FDCD7F-8351-4631-AADA-57C3DC59D34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40319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8A824-9491-4E64-A949-1DCFC8DF3049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5548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922820-0FD6-442E-8F5D-F181B5E7533C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884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A5322-786E-4AF8-938B-AD2588A5086E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77863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59B26F-4C20-4896-8E8B-66E57CDA7875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58935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04DFAA-1CF8-4FC2-9BCC-4C999BCFBE13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1041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F8503-A374-4558-9F9E-986870D4DABD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722997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C0324-B8D4-47C3-B3FE-FD5BFBDB6977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0245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EED59D-52AC-48D1-A835-8C40B3395770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4812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82E21-8031-44CE-8D19-0917BBE0CE3C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3432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96895-CCBA-4CE8-98D8-226B5F95C78A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850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BB1043-8DD9-4A72-8EBC-183A21DBF302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4979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9E7857-4BD8-40F7-B1A4-3D22F87B7875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8241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AE345C-EF68-4DF9-9E7C-EBA8A1E1950F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39768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ADBC2D-496B-42A9-9DCE-6B9D5138CB13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81045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D2D31-A6B1-455D-8AB6-3736C96957DC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1977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D9F94E-B0C4-412F-A00C-8E7F51BD116F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61421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6DD07D-7A3F-4ED5-B0D2-0BB1FD53C9CE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5784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C928F9-CBD4-4FC1-8910-4AE232BF78E9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0176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F62E5-FE01-4453-B216-EF9C56D5E52B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4934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312AE5-A5B2-4FC4-B0C5-89EB4C896C89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75482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307229-40C8-4B41-AE6B-12F74A833713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1124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1BAE1E-1C81-40DE-93B6-D1024C42E17A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9044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F74877-83FF-44C7-A9F7-CDA739058F55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4431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7BA38D-2A93-4B0E-B055-A6DA32B36C76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804781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C8004-33AD-432A-A274-91FE0658B98A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9676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A8E26-8C57-4984-9D2E-DFA1A4E207E3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5335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B91A0B-AFAD-4120-B9BD-0E9E6DE2EADB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7180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C2CBE-F03A-4E68-8FBC-E7DF94C519C7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3556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AC0449-D69A-4307-A6BE-7D2D67885AAF}" type="slidenum">
              <a:rPr lang="ru-RU" altLang="ru-RU"/>
              <a:pPr/>
              <a:t>35</a:t>
            </a:fld>
            <a:endParaRPr lang="ru-RU" altLang="ru-RU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54957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6869C-760E-46C1-9EEA-A31C72DF4D42}" type="slidenum">
              <a:rPr lang="ru-RU" altLang="ru-RU"/>
              <a:pPr/>
              <a:t>36</a:t>
            </a:fld>
            <a:endParaRPr lang="ru-RU" altLang="ru-RU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75506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062B8-CFF9-4F5B-9057-C2FD689B80D6}" type="slidenum">
              <a:rPr lang="ru-RU" altLang="ru-RU"/>
              <a:pPr/>
              <a:t>37</a:t>
            </a:fld>
            <a:endParaRPr lang="ru-RU" altLang="ru-RU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20279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5C5397-5FDB-48FE-BA0F-A1E949EA1BDC}" type="slidenum">
              <a:rPr lang="ru-RU" altLang="ru-RU"/>
              <a:pPr/>
              <a:t>38</a:t>
            </a:fld>
            <a:endParaRPr lang="ru-RU" altLang="ru-RU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06492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D8EDD-AF29-4C49-B8EE-975B4F43C080}" type="slidenum">
              <a:rPr lang="ru-RU" altLang="ru-RU"/>
              <a:pPr/>
              <a:t>39</a:t>
            </a:fld>
            <a:endParaRPr lang="ru-RU" altLang="ru-RU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0972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0EA3A-EB53-4AF8-9032-E9EDEF40A803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873580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7EF65-928D-40C2-9B32-7D34860EE3D2}" type="slidenum">
              <a:rPr lang="ru-RU" altLang="ru-RU"/>
              <a:pPr/>
              <a:t>40</a:t>
            </a:fld>
            <a:endParaRPr lang="ru-RU" altLang="ru-RU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34449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90B6E-74C5-4AD1-A5DC-5B61C18F665C}" type="slidenum">
              <a:rPr lang="ru-RU" altLang="ru-RU"/>
              <a:pPr/>
              <a:t>41</a:t>
            </a:fld>
            <a:endParaRPr lang="ru-RU" altLang="ru-RU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24522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E6D5AC-8F90-4691-8ED8-F5FBA791E2EE}" type="slidenum">
              <a:rPr lang="ru-RU" altLang="ru-RU"/>
              <a:pPr/>
              <a:t>42</a:t>
            </a:fld>
            <a:endParaRPr lang="ru-RU" altLang="ru-RU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61555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5161E0-256E-4F7E-AE65-2006F168A80E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5992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48B9F-B257-4336-A511-3B4B64CCD407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7592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37DD7B-DD37-47D9-B240-72728161783B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49564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3B910-FB77-4C3F-8769-3833F8F6E755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1682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8E37C-202C-4722-8E57-7F2D512062E5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6628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70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0707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0708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grpSp>
            <p:nvGrpSpPr>
              <p:cNvPr id="200709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200710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11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12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13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14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15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16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17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18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19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20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21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22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23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24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25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26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27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28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29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30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31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32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33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34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35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36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37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38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39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40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41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42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43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44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45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46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47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48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49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50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51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52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53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54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55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56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57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58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59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200760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200761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200762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200763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0764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0765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0766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grpSp>
          <p:nvGrpSpPr>
            <p:cNvPr id="20076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20076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076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20077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200771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 altLang="ru-RU" noProof="0" smtClean="0"/>
              <a:t>Образец заголовка</a:t>
            </a:r>
          </a:p>
        </p:txBody>
      </p:sp>
      <p:sp>
        <p:nvSpPr>
          <p:cNvPr id="20077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ru-RU" altLang="ru-RU" noProof="0" smtClean="0"/>
              <a:t>Образец подзаголовка</a:t>
            </a:r>
          </a:p>
        </p:txBody>
      </p:sp>
      <p:sp>
        <p:nvSpPr>
          <p:cNvPr id="200773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200774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200775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0D33EED-8D0C-478A-A544-284C6F1337A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CBB6B-3C55-48D5-93D8-0A64CF4EA0C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1709751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3C882-546E-4FA8-A58F-333D819DF07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3983897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FBC1ECC-0284-43C6-AB2A-D0A2842403B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755133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D4DFE-A1E7-4EE5-8F46-054871A30AD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758005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F7F0E-A2F4-499C-A7C7-DEC92D024B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369078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FCF02E-BC71-4B0C-94CC-C820E347451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411455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527482-42B3-4DAB-BEBB-09EAB8B57FD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943438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A3C30B-B2C3-462F-9CA8-A10FE431732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622201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C5C659-C23B-43DC-93D1-292552CDA6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96675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D5B07-489C-47AD-AF88-CBBC62E076C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053748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2BE38-EF58-4881-A4AD-B1DD144972C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76174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8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9968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99684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9968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8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8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8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8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9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9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9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9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9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9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9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9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9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69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0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0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0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0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0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0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0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grpSp>
            <p:nvGrpSpPr>
              <p:cNvPr id="199707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9970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0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1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1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1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1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1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1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1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1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1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1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2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2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2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2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2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2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2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2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2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2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3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3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3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3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3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3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9973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</p:grpSp>
        <p:sp>
          <p:nvSpPr>
            <p:cNvPr id="19973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973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99739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99740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974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99742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19974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9974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9974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ru-RU" altLang="ru-RU"/>
          </a:p>
        </p:txBody>
      </p:sp>
      <p:sp>
        <p:nvSpPr>
          <p:cNvPr id="19974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9974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A31ED0D-52AD-45EA-8BF4-B3BECE8F832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DA15BB24-F2C5-47B5-92C9-C32742D2B7B4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ru-RU"/>
              <a:t>Введение в язык баз данных </a:t>
            </a:r>
            <a:r>
              <a:rPr lang="en-US" altLang="ru-RU"/>
              <a:t>Transact-SQL.</a:t>
            </a:r>
            <a:endParaRPr lang="ru-RU" altLang="ru-RU"/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1371600" y="365125"/>
            <a:ext cx="6934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4000"/>
              <a:t>Microsoft SQL Server 2000.</a:t>
            </a:r>
            <a:endParaRPr lang="ru-RU" altLang="ru-RU" sz="40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799A-B5C2-4A2B-814B-178391870C90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2437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19</a:t>
            </a:r>
            <a:r>
              <a:rPr lang="en-US" altLang="ru-RU" sz="2400"/>
              <a:t>89</a:t>
            </a:r>
            <a:r>
              <a:rPr lang="ru-RU" altLang="ru-RU" sz="2400"/>
              <a:t> – Первые поставки СУБД на основе </a:t>
            </a:r>
            <a:r>
              <a:rPr lang="en-US" altLang="ru-RU" sz="2400"/>
              <a:t>SQL </a:t>
            </a:r>
            <a:r>
              <a:rPr lang="ru-RU" altLang="ru-RU" sz="2400"/>
              <a:t>для ОС </a:t>
            </a:r>
            <a:r>
              <a:rPr lang="en-US" altLang="ru-RU" sz="2400"/>
              <a:t>OS/2.</a:t>
            </a:r>
            <a:endParaRPr lang="ru-RU" altLang="ru-RU" sz="2400"/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1992 – </a:t>
            </a:r>
            <a:r>
              <a:rPr lang="en-US" altLang="ru-RU" sz="2400"/>
              <a:t>Microsoft </a:t>
            </a:r>
            <a:r>
              <a:rPr lang="ru-RU" altLang="ru-RU" sz="2400"/>
              <a:t>публикует спецификацию протокола </a:t>
            </a:r>
            <a:r>
              <a:rPr lang="en-US" altLang="ru-RU" sz="2400"/>
              <a:t>ODBC (</a:t>
            </a:r>
            <a:r>
              <a:rPr lang="ru-RU" altLang="ru-RU" sz="2400"/>
              <a:t>открытое взаимодействие баз данных).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1993 – Начинаются первые поставки  ПО, поддерживающих протокол </a:t>
            </a:r>
            <a:r>
              <a:rPr lang="en-US" altLang="ru-RU" sz="2400"/>
              <a:t>ODBC.</a:t>
            </a:r>
            <a:endParaRPr lang="ru-RU" altLang="ru-RU" sz="2400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ru-RU" altLang="ru-RU"/>
              <a:t>История развития.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38E8-E4BE-4644-902B-C50B0E81414E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Элементы </a:t>
            </a:r>
            <a:r>
              <a:rPr lang="en-US" altLang="ru-RU"/>
              <a:t>Transact-SQL.</a:t>
            </a:r>
            <a:endParaRPr lang="ru-RU" altLang="ru-RU"/>
          </a:p>
        </p:txBody>
      </p:sp>
      <p:sp>
        <p:nvSpPr>
          <p:cNvPr id="2457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ru-RU"/>
              <a:t>T-SQL – </a:t>
            </a:r>
            <a:r>
              <a:rPr lang="ru-RU" altLang="ru-RU"/>
              <a:t>оптимальный и строгий.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T-SQL</a:t>
            </a:r>
            <a:r>
              <a:rPr lang="ru-RU" altLang="ru-RU"/>
              <a:t> – наиболее близок к стандарту.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SQL-PLUS (Oracle) – </a:t>
            </a:r>
            <a:r>
              <a:rPr lang="ru-RU" altLang="ru-RU"/>
              <a:t>имеет специфичный дополнительный синтаксис.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EB64-8477-42D1-B6A1-C3C2657B3695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Элементы </a:t>
            </a:r>
            <a:r>
              <a:rPr lang="en-US" altLang="ru-RU"/>
              <a:t>Transact-SQL.</a:t>
            </a:r>
            <a:endParaRPr lang="ru-RU" altLang="ru-RU"/>
          </a:p>
        </p:txBody>
      </p:sp>
      <p:sp>
        <p:nvSpPr>
          <p:cNvPr id="219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/>
              <a:t>Комментарии</a:t>
            </a:r>
          </a:p>
          <a:p>
            <a:r>
              <a:rPr lang="ru-RU" altLang="ru-RU" sz="2800"/>
              <a:t>Литералы или буквенно-цифровые символы</a:t>
            </a:r>
          </a:p>
          <a:p>
            <a:r>
              <a:rPr lang="ru-RU" altLang="ru-RU" sz="2800"/>
              <a:t>Идентификаторы</a:t>
            </a:r>
          </a:p>
          <a:p>
            <a:r>
              <a:rPr lang="ru-RU" altLang="ru-RU" sz="2800"/>
              <a:t>Выражения</a:t>
            </a:r>
          </a:p>
          <a:p>
            <a:r>
              <a:rPr lang="ru-RU" altLang="ru-RU" sz="2800"/>
              <a:t>Ключевые слова</a:t>
            </a:r>
          </a:p>
          <a:p>
            <a:r>
              <a:rPr lang="ru-RU" altLang="ru-RU" sz="2800"/>
              <a:t>Операторы</a:t>
            </a:r>
          </a:p>
          <a:p>
            <a:r>
              <a:rPr lang="ru-RU" altLang="ru-RU" sz="2800"/>
              <a:t>Функции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4C6C-2281-4DFB-AD6B-1B0B0AD86963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Комментарии.</a:t>
            </a:r>
          </a:p>
        </p:txBody>
      </p:sp>
      <p:sp>
        <p:nvSpPr>
          <p:cNvPr id="220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2743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	Комментарии – это текстовая строка, которая игнорируется текстовым процессором запросов </a:t>
            </a:r>
            <a:r>
              <a:rPr lang="en-US" altLang="ru-RU"/>
              <a:t>Transact-SQL </a:t>
            </a:r>
            <a:r>
              <a:rPr lang="ru-RU" altLang="ru-RU"/>
              <a:t>и служит для пояснения выполняемых действий.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9FBA3-1264-4D86-AF6D-DFDC1DA75AA4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Литералы.</a:t>
            </a:r>
          </a:p>
        </p:txBody>
      </p:sp>
      <p:sp>
        <p:nvSpPr>
          <p:cNvPr id="2252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Разделители:</a:t>
            </a:r>
          </a:p>
          <a:p>
            <a:r>
              <a:rPr lang="ru-RU" altLang="ru-RU"/>
              <a:t>Запятые</a:t>
            </a:r>
          </a:p>
          <a:p>
            <a:r>
              <a:rPr lang="ru-RU" altLang="ru-RU"/>
              <a:t>Квадратные скобки</a:t>
            </a:r>
          </a:p>
          <a:p>
            <a:r>
              <a:rPr lang="ru-RU" altLang="ru-RU"/>
              <a:t>Точка</a:t>
            </a:r>
          </a:p>
          <a:p>
            <a:r>
              <a:rPr lang="ru-RU" altLang="ru-RU"/>
              <a:t>Апострофы</a:t>
            </a:r>
          </a:p>
          <a:p>
            <a:r>
              <a:rPr lang="ru-RU" altLang="ru-RU"/>
              <a:t>(%), (_), (*), (</a:t>
            </a:r>
            <a:r>
              <a:rPr lang="en-US" altLang="ru-RU"/>
              <a:t>?</a:t>
            </a:r>
            <a:r>
              <a:rPr lang="ru-RU" altLang="ru-RU"/>
              <a:t>)</a:t>
            </a:r>
          </a:p>
          <a:p>
            <a:r>
              <a:rPr lang="ru-RU" altLang="ru-RU"/>
              <a:t>(!)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8B5E7-83A3-446F-97DE-2FA54D4BD3C2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комментариев.</a:t>
            </a:r>
          </a:p>
        </p:txBody>
      </p:sp>
      <p:sp>
        <p:nvSpPr>
          <p:cNvPr id="2211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/>
              <a:t>С помощью символов </a:t>
            </a:r>
            <a:r>
              <a:rPr lang="en-US" altLang="ru-RU" sz="2800"/>
              <a:t>/*</a:t>
            </a:r>
            <a:r>
              <a:rPr lang="ru-RU" altLang="ru-RU" sz="2800"/>
              <a:t> и *</a:t>
            </a:r>
            <a:r>
              <a:rPr lang="en-US" altLang="ru-RU" sz="2800"/>
              <a:t>/</a:t>
            </a:r>
            <a:r>
              <a:rPr lang="ru-RU" altLang="ru-RU" sz="280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/>
              <a:t>/*************************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/>
              <a:t>Здесь располагается текст комментария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/>
              <a:t>*************************</a:t>
            </a:r>
            <a:r>
              <a:rPr lang="en-US" altLang="ru-RU" sz="2800"/>
              <a:t>/</a:t>
            </a:r>
            <a:endParaRPr lang="ru-RU" altLang="ru-RU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/>
              <a:t>/*</a:t>
            </a:r>
            <a:r>
              <a:rPr lang="ru-RU" altLang="ru-RU" sz="2800"/>
              <a:t>Краткое пояснение*</a:t>
            </a:r>
            <a:r>
              <a:rPr lang="en-US" altLang="ru-RU" sz="2800"/>
              <a:t>/</a:t>
            </a:r>
            <a:endParaRPr lang="ru-RU" altLang="ru-RU" sz="2800"/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/>
              <a:t>С помощью символов –-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/>
              <a:t>-- </a:t>
            </a:r>
            <a:r>
              <a:rPr lang="ru-RU" altLang="ru-RU" sz="2800"/>
              <a:t>Краткий комментарий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/>
              <a:t>-- </a:t>
            </a:r>
            <a:r>
              <a:rPr lang="ru-RU" altLang="ru-RU" sz="2800"/>
              <a:t>Краткий комментарий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58CF1-60E6-43CF-819F-0E41422DB2F5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Литералы.</a:t>
            </a:r>
          </a:p>
        </p:txBody>
      </p:sp>
      <p:sp>
        <p:nvSpPr>
          <p:cNvPr id="224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 Используются буквы английского алфавита, цифры и</a:t>
            </a:r>
            <a:r>
              <a:rPr lang="en-US" altLang="ru-RU"/>
              <a:t> </a:t>
            </a:r>
            <a:r>
              <a:rPr lang="ru-RU" altLang="ru-RU"/>
              <a:t>символы (_), (%), (*), (</a:t>
            </a:r>
            <a:r>
              <a:rPr lang="en-US" altLang="ru-RU"/>
              <a:t>?</a:t>
            </a:r>
            <a:r>
              <a:rPr lang="ru-RU" altLang="ru-RU"/>
              <a:t>), (!), (</a:t>
            </a:r>
            <a:r>
              <a:rPr lang="en-US" altLang="ru-RU"/>
              <a:t>#</a:t>
            </a:r>
            <a:r>
              <a:rPr lang="ru-RU" altLang="ru-RU"/>
              <a:t>), а так же знаки арифметических операций.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 Разделители – (</a:t>
            </a:r>
            <a:r>
              <a:rPr lang="en-US" altLang="ru-RU"/>
              <a:t>“</a:t>
            </a:r>
            <a:r>
              <a:rPr lang="ru-RU" altLang="ru-RU"/>
              <a:t>)</a:t>
            </a:r>
            <a:r>
              <a:rPr lang="en-US" altLang="ru-RU"/>
              <a:t>, (‘), (,), (.), (;), (:), ([]), ( () )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14594-E040-48EC-A64C-2D281A87537B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Запятые.</a:t>
            </a:r>
          </a:p>
        </p:txBody>
      </p:sp>
      <p:sp>
        <p:nvSpPr>
          <p:cNvPr id="2467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Разделение членов списков, имен полей</a:t>
            </a:r>
            <a:r>
              <a:rPr lang="en-US" altLang="ru-RU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i="1"/>
              <a:t>Имя, Адрес, Город, Индекс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07259-40C1-4BA3-8AF2-B293421159BB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Квадратные скобки.</a:t>
            </a:r>
          </a:p>
        </p:txBody>
      </p:sp>
      <p:sp>
        <p:nvSpPr>
          <p:cNvPr id="2478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 Задают имена полей, содержащие не допустимые символы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[</a:t>
            </a:r>
            <a:r>
              <a:rPr lang="ru-RU" altLang="ru-RU"/>
              <a:t>Название компании</a:t>
            </a:r>
            <a:r>
              <a:rPr lang="en-US" altLang="ru-RU"/>
              <a:t>]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354D0-63C2-480A-8DA2-F60ACA7E5BAB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Точка.</a:t>
            </a:r>
          </a:p>
        </p:txBody>
      </p:sp>
      <p:sp>
        <p:nvSpPr>
          <p:cNvPr id="2488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Если в запросе присутствует несколько таблиц, 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/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Авторы.КодАвтора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4CF9-D172-4C90-A240-F9F02DFFE03B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sz="4000"/>
              <a:t>Язык баз данных </a:t>
            </a:r>
            <a:r>
              <a:rPr lang="en-US" altLang="ru-RU" sz="4000"/>
              <a:t>Transact-SQL.</a:t>
            </a:r>
            <a:endParaRPr lang="ru-RU" altLang="ru-RU" sz="4000"/>
          </a:p>
        </p:txBody>
      </p:sp>
      <p:sp>
        <p:nvSpPr>
          <p:cNvPr id="2385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ru-RU"/>
              <a:t>SQL – </a:t>
            </a:r>
            <a:r>
              <a:rPr lang="ru-RU" altLang="ru-RU"/>
              <a:t>фактический стандарт для операций с БД.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Structured Query Language – IBM 1970 </a:t>
            </a:r>
            <a:r>
              <a:rPr lang="ru-RU" altLang="ru-RU"/>
              <a:t>г.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Transact-SQL </a:t>
            </a:r>
            <a:r>
              <a:rPr lang="ru-RU" altLang="ru-RU"/>
              <a:t>базируется на грамматике </a:t>
            </a:r>
            <a:r>
              <a:rPr lang="en-US" altLang="ru-RU"/>
              <a:t>SQL-92.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84E6-48F7-48BD-9306-E5DA76F8AB09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Апострофы</a:t>
            </a:r>
          </a:p>
        </p:txBody>
      </p:sp>
      <p:sp>
        <p:nvSpPr>
          <p:cNvPr id="2498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Строки в </a:t>
            </a:r>
            <a:r>
              <a:rPr lang="en-US" altLang="ru-RU"/>
              <a:t>T-SQL </a:t>
            </a:r>
            <a:r>
              <a:rPr lang="ru-RU" altLang="ru-RU"/>
              <a:t>заключаются в апострофы.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B31FB-369E-4B6D-875C-AAF4E304060A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Подстановочные знаки.</a:t>
            </a:r>
          </a:p>
        </p:txBody>
      </p:sp>
      <p:sp>
        <p:nvSpPr>
          <p:cNvPr id="250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В инструкции </a:t>
            </a:r>
            <a:r>
              <a:rPr lang="en-US" altLang="ru-RU"/>
              <a:t>LIKE </a:t>
            </a:r>
            <a:r>
              <a:rPr lang="ru-RU" altLang="ru-RU"/>
              <a:t>используются 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(*), (</a:t>
            </a:r>
            <a:r>
              <a:rPr lang="en-US" altLang="ru-RU"/>
              <a:t>?</a:t>
            </a:r>
            <a:r>
              <a:rPr lang="ru-RU" altLang="ru-RU"/>
              <a:t>)</a:t>
            </a:r>
            <a:r>
              <a:rPr lang="en-US" altLang="ru-RU"/>
              <a:t>, (#), (!)</a:t>
            </a:r>
            <a:endParaRPr lang="ru-RU" altLang="ru-RU"/>
          </a:p>
          <a:p>
            <a:pPr>
              <a:buFont typeface="Wingdings" panose="05000000000000000000" pitchFamily="2" charset="2"/>
              <a:buNone/>
            </a:pP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D5BD9-38C1-4334-B0ED-9D651118F045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Идентификаторы</a:t>
            </a:r>
          </a:p>
        </p:txBody>
      </p:sp>
      <p:sp>
        <p:nvSpPr>
          <p:cNvPr id="2263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Могут содержать до 128 символов (первый только буква, (</a:t>
            </a:r>
            <a:r>
              <a:rPr lang="en-US" altLang="ru-RU"/>
              <a:t>_</a:t>
            </a:r>
            <a:r>
              <a:rPr lang="ru-RU" altLang="ru-RU"/>
              <a:t>), (</a:t>
            </a:r>
            <a:r>
              <a:rPr lang="en-US" altLang="ru-RU"/>
              <a:t>@</a:t>
            </a:r>
            <a:r>
              <a:rPr lang="ru-RU" altLang="ru-RU"/>
              <a:t>), (</a:t>
            </a:r>
            <a:r>
              <a:rPr lang="en-US" altLang="ru-RU"/>
              <a:t>#</a:t>
            </a:r>
            <a:r>
              <a:rPr lang="ru-RU" altLang="ru-RU"/>
              <a:t>)</a:t>
            </a:r>
            <a:endParaRPr lang="en-US" altLang="ru-RU"/>
          </a:p>
          <a:p>
            <a:r>
              <a:rPr lang="ru-RU" altLang="ru-RU"/>
              <a:t>Локальная переменная начинается с  символа </a:t>
            </a:r>
            <a:r>
              <a:rPr lang="en-US" altLang="ru-RU"/>
              <a:t>@, c @@ </a:t>
            </a:r>
            <a:r>
              <a:rPr lang="ru-RU" altLang="ru-RU"/>
              <a:t>глобальная, </a:t>
            </a:r>
            <a:r>
              <a:rPr lang="en-US" altLang="ru-RU"/>
              <a:t># </a:t>
            </a:r>
            <a:r>
              <a:rPr lang="ru-RU" altLang="ru-RU"/>
              <a:t>временная таблица</a:t>
            </a:r>
          </a:p>
          <a:p>
            <a:r>
              <a:rPr lang="ru-RU" altLang="ru-RU"/>
              <a:t>Могут дублироваться</a:t>
            </a:r>
            <a:endParaRPr lang="en-US" altLang="ru-RU"/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Publisher.dbo.title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17503-8562-448C-B0AB-A34CEA77AD96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Выражения.</a:t>
            </a:r>
          </a:p>
        </p:txBody>
      </p:sp>
      <p:sp>
        <p:nvSpPr>
          <p:cNvPr id="227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ru-RU" altLang="ru-RU"/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SELECT (FirstName + LastName) As </a:t>
            </a:r>
            <a:r>
              <a:rPr lang="ru-RU" altLang="ru-RU"/>
              <a:t>Автор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FROM Authors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D3094-57C9-469B-9BB4-C722D32B3F51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Ключевые слова</a:t>
            </a:r>
          </a:p>
        </p:txBody>
      </p:sp>
      <p:sp>
        <p:nvSpPr>
          <p:cNvPr id="2283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Команды </a:t>
            </a:r>
            <a:r>
              <a:rPr lang="en-US" altLang="ru-RU"/>
              <a:t>SQL </a:t>
            </a:r>
            <a:r>
              <a:rPr lang="ru-RU" altLang="ru-RU"/>
              <a:t>делятся на шесть категорий.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C387-A53D-403B-88B7-ABF852D141CB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DQL (Data Query Language)</a:t>
            </a:r>
            <a:endParaRPr lang="ru-RU" altLang="ru-RU"/>
          </a:p>
        </p:txBody>
      </p:sp>
      <p:sp>
        <p:nvSpPr>
          <p:cNvPr id="2293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Предназначены для извлечения данных и описанием внешнего вида полученных данных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Пример.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SELECT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412B7-A3FE-4DC0-81B9-523EB0777BE0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sz="4000"/>
              <a:t>DML (Data Manipulation Language).</a:t>
            </a:r>
            <a:endParaRPr lang="ru-RU" altLang="ru-RU" sz="4000"/>
          </a:p>
        </p:txBody>
      </p:sp>
      <p:sp>
        <p:nvSpPr>
          <p:cNvPr id="251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Позволяет добавить и удалить записи.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INSERT,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DELETE,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UPDATE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FB95-CBE1-4431-8A4B-894FA9ED5DC4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sz="4000"/>
              <a:t>TPL (Transaction Processing Language).</a:t>
            </a:r>
            <a:endParaRPr lang="ru-RU" altLang="ru-RU" sz="4000"/>
          </a:p>
        </p:txBody>
      </p:sp>
      <p:sp>
        <p:nvSpPr>
          <p:cNvPr id="252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Язык обработки транзакций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BEGIN TRANSACTION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COMMIT [WORK]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ROLLBACK [WORK]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7641-9271-456D-8A18-6044230BD8F3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/>
              <a:t>DDL (Data Definition Language)</a:t>
            </a:r>
            <a:endParaRPr lang="ru-RU" altLang="ru-RU" sz="4000"/>
          </a:p>
        </p:txBody>
      </p:sp>
      <p:sp>
        <p:nvSpPr>
          <p:cNvPr id="253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Язык определения данных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CREATE TABLE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CREATE VIEW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65635-9BA8-45BC-9305-778F36A76B8E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sz="4000"/>
              <a:t>CCL (Cursor Control Language)</a:t>
            </a:r>
            <a:endParaRPr lang="ru-RU" altLang="ru-RU" sz="4000"/>
          </a:p>
        </p:txBody>
      </p:sp>
      <p:sp>
        <p:nvSpPr>
          <p:cNvPr id="254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Язык управления курсором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UPDATE WHERE CURRENT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8B4E1-EDC5-4926-B20F-46FB35B5311B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2140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	Язык </a:t>
            </a:r>
            <a:r>
              <a:rPr lang="en-US" altLang="ru-RU"/>
              <a:t>SQL </a:t>
            </a:r>
            <a:r>
              <a:rPr lang="ru-RU" altLang="ru-RU"/>
              <a:t>- наиболее распространенный язык управления БД клиент</a:t>
            </a:r>
            <a:r>
              <a:rPr lang="en-US" altLang="ru-RU"/>
              <a:t>/</a:t>
            </a:r>
            <a:r>
              <a:rPr lang="ru-RU" altLang="ru-RU"/>
              <a:t>сервер.</a:t>
            </a:r>
            <a:endParaRPr lang="en-US" altLang="ru-RU"/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	Основное достоинство </a:t>
            </a:r>
            <a:r>
              <a:rPr lang="en-US" altLang="ru-RU"/>
              <a:t>SQL </a:t>
            </a:r>
            <a:r>
              <a:rPr lang="ru-RU" altLang="ru-RU"/>
              <a:t>– это его унификация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	Первый американский стандарт </a:t>
            </a:r>
            <a:r>
              <a:rPr lang="en-US" altLang="ru-RU"/>
              <a:t>SQL </a:t>
            </a:r>
            <a:r>
              <a:rPr lang="ru-RU" altLang="ru-RU"/>
              <a:t>зарегистрирован в 1986 г -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	</a:t>
            </a:r>
            <a:r>
              <a:rPr lang="en-US" altLang="ru-RU"/>
              <a:t>ANSI X3.135-1986</a:t>
            </a:r>
            <a:endParaRPr lang="ru-RU" altLang="ru-RU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ru-RU" altLang="ru-RU"/>
              <a:t>Что такое язык </a:t>
            </a:r>
            <a:r>
              <a:rPr lang="en-US" altLang="ru-RU"/>
              <a:t>SQL ?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A9FA-521B-4C1E-98D1-C5589A92A85D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/>
              <a:t>DCL (Data Control Language)</a:t>
            </a:r>
            <a:endParaRPr lang="ru-RU" altLang="ru-RU"/>
          </a:p>
        </p:txBody>
      </p:sp>
      <p:sp>
        <p:nvSpPr>
          <p:cNvPr id="2560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Язык управления данными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GRANT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REVOKE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F26E9-D4DF-4C8F-B9A7-E4976CF25E6C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Ключевые слова.</a:t>
            </a:r>
          </a:p>
        </p:txBody>
      </p:sp>
      <p:sp>
        <p:nvSpPr>
          <p:cNvPr id="257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Инструкции -</a:t>
            </a:r>
            <a:r>
              <a:rPr lang="en-US" altLang="ru-RU" sz="2400"/>
              <a:t>SELECT – </a:t>
            </a:r>
            <a:r>
              <a:rPr lang="ru-RU" altLang="ru-RU" sz="2400"/>
              <a:t>выполняют  операцию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Предложения – </a:t>
            </a:r>
            <a:r>
              <a:rPr lang="en-US" altLang="ru-RU" sz="2400"/>
              <a:t>WHERE –</a:t>
            </a:r>
            <a:r>
              <a:rPr lang="ru-RU" altLang="ru-RU" sz="2400"/>
              <a:t> определяют диапазон значений поля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Модификаторы – </a:t>
            </a:r>
            <a:r>
              <a:rPr lang="en-US" altLang="ru-RU" sz="2400"/>
              <a:t>ORDER BY – </a:t>
            </a:r>
            <a:r>
              <a:rPr lang="ru-RU" altLang="ru-RU" sz="2400"/>
              <a:t>модифицируют действие инструкции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Операторы - =, </a:t>
            </a:r>
            <a:r>
              <a:rPr lang="en-US" altLang="ru-RU" sz="2400"/>
              <a:t>&gt;,&lt;</a:t>
            </a:r>
            <a:r>
              <a:rPr lang="ru-RU" altLang="ru-RU" sz="2400"/>
              <a:t> - сравнение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Статистические функции – </a:t>
            </a:r>
            <a:r>
              <a:rPr lang="en-US" altLang="ru-RU" sz="2400"/>
              <a:t>min ()</a:t>
            </a:r>
            <a:endParaRPr lang="ru-RU" altLang="ru-RU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6C71-0AF3-408F-ACE1-A57FD686B0DB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Операторы.</a:t>
            </a:r>
          </a:p>
        </p:txBody>
      </p:sp>
      <p:sp>
        <p:nvSpPr>
          <p:cNvPr id="230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Арифметические</a:t>
            </a:r>
          </a:p>
          <a:p>
            <a:r>
              <a:rPr lang="ru-RU" altLang="ru-RU"/>
              <a:t>Сравнения</a:t>
            </a:r>
          </a:p>
          <a:p>
            <a:r>
              <a:rPr lang="ru-RU" altLang="ru-RU"/>
              <a:t>Слияния строковых значений</a:t>
            </a:r>
          </a:p>
          <a:p>
            <a:r>
              <a:rPr lang="ru-RU" altLang="ru-RU"/>
              <a:t>Логические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38594-AAA7-49DC-920C-A659D313DE16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Арифметические операторы</a:t>
            </a:r>
          </a:p>
        </p:txBody>
      </p:sp>
      <p:graphicFrame>
        <p:nvGraphicFramePr>
          <p:cNvPr id="231482" name="Group 58"/>
          <p:cNvGraphicFramePr>
            <a:graphicFrameLocks noGrp="1"/>
          </p:cNvGraphicFramePr>
          <p:nvPr>
            <p:ph idx="1"/>
          </p:nvPr>
        </p:nvGraphicFramePr>
        <p:xfrm>
          <a:off x="838200" y="1628775"/>
          <a:ext cx="8197850" cy="4400550"/>
        </p:xfrm>
        <a:graphic>
          <a:graphicData uri="http://schemas.openxmlformats.org/drawingml/2006/table">
            <a:tbl>
              <a:tblPr/>
              <a:tblGrid>
                <a:gridCol w="2365375"/>
                <a:gridCol w="5832475"/>
              </a:tblGrid>
              <a:tr h="5762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Оператор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Описание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Сложение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Разность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- (Унарный)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Меняет знак операнда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Умножение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Деление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Возвращает значение остатка от деления нацело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E748B-AE3D-45A6-9A12-027DF4AE6DF4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Операторы сравнения.</a:t>
            </a:r>
          </a:p>
        </p:txBody>
      </p:sp>
      <p:graphicFrame>
        <p:nvGraphicFramePr>
          <p:cNvPr id="233505" name="Group 33"/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7772400" cy="3829050"/>
        </p:xfrm>
        <a:graphic>
          <a:graphicData uri="http://schemas.openxmlformats.org/drawingml/2006/table">
            <a:tbl>
              <a:tblPr/>
              <a:tblGrid>
                <a:gridCol w="2243138"/>
                <a:gridCol w="5529262"/>
              </a:tblGrid>
              <a:tr h="538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Оператор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Описание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&lt;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Меньше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&lt;=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Меньше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=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&gt;=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Больше или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1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&gt;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Больше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&lt;&gt;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Не равно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2CD92-D5D4-44FB-A145-9825D94BD0FD}" type="slidenum">
              <a:rPr lang="ru-RU" altLang="ru-RU"/>
              <a:pPr/>
              <a:t>35</a:t>
            </a:fld>
            <a:endParaRPr lang="ru-RU" altLang="ru-RU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Операторы слияния строковых значений</a:t>
            </a:r>
          </a:p>
        </p:txBody>
      </p:sp>
      <p:sp>
        <p:nvSpPr>
          <p:cNvPr id="2355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Объединяют два текстовых значения в единую строку – </a:t>
            </a:r>
            <a:r>
              <a:rPr lang="en-US" altLang="ru-RU"/>
              <a:t>“+”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1790F-3375-49E6-B1F7-C09D96D2E26F}" type="slidenum">
              <a:rPr lang="ru-RU" altLang="ru-RU"/>
              <a:pPr/>
              <a:t>36</a:t>
            </a:fld>
            <a:endParaRPr lang="ru-RU" altLang="ru-RU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Логические операторы</a:t>
            </a:r>
          </a:p>
        </p:txBody>
      </p:sp>
      <p:graphicFrame>
        <p:nvGraphicFramePr>
          <p:cNvPr id="236576" name="Group 32"/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7772400" cy="2752725"/>
        </p:xfrm>
        <a:graphic>
          <a:graphicData uri="http://schemas.openxmlformats.org/drawingml/2006/table">
            <a:tbl>
              <a:tblPr/>
              <a:tblGrid>
                <a:gridCol w="2243138"/>
                <a:gridCol w="5529262"/>
              </a:tblGrid>
              <a:tr h="538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Оператор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Описание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AND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Логическое 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OR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Логическое</a:t>
                      </a: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ИЛИ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NOT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НЕ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XOR</a:t>
                      </a:r>
                      <a:endPara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Исключающее ИЛИ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A7C9-4417-4F1D-804C-DB2F0C52B8DE}" type="slidenum">
              <a:rPr lang="ru-RU" altLang="ru-RU"/>
              <a:pPr/>
              <a:t>37</a:t>
            </a:fld>
            <a:endParaRPr lang="ru-RU" altLang="ru-RU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данных</a:t>
            </a:r>
          </a:p>
        </p:txBody>
      </p:sp>
      <p:sp>
        <p:nvSpPr>
          <p:cNvPr id="2375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ru-RU" altLang="ru-RU" sz="2800" b="1"/>
              <a:t>Числовые целые типы данных: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/>
              <a:t>Integer – </a:t>
            </a:r>
            <a:r>
              <a:rPr lang="ru-RU" altLang="ru-RU" sz="2800"/>
              <a:t>от -217 483 648 до 217 483 647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/>
              <a:t>Smallint – </a:t>
            </a:r>
            <a:r>
              <a:rPr lang="ru-RU" altLang="ru-RU" sz="2800"/>
              <a:t>от -32 768 до 32 767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/>
              <a:t>Tinyint – </a:t>
            </a:r>
            <a:r>
              <a:rPr lang="ru-RU" altLang="ru-RU" sz="2800"/>
              <a:t>от </a:t>
            </a:r>
            <a:r>
              <a:rPr lang="en-US" altLang="ru-RU" sz="2800"/>
              <a:t>0 </a:t>
            </a:r>
            <a:r>
              <a:rPr lang="ru-RU" altLang="ru-RU" sz="2800"/>
              <a:t>до 255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1544B-B3A2-47A1-B184-EE083691BC56}" type="slidenum">
              <a:rPr lang="ru-RU" altLang="ru-RU"/>
              <a:pPr/>
              <a:t>38</a:t>
            </a:fld>
            <a:endParaRPr lang="ru-RU" altLang="ru-RU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данных</a:t>
            </a:r>
          </a:p>
        </p:txBody>
      </p:sp>
      <p:sp>
        <p:nvSpPr>
          <p:cNvPr id="259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Числовые с плавающей точкой: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Real – </a:t>
            </a:r>
            <a:r>
              <a:rPr lang="ru-RU" altLang="ru-RU"/>
              <a:t>от 3,4</a:t>
            </a:r>
            <a:r>
              <a:rPr lang="en-US" altLang="ru-RU"/>
              <a:t>E</a:t>
            </a:r>
            <a:r>
              <a:rPr lang="ru-RU" altLang="ru-RU"/>
              <a:t>-38 до</a:t>
            </a:r>
            <a:r>
              <a:rPr lang="en-US" altLang="ru-RU"/>
              <a:t> </a:t>
            </a:r>
            <a:r>
              <a:rPr lang="ru-RU" altLang="ru-RU"/>
              <a:t>3,4</a:t>
            </a:r>
            <a:r>
              <a:rPr lang="en-US" altLang="ru-RU"/>
              <a:t>E+</a:t>
            </a:r>
            <a:r>
              <a:rPr lang="ru-RU" altLang="ru-RU"/>
              <a:t>38</a:t>
            </a:r>
            <a:endParaRPr lang="en-US" altLang="ru-RU"/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Float [(n)] – </a:t>
            </a:r>
            <a:r>
              <a:rPr lang="ru-RU" altLang="ru-RU"/>
              <a:t>от 1,7-</a:t>
            </a:r>
            <a:r>
              <a:rPr lang="en-US" altLang="ru-RU"/>
              <a:t>308 </a:t>
            </a:r>
            <a:r>
              <a:rPr lang="ru-RU" altLang="ru-RU"/>
              <a:t>до 1,7+</a:t>
            </a:r>
            <a:r>
              <a:rPr lang="en-US" altLang="ru-RU"/>
              <a:t>308</a:t>
            </a:r>
            <a:endParaRPr lang="ru-RU" altLang="ru-RU"/>
          </a:p>
          <a:p>
            <a:pPr>
              <a:buFont typeface="Wingdings" panose="05000000000000000000" pitchFamily="2" charset="2"/>
              <a:buNone/>
            </a:pP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7EC78-E5AC-4949-8210-C9B63388612F}" type="slidenum">
              <a:rPr lang="ru-RU" altLang="ru-RU"/>
              <a:pPr/>
              <a:t>39</a:t>
            </a:fld>
            <a:endParaRPr lang="ru-RU" altLang="ru-RU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данных</a:t>
            </a:r>
          </a:p>
        </p:txBody>
      </p:sp>
      <p:sp>
        <p:nvSpPr>
          <p:cNvPr id="260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Символьные типы:</a:t>
            </a:r>
            <a:endParaRPr lang="en-US" altLang="ru-RU"/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Char (n)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Varchar (n)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Text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Дата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Datetime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SmallDatetime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47D40-31E8-4A67-8DF1-27C8AB7E31D2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Что такое язык </a:t>
            </a:r>
            <a:r>
              <a:rPr lang="en-US" altLang="ru-RU"/>
              <a:t>SQL ?</a:t>
            </a:r>
            <a:endParaRPr lang="ru-RU" altLang="ru-RU"/>
          </a:p>
        </p:txBody>
      </p:sp>
      <p:sp>
        <p:nvSpPr>
          <p:cNvPr id="2396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ru-RU"/>
              <a:t>SQL </a:t>
            </a:r>
            <a:r>
              <a:rPr lang="ru-RU" altLang="ru-RU"/>
              <a:t>язык реляционных БД, а не системного программирования.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SQL </a:t>
            </a:r>
            <a:r>
              <a:rPr lang="ru-RU" altLang="ru-RU"/>
              <a:t>ориентирован на работу с множествами.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SQL </a:t>
            </a:r>
            <a:r>
              <a:rPr lang="ru-RU" altLang="ru-RU"/>
              <a:t>не имеет средств управления выполнением программ.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 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3F66D-F705-467A-ABA7-B8C6381721F7}" type="slidenum">
              <a:rPr lang="ru-RU" altLang="ru-RU"/>
              <a:pPr/>
              <a:t>40</a:t>
            </a:fld>
            <a:endParaRPr lang="ru-RU" altLang="ru-RU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Типы данных</a:t>
            </a:r>
          </a:p>
        </p:txBody>
      </p:sp>
      <p:sp>
        <p:nvSpPr>
          <p:cNvPr id="261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Специальные типы: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Bit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Image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Money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Smallmoney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Пользовательские типы данных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F872B-1F62-41B1-9336-66E24FD2B395}" type="slidenum">
              <a:rPr lang="ru-RU" altLang="ru-RU"/>
              <a:pPr/>
              <a:t>41</a:t>
            </a:fld>
            <a:endParaRPr lang="ru-RU" altLang="ru-RU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Функции </a:t>
            </a:r>
            <a:r>
              <a:rPr lang="en-US" altLang="ru-RU"/>
              <a:t>T-SQL</a:t>
            </a:r>
            <a:endParaRPr lang="ru-RU" altLang="ru-RU"/>
          </a:p>
        </p:txBody>
      </p:sp>
      <p:sp>
        <p:nvSpPr>
          <p:cNvPr id="262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800" b="1"/>
              <a:t>Базовые:</a:t>
            </a:r>
            <a:endParaRPr lang="ru-RU" altLang="ru-RU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/>
              <a:t>AVG, SUM, MIN, MAX, COUNT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b="1"/>
              <a:t>Строковые</a:t>
            </a:r>
            <a:r>
              <a:rPr lang="ru-RU" altLang="ru-RU" sz="280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/>
              <a:t>ASCII, CHAR, LOWER, UPPER </a:t>
            </a:r>
            <a:r>
              <a:rPr lang="ru-RU" altLang="ru-RU" sz="2800"/>
              <a:t>ИТД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b="1"/>
              <a:t>Арифметические:</a:t>
            </a:r>
            <a:endParaRPr lang="ru-RU" altLang="ru-RU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/>
              <a:t>ACOS, ASIN, ATAN, EXP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b="1"/>
              <a:t>Функции преобразования:</a:t>
            </a:r>
            <a:endParaRPr lang="ru-RU" altLang="ru-RU" sz="2800"/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800"/>
              <a:t>CONVERT</a:t>
            </a:r>
            <a:endParaRPr lang="ru-RU" altLang="ru-RU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F4555-D264-4825-9899-E30BBE5D32A4}" type="slidenum">
              <a:rPr lang="ru-RU" altLang="ru-RU"/>
              <a:pPr/>
              <a:t>42</a:t>
            </a:fld>
            <a:endParaRPr lang="ru-RU" altLang="ru-RU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Функции </a:t>
            </a:r>
            <a:r>
              <a:rPr lang="en-US" altLang="ru-RU"/>
              <a:t>T-SQL</a:t>
            </a:r>
            <a:endParaRPr lang="ru-RU" altLang="ru-RU"/>
          </a:p>
        </p:txBody>
      </p:sp>
      <p:sp>
        <p:nvSpPr>
          <p:cNvPr id="263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Функции для работы с датами.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Системные функции.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/>
              <a:t>HOST_NAME</a:t>
            </a:r>
            <a:endParaRPr lang="ru-RU" alt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2E800-BA13-4EF0-A208-DB22659EE1CF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/>
              <a:t>Реализация </a:t>
            </a:r>
            <a:r>
              <a:rPr lang="en-US" altLang="ru-RU"/>
              <a:t>SQL.</a:t>
            </a:r>
            <a:endParaRPr lang="ru-RU" altLang="ru-RU"/>
          </a:p>
        </p:txBody>
      </p:sp>
      <p:sp>
        <p:nvSpPr>
          <p:cNvPr id="2170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Непосредственный вызов</a:t>
            </a:r>
          </a:p>
          <a:p>
            <a:r>
              <a:rPr lang="ru-RU" altLang="ru-RU"/>
              <a:t>Язык модулей</a:t>
            </a:r>
          </a:p>
          <a:p>
            <a:r>
              <a:rPr lang="ru-RU" altLang="ru-RU"/>
              <a:t>Встроенный </a:t>
            </a:r>
            <a:r>
              <a:rPr lang="en-US" altLang="ru-RU"/>
              <a:t>SQL</a:t>
            </a:r>
            <a:r>
              <a:rPr lang="ru-RU" altLang="ru-RU"/>
              <a:t> (распространенный)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03A0-D274-499B-BCF2-220919DF1E49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Непосредственный вызов.</a:t>
            </a:r>
          </a:p>
        </p:txBody>
      </p:sp>
      <p:sp>
        <p:nvSpPr>
          <p:cNvPr id="240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15240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ru-RU" altLang="ru-RU"/>
              <a:t>  Инструкции </a:t>
            </a:r>
            <a:r>
              <a:rPr lang="en-US" altLang="ru-RU"/>
              <a:t>SQL </a:t>
            </a:r>
            <a:r>
              <a:rPr lang="ru-RU" altLang="ru-RU"/>
              <a:t>передаются в систему управления РБД, которая создает и выводит таблицу.</a:t>
            </a:r>
          </a:p>
          <a:p>
            <a:pPr algn="just">
              <a:buFont typeface="Wingdings" panose="05000000000000000000" pitchFamily="2" charset="2"/>
              <a:buNone/>
            </a:pPr>
            <a:endParaRPr lang="ru-RU" altLang="ru-RU"/>
          </a:p>
          <a:p>
            <a:pPr algn="just">
              <a:buFont typeface="Wingdings" panose="05000000000000000000" pitchFamily="2" charset="2"/>
              <a:buNone/>
            </a:pPr>
            <a:r>
              <a:rPr lang="ru-RU" altLang="ru-RU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90627-85FB-4895-ADC2-006AEF0704F2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Язык модулей.</a:t>
            </a:r>
          </a:p>
        </p:txBody>
      </p:sp>
      <p:sp>
        <p:nvSpPr>
          <p:cNvPr id="241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 Записывает в текстовый файл инструкции </a:t>
            </a:r>
            <a:r>
              <a:rPr lang="en-US" altLang="ru-RU"/>
              <a:t>SQL.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  Инструкция начинается с </a:t>
            </a:r>
            <a:r>
              <a:rPr lang="en-US" altLang="ru-RU"/>
              <a:t>MODULE </a:t>
            </a:r>
            <a:r>
              <a:rPr lang="ru-RU" altLang="ru-RU"/>
              <a:t>и определяет язык программирования.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95D6-38BD-4B80-999E-6C429DA49CFD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Встроенный </a:t>
            </a:r>
            <a:r>
              <a:rPr lang="en-US" altLang="ru-RU"/>
              <a:t>SQL.</a:t>
            </a:r>
            <a:endParaRPr lang="ru-RU" altLang="ru-RU"/>
          </a:p>
        </p:txBody>
      </p:sp>
      <p:sp>
        <p:nvSpPr>
          <p:cNvPr id="2426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ru-RU" altLang="ru-RU"/>
              <a:t>   Инструкции </a:t>
            </a:r>
            <a:r>
              <a:rPr lang="en-US" altLang="ru-RU"/>
              <a:t>SQL </a:t>
            </a:r>
            <a:r>
              <a:rPr lang="ru-RU" altLang="ru-RU"/>
              <a:t>генерируются системой управления и включаются как текст в команды языка этой системы.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0F5C2-68D7-44F2-A44C-2A5738FFDDE5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История развития.</a:t>
            </a:r>
          </a:p>
        </p:txBody>
      </p:sp>
      <p:sp>
        <p:nvSpPr>
          <p:cNvPr id="2181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484313"/>
            <a:ext cx="7772400" cy="48244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1970 – Эдгар Код публикует статью с моделью РБД.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1974 – Работа над проектом </a:t>
            </a:r>
            <a:r>
              <a:rPr lang="en-US" altLang="ru-RU" sz="2400"/>
              <a:t>System/R. </a:t>
            </a:r>
            <a:r>
              <a:rPr lang="ru-RU" altLang="ru-RU" sz="2400"/>
              <a:t>Язык </a:t>
            </a:r>
            <a:r>
              <a:rPr lang="en-US" altLang="ru-RU" sz="2400"/>
              <a:t>SEQUEL.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400"/>
              <a:t>1979 – </a:t>
            </a:r>
            <a:r>
              <a:rPr lang="ru-RU" altLang="ru-RU" sz="2400"/>
              <a:t>Коммерческие поставки РБД </a:t>
            </a:r>
            <a:r>
              <a:rPr lang="en-US" altLang="ru-RU" sz="2400"/>
              <a:t>Oracle.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400"/>
              <a:t>1981 – Relational Technology </a:t>
            </a:r>
            <a:r>
              <a:rPr lang="ru-RU" altLang="ru-RU" sz="2400"/>
              <a:t>выпускает СУБД </a:t>
            </a:r>
            <a:r>
              <a:rPr lang="en-US" altLang="ru-RU" sz="2400"/>
              <a:t>Ingress.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400"/>
              <a:t>1983 – IBM </a:t>
            </a:r>
            <a:r>
              <a:rPr lang="ru-RU" altLang="ru-RU" sz="2400"/>
              <a:t>выпускает СУБД </a:t>
            </a:r>
            <a:r>
              <a:rPr lang="en-US" altLang="ru-RU" sz="2400"/>
              <a:t>Database 2 (DB2).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400"/>
              <a:t>1986 – ANSI </a:t>
            </a:r>
            <a:r>
              <a:rPr lang="ru-RU" altLang="ru-RU" sz="2400"/>
              <a:t>утверждает стандарт </a:t>
            </a:r>
            <a:r>
              <a:rPr lang="en-US" altLang="ru-RU" sz="2400"/>
              <a:t>SQL X3.135.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400"/>
              <a:t>Sybase </a:t>
            </a:r>
            <a:r>
              <a:rPr lang="ru-RU" altLang="ru-RU" sz="2400"/>
              <a:t>создает РСУБД для обработки транзакций.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1987 – </a:t>
            </a:r>
            <a:r>
              <a:rPr lang="en-US" altLang="ru-RU" sz="2400"/>
              <a:t>ISO </a:t>
            </a:r>
            <a:r>
              <a:rPr lang="ru-RU" altLang="ru-RU" sz="2400"/>
              <a:t>принимает стандарт </a:t>
            </a:r>
            <a:r>
              <a:rPr lang="en-US" altLang="ru-RU" sz="2400"/>
              <a:t>SQL.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ru-RU" sz="2400"/>
              <a:t>1988 – Ashton-Tate </a:t>
            </a:r>
            <a:r>
              <a:rPr lang="ru-RU" altLang="ru-RU" sz="2400"/>
              <a:t>и </a:t>
            </a:r>
            <a:r>
              <a:rPr lang="en-US" altLang="ru-RU" sz="2400"/>
              <a:t>Microsoft </a:t>
            </a:r>
            <a:r>
              <a:rPr lang="ru-RU" altLang="ru-RU" sz="2400"/>
              <a:t>выпускает СУБД </a:t>
            </a:r>
            <a:r>
              <a:rPr lang="en-US" altLang="ru-RU" sz="2400"/>
              <a:t>SQL Server </a:t>
            </a:r>
            <a:r>
              <a:rPr lang="ru-RU" altLang="ru-RU" sz="2400"/>
              <a:t>под ОС </a:t>
            </a:r>
            <a:r>
              <a:rPr lang="en-US" altLang="ru-RU" sz="2400"/>
              <a:t>OS/2.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400"/>
              <a:t>  </a:t>
            </a:r>
            <a:r>
              <a:rPr lang="en-US" altLang="ru-RU" sz="2400"/>
              <a:t>IBM </a:t>
            </a:r>
            <a:r>
              <a:rPr lang="ru-RU" altLang="ru-RU" sz="2400"/>
              <a:t>выпускает 2-ую версию СУБД </a:t>
            </a:r>
            <a:r>
              <a:rPr lang="en-US" altLang="ru-RU" sz="2400"/>
              <a:t>DB2.</a:t>
            </a:r>
            <a:endParaRPr lang="ru-RU" altLang="ru-RU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Эскиз">
  <a:themeElements>
    <a:clrScheme name="Эскиз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Эскиз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Эскиз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Эскиз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Эскиз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Designs\Эскиз.pot</Template>
  <TotalTime>628</TotalTime>
  <Words>974</Words>
  <Application>Microsoft Office PowerPoint</Application>
  <PresentationFormat>Экран (4:3)</PresentationFormat>
  <Paragraphs>305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Tahoma</vt:lpstr>
      <vt:lpstr>Wingdings</vt:lpstr>
      <vt:lpstr>Эскиз</vt:lpstr>
      <vt:lpstr>Введение в язык баз данных Transact-SQL.</vt:lpstr>
      <vt:lpstr>Язык баз данных Transact-SQL.</vt:lpstr>
      <vt:lpstr>Что такое язык SQL ?</vt:lpstr>
      <vt:lpstr>Что такое язык SQL ?</vt:lpstr>
      <vt:lpstr>Реализация SQL.</vt:lpstr>
      <vt:lpstr>Непосредственный вызов.</vt:lpstr>
      <vt:lpstr>Язык модулей.</vt:lpstr>
      <vt:lpstr>Встроенный SQL.</vt:lpstr>
      <vt:lpstr>История развития.</vt:lpstr>
      <vt:lpstr>История развития.</vt:lpstr>
      <vt:lpstr>Элементы Transact-SQL.</vt:lpstr>
      <vt:lpstr>Элементы Transact-SQL.</vt:lpstr>
      <vt:lpstr>Комментарии.</vt:lpstr>
      <vt:lpstr>Литералы.</vt:lpstr>
      <vt:lpstr>Типы комментариев.</vt:lpstr>
      <vt:lpstr>Литералы.</vt:lpstr>
      <vt:lpstr>Запятые.</vt:lpstr>
      <vt:lpstr>Квадратные скобки.</vt:lpstr>
      <vt:lpstr>Точка.</vt:lpstr>
      <vt:lpstr>Апострофы</vt:lpstr>
      <vt:lpstr>Подстановочные знаки.</vt:lpstr>
      <vt:lpstr>Идентификаторы</vt:lpstr>
      <vt:lpstr>Выражения.</vt:lpstr>
      <vt:lpstr>Ключевые слова</vt:lpstr>
      <vt:lpstr>DQL (Data Query Language)</vt:lpstr>
      <vt:lpstr>DML (Data Manipulation Language).</vt:lpstr>
      <vt:lpstr>TPL (Transaction Processing Language).</vt:lpstr>
      <vt:lpstr>DDL (Data Definition Language)</vt:lpstr>
      <vt:lpstr>CCL (Cursor Control Language)</vt:lpstr>
      <vt:lpstr>DCL (Data Control Language)</vt:lpstr>
      <vt:lpstr>Ключевые слова.</vt:lpstr>
      <vt:lpstr>Операторы.</vt:lpstr>
      <vt:lpstr>Арифметические операторы</vt:lpstr>
      <vt:lpstr>Операторы сравнения.</vt:lpstr>
      <vt:lpstr>Операторы слияния строковых значений</vt:lpstr>
      <vt:lpstr>Логические операторы</vt:lpstr>
      <vt:lpstr>Типы данных</vt:lpstr>
      <vt:lpstr>Типы данных</vt:lpstr>
      <vt:lpstr>Типы данных</vt:lpstr>
      <vt:lpstr>Типы данных</vt:lpstr>
      <vt:lpstr>Функции T-SQL</vt:lpstr>
      <vt:lpstr>Функции T-SQL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 SQL</dc:title>
  <dc:subject>История. Синтаксис.</dc:subject>
  <dc:creator>Куркурин Н.Д.  (906) 4546 47 97.</dc:creator>
  <cp:lastModifiedBy>Учетная запись Майкрософт</cp:lastModifiedBy>
  <cp:revision>43</cp:revision>
  <dcterms:created xsi:type="dcterms:W3CDTF">2004-05-30T19:00:48Z</dcterms:created>
  <dcterms:modified xsi:type="dcterms:W3CDTF">2022-06-18T15:41:06Z</dcterms:modified>
</cp:coreProperties>
</file>