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78" r:id="rId4"/>
    <p:sldId id="338" r:id="rId5"/>
    <p:sldId id="260" r:id="rId6"/>
    <p:sldId id="593" r:id="rId7"/>
    <p:sldId id="281" r:id="rId8"/>
    <p:sldId id="337" r:id="rId9"/>
    <p:sldId id="328" r:id="rId10"/>
    <p:sldId id="591" r:id="rId11"/>
    <p:sldId id="590" r:id="rId12"/>
    <p:sldId id="277" r:id="rId13"/>
    <p:sldId id="326" r:id="rId14"/>
    <p:sldId id="592" r:id="rId15"/>
    <p:sldId id="339" r:id="rId16"/>
    <p:sldId id="341" r:id="rId17"/>
    <p:sldId id="340" r:id="rId18"/>
    <p:sldId id="343" r:id="rId19"/>
    <p:sldId id="344" r:id="rId20"/>
    <p:sldId id="347" r:id="rId21"/>
    <p:sldId id="34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 autoAdjust="0"/>
    <p:restoredTop sz="87093"/>
  </p:normalViewPr>
  <p:slideViewPr>
    <p:cSldViewPr snapToGrid="0" snapToObjects="1">
      <p:cViewPr varScale="1">
        <p:scale>
          <a:sx n="126" d="100"/>
          <a:sy n="126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C8CC6-BC78-B94B-9FF7-6BFDE76DB9E3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CB8FBB58-1959-D04C-B21F-7B7E591F5C03}">
      <dgm:prSet phldrT="[文本]"/>
      <dgm:spPr/>
      <dgm:t>
        <a:bodyPr/>
        <a:lstStyle/>
        <a:p>
          <a:r>
            <a:rPr lang="en-US" altLang="zh-CN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zh-CN" alt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7BBB1-C38C-2246-8C65-07245DF0E97A}" type="parTrans" cxnId="{0874F4FD-764E-CE41-A803-BD5B27006C73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411265C0-946C-E24F-9CEA-6714D6F24484}" type="sibTrans" cxnId="{0874F4FD-764E-CE41-A803-BD5B27006C73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02BDB38F-C17F-AF42-87B8-12DFB6B7CD82}">
      <dgm:prSet phldrT="[文本]"/>
      <dgm:spPr/>
      <dgm:t>
        <a:bodyPr/>
        <a:lstStyle/>
        <a:p>
          <a:r>
            <a:rPr lang="en-US" altLang="zh-CN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Management</a:t>
          </a:r>
          <a:endParaRPr lang="zh-CN" alt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62DC60-7E08-7540-B3B4-F3081D4BCE71}" type="parTrans" cxnId="{A5E68760-571D-D246-818E-A4F632F8D2AE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D62C8D1C-39B6-A544-8CB8-7B366C7D2684}" type="sibTrans" cxnId="{A5E68760-571D-D246-818E-A4F632F8D2AE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60AF11B3-B4E0-264D-B15E-E98D78D2D491}">
      <dgm:prSet phldrT="[文本]"/>
      <dgm:spPr/>
      <dgm:t>
        <a:bodyPr/>
        <a:lstStyle/>
        <a:p>
          <a:r>
            <a:rPr lang="en-US" altLang="zh-CN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Platform</a:t>
          </a:r>
          <a:endParaRPr lang="zh-CN" alt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18DEF4-8291-E844-9ADF-BC9A58E7CBE7}" type="parTrans" cxnId="{DF56029C-8109-7C40-BEC7-2FA0531E56A6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B7614189-7C49-BF4E-B0C8-BD46C6FEEE69}" type="sibTrans" cxnId="{DF56029C-8109-7C40-BEC7-2FA0531E56A6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AF4787B2-BAEA-DA47-AEFA-4883D00CBFE7}" type="pres">
      <dgm:prSet presAssocID="{57EC8CC6-BC78-B94B-9FF7-6BFDE76DB9E3}" presName="linearFlow" presStyleCnt="0">
        <dgm:presLayoutVars>
          <dgm:dir/>
          <dgm:resizeHandles val="exact"/>
        </dgm:presLayoutVars>
      </dgm:prSet>
      <dgm:spPr/>
    </dgm:pt>
    <dgm:pt modelId="{112DE496-F90C-A943-874C-70DBC1AA4780}" type="pres">
      <dgm:prSet presAssocID="{CB8FBB58-1959-D04C-B21F-7B7E591F5C03}" presName="composite" presStyleCnt="0"/>
      <dgm:spPr/>
    </dgm:pt>
    <dgm:pt modelId="{887DDD9B-299C-F249-9AEE-2154CA3DBF07}" type="pres">
      <dgm:prSet presAssocID="{CB8FBB58-1959-D04C-B21F-7B7E591F5C0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98D474-58FE-2B45-9361-599E23C1CFB1}" type="pres">
      <dgm:prSet presAssocID="{CB8FBB58-1959-D04C-B21F-7B7E591F5C03}" presName="txShp" presStyleLbl="node1" presStyleIdx="0" presStyleCnt="3">
        <dgm:presLayoutVars>
          <dgm:bulletEnabled val="1"/>
        </dgm:presLayoutVars>
      </dgm:prSet>
      <dgm:spPr/>
    </dgm:pt>
    <dgm:pt modelId="{2CD45C17-603C-D540-9CD4-EA34C4A0ACC8}" type="pres">
      <dgm:prSet presAssocID="{411265C0-946C-E24F-9CEA-6714D6F24484}" presName="spacing" presStyleCnt="0"/>
      <dgm:spPr/>
    </dgm:pt>
    <dgm:pt modelId="{5A922E79-5FBB-854E-965B-559B1A6BAEEE}" type="pres">
      <dgm:prSet presAssocID="{02BDB38F-C17F-AF42-87B8-12DFB6B7CD82}" presName="composite" presStyleCnt="0"/>
      <dgm:spPr/>
    </dgm:pt>
    <dgm:pt modelId="{C7372465-AD1C-1D43-B6A7-F669FA15CA85}" type="pres">
      <dgm:prSet presAssocID="{02BDB38F-C17F-AF42-87B8-12DFB6B7CD82}" presName="imgShp" presStyleLbl="fgImgPlace1" presStyleIdx="1" presStyleCnt="3" custScaleX="91425" custScaleY="9142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F246886-A9DC-4447-8E45-3AB9BC665B0D}" type="pres">
      <dgm:prSet presAssocID="{02BDB38F-C17F-AF42-87B8-12DFB6B7CD82}" presName="txShp" presStyleLbl="node1" presStyleIdx="1" presStyleCnt="3">
        <dgm:presLayoutVars>
          <dgm:bulletEnabled val="1"/>
        </dgm:presLayoutVars>
      </dgm:prSet>
      <dgm:spPr/>
    </dgm:pt>
    <dgm:pt modelId="{73E45589-C2AD-D245-98DF-B229A7E89088}" type="pres">
      <dgm:prSet presAssocID="{D62C8D1C-39B6-A544-8CB8-7B366C7D2684}" presName="spacing" presStyleCnt="0"/>
      <dgm:spPr/>
    </dgm:pt>
    <dgm:pt modelId="{810FF8D2-6070-5943-AF6C-9940F635CE51}" type="pres">
      <dgm:prSet presAssocID="{60AF11B3-B4E0-264D-B15E-E98D78D2D491}" presName="composite" presStyleCnt="0"/>
      <dgm:spPr/>
    </dgm:pt>
    <dgm:pt modelId="{7AFB6F19-E91E-DA49-8D32-7CFA26750179}" type="pres">
      <dgm:prSet presAssocID="{60AF11B3-B4E0-264D-B15E-E98D78D2D491}" presName="imgShp" presStyleLbl="fgImgPlace1" presStyleIdx="2" presStyleCnt="3" custScaleX="101335" custScaleY="1013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A5A4F17-CB95-7546-A6BE-AF9E8A959505}" type="pres">
      <dgm:prSet presAssocID="{60AF11B3-B4E0-264D-B15E-E98D78D2D491}" presName="txShp" presStyleLbl="node1" presStyleIdx="2" presStyleCnt="3">
        <dgm:presLayoutVars>
          <dgm:bulletEnabled val="1"/>
        </dgm:presLayoutVars>
      </dgm:prSet>
      <dgm:spPr/>
    </dgm:pt>
  </dgm:ptLst>
  <dgm:cxnLst>
    <dgm:cxn modelId="{255EEB01-62A7-AE4F-8546-CBD0581D84D4}" type="presOf" srcId="{CB8FBB58-1959-D04C-B21F-7B7E591F5C03}" destId="{9B98D474-58FE-2B45-9361-599E23C1CFB1}" srcOrd="0" destOrd="0" presId="urn:microsoft.com/office/officeart/2005/8/layout/vList3"/>
    <dgm:cxn modelId="{FEF1FD46-229C-E74E-8156-DAD68808B3F3}" type="presOf" srcId="{02BDB38F-C17F-AF42-87B8-12DFB6B7CD82}" destId="{BF246886-A9DC-4447-8E45-3AB9BC665B0D}" srcOrd="0" destOrd="0" presId="urn:microsoft.com/office/officeart/2005/8/layout/vList3"/>
    <dgm:cxn modelId="{A5E68760-571D-D246-818E-A4F632F8D2AE}" srcId="{57EC8CC6-BC78-B94B-9FF7-6BFDE76DB9E3}" destId="{02BDB38F-C17F-AF42-87B8-12DFB6B7CD82}" srcOrd="1" destOrd="0" parTransId="{8962DC60-7E08-7540-B3B4-F3081D4BCE71}" sibTransId="{D62C8D1C-39B6-A544-8CB8-7B366C7D2684}"/>
    <dgm:cxn modelId="{6FEE5594-6A5A-F14C-9155-5F874EC6E77E}" type="presOf" srcId="{60AF11B3-B4E0-264D-B15E-E98D78D2D491}" destId="{3A5A4F17-CB95-7546-A6BE-AF9E8A959505}" srcOrd="0" destOrd="0" presId="urn:microsoft.com/office/officeart/2005/8/layout/vList3"/>
    <dgm:cxn modelId="{DF56029C-8109-7C40-BEC7-2FA0531E56A6}" srcId="{57EC8CC6-BC78-B94B-9FF7-6BFDE76DB9E3}" destId="{60AF11B3-B4E0-264D-B15E-E98D78D2D491}" srcOrd="2" destOrd="0" parTransId="{5E18DEF4-8291-E844-9ADF-BC9A58E7CBE7}" sibTransId="{B7614189-7C49-BF4E-B0C8-BD46C6FEEE69}"/>
    <dgm:cxn modelId="{134EFFAC-B028-C244-85E5-FFDCEF359A71}" type="presOf" srcId="{57EC8CC6-BC78-B94B-9FF7-6BFDE76DB9E3}" destId="{AF4787B2-BAEA-DA47-AEFA-4883D00CBFE7}" srcOrd="0" destOrd="0" presId="urn:microsoft.com/office/officeart/2005/8/layout/vList3"/>
    <dgm:cxn modelId="{0874F4FD-764E-CE41-A803-BD5B27006C73}" srcId="{57EC8CC6-BC78-B94B-9FF7-6BFDE76DB9E3}" destId="{CB8FBB58-1959-D04C-B21F-7B7E591F5C03}" srcOrd="0" destOrd="0" parTransId="{6637BBB1-C38C-2246-8C65-07245DF0E97A}" sibTransId="{411265C0-946C-E24F-9CEA-6714D6F24484}"/>
    <dgm:cxn modelId="{AC764F0C-5215-5045-B4B9-4042E447DC14}" type="presParOf" srcId="{AF4787B2-BAEA-DA47-AEFA-4883D00CBFE7}" destId="{112DE496-F90C-A943-874C-70DBC1AA4780}" srcOrd="0" destOrd="0" presId="urn:microsoft.com/office/officeart/2005/8/layout/vList3"/>
    <dgm:cxn modelId="{AD9178BA-49EA-9646-A9BE-9928065562C9}" type="presParOf" srcId="{112DE496-F90C-A943-874C-70DBC1AA4780}" destId="{887DDD9B-299C-F249-9AEE-2154CA3DBF07}" srcOrd="0" destOrd="0" presId="urn:microsoft.com/office/officeart/2005/8/layout/vList3"/>
    <dgm:cxn modelId="{1838B511-17A2-3844-BE83-CB28AB754D9D}" type="presParOf" srcId="{112DE496-F90C-A943-874C-70DBC1AA4780}" destId="{9B98D474-58FE-2B45-9361-599E23C1CFB1}" srcOrd="1" destOrd="0" presId="urn:microsoft.com/office/officeart/2005/8/layout/vList3"/>
    <dgm:cxn modelId="{C48D2F8E-490B-4D43-AA0E-B3962C785171}" type="presParOf" srcId="{AF4787B2-BAEA-DA47-AEFA-4883D00CBFE7}" destId="{2CD45C17-603C-D540-9CD4-EA34C4A0ACC8}" srcOrd="1" destOrd="0" presId="urn:microsoft.com/office/officeart/2005/8/layout/vList3"/>
    <dgm:cxn modelId="{6A865A52-0A86-A749-A224-5D784B626144}" type="presParOf" srcId="{AF4787B2-BAEA-DA47-AEFA-4883D00CBFE7}" destId="{5A922E79-5FBB-854E-965B-559B1A6BAEEE}" srcOrd="2" destOrd="0" presId="urn:microsoft.com/office/officeart/2005/8/layout/vList3"/>
    <dgm:cxn modelId="{2AA0788F-AF0D-EF47-A47B-8E623B44242B}" type="presParOf" srcId="{5A922E79-5FBB-854E-965B-559B1A6BAEEE}" destId="{C7372465-AD1C-1D43-B6A7-F669FA15CA85}" srcOrd="0" destOrd="0" presId="urn:microsoft.com/office/officeart/2005/8/layout/vList3"/>
    <dgm:cxn modelId="{8FC29269-38A7-EB44-A37D-C95383E1BC2C}" type="presParOf" srcId="{5A922E79-5FBB-854E-965B-559B1A6BAEEE}" destId="{BF246886-A9DC-4447-8E45-3AB9BC665B0D}" srcOrd="1" destOrd="0" presId="urn:microsoft.com/office/officeart/2005/8/layout/vList3"/>
    <dgm:cxn modelId="{A7EBD6AD-6001-4344-BAC9-78FE012596DE}" type="presParOf" srcId="{AF4787B2-BAEA-DA47-AEFA-4883D00CBFE7}" destId="{73E45589-C2AD-D245-98DF-B229A7E89088}" srcOrd="3" destOrd="0" presId="urn:microsoft.com/office/officeart/2005/8/layout/vList3"/>
    <dgm:cxn modelId="{4DC400AE-9436-C745-AF7A-AFD420619BE1}" type="presParOf" srcId="{AF4787B2-BAEA-DA47-AEFA-4883D00CBFE7}" destId="{810FF8D2-6070-5943-AF6C-9940F635CE51}" srcOrd="4" destOrd="0" presId="urn:microsoft.com/office/officeart/2005/8/layout/vList3"/>
    <dgm:cxn modelId="{1B1C18BB-5005-B34A-A55E-9645D7944BF2}" type="presParOf" srcId="{810FF8D2-6070-5943-AF6C-9940F635CE51}" destId="{7AFB6F19-E91E-DA49-8D32-7CFA26750179}" srcOrd="0" destOrd="0" presId="urn:microsoft.com/office/officeart/2005/8/layout/vList3"/>
    <dgm:cxn modelId="{B62BB69A-0DC0-0C44-B0E5-19C7210D97E3}" type="presParOf" srcId="{810FF8D2-6070-5943-AF6C-9940F635CE51}" destId="{3A5A4F17-CB95-7546-A6BE-AF9E8A9595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EC8CC6-BC78-B94B-9FF7-6BFDE76DB9E3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CB8FBB58-1959-D04C-B21F-7B7E591F5C03}">
      <dgm:prSet phldrT="[文本]"/>
      <dgm:spPr/>
      <dgm:t>
        <a:bodyPr/>
        <a:lstStyle/>
        <a:p>
          <a:r>
            <a:rPr lang="en-US" altLang="zh-CN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zh-CN" alt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7BBB1-C38C-2246-8C65-07245DF0E97A}" type="parTrans" cxnId="{0874F4FD-764E-CE41-A803-BD5B27006C73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411265C0-946C-E24F-9CEA-6714D6F24484}" type="sibTrans" cxnId="{0874F4FD-764E-CE41-A803-BD5B27006C73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02BDB38F-C17F-AF42-87B8-12DFB6B7CD82}">
      <dgm:prSet phldrT="[文本]"/>
      <dgm:spPr/>
      <dgm:t>
        <a:bodyPr/>
        <a:lstStyle/>
        <a:p>
          <a:r>
            <a:rPr lang="en-US" altLang="zh-CN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Management</a:t>
          </a:r>
          <a:endParaRPr lang="zh-CN" alt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62DC60-7E08-7540-B3B4-F3081D4BCE71}" type="parTrans" cxnId="{A5E68760-571D-D246-818E-A4F632F8D2AE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D62C8D1C-39B6-A544-8CB8-7B366C7D2684}" type="sibTrans" cxnId="{A5E68760-571D-D246-818E-A4F632F8D2AE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60AF11B3-B4E0-264D-B15E-E98D78D2D491}">
      <dgm:prSet phldrT="[文本]"/>
      <dgm:spPr/>
      <dgm:t>
        <a:bodyPr/>
        <a:lstStyle/>
        <a:p>
          <a:r>
            <a:rPr lang="en-US" altLang="zh-CN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Platform</a:t>
          </a:r>
          <a:endParaRPr lang="zh-CN" alt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18DEF4-8291-E844-9ADF-BC9A58E7CBE7}" type="parTrans" cxnId="{DF56029C-8109-7C40-BEC7-2FA0531E56A6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B7614189-7C49-BF4E-B0C8-BD46C6FEEE69}" type="sibTrans" cxnId="{DF56029C-8109-7C40-BEC7-2FA0531E56A6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AF4787B2-BAEA-DA47-AEFA-4883D00CBFE7}" type="pres">
      <dgm:prSet presAssocID="{57EC8CC6-BC78-B94B-9FF7-6BFDE76DB9E3}" presName="linearFlow" presStyleCnt="0">
        <dgm:presLayoutVars>
          <dgm:dir/>
          <dgm:resizeHandles val="exact"/>
        </dgm:presLayoutVars>
      </dgm:prSet>
      <dgm:spPr/>
    </dgm:pt>
    <dgm:pt modelId="{112DE496-F90C-A943-874C-70DBC1AA4780}" type="pres">
      <dgm:prSet presAssocID="{CB8FBB58-1959-D04C-B21F-7B7E591F5C03}" presName="composite" presStyleCnt="0"/>
      <dgm:spPr/>
    </dgm:pt>
    <dgm:pt modelId="{887DDD9B-299C-F249-9AEE-2154CA3DBF07}" type="pres">
      <dgm:prSet presAssocID="{CB8FBB58-1959-D04C-B21F-7B7E591F5C0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98D474-58FE-2B45-9361-599E23C1CFB1}" type="pres">
      <dgm:prSet presAssocID="{CB8FBB58-1959-D04C-B21F-7B7E591F5C03}" presName="txShp" presStyleLbl="node1" presStyleIdx="0" presStyleCnt="3">
        <dgm:presLayoutVars>
          <dgm:bulletEnabled val="1"/>
        </dgm:presLayoutVars>
      </dgm:prSet>
      <dgm:spPr/>
    </dgm:pt>
    <dgm:pt modelId="{2CD45C17-603C-D540-9CD4-EA34C4A0ACC8}" type="pres">
      <dgm:prSet presAssocID="{411265C0-946C-E24F-9CEA-6714D6F24484}" presName="spacing" presStyleCnt="0"/>
      <dgm:spPr/>
    </dgm:pt>
    <dgm:pt modelId="{5A922E79-5FBB-854E-965B-559B1A6BAEEE}" type="pres">
      <dgm:prSet presAssocID="{02BDB38F-C17F-AF42-87B8-12DFB6B7CD82}" presName="composite" presStyleCnt="0"/>
      <dgm:spPr/>
    </dgm:pt>
    <dgm:pt modelId="{C7372465-AD1C-1D43-B6A7-F669FA15CA85}" type="pres">
      <dgm:prSet presAssocID="{02BDB38F-C17F-AF42-87B8-12DFB6B7CD82}" presName="imgShp" presStyleLbl="fgImgPlace1" presStyleIdx="1" presStyleCnt="3" custScaleX="91425" custScaleY="9142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F246886-A9DC-4447-8E45-3AB9BC665B0D}" type="pres">
      <dgm:prSet presAssocID="{02BDB38F-C17F-AF42-87B8-12DFB6B7CD82}" presName="txShp" presStyleLbl="node1" presStyleIdx="1" presStyleCnt="3">
        <dgm:presLayoutVars>
          <dgm:bulletEnabled val="1"/>
        </dgm:presLayoutVars>
      </dgm:prSet>
      <dgm:spPr/>
    </dgm:pt>
    <dgm:pt modelId="{73E45589-C2AD-D245-98DF-B229A7E89088}" type="pres">
      <dgm:prSet presAssocID="{D62C8D1C-39B6-A544-8CB8-7B366C7D2684}" presName="spacing" presStyleCnt="0"/>
      <dgm:spPr/>
    </dgm:pt>
    <dgm:pt modelId="{810FF8D2-6070-5943-AF6C-9940F635CE51}" type="pres">
      <dgm:prSet presAssocID="{60AF11B3-B4E0-264D-B15E-E98D78D2D491}" presName="composite" presStyleCnt="0"/>
      <dgm:spPr/>
    </dgm:pt>
    <dgm:pt modelId="{7AFB6F19-E91E-DA49-8D32-7CFA26750179}" type="pres">
      <dgm:prSet presAssocID="{60AF11B3-B4E0-264D-B15E-E98D78D2D491}" presName="imgShp" presStyleLbl="fgImgPlace1" presStyleIdx="2" presStyleCnt="3" custScaleX="101335" custScaleY="1013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A5A4F17-CB95-7546-A6BE-AF9E8A959505}" type="pres">
      <dgm:prSet presAssocID="{60AF11B3-B4E0-264D-B15E-E98D78D2D491}" presName="txShp" presStyleLbl="node1" presStyleIdx="2" presStyleCnt="3">
        <dgm:presLayoutVars>
          <dgm:bulletEnabled val="1"/>
        </dgm:presLayoutVars>
      </dgm:prSet>
      <dgm:spPr/>
    </dgm:pt>
  </dgm:ptLst>
  <dgm:cxnLst>
    <dgm:cxn modelId="{255EEB01-62A7-AE4F-8546-CBD0581D84D4}" type="presOf" srcId="{CB8FBB58-1959-D04C-B21F-7B7E591F5C03}" destId="{9B98D474-58FE-2B45-9361-599E23C1CFB1}" srcOrd="0" destOrd="0" presId="urn:microsoft.com/office/officeart/2005/8/layout/vList3"/>
    <dgm:cxn modelId="{FEF1FD46-229C-E74E-8156-DAD68808B3F3}" type="presOf" srcId="{02BDB38F-C17F-AF42-87B8-12DFB6B7CD82}" destId="{BF246886-A9DC-4447-8E45-3AB9BC665B0D}" srcOrd="0" destOrd="0" presId="urn:microsoft.com/office/officeart/2005/8/layout/vList3"/>
    <dgm:cxn modelId="{A5E68760-571D-D246-818E-A4F632F8D2AE}" srcId="{57EC8CC6-BC78-B94B-9FF7-6BFDE76DB9E3}" destId="{02BDB38F-C17F-AF42-87B8-12DFB6B7CD82}" srcOrd="1" destOrd="0" parTransId="{8962DC60-7E08-7540-B3B4-F3081D4BCE71}" sibTransId="{D62C8D1C-39B6-A544-8CB8-7B366C7D2684}"/>
    <dgm:cxn modelId="{6FEE5594-6A5A-F14C-9155-5F874EC6E77E}" type="presOf" srcId="{60AF11B3-B4E0-264D-B15E-E98D78D2D491}" destId="{3A5A4F17-CB95-7546-A6BE-AF9E8A959505}" srcOrd="0" destOrd="0" presId="urn:microsoft.com/office/officeart/2005/8/layout/vList3"/>
    <dgm:cxn modelId="{DF56029C-8109-7C40-BEC7-2FA0531E56A6}" srcId="{57EC8CC6-BC78-B94B-9FF7-6BFDE76DB9E3}" destId="{60AF11B3-B4E0-264D-B15E-E98D78D2D491}" srcOrd="2" destOrd="0" parTransId="{5E18DEF4-8291-E844-9ADF-BC9A58E7CBE7}" sibTransId="{B7614189-7C49-BF4E-B0C8-BD46C6FEEE69}"/>
    <dgm:cxn modelId="{134EFFAC-B028-C244-85E5-FFDCEF359A71}" type="presOf" srcId="{57EC8CC6-BC78-B94B-9FF7-6BFDE76DB9E3}" destId="{AF4787B2-BAEA-DA47-AEFA-4883D00CBFE7}" srcOrd="0" destOrd="0" presId="urn:microsoft.com/office/officeart/2005/8/layout/vList3"/>
    <dgm:cxn modelId="{0874F4FD-764E-CE41-A803-BD5B27006C73}" srcId="{57EC8CC6-BC78-B94B-9FF7-6BFDE76DB9E3}" destId="{CB8FBB58-1959-D04C-B21F-7B7E591F5C03}" srcOrd="0" destOrd="0" parTransId="{6637BBB1-C38C-2246-8C65-07245DF0E97A}" sibTransId="{411265C0-946C-E24F-9CEA-6714D6F24484}"/>
    <dgm:cxn modelId="{AC764F0C-5215-5045-B4B9-4042E447DC14}" type="presParOf" srcId="{AF4787B2-BAEA-DA47-AEFA-4883D00CBFE7}" destId="{112DE496-F90C-A943-874C-70DBC1AA4780}" srcOrd="0" destOrd="0" presId="urn:microsoft.com/office/officeart/2005/8/layout/vList3"/>
    <dgm:cxn modelId="{AD9178BA-49EA-9646-A9BE-9928065562C9}" type="presParOf" srcId="{112DE496-F90C-A943-874C-70DBC1AA4780}" destId="{887DDD9B-299C-F249-9AEE-2154CA3DBF07}" srcOrd="0" destOrd="0" presId="urn:microsoft.com/office/officeart/2005/8/layout/vList3"/>
    <dgm:cxn modelId="{1838B511-17A2-3844-BE83-CB28AB754D9D}" type="presParOf" srcId="{112DE496-F90C-A943-874C-70DBC1AA4780}" destId="{9B98D474-58FE-2B45-9361-599E23C1CFB1}" srcOrd="1" destOrd="0" presId="urn:microsoft.com/office/officeart/2005/8/layout/vList3"/>
    <dgm:cxn modelId="{C48D2F8E-490B-4D43-AA0E-B3962C785171}" type="presParOf" srcId="{AF4787B2-BAEA-DA47-AEFA-4883D00CBFE7}" destId="{2CD45C17-603C-D540-9CD4-EA34C4A0ACC8}" srcOrd="1" destOrd="0" presId="urn:microsoft.com/office/officeart/2005/8/layout/vList3"/>
    <dgm:cxn modelId="{6A865A52-0A86-A749-A224-5D784B626144}" type="presParOf" srcId="{AF4787B2-BAEA-DA47-AEFA-4883D00CBFE7}" destId="{5A922E79-5FBB-854E-965B-559B1A6BAEEE}" srcOrd="2" destOrd="0" presId="urn:microsoft.com/office/officeart/2005/8/layout/vList3"/>
    <dgm:cxn modelId="{2AA0788F-AF0D-EF47-A47B-8E623B44242B}" type="presParOf" srcId="{5A922E79-5FBB-854E-965B-559B1A6BAEEE}" destId="{C7372465-AD1C-1D43-B6A7-F669FA15CA85}" srcOrd="0" destOrd="0" presId="urn:microsoft.com/office/officeart/2005/8/layout/vList3"/>
    <dgm:cxn modelId="{8FC29269-38A7-EB44-A37D-C95383E1BC2C}" type="presParOf" srcId="{5A922E79-5FBB-854E-965B-559B1A6BAEEE}" destId="{BF246886-A9DC-4447-8E45-3AB9BC665B0D}" srcOrd="1" destOrd="0" presId="urn:microsoft.com/office/officeart/2005/8/layout/vList3"/>
    <dgm:cxn modelId="{A7EBD6AD-6001-4344-BAC9-78FE012596DE}" type="presParOf" srcId="{AF4787B2-BAEA-DA47-AEFA-4883D00CBFE7}" destId="{73E45589-C2AD-D245-98DF-B229A7E89088}" srcOrd="3" destOrd="0" presId="urn:microsoft.com/office/officeart/2005/8/layout/vList3"/>
    <dgm:cxn modelId="{4DC400AE-9436-C745-AF7A-AFD420619BE1}" type="presParOf" srcId="{AF4787B2-BAEA-DA47-AEFA-4883D00CBFE7}" destId="{810FF8D2-6070-5943-AF6C-9940F635CE51}" srcOrd="4" destOrd="0" presId="urn:microsoft.com/office/officeart/2005/8/layout/vList3"/>
    <dgm:cxn modelId="{1B1C18BB-5005-B34A-A55E-9645D7944BF2}" type="presParOf" srcId="{810FF8D2-6070-5943-AF6C-9940F635CE51}" destId="{7AFB6F19-E91E-DA49-8D32-7CFA26750179}" srcOrd="0" destOrd="0" presId="urn:microsoft.com/office/officeart/2005/8/layout/vList3"/>
    <dgm:cxn modelId="{B62BB69A-0DC0-0C44-B0E5-19C7210D97E3}" type="presParOf" srcId="{810FF8D2-6070-5943-AF6C-9940F635CE51}" destId="{3A5A4F17-CB95-7546-A6BE-AF9E8A9595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EC8CC6-BC78-B94B-9FF7-6BFDE76DB9E3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CB8FBB58-1959-D04C-B21F-7B7E591F5C03}">
      <dgm:prSet phldrT="[文本]"/>
      <dgm:spPr/>
      <dgm:t>
        <a:bodyPr/>
        <a:lstStyle/>
        <a:p>
          <a:r>
            <a:rPr lang="en-US" altLang="zh-CN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zh-CN" alt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7BBB1-C38C-2246-8C65-07245DF0E97A}" type="parTrans" cxnId="{0874F4FD-764E-CE41-A803-BD5B27006C73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411265C0-946C-E24F-9CEA-6714D6F24484}" type="sibTrans" cxnId="{0874F4FD-764E-CE41-A803-BD5B27006C73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02BDB38F-C17F-AF42-87B8-12DFB6B7CD82}">
      <dgm:prSet phldrT="[文本]"/>
      <dgm:spPr/>
      <dgm:t>
        <a:bodyPr/>
        <a:lstStyle/>
        <a:p>
          <a:r>
            <a:rPr lang="en-US" altLang="zh-CN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Management</a:t>
          </a:r>
          <a:endParaRPr lang="zh-CN" alt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62DC60-7E08-7540-B3B4-F3081D4BCE71}" type="parTrans" cxnId="{A5E68760-571D-D246-818E-A4F632F8D2AE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D62C8D1C-39B6-A544-8CB8-7B366C7D2684}" type="sibTrans" cxnId="{A5E68760-571D-D246-818E-A4F632F8D2AE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60AF11B3-B4E0-264D-B15E-E98D78D2D491}">
      <dgm:prSet phldrT="[文本]"/>
      <dgm:spPr/>
      <dgm:t>
        <a:bodyPr/>
        <a:lstStyle/>
        <a:p>
          <a:r>
            <a:rPr lang="en-US" altLang="zh-CN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Platform</a:t>
          </a:r>
          <a:endParaRPr lang="zh-CN" alt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18DEF4-8291-E844-9ADF-BC9A58E7CBE7}" type="parTrans" cxnId="{DF56029C-8109-7C40-BEC7-2FA0531E56A6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B7614189-7C49-BF4E-B0C8-BD46C6FEEE69}" type="sibTrans" cxnId="{DF56029C-8109-7C40-BEC7-2FA0531E56A6}">
      <dgm:prSet/>
      <dgm:spPr/>
      <dgm:t>
        <a:bodyPr/>
        <a:lstStyle/>
        <a:p>
          <a:endParaRPr lang="zh-CN" altLang="en-US">
            <a:solidFill>
              <a:sysClr val="windowText" lastClr="000000"/>
            </a:solidFill>
          </a:endParaRPr>
        </a:p>
      </dgm:t>
    </dgm:pt>
    <dgm:pt modelId="{AF4787B2-BAEA-DA47-AEFA-4883D00CBFE7}" type="pres">
      <dgm:prSet presAssocID="{57EC8CC6-BC78-B94B-9FF7-6BFDE76DB9E3}" presName="linearFlow" presStyleCnt="0">
        <dgm:presLayoutVars>
          <dgm:dir/>
          <dgm:resizeHandles val="exact"/>
        </dgm:presLayoutVars>
      </dgm:prSet>
      <dgm:spPr/>
    </dgm:pt>
    <dgm:pt modelId="{112DE496-F90C-A943-874C-70DBC1AA4780}" type="pres">
      <dgm:prSet presAssocID="{CB8FBB58-1959-D04C-B21F-7B7E591F5C03}" presName="composite" presStyleCnt="0"/>
      <dgm:spPr/>
    </dgm:pt>
    <dgm:pt modelId="{887DDD9B-299C-F249-9AEE-2154CA3DBF07}" type="pres">
      <dgm:prSet presAssocID="{CB8FBB58-1959-D04C-B21F-7B7E591F5C0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98D474-58FE-2B45-9361-599E23C1CFB1}" type="pres">
      <dgm:prSet presAssocID="{CB8FBB58-1959-D04C-B21F-7B7E591F5C03}" presName="txShp" presStyleLbl="node1" presStyleIdx="0" presStyleCnt="3">
        <dgm:presLayoutVars>
          <dgm:bulletEnabled val="1"/>
        </dgm:presLayoutVars>
      </dgm:prSet>
      <dgm:spPr/>
    </dgm:pt>
    <dgm:pt modelId="{2CD45C17-603C-D540-9CD4-EA34C4A0ACC8}" type="pres">
      <dgm:prSet presAssocID="{411265C0-946C-E24F-9CEA-6714D6F24484}" presName="spacing" presStyleCnt="0"/>
      <dgm:spPr/>
    </dgm:pt>
    <dgm:pt modelId="{5A922E79-5FBB-854E-965B-559B1A6BAEEE}" type="pres">
      <dgm:prSet presAssocID="{02BDB38F-C17F-AF42-87B8-12DFB6B7CD82}" presName="composite" presStyleCnt="0"/>
      <dgm:spPr/>
    </dgm:pt>
    <dgm:pt modelId="{C7372465-AD1C-1D43-B6A7-F669FA15CA85}" type="pres">
      <dgm:prSet presAssocID="{02BDB38F-C17F-AF42-87B8-12DFB6B7CD82}" presName="imgShp" presStyleLbl="fgImgPlace1" presStyleIdx="1" presStyleCnt="3" custScaleX="91425" custScaleY="9142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F246886-A9DC-4447-8E45-3AB9BC665B0D}" type="pres">
      <dgm:prSet presAssocID="{02BDB38F-C17F-AF42-87B8-12DFB6B7CD82}" presName="txShp" presStyleLbl="node1" presStyleIdx="1" presStyleCnt="3">
        <dgm:presLayoutVars>
          <dgm:bulletEnabled val="1"/>
        </dgm:presLayoutVars>
      </dgm:prSet>
      <dgm:spPr/>
    </dgm:pt>
    <dgm:pt modelId="{73E45589-C2AD-D245-98DF-B229A7E89088}" type="pres">
      <dgm:prSet presAssocID="{D62C8D1C-39B6-A544-8CB8-7B366C7D2684}" presName="spacing" presStyleCnt="0"/>
      <dgm:spPr/>
    </dgm:pt>
    <dgm:pt modelId="{810FF8D2-6070-5943-AF6C-9940F635CE51}" type="pres">
      <dgm:prSet presAssocID="{60AF11B3-B4E0-264D-B15E-E98D78D2D491}" presName="composite" presStyleCnt="0"/>
      <dgm:spPr/>
    </dgm:pt>
    <dgm:pt modelId="{7AFB6F19-E91E-DA49-8D32-7CFA26750179}" type="pres">
      <dgm:prSet presAssocID="{60AF11B3-B4E0-264D-B15E-E98D78D2D491}" presName="imgShp" presStyleLbl="fgImgPlace1" presStyleIdx="2" presStyleCnt="3" custScaleX="101335" custScaleY="1013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A5A4F17-CB95-7546-A6BE-AF9E8A959505}" type="pres">
      <dgm:prSet presAssocID="{60AF11B3-B4E0-264D-B15E-E98D78D2D491}" presName="txShp" presStyleLbl="node1" presStyleIdx="2" presStyleCnt="3">
        <dgm:presLayoutVars>
          <dgm:bulletEnabled val="1"/>
        </dgm:presLayoutVars>
      </dgm:prSet>
      <dgm:spPr/>
    </dgm:pt>
  </dgm:ptLst>
  <dgm:cxnLst>
    <dgm:cxn modelId="{255EEB01-62A7-AE4F-8546-CBD0581D84D4}" type="presOf" srcId="{CB8FBB58-1959-D04C-B21F-7B7E591F5C03}" destId="{9B98D474-58FE-2B45-9361-599E23C1CFB1}" srcOrd="0" destOrd="0" presId="urn:microsoft.com/office/officeart/2005/8/layout/vList3"/>
    <dgm:cxn modelId="{FEF1FD46-229C-E74E-8156-DAD68808B3F3}" type="presOf" srcId="{02BDB38F-C17F-AF42-87B8-12DFB6B7CD82}" destId="{BF246886-A9DC-4447-8E45-3AB9BC665B0D}" srcOrd="0" destOrd="0" presId="urn:microsoft.com/office/officeart/2005/8/layout/vList3"/>
    <dgm:cxn modelId="{A5E68760-571D-D246-818E-A4F632F8D2AE}" srcId="{57EC8CC6-BC78-B94B-9FF7-6BFDE76DB9E3}" destId="{02BDB38F-C17F-AF42-87B8-12DFB6B7CD82}" srcOrd="1" destOrd="0" parTransId="{8962DC60-7E08-7540-B3B4-F3081D4BCE71}" sibTransId="{D62C8D1C-39B6-A544-8CB8-7B366C7D2684}"/>
    <dgm:cxn modelId="{6FEE5594-6A5A-F14C-9155-5F874EC6E77E}" type="presOf" srcId="{60AF11B3-B4E0-264D-B15E-E98D78D2D491}" destId="{3A5A4F17-CB95-7546-A6BE-AF9E8A959505}" srcOrd="0" destOrd="0" presId="urn:microsoft.com/office/officeart/2005/8/layout/vList3"/>
    <dgm:cxn modelId="{DF56029C-8109-7C40-BEC7-2FA0531E56A6}" srcId="{57EC8CC6-BC78-B94B-9FF7-6BFDE76DB9E3}" destId="{60AF11B3-B4E0-264D-B15E-E98D78D2D491}" srcOrd="2" destOrd="0" parTransId="{5E18DEF4-8291-E844-9ADF-BC9A58E7CBE7}" sibTransId="{B7614189-7C49-BF4E-B0C8-BD46C6FEEE69}"/>
    <dgm:cxn modelId="{134EFFAC-B028-C244-85E5-FFDCEF359A71}" type="presOf" srcId="{57EC8CC6-BC78-B94B-9FF7-6BFDE76DB9E3}" destId="{AF4787B2-BAEA-DA47-AEFA-4883D00CBFE7}" srcOrd="0" destOrd="0" presId="urn:microsoft.com/office/officeart/2005/8/layout/vList3"/>
    <dgm:cxn modelId="{0874F4FD-764E-CE41-A803-BD5B27006C73}" srcId="{57EC8CC6-BC78-B94B-9FF7-6BFDE76DB9E3}" destId="{CB8FBB58-1959-D04C-B21F-7B7E591F5C03}" srcOrd="0" destOrd="0" parTransId="{6637BBB1-C38C-2246-8C65-07245DF0E97A}" sibTransId="{411265C0-946C-E24F-9CEA-6714D6F24484}"/>
    <dgm:cxn modelId="{AC764F0C-5215-5045-B4B9-4042E447DC14}" type="presParOf" srcId="{AF4787B2-BAEA-DA47-AEFA-4883D00CBFE7}" destId="{112DE496-F90C-A943-874C-70DBC1AA4780}" srcOrd="0" destOrd="0" presId="urn:microsoft.com/office/officeart/2005/8/layout/vList3"/>
    <dgm:cxn modelId="{AD9178BA-49EA-9646-A9BE-9928065562C9}" type="presParOf" srcId="{112DE496-F90C-A943-874C-70DBC1AA4780}" destId="{887DDD9B-299C-F249-9AEE-2154CA3DBF07}" srcOrd="0" destOrd="0" presId="urn:microsoft.com/office/officeart/2005/8/layout/vList3"/>
    <dgm:cxn modelId="{1838B511-17A2-3844-BE83-CB28AB754D9D}" type="presParOf" srcId="{112DE496-F90C-A943-874C-70DBC1AA4780}" destId="{9B98D474-58FE-2B45-9361-599E23C1CFB1}" srcOrd="1" destOrd="0" presId="urn:microsoft.com/office/officeart/2005/8/layout/vList3"/>
    <dgm:cxn modelId="{C48D2F8E-490B-4D43-AA0E-B3962C785171}" type="presParOf" srcId="{AF4787B2-BAEA-DA47-AEFA-4883D00CBFE7}" destId="{2CD45C17-603C-D540-9CD4-EA34C4A0ACC8}" srcOrd="1" destOrd="0" presId="urn:microsoft.com/office/officeart/2005/8/layout/vList3"/>
    <dgm:cxn modelId="{6A865A52-0A86-A749-A224-5D784B626144}" type="presParOf" srcId="{AF4787B2-BAEA-DA47-AEFA-4883D00CBFE7}" destId="{5A922E79-5FBB-854E-965B-559B1A6BAEEE}" srcOrd="2" destOrd="0" presId="urn:microsoft.com/office/officeart/2005/8/layout/vList3"/>
    <dgm:cxn modelId="{2AA0788F-AF0D-EF47-A47B-8E623B44242B}" type="presParOf" srcId="{5A922E79-5FBB-854E-965B-559B1A6BAEEE}" destId="{C7372465-AD1C-1D43-B6A7-F669FA15CA85}" srcOrd="0" destOrd="0" presId="urn:microsoft.com/office/officeart/2005/8/layout/vList3"/>
    <dgm:cxn modelId="{8FC29269-38A7-EB44-A37D-C95383E1BC2C}" type="presParOf" srcId="{5A922E79-5FBB-854E-965B-559B1A6BAEEE}" destId="{BF246886-A9DC-4447-8E45-3AB9BC665B0D}" srcOrd="1" destOrd="0" presId="urn:microsoft.com/office/officeart/2005/8/layout/vList3"/>
    <dgm:cxn modelId="{A7EBD6AD-6001-4344-BAC9-78FE012596DE}" type="presParOf" srcId="{AF4787B2-BAEA-DA47-AEFA-4883D00CBFE7}" destId="{73E45589-C2AD-D245-98DF-B229A7E89088}" srcOrd="3" destOrd="0" presId="urn:microsoft.com/office/officeart/2005/8/layout/vList3"/>
    <dgm:cxn modelId="{4DC400AE-9436-C745-AF7A-AFD420619BE1}" type="presParOf" srcId="{AF4787B2-BAEA-DA47-AEFA-4883D00CBFE7}" destId="{810FF8D2-6070-5943-AF6C-9940F635CE51}" srcOrd="4" destOrd="0" presId="urn:microsoft.com/office/officeart/2005/8/layout/vList3"/>
    <dgm:cxn modelId="{1B1C18BB-5005-B34A-A55E-9645D7944BF2}" type="presParOf" srcId="{810FF8D2-6070-5943-AF6C-9940F635CE51}" destId="{7AFB6F19-E91E-DA49-8D32-7CFA26750179}" srcOrd="0" destOrd="0" presId="urn:microsoft.com/office/officeart/2005/8/layout/vList3"/>
    <dgm:cxn modelId="{B62BB69A-0DC0-0C44-B0E5-19C7210D97E3}" type="presParOf" srcId="{810FF8D2-6070-5943-AF6C-9940F635CE51}" destId="{3A5A4F17-CB95-7546-A6BE-AF9E8A9595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8D474-58FE-2B45-9361-599E23C1CFB1}">
      <dsp:nvSpPr>
        <dsp:cNvPr id="0" name=""/>
        <dsp:cNvSpPr/>
      </dsp:nvSpPr>
      <dsp:spPr>
        <a:xfrm rot="10800000">
          <a:off x="622569" y="479"/>
          <a:ext cx="1994102" cy="48118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1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zh-CN" altLang="en-US" sz="14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42864" y="479"/>
        <a:ext cx="1873807" cy="481182"/>
      </dsp:txXfrm>
    </dsp:sp>
    <dsp:sp modelId="{887DDD9B-299C-F249-9AEE-2154CA3DBF07}">
      <dsp:nvSpPr>
        <dsp:cNvPr id="0" name=""/>
        <dsp:cNvSpPr/>
      </dsp:nvSpPr>
      <dsp:spPr>
        <a:xfrm>
          <a:off x="381978" y="479"/>
          <a:ext cx="481182" cy="481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46886-A9DC-4447-8E45-3AB9BC665B0D}">
      <dsp:nvSpPr>
        <dsp:cNvPr id="0" name=""/>
        <dsp:cNvSpPr/>
      </dsp:nvSpPr>
      <dsp:spPr>
        <a:xfrm rot="10800000">
          <a:off x="612254" y="625298"/>
          <a:ext cx="1994102" cy="4811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1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Management</a:t>
          </a:r>
          <a:endParaRPr lang="zh-CN" altLang="en-US" sz="14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32549" y="625298"/>
        <a:ext cx="1873807" cy="481182"/>
      </dsp:txXfrm>
    </dsp:sp>
    <dsp:sp modelId="{C7372465-AD1C-1D43-B6A7-F669FA15CA85}">
      <dsp:nvSpPr>
        <dsp:cNvPr id="0" name=""/>
        <dsp:cNvSpPr/>
      </dsp:nvSpPr>
      <dsp:spPr>
        <a:xfrm>
          <a:off x="392293" y="645928"/>
          <a:ext cx="439921" cy="4399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A4F17-CB95-7546-A6BE-AF9E8A959505}">
      <dsp:nvSpPr>
        <dsp:cNvPr id="0" name=""/>
        <dsp:cNvSpPr/>
      </dsp:nvSpPr>
      <dsp:spPr>
        <a:xfrm rot="10800000">
          <a:off x="624175" y="1253326"/>
          <a:ext cx="1994102" cy="48118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1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Platform</a:t>
          </a:r>
          <a:endParaRPr lang="zh-CN" altLang="en-US" sz="14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44470" y="1253326"/>
        <a:ext cx="1873807" cy="481182"/>
      </dsp:txXfrm>
    </dsp:sp>
    <dsp:sp modelId="{7AFB6F19-E91E-DA49-8D32-7CFA26750179}">
      <dsp:nvSpPr>
        <dsp:cNvPr id="0" name=""/>
        <dsp:cNvSpPr/>
      </dsp:nvSpPr>
      <dsp:spPr>
        <a:xfrm>
          <a:off x="380372" y="1250117"/>
          <a:ext cx="487606" cy="4876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8D474-58FE-2B45-9361-599E23C1CFB1}">
      <dsp:nvSpPr>
        <dsp:cNvPr id="0" name=""/>
        <dsp:cNvSpPr/>
      </dsp:nvSpPr>
      <dsp:spPr>
        <a:xfrm rot="10800000">
          <a:off x="622569" y="479"/>
          <a:ext cx="1994102" cy="48118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1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zh-CN" altLang="en-US" sz="14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42864" y="479"/>
        <a:ext cx="1873807" cy="481182"/>
      </dsp:txXfrm>
    </dsp:sp>
    <dsp:sp modelId="{887DDD9B-299C-F249-9AEE-2154CA3DBF07}">
      <dsp:nvSpPr>
        <dsp:cNvPr id="0" name=""/>
        <dsp:cNvSpPr/>
      </dsp:nvSpPr>
      <dsp:spPr>
        <a:xfrm>
          <a:off x="381978" y="479"/>
          <a:ext cx="481182" cy="481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46886-A9DC-4447-8E45-3AB9BC665B0D}">
      <dsp:nvSpPr>
        <dsp:cNvPr id="0" name=""/>
        <dsp:cNvSpPr/>
      </dsp:nvSpPr>
      <dsp:spPr>
        <a:xfrm rot="10800000">
          <a:off x="612254" y="625298"/>
          <a:ext cx="1994102" cy="4811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1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Management</a:t>
          </a:r>
          <a:endParaRPr lang="zh-CN" altLang="en-US" sz="14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32549" y="625298"/>
        <a:ext cx="1873807" cy="481182"/>
      </dsp:txXfrm>
    </dsp:sp>
    <dsp:sp modelId="{C7372465-AD1C-1D43-B6A7-F669FA15CA85}">
      <dsp:nvSpPr>
        <dsp:cNvPr id="0" name=""/>
        <dsp:cNvSpPr/>
      </dsp:nvSpPr>
      <dsp:spPr>
        <a:xfrm>
          <a:off x="392293" y="645928"/>
          <a:ext cx="439921" cy="4399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A4F17-CB95-7546-A6BE-AF9E8A959505}">
      <dsp:nvSpPr>
        <dsp:cNvPr id="0" name=""/>
        <dsp:cNvSpPr/>
      </dsp:nvSpPr>
      <dsp:spPr>
        <a:xfrm rot="10800000">
          <a:off x="624175" y="1253326"/>
          <a:ext cx="1994102" cy="48118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1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Platform</a:t>
          </a:r>
          <a:endParaRPr lang="zh-CN" altLang="en-US" sz="14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44470" y="1253326"/>
        <a:ext cx="1873807" cy="481182"/>
      </dsp:txXfrm>
    </dsp:sp>
    <dsp:sp modelId="{7AFB6F19-E91E-DA49-8D32-7CFA26750179}">
      <dsp:nvSpPr>
        <dsp:cNvPr id="0" name=""/>
        <dsp:cNvSpPr/>
      </dsp:nvSpPr>
      <dsp:spPr>
        <a:xfrm>
          <a:off x="380372" y="1250117"/>
          <a:ext cx="487606" cy="4876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8D474-58FE-2B45-9361-599E23C1CFB1}">
      <dsp:nvSpPr>
        <dsp:cNvPr id="0" name=""/>
        <dsp:cNvSpPr/>
      </dsp:nvSpPr>
      <dsp:spPr>
        <a:xfrm rot="10800000">
          <a:off x="622569" y="479"/>
          <a:ext cx="1994102" cy="48118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1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zh-CN" altLang="en-US" sz="14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42864" y="479"/>
        <a:ext cx="1873807" cy="481182"/>
      </dsp:txXfrm>
    </dsp:sp>
    <dsp:sp modelId="{887DDD9B-299C-F249-9AEE-2154CA3DBF07}">
      <dsp:nvSpPr>
        <dsp:cNvPr id="0" name=""/>
        <dsp:cNvSpPr/>
      </dsp:nvSpPr>
      <dsp:spPr>
        <a:xfrm>
          <a:off x="381978" y="479"/>
          <a:ext cx="481182" cy="481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46886-A9DC-4447-8E45-3AB9BC665B0D}">
      <dsp:nvSpPr>
        <dsp:cNvPr id="0" name=""/>
        <dsp:cNvSpPr/>
      </dsp:nvSpPr>
      <dsp:spPr>
        <a:xfrm rot="10800000">
          <a:off x="612254" y="625298"/>
          <a:ext cx="1994102" cy="4811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1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Management</a:t>
          </a:r>
          <a:endParaRPr lang="zh-CN" altLang="en-US" sz="14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32549" y="625298"/>
        <a:ext cx="1873807" cy="481182"/>
      </dsp:txXfrm>
    </dsp:sp>
    <dsp:sp modelId="{C7372465-AD1C-1D43-B6A7-F669FA15CA85}">
      <dsp:nvSpPr>
        <dsp:cNvPr id="0" name=""/>
        <dsp:cNvSpPr/>
      </dsp:nvSpPr>
      <dsp:spPr>
        <a:xfrm>
          <a:off x="392293" y="645928"/>
          <a:ext cx="439921" cy="4399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A4F17-CB95-7546-A6BE-AF9E8A959505}">
      <dsp:nvSpPr>
        <dsp:cNvPr id="0" name=""/>
        <dsp:cNvSpPr/>
      </dsp:nvSpPr>
      <dsp:spPr>
        <a:xfrm rot="10800000">
          <a:off x="624175" y="1253326"/>
          <a:ext cx="1994102" cy="48118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1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Platform</a:t>
          </a:r>
          <a:endParaRPr lang="zh-CN" altLang="en-US" sz="14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44470" y="1253326"/>
        <a:ext cx="1873807" cy="481182"/>
      </dsp:txXfrm>
    </dsp:sp>
    <dsp:sp modelId="{7AFB6F19-E91E-DA49-8D32-7CFA26750179}">
      <dsp:nvSpPr>
        <dsp:cNvPr id="0" name=""/>
        <dsp:cNvSpPr/>
      </dsp:nvSpPr>
      <dsp:spPr>
        <a:xfrm>
          <a:off x="380372" y="1250117"/>
          <a:ext cx="487606" cy="4876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52810-0112-3243-9AF9-3C173D30F8A1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E1A08-F4C5-1246-8E15-2BEB720FE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E1A08-F4C5-1246-8E15-2BEB720FEE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03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66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E1A08-F4C5-1246-8E15-2BEB720FEE8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39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30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24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25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577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726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46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312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0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E1A08-F4C5-1246-8E15-2BEB720FEE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59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41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E1A08-F4C5-1246-8E15-2BEB720FEE8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03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E1A08-F4C5-1246-8E15-2BEB720FEE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9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91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64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38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E1A08-F4C5-1246-8E15-2BEB720FEE8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5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6B046-EE61-9B47-92E7-C7387DC65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0ABB2-9EBA-D34B-A37C-2B020B079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9ACD1-AC04-264F-BAE9-FDC4968C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4FD7F-27FD-364A-9EDE-1A1C4F17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DA496-87BE-4043-938C-A8B24AA8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3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D08B3-D0DD-7841-9E89-8F355705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94434-AE94-A44F-9B60-7DF41312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AC848-F5FE-1548-BAD3-357CD978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753C5-1ED6-474B-A871-EAB045D7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CFBA9-22E6-4A40-A2DB-8E395317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3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4E57D4-8639-F744-AF8A-FAEFBA20B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EB5F0-050A-6442-B25F-B68B8DF9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94E64-2DF9-764F-9B08-6C9B40B0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C1B28-82F6-1A41-8749-62F93CFA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0B353-F482-3D40-8068-C83760CD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0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D2ECF-AE2A-6743-BC6F-99747FC2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0EC5F-7E81-7E4D-B623-5E8E9353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8C074-49E5-D042-B960-65739251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4D111-3BA6-9A4E-A27A-2C3B56D9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75C69-EE55-044C-92F7-9670BFC6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25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51627-6584-7148-8D21-9DAF457C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DD71D-641B-6647-9296-F8FBDC83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4E09E-8905-7D43-8A4C-128C519B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E3BCF-6DA8-D54C-8C86-2406D7AC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C1AFB-CB06-7744-8261-23E4026F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3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2EF24-B0B2-4B47-8F8C-0FA37E55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10919-3ECD-2F40-9F48-A56E07C49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0B7B3-1ABC-3D43-BC10-51F97A19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F8A90-BC52-5B4B-AD89-C763E8B9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DD4DB-EA44-AD42-AD77-EDE2BEB8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C1B62-7AAE-4A41-8EB6-9F0E73B4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8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03AA6-47AE-E647-B5D7-0CD5F945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611E6-7F32-284C-AE71-9A6349D7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30B37C-3860-B54C-8211-C4F7BAAC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349C77-F83A-064A-BD8F-68027D16C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B7B12-FABC-E648-A5EC-7D079CAD6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1581BD-A699-F141-BB03-A5490754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794867-1A3F-824D-8AF0-C26F1EF2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DA06EE-7E8C-9046-9F99-6CCA96EB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90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BD83A-BB0F-F845-A287-1B009948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ADE84E-8B55-B141-99FC-0E091625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A73FF-6D74-6C4D-AB7C-35DBA2B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3E5615-BA42-E54A-9518-E4265AE7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0BD62E-CA76-1F48-BAFD-647982C2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6B6851-06E0-5747-9F82-43D55F7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E6015-E26A-B148-986F-CD5C38D2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BBAC-5F50-C54D-8F65-8F667ECC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34BE4-EFD5-B64B-950D-8FDEB5CA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8F1F7-FEFA-DF43-A907-706AAFCD6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448B8-3618-A144-94E6-FD05DE56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15DBE-58FC-424D-B9C6-E2C57C12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72A64-2459-A047-ADD8-F8E4BE0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3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80BC3-6AC1-EA45-8AE0-CE2541D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29C98-CDA1-E148-832C-444B1B174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5E877-5F7F-3B42-871E-485B0505A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189A9-E430-4D42-A35B-32711C0F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5FDFF-A449-D547-BC1F-55546B09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5902D-40DC-3744-9D1A-2004F8E2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876261-15F8-FE48-9E40-E44BC750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39A87-9BBE-D040-9533-1E6F62BC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856F7-21EF-2040-939A-F469EF5D8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C911-50F8-7742-90FE-7800883A1D0B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B5F09-CE90-3442-9C8E-4F91A9481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D02DF-CF9D-2E4C-A6B8-BF7CFFB9A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4BCF-EDA7-F74D-9E23-2813BD719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9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10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C4D236-E9A2-7E46-A0A2-5ECD774FB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8" r="-1" b="962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161D1D2C-2ADF-9B45-9BA4-FA4ADC498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506" y="244774"/>
            <a:ext cx="1337917" cy="5017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09DA2B-BDFD-C94D-AA95-E529BD74C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38" y="121298"/>
            <a:ext cx="1820568" cy="8397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BEC927-F5B6-E84E-8E59-3B980C791941}"/>
              </a:ext>
            </a:extLst>
          </p:cNvPr>
          <p:cNvSpPr/>
          <p:nvPr/>
        </p:nvSpPr>
        <p:spPr>
          <a:xfrm>
            <a:off x="0" y="4590645"/>
            <a:ext cx="12188932" cy="1604866"/>
          </a:xfrm>
          <a:prstGeom prst="rect">
            <a:avLst/>
          </a:prstGeom>
          <a:solidFill>
            <a:schemeClr val="dk1">
              <a:alpha val="6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AAD2885-BA8D-2843-8FF1-871A6FD26663}"/>
              </a:ext>
            </a:extLst>
          </p:cNvPr>
          <p:cNvSpPr txBox="1">
            <a:spLocks/>
          </p:cNvSpPr>
          <p:nvPr/>
        </p:nvSpPr>
        <p:spPr>
          <a:xfrm>
            <a:off x="421454" y="4627939"/>
            <a:ext cx="11346024" cy="160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and Optimizing Complex Heterogeneous Architecture</a:t>
            </a:r>
          </a:p>
          <a:p>
            <a:endParaRPr lang="en-US" altLang="zh-CN" sz="1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Iain Bate</a:t>
            </a:r>
          </a:p>
          <a:p>
            <a:r>
              <a:rPr lang="en-US" altLang="zh-CN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Systems Group, University</a:t>
            </a:r>
            <a:r>
              <a:rPr lang="zh-CN" alt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19861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Open Research Questions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73BB7F7-78B7-FB41-9100-131FD9FA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27" y="1782981"/>
            <a:ext cx="10198704" cy="4393982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Scheduling and allocation of software task to caches / scratchpads and cores again well established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Design space exploration as part of </a:t>
            </a:r>
            <a:r>
              <a:rPr lang="en-GB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MPSoC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design are also well understood</a:t>
            </a:r>
          </a:p>
          <a:p>
            <a:pPr lvl="1"/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– How to assess the effect of inaccuracies and uncertain operational contexts on the models?</a:t>
            </a:r>
          </a:p>
          <a:p>
            <a:pPr lvl="1"/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Sensitivities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– How to understand the sensitivities so the design can be made robust and the impact of errors understood?</a:t>
            </a:r>
          </a:p>
          <a:p>
            <a:pPr lvl="1"/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Predictability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– How to assess the predictability of systems?</a:t>
            </a:r>
          </a:p>
          <a:p>
            <a:pPr lvl="1"/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– How to perform design space exploration for large numbers of configurations and scenarios?</a:t>
            </a:r>
          </a:p>
        </p:txBody>
      </p:sp>
    </p:spTree>
    <p:extLst>
      <p:ext uri="{BB962C8B-B14F-4D97-AF65-F5344CB8AC3E}">
        <p14:creationId xmlns:p14="http://schemas.microsoft.com/office/powerpoint/2010/main" val="145288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Open Research Questions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73BB7F7-78B7-FB41-9100-131FD9FA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47" y="1782981"/>
            <a:ext cx="9719734" cy="4393982"/>
          </a:xfrm>
        </p:spPr>
        <p:txBody>
          <a:bodyPr>
            <a:normAutofit lnSpcReduction="10000"/>
          </a:bodyPr>
          <a:lstStyle/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Digital Twins (DT) is a well-established practice but what are the challenges around timing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Acceptability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– What information can we realistically be expected to extract from a real system?</a:t>
            </a:r>
          </a:p>
          <a:p>
            <a:pPr lvl="1"/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- What does it mean for a simulator to be accurate?</a:t>
            </a:r>
          </a:p>
          <a:p>
            <a:pPr lvl="2"/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This very much depends on the questions to be answered with DT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– What is the right level of abstraction for the model and the right type of feedback?</a:t>
            </a: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Success – Is a successful solution one where the model has similar accuracy with less data (types and quantity) at a higher level of abstraction?</a:t>
            </a:r>
          </a:p>
          <a:p>
            <a:pPr marL="0" indent="0">
              <a:buNone/>
            </a:pPr>
            <a:endParaRPr lang="en-GB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Some colleagues would not define the presented work as a DT as the changes to resource management are offline.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 we have a shared definition of what a DT is?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5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C4D236-E9A2-7E46-A0A2-5ECD774FB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8" r="-1" b="962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161D1D2C-2ADF-9B45-9BA4-FA4ADC498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506" y="244774"/>
            <a:ext cx="1337917" cy="5017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09DA2B-BDFD-C94D-AA95-E529BD74C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38" y="121298"/>
            <a:ext cx="1820568" cy="8397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BEC927-F5B6-E84E-8E59-3B980C791941}"/>
              </a:ext>
            </a:extLst>
          </p:cNvPr>
          <p:cNvSpPr/>
          <p:nvPr/>
        </p:nvSpPr>
        <p:spPr>
          <a:xfrm>
            <a:off x="0" y="4590645"/>
            <a:ext cx="12188932" cy="1604866"/>
          </a:xfrm>
          <a:prstGeom prst="rect">
            <a:avLst/>
          </a:prstGeom>
          <a:solidFill>
            <a:schemeClr val="dk1">
              <a:alpha val="6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AAD2885-BA8D-2843-8FF1-871A6FD26663}"/>
              </a:ext>
            </a:extLst>
          </p:cNvPr>
          <p:cNvSpPr txBox="1">
            <a:spLocks/>
          </p:cNvSpPr>
          <p:nvPr/>
        </p:nvSpPr>
        <p:spPr>
          <a:xfrm>
            <a:off x="421454" y="4627939"/>
            <a:ext cx="11346024" cy="160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</a:p>
          <a:p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MOCHA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37786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MOCHA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– from application to platform level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70232-BC01-6A46-9D6E-0E91ADF3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7922095" cy="483609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 the application level, we focus on systems in which the activities form a single re-current DAG (direct acyclic graph)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We proposed a model to describe the dependency and parallelism of nodes.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Based on the model, new scheduling method and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schedulability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analysis are developed.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This work has been published in RTSS 2020 [1].</a:t>
            </a: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 lower levels considered, we study the effects from memory, cache and bus which are shared by multiple processors. 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Construct </a:t>
            </a:r>
            <a:r>
              <a:rPr lang="en-US" altLang="zh-CN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twin and statistical models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for cache behaviors and cache-related characteristics of the system (on-going).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Consider OS-related overheads and bus contention.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Based on the digital twin, we aim to develop novel feedback-based cache-aware scheduling and allocation methods.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B70A5DEE-1728-1E44-8EEC-3058AE257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729275"/>
              </p:ext>
            </p:extLst>
          </p:nvPr>
        </p:nvGraphicFramePr>
        <p:xfrm>
          <a:off x="8283779" y="3997461"/>
          <a:ext cx="2998651" cy="173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8CEDF455-02BC-9940-8D81-3781544C35D2}"/>
              </a:ext>
            </a:extLst>
          </p:cNvPr>
          <p:cNvGrpSpPr/>
          <p:nvPr/>
        </p:nvGrpSpPr>
        <p:grpSpPr>
          <a:xfrm>
            <a:off x="8612905" y="1914705"/>
            <a:ext cx="3073928" cy="1533155"/>
            <a:chOff x="8685015" y="1993002"/>
            <a:chExt cx="3073928" cy="153315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755598A-B029-BB48-A91A-0D2C48173BED}"/>
                </a:ext>
              </a:extLst>
            </p:cNvPr>
            <p:cNvGrpSpPr/>
            <p:nvPr/>
          </p:nvGrpSpPr>
          <p:grpSpPr>
            <a:xfrm>
              <a:off x="8685015" y="1993002"/>
              <a:ext cx="2365587" cy="1435998"/>
              <a:chOff x="1492734" y="1017432"/>
              <a:chExt cx="3312895" cy="2011048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圆角矩形 12">
                    <a:extLst>
                      <a:ext uri="{FF2B5EF4-FFF2-40B4-BE49-F238E27FC236}">
                        <a16:creationId xmlns:a16="http://schemas.microsoft.com/office/drawing/2014/main" id="{6EE537AB-73DA-CD47-BA41-7990387E3466}"/>
                      </a:ext>
                    </a:extLst>
                  </p:cNvPr>
                  <p:cNvSpPr/>
                  <p:nvPr/>
                </p:nvSpPr>
                <p:spPr>
                  <a:xfrm>
                    <a:off x="1492734" y="1857007"/>
                    <a:ext cx="483909" cy="324611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GB" sz="15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3" name="圆角矩形 12">
                    <a:extLst>
                      <a:ext uri="{FF2B5EF4-FFF2-40B4-BE49-F238E27FC236}">
                        <a16:creationId xmlns:a16="http://schemas.microsoft.com/office/drawing/2014/main" id="{6EE537AB-73DA-CD47-BA41-7990387E34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2734" y="1857007"/>
                    <a:ext cx="483909" cy="324611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500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圆角矩形 13">
                    <a:extLst>
                      <a:ext uri="{FF2B5EF4-FFF2-40B4-BE49-F238E27FC236}">
                        <a16:creationId xmlns:a16="http://schemas.microsoft.com/office/drawing/2014/main" id="{9E9F1C23-FB8D-034A-87DE-0D361E34C35F}"/>
                      </a:ext>
                    </a:extLst>
                  </p:cNvPr>
                  <p:cNvSpPr/>
                  <p:nvPr/>
                </p:nvSpPr>
                <p:spPr>
                  <a:xfrm>
                    <a:off x="2401871" y="2289702"/>
                    <a:ext cx="483909" cy="324611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a14:m>
                    <a:r>
                      <a:rPr lang="en-GB" altLang="zh-CN" sz="15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圆角矩形 13">
                    <a:extLst>
                      <a:ext uri="{FF2B5EF4-FFF2-40B4-BE49-F238E27FC236}">
                        <a16:creationId xmlns:a16="http://schemas.microsoft.com/office/drawing/2014/main" id="{9E9F1C23-FB8D-034A-87DE-0D361E34C3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1871" y="2289702"/>
                    <a:ext cx="483909" cy="32461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b="-526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>
                    <a:extLst>
                      <a:ext uri="{FF2B5EF4-FFF2-40B4-BE49-F238E27FC236}">
                        <a16:creationId xmlns:a16="http://schemas.microsoft.com/office/drawing/2014/main" id="{9BF34816-488F-5948-889D-D5DB1008EB7D}"/>
                      </a:ext>
                    </a:extLst>
                  </p:cNvPr>
                  <p:cNvSpPr/>
                  <p:nvPr/>
                </p:nvSpPr>
                <p:spPr>
                  <a:xfrm>
                    <a:off x="3377310" y="2289702"/>
                    <a:ext cx="483909" cy="324611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a14:m>
                    <a:r>
                      <a:rPr lang="en-GB" altLang="zh-CN" sz="15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" name="圆角矩形 14">
                    <a:extLst>
                      <a:ext uri="{FF2B5EF4-FFF2-40B4-BE49-F238E27FC236}">
                        <a16:creationId xmlns:a16="http://schemas.microsoft.com/office/drawing/2014/main" id="{9BF34816-488F-5948-889D-D5DB1008EB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310" y="2289702"/>
                    <a:ext cx="483909" cy="324611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 b="-526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圆角矩形 15">
                    <a:extLst>
                      <a:ext uri="{FF2B5EF4-FFF2-40B4-BE49-F238E27FC236}">
                        <a16:creationId xmlns:a16="http://schemas.microsoft.com/office/drawing/2014/main" id="{5E013629-A9F5-DE4A-9F48-D86FF37298A4}"/>
                      </a:ext>
                    </a:extLst>
                  </p:cNvPr>
                  <p:cNvSpPr/>
                  <p:nvPr/>
                </p:nvSpPr>
                <p:spPr>
                  <a:xfrm>
                    <a:off x="2827099" y="1853250"/>
                    <a:ext cx="483909" cy="324611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a14:m>
                    <a:r>
                      <a:rPr lang="en-GB" altLang="zh-CN" sz="15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" name="圆角矩形 15">
                    <a:extLst>
                      <a:ext uri="{FF2B5EF4-FFF2-40B4-BE49-F238E27FC236}">
                        <a16:creationId xmlns:a16="http://schemas.microsoft.com/office/drawing/2014/main" id="{5E013629-A9F5-DE4A-9F48-D86FF37298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7099" y="1853250"/>
                    <a:ext cx="483909" cy="324611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圆角矩形 16">
                    <a:extLst>
                      <a:ext uri="{FF2B5EF4-FFF2-40B4-BE49-F238E27FC236}">
                        <a16:creationId xmlns:a16="http://schemas.microsoft.com/office/drawing/2014/main" id="{C68D2D4C-19B5-004D-B4C3-97EDE17658D8}"/>
                      </a:ext>
                    </a:extLst>
                  </p:cNvPr>
                  <p:cNvSpPr/>
                  <p:nvPr/>
                </p:nvSpPr>
                <p:spPr>
                  <a:xfrm>
                    <a:off x="2401871" y="2703869"/>
                    <a:ext cx="483909" cy="324611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a14:m>
                    <a:r>
                      <a:rPr lang="en-GB" altLang="zh-CN" sz="15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7" name="圆角矩形 16">
                    <a:extLst>
                      <a:ext uri="{FF2B5EF4-FFF2-40B4-BE49-F238E27FC236}">
                        <a16:creationId xmlns:a16="http://schemas.microsoft.com/office/drawing/2014/main" id="{C68D2D4C-19B5-004D-B4C3-97EDE17658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1871" y="2703869"/>
                    <a:ext cx="483909" cy="324611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>
                    <a:extLst>
                      <a:ext uri="{FF2B5EF4-FFF2-40B4-BE49-F238E27FC236}">
                        <a16:creationId xmlns:a16="http://schemas.microsoft.com/office/drawing/2014/main" id="{2F26C9BC-5D68-5045-8B94-2C7F52A8D157}"/>
                      </a:ext>
                    </a:extLst>
                  </p:cNvPr>
                  <p:cNvSpPr/>
                  <p:nvPr/>
                </p:nvSpPr>
                <p:spPr>
                  <a:xfrm>
                    <a:off x="2827099" y="1435341"/>
                    <a:ext cx="483909" cy="324611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r>
                      <a:rPr lang="en-GB" altLang="zh-CN" sz="15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8" name="圆角矩形 17">
                    <a:extLst>
                      <a:ext uri="{FF2B5EF4-FFF2-40B4-BE49-F238E27FC236}">
                        <a16:creationId xmlns:a16="http://schemas.microsoft.com/office/drawing/2014/main" id="{2F26C9BC-5D68-5045-8B94-2C7F52A8D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7099" y="1435341"/>
                    <a:ext cx="483909" cy="324611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 b="-526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>
                    <a:extLst>
                      <a:ext uri="{FF2B5EF4-FFF2-40B4-BE49-F238E27FC236}">
                        <a16:creationId xmlns:a16="http://schemas.microsoft.com/office/drawing/2014/main" id="{BF8290DB-CEF1-DB47-9775-325618F75CA3}"/>
                      </a:ext>
                    </a:extLst>
                  </p:cNvPr>
                  <p:cNvSpPr/>
                  <p:nvPr/>
                </p:nvSpPr>
                <p:spPr>
                  <a:xfrm>
                    <a:off x="4321720" y="1860294"/>
                    <a:ext cx="483909" cy="324611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a14:m>
                    <a:r>
                      <a:rPr lang="en-GB" altLang="zh-CN" sz="15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9" name="圆角矩形 18">
                    <a:extLst>
                      <a:ext uri="{FF2B5EF4-FFF2-40B4-BE49-F238E27FC236}">
                        <a16:creationId xmlns:a16="http://schemas.microsoft.com/office/drawing/2014/main" id="{BF8290DB-CEF1-DB47-9775-325618F75C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1720" y="1860294"/>
                    <a:ext cx="483909" cy="324611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b="-526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36F64377-5FA3-8143-AD9D-09B5F9D7D3AF}"/>
                  </a:ext>
                </a:extLst>
              </p:cNvPr>
              <p:cNvSpPr/>
              <p:nvPr/>
            </p:nvSpPr>
            <p:spPr>
              <a:xfrm>
                <a:off x="2827099" y="1017432"/>
                <a:ext cx="483909" cy="324611"/>
              </a:xfrm>
              <a:prstGeom prst="roundRect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5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DA10A256-275D-5048-907E-C97CDCCC472D}"/>
                  </a:ext>
                </a:extLst>
              </p:cNvPr>
              <p:cNvCxnSpPr>
                <a:cxnSpLocks/>
                <a:stCxn id="13" idx="3"/>
                <a:endCxn id="16" idx="1"/>
              </p:cNvCxnSpPr>
              <p:nvPr/>
            </p:nvCxnSpPr>
            <p:spPr>
              <a:xfrm flipV="1">
                <a:off x="1976643" y="2015556"/>
                <a:ext cx="850456" cy="375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1DE0A72-3F84-5142-A2A0-FD73C73F1BD8}"/>
                  </a:ext>
                </a:extLst>
              </p:cNvPr>
              <p:cNvCxnSpPr>
                <a:cxnSpLocks/>
                <a:stCxn id="16" idx="3"/>
                <a:endCxn id="19" idx="1"/>
              </p:cNvCxnSpPr>
              <p:nvPr/>
            </p:nvCxnSpPr>
            <p:spPr>
              <a:xfrm>
                <a:off x="3311008" y="2015556"/>
                <a:ext cx="1010712" cy="704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36045666-1B86-4646-BC38-66F3D841EE14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1976643" y="2019313"/>
                <a:ext cx="425228" cy="43269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302DF6AD-CC2C-394C-B934-352B37FEAF52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>
                <a:off x="1976643" y="2019313"/>
                <a:ext cx="425228" cy="84686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>
                <a:extLst>
                  <a:ext uri="{FF2B5EF4-FFF2-40B4-BE49-F238E27FC236}">
                    <a16:creationId xmlns:a16="http://schemas.microsoft.com/office/drawing/2014/main" id="{9AB10BCE-B14D-834C-84B0-DD43CE791E2A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2885780" y="2452008"/>
                <a:ext cx="49153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2B7EF30C-8A25-7A41-8BC1-05042F15ECF3}"/>
                  </a:ext>
                </a:extLst>
              </p:cNvPr>
              <p:cNvCxnSpPr>
                <a:cxnSpLocks/>
                <a:stCxn id="17" idx="3"/>
                <a:endCxn id="15" idx="1"/>
              </p:cNvCxnSpPr>
              <p:nvPr/>
            </p:nvCxnSpPr>
            <p:spPr>
              <a:xfrm flipV="1">
                <a:off x="2885780" y="2452008"/>
                <a:ext cx="491530" cy="41416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E7E7FF91-421A-CD40-A3FF-3B02FFE820A4}"/>
                  </a:ext>
                </a:extLst>
              </p:cNvPr>
              <p:cNvCxnSpPr>
                <a:cxnSpLocks/>
                <a:stCxn id="15" idx="3"/>
                <a:endCxn id="19" idx="1"/>
              </p:cNvCxnSpPr>
              <p:nvPr/>
            </p:nvCxnSpPr>
            <p:spPr>
              <a:xfrm flipV="1">
                <a:off x="3861219" y="2022600"/>
                <a:ext cx="460501" cy="42940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FEDCD323-47E7-5845-B28F-B5C3D983F100}"/>
                  </a:ext>
                </a:extLst>
              </p:cNvPr>
              <p:cNvCxnSpPr>
                <a:cxnSpLocks/>
                <a:stCxn id="13" idx="3"/>
                <a:endCxn id="18" idx="1"/>
              </p:cNvCxnSpPr>
              <p:nvPr/>
            </p:nvCxnSpPr>
            <p:spPr>
              <a:xfrm flipV="1">
                <a:off x="1976643" y="1597647"/>
                <a:ext cx="850456" cy="42166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347FF9D9-9BE7-9444-8695-B35FA072A4B0}"/>
                  </a:ext>
                </a:extLst>
              </p:cNvPr>
              <p:cNvCxnSpPr>
                <a:cxnSpLocks/>
                <a:stCxn id="13" idx="3"/>
                <a:endCxn id="20" idx="1"/>
              </p:cNvCxnSpPr>
              <p:nvPr/>
            </p:nvCxnSpPr>
            <p:spPr>
              <a:xfrm flipV="1">
                <a:off x="1976643" y="1179738"/>
                <a:ext cx="850456" cy="83957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B3C86E31-7B2B-5843-8637-CCC7C19A3847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3311008" y="1597647"/>
                <a:ext cx="1010712" cy="42495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52677A84-1A28-8E45-8859-550903F094DF}"/>
                  </a:ext>
                </a:extLst>
              </p:cNvPr>
              <p:cNvCxnSpPr>
                <a:cxnSpLocks/>
                <a:stCxn id="20" idx="3"/>
                <a:endCxn id="19" idx="1"/>
              </p:cNvCxnSpPr>
              <p:nvPr/>
            </p:nvCxnSpPr>
            <p:spPr>
              <a:xfrm>
                <a:off x="3311008" y="1179738"/>
                <a:ext cx="1010712" cy="84286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06C04F3-CB05-6642-B0CB-574973FEEFFF}"/>
                </a:ext>
              </a:extLst>
            </p:cNvPr>
            <p:cNvSpPr txBox="1"/>
            <p:nvPr/>
          </p:nvSpPr>
          <p:spPr>
            <a:xfrm>
              <a:off x="9976083" y="3249158"/>
              <a:ext cx="1782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Example of a DAG task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26F16A8C-BF55-FE4D-870F-3F7A5F5632D2}"/>
              </a:ext>
            </a:extLst>
          </p:cNvPr>
          <p:cNvSpPr/>
          <p:nvPr/>
        </p:nvSpPr>
        <p:spPr>
          <a:xfrm>
            <a:off x="643465" y="6420697"/>
            <a:ext cx="115485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kumimoji="0" lang="en-GB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[</a:t>
            </a:r>
            <a:r>
              <a:rPr lang="en-GB" altLang="zh-CN" sz="900" dirty="0">
                <a:solidFill>
                  <a:srgbClr val="222222"/>
                </a:solidFill>
                <a:latin typeface="Arial" panose="020B0604020202020204" pitchFamily="34" charset="0"/>
                <a:ea typeface="华文仿宋" panose="02010600040101010101" pitchFamily="2" charset="-122"/>
              </a:rPr>
              <a:t>1] Zhao, Shuai, </a:t>
            </a:r>
            <a:r>
              <a:rPr lang="en-GB" altLang="zh-CN" sz="900" dirty="0" err="1">
                <a:solidFill>
                  <a:srgbClr val="222222"/>
                </a:solidFill>
                <a:latin typeface="Arial" panose="020B0604020202020204" pitchFamily="34" charset="0"/>
                <a:ea typeface="华文仿宋" panose="02010600040101010101" pitchFamily="2" charset="-122"/>
              </a:rPr>
              <a:t>Xiaotian</a:t>
            </a:r>
            <a:r>
              <a:rPr lang="en-GB" altLang="zh-CN" sz="900" dirty="0">
                <a:solidFill>
                  <a:srgbClr val="222222"/>
                </a:solidFill>
                <a:latin typeface="Arial" panose="020B0604020202020204" pitchFamily="34" charset="0"/>
                <a:ea typeface="华文仿宋" panose="02010600040101010101" pitchFamily="2" charset="-122"/>
              </a:rPr>
              <a:t> Dai, Iain Bate, Alan Burns, and </a:t>
            </a:r>
            <a:r>
              <a:rPr lang="en-GB" altLang="zh-CN" sz="900" dirty="0" err="1">
                <a:solidFill>
                  <a:srgbClr val="222222"/>
                </a:solidFill>
                <a:latin typeface="Arial" panose="020B0604020202020204" pitchFamily="34" charset="0"/>
                <a:ea typeface="华文仿宋" panose="02010600040101010101" pitchFamily="2" charset="-122"/>
              </a:rPr>
              <a:t>Wanli</a:t>
            </a:r>
            <a:r>
              <a:rPr lang="en-GB" altLang="zh-CN" sz="900" dirty="0">
                <a:solidFill>
                  <a:srgbClr val="222222"/>
                </a:solidFill>
                <a:latin typeface="Arial" panose="020B0604020202020204" pitchFamily="34" charset="0"/>
                <a:ea typeface="华文仿宋" panose="02010600040101010101" pitchFamily="2" charset="-122"/>
              </a:rPr>
              <a:t> Chang. "DAG Scheduling and Analysis on Multiprocessor Systems: Exploitation of Parallelism and Dependency." In IEEE Real-Time Systems Symposium. 2020.</a:t>
            </a:r>
            <a:endParaRPr kumimoji="0" lang="en-GB" altLang="zh-CN" sz="9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057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System Modelling - a digital-twining approach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05EA3A3A-E696-804F-9B56-37659B38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48" y="1732858"/>
            <a:ext cx="5414341" cy="48034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Simulate and model actual application using profiling tools, and then create the digital twin.</a:t>
            </a:r>
          </a:p>
          <a:p>
            <a:pPr marL="914400" lvl="1" indent="-457200">
              <a:buFont typeface="+mj-lt"/>
              <a:buAutoNum type="arabicPeriod"/>
            </a:pPr>
            <a:endParaRPr lang="en-GB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Ensure the digital twin is valid with changing input workloads.</a:t>
            </a:r>
          </a:p>
          <a:p>
            <a:pPr marL="630936" lvl="1" indent="-457200"/>
            <a:r>
              <a:rPr lang="en-GB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(Worst-Case) Execution Time models.</a:t>
            </a:r>
          </a:p>
          <a:p>
            <a:pPr marL="630936" lvl="1" indent="-457200"/>
            <a:r>
              <a:rPr lang="en-GB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Cache (and memory) models.</a:t>
            </a:r>
          </a:p>
          <a:p>
            <a:pPr marL="630936" lvl="1" indent="-457200"/>
            <a:endParaRPr lang="en-GB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twin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multi-core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scheduling with shared cache and memory.</a:t>
            </a:r>
          </a:p>
          <a:p>
            <a:pPr marL="630936" lvl="1" indent="-457200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Upgraded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with inter-thread/core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effects.</a:t>
            </a:r>
          </a:p>
          <a:p>
            <a:pPr marL="630936" lvl="1" indent="-457200"/>
            <a:endParaRPr lang="en-GB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Validate the digital twin against a real target.</a:t>
            </a:r>
          </a:p>
          <a:p>
            <a:pPr marL="630936" lvl="1" indent="-457200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Reproduce the scheduling and timing behavior.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A292A10-1C9D-EB41-98BD-D73EC467C24F}"/>
              </a:ext>
            </a:extLst>
          </p:cNvPr>
          <p:cNvGrpSpPr/>
          <p:nvPr/>
        </p:nvGrpSpPr>
        <p:grpSpPr>
          <a:xfrm>
            <a:off x="6649356" y="1930369"/>
            <a:ext cx="4617396" cy="3956845"/>
            <a:chOff x="7185975" y="2000620"/>
            <a:chExt cx="4617396" cy="3956845"/>
          </a:xfrm>
        </p:grpSpPr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CE97B26-4B32-0E49-B056-1DAB3F0FC34E}"/>
                </a:ext>
              </a:extLst>
            </p:cNvPr>
            <p:cNvSpPr/>
            <p:nvPr/>
          </p:nvSpPr>
          <p:spPr>
            <a:xfrm>
              <a:off x="7185976" y="2674512"/>
              <a:ext cx="4617395" cy="32829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49" name="Rectangle 52">
              <a:extLst>
                <a:ext uri="{FF2B5EF4-FFF2-40B4-BE49-F238E27FC236}">
                  <a16:creationId xmlns:a16="http://schemas.microsoft.com/office/drawing/2014/main" id="{9D3BCD29-B1FC-8B4D-8371-354E5CAC35E3}"/>
                </a:ext>
              </a:extLst>
            </p:cNvPr>
            <p:cNvSpPr/>
            <p:nvPr/>
          </p:nvSpPr>
          <p:spPr>
            <a:xfrm>
              <a:off x="7503107" y="3124191"/>
              <a:ext cx="1659429" cy="19584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D835D7CC-41CA-B546-9818-39EEEC8E7493}"/>
                </a:ext>
              </a:extLst>
            </p:cNvPr>
            <p:cNvSpPr/>
            <p:nvPr/>
          </p:nvSpPr>
          <p:spPr>
            <a:xfrm>
              <a:off x="7830102" y="2002697"/>
              <a:ext cx="1081968" cy="577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Profiling Tools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C347BC46-D83A-754F-BB0C-6EBCD3B761A8}"/>
                </a:ext>
              </a:extLst>
            </p:cNvPr>
            <p:cNvSpPr/>
            <p:nvPr/>
          </p:nvSpPr>
          <p:spPr>
            <a:xfrm>
              <a:off x="9193031" y="2000620"/>
              <a:ext cx="1081968" cy="5778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Application</a:t>
              </a:r>
            </a:p>
            <a:p>
              <a:pPr algn="ctr"/>
              <a:r>
                <a:rPr lang="en-US" sz="1050" dirty="0"/>
                <a:t>&amp; Inputs</a:t>
              </a:r>
            </a:p>
          </p:txBody>
        </p:sp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D0C59092-1987-0949-9569-B03CF13508D8}"/>
                </a:ext>
              </a:extLst>
            </p:cNvPr>
            <p:cNvSpPr/>
            <p:nvPr/>
          </p:nvSpPr>
          <p:spPr>
            <a:xfrm>
              <a:off x="10421321" y="3814479"/>
              <a:ext cx="1081968" cy="57782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Simulation Core</a:t>
              </a:r>
            </a:p>
          </p:txBody>
        </p:sp>
        <p:sp>
          <p:nvSpPr>
            <p:cNvPr id="53" name="Rectangle 9">
              <a:extLst>
                <a:ext uri="{FF2B5EF4-FFF2-40B4-BE49-F238E27FC236}">
                  <a16:creationId xmlns:a16="http://schemas.microsoft.com/office/drawing/2014/main" id="{E2F92B84-90BD-9F47-BAD6-788B4A75CC15}"/>
                </a:ext>
              </a:extLst>
            </p:cNvPr>
            <p:cNvSpPr/>
            <p:nvPr/>
          </p:nvSpPr>
          <p:spPr>
            <a:xfrm>
              <a:off x="7833710" y="3274050"/>
              <a:ext cx="1081968" cy="5778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(WC)ET Model</a:t>
              </a:r>
            </a:p>
          </p:txBody>
        </p:sp>
        <p:cxnSp>
          <p:nvCxnSpPr>
            <p:cNvPr id="54" name="Straight Arrow Connector 11">
              <a:extLst>
                <a:ext uri="{FF2B5EF4-FFF2-40B4-BE49-F238E27FC236}">
                  <a16:creationId xmlns:a16="http://schemas.microsoft.com/office/drawing/2014/main" id="{0E737C21-E11E-E54D-9FA4-B4722601E898}"/>
                </a:ext>
              </a:extLst>
            </p:cNvPr>
            <p:cNvCxnSpPr>
              <a:cxnSpLocks/>
              <a:stCxn id="51" idx="1"/>
              <a:endCxn id="50" idx="3"/>
            </p:cNvCxnSpPr>
            <p:nvPr/>
          </p:nvCxnSpPr>
          <p:spPr>
            <a:xfrm flipH="1">
              <a:off x="8912070" y="2289533"/>
              <a:ext cx="280961" cy="2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DD20FE8C-18FA-914D-B9CD-D2BC4AE6146F}"/>
                </a:ext>
              </a:extLst>
            </p:cNvPr>
            <p:cNvCxnSpPr>
              <a:cxnSpLocks/>
              <a:stCxn id="50" idx="2"/>
              <a:endCxn id="53" idx="0"/>
            </p:cNvCxnSpPr>
            <p:nvPr/>
          </p:nvCxnSpPr>
          <p:spPr>
            <a:xfrm>
              <a:off x="8371086" y="2580522"/>
              <a:ext cx="3608" cy="69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17">
              <a:extLst>
                <a:ext uri="{FF2B5EF4-FFF2-40B4-BE49-F238E27FC236}">
                  <a16:creationId xmlns:a16="http://schemas.microsoft.com/office/drawing/2014/main" id="{DC1479E9-83D1-2349-90AE-536AD44FC4E2}"/>
                </a:ext>
              </a:extLst>
            </p:cNvPr>
            <p:cNvSpPr/>
            <p:nvPr/>
          </p:nvSpPr>
          <p:spPr>
            <a:xfrm>
              <a:off x="7842436" y="4118992"/>
              <a:ext cx="1081968" cy="57782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Cache Model</a:t>
              </a:r>
            </a:p>
          </p:txBody>
        </p:sp>
        <p:cxnSp>
          <p:nvCxnSpPr>
            <p:cNvPr id="58" name="Straight Arrow Connector 21">
              <a:extLst>
                <a:ext uri="{FF2B5EF4-FFF2-40B4-BE49-F238E27FC236}">
                  <a16:creationId xmlns:a16="http://schemas.microsoft.com/office/drawing/2014/main" id="{649E3EB4-E193-154A-9310-4805CA5DBAEB}"/>
                </a:ext>
              </a:extLst>
            </p:cNvPr>
            <p:cNvCxnSpPr>
              <a:cxnSpLocks/>
              <a:stCxn id="53" idx="3"/>
              <a:endCxn id="52" idx="1"/>
            </p:cNvCxnSpPr>
            <p:nvPr/>
          </p:nvCxnSpPr>
          <p:spPr>
            <a:xfrm>
              <a:off x="8915678" y="3562963"/>
              <a:ext cx="1505643" cy="54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24">
              <a:extLst>
                <a:ext uri="{FF2B5EF4-FFF2-40B4-BE49-F238E27FC236}">
                  <a16:creationId xmlns:a16="http://schemas.microsoft.com/office/drawing/2014/main" id="{D1C1EFA6-0CFB-854F-B68E-B12FC6AB8DF6}"/>
                </a:ext>
              </a:extLst>
            </p:cNvPr>
            <p:cNvCxnSpPr>
              <a:cxnSpLocks/>
              <a:stCxn id="56" idx="3"/>
              <a:endCxn id="52" idx="1"/>
            </p:cNvCxnSpPr>
            <p:nvPr/>
          </p:nvCxnSpPr>
          <p:spPr>
            <a:xfrm flipV="1">
              <a:off x="8924404" y="4103392"/>
              <a:ext cx="1496917" cy="304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or: Elbow 32">
              <a:extLst>
                <a:ext uri="{FF2B5EF4-FFF2-40B4-BE49-F238E27FC236}">
                  <a16:creationId xmlns:a16="http://schemas.microsoft.com/office/drawing/2014/main" id="{B77295F3-D0EC-E446-B19A-7D6A13B187A6}"/>
                </a:ext>
              </a:extLst>
            </p:cNvPr>
            <p:cNvCxnSpPr>
              <a:cxnSpLocks/>
              <a:stCxn id="52" idx="3"/>
              <a:endCxn id="70" idx="3"/>
            </p:cNvCxnSpPr>
            <p:nvPr/>
          </p:nvCxnSpPr>
          <p:spPr>
            <a:xfrm flipH="1">
              <a:off x="10639621" y="4103392"/>
              <a:ext cx="863668" cy="1473139"/>
            </a:xfrm>
            <a:prstGeom prst="bentConnector3">
              <a:avLst>
                <a:gd name="adj1" fmla="val -165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57">
              <a:extLst>
                <a:ext uri="{FF2B5EF4-FFF2-40B4-BE49-F238E27FC236}">
                  <a16:creationId xmlns:a16="http://schemas.microsoft.com/office/drawing/2014/main" id="{08AC460C-EF9D-094F-BF49-9A57AC618974}"/>
                </a:ext>
              </a:extLst>
            </p:cNvPr>
            <p:cNvSpPr txBox="1"/>
            <p:nvPr/>
          </p:nvSpPr>
          <p:spPr>
            <a:xfrm>
              <a:off x="7453326" y="4867735"/>
              <a:ext cx="7745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Modeling</a:t>
              </a:r>
            </a:p>
          </p:txBody>
        </p:sp>
        <p:sp>
          <p:nvSpPr>
            <p:cNvPr id="66" name="TextBox 60">
              <a:extLst>
                <a:ext uri="{FF2B5EF4-FFF2-40B4-BE49-F238E27FC236}">
                  <a16:creationId xmlns:a16="http://schemas.microsoft.com/office/drawing/2014/main" id="{409EBD58-E1B8-B849-9D1A-70809EF4F134}"/>
                </a:ext>
              </a:extLst>
            </p:cNvPr>
            <p:cNvSpPr txBox="1"/>
            <p:nvPr/>
          </p:nvSpPr>
          <p:spPr>
            <a:xfrm>
              <a:off x="7810271" y="4658329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Cache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effects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on</a:t>
              </a:r>
              <a:r>
                <a:rPr lang="zh-CN" altLang="en-US" sz="900" dirty="0"/>
                <a:t> </a:t>
              </a:r>
              <a:r>
                <a:rPr lang="en-US" sz="900" dirty="0"/>
                <a:t>ET</a:t>
              </a:r>
            </a:p>
          </p:txBody>
        </p:sp>
        <p:sp>
          <p:nvSpPr>
            <p:cNvPr id="67" name="TextBox 62">
              <a:extLst>
                <a:ext uri="{FF2B5EF4-FFF2-40B4-BE49-F238E27FC236}">
                  <a16:creationId xmlns:a16="http://schemas.microsoft.com/office/drawing/2014/main" id="{3A0B04B3-B46D-4A46-BDCE-24CF39ED16F8}"/>
                </a:ext>
              </a:extLst>
            </p:cNvPr>
            <p:cNvSpPr txBox="1"/>
            <p:nvPr/>
          </p:nvSpPr>
          <p:spPr>
            <a:xfrm>
              <a:off x="7470734" y="3824515"/>
              <a:ext cx="17235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  (Worst-case) Execution times</a:t>
              </a:r>
            </a:p>
          </p:txBody>
        </p:sp>
        <p:sp>
          <p:nvSpPr>
            <p:cNvPr id="68" name="TextBox 25">
              <a:extLst>
                <a:ext uri="{FF2B5EF4-FFF2-40B4-BE49-F238E27FC236}">
                  <a16:creationId xmlns:a16="http://schemas.microsoft.com/office/drawing/2014/main" id="{218C7D1A-F1E5-6146-BFA4-17B827864C69}"/>
                </a:ext>
              </a:extLst>
            </p:cNvPr>
            <p:cNvSpPr txBox="1"/>
            <p:nvPr/>
          </p:nvSpPr>
          <p:spPr>
            <a:xfrm rot="1165157">
              <a:off x="9173835" y="3670445"/>
              <a:ext cx="125745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Executable models</a:t>
              </a:r>
            </a:p>
          </p:txBody>
        </p:sp>
        <p:sp>
          <p:nvSpPr>
            <p:cNvPr id="69" name="TextBox 16">
              <a:extLst>
                <a:ext uri="{FF2B5EF4-FFF2-40B4-BE49-F238E27FC236}">
                  <a16:creationId xmlns:a16="http://schemas.microsoft.com/office/drawing/2014/main" id="{361CD6F8-9834-7A47-92DF-ABEB0590B0C1}"/>
                </a:ext>
              </a:extLst>
            </p:cNvPr>
            <p:cNvSpPr txBox="1"/>
            <p:nvPr/>
          </p:nvSpPr>
          <p:spPr>
            <a:xfrm rot="1219752">
              <a:off x="9145918" y="3842290"/>
              <a:ext cx="125745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/ Graph models</a:t>
              </a:r>
            </a:p>
          </p:txBody>
        </p:sp>
        <p:sp>
          <p:nvSpPr>
            <p:cNvPr id="70" name="Rectangle 14">
              <a:extLst>
                <a:ext uri="{FF2B5EF4-FFF2-40B4-BE49-F238E27FC236}">
                  <a16:creationId xmlns:a16="http://schemas.microsoft.com/office/drawing/2014/main" id="{68AC2413-F14E-2745-929A-15B73A2C44F8}"/>
                </a:ext>
              </a:extLst>
            </p:cNvPr>
            <p:cNvSpPr/>
            <p:nvPr/>
          </p:nvSpPr>
          <p:spPr>
            <a:xfrm>
              <a:off x="9557653" y="5287618"/>
              <a:ext cx="1081968" cy="577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Profiling Tools</a:t>
              </a:r>
            </a:p>
          </p:txBody>
        </p:sp>
        <p:cxnSp>
          <p:nvCxnSpPr>
            <p:cNvPr id="71" name="Connector: Elbow 28">
              <a:extLst>
                <a:ext uri="{FF2B5EF4-FFF2-40B4-BE49-F238E27FC236}">
                  <a16:creationId xmlns:a16="http://schemas.microsoft.com/office/drawing/2014/main" id="{084A63CD-5654-C441-95A1-3BC2EB4F4EE7}"/>
                </a:ext>
              </a:extLst>
            </p:cNvPr>
            <p:cNvCxnSpPr>
              <a:cxnSpLocks/>
              <a:stCxn id="70" idx="1"/>
              <a:endCxn id="49" idx="2"/>
            </p:cNvCxnSpPr>
            <p:nvPr/>
          </p:nvCxnSpPr>
          <p:spPr>
            <a:xfrm rot="10800000">
              <a:off x="8332823" y="5082593"/>
              <a:ext cx="1224831" cy="493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9E71AEC7-E6BC-9C4E-A814-2B2709A63A02}"/>
                </a:ext>
              </a:extLst>
            </p:cNvPr>
            <p:cNvSpPr txBox="1"/>
            <p:nvPr/>
          </p:nvSpPr>
          <p:spPr>
            <a:xfrm>
              <a:off x="8643248" y="5270671"/>
              <a:ext cx="6492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Refine</a:t>
              </a:r>
            </a:p>
          </p:txBody>
        </p:sp>
        <p:sp>
          <p:nvSpPr>
            <p:cNvPr id="73" name="TextBox 36">
              <a:extLst>
                <a:ext uri="{FF2B5EF4-FFF2-40B4-BE49-F238E27FC236}">
                  <a16:creationId xmlns:a16="http://schemas.microsoft.com/office/drawing/2014/main" id="{142B0442-4D1E-4348-824A-201C347F32FA}"/>
                </a:ext>
              </a:extLst>
            </p:cNvPr>
            <p:cNvSpPr txBox="1"/>
            <p:nvPr/>
          </p:nvSpPr>
          <p:spPr>
            <a:xfrm>
              <a:off x="10849196" y="5270671"/>
              <a:ext cx="6540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Validate</a:t>
              </a:r>
            </a:p>
          </p:txBody>
        </p:sp>
        <p:sp>
          <p:nvSpPr>
            <p:cNvPr id="74" name="TextBox 29">
              <a:extLst>
                <a:ext uri="{FF2B5EF4-FFF2-40B4-BE49-F238E27FC236}">
                  <a16:creationId xmlns:a16="http://schemas.microsoft.com/office/drawing/2014/main" id="{45E298EC-B339-AF43-A042-A225D9529DC1}"/>
                </a:ext>
              </a:extLst>
            </p:cNvPr>
            <p:cNvSpPr txBox="1"/>
            <p:nvPr/>
          </p:nvSpPr>
          <p:spPr>
            <a:xfrm>
              <a:off x="7185975" y="5703549"/>
              <a:ext cx="8659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Digital Twin</a:t>
              </a:r>
            </a:p>
          </p:txBody>
        </p:sp>
        <p:sp>
          <p:nvSpPr>
            <p:cNvPr id="75" name="TextBox 30">
              <a:extLst>
                <a:ext uri="{FF2B5EF4-FFF2-40B4-BE49-F238E27FC236}">
                  <a16:creationId xmlns:a16="http://schemas.microsoft.com/office/drawing/2014/main" id="{468F85B2-C336-AC47-B676-E98AC41C30B1}"/>
                </a:ext>
              </a:extLst>
            </p:cNvPr>
            <p:cNvSpPr txBox="1"/>
            <p:nvPr/>
          </p:nvSpPr>
          <p:spPr>
            <a:xfrm>
              <a:off x="10619772" y="3533558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Simulating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619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System profiling and cache modelling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5CF20-A7B4-7243-9324-C4BF5EE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55947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System profiling (e.g.,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Valgrind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 is a dynamic analysis that measures the performance of a system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Space (memory) and time complexity.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The frequency and duration of function calls.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Context switches and cache misses.</a:t>
            </a:r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016" lvl="1" indent="0">
              <a:buNone/>
            </a:pP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System profiling allows us to: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Understand the execution flow of complex systems.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Identify key influential factors that are cache-related.</a:t>
            </a:r>
          </a:p>
          <a:p>
            <a:pPr lvl="1"/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Research question -  choose the appropriate abstraction level of the system.</a:t>
            </a:r>
          </a:p>
          <a:p>
            <a:pPr marL="0" indent="0">
              <a:buNone/>
            </a:pP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D744C5-7C59-A045-AB64-45A5C62A943E}"/>
              </a:ext>
            </a:extLst>
          </p:cNvPr>
          <p:cNvGrpSpPr/>
          <p:nvPr/>
        </p:nvGrpSpPr>
        <p:grpSpPr>
          <a:xfrm>
            <a:off x="7684753" y="1750931"/>
            <a:ext cx="4127534" cy="3565448"/>
            <a:chOff x="7586001" y="2090151"/>
            <a:chExt cx="4127534" cy="3565448"/>
          </a:xfrm>
        </p:grpSpPr>
        <p:pic>
          <p:nvPicPr>
            <p:cNvPr id="47" name="Content Placeholder 4" descr="A picture containing graphical user interface, text&#10;&#10;Description automatically generated">
              <a:extLst>
                <a:ext uri="{FF2B5EF4-FFF2-40B4-BE49-F238E27FC236}">
                  <a16:creationId xmlns:a16="http://schemas.microsoft.com/office/drawing/2014/main" id="{09EE4CDB-5025-9D4B-93B9-95F99AD2A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882" y="3873385"/>
              <a:ext cx="3128683" cy="1736902"/>
            </a:xfrm>
            <a:prstGeom prst="rect">
              <a:avLst/>
            </a:prstGeom>
          </p:spPr>
        </p:pic>
        <p:pic>
          <p:nvPicPr>
            <p:cNvPr id="48" name="Picture 2" descr="Which tool allows to generate such nice source code pictures? - Stack  Overflow">
              <a:extLst>
                <a:ext uri="{FF2B5EF4-FFF2-40B4-BE49-F238E27FC236}">
                  <a16:creationId xmlns:a16="http://schemas.microsoft.com/office/drawing/2014/main" id="{97AB6ECB-411D-FA48-B276-0BD7CC8F7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001" y="2090151"/>
              <a:ext cx="2063732" cy="1451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Straight Arrow Connector 6">
              <a:extLst>
                <a:ext uri="{FF2B5EF4-FFF2-40B4-BE49-F238E27FC236}">
                  <a16:creationId xmlns:a16="http://schemas.microsoft.com/office/drawing/2014/main" id="{B93CC2DE-5DD4-3E4B-8E5C-04B98802B960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26" y="3567499"/>
              <a:ext cx="171791" cy="2605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71F75C5-CE47-BA4B-939A-6410329694B9}"/>
                </a:ext>
              </a:extLst>
            </p:cNvPr>
            <p:cNvSpPr txBox="1"/>
            <p:nvPr/>
          </p:nvSpPr>
          <p:spPr>
            <a:xfrm>
              <a:off x="8792791" y="3290500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5F4333-A091-0B4D-B4AC-8F2F6F12FC7D}"/>
                </a:ext>
              </a:extLst>
            </p:cNvPr>
            <p:cNvSpPr txBox="1"/>
            <p:nvPr/>
          </p:nvSpPr>
          <p:spPr>
            <a:xfrm>
              <a:off x="10480505" y="5378600"/>
              <a:ext cx="1233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Profiling results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ACC9B75-42E9-974F-9C33-419C8888A6AE}"/>
              </a:ext>
            </a:extLst>
          </p:cNvPr>
          <p:cNvSpPr/>
          <p:nvPr/>
        </p:nvSpPr>
        <p:spPr>
          <a:xfrm>
            <a:off x="838200" y="5479758"/>
            <a:ext cx="8671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assembly; code line; </a:t>
            </a:r>
            <a:r>
              <a:rPr lang="en-GB" altLang="zh-CN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thread; whole application.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lower abstraction level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higher (profiling and simulation) time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higher accuracy.</a:t>
            </a:r>
          </a:p>
        </p:txBody>
      </p:sp>
    </p:spTree>
    <p:extLst>
      <p:ext uri="{BB962C8B-B14F-4D97-AF65-F5344CB8AC3E}">
        <p14:creationId xmlns:p14="http://schemas.microsoft.com/office/powerpoint/2010/main" val="1195270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System profiling and cache modelling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5CF20-A7B4-7243-9324-C4BF5EE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3"/>
            <a:ext cx="10360659" cy="25132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Abstract the application into a set of logical execution blocks.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Executable blocks can be constructed at a manageable abstraction level, e.g., by functions.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Each execution block contains a set of code that will be executed in a certain manner.</a:t>
            </a:r>
          </a:p>
          <a:p>
            <a:pPr lvl="1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Execute the application with profiling tools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Valgrind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and obtain cache-related factors. </a:t>
            </a:r>
          </a:p>
          <a:p>
            <a:pPr lvl="1"/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Each executable block is associated with a set of cache-related and execution-related parameters that are observed from the profiling results.</a:t>
            </a:r>
          </a:p>
          <a:p>
            <a:pPr marL="914400" lvl="1" indent="-4572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0B99811-E231-604B-B593-A5810989D2AA}"/>
              </a:ext>
            </a:extLst>
          </p:cNvPr>
          <p:cNvGrpSpPr/>
          <p:nvPr/>
        </p:nvGrpSpPr>
        <p:grpSpPr>
          <a:xfrm>
            <a:off x="5041873" y="4172264"/>
            <a:ext cx="1061105" cy="2364002"/>
            <a:chOff x="5013475" y="2912425"/>
            <a:chExt cx="1061105" cy="2364002"/>
          </a:xfrm>
        </p:grpSpPr>
        <p:sp>
          <p:nvSpPr>
            <p:cNvPr id="17" name="矩形: 圆角 35">
              <a:extLst>
                <a:ext uri="{FF2B5EF4-FFF2-40B4-BE49-F238E27FC236}">
                  <a16:creationId xmlns:a16="http://schemas.microsoft.com/office/drawing/2014/main" id="{E42D864F-B1C7-2B4B-B237-4888E86385A1}"/>
                </a:ext>
              </a:extLst>
            </p:cNvPr>
            <p:cNvSpPr/>
            <p:nvPr/>
          </p:nvSpPr>
          <p:spPr>
            <a:xfrm>
              <a:off x="5013477" y="2912425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Block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: 圆角 36">
              <a:extLst>
                <a:ext uri="{FF2B5EF4-FFF2-40B4-BE49-F238E27FC236}">
                  <a16:creationId xmlns:a16="http://schemas.microsoft.com/office/drawing/2014/main" id="{29B80CA9-0E45-714E-B100-1C4C91DC87B6}"/>
                </a:ext>
              </a:extLst>
            </p:cNvPr>
            <p:cNvSpPr/>
            <p:nvPr/>
          </p:nvSpPr>
          <p:spPr>
            <a:xfrm>
              <a:off x="5013477" y="3426481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Block 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: 圆角 37">
              <a:extLst>
                <a:ext uri="{FF2B5EF4-FFF2-40B4-BE49-F238E27FC236}">
                  <a16:creationId xmlns:a16="http://schemas.microsoft.com/office/drawing/2014/main" id="{2A202AF1-CD51-2B42-9BED-83047F55FAF4}"/>
                </a:ext>
              </a:extLst>
            </p:cNvPr>
            <p:cNvSpPr/>
            <p:nvPr/>
          </p:nvSpPr>
          <p:spPr>
            <a:xfrm>
              <a:off x="5013476" y="3940537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Block 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38">
              <a:extLst>
                <a:ext uri="{FF2B5EF4-FFF2-40B4-BE49-F238E27FC236}">
                  <a16:creationId xmlns:a16="http://schemas.microsoft.com/office/drawing/2014/main" id="{0B4588A1-7002-A748-8891-68835E76615D}"/>
                </a:ext>
              </a:extLst>
            </p:cNvPr>
            <p:cNvSpPr/>
            <p:nvPr/>
          </p:nvSpPr>
          <p:spPr>
            <a:xfrm>
              <a:off x="5013476" y="4454593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Block 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: 圆角 39">
              <a:extLst>
                <a:ext uri="{FF2B5EF4-FFF2-40B4-BE49-F238E27FC236}">
                  <a16:creationId xmlns:a16="http://schemas.microsoft.com/office/drawing/2014/main" id="{6D216A1A-EE46-D14E-9AC5-D2B9A597041E}"/>
                </a:ext>
              </a:extLst>
            </p:cNvPr>
            <p:cNvSpPr/>
            <p:nvPr/>
          </p:nvSpPr>
          <p:spPr>
            <a:xfrm>
              <a:off x="5013475" y="4968650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Block 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连接符: 肘形 41">
              <a:extLst>
                <a:ext uri="{FF2B5EF4-FFF2-40B4-BE49-F238E27FC236}">
                  <a16:creationId xmlns:a16="http://schemas.microsoft.com/office/drawing/2014/main" id="{138571AD-EFD3-B74F-9F60-C22C190BA500}"/>
                </a:ext>
              </a:extLst>
            </p:cNvPr>
            <p:cNvCxnSpPr>
              <a:stCxn id="19" idx="1"/>
              <a:endCxn id="20" idx="1"/>
            </p:cNvCxnSpPr>
            <p:nvPr/>
          </p:nvCxnSpPr>
          <p:spPr>
            <a:xfrm rot="10800000" flipV="1">
              <a:off x="5013476" y="4094426"/>
              <a:ext cx="12700" cy="514056"/>
            </a:xfrm>
            <a:prstGeom prst="bentConnector3">
              <a:avLst>
                <a:gd name="adj1" fmla="val 108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箭头连接符 43">
              <a:extLst>
                <a:ext uri="{FF2B5EF4-FFF2-40B4-BE49-F238E27FC236}">
                  <a16:creationId xmlns:a16="http://schemas.microsoft.com/office/drawing/2014/main" id="{11CE3B10-C209-E04E-B963-151059E901FC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5544029" y="3220202"/>
              <a:ext cx="0" cy="2062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箭头连接符 44">
              <a:extLst>
                <a:ext uri="{FF2B5EF4-FFF2-40B4-BE49-F238E27FC236}">
                  <a16:creationId xmlns:a16="http://schemas.microsoft.com/office/drawing/2014/main" id="{4B8CCBBE-05A2-4D46-8C0B-90F8C5467117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544028" y="3734258"/>
              <a:ext cx="1" cy="2062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箭头连接符 47">
              <a:extLst>
                <a:ext uri="{FF2B5EF4-FFF2-40B4-BE49-F238E27FC236}">
                  <a16:creationId xmlns:a16="http://schemas.microsoft.com/office/drawing/2014/main" id="{9A1151B8-927C-4141-8F5D-9350557A6E74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5544028" y="4248314"/>
              <a:ext cx="0" cy="2062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箭头连接符 51">
              <a:extLst>
                <a:ext uri="{FF2B5EF4-FFF2-40B4-BE49-F238E27FC236}">
                  <a16:creationId xmlns:a16="http://schemas.microsoft.com/office/drawing/2014/main" id="{3C501583-B79E-B24F-80B1-C6476537F9A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5544027" y="4762370"/>
              <a:ext cx="1" cy="20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C56440-8CA1-F143-AD88-1410E211CCC9}"/>
              </a:ext>
            </a:extLst>
          </p:cNvPr>
          <p:cNvGrpSpPr/>
          <p:nvPr/>
        </p:nvGrpSpPr>
        <p:grpSpPr>
          <a:xfrm>
            <a:off x="1599656" y="4671967"/>
            <a:ext cx="2108298" cy="1477348"/>
            <a:chOff x="7684753" y="1750931"/>
            <a:chExt cx="2108298" cy="1477348"/>
          </a:xfrm>
        </p:grpSpPr>
        <p:pic>
          <p:nvPicPr>
            <p:cNvPr id="28" name="Picture 2" descr="Which tool allows to generate such nice source code pictures? - Stack  Overflow">
              <a:extLst>
                <a:ext uri="{FF2B5EF4-FFF2-40B4-BE49-F238E27FC236}">
                  <a16:creationId xmlns:a16="http://schemas.microsoft.com/office/drawing/2014/main" id="{E4E4D111-B0B2-2E40-8D39-9DC2449DC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753" y="1750931"/>
              <a:ext cx="2063732" cy="1451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BAF1AFF-D826-A042-A54A-7878DFEBEB2D}"/>
                </a:ext>
              </a:extLst>
            </p:cNvPr>
            <p:cNvSpPr txBox="1"/>
            <p:nvPr/>
          </p:nvSpPr>
          <p:spPr>
            <a:xfrm>
              <a:off x="8877416" y="2951280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6958A5B-0D59-2B48-A282-092EF11EDCD9}"/>
              </a:ext>
            </a:extLst>
          </p:cNvPr>
          <p:cNvGrpSpPr/>
          <p:nvPr/>
        </p:nvGrpSpPr>
        <p:grpSpPr>
          <a:xfrm>
            <a:off x="3834541" y="5055753"/>
            <a:ext cx="1080745" cy="340428"/>
            <a:chOff x="3752263" y="4968064"/>
            <a:chExt cx="1080745" cy="340428"/>
          </a:xfrm>
        </p:grpSpPr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596DAB92-EFB2-5E4A-8902-2818E1B4471A}"/>
                </a:ext>
              </a:extLst>
            </p:cNvPr>
            <p:cNvCxnSpPr>
              <a:cxnSpLocks/>
            </p:cNvCxnSpPr>
            <p:nvPr/>
          </p:nvCxnSpPr>
          <p:spPr>
            <a:xfrm>
              <a:off x="3801224" y="5308492"/>
              <a:ext cx="9619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EA0D5E4-D997-7E46-A035-24A29E2F5A13}"/>
                </a:ext>
              </a:extLst>
            </p:cNvPr>
            <p:cNvSpPr txBox="1"/>
            <p:nvPr/>
          </p:nvSpPr>
          <p:spPr>
            <a:xfrm>
              <a:off x="3752263" y="4968064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Abstraction</a:t>
              </a: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FA0D3B9-4A2C-1A4F-AA97-3A4A87AFCCB9}"/>
              </a:ext>
            </a:extLst>
          </p:cNvPr>
          <p:cNvGrpSpPr/>
          <p:nvPr/>
        </p:nvGrpSpPr>
        <p:grpSpPr>
          <a:xfrm>
            <a:off x="6229564" y="5004907"/>
            <a:ext cx="961985" cy="698717"/>
            <a:chOff x="6280343" y="4899716"/>
            <a:chExt cx="961985" cy="698717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3519751-4A54-494C-8EF8-9EECFEA1FFF0}"/>
                </a:ext>
              </a:extLst>
            </p:cNvPr>
            <p:cNvSpPr txBox="1"/>
            <p:nvPr/>
          </p:nvSpPr>
          <p:spPr>
            <a:xfrm>
              <a:off x="6287744" y="4899716"/>
              <a:ext cx="947182" cy="698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Profiling</a:t>
              </a:r>
            </a:p>
            <a:p>
              <a:pPr algn="ctr">
                <a:lnSpc>
                  <a:spcPct val="150000"/>
                </a:lnSpc>
              </a:pP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Valgrind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906F313F-7D44-3045-841F-37F2F7002BC3}"/>
                </a:ext>
              </a:extLst>
            </p:cNvPr>
            <p:cNvCxnSpPr>
              <a:cxnSpLocks/>
            </p:cNvCxnSpPr>
            <p:nvPr/>
          </p:nvCxnSpPr>
          <p:spPr>
            <a:xfrm>
              <a:off x="6280343" y="5296638"/>
              <a:ext cx="9619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ECDB38A-8EDF-3D44-B7C1-627F0BEA96DC}"/>
              </a:ext>
            </a:extLst>
          </p:cNvPr>
          <p:cNvGrpSpPr/>
          <p:nvPr/>
        </p:nvGrpSpPr>
        <p:grpSpPr>
          <a:xfrm>
            <a:off x="7318135" y="4351389"/>
            <a:ext cx="4241870" cy="2118505"/>
            <a:chOff x="7634155" y="4238222"/>
            <a:chExt cx="4241870" cy="2118505"/>
          </a:xfrm>
        </p:grpSpPr>
        <p:sp>
          <p:nvSpPr>
            <p:cNvPr id="104" name="矩形: 圆角 38">
              <a:extLst>
                <a:ext uri="{FF2B5EF4-FFF2-40B4-BE49-F238E27FC236}">
                  <a16:creationId xmlns:a16="http://schemas.microsoft.com/office/drawing/2014/main" id="{47B7D4D8-3B7F-7547-B6F2-4D74C6DC52DC}"/>
                </a:ext>
              </a:extLst>
            </p:cNvPr>
            <p:cNvSpPr/>
            <p:nvPr/>
          </p:nvSpPr>
          <p:spPr>
            <a:xfrm>
              <a:off x="7634155" y="5143586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Block 4</a:t>
              </a:r>
              <a:endParaRPr lang="zh-CN" altLang="en-US" sz="1200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5FB1B5A-5EA3-2C4F-8586-69D08E01764E}"/>
                </a:ext>
              </a:extLst>
            </p:cNvPr>
            <p:cNvGrpSpPr/>
            <p:nvPr/>
          </p:nvGrpSpPr>
          <p:grpSpPr>
            <a:xfrm>
              <a:off x="8992927" y="4238222"/>
              <a:ext cx="2883098" cy="2118505"/>
              <a:chOff x="9252867" y="3967398"/>
              <a:chExt cx="2883098" cy="2118505"/>
            </a:xfrm>
          </p:grpSpPr>
          <p:sp>
            <p:nvSpPr>
              <p:cNvPr id="85" name="矩形: 圆角 86">
                <a:extLst>
                  <a:ext uri="{FF2B5EF4-FFF2-40B4-BE49-F238E27FC236}">
                    <a16:creationId xmlns:a16="http://schemas.microsoft.com/office/drawing/2014/main" id="{945D3845-64AC-B449-B5D6-F8FA749CDBED}"/>
                  </a:ext>
                </a:extLst>
              </p:cNvPr>
              <p:cNvSpPr/>
              <p:nvPr/>
            </p:nvSpPr>
            <p:spPr>
              <a:xfrm>
                <a:off x="9252867" y="3967398"/>
                <a:ext cx="1588718" cy="2118505"/>
              </a:xfrm>
              <a:prstGeom prst="snip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invocations</a:t>
                </a:r>
              </a:p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instruction access</a:t>
                </a:r>
              </a:p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data read </a:t>
                </a:r>
              </a:p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data write</a:t>
                </a:r>
              </a:p>
              <a:p>
                <a:pPr algn="ctr"/>
                <a:r>
                  <a:rPr lang="en-US" altLang="zh-CN" sz="1000" b="1" dirty="0"/>
                  <a:t>Frequency of access</a:t>
                </a:r>
              </a:p>
              <a:p>
                <a:pPr algn="ctr"/>
                <a:r>
                  <a:rPr lang="en-US" altLang="zh-CN" sz="1000" b="1" dirty="0"/>
                  <a:t>Current cache state </a:t>
                </a:r>
              </a:p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</a:p>
              <a:p>
                <a:pPr algn="ctr"/>
                <a:endPara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Path control </a:t>
                </a:r>
              </a:p>
              <a:p>
                <a:pPr algn="ctr"/>
                <a:r>
                  <a:rPr lang="en-US" altLang="zh-CN" sz="10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 of executions</a:t>
                </a:r>
              </a:p>
              <a:p>
                <a:pPr algn="ctr"/>
                <a:r>
                  <a:rPr lang="en-US" altLang="zh-CN" sz="10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Execution path</a:t>
                </a:r>
              </a:p>
            </p:txBody>
          </p:sp>
          <p:sp>
            <p:nvSpPr>
              <p:cNvPr id="88" name="左大括号 87">
                <a:extLst>
                  <a:ext uri="{FF2B5EF4-FFF2-40B4-BE49-F238E27FC236}">
                    <a16:creationId xmlns:a16="http://schemas.microsoft.com/office/drawing/2014/main" id="{45329A62-D4AC-1E44-A599-7B4D7E12DC9E}"/>
                  </a:ext>
                </a:extLst>
              </p:cNvPr>
              <p:cNvSpPr/>
              <p:nvPr/>
            </p:nvSpPr>
            <p:spPr>
              <a:xfrm rot="10800000">
                <a:off x="10680057" y="4137862"/>
                <a:ext cx="131048" cy="1096916"/>
              </a:xfrm>
              <a:prstGeom prst="leftBrace">
                <a:avLst>
                  <a:gd name="adj1" fmla="val 104274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05" name="左大括号 104">
                <a:extLst>
                  <a:ext uri="{FF2B5EF4-FFF2-40B4-BE49-F238E27FC236}">
                    <a16:creationId xmlns:a16="http://schemas.microsoft.com/office/drawing/2014/main" id="{160ECA7A-8529-E744-94C1-B9109787EE7B}"/>
                  </a:ext>
                </a:extLst>
              </p:cNvPr>
              <p:cNvSpPr/>
              <p:nvPr/>
            </p:nvSpPr>
            <p:spPr>
              <a:xfrm rot="10800000">
                <a:off x="10680057" y="5519845"/>
                <a:ext cx="85330" cy="463079"/>
              </a:xfrm>
              <a:prstGeom prst="leftBrace">
                <a:avLst>
                  <a:gd name="adj1" fmla="val 104274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91BC7D5-1F6C-004D-BD0B-4057E98C4817}"/>
                  </a:ext>
                </a:extLst>
              </p:cNvPr>
              <p:cNvSpPr txBox="1"/>
              <p:nvPr/>
            </p:nvSpPr>
            <p:spPr>
              <a:xfrm>
                <a:off x="10666173" y="4467316"/>
                <a:ext cx="13570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Cache-related parameters</a:t>
                </a: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DBB5C0C-6DF5-9B41-ACE2-3D695D3153D6}"/>
                  </a:ext>
                </a:extLst>
              </p:cNvPr>
              <p:cNvSpPr txBox="1"/>
              <p:nvPr/>
            </p:nvSpPr>
            <p:spPr>
              <a:xfrm>
                <a:off x="10778945" y="5531675"/>
                <a:ext cx="13570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Execution-related parameters</a:t>
                </a:r>
              </a:p>
            </p:txBody>
          </p:sp>
        </p:grp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34377082-6E89-C345-8337-09B9F5451ADA}"/>
                </a:ext>
              </a:extLst>
            </p:cNvPr>
            <p:cNvCxnSpPr>
              <a:stCxn id="104" idx="3"/>
            </p:cNvCxnSpPr>
            <p:nvPr/>
          </p:nvCxnSpPr>
          <p:spPr>
            <a:xfrm>
              <a:off x="8695258" y="5297475"/>
              <a:ext cx="29766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88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System profiling and cache modelling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5CF20-A7B4-7243-9324-C4BF5EE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9292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Data-driven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parametrized and automated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cache model with observable factors.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Based on measurements and statistical analysis. 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Produce results fast without the need for low-level simulation or real execution.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Can be applied on-line for dynamic schedule, e.g., feedback-based scheduler. 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Based on profiling results, for each execution block: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Construct an </a:t>
            </a:r>
            <a:r>
              <a:rPr lang="en-US" altLang="zh-C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intra-</a:t>
            </a:r>
            <a:r>
              <a:rPr lang="en-US" altLang="zh-CN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model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Produce cache miss estimations for executing the block sequentially.</a:t>
            </a:r>
          </a:p>
          <a:p>
            <a:pPr lvl="2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Reflects the cache misses without any inter-core interference.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Construct an </a:t>
            </a:r>
            <a:r>
              <a:rPr lang="en-US" altLang="zh-C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</a:t>
            </a:r>
            <a:r>
              <a:rPr lang="en-US" altLang="zh-CN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model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for this and each of the parallel blocks.</a:t>
            </a:r>
          </a:p>
          <a:p>
            <a:pPr lvl="2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Produce cache misses for inter-core interference (migrations and preemptions).</a:t>
            </a:r>
          </a:p>
          <a:p>
            <a:pPr lvl="2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Considers effects for cache that is shared among processors.</a:t>
            </a:r>
            <a:endParaRPr lang="en-GB" altLang="zh-CN" sz="1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90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System profiling and cache modelling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5CF20-A7B4-7243-9324-C4BF5EE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9292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Constructing </a:t>
            </a:r>
            <a:r>
              <a:rPr lang="en-US" altLang="zh-CN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intra-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models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each execution block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Each execution block has a set of intra-cache models, one for each cache miss event.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With statistical analysis, cache models are constructed with the cache- and execution-related parameters obtained during profiling.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39" name="连接符: 肘形 6">
            <a:extLst>
              <a:ext uri="{FF2B5EF4-FFF2-40B4-BE49-F238E27FC236}">
                <a16:creationId xmlns:a16="http://schemas.microsoft.com/office/drawing/2014/main" id="{AC4F7571-D937-DD41-B013-E344B3B2AD7D}"/>
              </a:ext>
            </a:extLst>
          </p:cNvPr>
          <p:cNvCxnSpPr>
            <a:cxnSpLocks/>
            <a:stCxn id="71" idx="3"/>
            <a:endCxn id="30" idx="1"/>
          </p:cNvCxnSpPr>
          <p:nvPr/>
        </p:nvCxnSpPr>
        <p:spPr>
          <a:xfrm flipV="1">
            <a:off x="2696854" y="4663857"/>
            <a:ext cx="352998" cy="56525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流程图: 过程 3">
            <a:extLst>
              <a:ext uri="{FF2B5EF4-FFF2-40B4-BE49-F238E27FC236}">
                <a16:creationId xmlns:a16="http://schemas.microsoft.com/office/drawing/2014/main" id="{91365DF9-815F-2F48-BCFE-2D6FAEB79F97}"/>
              </a:ext>
            </a:extLst>
          </p:cNvPr>
          <p:cNvSpPr/>
          <p:nvPr/>
        </p:nvSpPr>
        <p:spPr>
          <a:xfrm>
            <a:off x="7699533" y="4695760"/>
            <a:ext cx="1801681" cy="73145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Cache Model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(Linear regression, graphical models, 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n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eural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networks)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矩形: 折角 4">
            <a:extLst>
              <a:ext uri="{FF2B5EF4-FFF2-40B4-BE49-F238E27FC236}">
                <a16:creationId xmlns:a16="http://schemas.microsoft.com/office/drawing/2014/main" id="{835D1CF8-FFE1-874D-BA87-CF8B53F41205}"/>
              </a:ext>
            </a:extLst>
          </p:cNvPr>
          <p:cNvSpPr/>
          <p:nvPr/>
        </p:nvSpPr>
        <p:spPr>
          <a:xfrm>
            <a:off x="7173145" y="3076897"/>
            <a:ext cx="2854457" cy="1338835"/>
          </a:xfrm>
          <a:prstGeom prst="foldedCorne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78C6D8-A8AB-6041-841E-8C0E82D4E7D8}"/>
              </a:ext>
            </a:extLst>
          </p:cNvPr>
          <p:cNvSpPr/>
          <p:nvPr/>
        </p:nvSpPr>
        <p:spPr>
          <a:xfrm>
            <a:off x="7186710" y="3256055"/>
            <a:ext cx="14733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Cache configuration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(e.g., cache size)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Input workload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workload size, types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箭头: 右 6">
            <a:extLst>
              <a:ext uri="{FF2B5EF4-FFF2-40B4-BE49-F238E27FC236}">
                <a16:creationId xmlns:a16="http://schemas.microsoft.com/office/drawing/2014/main" id="{A86B40A4-49B3-D547-AB98-FBB06D3C9368}"/>
              </a:ext>
            </a:extLst>
          </p:cNvPr>
          <p:cNvSpPr/>
          <p:nvPr/>
        </p:nvSpPr>
        <p:spPr>
          <a:xfrm rot="5400000">
            <a:off x="8506377" y="4508380"/>
            <a:ext cx="187993" cy="11939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箭头: 右 7">
            <a:extLst>
              <a:ext uri="{FF2B5EF4-FFF2-40B4-BE49-F238E27FC236}">
                <a16:creationId xmlns:a16="http://schemas.microsoft.com/office/drawing/2014/main" id="{99D374AC-E4FE-D246-AE4A-C7EFA0F6F7E3}"/>
              </a:ext>
            </a:extLst>
          </p:cNvPr>
          <p:cNvSpPr/>
          <p:nvPr/>
        </p:nvSpPr>
        <p:spPr>
          <a:xfrm rot="5400000">
            <a:off x="8506377" y="5524740"/>
            <a:ext cx="187993" cy="11939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矩形: 一个圆顶角，剪去另一个顶角 8">
            <a:extLst>
              <a:ext uri="{FF2B5EF4-FFF2-40B4-BE49-F238E27FC236}">
                <a16:creationId xmlns:a16="http://schemas.microsoft.com/office/drawing/2014/main" id="{898F94C9-FCE2-2045-A6E7-1DAB74E04121}"/>
              </a:ext>
            </a:extLst>
          </p:cNvPr>
          <p:cNvSpPr/>
          <p:nvPr/>
        </p:nvSpPr>
        <p:spPr>
          <a:xfrm>
            <a:off x="7938007" y="5751946"/>
            <a:ext cx="1324731" cy="415273"/>
          </a:xfrm>
          <a:prstGeom prst="snip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#(Cache miss)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570B727-2F84-DD4A-BDD7-5D35D198454F}"/>
              </a:ext>
            </a:extLst>
          </p:cNvPr>
          <p:cNvSpPr txBox="1"/>
          <p:nvPr/>
        </p:nvSpPr>
        <p:spPr>
          <a:xfrm>
            <a:off x="8633807" y="4410232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Inputs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57A2609-BEB4-7B40-B422-382DC04C3B38}"/>
              </a:ext>
            </a:extLst>
          </p:cNvPr>
          <p:cNvSpPr txBox="1"/>
          <p:nvPr/>
        </p:nvSpPr>
        <p:spPr>
          <a:xfrm>
            <a:off x="8666167" y="5458830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Outputs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8" name="直接连接符 12">
            <a:extLst>
              <a:ext uri="{FF2B5EF4-FFF2-40B4-BE49-F238E27FC236}">
                <a16:creationId xmlns:a16="http://schemas.microsoft.com/office/drawing/2014/main" id="{A9784850-6062-E644-94B5-3CB45959E043}"/>
              </a:ext>
            </a:extLst>
          </p:cNvPr>
          <p:cNvCxnSpPr/>
          <p:nvPr/>
        </p:nvCxnSpPr>
        <p:spPr>
          <a:xfrm>
            <a:off x="8566707" y="3175061"/>
            <a:ext cx="0" cy="112136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9FD8418-6D6D-C44A-B9B2-5FDF1A773D79}"/>
              </a:ext>
            </a:extLst>
          </p:cNvPr>
          <p:cNvSpPr/>
          <p:nvPr/>
        </p:nvSpPr>
        <p:spPr>
          <a:xfrm>
            <a:off x="8496507" y="3296160"/>
            <a:ext cx="159559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200" dirty="0">
                <a:solidFill>
                  <a:prstClr val="black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Cache-related parameters</a:t>
            </a:r>
          </a:p>
          <a:p>
            <a:pPr algn="ctr"/>
            <a:r>
              <a:rPr lang="en-GB" altLang="zh-CN" sz="1050" dirty="0">
                <a:solidFill>
                  <a:prstClr val="black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(e.g., # of accesses)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GB" altLang="zh-CN" sz="1200" dirty="0">
                <a:solidFill>
                  <a:prstClr val="black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Execution-related parameters</a:t>
            </a:r>
            <a:b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</a:b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E735F1-469C-9041-AB15-73A998436282}"/>
              </a:ext>
            </a:extLst>
          </p:cNvPr>
          <p:cNvSpPr txBox="1"/>
          <p:nvPr/>
        </p:nvSpPr>
        <p:spPr>
          <a:xfrm>
            <a:off x="7397039" y="3051921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Global inputs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91A692-0F57-FB44-91F5-72B162246ACE}"/>
              </a:ext>
            </a:extLst>
          </p:cNvPr>
          <p:cNvSpPr txBox="1"/>
          <p:nvPr/>
        </p:nvSpPr>
        <p:spPr>
          <a:xfrm>
            <a:off x="8623901" y="3055752"/>
            <a:ext cx="1317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Block parameters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7A91C29-F48F-6C40-B051-F34242FF29C4}"/>
              </a:ext>
            </a:extLst>
          </p:cNvPr>
          <p:cNvGrpSpPr/>
          <p:nvPr/>
        </p:nvGrpSpPr>
        <p:grpSpPr>
          <a:xfrm>
            <a:off x="1635750" y="3533054"/>
            <a:ext cx="1061105" cy="2364002"/>
            <a:chOff x="5013475" y="2912425"/>
            <a:chExt cx="1061105" cy="2364002"/>
          </a:xfrm>
        </p:grpSpPr>
        <p:sp>
          <p:nvSpPr>
            <p:cNvPr id="68" name="矩形: 圆角 35">
              <a:extLst>
                <a:ext uri="{FF2B5EF4-FFF2-40B4-BE49-F238E27FC236}">
                  <a16:creationId xmlns:a16="http://schemas.microsoft.com/office/drawing/2014/main" id="{93442DA0-CF75-8D45-87F8-0C76A672158E}"/>
                </a:ext>
              </a:extLst>
            </p:cNvPr>
            <p:cNvSpPr/>
            <p:nvPr/>
          </p:nvSpPr>
          <p:spPr>
            <a:xfrm>
              <a:off x="5013477" y="2912425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Block 1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" name="矩形: 圆角 36">
              <a:extLst>
                <a:ext uri="{FF2B5EF4-FFF2-40B4-BE49-F238E27FC236}">
                  <a16:creationId xmlns:a16="http://schemas.microsoft.com/office/drawing/2014/main" id="{D2FDFFAD-BB41-2D4B-BDEF-B75985073BF8}"/>
                </a:ext>
              </a:extLst>
            </p:cNvPr>
            <p:cNvSpPr/>
            <p:nvPr/>
          </p:nvSpPr>
          <p:spPr>
            <a:xfrm>
              <a:off x="5013477" y="3426481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Block 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0" name="矩形: 圆角 37">
              <a:extLst>
                <a:ext uri="{FF2B5EF4-FFF2-40B4-BE49-F238E27FC236}">
                  <a16:creationId xmlns:a16="http://schemas.microsoft.com/office/drawing/2014/main" id="{B40239E8-7C64-D646-A215-F977CE28BA8E}"/>
                </a:ext>
              </a:extLst>
            </p:cNvPr>
            <p:cNvSpPr/>
            <p:nvPr/>
          </p:nvSpPr>
          <p:spPr>
            <a:xfrm>
              <a:off x="5013476" y="3940537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Block 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: 圆角 38">
              <a:extLst>
                <a:ext uri="{FF2B5EF4-FFF2-40B4-BE49-F238E27FC236}">
                  <a16:creationId xmlns:a16="http://schemas.microsoft.com/office/drawing/2014/main" id="{EF5F0E45-DB4C-7F40-950F-A94798B0E413}"/>
                </a:ext>
              </a:extLst>
            </p:cNvPr>
            <p:cNvSpPr/>
            <p:nvPr/>
          </p:nvSpPr>
          <p:spPr>
            <a:xfrm>
              <a:off x="5013476" y="4454593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Block 4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2" name="矩形: 圆角 39">
              <a:extLst>
                <a:ext uri="{FF2B5EF4-FFF2-40B4-BE49-F238E27FC236}">
                  <a16:creationId xmlns:a16="http://schemas.microsoft.com/office/drawing/2014/main" id="{89A2DEDC-2175-E741-BA6B-2AF51CC8E410}"/>
                </a:ext>
              </a:extLst>
            </p:cNvPr>
            <p:cNvSpPr/>
            <p:nvPr/>
          </p:nvSpPr>
          <p:spPr>
            <a:xfrm>
              <a:off x="5013475" y="4968650"/>
              <a:ext cx="1061103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Block 5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3" name="连接符: 肘形 41">
              <a:extLst>
                <a:ext uri="{FF2B5EF4-FFF2-40B4-BE49-F238E27FC236}">
                  <a16:creationId xmlns:a16="http://schemas.microsoft.com/office/drawing/2014/main" id="{72594953-8587-DD45-B209-3D004787A4FA}"/>
                </a:ext>
              </a:extLst>
            </p:cNvPr>
            <p:cNvCxnSpPr>
              <a:stCxn id="70" idx="1"/>
              <a:endCxn id="71" idx="1"/>
            </p:cNvCxnSpPr>
            <p:nvPr/>
          </p:nvCxnSpPr>
          <p:spPr>
            <a:xfrm rot="10800000" flipV="1">
              <a:off x="5013476" y="4094426"/>
              <a:ext cx="12700" cy="514056"/>
            </a:xfrm>
            <a:prstGeom prst="bentConnector3">
              <a:avLst>
                <a:gd name="adj1" fmla="val 108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直接箭头连接符 43">
              <a:extLst>
                <a:ext uri="{FF2B5EF4-FFF2-40B4-BE49-F238E27FC236}">
                  <a16:creationId xmlns:a16="http://schemas.microsoft.com/office/drawing/2014/main" id="{8F6F30CA-243E-6049-A47B-858901E055A3}"/>
                </a:ext>
              </a:extLst>
            </p:cNvPr>
            <p:cNvCxnSpPr>
              <a:stCxn id="68" idx="2"/>
              <a:endCxn id="69" idx="0"/>
            </p:cNvCxnSpPr>
            <p:nvPr/>
          </p:nvCxnSpPr>
          <p:spPr>
            <a:xfrm>
              <a:off x="5544029" y="3220202"/>
              <a:ext cx="0" cy="2062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直接箭头连接符 44">
              <a:extLst>
                <a:ext uri="{FF2B5EF4-FFF2-40B4-BE49-F238E27FC236}">
                  <a16:creationId xmlns:a16="http://schemas.microsoft.com/office/drawing/2014/main" id="{D9812D65-9A0B-1B4E-9D31-3AF10BF4A9BC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flipH="1">
              <a:off x="5544028" y="3734258"/>
              <a:ext cx="1" cy="2062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直接箭头连接符 47">
              <a:extLst>
                <a:ext uri="{FF2B5EF4-FFF2-40B4-BE49-F238E27FC236}">
                  <a16:creationId xmlns:a16="http://schemas.microsoft.com/office/drawing/2014/main" id="{14669164-CF9A-A94D-B26A-535E4EF2A241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5544028" y="4248314"/>
              <a:ext cx="0" cy="2062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箭头连接符 51">
              <a:extLst>
                <a:ext uri="{FF2B5EF4-FFF2-40B4-BE49-F238E27FC236}">
                  <a16:creationId xmlns:a16="http://schemas.microsoft.com/office/drawing/2014/main" id="{CD0A6017-579C-5849-85DB-45E6176438CC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 flipH="1">
              <a:off x="5544027" y="4762370"/>
              <a:ext cx="1" cy="20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2CFAB90-1776-5E4D-86BD-FCB24FB15E1F}"/>
              </a:ext>
            </a:extLst>
          </p:cNvPr>
          <p:cNvGrpSpPr/>
          <p:nvPr/>
        </p:nvGrpSpPr>
        <p:grpSpPr>
          <a:xfrm>
            <a:off x="3049852" y="4187231"/>
            <a:ext cx="2946155" cy="1229407"/>
            <a:chOff x="3049852" y="4187231"/>
            <a:chExt cx="2946155" cy="122940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2111766-230F-F94E-B35B-B6BD3CA04FD3}"/>
                </a:ext>
              </a:extLst>
            </p:cNvPr>
            <p:cNvGrpSpPr/>
            <p:nvPr/>
          </p:nvGrpSpPr>
          <p:grpSpPr>
            <a:xfrm>
              <a:off x="3049852" y="4187231"/>
              <a:ext cx="2946155" cy="1229407"/>
              <a:chOff x="6969402" y="3497936"/>
              <a:chExt cx="2946155" cy="122940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AB61CE7-1F4A-AE47-ABAE-0C9B0B1BCDC4}"/>
                  </a:ext>
                </a:extLst>
              </p:cNvPr>
              <p:cNvSpPr/>
              <p:nvPr/>
            </p:nvSpPr>
            <p:spPr>
              <a:xfrm>
                <a:off x="6969402" y="3497936"/>
                <a:ext cx="2841474" cy="9532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流程图: 过程 60">
                <a:extLst>
                  <a:ext uri="{FF2B5EF4-FFF2-40B4-BE49-F238E27FC236}">
                    <a16:creationId xmlns:a16="http://schemas.microsoft.com/office/drawing/2014/main" id="{07957299-D123-D642-A7D8-2E96DE03C9AC}"/>
                  </a:ext>
                </a:extLst>
              </p:cNvPr>
              <p:cNvSpPr/>
              <p:nvPr/>
            </p:nvSpPr>
            <p:spPr>
              <a:xfrm>
                <a:off x="7048154" y="3580553"/>
                <a:ext cx="784068" cy="318321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仿宋" panose="02010600040101010101" pitchFamily="2" charset="-122"/>
                    <a:cs typeface="Arial" panose="020B0604020202020204" pitchFamily="34" charset="0"/>
                  </a:rPr>
                  <a:t>L1 I-cache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流程图: 过程 61">
                <a:extLst>
                  <a:ext uri="{FF2B5EF4-FFF2-40B4-BE49-F238E27FC236}">
                    <a16:creationId xmlns:a16="http://schemas.microsoft.com/office/drawing/2014/main" id="{1392D452-7060-CF46-972B-83324447E6F7}"/>
                  </a:ext>
                </a:extLst>
              </p:cNvPr>
              <p:cNvSpPr/>
              <p:nvPr/>
            </p:nvSpPr>
            <p:spPr>
              <a:xfrm>
                <a:off x="7982383" y="3580553"/>
                <a:ext cx="815512" cy="318321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仿宋" panose="02010600040101010101" pitchFamily="2" charset="-122"/>
                    <a:cs typeface="Arial" panose="020B0604020202020204" pitchFamily="34" charset="0"/>
                  </a:rPr>
                  <a:t>L1 D-cache read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流程图: 过程 62">
                <a:extLst>
                  <a:ext uri="{FF2B5EF4-FFF2-40B4-BE49-F238E27FC236}">
                    <a16:creationId xmlns:a16="http://schemas.microsoft.com/office/drawing/2014/main" id="{025C1030-1571-AC4B-83DA-5026463F3738}"/>
                  </a:ext>
                </a:extLst>
              </p:cNvPr>
              <p:cNvSpPr/>
              <p:nvPr/>
            </p:nvSpPr>
            <p:spPr>
              <a:xfrm>
                <a:off x="8891158" y="3580553"/>
                <a:ext cx="815512" cy="318321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仿宋" panose="02010600040101010101" pitchFamily="2" charset="-122"/>
                    <a:cs typeface="Arial" panose="020B0604020202020204" pitchFamily="34" charset="0"/>
                  </a:rPr>
                  <a:t>L1 D-cache write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流程图: 过程 64">
                <a:extLst>
                  <a:ext uri="{FF2B5EF4-FFF2-40B4-BE49-F238E27FC236}">
                    <a16:creationId xmlns:a16="http://schemas.microsoft.com/office/drawing/2014/main" id="{64323E8A-E5FC-DF42-BA0F-288FFB27BBC3}"/>
                  </a:ext>
                </a:extLst>
              </p:cNvPr>
              <p:cNvSpPr/>
              <p:nvPr/>
            </p:nvSpPr>
            <p:spPr>
              <a:xfrm>
                <a:off x="8000969" y="4065133"/>
                <a:ext cx="784068" cy="318321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仿宋" panose="02010600040101010101" pitchFamily="2" charset="-122"/>
                    <a:cs typeface="Arial" panose="020B0604020202020204" pitchFamily="34" charset="0"/>
                  </a:rPr>
                  <a:t>LL D-cache read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流程图: 过程 66">
                <a:extLst>
                  <a:ext uri="{FF2B5EF4-FFF2-40B4-BE49-F238E27FC236}">
                    <a16:creationId xmlns:a16="http://schemas.microsoft.com/office/drawing/2014/main" id="{E7D60769-4D1F-E449-AFBB-9AA00B8F3C68}"/>
                  </a:ext>
                </a:extLst>
              </p:cNvPr>
              <p:cNvSpPr/>
              <p:nvPr/>
            </p:nvSpPr>
            <p:spPr>
              <a:xfrm>
                <a:off x="8906880" y="4065132"/>
                <a:ext cx="784068" cy="318321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仿宋" panose="02010600040101010101" pitchFamily="2" charset="-122"/>
                    <a:cs typeface="Arial" panose="020B0604020202020204" pitchFamily="34" charset="0"/>
                  </a:rPr>
                  <a:t>LL D-cache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仿宋" panose="02010600040101010101" pitchFamily="2" charset="-122"/>
                    <a:cs typeface="Arial" panose="020B0604020202020204" pitchFamily="34" charset="0"/>
                  </a:rPr>
                  <a:t>write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13071-FE14-F346-8DEE-B3883E66A334}"/>
                  </a:ext>
                </a:extLst>
              </p:cNvPr>
              <p:cNvSpPr txBox="1"/>
              <p:nvPr/>
            </p:nvSpPr>
            <p:spPr>
              <a:xfrm>
                <a:off x="7132423" y="4465733"/>
                <a:ext cx="27831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仿宋" panose="02010600040101010101" pitchFamily="2" charset="-122"/>
                    <a:cs typeface="Arial" panose="020B0604020202020204" pitchFamily="34" charset="0"/>
                  </a:rPr>
                  <a:t>Intra cache models for an execution block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流程图: 过程 60">
              <a:extLst>
                <a:ext uri="{FF2B5EF4-FFF2-40B4-BE49-F238E27FC236}">
                  <a16:creationId xmlns:a16="http://schemas.microsoft.com/office/drawing/2014/main" id="{38BFCC17-C3C8-7644-ADCF-CBA39B98E230}"/>
                </a:ext>
              </a:extLst>
            </p:cNvPr>
            <p:cNvSpPr/>
            <p:nvPr/>
          </p:nvSpPr>
          <p:spPr>
            <a:xfrm>
              <a:off x="3128604" y="4756509"/>
              <a:ext cx="784068" cy="318321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LL I-cache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System profiling and cache modelling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5CF20-A7B4-7243-9324-C4BF5EE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0486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Constructing </a:t>
            </a:r>
            <a:r>
              <a:rPr lang="en-US" altLang="zh-CN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-cache models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(future)</a:t>
            </a:r>
            <a:endParaRPr lang="en-US" altLang="zh-CN" sz="2000" dirty="0">
              <a:solidFill>
                <a:prstClr val="black"/>
              </a:solidFill>
              <a:latin typeface="Tw Cen MT" panose="020B0602020104020603"/>
              <a:ea typeface="华文仿宋" panose="02010600040101010101" pitchFamily="2" charset="-122"/>
            </a:endParaRPr>
          </a:p>
          <a:p>
            <a:pPr lvl="1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Based on previous study</a:t>
            </a:r>
            <a:r>
              <a:rPr lang="en-US" altLang="zh-CN" sz="1600" baseline="30000" dirty="0">
                <a:solidFill>
                  <a:prstClr val="black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[1]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, learning-based methods have promising results in estimating inter-task interference.</a:t>
            </a:r>
          </a:p>
          <a:p>
            <a:pPr lvl="1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This technique can be applied for constructing the inter cache models, which accounts for cache effects due to preemptions and migrations.</a:t>
            </a:r>
          </a:p>
          <a:p>
            <a:pPr lvl="1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any two blocks: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Collect data against the parallel block sequence (i.e., competitor threads).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Identify influential factors that cause variations in the execution of the analyzed block.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Feed the key factors to FLB model to train inter cache models.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7AD14E1-653B-1D49-9831-F160EC5D11D5}"/>
              </a:ext>
            </a:extLst>
          </p:cNvPr>
          <p:cNvSpPr/>
          <p:nvPr/>
        </p:nvSpPr>
        <p:spPr>
          <a:xfrm>
            <a:off x="1014061" y="6500730"/>
            <a:ext cx="111779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[1] Griffin, David, Benjamin Lesage, Iain Bate, Frank </a:t>
            </a:r>
            <a:r>
              <a:rPr kumimoji="0" lang="en-GB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Soboczenski</a:t>
            </a:r>
            <a:r>
              <a:rPr kumimoji="0" lang="en-GB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, and Robert I. Davis. "</a:t>
            </a:r>
            <a:r>
              <a:rPr kumimoji="0" lang="en-GB" altLang="zh-CN" sz="9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Forecast-based interference: Modelling multicore interference from observable factors</a:t>
            </a:r>
            <a:r>
              <a:rPr kumimoji="0" lang="en-GB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+mn-cs"/>
              </a:rPr>
              <a:t>." RTNS, pp. 198-207. 2017.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4E6DF28-6910-764E-B2CC-BBBB84B495EE}"/>
              </a:ext>
            </a:extLst>
          </p:cNvPr>
          <p:cNvGrpSpPr/>
          <p:nvPr/>
        </p:nvGrpSpPr>
        <p:grpSpPr>
          <a:xfrm>
            <a:off x="6849217" y="2695736"/>
            <a:ext cx="4657073" cy="961753"/>
            <a:chOff x="5884164" y="2101215"/>
            <a:chExt cx="5875401" cy="1213355"/>
          </a:xfrm>
        </p:grpSpPr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5C123FB9-7D91-0041-9303-D0B540A508E2}"/>
                </a:ext>
              </a:extLst>
            </p:cNvPr>
            <p:cNvSpPr/>
            <p:nvPr/>
          </p:nvSpPr>
          <p:spPr>
            <a:xfrm>
              <a:off x="6181711" y="2448580"/>
              <a:ext cx="1103964" cy="45720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Data collection</a:t>
              </a: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6577B72A-6793-8848-9B39-62361ED0F263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7285675" y="2677180"/>
              <a:ext cx="251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0FE82FCE-36D9-6C43-8E95-27016E81903E}"/>
                </a:ext>
              </a:extLst>
            </p:cNvPr>
            <p:cNvSpPr/>
            <p:nvPr/>
          </p:nvSpPr>
          <p:spPr>
            <a:xfrm>
              <a:off x="7537101" y="2448580"/>
              <a:ext cx="1103964" cy="45720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Data selection</a:t>
              </a:r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E96F640F-324F-2740-A2EB-402E9320C045}"/>
                </a:ext>
              </a:extLst>
            </p:cNvPr>
            <p:cNvSpPr/>
            <p:nvPr/>
          </p:nvSpPr>
          <p:spPr>
            <a:xfrm>
              <a:off x="8892491" y="2448580"/>
              <a:ext cx="1196900" cy="45720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Modelling</a:t>
              </a:r>
            </a:p>
          </p:txBody>
        </p: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287178B7-9468-8448-ABA7-BC8D9F9F855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10089391" y="2677180"/>
              <a:ext cx="251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75F707A3-C18C-3946-AE3F-6BE05FAB0A60}"/>
                </a:ext>
              </a:extLst>
            </p:cNvPr>
            <p:cNvSpPr/>
            <p:nvPr/>
          </p:nvSpPr>
          <p:spPr>
            <a:xfrm>
              <a:off x="10340818" y="2448580"/>
              <a:ext cx="1273016" cy="45720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2F60CBF4-CA25-F047-AAFF-A83A354105E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8641065" y="2677180"/>
              <a:ext cx="251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BACCD12-E42E-CC4C-AC7E-D1EC3B0BD641}"/>
                </a:ext>
              </a:extLst>
            </p:cNvPr>
            <p:cNvSpPr/>
            <p:nvPr/>
          </p:nvSpPr>
          <p:spPr>
            <a:xfrm>
              <a:off x="6276612" y="2101215"/>
              <a:ext cx="973160" cy="3203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(</a:t>
              </a:r>
              <a:r>
                <a:rPr kumimoji="0" lang="en-US" altLang="zh-CN" sz="105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Valgrind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)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A7A4DC-1AE6-6243-AC2F-0FA705B575CA}"/>
                </a:ext>
              </a:extLst>
            </p:cNvPr>
            <p:cNvSpPr/>
            <p:nvPr/>
          </p:nvSpPr>
          <p:spPr>
            <a:xfrm>
              <a:off x="7741034" y="2101215"/>
              <a:ext cx="696097" cy="3203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(PCA)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265C50B-77F5-8843-B7A3-0D64DD4DD523}"/>
                </a:ext>
              </a:extLst>
            </p:cNvPr>
            <p:cNvSpPr/>
            <p:nvPr/>
          </p:nvSpPr>
          <p:spPr>
            <a:xfrm>
              <a:off x="8730330" y="2112817"/>
              <a:ext cx="1521221" cy="3203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(Neural Network)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B36E87D-0A90-5E43-8EA3-666945FD09ED}"/>
                </a:ext>
              </a:extLst>
            </p:cNvPr>
            <p:cNvSpPr/>
            <p:nvPr/>
          </p:nvSpPr>
          <p:spPr>
            <a:xfrm>
              <a:off x="10302665" y="2101215"/>
              <a:ext cx="1349321" cy="3203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(Observations)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B9BA31F-D662-5448-AEE1-0BE1323AE404}"/>
                </a:ext>
              </a:extLst>
            </p:cNvPr>
            <p:cNvSpPr txBox="1"/>
            <p:nvPr/>
          </p:nvSpPr>
          <p:spPr>
            <a:xfrm>
              <a:off x="8237072" y="2965106"/>
              <a:ext cx="1026308" cy="349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Workflow</a:t>
              </a: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05A7F8D-FF86-4641-A825-F1132428E538}"/>
                </a:ext>
              </a:extLst>
            </p:cNvPr>
            <p:cNvSpPr/>
            <p:nvPr/>
          </p:nvSpPr>
          <p:spPr>
            <a:xfrm>
              <a:off x="5884164" y="2101215"/>
              <a:ext cx="5875401" cy="915231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BFCCE3A-DCEA-074C-9DC5-10E461714294}"/>
              </a:ext>
            </a:extLst>
          </p:cNvPr>
          <p:cNvGrpSpPr/>
          <p:nvPr/>
        </p:nvGrpSpPr>
        <p:grpSpPr>
          <a:xfrm>
            <a:off x="6854890" y="3815600"/>
            <a:ext cx="4617840" cy="2300841"/>
            <a:chOff x="5884163" y="3429000"/>
            <a:chExt cx="5875401" cy="2927421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C3487A1E-DCA5-D34D-8FF3-489DA680EA2A}"/>
                </a:ext>
              </a:extLst>
            </p:cNvPr>
            <p:cNvSpPr/>
            <p:nvPr/>
          </p:nvSpPr>
          <p:spPr>
            <a:xfrm>
              <a:off x="6181711" y="3550494"/>
              <a:ext cx="1637994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Execution Times</a:t>
              </a:r>
            </a:p>
          </p:txBody>
        </p:sp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4E95BCB6-07C8-1D48-8CA9-227272362F5B}"/>
                </a:ext>
              </a:extLst>
            </p:cNvPr>
            <p:cNvSpPr/>
            <p:nvPr/>
          </p:nvSpPr>
          <p:spPr>
            <a:xfrm>
              <a:off x="6172150" y="4418922"/>
              <a:ext cx="1637994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Observations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(e.g., No. </a:t>
              </a:r>
              <a:r>
                <a:rPr kumimoji="0" lang="en-GB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inst</a:t>
              </a: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9" name="预定义流程 88">
              <a:extLst>
                <a:ext uri="{FF2B5EF4-FFF2-40B4-BE49-F238E27FC236}">
                  <a16:creationId xmlns:a16="http://schemas.microsoft.com/office/drawing/2014/main" id="{92E08B97-6179-4742-9C31-AC2B0BAC553C}"/>
                </a:ext>
              </a:extLst>
            </p:cNvPr>
            <p:cNvSpPr/>
            <p:nvPr/>
          </p:nvSpPr>
          <p:spPr>
            <a:xfrm>
              <a:off x="8268570" y="3550493"/>
              <a:ext cx="1338551" cy="457201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FLB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analysis</a:t>
              </a: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4BD9F06-B2CF-D24B-8140-4ECFADC4D474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>
              <a:off x="7819705" y="3779094"/>
              <a:ext cx="4488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19D46E6F-0015-5540-A22E-1E7AC3B3AA35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 flipV="1">
              <a:off x="7810144" y="3779094"/>
              <a:ext cx="458426" cy="868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043F2F64-0683-664D-846B-747429CFB345}"/>
                </a:ext>
              </a:extLst>
            </p:cNvPr>
            <p:cNvSpPr/>
            <p:nvPr/>
          </p:nvSpPr>
          <p:spPr>
            <a:xfrm>
              <a:off x="8268570" y="4418921"/>
              <a:ext cx="1338551" cy="4572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Intra-cache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Models</a:t>
              </a: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30C2BD2A-F6F9-8544-B2B8-0F96ABAF7484}"/>
                </a:ext>
              </a:extLst>
            </p:cNvPr>
            <p:cNvCxnSpPr>
              <a:cxnSpLocks/>
              <a:stCxn id="89" idx="2"/>
              <a:endCxn id="92" idx="0"/>
            </p:cNvCxnSpPr>
            <p:nvPr/>
          </p:nvCxnSpPr>
          <p:spPr>
            <a:xfrm>
              <a:off x="8937846" y="4007694"/>
              <a:ext cx="0" cy="411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圆角矩形 93">
              <a:extLst>
                <a:ext uri="{FF2B5EF4-FFF2-40B4-BE49-F238E27FC236}">
                  <a16:creationId xmlns:a16="http://schemas.microsoft.com/office/drawing/2014/main" id="{A3A8A1FF-5BFC-A94F-9E28-42C17BFDE493}"/>
                </a:ext>
              </a:extLst>
            </p:cNvPr>
            <p:cNvSpPr/>
            <p:nvPr/>
          </p:nvSpPr>
          <p:spPr>
            <a:xfrm>
              <a:off x="10065547" y="4418920"/>
              <a:ext cx="1338551" cy="4572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Inflation Factor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直线箭头连接符 94">
              <a:extLst>
                <a:ext uri="{FF2B5EF4-FFF2-40B4-BE49-F238E27FC236}">
                  <a16:creationId xmlns:a16="http://schemas.microsoft.com/office/drawing/2014/main" id="{A13B2FE3-A769-0440-A300-36B6C39729D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9607121" y="4647521"/>
              <a:ext cx="4584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163EAC7E-754B-064C-93C1-02A04E4C4033}"/>
                </a:ext>
              </a:extLst>
            </p:cNvPr>
            <p:cNvCxnSpPr>
              <a:cxnSpLocks/>
              <a:stCxn id="94" idx="2"/>
              <a:endCxn id="97" idx="0"/>
            </p:cNvCxnSpPr>
            <p:nvPr/>
          </p:nvCxnSpPr>
          <p:spPr>
            <a:xfrm>
              <a:off x="10734823" y="4876121"/>
              <a:ext cx="0" cy="416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A67A3DE5-3BF2-0B45-8E07-E73651C3D1AA}"/>
                </a:ext>
              </a:extLst>
            </p:cNvPr>
            <p:cNvSpPr/>
            <p:nvPr/>
          </p:nvSpPr>
          <p:spPr>
            <a:xfrm>
              <a:off x="10065547" y="5292501"/>
              <a:ext cx="1338551" cy="4572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WCET with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cache cost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圆角矩形 97">
              <a:extLst>
                <a:ext uri="{FF2B5EF4-FFF2-40B4-BE49-F238E27FC236}">
                  <a16:creationId xmlns:a16="http://schemas.microsoft.com/office/drawing/2014/main" id="{34F35FBC-8802-A34D-A0BF-B465C7F63462}"/>
                </a:ext>
              </a:extLst>
            </p:cNvPr>
            <p:cNvSpPr/>
            <p:nvPr/>
          </p:nvSpPr>
          <p:spPr>
            <a:xfrm>
              <a:off x="8268562" y="5290720"/>
              <a:ext cx="1338551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WCET in isolation</a:t>
              </a:r>
            </a:p>
          </p:txBody>
        </p: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C13659CD-0E1C-BA49-8AC3-79BC645FDD95}"/>
                </a:ext>
              </a:extLst>
            </p:cNvPr>
            <p:cNvCxnSpPr>
              <a:cxnSpLocks/>
              <a:stCxn id="98" idx="3"/>
              <a:endCxn id="97" idx="1"/>
            </p:cNvCxnSpPr>
            <p:nvPr/>
          </p:nvCxnSpPr>
          <p:spPr>
            <a:xfrm>
              <a:off x="9607113" y="5519320"/>
              <a:ext cx="458434" cy="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5C00DA64-9634-E64E-9CC7-13D34BC4D043}"/>
                </a:ext>
              </a:extLst>
            </p:cNvPr>
            <p:cNvSpPr/>
            <p:nvPr/>
          </p:nvSpPr>
          <p:spPr>
            <a:xfrm>
              <a:off x="10065547" y="3550494"/>
              <a:ext cx="1338551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Run-time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Specification</a:t>
              </a: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93F38CE7-C32A-C64D-A2BE-A5EAE44C2640}"/>
                </a:ext>
              </a:extLst>
            </p:cNvPr>
            <p:cNvCxnSpPr>
              <a:cxnSpLocks/>
              <a:stCxn id="100" idx="2"/>
              <a:endCxn id="94" idx="0"/>
            </p:cNvCxnSpPr>
            <p:nvPr/>
          </p:nvCxnSpPr>
          <p:spPr>
            <a:xfrm>
              <a:off x="10734823" y="4007694"/>
              <a:ext cx="0" cy="411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7CF5F6B-13C7-4F4B-900F-55FC34A5A8A9}"/>
                </a:ext>
              </a:extLst>
            </p:cNvPr>
            <p:cNvSpPr/>
            <p:nvPr/>
          </p:nvSpPr>
          <p:spPr>
            <a:xfrm>
              <a:off x="5884163" y="3429000"/>
              <a:ext cx="5875401" cy="2599162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A036553-F7FC-3A44-AD36-90FBC602285E}"/>
                </a:ext>
              </a:extLst>
            </p:cNvPr>
            <p:cNvSpPr/>
            <p:nvPr/>
          </p:nvSpPr>
          <p:spPr>
            <a:xfrm>
              <a:off x="6545302" y="4893262"/>
              <a:ext cx="940637" cy="313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(</a:t>
              </a: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Valgrind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D01D4BE-6EE4-DF4C-908F-E88BCE1A6469}"/>
                </a:ext>
              </a:extLst>
            </p:cNvPr>
            <p:cNvSpPr/>
            <p:nvPr/>
          </p:nvSpPr>
          <p:spPr>
            <a:xfrm>
              <a:off x="6553621" y="3971825"/>
              <a:ext cx="940637" cy="313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(</a:t>
              </a: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Valgrind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91CAB6F-245F-0643-8D2B-0293FA8CA008}"/>
                </a:ext>
              </a:extLst>
            </p:cNvPr>
            <p:cNvSpPr/>
            <p:nvPr/>
          </p:nvSpPr>
          <p:spPr>
            <a:xfrm>
              <a:off x="9047453" y="3971824"/>
              <a:ext cx="679576" cy="313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(PCA)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01BF5C7-D5F1-8245-B4AD-B9824E4D7DB5}"/>
                </a:ext>
              </a:extLst>
            </p:cNvPr>
            <p:cNvSpPr/>
            <p:nvPr/>
          </p:nvSpPr>
          <p:spPr>
            <a:xfrm>
              <a:off x="8239294" y="4854851"/>
              <a:ext cx="1466840" cy="313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(Neural Network)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D792D0A-7099-CB40-BFED-38BA99596042}"/>
                </a:ext>
              </a:extLst>
            </p:cNvPr>
            <p:cNvSpPr/>
            <p:nvPr/>
          </p:nvSpPr>
          <p:spPr>
            <a:xfrm>
              <a:off x="8491992" y="5720385"/>
              <a:ext cx="940637" cy="313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(</a:t>
              </a: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Valgrind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62038E9-3BCE-B548-8F72-964459454A3C}"/>
                </a:ext>
              </a:extLst>
            </p:cNvPr>
            <p:cNvSpPr txBox="1"/>
            <p:nvPr/>
          </p:nvSpPr>
          <p:spPr>
            <a:xfrm>
              <a:off x="7515052" y="6023568"/>
              <a:ext cx="3206571" cy="332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Forecast learning-based (FLB) model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1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70232-BC01-6A46-9D6E-0E91ADF3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Overview of 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MOCHA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Modelling of the system – a digital-twining approach </a:t>
            </a:r>
          </a:p>
          <a:p>
            <a:pPr>
              <a:lnSpc>
                <a:spcPct val="150000"/>
              </a:lnSpc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Key research questions we plan to address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Future Research Plans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5CF20-A7B4-7243-9324-C4BF5EE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9486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Build the analytic cache model to incorporate intra- and inter-interferences.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Modelling cache states that is independent to the cache configuration --- for example by normalization.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Trade-offs between modelling accuracy and modelling efficiency.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Compare the results with these from the actual system and refine the task model.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117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Future Research Plans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5CF20-A7B4-7243-9324-C4BF5EE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9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digital twin and the model:</a:t>
            </a:r>
          </a:p>
          <a:p>
            <a:pPr>
              <a:buFontTx/>
              <a:buChar char="-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Support design space exploration: cache configuration, cache size, cache replacement policy, etc.</a:t>
            </a:r>
          </a:p>
          <a:p>
            <a:pPr>
              <a:buFontTx/>
              <a:buChar char="-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 scheduling and allocation that minimize cache misses and bus contention, with hard real-time deadline constraints and in a mixed-criticality context.  </a:t>
            </a:r>
          </a:p>
        </p:txBody>
      </p:sp>
    </p:spTree>
    <p:extLst>
      <p:ext uri="{BB962C8B-B14F-4D97-AF65-F5344CB8AC3E}">
        <p14:creationId xmlns:p14="http://schemas.microsoft.com/office/powerpoint/2010/main" val="381792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MOCHA</a:t>
            </a:r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– Background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70232-BC01-6A46-9D6E-0E91ADF3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273628" cy="439398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 applications, resources and architectures of real-time embedded systems are becoming ever more complex to understand, control and maintain. </a:t>
            </a:r>
          </a:p>
          <a:p>
            <a:endParaRPr lang="en-GB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(static) methods are difficult to apply  in heterogeneous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MPSoC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as:</a:t>
            </a:r>
          </a:p>
          <a:p>
            <a:pPr lvl="1"/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Increased complexity in software design.</a:t>
            </a:r>
          </a:p>
          <a:p>
            <a:pPr lvl="1"/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Difficulties in modelling, scheduling and analyzing the system.</a:t>
            </a:r>
          </a:p>
          <a:p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Systems are hard to optimise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To understand how the software executes on the platform.</a:t>
            </a:r>
          </a:p>
          <a:p>
            <a:pPr lvl="1"/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To design the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MPSoC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and then schedule / allocate the software.</a:t>
            </a:r>
          </a:p>
          <a:p>
            <a:pPr marL="0" indent="0">
              <a:buNone/>
            </a:pPr>
            <a:endParaRPr lang="en-GB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This has led the research into: 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building high-level models of systems.</a:t>
            </a:r>
          </a:p>
          <a:p>
            <a:pPr lvl="1">
              <a:buSzPct val="70000"/>
              <a:buFont typeface="Wingdings" pitchFamily="2" charset="2"/>
              <a:buChar char="Ø"/>
            </a:pPr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developing dynamic policies based on statistical models. </a:t>
            </a:r>
          </a:p>
          <a:p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CB5F8B45-5D79-C240-9A94-F803809D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463" y="3707131"/>
            <a:ext cx="2727783" cy="1759420"/>
          </a:xfrm>
          <a:prstGeom prst="rect">
            <a:avLst/>
          </a:prstGeom>
        </p:spPr>
      </p:pic>
      <p:pic>
        <p:nvPicPr>
          <p:cNvPr id="6" name="图片 5" descr="图片包含 游戏机, 画&#10;&#10;描述已自动生成">
            <a:extLst>
              <a:ext uri="{FF2B5EF4-FFF2-40B4-BE49-F238E27FC236}">
                <a16:creationId xmlns:a16="http://schemas.microsoft.com/office/drawing/2014/main" id="{0B4AD4B5-36A0-5744-AC32-8C8A0963BB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12993" y="3355105"/>
            <a:ext cx="2607689" cy="222305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975F263-2F0F-2541-89CC-65C5394E9423}"/>
              </a:ext>
            </a:extLst>
          </p:cNvPr>
          <p:cNvGrpSpPr/>
          <p:nvPr/>
        </p:nvGrpSpPr>
        <p:grpSpPr>
          <a:xfrm>
            <a:off x="8034972" y="1279840"/>
            <a:ext cx="3039151" cy="1905576"/>
            <a:chOff x="7600068" y="1210136"/>
            <a:chExt cx="3294970" cy="2065980"/>
          </a:xfrm>
        </p:grpSpPr>
        <p:pic>
          <p:nvPicPr>
            <p:cNvPr id="10" name="图片 9" descr="图片包含 电子, 室内, 电路, 电脑&#10;&#10;描述已自动生成">
              <a:extLst>
                <a:ext uri="{FF2B5EF4-FFF2-40B4-BE49-F238E27FC236}">
                  <a16:creationId xmlns:a16="http://schemas.microsoft.com/office/drawing/2014/main" id="{0A65A688-EFD5-114E-8CF4-F59C415CD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0068" y="1210136"/>
              <a:ext cx="2709334" cy="206598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45483EF-638B-6E4D-BADF-A57E73D46BBF}"/>
                </a:ext>
              </a:extLst>
            </p:cNvPr>
            <p:cNvSpPr/>
            <p:nvPr/>
          </p:nvSpPr>
          <p:spPr>
            <a:xfrm>
              <a:off x="10038714" y="2670476"/>
              <a:ext cx="85632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cap="none" spc="0" dirty="0" err="1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MPSoC</a:t>
              </a:r>
              <a:endParaRPr lang="zh-CN" altLang="en-US" sz="16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112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System Modelling - a digital-twinning approach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C44BF50-D943-6947-A0D9-74E703033B7E}"/>
              </a:ext>
            </a:extLst>
          </p:cNvPr>
          <p:cNvSpPr txBox="1"/>
          <p:nvPr/>
        </p:nvSpPr>
        <p:spPr>
          <a:xfrm>
            <a:off x="535842" y="1962312"/>
            <a:ext cx="5584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Realistic and configurable simulation.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Supports varies of hardware/scheduler configurations.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Supports large-scale evaluation and design space exploration.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C34482B0-BA2F-F34B-B316-CBD8A8EDEF9A}"/>
              </a:ext>
            </a:extLst>
          </p:cNvPr>
          <p:cNvSpPr txBox="1"/>
          <p:nvPr/>
        </p:nvSpPr>
        <p:spPr>
          <a:xfrm>
            <a:off x="6423114" y="1851131"/>
            <a:ext cx="49459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schemeClr val="accent4"/>
                </a:solidFill>
                <a:latin typeface="Tw Cen MT" panose="020B0602020104020603"/>
              </a:rPr>
              <a:t>Profiling and data analysis for real systems.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schemeClr val="accent4"/>
                </a:solidFill>
                <a:latin typeface="Tw Cen MT" panose="020B0602020104020603"/>
              </a:rPr>
              <a:t>Allows the digital twin to be validated and refined.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4"/>
                </a:solidFill>
                <a:latin typeface="Tw Cen MT" panose="020B0602020104020603"/>
              </a:rPr>
              <a:t>Delivers appropriate understanding of the systems so large-scale evaluations are representative</a:t>
            </a: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75908584-63A5-6946-865D-B51B8FE3B318}"/>
              </a:ext>
            </a:extLst>
          </p:cNvPr>
          <p:cNvGrpSpPr/>
          <p:nvPr/>
        </p:nvGrpSpPr>
        <p:grpSpPr>
          <a:xfrm>
            <a:off x="2192129" y="3097875"/>
            <a:ext cx="7268692" cy="1983882"/>
            <a:chOff x="2320904" y="3252530"/>
            <a:chExt cx="7268692" cy="1983882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DFB315F-AAC8-2A4F-B146-F97F463489AF}"/>
                </a:ext>
              </a:extLst>
            </p:cNvPr>
            <p:cNvSpPr/>
            <p:nvPr/>
          </p:nvSpPr>
          <p:spPr>
            <a:xfrm>
              <a:off x="2320904" y="3256299"/>
              <a:ext cx="2535936" cy="6522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I. Digital Twin</a:t>
              </a: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DD005270-D317-A840-B8EF-ABE09253A749}"/>
                </a:ext>
              </a:extLst>
            </p:cNvPr>
            <p:cNvSpPr/>
            <p:nvPr/>
          </p:nvSpPr>
          <p:spPr>
            <a:xfrm>
              <a:off x="7053660" y="3252530"/>
              <a:ext cx="2535936" cy="652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II. Modelling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C0D24BE2-0E4D-D44D-8A3F-EF8A8C26C529}"/>
                </a:ext>
              </a:extLst>
            </p:cNvPr>
            <p:cNvSpPr/>
            <p:nvPr/>
          </p:nvSpPr>
          <p:spPr>
            <a:xfrm>
              <a:off x="4517724" y="4584140"/>
              <a:ext cx="2535936" cy="6522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III. Scheduling and Allocation Research</a:t>
              </a:r>
            </a:p>
          </p:txBody>
        </p:sp>
        <p:cxnSp>
          <p:nvCxnSpPr>
            <p:cNvPr id="19" name="Straight Arrow Connector 2">
              <a:extLst>
                <a:ext uri="{FF2B5EF4-FFF2-40B4-BE49-F238E27FC236}">
                  <a16:creationId xmlns:a16="http://schemas.microsoft.com/office/drawing/2014/main" id="{C459268E-1CB7-2244-A257-B82A4BC66CE3}"/>
                </a:ext>
              </a:extLst>
            </p:cNvPr>
            <p:cNvCxnSpPr/>
            <p:nvPr/>
          </p:nvCxnSpPr>
          <p:spPr>
            <a:xfrm>
              <a:off x="3456562" y="4080875"/>
              <a:ext cx="823608" cy="6614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4">
              <a:extLst>
                <a:ext uri="{FF2B5EF4-FFF2-40B4-BE49-F238E27FC236}">
                  <a16:creationId xmlns:a16="http://schemas.microsoft.com/office/drawing/2014/main" id="{7A186368-7F1A-0241-ACF0-39DF4C478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2775" y="4078301"/>
              <a:ext cx="886607" cy="7290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15">
              <a:extLst>
                <a:ext uri="{FF2B5EF4-FFF2-40B4-BE49-F238E27FC236}">
                  <a16:creationId xmlns:a16="http://schemas.microsoft.com/office/drawing/2014/main" id="{C8937DD4-F1D3-DD47-A6E4-E4D89A708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8628" y="3582435"/>
              <a:ext cx="1418101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3698645-25BD-7149-841E-1FFB1ED1964F}"/>
                </a:ext>
              </a:extLst>
            </p:cNvPr>
            <p:cNvSpPr txBox="1"/>
            <p:nvPr/>
          </p:nvSpPr>
          <p:spPr>
            <a:xfrm>
              <a:off x="5435974" y="4032241"/>
              <a:ext cx="10289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MOCHA</a:t>
              </a:r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4564A467-045B-FD4E-98F0-1A469CCE0FA7}"/>
              </a:ext>
            </a:extLst>
          </p:cNvPr>
          <p:cNvSpPr txBox="1"/>
          <p:nvPr/>
        </p:nvSpPr>
        <p:spPr>
          <a:xfrm>
            <a:off x="3471943" y="5297017"/>
            <a:ext cx="57284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altLang="zh-CN" sz="1600" dirty="0">
                <a:solidFill>
                  <a:srgbClr val="0070C0"/>
                </a:solidFill>
                <a:latin typeface="Tw Cen MT" panose="020B0602020104020603"/>
              </a:rPr>
              <a:t>Reduced number of cache misses on the platform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altLang="zh-CN" sz="1600" dirty="0">
                <a:solidFill>
                  <a:srgbClr val="0070C0"/>
                </a:solidFill>
                <a:latin typeface="Tw Cen MT" panose="020B0602020104020603"/>
              </a:rPr>
              <a:t>Reduced and more predictable latencies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70C0"/>
                </a:solidFill>
                <a:latin typeface="Tw Cen MT" panose="020B0602020104020603"/>
              </a:rPr>
              <a:t>Improved system throughput</a:t>
            </a:r>
          </a:p>
        </p:txBody>
      </p:sp>
      <p:pic>
        <p:nvPicPr>
          <p:cNvPr id="27" name="Picture 2" descr="Digital twins: creating new innovation opportunities | Job Wizards">
            <a:extLst>
              <a:ext uri="{FF2B5EF4-FFF2-40B4-BE49-F238E27FC236}">
                <a16:creationId xmlns:a16="http://schemas.microsoft.com/office/drawing/2014/main" id="{E27D769D-A817-664F-B601-923708B38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31" y="5014161"/>
            <a:ext cx="2710491" cy="13552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8" name="TextBox 1023">
            <a:extLst>
              <a:ext uri="{FF2B5EF4-FFF2-40B4-BE49-F238E27FC236}">
                <a16:creationId xmlns:a16="http://schemas.microsoft.com/office/drawing/2014/main" id="{EF0A202D-C002-6644-B927-80E58D519060}"/>
              </a:ext>
            </a:extLst>
          </p:cNvPr>
          <p:cNvSpPr txBox="1"/>
          <p:nvPr/>
        </p:nvSpPr>
        <p:spPr>
          <a:xfrm>
            <a:off x="6801937" y="6529695"/>
            <a:ext cx="5615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(*) Picture from: https://job-wizards.com/en/digital-twins-doubling-the-potential-for-innovation/</a:t>
            </a:r>
          </a:p>
        </p:txBody>
      </p:sp>
    </p:spTree>
    <p:extLst>
      <p:ext uri="{BB962C8B-B14F-4D97-AF65-F5344CB8AC3E}">
        <p14:creationId xmlns:p14="http://schemas.microsoft.com/office/powerpoint/2010/main" val="4009222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MOCHA</a:t>
            </a:r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– Research vision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70232-BC01-6A46-9D6E-0E91ADF3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883581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Our vision is to develop a set of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models 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methods</a:t>
            </a:r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that can be applied to all layers (from application to platform) of a </a:t>
            </a:r>
            <a:r>
              <a:rPr lang="en-GB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MPSoC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system.</a:t>
            </a:r>
          </a:p>
          <a:p>
            <a:endParaRPr lang="en-GB" altLang="zh-CN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- A high-validity </a:t>
            </a:r>
            <a:r>
              <a:rPr lang="en-GB" altLang="zh-CN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twin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for the timing aspects of a complex </a:t>
            </a:r>
            <a:r>
              <a:rPr lang="en-GB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MPSoC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systems built upon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Systematically profile the real system based on the </a:t>
            </a:r>
            <a:r>
              <a:rPr lang="en-GB" altLang="zh-CN" sz="20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GB" altLang="zh-CN" sz="2000">
                <a:latin typeface="Arial" panose="020B0604020202020204" pitchFamily="34" charset="0"/>
                <a:cs typeface="Arial" panose="020B0604020202020204" pitchFamily="34" charset="0"/>
              </a:rPr>
              <a:t> factors.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Establish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statistical models of the system.</a:t>
            </a: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high-speed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and configurable simulator for generic heterogeneous architectures.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B710867-9EDE-2649-B9BA-8F859DA02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435646"/>
              </p:ext>
            </p:extLst>
          </p:nvPr>
        </p:nvGraphicFramePr>
        <p:xfrm>
          <a:off x="8844764" y="3300537"/>
          <a:ext cx="2998651" cy="173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14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MOCHA</a:t>
            </a:r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– Research vision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70232-BC01-6A46-9D6E-0E91ADF3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902885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Our vision is to develop a set of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models 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methods</a:t>
            </a:r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that can be applied to all layers (from application to platform) of a </a:t>
            </a:r>
            <a:r>
              <a:rPr lang="en-GB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MPSoC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system.</a:t>
            </a:r>
          </a:p>
          <a:p>
            <a:endParaRPr lang="en-GB" altLang="zh-CN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Resource management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- Better control of systems execution and improved performance </a:t>
            </a:r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Feedback-based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task scheduling and allocation methods.</a:t>
            </a:r>
          </a:p>
          <a:p>
            <a:pPr lvl="1"/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Configurable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system policies, including the management of hardware resources, e.g., cache locking and scratch bad allocation.</a:t>
            </a: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Controlling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pressure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of work coming into the main processors.</a:t>
            </a:r>
          </a:p>
          <a:p>
            <a:pPr lvl="1"/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GB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– Later use the models for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space exploration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of the platform itself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B710867-9EDE-2649-B9BA-8F859DA02DD1}"/>
              </a:ext>
            </a:extLst>
          </p:cNvPr>
          <p:cNvGraphicFramePr/>
          <p:nvPr/>
        </p:nvGraphicFramePr>
        <p:xfrm>
          <a:off x="8844764" y="3300537"/>
          <a:ext cx="2998651" cy="173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31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407573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MOCHA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– Challenges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70232-BC01-6A46-9D6E-0E91ADF3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1"/>
            <a:ext cx="9719734" cy="4393982"/>
          </a:xfrm>
        </p:spPr>
        <p:txBody>
          <a:bodyPr>
            <a:normAutofit/>
          </a:bodyPr>
          <a:lstStyle/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Building realistic execution models with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partial/limited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information.</a:t>
            </a: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scale of the studied system can be very large (millions lines of codes) with numerous execution scenarios. </a:t>
            </a: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Some information of the system from industrial partners is strictly confidential due to protection of intellectual properties and thus cannot be fully accessed.</a:t>
            </a:r>
          </a:p>
          <a:p>
            <a:pPr lvl="1"/>
            <a:endParaRPr lang="en-GB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Refining the predicted models and the techniques to reflect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execution scenarios.</a:t>
            </a:r>
            <a:endParaRPr lang="en-GB" altLang="zh-CN" sz="200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predicted models are constructed based on limited information and cannot reflect the general case without further refinement. </a:t>
            </a:r>
          </a:p>
          <a:p>
            <a:pPr lvl="1"/>
            <a:endParaRPr lang="en-GB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Producing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tolerant systems that can deal with inevitable differences between the models and the real systems </a:t>
            </a: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predicted models may still behave differently from the actual system in corner cases and special situations. </a:t>
            </a:r>
          </a:p>
          <a:p>
            <a:pPr lvl="1"/>
            <a:endParaRPr lang="en-GB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60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783493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MOCHA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– Challenges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70232-BC01-6A46-9D6E-0E91ADF3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1"/>
            <a:ext cx="9719734" cy="4393982"/>
          </a:xfrm>
        </p:spPr>
        <p:txBody>
          <a:bodyPr>
            <a:noAutofit/>
          </a:bodyPr>
          <a:lstStyle/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Building realistic execution models with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information.</a:t>
            </a:r>
          </a:p>
          <a:p>
            <a:pPr lvl="1">
              <a:buFont typeface="Wingdings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Choosing an appropriate abstraction level.</a:t>
            </a:r>
          </a:p>
          <a:p>
            <a:pPr lvl="1">
              <a:buFont typeface="Wingdings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the most influential factors from the observations.</a:t>
            </a:r>
          </a:p>
          <a:p>
            <a:pPr lvl="1"/>
            <a:endParaRPr lang="en-GB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Refining the predicted models and the techniques to reflect </a:t>
            </a:r>
            <a:r>
              <a:rPr lang="en-GB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execution scenarios.</a:t>
            </a:r>
            <a:endParaRPr lang="en-GB" altLang="zh-CN" sz="200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the key differences in the influential factors under different execution scenarios.</a:t>
            </a:r>
          </a:p>
          <a:p>
            <a:pPr lvl="1"/>
            <a:endParaRPr lang="en-GB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Producing </a:t>
            </a:r>
            <a:r>
              <a:rPr lang="en-GB" altLang="zh-CN" sz="20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tolerant systems that can deal with inevitable differences between the model and the real system</a:t>
            </a:r>
          </a:p>
          <a:p>
            <a:pPr lvl="1">
              <a:buFont typeface="Wingdings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the trends in behaviour.</a:t>
            </a:r>
          </a:p>
          <a:p>
            <a:pPr lvl="1">
              <a:buFont typeface="Wingdings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problematic/anomaly cases that might occur.</a:t>
            </a:r>
          </a:p>
          <a:p>
            <a:pPr lvl="1">
              <a:buFont typeface="Wingdings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Determining the mitigation strategies to avoid faulty cases.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02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03A742-C968-4546-ADAB-0C9249E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198704" cy="11357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System Modelling - a digital-twinning approach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Isosceles Triangle 6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05EA3A3A-E696-804F-9B56-37659B38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48" y="1732858"/>
            <a:ext cx="5414341" cy="48034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Simulate and model actual application using profiling tools, and then create the digital twin.</a:t>
            </a:r>
          </a:p>
          <a:p>
            <a:pPr marL="914400" lvl="1" indent="-457200">
              <a:buFont typeface="+mj-lt"/>
              <a:buAutoNum type="arabicPeriod"/>
            </a:pPr>
            <a:endParaRPr lang="en-GB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Ensure the digital twin is valid with changing input workloads.</a:t>
            </a:r>
          </a:p>
          <a:p>
            <a:pPr marL="630936" lvl="1" indent="-457200"/>
            <a:r>
              <a:rPr lang="en-GB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(Worst-Case) Execution Time models.</a:t>
            </a:r>
          </a:p>
          <a:p>
            <a:pPr marL="630936" lvl="1" indent="-457200"/>
            <a:r>
              <a:rPr lang="en-GB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Cache (and memory) models.</a:t>
            </a:r>
          </a:p>
          <a:p>
            <a:pPr marL="630936" lvl="1" indent="-457200"/>
            <a:endParaRPr lang="en-GB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twin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multi-core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scheduling with shared cache and memory.</a:t>
            </a:r>
          </a:p>
          <a:p>
            <a:pPr marL="630936" lvl="1" indent="-457200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Upgraded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with inter-thread/core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effects.</a:t>
            </a:r>
          </a:p>
          <a:p>
            <a:pPr marL="630936" lvl="1" indent="-457200"/>
            <a:endParaRPr lang="en-GB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Validate the digital twin against a real target.</a:t>
            </a:r>
          </a:p>
          <a:p>
            <a:pPr marL="630936" lvl="1" indent="-457200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Reproduce the scheduling and timing behavior.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A292A10-1C9D-EB41-98BD-D73EC467C24F}"/>
              </a:ext>
            </a:extLst>
          </p:cNvPr>
          <p:cNvGrpSpPr/>
          <p:nvPr/>
        </p:nvGrpSpPr>
        <p:grpSpPr>
          <a:xfrm>
            <a:off x="6649356" y="1930369"/>
            <a:ext cx="4617396" cy="3956845"/>
            <a:chOff x="7185975" y="2000620"/>
            <a:chExt cx="4617396" cy="3956845"/>
          </a:xfrm>
        </p:grpSpPr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CE97B26-4B32-0E49-B056-1DAB3F0FC34E}"/>
                </a:ext>
              </a:extLst>
            </p:cNvPr>
            <p:cNvSpPr/>
            <p:nvPr/>
          </p:nvSpPr>
          <p:spPr>
            <a:xfrm>
              <a:off x="7185976" y="2674512"/>
              <a:ext cx="4617395" cy="32829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49" name="Rectangle 52">
              <a:extLst>
                <a:ext uri="{FF2B5EF4-FFF2-40B4-BE49-F238E27FC236}">
                  <a16:creationId xmlns:a16="http://schemas.microsoft.com/office/drawing/2014/main" id="{9D3BCD29-B1FC-8B4D-8371-354E5CAC35E3}"/>
                </a:ext>
              </a:extLst>
            </p:cNvPr>
            <p:cNvSpPr/>
            <p:nvPr/>
          </p:nvSpPr>
          <p:spPr>
            <a:xfrm>
              <a:off x="7503107" y="3124191"/>
              <a:ext cx="1659429" cy="19584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FF0000"/>
                </a:solidFill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D835D7CC-41CA-B546-9818-39EEEC8E7493}"/>
                </a:ext>
              </a:extLst>
            </p:cNvPr>
            <p:cNvSpPr/>
            <p:nvPr/>
          </p:nvSpPr>
          <p:spPr>
            <a:xfrm>
              <a:off x="7830102" y="2002697"/>
              <a:ext cx="1081968" cy="577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Profiling Tools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C347BC46-D83A-754F-BB0C-6EBCD3B761A8}"/>
                </a:ext>
              </a:extLst>
            </p:cNvPr>
            <p:cNvSpPr/>
            <p:nvPr/>
          </p:nvSpPr>
          <p:spPr>
            <a:xfrm>
              <a:off x="9193031" y="2000620"/>
              <a:ext cx="1081968" cy="5778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Application</a:t>
              </a:r>
            </a:p>
            <a:p>
              <a:pPr algn="ctr"/>
              <a:r>
                <a:rPr lang="en-US" sz="1050" dirty="0"/>
                <a:t>&amp; Inputs</a:t>
              </a:r>
            </a:p>
          </p:txBody>
        </p:sp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D0C59092-1987-0949-9569-B03CF13508D8}"/>
                </a:ext>
              </a:extLst>
            </p:cNvPr>
            <p:cNvSpPr/>
            <p:nvPr/>
          </p:nvSpPr>
          <p:spPr>
            <a:xfrm>
              <a:off x="10421321" y="3814479"/>
              <a:ext cx="1081968" cy="57782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Simulation Core</a:t>
              </a:r>
            </a:p>
          </p:txBody>
        </p:sp>
        <p:sp>
          <p:nvSpPr>
            <p:cNvPr id="53" name="Rectangle 9">
              <a:extLst>
                <a:ext uri="{FF2B5EF4-FFF2-40B4-BE49-F238E27FC236}">
                  <a16:creationId xmlns:a16="http://schemas.microsoft.com/office/drawing/2014/main" id="{E2F92B84-90BD-9F47-BAD6-788B4A75CC15}"/>
                </a:ext>
              </a:extLst>
            </p:cNvPr>
            <p:cNvSpPr/>
            <p:nvPr/>
          </p:nvSpPr>
          <p:spPr>
            <a:xfrm>
              <a:off x="7833710" y="3274050"/>
              <a:ext cx="1081968" cy="5778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(WC)ET Model</a:t>
              </a:r>
            </a:p>
          </p:txBody>
        </p:sp>
        <p:cxnSp>
          <p:nvCxnSpPr>
            <p:cNvPr id="54" name="Straight Arrow Connector 11">
              <a:extLst>
                <a:ext uri="{FF2B5EF4-FFF2-40B4-BE49-F238E27FC236}">
                  <a16:creationId xmlns:a16="http://schemas.microsoft.com/office/drawing/2014/main" id="{0E737C21-E11E-E54D-9FA4-B4722601E898}"/>
                </a:ext>
              </a:extLst>
            </p:cNvPr>
            <p:cNvCxnSpPr>
              <a:cxnSpLocks/>
              <a:stCxn id="51" idx="1"/>
              <a:endCxn id="50" idx="3"/>
            </p:cNvCxnSpPr>
            <p:nvPr/>
          </p:nvCxnSpPr>
          <p:spPr>
            <a:xfrm flipH="1">
              <a:off x="8912070" y="2289533"/>
              <a:ext cx="280961" cy="2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DD20FE8C-18FA-914D-B9CD-D2BC4AE6146F}"/>
                </a:ext>
              </a:extLst>
            </p:cNvPr>
            <p:cNvCxnSpPr>
              <a:cxnSpLocks/>
              <a:stCxn id="50" idx="2"/>
              <a:endCxn id="53" idx="0"/>
            </p:cNvCxnSpPr>
            <p:nvPr/>
          </p:nvCxnSpPr>
          <p:spPr>
            <a:xfrm>
              <a:off x="8371086" y="2580522"/>
              <a:ext cx="3608" cy="69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17">
              <a:extLst>
                <a:ext uri="{FF2B5EF4-FFF2-40B4-BE49-F238E27FC236}">
                  <a16:creationId xmlns:a16="http://schemas.microsoft.com/office/drawing/2014/main" id="{DC1479E9-83D1-2349-90AE-536AD44FC4E2}"/>
                </a:ext>
              </a:extLst>
            </p:cNvPr>
            <p:cNvSpPr/>
            <p:nvPr/>
          </p:nvSpPr>
          <p:spPr>
            <a:xfrm>
              <a:off x="7842436" y="4118992"/>
              <a:ext cx="1081968" cy="57782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Cache Model</a:t>
              </a:r>
            </a:p>
          </p:txBody>
        </p:sp>
        <p:cxnSp>
          <p:nvCxnSpPr>
            <p:cNvPr id="58" name="Straight Arrow Connector 21">
              <a:extLst>
                <a:ext uri="{FF2B5EF4-FFF2-40B4-BE49-F238E27FC236}">
                  <a16:creationId xmlns:a16="http://schemas.microsoft.com/office/drawing/2014/main" id="{649E3EB4-E193-154A-9310-4805CA5DBAEB}"/>
                </a:ext>
              </a:extLst>
            </p:cNvPr>
            <p:cNvCxnSpPr>
              <a:cxnSpLocks/>
              <a:stCxn id="53" idx="3"/>
              <a:endCxn id="52" idx="1"/>
            </p:cNvCxnSpPr>
            <p:nvPr/>
          </p:nvCxnSpPr>
          <p:spPr>
            <a:xfrm>
              <a:off x="8915678" y="3562963"/>
              <a:ext cx="1505643" cy="54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24">
              <a:extLst>
                <a:ext uri="{FF2B5EF4-FFF2-40B4-BE49-F238E27FC236}">
                  <a16:creationId xmlns:a16="http://schemas.microsoft.com/office/drawing/2014/main" id="{D1C1EFA6-0CFB-854F-B68E-B12FC6AB8DF6}"/>
                </a:ext>
              </a:extLst>
            </p:cNvPr>
            <p:cNvCxnSpPr>
              <a:cxnSpLocks/>
              <a:stCxn id="56" idx="3"/>
              <a:endCxn id="52" idx="1"/>
            </p:cNvCxnSpPr>
            <p:nvPr/>
          </p:nvCxnSpPr>
          <p:spPr>
            <a:xfrm flipV="1">
              <a:off x="8924404" y="4103392"/>
              <a:ext cx="1496917" cy="304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or: Elbow 32">
              <a:extLst>
                <a:ext uri="{FF2B5EF4-FFF2-40B4-BE49-F238E27FC236}">
                  <a16:creationId xmlns:a16="http://schemas.microsoft.com/office/drawing/2014/main" id="{B77295F3-D0EC-E446-B19A-7D6A13B187A6}"/>
                </a:ext>
              </a:extLst>
            </p:cNvPr>
            <p:cNvCxnSpPr>
              <a:cxnSpLocks/>
              <a:stCxn id="52" idx="3"/>
              <a:endCxn id="70" idx="3"/>
            </p:cNvCxnSpPr>
            <p:nvPr/>
          </p:nvCxnSpPr>
          <p:spPr>
            <a:xfrm flipH="1">
              <a:off x="10639621" y="4103392"/>
              <a:ext cx="863668" cy="1473139"/>
            </a:xfrm>
            <a:prstGeom prst="bentConnector3">
              <a:avLst>
                <a:gd name="adj1" fmla="val -165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57">
              <a:extLst>
                <a:ext uri="{FF2B5EF4-FFF2-40B4-BE49-F238E27FC236}">
                  <a16:creationId xmlns:a16="http://schemas.microsoft.com/office/drawing/2014/main" id="{08AC460C-EF9D-094F-BF49-9A57AC618974}"/>
                </a:ext>
              </a:extLst>
            </p:cNvPr>
            <p:cNvSpPr txBox="1"/>
            <p:nvPr/>
          </p:nvSpPr>
          <p:spPr>
            <a:xfrm>
              <a:off x="7453326" y="4867735"/>
              <a:ext cx="7745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Modeling</a:t>
              </a:r>
            </a:p>
          </p:txBody>
        </p:sp>
        <p:sp>
          <p:nvSpPr>
            <p:cNvPr id="66" name="TextBox 60">
              <a:extLst>
                <a:ext uri="{FF2B5EF4-FFF2-40B4-BE49-F238E27FC236}">
                  <a16:creationId xmlns:a16="http://schemas.microsoft.com/office/drawing/2014/main" id="{409EBD58-E1B8-B849-9D1A-70809EF4F134}"/>
                </a:ext>
              </a:extLst>
            </p:cNvPr>
            <p:cNvSpPr txBox="1"/>
            <p:nvPr/>
          </p:nvSpPr>
          <p:spPr>
            <a:xfrm>
              <a:off x="7810271" y="4658329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Cache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effects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on</a:t>
              </a:r>
              <a:r>
                <a:rPr lang="zh-CN" altLang="en-US" sz="900" dirty="0"/>
                <a:t> </a:t>
              </a:r>
              <a:r>
                <a:rPr lang="en-US" sz="900" dirty="0"/>
                <a:t>ET</a:t>
              </a:r>
            </a:p>
          </p:txBody>
        </p:sp>
        <p:sp>
          <p:nvSpPr>
            <p:cNvPr id="67" name="TextBox 62">
              <a:extLst>
                <a:ext uri="{FF2B5EF4-FFF2-40B4-BE49-F238E27FC236}">
                  <a16:creationId xmlns:a16="http://schemas.microsoft.com/office/drawing/2014/main" id="{3A0B04B3-B46D-4A46-BDCE-24CF39ED16F8}"/>
                </a:ext>
              </a:extLst>
            </p:cNvPr>
            <p:cNvSpPr txBox="1"/>
            <p:nvPr/>
          </p:nvSpPr>
          <p:spPr>
            <a:xfrm>
              <a:off x="7470734" y="3824515"/>
              <a:ext cx="17235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  (Worst-case) Execution times</a:t>
              </a:r>
            </a:p>
          </p:txBody>
        </p:sp>
        <p:sp>
          <p:nvSpPr>
            <p:cNvPr id="68" name="TextBox 25">
              <a:extLst>
                <a:ext uri="{FF2B5EF4-FFF2-40B4-BE49-F238E27FC236}">
                  <a16:creationId xmlns:a16="http://schemas.microsoft.com/office/drawing/2014/main" id="{218C7D1A-F1E5-6146-BFA4-17B827864C69}"/>
                </a:ext>
              </a:extLst>
            </p:cNvPr>
            <p:cNvSpPr txBox="1"/>
            <p:nvPr/>
          </p:nvSpPr>
          <p:spPr>
            <a:xfrm rot="1165157">
              <a:off x="9173835" y="3670445"/>
              <a:ext cx="125745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Executable models</a:t>
              </a:r>
            </a:p>
          </p:txBody>
        </p:sp>
        <p:sp>
          <p:nvSpPr>
            <p:cNvPr id="69" name="TextBox 16">
              <a:extLst>
                <a:ext uri="{FF2B5EF4-FFF2-40B4-BE49-F238E27FC236}">
                  <a16:creationId xmlns:a16="http://schemas.microsoft.com/office/drawing/2014/main" id="{361CD6F8-9834-7A47-92DF-ABEB0590B0C1}"/>
                </a:ext>
              </a:extLst>
            </p:cNvPr>
            <p:cNvSpPr txBox="1"/>
            <p:nvPr/>
          </p:nvSpPr>
          <p:spPr>
            <a:xfrm rot="1219752">
              <a:off x="9145918" y="3842290"/>
              <a:ext cx="125745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/ Graph models</a:t>
              </a:r>
            </a:p>
          </p:txBody>
        </p:sp>
        <p:sp>
          <p:nvSpPr>
            <p:cNvPr id="70" name="Rectangle 14">
              <a:extLst>
                <a:ext uri="{FF2B5EF4-FFF2-40B4-BE49-F238E27FC236}">
                  <a16:creationId xmlns:a16="http://schemas.microsoft.com/office/drawing/2014/main" id="{68AC2413-F14E-2745-929A-15B73A2C44F8}"/>
                </a:ext>
              </a:extLst>
            </p:cNvPr>
            <p:cNvSpPr/>
            <p:nvPr/>
          </p:nvSpPr>
          <p:spPr>
            <a:xfrm>
              <a:off x="9557653" y="5287618"/>
              <a:ext cx="1081968" cy="577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Profiling Tools</a:t>
              </a:r>
            </a:p>
          </p:txBody>
        </p:sp>
        <p:cxnSp>
          <p:nvCxnSpPr>
            <p:cNvPr id="71" name="Connector: Elbow 28">
              <a:extLst>
                <a:ext uri="{FF2B5EF4-FFF2-40B4-BE49-F238E27FC236}">
                  <a16:creationId xmlns:a16="http://schemas.microsoft.com/office/drawing/2014/main" id="{084A63CD-5654-C441-95A1-3BC2EB4F4EE7}"/>
                </a:ext>
              </a:extLst>
            </p:cNvPr>
            <p:cNvCxnSpPr>
              <a:cxnSpLocks/>
              <a:stCxn id="70" idx="1"/>
              <a:endCxn id="49" idx="2"/>
            </p:cNvCxnSpPr>
            <p:nvPr/>
          </p:nvCxnSpPr>
          <p:spPr>
            <a:xfrm rot="10800000">
              <a:off x="8332823" y="5082593"/>
              <a:ext cx="1224831" cy="493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9E71AEC7-E6BC-9C4E-A814-2B2709A63A02}"/>
                </a:ext>
              </a:extLst>
            </p:cNvPr>
            <p:cNvSpPr txBox="1"/>
            <p:nvPr/>
          </p:nvSpPr>
          <p:spPr>
            <a:xfrm>
              <a:off x="8643248" y="5270671"/>
              <a:ext cx="6492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Refine</a:t>
              </a:r>
            </a:p>
          </p:txBody>
        </p:sp>
        <p:sp>
          <p:nvSpPr>
            <p:cNvPr id="73" name="TextBox 36">
              <a:extLst>
                <a:ext uri="{FF2B5EF4-FFF2-40B4-BE49-F238E27FC236}">
                  <a16:creationId xmlns:a16="http://schemas.microsoft.com/office/drawing/2014/main" id="{142B0442-4D1E-4348-824A-201C347F32FA}"/>
                </a:ext>
              </a:extLst>
            </p:cNvPr>
            <p:cNvSpPr txBox="1"/>
            <p:nvPr/>
          </p:nvSpPr>
          <p:spPr>
            <a:xfrm>
              <a:off x="10849196" y="5270671"/>
              <a:ext cx="6540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Validate</a:t>
              </a:r>
            </a:p>
          </p:txBody>
        </p:sp>
        <p:sp>
          <p:nvSpPr>
            <p:cNvPr id="74" name="TextBox 29">
              <a:extLst>
                <a:ext uri="{FF2B5EF4-FFF2-40B4-BE49-F238E27FC236}">
                  <a16:creationId xmlns:a16="http://schemas.microsoft.com/office/drawing/2014/main" id="{45E298EC-B339-AF43-A042-A225D9529DC1}"/>
                </a:ext>
              </a:extLst>
            </p:cNvPr>
            <p:cNvSpPr txBox="1"/>
            <p:nvPr/>
          </p:nvSpPr>
          <p:spPr>
            <a:xfrm>
              <a:off x="7185975" y="5703549"/>
              <a:ext cx="8659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Digital Twin</a:t>
              </a:r>
            </a:p>
          </p:txBody>
        </p:sp>
        <p:sp>
          <p:nvSpPr>
            <p:cNvPr id="75" name="TextBox 30">
              <a:extLst>
                <a:ext uri="{FF2B5EF4-FFF2-40B4-BE49-F238E27FC236}">
                  <a16:creationId xmlns:a16="http://schemas.microsoft.com/office/drawing/2014/main" id="{468F85B2-C336-AC47-B676-E98AC41C30B1}"/>
                </a:ext>
              </a:extLst>
            </p:cNvPr>
            <p:cNvSpPr txBox="1"/>
            <p:nvPr/>
          </p:nvSpPr>
          <p:spPr>
            <a:xfrm>
              <a:off x="10619772" y="3533558"/>
              <a:ext cx="7312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Simulating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634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7FBA9E06A5C4F800E77356A8EC0EF" ma:contentTypeVersion="9" ma:contentTypeDescription="Create a new document." ma:contentTypeScope="" ma:versionID="6bb5e6d6072805dd2dfd55584dbe86f6">
  <xsd:schema xmlns:xsd="http://www.w3.org/2001/XMLSchema" xmlns:xs="http://www.w3.org/2001/XMLSchema" xmlns:p="http://schemas.microsoft.com/office/2006/metadata/properties" xmlns:ns2="e8f31b7e-067e-4ddc-b5e3-91addd5276da" targetNamespace="http://schemas.microsoft.com/office/2006/metadata/properties" ma:root="true" ma:fieldsID="da5b6833a7fa2b20c919c74cacba6387" ns2:_="">
    <xsd:import namespace="e8f31b7e-067e-4ddc-b5e3-91addd5276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f31b7e-067e-4ddc-b5e3-91addd5276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AB647-7DDC-4DF5-A6AE-5EF43EE4631B}"/>
</file>

<file path=customXml/itemProps2.xml><?xml version="1.0" encoding="utf-8"?>
<ds:datastoreItem xmlns:ds="http://schemas.openxmlformats.org/officeDocument/2006/customXml" ds:itemID="{4E95EC47-6224-41DD-9A2C-994BFB11C016}"/>
</file>

<file path=customXml/itemProps3.xml><?xml version="1.0" encoding="utf-8"?>
<ds:datastoreItem xmlns:ds="http://schemas.openxmlformats.org/officeDocument/2006/customXml" ds:itemID="{1B08AB16-0D9A-49F3-BE79-221D605C0587}"/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2170</Words>
  <Application>Microsoft Macintosh PowerPoint</Application>
  <PresentationFormat>Widescreen</PresentationFormat>
  <Paragraphs>344</Paragraphs>
  <Slides>21</Slides>
  <Notes>20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Tw Cen MT</vt:lpstr>
      <vt:lpstr>Wingdings</vt:lpstr>
      <vt:lpstr>Office 主题​​</vt:lpstr>
      <vt:lpstr>PowerPoint Presentation</vt:lpstr>
      <vt:lpstr>Outline</vt:lpstr>
      <vt:lpstr>MOCHA – Background</vt:lpstr>
      <vt:lpstr>System Modelling - a digital-twinning approach</vt:lpstr>
      <vt:lpstr>MOCHA – Research vision</vt:lpstr>
      <vt:lpstr>MOCHA – Research vision</vt:lpstr>
      <vt:lpstr>MOCHA – Challenges</vt:lpstr>
      <vt:lpstr>MOCHA – Challenges</vt:lpstr>
      <vt:lpstr>System Modelling - a digital-twinning approach</vt:lpstr>
      <vt:lpstr>Open Research Questions</vt:lpstr>
      <vt:lpstr>Open Research Questions</vt:lpstr>
      <vt:lpstr>PowerPoint Presentation</vt:lpstr>
      <vt:lpstr>MOCHA – from application to platform level</vt:lpstr>
      <vt:lpstr>System Modelling - a digital-twining approach</vt:lpstr>
      <vt:lpstr>System profiling and cache modelling</vt:lpstr>
      <vt:lpstr>System profiling and cache modelling</vt:lpstr>
      <vt:lpstr>System profiling and cache modelling</vt:lpstr>
      <vt:lpstr>System profiling and cache modelling</vt:lpstr>
      <vt:lpstr>System profiling and cache modelling</vt:lpstr>
      <vt:lpstr>Future Research Plans</vt:lpstr>
      <vt:lpstr>Future Research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Shuai Zhao</dc:creator>
  <cp:lastModifiedBy>Iain Bate</cp:lastModifiedBy>
  <cp:revision>201</cp:revision>
  <dcterms:created xsi:type="dcterms:W3CDTF">2020-12-08T04:24:35Z</dcterms:created>
  <dcterms:modified xsi:type="dcterms:W3CDTF">2020-12-10T10:58:12Z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0x0101006BE7FBA9E06A5C4F800E77356A8EC0EF</vt:lpwstr>
  </property>
</Properties>
</file>