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7" r:id="rId2"/>
    <p:sldId id="258" r:id="rId3"/>
    <p:sldId id="269" r:id="rId4"/>
    <p:sldId id="281" r:id="rId5"/>
    <p:sldId id="282" r:id="rId6"/>
    <p:sldId id="283" r:id="rId7"/>
    <p:sldId id="259" r:id="rId8"/>
    <p:sldId id="276" r:id="rId9"/>
    <p:sldId id="277" r:id="rId10"/>
    <p:sldId id="278" r:id="rId11"/>
    <p:sldId id="280" r:id="rId12"/>
    <p:sldId id="261" r:id="rId13"/>
    <p:sldId id="272" r:id="rId14"/>
    <p:sldId id="274" r:id="rId15"/>
    <p:sldId id="263" r:id="rId16"/>
    <p:sldId id="264" r:id="rId17"/>
    <p:sldId id="266" r:id="rId18"/>
    <p:sldId id="287" r:id="rId19"/>
    <p:sldId id="289" r:id="rId20"/>
    <p:sldId id="267" r:id="rId21"/>
    <p:sldId id="284" r:id="rId22"/>
    <p:sldId id="286" r:id="rId23"/>
    <p:sldId id="28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429" autoAdjust="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65EB-CA0A-4DD6-B0A4-634A5F6196A4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9DE5-4704-4940-9D3B-E2F31D83C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3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9DE5-4704-4940-9D3B-E2F31D83C1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2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9DE5-4704-4940-9D3B-E2F31D83C1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9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9DE5-4704-4940-9D3B-E2F31D83C1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9DE5-4704-4940-9D3B-E2F31D83C1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9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9DE5-4704-4940-9D3B-E2F31D83C1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7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F5C-22E5-4E69-9A47-7B4C9EEB00AE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6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916C-40AB-47F1-ACEA-35C9F56FDCB3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9689-FD47-4608-95AC-D7EF9AD0AC49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CBE1-5898-42A3-9E47-7B73A52D0311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0AA0-27B8-4FEA-97E7-C8010D284A05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B8A-C4CD-4BDF-B262-01656B299FE0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87D3-858C-4991-BE2E-11CC0C4EA622}" type="datetime1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7BCF-2998-4637-959D-694CD4B65A45}" type="datetime1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7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FB1-6360-4203-81C7-F1767ABCF1EC}" type="datetime1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55F6D5-C063-43C4-929D-D1A0505D25DD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508-1B96-4652-96BA-F12AEDCCD24C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5D457E-48A8-4F51-BB7C-1C0FE48DB6E4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F234D0-E8ED-4BEC-9582-8D13D1C1327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359026"/>
            <a:ext cx="10058399" cy="2114648"/>
          </a:xfrm>
        </p:spPr>
        <p:txBody>
          <a:bodyPr>
            <a:normAutofit/>
          </a:bodyPr>
          <a:lstStyle/>
          <a:p>
            <a:r>
              <a:rPr lang="en-GB" sz="5400" dirty="0"/>
              <a:t>Towards Emergent Scheduling for Distributed Execution Frameworks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55" y="4399947"/>
            <a:ext cx="9144000" cy="1655762"/>
          </a:xfrm>
        </p:spPr>
        <p:txBody>
          <a:bodyPr>
            <a:noAutofit/>
          </a:bodyPr>
          <a:lstStyle/>
          <a:p>
            <a:r>
              <a:rPr lang="en-GB" sz="2200" cap="none" dirty="0" smtClean="0">
                <a:latin typeface="+mn-lt"/>
              </a:rPr>
              <a:t>Paul </a:t>
            </a:r>
            <a:r>
              <a:rPr lang="en-GB" sz="2200" cap="none" dirty="0">
                <a:latin typeface="+mn-lt"/>
              </a:rPr>
              <a:t>A</a:t>
            </a:r>
            <a:r>
              <a:rPr lang="en-GB" sz="2200" cap="none" dirty="0" smtClean="0">
                <a:latin typeface="+mn-lt"/>
              </a:rPr>
              <a:t>llan Dean</a:t>
            </a:r>
          </a:p>
          <a:p>
            <a:r>
              <a:rPr lang="en-GB" sz="2200" cap="none" dirty="0" smtClean="0">
                <a:latin typeface="+mn-lt"/>
              </a:rPr>
              <a:t>Supervisor: Dr Barry Porter</a:t>
            </a:r>
          </a:p>
          <a:p>
            <a:r>
              <a:rPr lang="en-GB" sz="2200" cap="none" dirty="0" smtClean="0">
                <a:latin typeface="+mn-lt"/>
              </a:rPr>
              <a:t>Lancaster University, UK </a:t>
            </a:r>
          </a:p>
          <a:p>
            <a:r>
              <a:rPr lang="en-GB" sz="2200" cap="none" dirty="0" smtClean="0">
                <a:latin typeface="+mn-lt"/>
              </a:rPr>
              <a:t>p.dean1@lancaster.ac.uk</a:t>
            </a:r>
            <a:endParaRPr lang="en-GB" sz="2200" cap="none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3F71-B732-4F2A-8B75-DDDC112F8E2A}" type="slidenum">
              <a:rPr lang="en-GB" smtClean="0"/>
              <a:t>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432753"/>
            <a:ext cx="2947900" cy="9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7266" y="2210463"/>
            <a:ext cx="235142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Executors are scheduled, deployed and begin completing computational tasks passed from the Application Master</a:t>
            </a:r>
            <a:endParaRPr lang="en-GB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58563" y="2210989"/>
            <a:ext cx="10128" cy="116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498573" y="2210463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Resource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3503" y="2615979"/>
            <a:ext cx="1399429" cy="43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Service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3673503" y="3112935"/>
            <a:ext cx="1399429" cy="43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Scheduling Components</a:t>
            </a:r>
            <a:endParaRPr lang="en-GB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437321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3475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09629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1" idx="2"/>
            <a:endCxn id="54" idx="0"/>
          </p:cNvCxnSpPr>
          <p:nvPr/>
        </p:nvCxnSpPr>
        <p:spPr>
          <a:xfrm>
            <a:off x="4373217" y="3609892"/>
            <a:ext cx="874644" cy="6559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2"/>
            <a:endCxn id="55" idx="0"/>
          </p:cNvCxnSpPr>
          <p:nvPr/>
        </p:nvCxnSpPr>
        <p:spPr>
          <a:xfrm>
            <a:off x="4373217" y="3609892"/>
            <a:ext cx="3673506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48146" y="4703197"/>
            <a:ext cx="1399429" cy="43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</a:t>
            </a:r>
            <a:endParaRPr lang="en-GB" sz="1400" dirty="0"/>
          </a:p>
        </p:txBody>
      </p:sp>
      <p:sp>
        <p:nvSpPr>
          <p:cNvPr id="60" name="Rectangle 59"/>
          <p:cNvSpPr/>
          <p:nvPr/>
        </p:nvSpPr>
        <p:spPr>
          <a:xfrm>
            <a:off x="690968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sp>
        <p:nvSpPr>
          <p:cNvPr id="61" name="Rectangle 60"/>
          <p:cNvSpPr/>
          <p:nvPr/>
        </p:nvSpPr>
        <p:spPr>
          <a:xfrm>
            <a:off x="927122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97" y="1763639"/>
            <a:ext cx="639357" cy="693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6354770" y="4166481"/>
            <a:ext cx="729843" cy="38961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8604155" y="4166482"/>
            <a:ext cx="729843" cy="389615"/>
          </a:xfrm>
          <a:prstGeom prst="rect">
            <a:avLst/>
          </a:prstGeom>
        </p:spPr>
      </p:pic>
      <p:cxnSp>
        <p:nvCxnSpPr>
          <p:cNvPr id="69" name="Straight Connector 68"/>
          <p:cNvCxnSpPr>
            <a:stCxn id="51" idx="2"/>
            <a:endCxn id="56" idx="0"/>
          </p:cNvCxnSpPr>
          <p:nvPr/>
        </p:nvCxnSpPr>
        <p:spPr>
          <a:xfrm>
            <a:off x="4373217" y="3609892"/>
            <a:ext cx="5597724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3892163" y="4170457"/>
            <a:ext cx="729843" cy="389615"/>
          </a:xfrm>
          <a:prstGeom prst="rect">
            <a:avLst/>
          </a:prstGeom>
        </p:spPr>
      </p:pic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System</a:t>
            </a:r>
            <a:r>
              <a:rPr lang="en-GB" dirty="0" smtClean="0"/>
              <a:t> </a:t>
            </a:r>
            <a:r>
              <a:rPr lang="en-GB" sz="4400" dirty="0" smtClean="0"/>
              <a:t>Architecture</a:t>
            </a:r>
            <a:endParaRPr lang="en-GB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8573" y="2210463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Resource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503" y="2615979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Service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673503" y="3112935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Scheduling Components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37321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475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629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66" y="2210463"/>
            <a:ext cx="23514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Previous process is repeated for the remaining submitted jobs within the schedulers queue</a:t>
            </a:r>
            <a:endParaRPr lang="en-GB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58563" y="2210989"/>
            <a:ext cx="10128" cy="8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4373217" y="3609892"/>
            <a:ext cx="874644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8" idx="0"/>
          </p:cNvCxnSpPr>
          <p:nvPr/>
        </p:nvCxnSpPr>
        <p:spPr>
          <a:xfrm>
            <a:off x="4373217" y="3609892"/>
            <a:ext cx="3673506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4814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</a:t>
            </a:r>
            <a:endParaRPr lang="en-GB" sz="1400" dirty="0"/>
          </a:p>
        </p:txBody>
      </p:sp>
      <p:sp>
        <p:nvSpPr>
          <p:cNvPr id="28" name="Rectangle 27"/>
          <p:cNvSpPr/>
          <p:nvPr/>
        </p:nvSpPr>
        <p:spPr>
          <a:xfrm>
            <a:off x="690968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>
            <a:off x="927122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6909685" y="5184250"/>
            <a:ext cx="1399429" cy="4373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48145" y="5184250"/>
            <a:ext cx="1399429" cy="4373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9271226" y="5184250"/>
            <a:ext cx="1399429" cy="4373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Executor</a:t>
            </a:r>
            <a:endParaRPr lang="en-GB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97" y="1763639"/>
            <a:ext cx="639357" cy="6933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3892163" y="4170457"/>
            <a:ext cx="729843" cy="389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6354770" y="4166481"/>
            <a:ext cx="729843" cy="3896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8604155" y="4166482"/>
            <a:ext cx="729843" cy="389615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>
            <a:off x="4373217" y="3609892"/>
            <a:ext cx="5597724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System</a:t>
            </a:r>
            <a:r>
              <a:rPr lang="en-GB" dirty="0" smtClean="0"/>
              <a:t> </a:t>
            </a:r>
            <a:r>
              <a:rPr lang="en-GB" sz="4400" dirty="0" smtClean="0"/>
              <a:t>Architecture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3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Emergent scheduler – example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3552179" y="3126413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Master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122144" y="2789596"/>
            <a:ext cx="215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AppMstrService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32" name="Rectangle 31"/>
          <p:cNvSpPr/>
          <p:nvPr/>
        </p:nvSpPr>
        <p:spPr>
          <a:xfrm>
            <a:off x="3689265" y="3822869"/>
            <a:ext cx="3824718" cy="12510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957681" y="410021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FIFO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71020" y="2850256"/>
            <a:ext cx="2342358" cy="7697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670545" y="3808224"/>
            <a:ext cx="179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Scheduling&lt;Interface&gt;</a:t>
            </a:r>
            <a:endParaRPr lang="en-GB" sz="16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3957680" y="459193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Memory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52096" y="4594398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Dominant Resource Fairness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52097" y="409535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 Thread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61855" y="3128618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Submission handler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5731820" y="2791801"/>
            <a:ext cx="211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AppSubmission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41" name="Rectangle 40"/>
          <p:cNvSpPr/>
          <p:nvPr/>
        </p:nvSpPr>
        <p:spPr>
          <a:xfrm>
            <a:off x="4480917" y="1830725"/>
            <a:ext cx="2342358" cy="782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4862076" y="2106883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Resource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4432041" y="1770066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App&lt;Interface&gt;</a:t>
            </a:r>
            <a:endParaRPr lang="en-GB" sz="1600" i="1" dirty="0"/>
          </a:p>
        </p:txBody>
      </p:sp>
      <p:sp>
        <p:nvSpPr>
          <p:cNvPr id="38" name="Rectangle 37"/>
          <p:cNvSpPr/>
          <p:nvPr/>
        </p:nvSpPr>
        <p:spPr>
          <a:xfrm>
            <a:off x="5780696" y="2852460"/>
            <a:ext cx="2342358" cy="77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42" idx="2"/>
            <a:endCxn id="29" idx="0"/>
          </p:cNvCxnSpPr>
          <p:nvPr/>
        </p:nvCxnSpPr>
        <p:spPr>
          <a:xfrm flipH="1">
            <a:off x="4342199" y="2540755"/>
            <a:ext cx="1309897" cy="30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518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51605" y="5025811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371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57391" y="1890536"/>
            <a:ext cx="23514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Main method: opens server sockets, accepts client requests and begins job submission</a:t>
            </a:r>
            <a:endParaRPr lang="en-GB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951875" y="1908313"/>
            <a:ext cx="0" cy="63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61772" y="2893286"/>
            <a:ext cx="23514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Takes user submitted applications and parses all required information</a:t>
            </a:r>
            <a:endParaRPr lang="en-GB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261772" y="2893812"/>
            <a:ext cx="0" cy="63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8360" y="3940552"/>
            <a:ext cx="235142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Takes requests from application submission handler and Application Master Service, scheduling and deploying Application masters and Executors</a:t>
            </a:r>
            <a:endParaRPr lang="en-GB" sz="12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628360" y="3940552"/>
            <a:ext cx="0" cy="10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0877" y="2893286"/>
            <a:ext cx="23514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Takes executor requests from registered Application Masters</a:t>
            </a:r>
            <a:endParaRPr lang="en-GB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022174" y="2893812"/>
            <a:ext cx="0" cy="63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42115" y="502581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342198" y="5319030"/>
            <a:ext cx="2481077" cy="5263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Begin setup of deployed component via a Node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42" idx="2"/>
            <a:endCxn id="38" idx="0"/>
          </p:cNvCxnSpPr>
          <p:nvPr/>
        </p:nvCxnSpPr>
        <p:spPr>
          <a:xfrm>
            <a:off x="5652096" y="2540755"/>
            <a:ext cx="1299779" cy="311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3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Emergent scheduler – example (continued)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171020" y="2850256"/>
            <a:ext cx="2342358" cy="7697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3552179" y="3126413"/>
            <a:ext cx="1580039" cy="43387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Master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122144" y="2789596"/>
            <a:ext cx="215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AppMstrService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32" name="Rectangle 31"/>
          <p:cNvSpPr/>
          <p:nvPr/>
        </p:nvSpPr>
        <p:spPr>
          <a:xfrm>
            <a:off x="3689265" y="3822869"/>
            <a:ext cx="3824718" cy="12510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957681" y="4100219"/>
            <a:ext cx="1580039" cy="43387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FIFO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670545" y="3808224"/>
            <a:ext cx="179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Scheduling&lt;Interface&gt;</a:t>
            </a:r>
            <a:endParaRPr lang="en-GB" sz="16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3957680" y="459193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Memory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52096" y="4594398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Dominant Resource Fairness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52097" y="409535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 Thread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80696" y="2852460"/>
            <a:ext cx="2342358" cy="77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6161855" y="3128618"/>
            <a:ext cx="1580039" cy="43387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Submission handler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5731820" y="2791801"/>
            <a:ext cx="211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AppSubmission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41" name="Rectangle 40"/>
          <p:cNvSpPr/>
          <p:nvPr/>
        </p:nvSpPr>
        <p:spPr>
          <a:xfrm>
            <a:off x="4480917" y="1830725"/>
            <a:ext cx="2342358" cy="782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4862076" y="2106883"/>
            <a:ext cx="1580039" cy="43387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Resource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4432041" y="1770066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App&lt;Interface&gt;</a:t>
            </a:r>
            <a:endParaRPr lang="en-GB" sz="1600" i="1" dirty="0"/>
          </a:p>
        </p:txBody>
      </p:sp>
      <p:cxnSp>
        <p:nvCxnSpPr>
          <p:cNvPr id="47" name="Straight Arrow Connector 46"/>
          <p:cNvCxnSpPr>
            <a:stCxn id="42" idx="2"/>
          </p:cNvCxnSpPr>
          <p:nvPr/>
        </p:nvCxnSpPr>
        <p:spPr>
          <a:xfrm flipH="1">
            <a:off x="4337175" y="2540755"/>
            <a:ext cx="1314921" cy="30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518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51605" y="5025811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371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42115" y="502581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342198" y="5319030"/>
            <a:ext cx="2481077" cy="5263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Begin setup of deployed component via a Node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652096" y="2540755"/>
            <a:ext cx="1299779" cy="30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830725"/>
            <a:ext cx="16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Workload A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05800" y="2133994"/>
            <a:ext cx="11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8200" y="2106883"/>
            <a:ext cx="160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Submission of 15 fine grained jobs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3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Emergent scheduler – example (continued)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171020" y="2850256"/>
            <a:ext cx="2342358" cy="7697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3552179" y="3126413"/>
            <a:ext cx="1580039" cy="43387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Master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122144" y="2789596"/>
            <a:ext cx="215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AppMstrService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32" name="Rectangle 31"/>
          <p:cNvSpPr/>
          <p:nvPr/>
        </p:nvSpPr>
        <p:spPr>
          <a:xfrm>
            <a:off x="3689265" y="3822869"/>
            <a:ext cx="3824718" cy="12510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957681" y="410021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FIFO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3670545" y="3808224"/>
            <a:ext cx="179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Scheduling&lt;Interface&gt;</a:t>
            </a:r>
            <a:endParaRPr lang="en-GB" sz="16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3957680" y="459193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Memory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52096" y="4594398"/>
            <a:ext cx="1580039" cy="43387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Dominant Resource Fairness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52097" y="4095359"/>
            <a:ext cx="1580039" cy="4338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Naïve Fair -  Thread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80696" y="2852460"/>
            <a:ext cx="2342358" cy="77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6161855" y="3128618"/>
            <a:ext cx="1580039" cy="43387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Submission handler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5731820" y="2791801"/>
            <a:ext cx="211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AppSubmission</a:t>
            </a:r>
            <a:r>
              <a:rPr lang="en-GB" sz="1400" i="1" dirty="0" smtClean="0"/>
              <a:t>&lt;Interface&gt;</a:t>
            </a:r>
            <a:endParaRPr lang="en-GB" sz="1600" i="1" dirty="0"/>
          </a:p>
        </p:txBody>
      </p:sp>
      <p:sp>
        <p:nvSpPr>
          <p:cNvPr id="41" name="Rectangle 40"/>
          <p:cNvSpPr/>
          <p:nvPr/>
        </p:nvSpPr>
        <p:spPr>
          <a:xfrm>
            <a:off x="4480917" y="1830725"/>
            <a:ext cx="2342358" cy="782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4862076" y="2106883"/>
            <a:ext cx="1580039" cy="43387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Resource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677F3-F7D3-476D-84AF-BB2AF8BB4C45}"/>
              </a:ext>
            </a:extLst>
          </p:cNvPr>
          <p:cNvSpPr txBox="1"/>
          <p:nvPr/>
        </p:nvSpPr>
        <p:spPr>
          <a:xfrm>
            <a:off x="4432041" y="1770066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App&lt;Interface&gt;</a:t>
            </a:r>
            <a:endParaRPr lang="en-GB" sz="1600" i="1" dirty="0"/>
          </a:p>
        </p:txBody>
      </p:sp>
      <p:cxnSp>
        <p:nvCxnSpPr>
          <p:cNvPr id="47" name="Straight Arrow Connector 46"/>
          <p:cNvCxnSpPr>
            <a:stCxn id="42" idx="2"/>
          </p:cNvCxnSpPr>
          <p:nvPr/>
        </p:nvCxnSpPr>
        <p:spPr>
          <a:xfrm flipH="1">
            <a:off x="4337175" y="2540755"/>
            <a:ext cx="1314921" cy="30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518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51605" y="5025811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37175" y="356249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42115" y="5025810"/>
            <a:ext cx="0" cy="27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342198" y="5319030"/>
            <a:ext cx="2481077" cy="5263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Begin setup of deployed component via a Node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652096" y="2540755"/>
            <a:ext cx="1299779" cy="30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830725"/>
            <a:ext cx="16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Workload B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2106883"/>
            <a:ext cx="160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Submission of 15 coarse grained jobs</a:t>
            </a:r>
            <a:endParaRPr lang="en-GB" sz="14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05800" y="2133994"/>
            <a:ext cx="11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The experiments consisted of 15 synthetic workloads of varying granularity: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Coarse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Fine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Mixed</a:t>
            </a:r>
          </a:p>
          <a:p>
            <a:pPr marL="0">
              <a:buNone/>
            </a:pPr>
            <a:r>
              <a:rPr lang="en-GB" sz="1800" dirty="0" smtClean="0"/>
              <a:t>Using 4 scheduling policies: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FIFO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Dominant resource </a:t>
            </a:r>
            <a:r>
              <a:rPr lang="en-GB" sz="1600" dirty="0"/>
              <a:t>f</a:t>
            </a:r>
            <a:r>
              <a:rPr lang="en-GB" sz="1600" dirty="0" smtClean="0"/>
              <a:t>airness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Naïve fair (Thread)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Naive fair (Memory)</a:t>
            </a: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The workloads were run on a cluster comprised of 5 machines: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3.6GHz </a:t>
            </a:r>
            <a:r>
              <a:rPr lang="en-GB" dirty="0"/>
              <a:t>8 </a:t>
            </a:r>
            <a:r>
              <a:rPr lang="en-GB" dirty="0" smtClean="0"/>
              <a:t>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16GB memory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Results: Comparison for all workloads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38254" y="1828800"/>
            <a:ext cx="2862469" cy="94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17" y="1846263"/>
            <a:ext cx="8658492" cy="402272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Results: Comparison for all workloads</a:t>
            </a:r>
            <a:endParaRPr lang="en-GB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17" y="1846263"/>
            <a:ext cx="8658492" cy="4022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31884" y="3061252"/>
            <a:ext cx="1009814" cy="2282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Results: Comparison for all workloads</a:t>
            </a:r>
            <a:endParaRPr lang="en-GB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17" y="1846263"/>
            <a:ext cx="8658492" cy="4022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02950" y="2472856"/>
            <a:ext cx="1583634" cy="3062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Results: Comparison for all workloads</a:t>
            </a:r>
            <a:endParaRPr lang="en-GB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17" y="1846263"/>
            <a:ext cx="8658492" cy="4022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9649" y="2957885"/>
            <a:ext cx="540688" cy="2569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As data collection, storage, and processing capabilities have increased, it is now common to process many gigabytes of data – for analysis, information extraction, or machine learning. 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Distributed execution frameworks (DEFs) like Spark provide users with a framework for submitting, scheduling, and executing large complex workloads across hundreds of machines.​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 Workloads consist of multiple jobs​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 A job is a set of one or more computational tasks.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The main cost of DEFs is the</a:t>
            </a:r>
            <a:r>
              <a:rPr lang="en-GB" i="1" dirty="0"/>
              <a:t> scheduling of workloads</a:t>
            </a:r>
            <a:r>
              <a:rPr lang="en-GB" dirty="0"/>
              <a:t>, with a reduction in this cost offering:​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smtClean="0"/>
              <a:t> Lower </a:t>
            </a:r>
            <a:r>
              <a:rPr lang="en-GB" dirty="0"/>
              <a:t>completion time</a:t>
            </a:r>
            <a:r>
              <a:rPr lang="en-US" dirty="0"/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smtClean="0"/>
              <a:t> Efficient </a:t>
            </a:r>
            <a:r>
              <a:rPr lang="en-GB" dirty="0"/>
              <a:t>resource usage </a:t>
            </a:r>
            <a:r>
              <a:rPr lang="en-US" dirty="0"/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smtClean="0"/>
              <a:t> Reduced </a:t>
            </a:r>
            <a:r>
              <a:rPr lang="en-GB" dirty="0"/>
              <a:t>energy consumption</a:t>
            </a:r>
            <a:endParaRPr lang="en-US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Results for workload CG-W</a:t>
            </a:r>
            <a:r>
              <a:rPr lang="en-GB" sz="44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88" y="1820533"/>
            <a:ext cx="7931583" cy="42187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Results for workload CG-W</a:t>
            </a:r>
            <a:r>
              <a:rPr lang="en-GB" sz="44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88" y="1820533"/>
            <a:ext cx="7931583" cy="4218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1496" y="3745064"/>
            <a:ext cx="715617" cy="14968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Results for workload CG-W</a:t>
            </a:r>
            <a:r>
              <a:rPr lang="en-GB" sz="44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88" y="1820533"/>
            <a:ext cx="7931583" cy="4218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42382" y="2703443"/>
            <a:ext cx="715617" cy="2546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Results for workload CG-W</a:t>
            </a:r>
            <a:r>
              <a:rPr lang="en-GB" sz="44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88" y="1820533"/>
            <a:ext cx="7931583" cy="4218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21649" y="3737113"/>
            <a:ext cx="1391478" cy="14968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previously shown results identify points within the batched and individual workload traces where a performance gain may be obtained through adaptation.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Experiment and compare public benchmarks/workloads of the same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Explore the efficiency of machine learning agents for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Compare a self-adaptive scheduling approach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24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4626" y="6420679"/>
            <a:ext cx="442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Paul Allan </a:t>
            </a:r>
            <a:r>
              <a:rPr lang="en-GB" dirty="0" smtClean="0">
                <a:solidFill>
                  <a:schemeClr val="bg1"/>
                </a:solidFill>
              </a:rPr>
              <a:t>Dean		p.dean1@Lancaster.ac.uk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Previous Approaches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0687" y="1937173"/>
            <a:ext cx="2421330" cy="2759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General purpose DEFs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687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Apache Spark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In-memory Data intensive workloads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Flink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latency sensitive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Hadoop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Long running batch processes 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40687" y="4884775"/>
            <a:ext cx="0" cy="10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687" y="4896090"/>
            <a:ext cx="24213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Single fixed architecture using a single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Same scheduling for all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0687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687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General purpose DEFs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687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Apache Spark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In-memory Data intensive workloads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Flink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latency sensitive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Hadoop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Long running batch processes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97332" y="3126311"/>
            <a:ext cx="437321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050870" y="2883378"/>
            <a:ext cx="320290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452190" y="1937173"/>
            <a:ext cx="2421330" cy="2759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Workload specific DEFs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88190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Ray 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reinforcement learning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Storm</a:t>
            </a:r>
          </a:p>
          <a:p>
            <a:r>
              <a:rPr lang="en-GB" sz="1400" dirty="0">
                <a:solidFill>
                  <a:schemeClr val="tx1"/>
                </a:solidFill>
              </a:rPr>
              <a:t>Low-latency/real-time task </a:t>
            </a:r>
            <a:r>
              <a:rPr lang="en-GB" sz="1400" dirty="0" smtClean="0">
                <a:solidFill>
                  <a:schemeClr val="tx1"/>
                </a:solidFill>
              </a:rPr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Horovod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Machine learning (Deep Learning)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Previous Approaches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40687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90" y="4896090"/>
            <a:ext cx="24213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Increased performance for a specific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Unintended workloads suffer a larger performance hit</a:t>
            </a:r>
            <a:endParaRPr lang="en-GB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452190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687" y="4896090"/>
            <a:ext cx="24213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Single fixed architecture using a single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Same scheduling for all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687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General purpose DEFs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687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Apache Spark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In-memory Data intensive workloads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Flink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latency sensitive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Hadoop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Long running batch processes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97332" y="3126311"/>
            <a:ext cx="437321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540687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2190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Workload specific DEFs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88190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Ray 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reinforcement learning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Storm</a:t>
            </a:r>
          </a:p>
          <a:p>
            <a:r>
              <a:rPr lang="en-GB" sz="1400" dirty="0">
                <a:solidFill>
                  <a:schemeClr val="tx1"/>
                </a:solidFill>
              </a:rPr>
              <a:t>Low-latency/real-time task </a:t>
            </a:r>
            <a:r>
              <a:rPr lang="en-GB" sz="1400" dirty="0" smtClean="0">
                <a:solidFill>
                  <a:schemeClr val="tx1"/>
                </a:solidFill>
              </a:rPr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Horovod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Machine learning (Deep Learning)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2190" y="4896090"/>
            <a:ext cx="24213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Increased performance for a specific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Unintended workloads suffer a larger performance hit</a:t>
            </a:r>
            <a:endParaRPr lang="en-GB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52190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808834" y="3126311"/>
            <a:ext cx="437321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5952007" y="2883378"/>
            <a:ext cx="320290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363692" y="1937173"/>
            <a:ext cx="2421330" cy="2759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Hybrid DEFs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399692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Hawk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Provides two approaches to scheduling at the cost of overall performance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Mercury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Expands Apache spark providing hybrid scheduling while maintaining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3692" y="4896090"/>
            <a:ext cx="24213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Capable of scheduling a larger workload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Limited by the overhead of selecting the correct approach</a:t>
            </a:r>
            <a:endParaRPr lang="en-GB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363692" y="4884775"/>
            <a:ext cx="0" cy="10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3050870" y="2883378"/>
            <a:ext cx="320290" cy="86669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Previous Approaches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40687" y="4896090"/>
            <a:ext cx="24213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Single fixed architecture using a single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Same scheduling for all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687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General purpose DEFs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687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Apache Spark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In-memory Data intensive workloads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Flink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latency sensitive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Hadoop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Long running batch processes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97332" y="3126311"/>
            <a:ext cx="437321" cy="86669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050870" y="2883378"/>
            <a:ext cx="320290" cy="86669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452190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Workload specific DEFs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88190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Ray 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Prioritises reinforcement learning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Storm</a:t>
            </a:r>
          </a:p>
          <a:p>
            <a:r>
              <a:rPr lang="en-GB" sz="1400" dirty="0">
                <a:solidFill>
                  <a:schemeClr val="tx1"/>
                </a:solidFill>
              </a:rPr>
              <a:t>Low-latency/real-time task </a:t>
            </a:r>
            <a:r>
              <a:rPr lang="en-GB" sz="1400" dirty="0" smtClean="0">
                <a:solidFill>
                  <a:schemeClr val="tx1"/>
                </a:solidFill>
              </a:rPr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Horovod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Machine learning (Deep Learning)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808834" y="3126311"/>
            <a:ext cx="437321" cy="86669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5952007" y="2883378"/>
            <a:ext cx="320290" cy="86669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363692" y="1937173"/>
            <a:ext cx="2421330" cy="2759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Hybrid DEFs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399692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Hawk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Provides two approaches to scheduling at the cost of overall performance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Mercury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Expands Apache spark providing hybrid scheduling while maintaining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9639306" y="3126311"/>
            <a:ext cx="437321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9194164" y="1937173"/>
            <a:ext cx="2421330" cy="2759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Adaptive/Learning DEFs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230164" y="2439950"/>
            <a:ext cx="2363679" cy="2239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MR Adapt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Policy adaptation using user provided completion times 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tx1"/>
                </a:solidFill>
              </a:rPr>
              <a:t>FlexTree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Model-based adaptation for workloads</a:t>
            </a: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Decima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Learns a scheduling policy for a specific workload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94164" y="4896090"/>
            <a:ext cx="24213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Require user intervention for correct adaptation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Learning based approaches are efficient while limited to a specific workload type</a:t>
            </a:r>
            <a:endParaRPr lang="en-GB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194164" y="4884775"/>
            <a:ext cx="0" cy="10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8829448" y="2883378"/>
            <a:ext cx="320290" cy="86669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Previous Approaches</a:t>
            </a:r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40687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52190" y="4896090"/>
            <a:ext cx="24213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Increased performance for a specific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Unintended workloads suffer a larger performance hit</a:t>
            </a:r>
            <a:endParaRPr lang="en-GB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52190" y="4884775"/>
            <a:ext cx="0" cy="10269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63692" y="4896090"/>
            <a:ext cx="24213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Capable of scheduling a larger workload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Limited by the overhead of selecting the correct approach</a:t>
            </a:r>
            <a:endParaRPr lang="en-GB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363692" y="4884775"/>
            <a:ext cx="0" cy="10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0687" y="4896090"/>
            <a:ext cx="24213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Single fixed architecture using a single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Same scheduling for all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Self-Adaptive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a DEF which is capable of adapting the scheduling policy at runtime to reduce the scheduling overhead for a current workload of a larger 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Using the Dana programming language to create components containing DEF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Components are assembled into a composition creating a complex system (node within DEF)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Self-adaptation of a scheduling policy for a given workload is challenging: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Adaptation requires an identifiable point to change during workloads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 machine learning agent to learn the near optimal composition for a given workload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System</a:t>
            </a:r>
            <a:r>
              <a:rPr lang="en-GB" dirty="0" smtClean="0"/>
              <a:t> </a:t>
            </a:r>
            <a:r>
              <a:rPr lang="en-GB" sz="4400" dirty="0" smtClean="0"/>
              <a:t>Architecture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17266" y="2210463"/>
            <a:ext cx="235142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submitted workload is passed to the Resource Manager starting the deployment of Application Masters</a:t>
            </a:r>
            <a:endParaRPr lang="en-GB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58563" y="2210989"/>
            <a:ext cx="10128" cy="116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498573" y="2210463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Resource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3503" y="2615979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Service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673503" y="3112935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Scheduling Components</a:t>
            </a:r>
            <a:endParaRPr lang="en-GB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37321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3475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09629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4" idx="2"/>
            <a:endCxn id="37" idx="0"/>
          </p:cNvCxnSpPr>
          <p:nvPr/>
        </p:nvCxnSpPr>
        <p:spPr>
          <a:xfrm>
            <a:off x="4373217" y="3609892"/>
            <a:ext cx="874644" cy="6559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8" idx="0"/>
          </p:cNvCxnSpPr>
          <p:nvPr/>
        </p:nvCxnSpPr>
        <p:spPr>
          <a:xfrm>
            <a:off x="4373217" y="3609892"/>
            <a:ext cx="3673506" cy="65598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97" y="1763639"/>
            <a:ext cx="639357" cy="693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6354770" y="4166481"/>
            <a:ext cx="729843" cy="38961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8604155" y="4166482"/>
            <a:ext cx="729843" cy="389615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34" idx="2"/>
            <a:endCxn id="39" idx="0"/>
          </p:cNvCxnSpPr>
          <p:nvPr/>
        </p:nvCxnSpPr>
        <p:spPr>
          <a:xfrm>
            <a:off x="4373217" y="3609892"/>
            <a:ext cx="5597724" cy="65598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3892163" y="4170457"/>
            <a:ext cx="729843" cy="389615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7266" y="2210463"/>
            <a:ext cx="23514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Application Master begins on a corresponding Node Manager and request Executors</a:t>
            </a:r>
            <a:endParaRPr lang="en-GB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58563" y="2210989"/>
            <a:ext cx="10128" cy="95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98573" y="2210463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Resource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503" y="2615979"/>
            <a:ext cx="1399429" cy="43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Service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3673503" y="3112935"/>
            <a:ext cx="1399429" cy="43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Scheduling Components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4373217" y="4265875"/>
            <a:ext cx="1749288" cy="13994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3475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96297" y="4265875"/>
            <a:ext cx="1749288" cy="13994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Node Manager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7" idx="2"/>
            <a:endCxn id="20" idx="0"/>
          </p:cNvCxnSpPr>
          <p:nvPr/>
        </p:nvCxnSpPr>
        <p:spPr>
          <a:xfrm>
            <a:off x="4373217" y="3609892"/>
            <a:ext cx="874644" cy="65598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21" idx="0"/>
          </p:cNvCxnSpPr>
          <p:nvPr/>
        </p:nvCxnSpPr>
        <p:spPr>
          <a:xfrm>
            <a:off x="4373217" y="3609892"/>
            <a:ext cx="3673506" cy="65598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48146" y="4703197"/>
            <a:ext cx="1399429" cy="4373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 </a:t>
            </a:r>
            <a:endParaRPr lang="en-GB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97" y="1763639"/>
            <a:ext cx="639357" cy="693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6354770" y="4166481"/>
            <a:ext cx="729843" cy="3896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8604155" y="4166482"/>
            <a:ext cx="729843" cy="389615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17" idx="2"/>
            <a:endCxn id="22" idx="0"/>
          </p:cNvCxnSpPr>
          <p:nvPr/>
        </p:nvCxnSpPr>
        <p:spPr>
          <a:xfrm>
            <a:off x="4373217" y="3609892"/>
            <a:ext cx="5597724" cy="65598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b="35940"/>
          <a:stretch/>
        </p:blipFill>
        <p:spPr>
          <a:xfrm>
            <a:off x="3892163" y="4170457"/>
            <a:ext cx="729843" cy="389615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z="4400" dirty="0" smtClean="0"/>
              <a:t>System</a:t>
            </a:r>
            <a:r>
              <a:rPr lang="en-GB" dirty="0" smtClean="0"/>
              <a:t> </a:t>
            </a:r>
            <a:r>
              <a:rPr lang="en-GB" sz="4400" dirty="0" smtClean="0"/>
              <a:t>Architecture</a:t>
            </a:r>
            <a:endParaRPr lang="en-GB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34D0-E8ED-4BEC-9582-8D13D1C132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7FBA9E06A5C4F800E77356A8EC0EF" ma:contentTypeVersion="9" ma:contentTypeDescription="Create a new document." ma:contentTypeScope="" ma:versionID="6bb5e6d6072805dd2dfd55584dbe86f6">
  <xsd:schema xmlns:xsd="http://www.w3.org/2001/XMLSchema" xmlns:xs="http://www.w3.org/2001/XMLSchema" xmlns:p="http://schemas.microsoft.com/office/2006/metadata/properties" xmlns:ns2="e8f31b7e-067e-4ddc-b5e3-91addd5276da" targetNamespace="http://schemas.microsoft.com/office/2006/metadata/properties" ma:root="true" ma:fieldsID="da5b6833a7fa2b20c919c74cacba6387" ns2:_="">
    <xsd:import namespace="e8f31b7e-067e-4ddc-b5e3-91addd527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31b7e-067e-4ddc-b5e3-91addd527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70E718-8B8A-4C66-84C1-8AEC9A94405C}"/>
</file>

<file path=customXml/itemProps2.xml><?xml version="1.0" encoding="utf-8"?>
<ds:datastoreItem xmlns:ds="http://schemas.openxmlformats.org/officeDocument/2006/customXml" ds:itemID="{847841D5-6B82-4C5E-8791-A97B9E2F3DC1}"/>
</file>

<file path=customXml/itemProps3.xml><?xml version="1.0" encoding="utf-8"?>
<ds:datastoreItem xmlns:ds="http://schemas.openxmlformats.org/officeDocument/2006/customXml" ds:itemID="{2301486B-A080-431E-A428-506E500C9263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1092</Words>
  <Application>Microsoft Office PowerPoint</Application>
  <PresentationFormat>Widescreen</PresentationFormat>
  <Paragraphs>262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Retrospect</vt:lpstr>
      <vt:lpstr>Towards Emergent Scheduling for Distributed Execution Frameworks</vt:lpstr>
      <vt:lpstr>Introduction</vt:lpstr>
      <vt:lpstr>Previous Approaches</vt:lpstr>
      <vt:lpstr>Previous Approaches</vt:lpstr>
      <vt:lpstr>Previous Approaches</vt:lpstr>
      <vt:lpstr>Previous Approaches</vt:lpstr>
      <vt:lpstr>Self-Adaptive Approach</vt:lpstr>
      <vt:lpstr>System Architecture</vt:lpstr>
      <vt:lpstr>System Architecture</vt:lpstr>
      <vt:lpstr>System Architecture</vt:lpstr>
      <vt:lpstr>System Architecture</vt:lpstr>
      <vt:lpstr>PowerPoint Presentation</vt:lpstr>
      <vt:lpstr>PowerPoint Presentation</vt:lpstr>
      <vt:lpstr>PowerPoint Presentation</vt:lpstr>
      <vt:lpstr>Methodology</vt:lpstr>
      <vt:lpstr>Results: Comparison for all workloads</vt:lpstr>
      <vt:lpstr>Results: Comparison for all workloads</vt:lpstr>
      <vt:lpstr>Results: Comparison for all workloads</vt:lpstr>
      <vt:lpstr>Results: Comparison for all workloads</vt:lpstr>
      <vt:lpstr>Results for workload CG-W1</vt:lpstr>
      <vt:lpstr>Results for workload CG-W1</vt:lpstr>
      <vt:lpstr>Results for workload CG-W1</vt:lpstr>
      <vt:lpstr>Results for workload CG-W1</vt:lpstr>
      <vt:lpstr>Future Work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Scheduling for Distributed Execution Frameworks</dc:title>
  <dc:creator>Dean, Paul (Student)</dc:creator>
  <cp:lastModifiedBy>Dean, Paul (Student)</cp:lastModifiedBy>
  <cp:revision>49</cp:revision>
  <dcterms:created xsi:type="dcterms:W3CDTF">2020-12-08T15:26:52Z</dcterms:created>
  <dcterms:modified xsi:type="dcterms:W3CDTF">2020-12-10T11:51:39Z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0x0101006BE7FBA9E06A5C4F800E77356A8EC0EF</vt:lpwstr>
  </property>
</Properties>
</file>