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12192000"/>
  <p:notesSz cx="6858000" cy="9144000"/>
  <p:embeddedFontLst>
    <p:embeddedFont>
      <p:font typeface="Raleway"/>
      <p:regular r:id="rId47"/>
      <p:bold r:id="rId48"/>
      <p:italic r:id="rId49"/>
      <p:boldItalic r:id="rId50"/>
    </p:embeddedFont>
    <p:embeddedFont>
      <p:font typeface="Lato"/>
      <p:regular r:id="rId51"/>
      <p:bold r:id="rId52"/>
      <p:italic r:id="rId53"/>
      <p:boldItalic r:id="rId54"/>
    </p:embeddedFont>
    <p:embeddedFont>
      <p:font typeface="Book Antiqua"/>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9" roundtripDataSignature="AMtx7mhw9zPj1cTX2VAdJc/Q1IyzoQJC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810A02-BB8C-4052-9622-6C1EF08D8F17}">
  <a:tblStyle styleId="{E9810A02-BB8C-4052-9622-6C1EF08D8F17}" styleName="Table_0">
    <a:wholeTbl>
      <a:tcTxStyle b="off" i="off">
        <a:font>
          <a:latin typeface="Calibri"/>
          <a:ea typeface="Calibri"/>
          <a:cs typeface="Calibri"/>
        </a:font>
        <a:schemeClr val="dk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tcBdr>
      </a:tcStyle>
    </a:band1H>
    <a:band2H>
      <a:tcTxStyle/>
    </a:band2H>
    <a:band1V>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cBdr>
      </a:tcStyle>
    </a:band1V>
    <a:band2V>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regular.fntdata"/><Relationship Id="rId50" Type="http://schemas.openxmlformats.org/officeDocument/2006/relationships/font" Target="fonts/Raleway-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6.xml"/><Relationship Id="rId55" Type="http://schemas.openxmlformats.org/officeDocument/2006/relationships/font" Target="fonts/BookAntiqua-regular.fntdata"/><Relationship Id="rId10" Type="http://schemas.openxmlformats.org/officeDocument/2006/relationships/slide" Target="slides/slide5.xml"/><Relationship Id="rId54" Type="http://schemas.openxmlformats.org/officeDocument/2006/relationships/font" Target="fonts/Lato-boldItalic.fntdata"/><Relationship Id="rId13" Type="http://schemas.openxmlformats.org/officeDocument/2006/relationships/slide" Target="slides/slide8.xml"/><Relationship Id="rId57" Type="http://schemas.openxmlformats.org/officeDocument/2006/relationships/font" Target="fonts/BookAntiqua-italic.fntdata"/><Relationship Id="rId12" Type="http://schemas.openxmlformats.org/officeDocument/2006/relationships/slide" Target="slides/slide7.xml"/><Relationship Id="rId56" Type="http://schemas.openxmlformats.org/officeDocument/2006/relationships/font" Target="fonts/BookAntiqua-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BookAntiqu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7271b9e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7271b9e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7271b9e3d_1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7271b9e3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7271b9e3d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7271b9e3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7271b9e3d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7271b9e3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7271b9e3d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17271b9e3d_1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7271b9e3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7271b9e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7271b9e3d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17271b9e3d_1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7271b9e3d_1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7271b9e3d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7271b9e3d_1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7271b9e3d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7271b9e3d_1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17271b9e3d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7271b9e3d_1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17271b9e3d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7271b9e3d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117271b9e3d_1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17271b9e3d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117271b9e3d_1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7271b9e3d_1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7271b9e3d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7271b9e3d_1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7271b9e3d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g117271b9e3d_1_9"/>
          <p:cNvCxnSpPr/>
          <p:nvPr/>
        </p:nvCxnSpPr>
        <p:spPr>
          <a:xfrm>
            <a:off x="3303633" y="554200"/>
            <a:ext cx="83256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g117271b9e3d_1_9"/>
          <p:cNvCxnSpPr/>
          <p:nvPr/>
        </p:nvCxnSpPr>
        <p:spPr>
          <a:xfrm>
            <a:off x="3303633" y="6320000"/>
            <a:ext cx="83256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g117271b9e3d_1_9"/>
          <p:cNvCxnSpPr/>
          <p:nvPr/>
        </p:nvCxnSpPr>
        <p:spPr>
          <a:xfrm>
            <a:off x="566931" y="554200"/>
            <a:ext cx="244500" cy="0"/>
          </a:xfrm>
          <a:prstGeom prst="straightConnector1">
            <a:avLst/>
          </a:prstGeom>
          <a:noFill/>
          <a:ln cap="flat" cmpd="sng" w="19050">
            <a:solidFill>
              <a:schemeClr val="lt1"/>
            </a:solidFill>
            <a:prstDash val="solid"/>
            <a:round/>
            <a:headEnd len="sm" w="sm" type="none"/>
            <a:tailEnd len="sm" w="sm" type="none"/>
          </a:ln>
        </p:spPr>
      </p:cxnSp>
      <p:sp>
        <p:nvSpPr>
          <p:cNvPr id="13" name="Google Shape;13;g117271b9e3d_1_9"/>
          <p:cNvSpPr txBox="1"/>
          <p:nvPr>
            <p:ph type="ctrTitle"/>
          </p:nvPr>
        </p:nvSpPr>
        <p:spPr>
          <a:xfrm>
            <a:off x="3162300" y="840300"/>
            <a:ext cx="8442000" cy="20559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14" name="Google Shape;14;g117271b9e3d_1_9"/>
          <p:cNvSpPr txBox="1"/>
          <p:nvPr>
            <p:ph idx="1" type="subTitle"/>
          </p:nvPr>
        </p:nvSpPr>
        <p:spPr>
          <a:xfrm>
            <a:off x="3187022" y="4317933"/>
            <a:ext cx="8442000" cy="1655700"/>
          </a:xfrm>
          <a:prstGeom prst="rect">
            <a:avLst/>
          </a:prstGeom>
        </p:spPr>
        <p:txBody>
          <a:bodyPr anchorCtr="0" anchor="b" bIns="121900" lIns="121900" spcFirstLastPara="1" rIns="121900" wrap="square" tIns="121900">
            <a:normAutofit/>
          </a:bodyPr>
          <a:lstStyle>
            <a:lvl1pPr lvl="0">
              <a:lnSpc>
                <a:spcPct val="100000"/>
              </a:lnSpc>
              <a:spcBef>
                <a:spcPts val="0"/>
              </a:spcBef>
              <a:spcAft>
                <a:spcPts val="0"/>
              </a:spcAft>
              <a:buClr>
                <a:schemeClr val="lt1"/>
              </a:buClr>
              <a:buSzPts val="2400"/>
              <a:buNone/>
              <a:defRPr>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5" name="Google Shape;15;g117271b9e3d_1_9"/>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g117271b9e3d_1_60"/>
          <p:cNvCxnSpPr/>
          <p:nvPr/>
        </p:nvCxnSpPr>
        <p:spPr>
          <a:xfrm>
            <a:off x="566934" y="6320000"/>
            <a:ext cx="110625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g117271b9e3d_1_60"/>
          <p:cNvCxnSpPr/>
          <p:nvPr/>
        </p:nvCxnSpPr>
        <p:spPr>
          <a:xfrm>
            <a:off x="566934" y="554200"/>
            <a:ext cx="11062500" cy="0"/>
          </a:xfrm>
          <a:prstGeom prst="straightConnector1">
            <a:avLst/>
          </a:prstGeom>
          <a:noFill/>
          <a:ln cap="flat" cmpd="sng" w="38100">
            <a:solidFill>
              <a:schemeClr val="dk2"/>
            </a:solidFill>
            <a:prstDash val="solid"/>
            <a:round/>
            <a:headEnd len="sm" w="sm" type="none"/>
            <a:tailEnd len="sm" w="sm" type="none"/>
          </a:ln>
        </p:spPr>
      </p:cxnSp>
      <p:sp>
        <p:nvSpPr>
          <p:cNvPr id="63" name="Google Shape;63;g117271b9e3d_1_60"/>
          <p:cNvSpPr txBox="1"/>
          <p:nvPr>
            <p:ph hasCustomPrompt="1" type="title"/>
          </p:nvPr>
        </p:nvSpPr>
        <p:spPr>
          <a:xfrm>
            <a:off x="1138600" y="1739800"/>
            <a:ext cx="99147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1pPr>
            <a:lvl2pPr lvl="1"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2pPr>
            <a:lvl3pPr lvl="2"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3pPr>
            <a:lvl4pPr lvl="3"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4pPr>
            <a:lvl5pPr lvl="4"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5pPr>
            <a:lvl6pPr lvl="5"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6pPr>
            <a:lvl7pPr lvl="6"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7pPr>
            <a:lvl8pPr lvl="7"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8pPr>
            <a:lvl9pPr lvl="8"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9pPr>
          </a:lstStyle>
          <a:p>
            <a:r>
              <a:t>xx%</a:t>
            </a:r>
          </a:p>
        </p:txBody>
      </p:sp>
      <p:sp>
        <p:nvSpPr>
          <p:cNvPr id="64" name="Google Shape;64;g117271b9e3d_1_60"/>
          <p:cNvSpPr txBox="1"/>
          <p:nvPr>
            <p:ph idx="1" type="body"/>
          </p:nvPr>
        </p:nvSpPr>
        <p:spPr>
          <a:xfrm>
            <a:off x="1138600" y="3892600"/>
            <a:ext cx="9914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65" name="Google Shape;65;g117271b9e3d_1_60"/>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g117271b9e3d_1_66"/>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g117271b9e3d_1_6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70" name="Google Shape;70;g117271b9e3d_1_6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71" name="Google Shape;71;g117271b9e3d_1_6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g117271b9e3d_1_6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g117271b9e3d_1_6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g117271b9e3d_1_16"/>
          <p:cNvCxnSpPr/>
          <p:nvPr/>
        </p:nvCxnSpPr>
        <p:spPr>
          <a:xfrm>
            <a:off x="566934" y="554200"/>
            <a:ext cx="110625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g117271b9e3d_1_16"/>
          <p:cNvCxnSpPr/>
          <p:nvPr/>
        </p:nvCxnSpPr>
        <p:spPr>
          <a:xfrm>
            <a:off x="566934" y="6320000"/>
            <a:ext cx="11062500" cy="0"/>
          </a:xfrm>
          <a:prstGeom prst="straightConnector1">
            <a:avLst/>
          </a:prstGeom>
          <a:noFill/>
          <a:ln cap="flat" cmpd="sng" w="19050">
            <a:solidFill>
              <a:schemeClr val="lt1"/>
            </a:solidFill>
            <a:prstDash val="solid"/>
            <a:round/>
            <a:headEnd len="sm" w="sm" type="none"/>
            <a:tailEnd len="sm" w="sm" type="none"/>
          </a:ln>
        </p:spPr>
      </p:cxnSp>
      <p:sp>
        <p:nvSpPr>
          <p:cNvPr id="19" name="Google Shape;19;g117271b9e3d_1_16"/>
          <p:cNvSpPr txBox="1"/>
          <p:nvPr>
            <p:ph type="title"/>
          </p:nvPr>
        </p:nvSpPr>
        <p:spPr>
          <a:xfrm>
            <a:off x="541900" y="2409100"/>
            <a:ext cx="11062500" cy="20559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6400"/>
              <a:buNone/>
              <a:defRPr sz="6400">
                <a:solidFill>
                  <a:schemeClr val="lt1"/>
                </a:solidFill>
              </a:defRPr>
            </a:lvl1pPr>
            <a:lvl2pPr lvl="1" algn="ctr">
              <a:spcBef>
                <a:spcPts val="0"/>
              </a:spcBef>
              <a:spcAft>
                <a:spcPts val="0"/>
              </a:spcAft>
              <a:buClr>
                <a:schemeClr val="lt1"/>
              </a:buClr>
              <a:buSzPts val="6400"/>
              <a:buNone/>
              <a:defRPr sz="6400">
                <a:solidFill>
                  <a:schemeClr val="lt1"/>
                </a:solidFill>
              </a:defRPr>
            </a:lvl2pPr>
            <a:lvl3pPr lvl="2" algn="ctr">
              <a:spcBef>
                <a:spcPts val="0"/>
              </a:spcBef>
              <a:spcAft>
                <a:spcPts val="0"/>
              </a:spcAft>
              <a:buClr>
                <a:schemeClr val="lt1"/>
              </a:buClr>
              <a:buSzPts val="6400"/>
              <a:buNone/>
              <a:defRPr sz="6400">
                <a:solidFill>
                  <a:schemeClr val="lt1"/>
                </a:solidFill>
              </a:defRPr>
            </a:lvl3pPr>
            <a:lvl4pPr lvl="3" algn="ctr">
              <a:spcBef>
                <a:spcPts val="0"/>
              </a:spcBef>
              <a:spcAft>
                <a:spcPts val="0"/>
              </a:spcAft>
              <a:buClr>
                <a:schemeClr val="lt1"/>
              </a:buClr>
              <a:buSzPts val="6400"/>
              <a:buNone/>
              <a:defRPr sz="6400">
                <a:solidFill>
                  <a:schemeClr val="lt1"/>
                </a:solidFill>
              </a:defRPr>
            </a:lvl4pPr>
            <a:lvl5pPr lvl="4" algn="ctr">
              <a:spcBef>
                <a:spcPts val="0"/>
              </a:spcBef>
              <a:spcAft>
                <a:spcPts val="0"/>
              </a:spcAft>
              <a:buClr>
                <a:schemeClr val="lt1"/>
              </a:buClr>
              <a:buSzPts val="6400"/>
              <a:buNone/>
              <a:defRPr sz="6400">
                <a:solidFill>
                  <a:schemeClr val="lt1"/>
                </a:solidFill>
              </a:defRPr>
            </a:lvl5pPr>
            <a:lvl6pPr lvl="5" algn="ctr">
              <a:spcBef>
                <a:spcPts val="0"/>
              </a:spcBef>
              <a:spcAft>
                <a:spcPts val="0"/>
              </a:spcAft>
              <a:buClr>
                <a:schemeClr val="lt1"/>
              </a:buClr>
              <a:buSzPts val="6400"/>
              <a:buNone/>
              <a:defRPr sz="6400">
                <a:solidFill>
                  <a:schemeClr val="lt1"/>
                </a:solidFill>
              </a:defRPr>
            </a:lvl6pPr>
            <a:lvl7pPr lvl="6" algn="ctr">
              <a:spcBef>
                <a:spcPts val="0"/>
              </a:spcBef>
              <a:spcAft>
                <a:spcPts val="0"/>
              </a:spcAft>
              <a:buClr>
                <a:schemeClr val="lt1"/>
              </a:buClr>
              <a:buSzPts val="6400"/>
              <a:buNone/>
              <a:defRPr sz="6400">
                <a:solidFill>
                  <a:schemeClr val="lt1"/>
                </a:solidFill>
              </a:defRPr>
            </a:lvl7pPr>
            <a:lvl8pPr lvl="7" algn="ctr">
              <a:spcBef>
                <a:spcPts val="0"/>
              </a:spcBef>
              <a:spcAft>
                <a:spcPts val="0"/>
              </a:spcAft>
              <a:buClr>
                <a:schemeClr val="lt1"/>
              </a:buClr>
              <a:buSzPts val="6400"/>
              <a:buNone/>
              <a:defRPr sz="6400">
                <a:solidFill>
                  <a:schemeClr val="lt1"/>
                </a:solidFill>
              </a:defRPr>
            </a:lvl8pPr>
            <a:lvl9pPr lvl="8" algn="ctr">
              <a:spcBef>
                <a:spcPts val="0"/>
              </a:spcBef>
              <a:spcAft>
                <a:spcPts val="0"/>
              </a:spcAft>
              <a:buClr>
                <a:schemeClr val="lt1"/>
              </a:buClr>
              <a:buSzPts val="6400"/>
              <a:buNone/>
              <a:defRPr sz="6400">
                <a:solidFill>
                  <a:schemeClr val="lt1"/>
                </a:solidFill>
              </a:defRPr>
            </a:lvl9pPr>
          </a:lstStyle>
          <a:p/>
        </p:txBody>
      </p:sp>
      <p:sp>
        <p:nvSpPr>
          <p:cNvPr id="20" name="Google Shape;20;g117271b9e3d_1_16"/>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g117271b9e3d_1_21"/>
          <p:cNvCxnSpPr/>
          <p:nvPr/>
        </p:nvCxnSpPr>
        <p:spPr>
          <a:xfrm>
            <a:off x="3303633" y="554200"/>
            <a:ext cx="83256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g117271b9e3d_1_21"/>
          <p:cNvCxnSpPr/>
          <p:nvPr/>
        </p:nvCxnSpPr>
        <p:spPr>
          <a:xfrm>
            <a:off x="3303633" y="6320000"/>
            <a:ext cx="83256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g117271b9e3d_1_21"/>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25" name="Google Shape;25;g117271b9e3d_1_21"/>
          <p:cNvSpPr txBox="1"/>
          <p:nvPr>
            <p:ph type="title"/>
          </p:nvPr>
        </p:nvSpPr>
        <p:spPr>
          <a:xfrm>
            <a:off x="3200333" y="767933"/>
            <a:ext cx="8428800" cy="8472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g117271b9e3d_1_21"/>
          <p:cNvSpPr txBox="1"/>
          <p:nvPr>
            <p:ph idx="1" type="body"/>
          </p:nvPr>
        </p:nvSpPr>
        <p:spPr>
          <a:xfrm>
            <a:off x="3213483" y="2127701"/>
            <a:ext cx="8428800" cy="4003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7" name="Google Shape;27;g117271b9e3d_1_21"/>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g117271b9e3d_1_28"/>
          <p:cNvCxnSpPr/>
          <p:nvPr/>
        </p:nvCxnSpPr>
        <p:spPr>
          <a:xfrm>
            <a:off x="3303633" y="554200"/>
            <a:ext cx="83256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g117271b9e3d_1_28"/>
          <p:cNvCxnSpPr/>
          <p:nvPr/>
        </p:nvCxnSpPr>
        <p:spPr>
          <a:xfrm>
            <a:off x="3303633" y="6320000"/>
            <a:ext cx="83256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g117271b9e3d_1_28"/>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32" name="Google Shape;32;g117271b9e3d_1_28"/>
          <p:cNvSpPr txBox="1"/>
          <p:nvPr>
            <p:ph type="title"/>
          </p:nvPr>
        </p:nvSpPr>
        <p:spPr>
          <a:xfrm>
            <a:off x="3200333" y="767933"/>
            <a:ext cx="8428800" cy="8472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3" name="Google Shape;33;g117271b9e3d_1_28"/>
          <p:cNvSpPr txBox="1"/>
          <p:nvPr>
            <p:ph idx="1" type="body"/>
          </p:nvPr>
        </p:nvSpPr>
        <p:spPr>
          <a:xfrm>
            <a:off x="3200403" y="2136900"/>
            <a:ext cx="4095300" cy="4003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g117271b9e3d_1_28"/>
          <p:cNvSpPr txBox="1"/>
          <p:nvPr>
            <p:ph idx="2" type="body"/>
          </p:nvPr>
        </p:nvSpPr>
        <p:spPr>
          <a:xfrm>
            <a:off x="7534096" y="2136900"/>
            <a:ext cx="4095300" cy="4003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117271b9e3d_1_28"/>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g117271b9e3d_1_36"/>
          <p:cNvSpPr txBox="1"/>
          <p:nvPr>
            <p:ph type="title"/>
          </p:nvPr>
        </p:nvSpPr>
        <p:spPr>
          <a:xfrm>
            <a:off x="404400" y="548767"/>
            <a:ext cx="11360700" cy="85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8" name="Google Shape;38;g117271b9e3d_1_36"/>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g117271b9e3d_1_39"/>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41" name="Google Shape;41;g117271b9e3d_1_39"/>
          <p:cNvSpPr txBox="1"/>
          <p:nvPr>
            <p:ph type="title"/>
          </p:nvPr>
        </p:nvSpPr>
        <p:spPr>
          <a:xfrm>
            <a:off x="426000" y="1248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2" name="Google Shape;42;g117271b9e3d_1_39"/>
          <p:cNvSpPr txBox="1"/>
          <p:nvPr>
            <p:ph idx="1" type="body"/>
          </p:nvPr>
        </p:nvSpPr>
        <p:spPr>
          <a:xfrm>
            <a:off x="426000" y="2462405"/>
            <a:ext cx="3744000" cy="37416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3" name="Google Shape;43;g117271b9e3d_1_39"/>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g117271b9e3d_1_44"/>
          <p:cNvCxnSpPr/>
          <p:nvPr/>
        </p:nvCxnSpPr>
        <p:spPr>
          <a:xfrm>
            <a:off x="566931" y="554200"/>
            <a:ext cx="244500" cy="0"/>
          </a:xfrm>
          <a:prstGeom prst="straightConnector1">
            <a:avLst/>
          </a:prstGeom>
          <a:noFill/>
          <a:ln cap="flat" cmpd="sng" w="19050">
            <a:solidFill>
              <a:schemeClr val="lt1"/>
            </a:solidFill>
            <a:prstDash val="solid"/>
            <a:round/>
            <a:headEnd len="sm" w="sm" type="none"/>
            <a:tailEnd len="sm" w="sm" type="none"/>
          </a:ln>
        </p:spPr>
      </p:cxnSp>
      <p:sp>
        <p:nvSpPr>
          <p:cNvPr id="46" name="Google Shape;46;g117271b9e3d_1_44"/>
          <p:cNvSpPr txBox="1"/>
          <p:nvPr>
            <p:ph type="title"/>
          </p:nvPr>
        </p:nvSpPr>
        <p:spPr>
          <a:xfrm>
            <a:off x="377471" y="949521"/>
            <a:ext cx="8325600" cy="5114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47" name="Google Shape;47;g117271b9e3d_1_44"/>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g117271b9e3d_1_48"/>
          <p:cNvSpPr/>
          <p:nvPr/>
        </p:nvSpPr>
        <p:spPr>
          <a:xfrm>
            <a:off x="6096000" y="167"/>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0" name="Google Shape;50;g117271b9e3d_1_48"/>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g117271b9e3d_1_48"/>
          <p:cNvSpPr txBox="1"/>
          <p:nvPr>
            <p:ph type="title"/>
          </p:nvPr>
        </p:nvSpPr>
        <p:spPr>
          <a:xfrm>
            <a:off x="354000" y="1863133"/>
            <a:ext cx="5393700" cy="17577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dk1"/>
              </a:buClr>
              <a:buSzPts val="4800"/>
              <a:buNone/>
              <a:defRPr sz="4800">
                <a:solidFill>
                  <a:schemeClr val="dk1"/>
                </a:solidFill>
              </a:defRPr>
            </a:lvl1pPr>
            <a:lvl2pPr lvl="1" algn="ctr">
              <a:spcBef>
                <a:spcPts val="0"/>
              </a:spcBef>
              <a:spcAft>
                <a:spcPts val="0"/>
              </a:spcAft>
              <a:buClr>
                <a:schemeClr val="dk1"/>
              </a:buClr>
              <a:buSzPts val="4800"/>
              <a:buNone/>
              <a:defRPr sz="4800">
                <a:solidFill>
                  <a:schemeClr val="dk1"/>
                </a:solidFill>
              </a:defRPr>
            </a:lvl2pPr>
            <a:lvl3pPr lvl="2" algn="ctr">
              <a:spcBef>
                <a:spcPts val="0"/>
              </a:spcBef>
              <a:spcAft>
                <a:spcPts val="0"/>
              </a:spcAft>
              <a:buClr>
                <a:schemeClr val="dk1"/>
              </a:buClr>
              <a:buSzPts val="4800"/>
              <a:buNone/>
              <a:defRPr sz="4800">
                <a:solidFill>
                  <a:schemeClr val="dk1"/>
                </a:solidFill>
              </a:defRPr>
            </a:lvl3pPr>
            <a:lvl4pPr lvl="3" algn="ctr">
              <a:spcBef>
                <a:spcPts val="0"/>
              </a:spcBef>
              <a:spcAft>
                <a:spcPts val="0"/>
              </a:spcAft>
              <a:buClr>
                <a:schemeClr val="dk1"/>
              </a:buClr>
              <a:buSzPts val="4800"/>
              <a:buNone/>
              <a:defRPr sz="4800">
                <a:solidFill>
                  <a:schemeClr val="dk1"/>
                </a:solidFill>
              </a:defRPr>
            </a:lvl4pPr>
            <a:lvl5pPr lvl="4" algn="ctr">
              <a:spcBef>
                <a:spcPts val="0"/>
              </a:spcBef>
              <a:spcAft>
                <a:spcPts val="0"/>
              </a:spcAft>
              <a:buClr>
                <a:schemeClr val="dk1"/>
              </a:buClr>
              <a:buSzPts val="4800"/>
              <a:buNone/>
              <a:defRPr sz="4800">
                <a:solidFill>
                  <a:schemeClr val="dk1"/>
                </a:solidFill>
              </a:defRPr>
            </a:lvl5pPr>
            <a:lvl6pPr lvl="5" algn="ctr">
              <a:spcBef>
                <a:spcPts val="0"/>
              </a:spcBef>
              <a:spcAft>
                <a:spcPts val="0"/>
              </a:spcAft>
              <a:buClr>
                <a:schemeClr val="dk1"/>
              </a:buClr>
              <a:buSzPts val="4800"/>
              <a:buNone/>
              <a:defRPr sz="4800">
                <a:solidFill>
                  <a:schemeClr val="dk1"/>
                </a:solidFill>
              </a:defRPr>
            </a:lvl6pPr>
            <a:lvl7pPr lvl="6" algn="ctr">
              <a:spcBef>
                <a:spcPts val="0"/>
              </a:spcBef>
              <a:spcAft>
                <a:spcPts val="0"/>
              </a:spcAft>
              <a:buClr>
                <a:schemeClr val="dk1"/>
              </a:buClr>
              <a:buSzPts val="4800"/>
              <a:buNone/>
              <a:defRPr sz="4800">
                <a:solidFill>
                  <a:schemeClr val="dk1"/>
                </a:solidFill>
              </a:defRPr>
            </a:lvl7pPr>
            <a:lvl8pPr lvl="7" algn="ctr">
              <a:spcBef>
                <a:spcPts val="0"/>
              </a:spcBef>
              <a:spcAft>
                <a:spcPts val="0"/>
              </a:spcAft>
              <a:buClr>
                <a:schemeClr val="dk1"/>
              </a:buClr>
              <a:buSzPts val="4800"/>
              <a:buNone/>
              <a:defRPr sz="4800">
                <a:solidFill>
                  <a:schemeClr val="dk1"/>
                </a:solidFill>
              </a:defRPr>
            </a:lvl8pPr>
            <a:lvl9pPr lvl="8" algn="ctr">
              <a:spcBef>
                <a:spcPts val="0"/>
              </a:spcBef>
              <a:spcAft>
                <a:spcPts val="0"/>
              </a:spcAft>
              <a:buClr>
                <a:schemeClr val="dk1"/>
              </a:buClr>
              <a:buSzPts val="4800"/>
              <a:buNone/>
              <a:defRPr sz="4800">
                <a:solidFill>
                  <a:schemeClr val="dk1"/>
                </a:solidFill>
              </a:defRPr>
            </a:lvl9pPr>
          </a:lstStyle>
          <a:p/>
        </p:txBody>
      </p:sp>
      <p:sp>
        <p:nvSpPr>
          <p:cNvPr id="52" name="Google Shape;52;g117271b9e3d_1_48"/>
          <p:cNvSpPr txBox="1"/>
          <p:nvPr>
            <p:ph idx="1" type="subTitle"/>
          </p:nvPr>
        </p:nvSpPr>
        <p:spPr>
          <a:xfrm>
            <a:off x="354000" y="364716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3" name="Google Shape;53;g117271b9e3d_1_48"/>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54" name="Google Shape;54;g117271b9e3d_1_48"/>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g117271b9e3d_1_55"/>
          <p:cNvCxnSpPr/>
          <p:nvPr/>
        </p:nvCxnSpPr>
        <p:spPr>
          <a:xfrm>
            <a:off x="566934" y="6320000"/>
            <a:ext cx="110625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g117271b9e3d_1_55"/>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58" name="Google Shape;58;g117271b9e3d_1_55"/>
          <p:cNvSpPr txBox="1"/>
          <p:nvPr>
            <p:ph idx="1" type="body"/>
          </p:nvPr>
        </p:nvSpPr>
        <p:spPr>
          <a:xfrm>
            <a:off x="437356" y="5634700"/>
            <a:ext cx="11184900" cy="524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59" name="Google Shape;59;g117271b9e3d_1_55"/>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g117271b9e3d_1_5"/>
          <p:cNvSpPr txBox="1"/>
          <p:nvPr>
            <p:ph type="title"/>
          </p:nvPr>
        </p:nvSpPr>
        <p:spPr>
          <a:xfrm>
            <a:off x="3200333" y="767933"/>
            <a:ext cx="8428800" cy="8472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1pPr>
            <a:lvl2pPr lvl="1">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2pPr>
            <a:lvl3pPr lvl="2">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3pPr>
            <a:lvl4pPr lvl="3">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4pPr>
            <a:lvl5pPr lvl="4">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5pPr>
            <a:lvl6pPr lvl="5">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6pPr>
            <a:lvl7pPr lvl="6">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7pPr>
            <a:lvl8pPr lvl="7">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8pPr>
            <a:lvl9pPr lvl="8">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9pPr>
          </a:lstStyle>
          <a:p/>
        </p:txBody>
      </p:sp>
      <p:sp>
        <p:nvSpPr>
          <p:cNvPr id="7" name="Google Shape;7;g117271b9e3d_1_5"/>
          <p:cNvSpPr txBox="1"/>
          <p:nvPr>
            <p:ph idx="1" type="body"/>
          </p:nvPr>
        </p:nvSpPr>
        <p:spPr>
          <a:xfrm>
            <a:off x="3213483" y="2127701"/>
            <a:ext cx="8428800" cy="4003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Lato"/>
              <a:buChar char="●"/>
              <a:defRPr sz="2400">
                <a:solidFill>
                  <a:schemeClr val="dk2"/>
                </a:solidFill>
                <a:latin typeface="Lato"/>
                <a:ea typeface="Lato"/>
                <a:cs typeface="Lato"/>
                <a:sym typeface="Lato"/>
              </a:defRPr>
            </a:lvl1pPr>
            <a:lvl2pPr indent="-349250" lvl="1" marL="9144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2pPr>
            <a:lvl3pPr indent="-349250" lvl="2" marL="13716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3pPr>
            <a:lvl4pPr indent="-349250" lvl="3" marL="18288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4pPr>
            <a:lvl5pPr indent="-349250" lvl="4" marL="22860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5pPr>
            <a:lvl6pPr indent="-349250" lvl="5" marL="27432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6pPr>
            <a:lvl7pPr indent="-349250" lvl="6" marL="32004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7pPr>
            <a:lvl8pPr indent="-349250" lvl="7" marL="36576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8pPr>
            <a:lvl9pPr indent="-349250" lvl="8" marL="41148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9pPr>
          </a:lstStyle>
          <a:p/>
        </p:txBody>
      </p:sp>
      <p:sp>
        <p:nvSpPr>
          <p:cNvPr id="8" name="Google Shape;8;g117271b9e3d_1_5"/>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Lato"/>
                <a:ea typeface="Lato"/>
                <a:cs typeface="Lato"/>
                <a:sym typeface="Lato"/>
              </a:defRPr>
            </a:lvl1pPr>
            <a:lvl2pPr lvl="1" algn="r">
              <a:buNone/>
              <a:defRPr sz="1300">
                <a:solidFill>
                  <a:schemeClr val="dk2"/>
                </a:solidFill>
                <a:latin typeface="Lato"/>
                <a:ea typeface="Lato"/>
                <a:cs typeface="Lato"/>
                <a:sym typeface="Lato"/>
              </a:defRPr>
            </a:lvl2pPr>
            <a:lvl3pPr lvl="2" algn="r">
              <a:buNone/>
              <a:defRPr sz="1300">
                <a:solidFill>
                  <a:schemeClr val="dk2"/>
                </a:solidFill>
                <a:latin typeface="Lato"/>
                <a:ea typeface="Lato"/>
                <a:cs typeface="Lato"/>
                <a:sym typeface="Lato"/>
              </a:defRPr>
            </a:lvl3pPr>
            <a:lvl4pPr lvl="3" algn="r">
              <a:buNone/>
              <a:defRPr sz="1300">
                <a:solidFill>
                  <a:schemeClr val="dk2"/>
                </a:solidFill>
                <a:latin typeface="Lato"/>
                <a:ea typeface="Lato"/>
                <a:cs typeface="Lato"/>
                <a:sym typeface="Lato"/>
              </a:defRPr>
            </a:lvl4pPr>
            <a:lvl5pPr lvl="4" algn="r">
              <a:buNone/>
              <a:defRPr sz="1300">
                <a:solidFill>
                  <a:schemeClr val="dk2"/>
                </a:solidFill>
                <a:latin typeface="Lato"/>
                <a:ea typeface="Lato"/>
                <a:cs typeface="Lato"/>
                <a:sym typeface="Lato"/>
              </a:defRPr>
            </a:lvl5pPr>
            <a:lvl6pPr lvl="5" algn="r">
              <a:buNone/>
              <a:defRPr sz="1300">
                <a:solidFill>
                  <a:schemeClr val="dk2"/>
                </a:solidFill>
                <a:latin typeface="Lato"/>
                <a:ea typeface="Lato"/>
                <a:cs typeface="Lato"/>
                <a:sym typeface="Lato"/>
              </a:defRPr>
            </a:lvl6pPr>
            <a:lvl7pPr lvl="6" algn="r">
              <a:buNone/>
              <a:defRPr sz="1300">
                <a:solidFill>
                  <a:schemeClr val="dk2"/>
                </a:solidFill>
                <a:latin typeface="Lato"/>
                <a:ea typeface="Lato"/>
                <a:cs typeface="Lato"/>
                <a:sym typeface="Lato"/>
              </a:defRPr>
            </a:lvl7pPr>
            <a:lvl8pPr lvl="7" algn="r">
              <a:buNone/>
              <a:defRPr sz="1300">
                <a:solidFill>
                  <a:schemeClr val="dk2"/>
                </a:solidFill>
                <a:latin typeface="Lato"/>
                <a:ea typeface="Lato"/>
                <a:cs typeface="Lato"/>
                <a:sym typeface="Lato"/>
              </a:defRPr>
            </a:lvl8pPr>
            <a:lvl9pPr lvl="8" algn="r">
              <a:buNone/>
              <a:defRPr sz="13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slide" Target="/ppt/slides/slide13.xml"/><Relationship Id="rId4" Type="http://schemas.openxmlformats.org/officeDocument/2006/relationships/image" Target="../media/image15.png"/><Relationship Id="rId5" Type="http://schemas.openxmlformats.org/officeDocument/2006/relationships/slide" Target="/ppt/slides/slide14.xml"/><Relationship Id="rId6" Type="http://schemas.openxmlformats.org/officeDocument/2006/relationships/image" Target="../media/image1.png"/><Relationship Id="rId7" Type="http://schemas.openxmlformats.org/officeDocument/2006/relationships/slide" Target="/ppt/slides/slide15.xml"/><Relationship Id="rId8"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17271b9e3d_0_0"/>
          <p:cNvSpPr txBox="1"/>
          <p:nvPr>
            <p:ph type="title"/>
          </p:nvPr>
        </p:nvSpPr>
        <p:spPr>
          <a:xfrm>
            <a:off x="564700" y="842650"/>
            <a:ext cx="11062500" cy="2055900"/>
          </a:xfrm>
          <a:prstGeom prst="rect">
            <a:avLst/>
          </a:prstGeom>
        </p:spPr>
        <p:txBody>
          <a:bodyPr anchorCtr="0" anchor="ctr" bIns="121900" lIns="121900" spcFirstLastPara="1" rIns="121900" wrap="square" tIns="121900">
            <a:normAutofit/>
          </a:bodyPr>
          <a:lstStyle/>
          <a:p>
            <a:pPr indent="0" lvl="0" marL="0" marR="0" rtl="0" algn="ctr">
              <a:lnSpc>
                <a:spcPct val="150000"/>
              </a:lnSpc>
              <a:spcBef>
                <a:spcPts val="0"/>
              </a:spcBef>
              <a:spcAft>
                <a:spcPts val="0"/>
              </a:spcAft>
              <a:buNone/>
            </a:pPr>
            <a:r>
              <a:rPr lang="en-IN" sz="3700">
                <a:latin typeface="Book Antiqua"/>
                <a:ea typeface="Book Antiqua"/>
                <a:cs typeface="Book Antiqua"/>
                <a:sym typeface="Book Antiqua"/>
              </a:rPr>
              <a:t>Navyug Vidyabhavan Trust</a:t>
            </a:r>
            <a:endParaRPr sz="3700">
              <a:latin typeface="Book Antiqua"/>
              <a:ea typeface="Book Antiqua"/>
              <a:cs typeface="Book Antiqua"/>
              <a:sym typeface="Book Antiqua"/>
            </a:endParaRPr>
          </a:p>
          <a:p>
            <a:pPr indent="0" lvl="0" marL="0" marR="0" rtl="0" algn="ctr">
              <a:lnSpc>
                <a:spcPct val="150000"/>
              </a:lnSpc>
              <a:spcBef>
                <a:spcPts val="0"/>
              </a:spcBef>
              <a:spcAft>
                <a:spcPts val="0"/>
              </a:spcAft>
              <a:buClr>
                <a:schemeClr val="dk1"/>
              </a:buClr>
              <a:buSzPts val="1500"/>
              <a:buFont typeface="Arial"/>
              <a:buNone/>
            </a:pPr>
            <a:r>
              <a:rPr lang="en-IN" sz="3200">
                <a:latin typeface="Book Antiqua"/>
                <a:ea typeface="Book Antiqua"/>
                <a:cs typeface="Book Antiqua"/>
                <a:sym typeface="Book Antiqua"/>
              </a:rPr>
              <a:t>C. K. Pithawala College of Engg. &amp; Tech.</a:t>
            </a:r>
            <a:endParaRPr sz="3200">
              <a:latin typeface="Book Antiqua"/>
              <a:ea typeface="Book Antiqua"/>
              <a:cs typeface="Book Antiqua"/>
              <a:sym typeface="Book Antiqua"/>
            </a:endParaRPr>
          </a:p>
        </p:txBody>
      </p:sp>
      <p:sp>
        <p:nvSpPr>
          <p:cNvPr id="79" name="Google Shape;79;g117271b9e3d_0_0"/>
          <p:cNvSpPr txBox="1"/>
          <p:nvPr>
            <p:ph idx="4294967295" type="body"/>
          </p:nvPr>
        </p:nvSpPr>
        <p:spPr>
          <a:xfrm>
            <a:off x="1138600" y="3873475"/>
            <a:ext cx="9914700" cy="1428900"/>
          </a:xfrm>
          <a:prstGeom prst="rect">
            <a:avLst/>
          </a:prstGeom>
        </p:spPr>
        <p:txBody>
          <a:bodyPr anchorCtr="0" anchor="t" bIns="121900" lIns="121900" spcFirstLastPara="1" rIns="121900" wrap="square" tIns="121900">
            <a:noAutofit/>
          </a:bodyPr>
          <a:lstStyle/>
          <a:p>
            <a:pPr indent="0" lvl="0" marL="0" rtl="0" algn="ctr">
              <a:lnSpc>
                <a:spcPct val="115000"/>
              </a:lnSpc>
              <a:spcBef>
                <a:spcPts val="0"/>
              </a:spcBef>
              <a:spcAft>
                <a:spcPts val="1600"/>
              </a:spcAft>
              <a:buNone/>
            </a:pPr>
            <a:r>
              <a:rPr lang="en-IN" sz="2500">
                <a:solidFill>
                  <a:schemeClr val="dk1"/>
                </a:solidFill>
              </a:rPr>
              <a:t>Computer Engineering Department</a:t>
            </a:r>
            <a:endParaRPr>
              <a:solidFill>
                <a:schemeClr val="dk1"/>
              </a:solidFill>
            </a:endParaRPr>
          </a:p>
        </p:txBody>
      </p:sp>
      <p:pic>
        <p:nvPicPr>
          <p:cNvPr id="80" name="Google Shape;80;g117271b9e3d_0_0"/>
          <p:cNvPicPr preferRelativeResize="0"/>
          <p:nvPr/>
        </p:nvPicPr>
        <p:blipFill>
          <a:blip r:embed="rId3">
            <a:alphaModFix/>
          </a:blip>
          <a:stretch>
            <a:fillRect/>
          </a:stretch>
        </p:blipFill>
        <p:spPr>
          <a:xfrm>
            <a:off x="541908" y="737542"/>
            <a:ext cx="1505167" cy="1444352"/>
          </a:xfrm>
          <a:prstGeom prst="rect">
            <a:avLst/>
          </a:prstGeom>
          <a:noFill/>
          <a:ln>
            <a:noFill/>
          </a:ln>
        </p:spPr>
      </p:pic>
      <p:pic>
        <p:nvPicPr>
          <p:cNvPr id="81" name="Google Shape;81;g117271b9e3d_0_0"/>
          <p:cNvPicPr preferRelativeResize="0"/>
          <p:nvPr/>
        </p:nvPicPr>
        <p:blipFill>
          <a:blip r:embed="rId4">
            <a:alphaModFix/>
          </a:blip>
          <a:stretch>
            <a:fillRect/>
          </a:stretch>
        </p:blipFill>
        <p:spPr>
          <a:xfrm>
            <a:off x="10235258" y="737542"/>
            <a:ext cx="1369133" cy="1352133"/>
          </a:xfrm>
          <a:prstGeom prst="rect">
            <a:avLst/>
          </a:prstGeom>
          <a:noFill/>
          <a:ln>
            <a:noFill/>
          </a:ln>
        </p:spPr>
      </p:pic>
      <p:sp>
        <p:nvSpPr>
          <p:cNvPr id="82" name="Google Shape;82;g117271b9e3d_0_0"/>
          <p:cNvSpPr txBox="1"/>
          <p:nvPr/>
        </p:nvSpPr>
        <p:spPr>
          <a:xfrm>
            <a:off x="4277000" y="5014467"/>
            <a:ext cx="3638100" cy="12159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IN" sz="2100">
                <a:solidFill>
                  <a:schemeClr val="lt1"/>
                </a:solidFill>
                <a:latin typeface="Book Antiqua"/>
                <a:ea typeface="Book Antiqua"/>
                <a:cs typeface="Book Antiqua"/>
                <a:sym typeface="Book Antiqua"/>
              </a:rPr>
              <a:t>Presented By</a:t>
            </a:r>
            <a:endParaRPr b="1" sz="2100">
              <a:solidFill>
                <a:schemeClr val="lt1"/>
              </a:solidFill>
              <a:latin typeface="Book Antiqua"/>
              <a:ea typeface="Book Antiqua"/>
              <a:cs typeface="Book Antiqua"/>
              <a:sym typeface="Book Antiqua"/>
            </a:endParaRPr>
          </a:p>
          <a:p>
            <a:pPr indent="0" lvl="0" marL="0" rtl="0" algn="ctr">
              <a:spcBef>
                <a:spcPts val="0"/>
              </a:spcBef>
              <a:spcAft>
                <a:spcPts val="0"/>
              </a:spcAft>
              <a:buNone/>
            </a:pPr>
            <a:r>
              <a:rPr lang="en-IN" sz="2100">
                <a:solidFill>
                  <a:schemeClr val="lt1"/>
                </a:solidFill>
                <a:latin typeface="Book Antiqua"/>
                <a:ea typeface="Book Antiqua"/>
                <a:cs typeface="Book Antiqua"/>
                <a:sym typeface="Book Antiqua"/>
              </a:rPr>
              <a:t>Yukti Patel</a:t>
            </a:r>
            <a:endParaRPr sz="2100">
              <a:solidFill>
                <a:schemeClr val="lt1"/>
              </a:solidFill>
              <a:latin typeface="Book Antiqua"/>
              <a:ea typeface="Book Antiqua"/>
              <a:cs typeface="Book Antiqua"/>
              <a:sym typeface="Book Antiqua"/>
            </a:endParaRPr>
          </a:p>
          <a:p>
            <a:pPr indent="0" lvl="0" marL="0" rtl="0" algn="ctr">
              <a:spcBef>
                <a:spcPts val="0"/>
              </a:spcBef>
              <a:spcAft>
                <a:spcPts val="0"/>
              </a:spcAft>
              <a:buNone/>
            </a:pPr>
            <a:r>
              <a:rPr lang="en-IN" sz="2100">
                <a:solidFill>
                  <a:schemeClr val="lt1"/>
                </a:solidFill>
                <a:latin typeface="Book Antiqua"/>
                <a:ea typeface="Book Antiqua"/>
                <a:cs typeface="Book Antiqua"/>
                <a:sym typeface="Book Antiqua"/>
              </a:rPr>
              <a:t>(180090107049)</a:t>
            </a:r>
            <a:endParaRPr sz="2100">
              <a:solidFill>
                <a:schemeClr val="lt1"/>
              </a:solidFill>
              <a:latin typeface="Book Antiqua"/>
              <a:ea typeface="Book Antiqua"/>
              <a:cs typeface="Book Antiqua"/>
              <a:sym typeface="Book Antiqua"/>
            </a:endParaRPr>
          </a:p>
        </p:txBody>
      </p:sp>
      <p:sp>
        <p:nvSpPr>
          <p:cNvPr id="83" name="Google Shape;83;g117271b9e3d_0_0"/>
          <p:cNvSpPr txBox="1"/>
          <p:nvPr/>
        </p:nvSpPr>
        <p:spPr>
          <a:xfrm>
            <a:off x="8138400" y="5014467"/>
            <a:ext cx="3638100" cy="12159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IN" sz="2100">
                <a:solidFill>
                  <a:schemeClr val="lt1"/>
                </a:solidFill>
                <a:latin typeface="Book Antiqua"/>
                <a:ea typeface="Book Antiqua"/>
                <a:cs typeface="Book Antiqua"/>
                <a:sym typeface="Book Antiqua"/>
              </a:rPr>
              <a:t>Faculty Guide</a:t>
            </a:r>
            <a:endParaRPr b="1" sz="2100">
              <a:solidFill>
                <a:schemeClr val="lt1"/>
              </a:solidFill>
              <a:latin typeface="Book Antiqua"/>
              <a:ea typeface="Book Antiqua"/>
              <a:cs typeface="Book Antiqua"/>
              <a:sym typeface="Book Antiqua"/>
            </a:endParaRPr>
          </a:p>
          <a:p>
            <a:pPr indent="0" lvl="0" marL="0" rtl="0" algn="ctr">
              <a:spcBef>
                <a:spcPts val="0"/>
              </a:spcBef>
              <a:spcAft>
                <a:spcPts val="0"/>
              </a:spcAft>
              <a:buNone/>
            </a:pPr>
            <a:r>
              <a:rPr lang="en-IN" sz="2100">
                <a:solidFill>
                  <a:schemeClr val="lt1"/>
                </a:solidFill>
                <a:latin typeface="Book Antiqua"/>
                <a:ea typeface="Book Antiqua"/>
                <a:cs typeface="Book Antiqua"/>
                <a:sym typeface="Book Antiqua"/>
              </a:rPr>
              <a:t>Prof. Unnati Shah</a:t>
            </a:r>
            <a:endParaRPr sz="2100">
              <a:solidFill>
                <a:schemeClr val="lt1"/>
              </a:solidFill>
              <a:latin typeface="Book Antiqua"/>
              <a:ea typeface="Book Antiqua"/>
              <a:cs typeface="Book Antiqua"/>
              <a:sym typeface="Book Antiqua"/>
            </a:endParaRPr>
          </a:p>
          <a:p>
            <a:pPr indent="0" lvl="0" marL="0" rtl="0" algn="ctr">
              <a:spcBef>
                <a:spcPts val="0"/>
              </a:spcBef>
              <a:spcAft>
                <a:spcPts val="0"/>
              </a:spcAft>
              <a:buNone/>
            </a:pPr>
            <a:r>
              <a:t/>
            </a:r>
            <a:endParaRPr sz="2100">
              <a:solidFill>
                <a:schemeClr val="lt1"/>
              </a:solidFill>
              <a:latin typeface="Book Antiqua"/>
              <a:ea typeface="Book Antiqua"/>
              <a:cs typeface="Book Antiqua"/>
              <a:sym typeface="Book Antiqua"/>
            </a:endParaRPr>
          </a:p>
        </p:txBody>
      </p:sp>
      <p:sp>
        <p:nvSpPr>
          <p:cNvPr id="84" name="Google Shape;84;g117271b9e3d_0_0"/>
          <p:cNvSpPr txBox="1"/>
          <p:nvPr/>
        </p:nvSpPr>
        <p:spPr>
          <a:xfrm>
            <a:off x="547333" y="5014467"/>
            <a:ext cx="3638100" cy="12159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IN" sz="2100">
                <a:solidFill>
                  <a:schemeClr val="lt1"/>
                </a:solidFill>
                <a:latin typeface="Book Antiqua"/>
                <a:ea typeface="Book Antiqua"/>
                <a:cs typeface="Book Antiqua"/>
                <a:sym typeface="Book Antiqua"/>
              </a:rPr>
              <a:t>Internship / Project </a:t>
            </a:r>
            <a:endParaRPr b="1" sz="2100">
              <a:solidFill>
                <a:schemeClr val="lt1"/>
              </a:solidFill>
              <a:latin typeface="Book Antiqua"/>
              <a:ea typeface="Book Antiqua"/>
              <a:cs typeface="Book Antiqua"/>
              <a:sym typeface="Book Antiqua"/>
            </a:endParaRPr>
          </a:p>
          <a:p>
            <a:pPr indent="0" lvl="0" marL="0" rtl="0" algn="ctr">
              <a:spcBef>
                <a:spcPts val="0"/>
              </a:spcBef>
              <a:spcAft>
                <a:spcPts val="0"/>
              </a:spcAft>
              <a:buNone/>
            </a:pPr>
            <a:r>
              <a:rPr lang="en-IN" sz="2100">
                <a:solidFill>
                  <a:schemeClr val="lt1"/>
                </a:solidFill>
                <a:latin typeface="Book Antiqua"/>
                <a:ea typeface="Book Antiqua"/>
                <a:cs typeface="Book Antiqua"/>
                <a:sym typeface="Book Antiqua"/>
              </a:rPr>
              <a:t>(3180701)</a:t>
            </a:r>
            <a:endParaRPr sz="2100">
              <a:solidFill>
                <a:schemeClr val="lt1"/>
              </a:solidFill>
              <a:latin typeface="Book Antiqua"/>
              <a:ea typeface="Book Antiqua"/>
              <a:cs typeface="Book Antiqua"/>
              <a:sym typeface="Book Antiqua"/>
            </a:endParaRPr>
          </a:p>
          <a:p>
            <a:pPr indent="0" lvl="0" marL="0" rtl="0" algn="ctr">
              <a:spcBef>
                <a:spcPts val="0"/>
              </a:spcBef>
              <a:spcAft>
                <a:spcPts val="0"/>
              </a:spcAft>
              <a:buNone/>
            </a:pPr>
            <a:r>
              <a:rPr lang="en-IN" sz="2100">
                <a:solidFill>
                  <a:schemeClr val="lt1"/>
                </a:solidFill>
                <a:latin typeface="Book Antiqua"/>
                <a:ea typeface="Book Antiqua"/>
                <a:cs typeface="Book Antiqua"/>
                <a:sym typeface="Book Antiqua"/>
              </a:rPr>
              <a:t>BE IV, Sem VIII</a:t>
            </a:r>
            <a:endParaRPr sz="2100">
              <a:solidFill>
                <a:schemeClr val="lt1"/>
              </a:solidFill>
              <a:latin typeface="Book Antiqua"/>
              <a:ea typeface="Book Antiqua"/>
              <a:cs typeface="Book Antiqua"/>
              <a:sym typeface="Book Antiqua"/>
            </a:endParaRPr>
          </a:p>
        </p:txBody>
      </p:sp>
      <p:sp>
        <p:nvSpPr>
          <p:cNvPr id="85" name="Google Shape;85;g117271b9e3d_0_0"/>
          <p:cNvSpPr txBox="1"/>
          <p:nvPr>
            <p:ph idx="4294967295" type="subTitle"/>
          </p:nvPr>
        </p:nvSpPr>
        <p:spPr>
          <a:xfrm>
            <a:off x="2047075" y="3988323"/>
            <a:ext cx="8442000" cy="744900"/>
          </a:xfrm>
          <a:prstGeom prst="rect">
            <a:avLst/>
          </a:prstGeom>
          <a:solidFill>
            <a:schemeClr val="dk1"/>
          </a:solidFill>
        </p:spPr>
        <p:txBody>
          <a:bodyPr anchorCtr="0" anchor="t" bIns="121900" lIns="121900" spcFirstLastPara="1" rIns="121900" wrap="square" tIns="121900">
            <a:noAutofit/>
          </a:bodyPr>
          <a:lstStyle/>
          <a:p>
            <a:pPr indent="0" lvl="0" marL="0" rtl="0" algn="ctr">
              <a:lnSpc>
                <a:spcPct val="115000"/>
              </a:lnSpc>
              <a:spcBef>
                <a:spcPts val="0"/>
              </a:spcBef>
              <a:spcAft>
                <a:spcPts val="1600"/>
              </a:spcAft>
              <a:buNone/>
            </a:pPr>
            <a:r>
              <a:rPr lang="en-IN" sz="2500">
                <a:solidFill>
                  <a:schemeClr val="lt1"/>
                </a:solidFill>
              </a:rPr>
              <a:t>First Presentation</a:t>
            </a:r>
            <a:endParaRPr>
              <a:solidFill>
                <a:schemeClr val="lt1"/>
              </a:solidFill>
            </a:endParaRPr>
          </a:p>
        </p:txBody>
      </p:sp>
      <p:sp>
        <p:nvSpPr>
          <p:cNvPr id="86" name="Google Shape;86;g117271b9e3d_0_0"/>
          <p:cNvSpPr txBox="1"/>
          <p:nvPr/>
        </p:nvSpPr>
        <p:spPr>
          <a:xfrm>
            <a:off x="1785925" y="3001725"/>
            <a:ext cx="8340900" cy="615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IN" sz="2800">
                <a:solidFill>
                  <a:schemeClr val="lt1"/>
                </a:solidFill>
                <a:latin typeface="Book Antiqua"/>
                <a:ea typeface="Book Antiqua"/>
                <a:cs typeface="Book Antiqua"/>
                <a:sym typeface="Book Antiqua"/>
              </a:rPr>
              <a:t>Web Development</a:t>
            </a:r>
            <a:endParaRPr b="1">
              <a:solidFill>
                <a:schemeClr val="lt1"/>
              </a:solidFill>
              <a:latin typeface="Book Antiqua"/>
              <a:ea typeface="Book Antiqua"/>
              <a:cs typeface="Book Antiqua"/>
              <a:sym typeface="Book Antiqu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8"/>
          <p:cNvSpPr txBox="1"/>
          <p:nvPr>
            <p:ph type="title"/>
          </p:nvPr>
        </p:nvSpPr>
        <p:spPr>
          <a:xfrm>
            <a:off x="152825" y="548650"/>
            <a:ext cx="4289100" cy="543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5400">
                <a:solidFill>
                  <a:schemeClr val="dk1"/>
                </a:solidFill>
              </a:rPr>
              <a:t>Lansweeper</a:t>
            </a:r>
            <a:endParaRPr sz="5400">
              <a:solidFill>
                <a:schemeClr val="dk1"/>
              </a:solidFill>
            </a:endParaRPr>
          </a:p>
        </p:txBody>
      </p:sp>
      <p:sp>
        <p:nvSpPr>
          <p:cNvPr id="170" name="Google Shape;170;p8"/>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dk1"/>
          </a:solidFill>
          <a:ln cap="rnd" cmpd="sng" w="41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8"/>
          <p:cNvSpPr txBox="1"/>
          <p:nvPr>
            <p:ph idx="1" type="body"/>
          </p:nvPr>
        </p:nvSpPr>
        <p:spPr>
          <a:xfrm>
            <a:off x="5126418" y="552091"/>
            <a:ext cx="6224335" cy="5431536"/>
          </a:xfrm>
          <a:prstGeom prst="rect">
            <a:avLst/>
          </a:prstGeom>
          <a:noFill/>
          <a:ln>
            <a:noFill/>
          </a:ln>
        </p:spPr>
        <p:txBody>
          <a:bodyPr anchorCtr="0" anchor="ctr" bIns="45700" lIns="91425" spcFirstLastPara="1" rIns="91425" wrap="square" tIns="45700">
            <a:normAutofit/>
          </a:bodyPr>
          <a:lstStyle/>
          <a:p>
            <a:pPr indent="-247650" lvl="0" marL="228600" rtl="0" algn="l">
              <a:lnSpc>
                <a:spcPct val="90000"/>
              </a:lnSpc>
              <a:spcBef>
                <a:spcPts val="0"/>
              </a:spcBef>
              <a:spcAft>
                <a:spcPts val="0"/>
              </a:spcAft>
              <a:buClr>
                <a:schemeClr val="dk2"/>
              </a:buClr>
              <a:buSzPts val="2100"/>
              <a:buChar char="●"/>
            </a:pPr>
            <a:r>
              <a:rPr lang="en-IN" sz="2100"/>
              <a:t>Lansweeper offers a variety of methods to scan your network, most of which can be configured in the Scanning\Scanning Targets section of the web console. You can use one or more of these methods for scanning, depending on your personal needs and preferences.</a:t>
            </a:r>
            <a:endParaRPr sz="2700"/>
          </a:p>
          <a:p>
            <a:pPr indent="-247650" lvl="0" marL="228600" rtl="0" algn="l">
              <a:lnSpc>
                <a:spcPct val="90000"/>
              </a:lnSpc>
              <a:spcBef>
                <a:spcPts val="1000"/>
              </a:spcBef>
              <a:spcAft>
                <a:spcPts val="0"/>
              </a:spcAft>
              <a:buClr>
                <a:schemeClr val="dk2"/>
              </a:buClr>
              <a:buSzPts val="2100"/>
              <a:buChar char="●"/>
            </a:pPr>
            <a:r>
              <a:rPr b="0" i="0" lang="en-IN" sz="2100"/>
              <a:t>Lansweeper allows you to scan networks ranging from just a few to hundreds of thousands of assets</a:t>
            </a:r>
            <a:endParaRPr sz="2700"/>
          </a:p>
          <a:p>
            <a:pPr indent="-247650" lvl="0" marL="228600" rtl="0" algn="l">
              <a:lnSpc>
                <a:spcPct val="90000"/>
              </a:lnSpc>
              <a:spcBef>
                <a:spcPts val="1000"/>
              </a:spcBef>
              <a:spcAft>
                <a:spcPts val="0"/>
              </a:spcAft>
              <a:buClr>
                <a:schemeClr val="dk2"/>
              </a:buClr>
              <a:buSzPts val="2100"/>
              <a:buChar char="●"/>
            </a:pPr>
            <a:r>
              <a:rPr b="0" i="0" lang="en-IN" sz="2100"/>
              <a:t>A Lansweeper installation consists of 3 components. A default setup contains one </a:t>
            </a:r>
            <a:r>
              <a:rPr b="1" i="0" lang="en-IN" sz="2100"/>
              <a:t>database</a:t>
            </a:r>
            <a:r>
              <a:rPr b="0" i="0" lang="en-IN" sz="2100"/>
              <a:t>, one </a:t>
            </a:r>
            <a:r>
              <a:rPr b="1" i="0" lang="en-IN" sz="2100"/>
              <a:t>web console</a:t>
            </a:r>
            <a:r>
              <a:rPr b="0" i="0" lang="en-IN" sz="2100"/>
              <a:t> and one </a:t>
            </a:r>
            <a:r>
              <a:rPr b="1" i="0" lang="en-IN" sz="2100"/>
              <a:t>scanning service</a:t>
            </a:r>
            <a:r>
              <a:rPr b="0" i="0" lang="en-IN" sz="2100"/>
              <a:t>, all located on the same machine.</a:t>
            </a:r>
            <a:endParaRPr sz="2700"/>
          </a:p>
          <a:p>
            <a:pPr indent="-247650" lvl="0" marL="228600" rtl="0" algn="l">
              <a:lnSpc>
                <a:spcPct val="90000"/>
              </a:lnSpc>
              <a:spcBef>
                <a:spcPts val="1000"/>
              </a:spcBef>
              <a:spcAft>
                <a:spcPts val="1600"/>
              </a:spcAft>
              <a:buClr>
                <a:schemeClr val="dk2"/>
              </a:buClr>
              <a:buSzPts val="2100"/>
              <a:buChar char="●"/>
            </a:pPr>
            <a:r>
              <a:rPr b="0" i="0" lang="en-IN" sz="2100"/>
              <a:t> Depending on the size and complexity of your network you can choose to spread out your components and/or add additional scanning services across several machines. </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9"/>
          <p:cNvSpPr txBox="1"/>
          <p:nvPr>
            <p:ph type="title"/>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5400">
                <a:solidFill>
                  <a:schemeClr val="dk1"/>
                </a:solidFill>
              </a:rPr>
              <a:t>Visual Basic</a:t>
            </a:r>
            <a:endParaRPr sz="5400">
              <a:solidFill>
                <a:schemeClr val="dk1"/>
              </a:solidFill>
            </a:endParaRPr>
          </a:p>
        </p:txBody>
      </p:sp>
      <p:sp>
        <p:nvSpPr>
          <p:cNvPr id="178" name="Google Shape;178;p9"/>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dk1"/>
          </a:solidFill>
          <a:ln cap="rnd" cmpd="sng" w="41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9"/>
          <p:cNvSpPr txBox="1"/>
          <p:nvPr>
            <p:ph idx="1" type="body"/>
          </p:nvPr>
        </p:nvSpPr>
        <p:spPr>
          <a:xfrm>
            <a:off x="5126425" y="309100"/>
            <a:ext cx="6717600" cy="6186000"/>
          </a:xfrm>
          <a:prstGeom prst="rect">
            <a:avLst/>
          </a:prstGeom>
          <a:noFill/>
          <a:ln>
            <a:noFill/>
          </a:ln>
        </p:spPr>
        <p:txBody>
          <a:bodyPr anchorCtr="0" anchor="ctr" bIns="45700" lIns="91425" spcFirstLastPara="1" rIns="91425" wrap="square" tIns="45700">
            <a:noAutofit/>
          </a:bodyPr>
          <a:lstStyle/>
          <a:p>
            <a:pPr indent="-254000" lvl="0" marL="228600" rtl="0" algn="l">
              <a:lnSpc>
                <a:spcPct val="80000"/>
              </a:lnSpc>
              <a:spcBef>
                <a:spcPts val="0"/>
              </a:spcBef>
              <a:spcAft>
                <a:spcPts val="0"/>
              </a:spcAft>
              <a:buClr>
                <a:schemeClr val="dk2"/>
              </a:buClr>
              <a:buSzPts val="2200"/>
              <a:buFont typeface="Calibri"/>
              <a:buChar char="●"/>
            </a:pPr>
            <a:r>
              <a:rPr i="0" lang="en-IN" sz="2200">
                <a:latin typeface="Calibri"/>
                <a:ea typeface="Calibri"/>
                <a:cs typeface="Calibri"/>
                <a:sym typeface="Calibri"/>
              </a:rPr>
              <a:t>Visual Basic is a third-generation event-driven programming language. It evolved from the earlier DOS version called BASIC. </a:t>
            </a:r>
            <a:endParaRPr sz="2800">
              <a:latin typeface="Calibri"/>
              <a:ea typeface="Calibri"/>
              <a:cs typeface="Calibri"/>
              <a:sym typeface="Calibri"/>
            </a:endParaRPr>
          </a:p>
          <a:p>
            <a:pPr indent="-254000" lvl="0" marL="228600" rtl="0" algn="l">
              <a:lnSpc>
                <a:spcPct val="80000"/>
              </a:lnSpc>
              <a:spcBef>
                <a:spcPts val="1000"/>
              </a:spcBef>
              <a:spcAft>
                <a:spcPts val="0"/>
              </a:spcAft>
              <a:buClr>
                <a:schemeClr val="dk2"/>
              </a:buClr>
              <a:buSzPts val="2200"/>
              <a:buChar char="●"/>
            </a:pPr>
            <a:r>
              <a:rPr b="1" i="0" lang="en-IN" sz="2200">
                <a:latin typeface="Calibri"/>
                <a:ea typeface="Calibri"/>
                <a:cs typeface="Calibri"/>
                <a:sym typeface="Calibri"/>
              </a:rPr>
              <a:t>BASIC</a:t>
            </a:r>
            <a:r>
              <a:rPr i="0" lang="en-IN" sz="2200">
                <a:latin typeface="Calibri"/>
                <a:ea typeface="Calibri"/>
                <a:cs typeface="Calibri"/>
                <a:sym typeface="Calibri"/>
              </a:rPr>
              <a:t> means </a:t>
            </a:r>
            <a:r>
              <a:rPr b="1" i="0" lang="en-IN" sz="2200">
                <a:latin typeface="Calibri"/>
                <a:ea typeface="Calibri"/>
                <a:cs typeface="Calibri"/>
                <a:sym typeface="Calibri"/>
              </a:rPr>
              <a:t>B</a:t>
            </a:r>
            <a:r>
              <a:rPr i="0" lang="en-IN" sz="2200">
                <a:latin typeface="Calibri"/>
                <a:ea typeface="Calibri"/>
                <a:cs typeface="Calibri"/>
                <a:sym typeface="Calibri"/>
              </a:rPr>
              <a:t>eginners' </a:t>
            </a:r>
            <a:r>
              <a:rPr b="1" i="0" lang="en-IN" sz="2200">
                <a:latin typeface="Calibri"/>
                <a:ea typeface="Calibri"/>
                <a:cs typeface="Calibri"/>
                <a:sym typeface="Calibri"/>
              </a:rPr>
              <a:t>A</a:t>
            </a:r>
            <a:r>
              <a:rPr i="0" lang="en-IN" sz="2200">
                <a:latin typeface="Calibri"/>
                <a:ea typeface="Calibri"/>
                <a:cs typeface="Calibri"/>
                <a:sym typeface="Calibri"/>
              </a:rPr>
              <a:t>ll-purpose </a:t>
            </a:r>
            <a:r>
              <a:rPr b="1" i="0" lang="en-IN" sz="2200">
                <a:latin typeface="Calibri"/>
                <a:ea typeface="Calibri"/>
                <a:cs typeface="Calibri"/>
                <a:sym typeface="Calibri"/>
              </a:rPr>
              <a:t>S</a:t>
            </a:r>
            <a:r>
              <a:rPr i="0" lang="en-IN" sz="2200">
                <a:latin typeface="Calibri"/>
                <a:ea typeface="Calibri"/>
                <a:cs typeface="Calibri"/>
                <a:sym typeface="Calibri"/>
              </a:rPr>
              <a:t>ymbolic </a:t>
            </a:r>
            <a:r>
              <a:rPr b="1" i="0" lang="en-IN" sz="2200">
                <a:latin typeface="Calibri"/>
                <a:ea typeface="Calibri"/>
                <a:cs typeface="Calibri"/>
                <a:sym typeface="Calibri"/>
              </a:rPr>
              <a:t>I</a:t>
            </a:r>
            <a:r>
              <a:rPr i="0" lang="en-IN" sz="2200">
                <a:latin typeface="Calibri"/>
                <a:ea typeface="Calibri"/>
                <a:cs typeface="Calibri"/>
                <a:sym typeface="Calibri"/>
              </a:rPr>
              <a:t>nstruction </a:t>
            </a:r>
            <a:r>
              <a:rPr b="1" i="0" lang="en-IN" sz="2200">
                <a:latin typeface="Calibri"/>
                <a:ea typeface="Calibri"/>
                <a:cs typeface="Calibri"/>
                <a:sym typeface="Calibri"/>
              </a:rPr>
              <a:t>C</a:t>
            </a:r>
            <a:r>
              <a:rPr i="0" lang="en-IN" sz="2200">
                <a:latin typeface="Calibri"/>
                <a:ea typeface="Calibri"/>
                <a:cs typeface="Calibri"/>
                <a:sym typeface="Calibri"/>
              </a:rPr>
              <a:t>ode.</a:t>
            </a:r>
            <a:endParaRPr sz="2800">
              <a:latin typeface="Calibri"/>
              <a:ea typeface="Calibri"/>
              <a:cs typeface="Calibri"/>
              <a:sym typeface="Calibri"/>
            </a:endParaRPr>
          </a:p>
          <a:p>
            <a:pPr indent="-254000" lvl="0" marL="228600" rtl="0" algn="l">
              <a:lnSpc>
                <a:spcPct val="80000"/>
              </a:lnSpc>
              <a:spcBef>
                <a:spcPts val="1000"/>
              </a:spcBef>
              <a:spcAft>
                <a:spcPts val="0"/>
              </a:spcAft>
              <a:buClr>
                <a:schemeClr val="dk2"/>
              </a:buClr>
              <a:buSzPts val="2200"/>
              <a:buFont typeface="Calibri"/>
              <a:buChar char="●"/>
            </a:pPr>
            <a:r>
              <a:rPr i="0" lang="en-IN" sz="2200">
                <a:latin typeface="Calibri"/>
                <a:ea typeface="Calibri"/>
                <a:cs typeface="Calibri"/>
                <a:sym typeface="Calibri"/>
              </a:rPr>
              <a:t>Visual Basic is a user-friendly programming language designed for beginners, and it enables anyone to develop GUI window applications easily.</a:t>
            </a:r>
            <a:endParaRPr sz="2800">
              <a:latin typeface="Calibri"/>
              <a:ea typeface="Calibri"/>
              <a:cs typeface="Calibri"/>
              <a:sym typeface="Calibri"/>
            </a:endParaRPr>
          </a:p>
          <a:p>
            <a:pPr indent="-254000" lvl="0" marL="228600" rtl="0" algn="l">
              <a:lnSpc>
                <a:spcPct val="80000"/>
              </a:lnSpc>
              <a:spcBef>
                <a:spcPts val="1000"/>
              </a:spcBef>
              <a:spcAft>
                <a:spcPts val="0"/>
              </a:spcAft>
              <a:buClr>
                <a:schemeClr val="dk2"/>
              </a:buClr>
              <a:buSzPts val="2200"/>
              <a:buFont typeface="Calibri"/>
              <a:buChar char="●"/>
            </a:pPr>
            <a:r>
              <a:rPr i="0" lang="en-IN" sz="2200">
                <a:latin typeface="Calibri"/>
                <a:ea typeface="Calibri"/>
                <a:cs typeface="Calibri"/>
                <a:sym typeface="Calibri"/>
              </a:rPr>
              <a:t>Like all other .NET languages, VB.NET has complete support for object-oriented concepts. Everything in VB.NET is an object, including all of the primitive types (Short, Integer, Long, String, Boolean, etc.) and user-defined types, events, and even assemblies. All objects inherits from the base class Object.</a:t>
            </a:r>
            <a:endParaRPr sz="2800">
              <a:latin typeface="Calibri"/>
              <a:ea typeface="Calibri"/>
              <a:cs typeface="Calibri"/>
              <a:sym typeface="Calibri"/>
            </a:endParaRPr>
          </a:p>
          <a:p>
            <a:pPr indent="-254000" lvl="0" marL="228600" rtl="0" algn="l">
              <a:lnSpc>
                <a:spcPct val="80000"/>
              </a:lnSpc>
              <a:spcBef>
                <a:spcPts val="1000"/>
              </a:spcBef>
              <a:spcAft>
                <a:spcPts val="0"/>
              </a:spcAft>
              <a:buClr>
                <a:schemeClr val="dk2"/>
              </a:buClr>
              <a:buSzPts val="2200"/>
              <a:buFont typeface="Calibri"/>
              <a:buChar char="●"/>
            </a:pPr>
            <a:r>
              <a:rPr i="0" lang="en-IN" sz="2200">
                <a:latin typeface="Calibri"/>
                <a:ea typeface="Calibri"/>
                <a:cs typeface="Calibri"/>
                <a:sym typeface="Calibri"/>
              </a:rPr>
              <a:t>VB.NET is implemented by Microsoft's .NET framework. Therefore, it has full access to all the libraries in the .Net Framework. It's also possible to run VB.NET programs on Mono, the open-source alternative to .NET, not only under Windows, but even Linux or Mac OSX.</a:t>
            </a:r>
            <a:endParaRPr sz="2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10"/>
          <p:cNvSpPr txBox="1"/>
          <p:nvPr>
            <p:ph type="title"/>
          </p:nvPr>
        </p:nvSpPr>
        <p:spPr>
          <a:xfrm>
            <a:off x="352214" y="321734"/>
            <a:ext cx="11077785" cy="457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600"/>
              <a:buFont typeface="Calibri"/>
              <a:buNone/>
            </a:pPr>
            <a:r>
              <a:rPr lang="en-IN" sz="3300">
                <a:solidFill>
                  <a:schemeClr val="dk1"/>
                </a:solidFill>
              </a:rPr>
              <a:t>Creating list in SharePoint for Transportation Portal</a:t>
            </a:r>
            <a:endParaRPr sz="4700">
              <a:solidFill>
                <a:schemeClr val="dk1"/>
              </a:solidFill>
            </a:endParaRPr>
          </a:p>
        </p:txBody>
      </p:sp>
      <p:sp>
        <p:nvSpPr>
          <p:cNvPr id="186" name="Google Shape;186;p10"/>
          <p:cNvSpPr/>
          <p:nvPr/>
        </p:nvSpPr>
        <p:spPr>
          <a:xfrm>
            <a:off x="640080" y="2586994"/>
            <a:ext cx="3474720" cy="18288"/>
          </a:xfrm>
          <a:custGeom>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10"/>
          <p:cNvSpPr txBox="1"/>
          <p:nvPr>
            <p:ph idx="1" type="body"/>
          </p:nvPr>
        </p:nvSpPr>
        <p:spPr>
          <a:xfrm>
            <a:off x="276025" y="1185325"/>
            <a:ext cx="11077800" cy="49917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n-IN">
                <a:latin typeface="Calibri"/>
                <a:ea typeface="Calibri"/>
                <a:cs typeface="Calibri"/>
                <a:sym typeface="Calibri"/>
              </a:rPr>
              <a:t>1. </a:t>
            </a:r>
            <a:r>
              <a:rPr lang="en-IN">
                <a:latin typeface="Calibri"/>
                <a:ea typeface="Calibri"/>
                <a:cs typeface="Calibri"/>
                <a:sym typeface="Calibri"/>
              </a:rPr>
              <a:t>Creating list                                  2.Adding details using quick edit</a:t>
            </a:r>
            <a:endParaRPr>
              <a:latin typeface="Calibri"/>
              <a:ea typeface="Calibri"/>
              <a:cs typeface="Calibri"/>
              <a:sym typeface="Calibri"/>
            </a:endParaRPr>
          </a:p>
          <a:p>
            <a:pPr indent="-336550" lvl="0" marL="51435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336550" lvl="0" marL="51435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336550" lvl="0" marL="514350" rtl="0" algn="l">
              <a:lnSpc>
                <a:spcPct val="90000"/>
              </a:lnSpc>
              <a:spcBef>
                <a:spcPts val="1000"/>
              </a:spcBef>
              <a:spcAft>
                <a:spcPts val="0"/>
              </a:spcAft>
              <a:buClr>
                <a:schemeClr val="dk1"/>
              </a:buClr>
              <a:buSzPts val="2800"/>
              <a:buNone/>
            </a:pPr>
            <a:r>
              <a:t/>
            </a:r>
            <a:endParaRPr/>
          </a:p>
          <a:p>
            <a:pPr indent="-336550" lvl="0" marL="51435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latin typeface="Calibri"/>
                <a:ea typeface="Calibri"/>
                <a:cs typeface="Calibri"/>
                <a:sym typeface="Calibri"/>
              </a:rPr>
              <a:t>3.Migrating Sharepoint List            </a:t>
            </a:r>
            <a:endParaRPr>
              <a:latin typeface="Calibri"/>
              <a:ea typeface="Calibri"/>
              <a:cs typeface="Calibri"/>
              <a:sym typeface="Calibri"/>
            </a:endParaRPr>
          </a:p>
          <a:p>
            <a:pPr indent="0" lvl="0" marL="0" rtl="0" algn="l">
              <a:lnSpc>
                <a:spcPct val="90000"/>
              </a:lnSpc>
              <a:spcBef>
                <a:spcPts val="1000"/>
              </a:spcBef>
              <a:spcAft>
                <a:spcPts val="1600"/>
              </a:spcAft>
              <a:buClr>
                <a:schemeClr val="dk1"/>
              </a:buClr>
              <a:buSzPts val="2000"/>
              <a:buNone/>
            </a:pPr>
            <a:r>
              <a:rPr lang="en-IN">
                <a:latin typeface="Calibri"/>
                <a:ea typeface="Calibri"/>
                <a:cs typeface="Calibri"/>
                <a:sym typeface="Calibri"/>
              </a:rPr>
              <a:t>To </a:t>
            </a:r>
            <a:r>
              <a:rPr lang="en-IN">
                <a:latin typeface="Calibri"/>
                <a:ea typeface="Calibri"/>
                <a:cs typeface="Calibri"/>
                <a:sym typeface="Calibri"/>
              </a:rPr>
              <a:t>infopath</a:t>
            </a:r>
            <a:r>
              <a:rPr lang="en-IN">
                <a:latin typeface="Calibri"/>
                <a:ea typeface="Calibri"/>
                <a:cs typeface="Calibri"/>
                <a:sym typeface="Calibri"/>
              </a:rPr>
              <a:t> form </a:t>
            </a:r>
            <a:r>
              <a:rPr lang="en-IN"/>
              <a:t>     </a:t>
            </a:r>
            <a:r>
              <a:rPr lang="en-IN" sz="2000"/>
              <a:t>                                                </a:t>
            </a:r>
            <a:endParaRPr/>
          </a:p>
        </p:txBody>
      </p:sp>
      <p:pic>
        <p:nvPicPr>
          <p:cNvPr id="188" name="Google Shape;188;p10">
            <a:hlinkClick action="ppaction://hlinksldjump" r:id="rId3"/>
          </p:cNvPr>
          <p:cNvPicPr preferRelativeResize="0"/>
          <p:nvPr/>
        </p:nvPicPr>
        <p:blipFill rotWithShape="1">
          <a:blip r:embed="rId4">
            <a:alphaModFix/>
          </a:blip>
          <a:srcRect b="0" l="0" r="0" t="0"/>
          <a:stretch/>
        </p:blipFill>
        <p:spPr>
          <a:xfrm>
            <a:off x="640077" y="1738886"/>
            <a:ext cx="3802130" cy="1714500"/>
          </a:xfrm>
          <a:prstGeom prst="rect">
            <a:avLst/>
          </a:prstGeom>
          <a:noFill/>
          <a:ln cap="flat" cmpd="sng" w="9525">
            <a:solidFill>
              <a:srgbClr val="D3D3D3"/>
            </a:solidFill>
            <a:prstDash val="solid"/>
            <a:round/>
            <a:headEnd len="sm" w="sm" type="none"/>
            <a:tailEnd len="sm" w="sm" type="none"/>
          </a:ln>
        </p:spPr>
      </p:pic>
      <p:pic>
        <p:nvPicPr>
          <p:cNvPr id="189" name="Google Shape;189;p10">
            <a:hlinkClick action="ppaction://hlinksldjump" r:id="rId5"/>
          </p:cNvPr>
          <p:cNvPicPr preferRelativeResize="0"/>
          <p:nvPr/>
        </p:nvPicPr>
        <p:blipFill rotWithShape="1">
          <a:blip r:embed="rId6">
            <a:alphaModFix/>
          </a:blip>
          <a:srcRect b="0" l="0" r="0" t="0"/>
          <a:stretch/>
        </p:blipFill>
        <p:spPr>
          <a:xfrm>
            <a:off x="5318973" y="1811894"/>
            <a:ext cx="3786389" cy="1714500"/>
          </a:xfrm>
          <a:prstGeom prst="rect">
            <a:avLst/>
          </a:prstGeom>
          <a:noFill/>
          <a:ln cap="flat" cmpd="sng" w="9525">
            <a:solidFill>
              <a:srgbClr val="D3D3D3"/>
            </a:solidFill>
            <a:prstDash val="solid"/>
            <a:round/>
            <a:headEnd len="sm" w="sm" type="none"/>
            <a:tailEnd len="sm" w="sm" type="none"/>
          </a:ln>
        </p:spPr>
      </p:pic>
      <p:pic>
        <p:nvPicPr>
          <p:cNvPr id="190" name="Google Shape;190;p10">
            <a:hlinkClick action="ppaction://hlinksldjump" r:id="rId7"/>
          </p:cNvPr>
          <p:cNvPicPr preferRelativeResize="0"/>
          <p:nvPr/>
        </p:nvPicPr>
        <p:blipFill rotWithShape="1">
          <a:blip r:embed="rId8">
            <a:alphaModFix/>
          </a:blip>
          <a:srcRect b="0" l="0" r="0" t="0"/>
          <a:stretch/>
        </p:blipFill>
        <p:spPr>
          <a:xfrm>
            <a:off x="901521" y="4671006"/>
            <a:ext cx="3048000" cy="1714500"/>
          </a:xfrm>
          <a:prstGeom prst="rect">
            <a:avLst/>
          </a:prstGeom>
          <a:noFill/>
          <a:ln cap="flat" cmpd="sng" w="9525">
            <a:solidFill>
              <a:srgbClr val="D3D3D3"/>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Graphical user interface&#10;&#10;Description automatically generated" id="196" name="Google Shape;196;p11"/>
          <p:cNvPicPr preferRelativeResize="0"/>
          <p:nvPr>
            <p:ph idx="1" type="body"/>
          </p:nvPr>
        </p:nvPicPr>
        <p:blipFill rotWithShape="1">
          <a:blip r:embed="rId3">
            <a:alphaModFix/>
          </a:blip>
          <a:srcRect b="0" l="0" r="0" t="0"/>
          <a:stretch/>
        </p:blipFill>
        <p:spPr>
          <a:xfrm>
            <a:off x="225027" y="257980"/>
            <a:ext cx="11628306" cy="63968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12"/>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raphical user interface, application&#10;&#10;Description automatically generated" id="203" name="Google Shape;203;p12"/>
          <p:cNvPicPr preferRelativeResize="0"/>
          <p:nvPr/>
        </p:nvPicPr>
        <p:blipFill rotWithShape="1">
          <a:blip r:embed="rId3">
            <a:alphaModFix/>
          </a:blip>
          <a:srcRect b="0" l="7513" r="26537" t="0"/>
          <a:stretch/>
        </p:blipFill>
        <p:spPr>
          <a:xfrm>
            <a:off x="373488" y="154546"/>
            <a:ext cx="11475076" cy="6400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13"/>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raphical user interface, application, table, Excel&#10;&#10;Description automatically generated" id="210" name="Google Shape;210;p13"/>
          <p:cNvPicPr preferRelativeResize="0"/>
          <p:nvPr/>
        </p:nvPicPr>
        <p:blipFill rotWithShape="1">
          <a:blip r:embed="rId3">
            <a:alphaModFix/>
          </a:blip>
          <a:srcRect b="0" l="0" r="0" t="0"/>
          <a:stretch/>
        </p:blipFill>
        <p:spPr>
          <a:xfrm>
            <a:off x="301236" y="136017"/>
            <a:ext cx="11006414" cy="6518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17271b9e3d_1_8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16" name="Google Shape;216;g117271b9e3d_1_8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descr="Table&#10;&#10;Description automatically generated" id="217" name="Google Shape;217;g117271b9e3d_1_84"/>
          <p:cNvPicPr preferRelativeResize="0"/>
          <p:nvPr/>
        </p:nvPicPr>
        <p:blipFill rotWithShape="1">
          <a:blip r:embed="rId3">
            <a:alphaModFix/>
          </a:blip>
          <a:srcRect b="0" l="0" r="0" t="0"/>
          <a:stretch/>
        </p:blipFill>
        <p:spPr>
          <a:xfrm>
            <a:off x="394325" y="165950"/>
            <a:ext cx="11449576" cy="6477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17271b9e3d_2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23" name="Google Shape;223;g117271b9e3d_2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224" name="Google Shape;224;g117271b9e3d_2_0"/>
          <p:cNvPicPr preferRelativeResize="0"/>
          <p:nvPr/>
        </p:nvPicPr>
        <p:blipFill>
          <a:blip r:embed="rId3">
            <a:alphaModFix/>
          </a:blip>
          <a:stretch>
            <a:fillRect/>
          </a:stretch>
        </p:blipFill>
        <p:spPr>
          <a:xfrm>
            <a:off x="590425" y="0"/>
            <a:ext cx="10922849"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17271b9e3d_2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30" name="Google Shape;230;g117271b9e3d_2_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231" name="Google Shape;231;g117271b9e3d_2_6"/>
          <p:cNvPicPr preferRelativeResize="0"/>
          <p:nvPr/>
        </p:nvPicPr>
        <p:blipFill>
          <a:blip r:embed="rId3">
            <a:alphaModFix/>
          </a:blip>
          <a:stretch>
            <a:fillRect/>
          </a:stretch>
        </p:blipFill>
        <p:spPr>
          <a:xfrm>
            <a:off x="454175" y="0"/>
            <a:ext cx="11127227" cy="68579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g117271b9e3d_1_9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g117271b9e3d_1_90"/>
          <p:cNvSpPr txBox="1"/>
          <p:nvPr>
            <p:ph type="title"/>
          </p:nvPr>
        </p:nvSpPr>
        <p:spPr>
          <a:xfrm>
            <a:off x="630936" y="639520"/>
            <a:ext cx="3429000" cy="17190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sz="4200">
                <a:solidFill>
                  <a:schemeClr val="dk1"/>
                </a:solidFill>
              </a:rPr>
              <a:t>Creating Pages in SharePoint</a:t>
            </a:r>
            <a:endParaRPr>
              <a:solidFill>
                <a:schemeClr val="dk1"/>
              </a:solidFill>
            </a:endParaRPr>
          </a:p>
        </p:txBody>
      </p:sp>
      <p:sp>
        <p:nvSpPr>
          <p:cNvPr id="238" name="Google Shape;238;g117271b9e3d_1_90"/>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g117271b9e3d_1_90"/>
          <p:cNvSpPr txBox="1"/>
          <p:nvPr>
            <p:ph idx="1" type="body"/>
          </p:nvPr>
        </p:nvSpPr>
        <p:spPr>
          <a:xfrm>
            <a:off x="630936" y="2807208"/>
            <a:ext cx="3429000" cy="341070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1600"/>
              </a:spcAft>
              <a:buClr>
                <a:schemeClr val="dk1"/>
              </a:buClr>
              <a:buSzPts val="2200"/>
              <a:buNone/>
            </a:pPr>
            <a:r>
              <a:rPr lang="en-IN" sz="3000">
                <a:solidFill>
                  <a:schemeClr val="accent5"/>
                </a:solidFill>
                <a:latin typeface="Calibri"/>
                <a:ea typeface="Calibri"/>
                <a:cs typeface="Calibri"/>
                <a:sym typeface="Calibri"/>
              </a:rPr>
              <a:t>User Page</a:t>
            </a:r>
            <a:endParaRPr sz="3000">
              <a:solidFill>
                <a:schemeClr val="accent5"/>
              </a:solidFill>
              <a:latin typeface="Calibri"/>
              <a:ea typeface="Calibri"/>
              <a:cs typeface="Calibri"/>
              <a:sym typeface="Calibri"/>
            </a:endParaRPr>
          </a:p>
        </p:txBody>
      </p:sp>
      <p:pic>
        <p:nvPicPr>
          <p:cNvPr descr="Graphical user interface, table&#10;&#10;Description automatically generated" id="240" name="Google Shape;240;g117271b9e3d_1_90"/>
          <p:cNvPicPr preferRelativeResize="0"/>
          <p:nvPr/>
        </p:nvPicPr>
        <p:blipFill rotWithShape="1">
          <a:blip r:embed="rId3">
            <a:alphaModFix/>
          </a:blip>
          <a:srcRect b="8725" l="0" r="28926" t="0"/>
          <a:stretch/>
        </p:blipFill>
        <p:spPr>
          <a:xfrm>
            <a:off x="4318525" y="152825"/>
            <a:ext cx="7334349" cy="6457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17271b9e3d_1_0"/>
          <p:cNvSpPr txBox="1"/>
          <p:nvPr>
            <p:ph type="ctrTitle"/>
          </p:nvPr>
        </p:nvSpPr>
        <p:spPr>
          <a:xfrm>
            <a:off x="3162300" y="840300"/>
            <a:ext cx="8442000" cy="2055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IN" sz="5000"/>
              <a:t>Table of Contents</a:t>
            </a:r>
            <a:endParaRPr sz="5000"/>
          </a:p>
        </p:txBody>
      </p:sp>
      <p:sp>
        <p:nvSpPr>
          <p:cNvPr id="92" name="Google Shape;92;g117271b9e3d_1_0"/>
          <p:cNvSpPr txBox="1"/>
          <p:nvPr>
            <p:ph idx="1" type="subTitle"/>
          </p:nvPr>
        </p:nvSpPr>
        <p:spPr>
          <a:xfrm>
            <a:off x="3162300" y="2139549"/>
            <a:ext cx="8442000" cy="3414000"/>
          </a:xfrm>
          <a:prstGeom prst="rect">
            <a:avLst/>
          </a:prstGeom>
        </p:spPr>
        <p:txBody>
          <a:bodyPr anchorCtr="0" anchor="b" bIns="121900" lIns="121900" spcFirstLastPara="1" rIns="121900" wrap="square" tIns="121900">
            <a:normAutofit/>
          </a:bodyPr>
          <a:lstStyle/>
          <a:p>
            <a:pPr indent="-406400" lvl="0" marL="457200" rtl="0" algn="l">
              <a:spcBef>
                <a:spcPts val="0"/>
              </a:spcBef>
              <a:spcAft>
                <a:spcPts val="0"/>
              </a:spcAft>
              <a:buSzPts val="2800"/>
              <a:buAutoNum type="arabicPeriod"/>
            </a:pPr>
            <a:r>
              <a:rPr lang="en-IN" sz="2800"/>
              <a:t>Company Brief</a:t>
            </a:r>
            <a:endParaRPr sz="2800"/>
          </a:p>
          <a:p>
            <a:pPr indent="-406400" lvl="0" marL="457200" rtl="0" algn="l">
              <a:spcBef>
                <a:spcPts val="0"/>
              </a:spcBef>
              <a:spcAft>
                <a:spcPts val="0"/>
              </a:spcAft>
              <a:buSzPts val="2800"/>
              <a:buAutoNum type="arabicPeriod"/>
            </a:pPr>
            <a:r>
              <a:rPr lang="en-IN" sz="2800"/>
              <a:t>Company Contact Details</a:t>
            </a:r>
            <a:endParaRPr sz="2800"/>
          </a:p>
          <a:p>
            <a:pPr indent="-406400" lvl="0" marL="457200" rtl="0" algn="l">
              <a:spcBef>
                <a:spcPts val="0"/>
              </a:spcBef>
              <a:spcAft>
                <a:spcPts val="0"/>
              </a:spcAft>
              <a:buSzPts val="2800"/>
              <a:buAutoNum type="arabicPeriod"/>
            </a:pPr>
            <a:r>
              <a:rPr lang="en-IN" sz="2800"/>
              <a:t>Technology Stack</a:t>
            </a:r>
            <a:endParaRPr sz="2800"/>
          </a:p>
          <a:p>
            <a:pPr indent="-406400" lvl="0" marL="457200" rtl="0" algn="l">
              <a:spcBef>
                <a:spcPts val="0"/>
              </a:spcBef>
              <a:spcAft>
                <a:spcPts val="0"/>
              </a:spcAft>
              <a:buSzPts val="2800"/>
              <a:buAutoNum type="arabicPeriod"/>
            </a:pPr>
            <a:r>
              <a:rPr lang="en-IN" sz="2800"/>
              <a:t>Work of Profile</a:t>
            </a:r>
            <a:endParaRPr sz="2800"/>
          </a:p>
          <a:p>
            <a:pPr indent="-406400" lvl="0" marL="457200" rtl="0" algn="l">
              <a:spcBef>
                <a:spcPts val="0"/>
              </a:spcBef>
              <a:spcAft>
                <a:spcPts val="0"/>
              </a:spcAft>
              <a:buSzPts val="2800"/>
              <a:buAutoNum type="arabicPeriod"/>
            </a:pPr>
            <a:r>
              <a:rPr lang="en-IN" sz="2800"/>
              <a:t>Type of </a:t>
            </a:r>
            <a:r>
              <a:rPr lang="en-IN" sz="2800"/>
              <a:t>Engagement</a:t>
            </a:r>
            <a:endParaRPr sz="2800"/>
          </a:p>
          <a:p>
            <a:pPr indent="-406400" lvl="0" marL="457200" rtl="0" algn="l">
              <a:spcBef>
                <a:spcPts val="0"/>
              </a:spcBef>
              <a:spcAft>
                <a:spcPts val="0"/>
              </a:spcAft>
              <a:buSzPts val="2800"/>
              <a:buAutoNum type="arabicPeriod"/>
            </a:pPr>
            <a:r>
              <a:rPr lang="en-IN" sz="2800"/>
              <a:t>Weekly Diary</a:t>
            </a:r>
            <a:endParaRPr sz="2800"/>
          </a:p>
          <a:p>
            <a:pPr indent="-406400" lvl="0" marL="457200" rtl="0" algn="l">
              <a:spcBef>
                <a:spcPts val="0"/>
              </a:spcBef>
              <a:spcAft>
                <a:spcPts val="0"/>
              </a:spcAft>
              <a:buSzPts val="2800"/>
              <a:buAutoNum type="arabicPeriod"/>
            </a:pPr>
            <a:r>
              <a:rPr lang="en-IN" sz="2800"/>
              <a:t>Documents</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15"/>
          <p:cNvSpPr txBox="1"/>
          <p:nvPr>
            <p:ph type="title"/>
          </p:nvPr>
        </p:nvSpPr>
        <p:spPr>
          <a:xfrm>
            <a:off x="630936" y="639520"/>
            <a:ext cx="3429000" cy="17190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sz="4200">
                <a:solidFill>
                  <a:schemeClr val="dk1"/>
                </a:solidFill>
              </a:rPr>
              <a:t>Creating Pages in SharePoint</a:t>
            </a:r>
            <a:endParaRPr>
              <a:solidFill>
                <a:schemeClr val="dk1"/>
              </a:solidFill>
            </a:endParaRPr>
          </a:p>
        </p:txBody>
      </p:sp>
      <p:sp>
        <p:nvSpPr>
          <p:cNvPr id="247" name="Google Shape;247;p15"/>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15"/>
          <p:cNvSpPr txBox="1"/>
          <p:nvPr>
            <p:ph idx="1" type="body"/>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1600"/>
              </a:spcAft>
              <a:buClr>
                <a:schemeClr val="dk1"/>
              </a:buClr>
              <a:buSzPts val="2200"/>
              <a:buNone/>
            </a:pPr>
            <a:r>
              <a:rPr lang="en-IN" sz="3000">
                <a:solidFill>
                  <a:schemeClr val="accent5"/>
                </a:solidFill>
                <a:latin typeface="Calibri"/>
                <a:ea typeface="Calibri"/>
                <a:cs typeface="Calibri"/>
                <a:sym typeface="Calibri"/>
              </a:rPr>
              <a:t>Admin Page</a:t>
            </a:r>
            <a:endParaRPr sz="3000">
              <a:solidFill>
                <a:schemeClr val="accent5"/>
              </a:solidFill>
              <a:latin typeface="Calibri"/>
              <a:ea typeface="Calibri"/>
              <a:cs typeface="Calibri"/>
              <a:sym typeface="Calibri"/>
            </a:endParaRPr>
          </a:p>
        </p:txBody>
      </p:sp>
      <p:pic>
        <p:nvPicPr>
          <p:cNvPr descr="Graphical user interface, table&#10;&#10;Description automatically generated" id="249" name="Google Shape;249;p15"/>
          <p:cNvPicPr preferRelativeResize="0"/>
          <p:nvPr/>
        </p:nvPicPr>
        <p:blipFill rotWithShape="1">
          <a:blip r:embed="rId3">
            <a:alphaModFix/>
          </a:blip>
          <a:srcRect b="1" l="6690" r="6691" t="0"/>
          <a:stretch/>
        </p:blipFill>
        <p:spPr>
          <a:xfrm>
            <a:off x="4727471" y="640080"/>
            <a:ext cx="6757370" cy="55778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g117271b9e3d_1_9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g117271b9e3d_1_99"/>
          <p:cNvSpPr txBox="1"/>
          <p:nvPr>
            <p:ph type="title"/>
          </p:nvPr>
        </p:nvSpPr>
        <p:spPr>
          <a:xfrm>
            <a:off x="630936" y="639520"/>
            <a:ext cx="3429000" cy="1719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3750">
                <a:solidFill>
                  <a:schemeClr val="dk1"/>
                </a:solidFill>
              </a:rPr>
              <a:t>WorkFlow</a:t>
            </a:r>
            <a:r>
              <a:rPr lang="en-IN" sz="3750">
                <a:solidFill>
                  <a:schemeClr val="dk1"/>
                </a:solidFill>
              </a:rPr>
              <a:t> </a:t>
            </a:r>
            <a:endParaRPr sz="3750">
              <a:solidFill>
                <a:schemeClr val="dk1"/>
              </a:solidFill>
            </a:endParaRPr>
          </a:p>
        </p:txBody>
      </p:sp>
      <p:sp>
        <p:nvSpPr>
          <p:cNvPr id="256" name="Google Shape;256;g117271b9e3d_1_99"/>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g117271b9e3d_1_99"/>
          <p:cNvSpPr txBox="1"/>
          <p:nvPr>
            <p:ph idx="1" type="body"/>
          </p:nvPr>
        </p:nvSpPr>
        <p:spPr>
          <a:xfrm>
            <a:off x="630936" y="2807283"/>
            <a:ext cx="3429000" cy="341070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1600"/>
              </a:spcAft>
              <a:buClr>
                <a:schemeClr val="dk1"/>
              </a:buClr>
              <a:buSzPts val="2200"/>
              <a:buNone/>
            </a:pPr>
            <a:r>
              <a:rPr lang="en-IN" sz="2800">
                <a:solidFill>
                  <a:schemeClr val="accent5"/>
                </a:solidFill>
                <a:latin typeface="Calibri"/>
                <a:ea typeface="Calibri"/>
                <a:cs typeface="Calibri"/>
                <a:sym typeface="Calibri"/>
              </a:rPr>
              <a:t>Format</a:t>
            </a:r>
            <a:endParaRPr sz="2800">
              <a:solidFill>
                <a:schemeClr val="accent5"/>
              </a:solidFill>
              <a:latin typeface="Calibri"/>
              <a:ea typeface="Calibri"/>
              <a:cs typeface="Calibri"/>
              <a:sym typeface="Calibri"/>
            </a:endParaRPr>
          </a:p>
        </p:txBody>
      </p:sp>
      <p:pic>
        <p:nvPicPr>
          <p:cNvPr descr="Graphical user interface, application&#10;&#10;Description automatically generated" id="258" name="Google Shape;258;g117271b9e3d_1_99"/>
          <p:cNvPicPr preferRelativeResize="0"/>
          <p:nvPr/>
        </p:nvPicPr>
        <p:blipFill rotWithShape="1">
          <a:blip r:embed="rId3">
            <a:alphaModFix/>
          </a:blip>
          <a:srcRect b="0" l="0" r="0" t="0"/>
          <a:stretch/>
        </p:blipFill>
        <p:spPr>
          <a:xfrm>
            <a:off x="4654296" y="978179"/>
            <a:ext cx="6903722" cy="49016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18"/>
          <p:cNvSpPr txBox="1"/>
          <p:nvPr>
            <p:ph type="title"/>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3750">
                <a:solidFill>
                  <a:schemeClr val="dk1"/>
                </a:solidFill>
              </a:rPr>
              <a:t>WorkFlow </a:t>
            </a:r>
            <a:endParaRPr sz="3750">
              <a:solidFill>
                <a:schemeClr val="dk1"/>
              </a:solidFill>
            </a:endParaRPr>
          </a:p>
        </p:txBody>
      </p:sp>
      <p:sp>
        <p:nvSpPr>
          <p:cNvPr id="265" name="Google Shape;265;p18"/>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18"/>
          <p:cNvSpPr txBox="1"/>
          <p:nvPr>
            <p:ph idx="1" type="body"/>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1600"/>
              </a:spcAft>
              <a:buClr>
                <a:schemeClr val="dk1"/>
              </a:buClr>
              <a:buSzPts val="2200"/>
              <a:buNone/>
            </a:pPr>
            <a:r>
              <a:rPr lang="en-IN" sz="2800">
                <a:solidFill>
                  <a:schemeClr val="accent5"/>
                </a:solidFill>
                <a:latin typeface="Calibri"/>
                <a:ea typeface="Calibri"/>
                <a:cs typeface="Calibri"/>
                <a:sym typeface="Calibri"/>
              </a:rPr>
              <a:t>Successful running of flow when form is submitted by user.</a:t>
            </a:r>
            <a:endParaRPr sz="2800">
              <a:solidFill>
                <a:schemeClr val="accent5"/>
              </a:solidFill>
              <a:latin typeface="Calibri"/>
              <a:ea typeface="Calibri"/>
              <a:cs typeface="Calibri"/>
              <a:sym typeface="Calibri"/>
            </a:endParaRPr>
          </a:p>
        </p:txBody>
      </p:sp>
      <p:pic>
        <p:nvPicPr>
          <p:cNvPr descr="A screenshot of a computer&#10;&#10;Description automatically generated" id="267" name="Google Shape;267;p18"/>
          <p:cNvPicPr preferRelativeResize="0"/>
          <p:nvPr/>
        </p:nvPicPr>
        <p:blipFill rotWithShape="1">
          <a:blip r:embed="rId3">
            <a:alphaModFix/>
          </a:blip>
          <a:srcRect b="0" l="0" r="0" t="0"/>
          <a:stretch/>
        </p:blipFill>
        <p:spPr>
          <a:xfrm>
            <a:off x="4142700" y="277100"/>
            <a:ext cx="7930426" cy="6389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sp>
        <p:nvSpPr>
          <p:cNvPr id="272" name="Google Shape;272;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19"/>
          <p:cNvSpPr txBox="1"/>
          <p:nvPr>
            <p:ph type="title"/>
          </p:nvPr>
        </p:nvSpPr>
        <p:spPr>
          <a:xfrm>
            <a:off x="630936" y="639520"/>
            <a:ext cx="3429000" cy="1719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3750">
                <a:solidFill>
                  <a:schemeClr val="dk1"/>
                </a:solidFill>
              </a:rPr>
              <a:t>WorkFlow</a:t>
            </a:r>
            <a:endParaRPr sz="3750">
              <a:solidFill>
                <a:schemeClr val="dk1"/>
              </a:solidFill>
            </a:endParaRPr>
          </a:p>
        </p:txBody>
      </p:sp>
      <p:sp>
        <p:nvSpPr>
          <p:cNvPr id="274" name="Google Shape;274;p19"/>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19"/>
          <p:cNvSpPr txBox="1"/>
          <p:nvPr>
            <p:ph idx="1" type="body"/>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5400"/>
              <a:buFont typeface="Calibri"/>
              <a:buNone/>
            </a:pPr>
            <a:r>
              <a:rPr lang="en-IN" sz="3000">
                <a:solidFill>
                  <a:schemeClr val="accent5"/>
                </a:solidFill>
                <a:latin typeface="Calibri"/>
                <a:ea typeface="Calibri"/>
                <a:cs typeface="Calibri"/>
                <a:sym typeface="Calibri"/>
              </a:rPr>
              <a:t>Successful Flow Run</a:t>
            </a:r>
            <a:endParaRPr sz="3000">
              <a:solidFill>
                <a:schemeClr val="accent5"/>
              </a:solidFill>
              <a:latin typeface="Calibri"/>
              <a:ea typeface="Calibri"/>
              <a:cs typeface="Calibri"/>
              <a:sym typeface="Calibri"/>
            </a:endParaRPr>
          </a:p>
          <a:p>
            <a:pPr indent="-88900" lvl="0" marL="228600" rtl="0" algn="l">
              <a:lnSpc>
                <a:spcPct val="90000"/>
              </a:lnSpc>
              <a:spcBef>
                <a:spcPts val="0"/>
              </a:spcBef>
              <a:spcAft>
                <a:spcPts val="1600"/>
              </a:spcAft>
              <a:buClr>
                <a:schemeClr val="dk1"/>
              </a:buClr>
              <a:buSzPts val="2200"/>
              <a:buNone/>
            </a:pPr>
            <a:r>
              <a:t/>
            </a:r>
            <a:endParaRPr sz="3000">
              <a:solidFill>
                <a:schemeClr val="accent5"/>
              </a:solidFill>
              <a:latin typeface="Calibri"/>
              <a:ea typeface="Calibri"/>
              <a:cs typeface="Calibri"/>
              <a:sym typeface="Calibri"/>
            </a:endParaRPr>
          </a:p>
        </p:txBody>
      </p:sp>
      <p:pic>
        <p:nvPicPr>
          <p:cNvPr descr="Graphical user interface, application&#10;&#10;Description automatically generated" id="276" name="Google Shape;276;p19"/>
          <p:cNvPicPr preferRelativeResize="0"/>
          <p:nvPr/>
        </p:nvPicPr>
        <p:blipFill rotWithShape="1">
          <a:blip r:embed="rId3">
            <a:alphaModFix/>
          </a:blip>
          <a:srcRect b="6445" l="0" r="23442" t="0"/>
          <a:stretch/>
        </p:blipFill>
        <p:spPr>
          <a:xfrm>
            <a:off x="4059925" y="229225"/>
            <a:ext cx="7860374" cy="6421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20"/>
          <p:cNvSpPr txBox="1"/>
          <p:nvPr>
            <p:ph type="title"/>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3750">
                <a:solidFill>
                  <a:schemeClr val="dk1"/>
                </a:solidFill>
              </a:rPr>
              <a:t>Visual Basic</a:t>
            </a:r>
            <a:endParaRPr sz="3750">
              <a:solidFill>
                <a:schemeClr val="dk1"/>
              </a:solidFill>
            </a:endParaRPr>
          </a:p>
        </p:txBody>
      </p:sp>
      <p:sp>
        <p:nvSpPr>
          <p:cNvPr id="283" name="Google Shape;283;p20"/>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20"/>
          <p:cNvSpPr txBox="1"/>
          <p:nvPr>
            <p:ph idx="1" type="body"/>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1600"/>
              </a:spcAft>
              <a:buClr>
                <a:schemeClr val="dk1"/>
              </a:buClr>
              <a:buSzPts val="2200"/>
              <a:buNone/>
            </a:pPr>
            <a:r>
              <a:rPr lang="en-IN" sz="3000">
                <a:solidFill>
                  <a:schemeClr val="accent5"/>
                </a:solidFill>
                <a:latin typeface="Calibri"/>
                <a:ea typeface="Calibri"/>
                <a:cs typeface="Calibri"/>
                <a:sym typeface="Calibri"/>
              </a:rPr>
              <a:t>Creating New Form</a:t>
            </a:r>
            <a:endParaRPr sz="3000">
              <a:solidFill>
                <a:schemeClr val="accent5"/>
              </a:solidFill>
              <a:latin typeface="Calibri"/>
              <a:ea typeface="Calibri"/>
              <a:cs typeface="Calibri"/>
              <a:sym typeface="Calibri"/>
            </a:endParaRPr>
          </a:p>
        </p:txBody>
      </p:sp>
      <p:pic>
        <p:nvPicPr>
          <p:cNvPr descr="Graphical user interface, application&#10;&#10;Description automatically generated" id="285" name="Google Shape;285;p20"/>
          <p:cNvPicPr preferRelativeResize="0"/>
          <p:nvPr/>
        </p:nvPicPr>
        <p:blipFill rotWithShape="1">
          <a:blip r:embed="rId3">
            <a:alphaModFix/>
          </a:blip>
          <a:srcRect b="0" l="0" r="0" t="0"/>
          <a:stretch/>
        </p:blipFill>
        <p:spPr>
          <a:xfrm>
            <a:off x="4059925" y="210125"/>
            <a:ext cx="7975002" cy="64377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sp>
        <p:nvSpPr>
          <p:cNvPr id="290" name="Google Shape;290;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21"/>
          <p:cNvSpPr txBox="1"/>
          <p:nvPr>
            <p:ph type="title"/>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3750">
                <a:solidFill>
                  <a:schemeClr val="dk1"/>
                </a:solidFill>
              </a:rPr>
              <a:t>Visual Basic</a:t>
            </a:r>
            <a:endParaRPr sz="3750">
              <a:solidFill>
                <a:schemeClr val="dk1"/>
              </a:solidFill>
            </a:endParaRPr>
          </a:p>
        </p:txBody>
      </p:sp>
      <p:sp>
        <p:nvSpPr>
          <p:cNvPr id="292" name="Google Shape;292;p21"/>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21"/>
          <p:cNvSpPr txBox="1"/>
          <p:nvPr>
            <p:ph idx="1" type="body"/>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1600"/>
              </a:spcAft>
              <a:buClr>
                <a:schemeClr val="dk1"/>
              </a:buClr>
              <a:buSzPts val="2200"/>
              <a:buNone/>
            </a:pPr>
            <a:r>
              <a:rPr lang="en-IN" sz="3000">
                <a:solidFill>
                  <a:schemeClr val="accent5"/>
                </a:solidFill>
                <a:latin typeface="Calibri"/>
                <a:ea typeface="Calibri"/>
                <a:cs typeface="Calibri"/>
                <a:sym typeface="Calibri"/>
              </a:rPr>
              <a:t>Simple Form</a:t>
            </a:r>
            <a:endParaRPr sz="3000">
              <a:solidFill>
                <a:schemeClr val="accent5"/>
              </a:solidFill>
              <a:latin typeface="Calibri"/>
              <a:ea typeface="Calibri"/>
              <a:cs typeface="Calibri"/>
              <a:sym typeface="Calibri"/>
            </a:endParaRPr>
          </a:p>
        </p:txBody>
      </p:sp>
      <p:pic>
        <p:nvPicPr>
          <p:cNvPr descr="A picture containing text, screenshot, indoor&#10;&#10;Description automatically generated" id="294" name="Google Shape;294;p21"/>
          <p:cNvPicPr preferRelativeResize="0"/>
          <p:nvPr/>
        </p:nvPicPr>
        <p:blipFill rotWithShape="1">
          <a:blip r:embed="rId3">
            <a:alphaModFix/>
          </a:blip>
          <a:srcRect b="0" l="0" r="0" t="0"/>
          <a:stretch/>
        </p:blipFill>
        <p:spPr>
          <a:xfrm>
            <a:off x="4059925" y="171925"/>
            <a:ext cx="8132074" cy="6552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sp>
        <p:nvSpPr>
          <p:cNvPr id="299" name="Google Shape;299;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22"/>
          <p:cNvSpPr txBox="1"/>
          <p:nvPr>
            <p:ph type="title"/>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3750">
                <a:solidFill>
                  <a:schemeClr val="dk1"/>
                </a:solidFill>
              </a:rPr>
              <a:t>Visual Basic</a:t>
            </a:r>
            <a:endParaRPr sz="3750">
              <a:solidFill>
                <a:schemeClr val="dk1"/>
              </a:solidFill>
            </a:endParaRPr>
          </a:p>
        </p:txBody>
      </p:sp>
      <p:sp>
        <p:nvSpPr>
          <p:cNvPr id="301" name="Google Shape;301;p22"/>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22"/>
          <p:cNvSpPr txBox="1"/>
          <p:nvPr>
            <p:ph idx="1" type="body"/>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1600"/>
              </a:spcAft>
              <a:buClr>
                <a:schemeClr val="dk1"/>
              </a:buClr>
              <a:buSzPts val="2200"/>
              <a:buNone/>
            </a:pPr>
            <a:r>
              <a:rPr lang="en-IN" sz="3000">
                <a:solidFill>
                  <a:schemeClr val="accent5"/>
                </a:solidFill>
                <a:latin typeface="Calibri"/>
                <a:ea typeface="Calibri"/>
                <a:cs typeface="Calibri"/>
                <a:sym typeface="Calibri"/>
              </a:rPr>
              <a:t>Code</a:t>
            </a:r>
            <a:endParaRPr sz="3000">
              <a:solidFill>
                <a:schemeClr val="accent5"/>
              </a:solidFill>
              <a:latin typeface="Calibri"/>
              <a:ea typeface="Calibri"/>
              <a:cs typeface="Calibri"/>
              <a:sym typeface="Calibri"/>
            </a:endParaRPr>
          </a:p>
        </p:txBody>
      </p:sp>
      <p:pic>
        <p:nvPicPr>
          <p:cNvPr descr="A computer screen capture&#10;&#10;Description automatically generated with medium confidence" id="303" name="Google Shape;303;p22"/>
          <p:cNvPicPr preferRelativeResize="0"/>
          <p:nvPr/>
        </p:nvPicPr>
        <p:blipFill rotWithShape="1">
          <a:blip r:embed="rId3">
            <a:alphaModFix/>
          </a:blip>
          <a:srcRect b="0" l="0" r="0" t="0"/>
          <a:stretch/>
        </p:blipFill>
        <p:spPr>
          <a:xfrm>
            <a:off x="4059925" y="178500"/>
            <a:ext cx="8051424" cy="65266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23"/>
          <p:cNvSpPr txBox="1"/>
          <p:nvPr>
            <p:ph type="title"/>
          </p:nvPr>
        </p:nvSpPr>
        <p:spPr>
          <a:xfrm>
            <a:off x="210125" y="639525"/>
            <a:ext cx="4068900" cy="1719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Calibri"/>
              <a:buNone/>
            </a:pPr>
            <a:r>
              <a:rPr lang="en-IN" sz="3750">
                <a:solidFill>
                  <a:schemeClr val="dk1"/>
                </a:solidFill>
              </a:rPr>
              <a:t>Lansweeper</a:t>
            </a:r>
            <a:endParaRPr sz="3750">
              <a:solidFill>
                <a:schemeClr val="dk1"/>
              </a:solidFill>
            </a:endParaRPr>
          </a:p>
        </p:txBody>
      </p:sp>
      <p:sp>
        <p:nvSpPr>
          <p:cNvPr id="310" name="Google Shape;310;p23"/>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23"/>
          <p:cNvSpPr txBox="1"/>
          <p:nvPr>
            <p:ph idx="1" type="body"/>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1600"/>
              </a:spcAft>
              <a:buClr>
                <a:schemeClr val="dk1"/>
              </a:buClr>
              <a:buSzPts val="2200"/>
              <a:buNone/>
            </a:pPr>
            <a:r>
              <a:rPr lang="en-IN" sz="3000">
                <a:solidFill>
                  <a:schemeClr val="accent5"/>
                </a:solidFill>
                <a:latin typeface="Calibri"/>
                <a:ea typeface="Calibri"/>
                <a:cs typeface="Calibri"/>
                <a:sym typeface="Calibri"/>
              </a:rPr>
              <a:t>Home Page</a:t>
            </a:r>
            <a:endParaRPr sz="3000">
              <a:solidFill>
                <a:schemeClr val="accent5"/>
              </a:solidFill>
              <a:latin typeface="Calibri"/>
              <a:ea typeface="Calibri"/>
              <a:cs typeface="Calibri"/>
              <a:sym typeface="Calibri"/>
            </a:endParaRPr>
          </a:p>
        </p:txBody>
      </p:sp>
      <p:pic>
        <p:nvPicPr>
          <p:cNvPr descr="Graphical user interface, application, table, Excel&#10;&#10;Description automatically generated" id="312" name="Google Shape;312;p23"/>
          <p:cNvPicPr preferRelativeResize="0"/>
          <p:nvPr/>
        </p:nvPicPr>
        <p:blipFill rotWithShape="1">
          <a:blip r:embed="rId3">
            <a:alphaModFix/>
          </a:blip>
          <a:srcRect b="0" l="0" r="0" t="0"/>
          <a:stretch/>
        </p:blipFill>
        <p:spPr>
          <a:xfrm>
            <a:off x="4279025" y="362950"/>
            <a:ext cx="7834124" cy="62467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sp>
        <p:nvSpPr>
          <p:cNvPr id="317" name="Google Shape;317;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Google Shape;318;p24"/>
          <p:cNvSpPr txBox="1"/>
          <p:nvPr>
            <p:ph type="title"/>
          </p:nvPr>
        </p:nvSpPr>
        <p:spPr>
          <a:xfrm>
            <a:off x="286550" y="639525"/>
            <a:ext cx="4068900" cy="1719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5000"/>
              <a:buFont typeface="Calibri"/>
              <a:buNone/>
            </a:pPr>
            <a:r>
              <a:rPr lang="en-IN" sz="3750">
                <a:solidFill>
                  <a:schemeClr val="dk1"/>
                </a:solidFill>
              </a:rPr>
              <a:t>Lansweeper</a:t>
            </a:r>
            <a:endParaRPr sz="3750"/>
          </a:p>
        </p:txBody>
      </p:sp>
      <p:sp>
        <p:nvSpPr>
          <p:cNvPr id="319" name="Google Shape;319;p24"/>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24"/>
          <p:cNvSpPr txBox="1"/>
          <p:nvPr>
            <p:ph idx="1" type="body"/>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1600"/>
              </a:spcAft>
              <a:buClr>
                <a:schemeClr val="dk1"/>
              </a:buClr>
              <a:buSzPts val="2200"/>
              <a:buNone/>
            </a:pPr>
            <a:r>
              <a:rPr lang="en-IN" sz="3000">
                <a:solidFill>
                  <a:schemeClr val="accent5"/>
                </a:solidFill>
                <a:latin typeface="Calibri"/>
                <a:ea typeface="Calibri"/>
                <a:cs typeface="Calibri"/>
                <a:sym typeface="Calibri"/>
              </a:rPr>
              <a:t>Report</a:t>
            </a:r>
            <a:endParaRPr sz="3000">
              <a:solidFill>
                <a:schemeClr val="accent5"/>
              </a:solidFill>
              <a:latin typeface="Calibri"/>
              <a:ea typeface="Calibri"/>
              <a:cs typeface="Calibri"/>
              <a:sym typeface="Calibri"/>
            </a:endParaRPr>
          </a:p>
        </p:txBody>
      </p:sp>
      <p:pic>
        <p:nvPicPr>
          <p:cNvPr descr="Graphical user interface, text, application&#10;&#10;Description automatically generated" id="321" name="Google Shape;321;p24"/>
          <p:cNvPicPr preferRelativeResize="0"/>
          <p:nvPr/>
        </p:nvPicPr>
        <p:blipFill rotWithShape="1">
          <a:blip r:embed="rId3">
            <a:alphaModFix/>
          </a:blip>
          <a:srcRect b="44979" l="0" r="0" t="0"/>
          <a:stretch/>
        </p:blipFill>
        <p:spPr>
          <a:xfrm>
            <a:off x="4355450" y="362950"/>
            <a:ext cx="7526650" cy="6151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5" name="Shape 325"/>
        <p:cNvGrpSpPr/>
        <p:nvPr/>
      </p:nvGrpSpPr>
      <p:grpSpPr>
        <a:xfrm>
          <a:off x="0" y="0"/>
          <a:ext cx="0" cy="0"/>
          <a:chOff x="0" y="0"/>
          <a:chExt cx="0" cy="0"/>
        </a:xfrm>
      </p:grpSpPr>
      <p:sp>
        <p:nvSpPr>
          <p:cNvPr id="326" name="Google Shape;326;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Google Shape;327;p25"/>
          <p:cNvSpPr txBox="1"/>
          <p:nvPr>
            <p:ph type="title"/>
          </p:nvPr>
        </p:nvSpPr>
        <p:spPr>
          <a:xfrm>
            <a:off x="171925" y="639525"/>
            <a:ext cx="4298100" cy="1719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5000"/>
              <a:buFont typeface="Calibri"/>
              <a:buNone/>
            </a:pPr>
            <a:r>
              <a:rPr lang="en-IN" sz="3750">
                <a:solidFill>
                  <a:schemeClr val="dk1"/>
                </a:solidFill>
              </a:rPr>
              <a:t>Lansweeper</a:t>
            </a:r>
            <a:endParaRPr sz="3750"/>
          </a:p>
        </p:txBody>
      </p:sp>
      <p:sp>
        <p:nvSpPr>
          <p:cNvPr id="328" name="Google Shape;328;p25"/>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25"/>
          <p:cNvSpPr txBox="1"/>
          <p:nvPr>
            <p:ph idx="1" type="body"/>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1600"/>
              </a:spcAft>
              <a:buClr>
                <a:schemeClr val="dk1"/>
              </a:buClr>
              <a:buSzPts val="2200"/>
              <a:buNone/>
            </a:pPr>
            <a:r>
              <a:rPr lang="en-IN" sz="3000">
                <a:solidFill>
                  <a:schemeClr val="accent5"/>
                </a:solidFill>
                <a:latin typeface="Calibri"/>
                <a:ea typeface="Calibri"/>
                <a:cs typeface="Calibri"/>
                <a:sym typeface="Calibri"/>
              </a:rPr>
              <a:t>Report Editing</a:t>
            </a:r>
            <a:endParaRPr sz="3000">
              <a:solidFill>
                <a:schemeClr val="accent5"/>
              </a:solidFill>
              <a:latin typeface="Calibri"/>
              <a:ea typeface="Calibri"/>
              <a:cs typeface="Calibri"/>
              <a:sym typeface="Calibri"/>
            </a:endParaRPr>
          </a:p>
        </p:txBody>
      </p:sp>
      <p:pic>
        <p:nvPicPr>
          <p:cNvPr descr="A screenshot of a computer&#10;&#10;Description automatically generated" id="330" name="Google Shape;330;p25"/>
          <p:cNvPicPr preferRelativeResize="0"/>
          <p:nvPr/>
        </p:nvPicPr>
        <p:blipFill rotWithShape="1">
          <a:blip r:embed="rId3">
            <a:alphaModFix/>
          </a:blip>
          <a:srcRect b="0" l="0" r="0" t="0"/>
          <a:stretch/>
        </p:blipFill>
        <p:spPr>
          <a:xfrm>
            <a:off x="4218375" y="286550"/>
            <a:ext cx="7774800" cy="6361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17271b9e3d_1_74"/>
          <p:cNvSpPr txBox="1"/>
          <p:nvPr>
            <p:ph type="title"/>
          </p:nvPr>
        </p:nvSpPr>
        <p:spPr>
          <a:xfrm>
            <a:off x="541900" y="2409100"/>
            <a:ext cx="11062500" cy="20559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IN"/>
              <a:t>Company Brief</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17271b9e3d_1_108"/>
          <p:cNvSpPr txBox="1"/>
          <p:nvPr>
            <p:ph type="title"/>
          </p:nvPr>
        </p:nvSpPr>
        <p:spPr>
          <a:xfrm>
            <a:off x="541900" y="2409100"/>
            <a:ext cx="11062500" cy="20559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IN"/>
              <a:t>Type of Engagement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p2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26"/>
          <p:cNvSpPr txBox="1"/>
          <p:nvPr>
            <p:ph type="title"/>
          </p:nvPr>
        </p:nvSpPr>
        <p:spPr>
          <a:xfrm>
            <a:off x="534875" y="548625"/>
            <a:ext cx="4107300" cy="543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Calibri"/>
              <a:buNone/>
            </a:pPr>
            <a:r>
              <a:rPr lang="en-IN" sz="5000">
                <a:solidFill>
                  <a:schemeClr val="dk1"/>
                </a:solidFill>
              </a:rPr>
              <a:t>Type of Engagement</a:t>
            </a:r>
            <a:endParaRPr sz="5000">
              <a:solidFill>
                <a:schemeClr val="dk1"/>
              </a:solidFill>
            </a:endParaRPr>
          </a:p>
        </p:txBody>
      </p:sp>
      <p:sp>
        <p:nvSpPr>
          <p:cNvPr id="342" name="Google Shape;342;p26"/>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dk1"/>
          </a:solidFill>
          <a:ln cap="rnd" cmpd="sng" w="41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26"/>
          <p:cNvSpPr txBox="1"/>
          <p:nvPr>
            <p:ph idx="1" type="body"/>
          </p:nvPr>
        </p:nvSpPr>
        <p:spPr>
          <a:xfrm>
            <a:off x="5126418" y="552091"/>
            <a:ext cx="6224335" cy="5431536"/>
          </a:xfrm>
          <a:prstGeom prst="rect">
            <a:avLst/>
          </a:prstGeom>
          <a:noFill/>
          <a:ln>
            <a:noFill/>
          </a:ln>
        </p:spPr>
        <p:txBody>
          <a:bodyPr anchorCtr="0" anchor="ctr" bIns="45700" lIns="91425" spcFirstLastPara="1" rIns="91425" wrap="square" tIns="45700">
            <a:normAutofit/>
          </a:bodyPr>
          <a:lstStyle/>
          <a:p>
            <a:pPr indent="-260350" lvl="0" marL="228600" rtl="0" algn="l">
              <a:lnSpc>
                <a:spcPct val="90000"/>
              </a:lnSpc>
              <a:spcBef>
                <a:spcPts val="0"/>
              </a:spcBef>
              <a:spcAft>
                <a:spcPts val="0"/>
              </a:spcAft>
              <a:buClr>
                <a:schemeClr val="dk2"/>
              </a:buClr>
              <a:buSzPts val="2700"/>
              <a:buChar char="●"/>
            </a:pPr>
            <a:r>
              <a:rPr lang="en-IN" sz="2700"/>
              <a:t>Offline</a:t>
            </a:r>
            <a:endParaRPr sz="2900"/>
          </a:p>
          <a:p>
            <a:pPr indent="-260350" lvl="0" marL="228600" rtl="0" algn="l">
              <a:lnSpc>
                <a:spcPct val="90000"/>
              </a:lnSpc>
              <a:spcBef>
                <a:spcPts val="1000"/>
              </a:spcBef>
              <a:spcAft>
                <a:spcPts val="0"/>
              </a:spcAft>
              <a:buClr>
                <a:schemeClr val="dk2"/>
              </a:buClr>
              <a:buSzPts val="2700"/>
              <a:buChar char="●"/>
            </a:pPr>
            <a:r>
              <a:rPr lang="en-IN" sz="2700"/>
              <a:t>6 days a week</a:t>
            </a:r>
            <a:endParaRPr sz="2900"/>
          </a:p>
          <a:p>
            <a:pPr indent="-260350" lvl="0" marL="228600" rtl="0" algn="l">
              <a:lnSpc>
                <a:spcPct val="90000"/>
              </a:lnSpc>
              <a:spcBef>
                <a:spcPts val="1000"/>
              </a:spcBef>
              <a:spcAft>
                <a:spcPts val="1600"/>
              </a:spcAft>
              <a:buClr>
                <a:schemeClr val="dk2"/>
              </a:buClr>
              <a:buSzPts val="2700"/>
              <a:buChar char="●"/>
            </a:pPr>
            <a:r>
              <a:rPr lang="en-IN" sz="2700"/>
              <a:t>8 hours per day</a:t>
            </a:r>
            <a:endParaRPr sz="2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17271b9e3d_1_113"/>
          <p:cNvSpPr txBox="1"/>
          <p:nvPr>
            <p:ph type="title"/>
          </p:nvPr>
        </p:nvSpPr>
        <p:spPr>
          <a:xfrm>
            <a:off x="541900" y="2409100"/>
            <a:ext cx="11062500" cy="20559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IN"/>
              <a:t>Weekly Dairy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2" name="Shape 352"/>
        <p:cNvGrpSpPr/>
        <p:nvPr/>
      </p:nvGrpSpPr>
      <p:grpSpPr>
        <a:xfrm>
          <a:off x="0" y="0"/>
          <a:ext cx="0" cy="0"/>
          <a:chOff x="0" y="0"/>
          <a:chExt cx="0" cy="0"/>
        </a:xfrm>
      </p:grpSpPr>
      <p:sp>
        <p:nvSpPr>
          <p:cNvPr id="353" name="Google Shape;353;p2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28"/>
          <p:cNvSpPr txBox="1"/>
          <p:nvPr>
            <p:ph type="title"/>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5400">
                <a:solidFill>
                  <a:schemeClr val="dk1"/>
                </a:solidFill>
              </a:rPr>
              <a:t>Week -1</a:t>
            </a:r>
            <a:endParaRPr sz="5400">
              <a:solidFill>
                <a:schemeClr val="dk1"/>
              </a:solidFill>
            </a:endParaRPr>
          </a:p>
        </p:txBody>
      </p:sp>
      <p:sp>
        <p:nvSpPr>
          <p:cNvPr id="355" name="Google Shape;355;p28"/>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dk1"/>
          </a:solidFill>
          <a:ln cap="rnd" cmpd="sng" w="41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356" name="Google Shape;356;p28"/>
          <p:cNvGraphicFramePr/>
          <p:nvPr/>
        </p:nvGraphicFramePr>
        <p:xfrm>
          <a:off x="5397320" y="473342"/>
          <a:ext cx="3000000" cy="3000000"/>
        </p:xfrm>
        <a:graphic>
          <a:graphicData uri="http://schemas.openxmlformats.org/drawingml/2006/table">
            <a:tbl>
              <a:tblPr bandRow="1" firstRow="1">
                <a:noFill/>
                <a:tableStyleId>{E9810A02-BB8C-4052-9622-6C1EF08D8F17}</a:tableStyleId>
              </a:tblPr>
              <a:tblGrid>
                <a:gridCol w="733025"/>
                <a:gridCol w="643950"/>
                <a:gridCol w="4301550"/>
                <a:gridCol w="631075"/>
              </a:tblGrid>
              <a:tr h="487275">
                <a:tc>
                  <a:txBody>
                    <a:bodyPr/>
                    <a:lstStyle/>
                    <a:p>
                      <a:pPr indent="0" lvl="0" marL="0" marR="0" rtl="0" algn="l">
                        <a:spcBef>
                          <a:spcPts val="0"/>
                        </a:spcBef>
                        <a:spcAft>
                          <a:spcPts val="0"/>
                        </a:spcAft>
                        <a:buNone/>
                      </a:pPr>
                      <a:r>
                        <a:rPr lang="en-IN" sz="2000" u="none" cap="none" strike="noStrike"/>
                        <a:t>Date</a:t>
                      </a:r>
                      <a:endParaRPr sz="20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2000"/>
                        <a:t>day</a:t>
                      </a:r>
                      <a:endParaRPr sz="20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2000"/>
                        <a:t>Work Done</a:t>
                      </a:r>
                      <a:endParaRPr sz="20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2000"/>
                        <a:t>hrs</a:t>
                      </a:r>
                      <a:endParaRPr sz="20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487275">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10/1</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Mon</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SharePoint basic functionality like creating list, columns, </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4</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49700">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11/1</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Tue</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SharePoint modify existing columns, creating different views, quick editing, InfoPath basic export SharePoint list to InfoPath form, adding submit button, publish and review form</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8</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92625">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12/1</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Wed</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InfoPath features (form creation, validation) fetch SharePoint data in InfoPath, create new list-transportation and add validations in InfoPath form</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8</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49700">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13/1</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Thru</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Grey out, form creation, multiple values, date validation, disable control (read only), manage rule functionality to add multiple rules to same field </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8</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7275">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14/1</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Fri</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Holiday</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0</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7275">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15/1 </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Sat</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Holiday</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2000">
                          <a:latin typeface="Calibri"/>
                          <a:ea typeface="Calibri"/>
                          <a:cs typeface="Calibri"/>
                          <a:sym typeface="Calibri"/>
                        </a:rPr>
                        <a:t>0</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0" name="Shape 360"/>
        <p:cNvGrpSpPr/>
        <p:nvPr/>
      </p:nvGrpSpPr>
      <p:grpSpPr>
        <a:xfrm>
          <a:off x="0" y="0"/>
          <a:ext cx="0" cy="0"/>
          <a:chOff x="0" y="0"/>
          <a:chExt cx="0" cy="0"/>
        </a:xfrm>
      </p:grpSpPr>
      <p:sp>
        <p:nvSpPr>
          <p:cNvPr id="361" name="Google Shape;361;p2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29"/>
          <p:cNvSpPr txBox="1"/>
          <p:nvPr>
            <p:ph type="title"/>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5400">
                <a:solidFill>
                  <a:schemeClr val="dk1"/>
                </a:solidFill>
              </a:rPr>
              <a:t>Week 2</a:t>
            </a:r>
            <a:br>
              <a:rPr lang="en-IN" sz="5400">
                <a:solidFill>
                  <a:schemeClr val="dk1"/>
                </a:solidFill>
              </a:rPr>
            </a:br>
            <a:endParaRPr sz="5400">
              <a:solidFill>
                <a:schemeClr val="dk1"/>
              </a:solidFill>
            </a:endParaRPr>
          </a:p>
        </p:txBody>
      </p:sp>
      <p:sp>
        <p:nvSpPr>
          <p:cNvPr id="363" name="Google Shape;363;p29"/>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dk1"/>
          </a:solidFill>
          <a:ln cap="rnd" cmpd="sng" w="41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364" name="Google Shape;364;p29"/>
          <p:cNvGraphicFramePr/>
          <p:nvPr/>
        </p:nvGraphicFramePr>
        <p:xfrm>
          <a:off x="5486401" y="460465"/>
          <a:ext cx="3000000" cy="3000000"/>
        </p:xfrm>
        <a:graphic>
          <a:graphicData uri="http://schemas.openxmlformats.org/drawingml/2006/table">
            <a:tbl>
              <a:tblPr bandRow="1" firstRow="1">
                <a:noFill/>
                <a:tableStyleId>{E9810A02-BB8C-4052-9622-6C1EF08D8F17}</a:tableStyleId>
              </a:tblPr>
              <a:tblGrid>
                <a:gridCol w="837125"/>
                <a:gridCol w="708350"/>
                <a:gridCol w="3979575"/>
                <a:gridCol w="656825"/>
              </a:tblGrid>
              <a:tr h="386275">
                <a:tc>
                  <a:txBody>
                    <a:bodyPr/>
                    <a:lstStyle/>
                    <a:p>
                      <a:pPr indent="0" lvl="0" marL="0" marR="0" rtl="0" algn="l">
                        <a:spcBef>
                          <a:spcPts val="0"/>
                        </a:spcBef>
                        <a:spcAft>
                          <a:spcPts val="0"/>
                        </a:spcAft>
                        <a:buNone/>
                      </a:pPr>
                      <a:r>
                        <a:rPr lang="en-IN" sz="1800"/>
                        <a:t>Date</a:t>
                      </a:r>
                      <a:endParaRPr sz="18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1800"/>
                        <a:t>Day</a:t>
                      </a:r>
                      <a:endParaRPr sz="18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1800"/>
                        <a:t>Work Done</a:t>
                      </a:r>
                      <a:endParaRPr sz="18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1800"/>
                        <a:t>Hrs</a:t>
                      </a:r>
                      <a:endParaRPr sz="18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386275">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17/1</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Mon</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Autofill username in InfoPath</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8</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6275">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18/1 </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Tue</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Validations on form</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8</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39175">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19/1</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Wed</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New project(transport), attachments validation, only one attachment is allowed in one form, we can add multiple attachments in Form, but it will only duplicate data multiple times all attachments store same data</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8</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2300">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20/1</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Thru</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Validation in new form, learn about hyperlink in form, we can add multiple hyperlinks in form, it only stores address of site, we have to insert data dynamically</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8</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6275">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21/1</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Fri</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Add Hyperlink in form (Site issue), how to add workflow, types of options available in workflow</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8</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6275">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22/1</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Sat</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Documentation about SharePoint</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4</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3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30"/>
          <p:cNvSpPr txBox="1"/>
          <p:nvPr>
            <p:ph type="title"/>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5400">
                <a:solidFill>
                  <a:schemeClr val="dk1"/>
                </a:solidFill>
              </a:rPr>
              <a:t>Week 3</a:t>
            </a:r>
            <a:endParaRPr sz="5400">
              <a:solidFill>
                <a:schemeClr val="dk1"/>
              </a:solidFill>
            </a:endParaRPr>
          </a:p>
        </p:txBody>
      </p:sp>
      <p:sp>
        <p:nvSpPr>
          <p:cNvPr id="371" name="Google Shape;371;p30"/>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dk1"/>
          </a:solidFill>
          <a:ln cap="rnd" cmpd="sng" w="41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372" name="Google Shape;372;p30"/>
          <p:cNvGraphicFramePr/>
          <p:nvPr/>
        </p:nvGraphicFramePr>
        <p:xfrm>
          <a:off x="5461718" y="171123"/>
          <a:ext cx="3000000" cy="3000000"/>
        </p:xfrm>
        <a:graphic>
          <a:graphicData uri="http://schemas.openxmlformats.org/drawingml/2006/table">
            <a:tbl>
              <a:tblPr bandRow="1" firstRow="1">
                <a:noFill/>
                <a:tableStyleId>{E9810A02-BB8C-4052-9622-6C1EF08D8F17}</a:tableStyleId>
              </a:tblPr>
              <a:tblGrid>
                <a:gridCol w="586550"/>
                <a:gridCol w="599800"/>
                <a:gridCol w="4712775"/>
                <a:gridCol w="526350"/>
              </a:tblGrid>
              <a:tr h="596925">
                <a:tc>
                  <a:txBody>
                    <a:bodyPr/>
                    <a:lstStyle/>
                    <a:p>
                      <a:pPr indent="0" lvl="0" marL="0" marR="0" rtl="0" algn="l">
                        <a:spcBef>
                          <a:spcPts val="0"/>
                        </a:spcBef>
                        <a:spcAft>
                          <a:spcPts val="0"/>
                        </a:spcAft>
                        <a:buNone/>
                      </a:pPr>
                      <a:r>
                        <a:rPr lang="en-IN" sz="1600"/>
                        <a:t>Date</a:t>
                      </a:r>
                      <a:endParaRPr sz="16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1600"/>
                        <a:t>Day</a:t>
                      </a:r>
                      <a:endParaRPr sz="16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1600"/>
                        <a:t>Work Done</a:t>
                      </a:r>
                      <a:endParaRPr sz="16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1600"/>
                        <a:t>Hrs</a:t>
                      </a:r>
                      <a:endParaRPr sz="16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1007300">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24/1</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Mon</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Workflow (generate email in table format when new entry is made), cloud storage, add html table to get data in table format in workflow when mail is sent when user enter submit button</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8</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71300">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25/1</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Tue</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Data connections-while making new data connection always remember to uncheck “do not save encrypted pages to disk” in internet explorer by clicking settings-&gt;internet options-&gt;advance, field validations in transportation- auto fetch name who is filling form from his email id, auto fetch email id which is used to fill form, department of person who is filling form</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8</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7775">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26/1</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Wed</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Holiday</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0</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7975">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27/1</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Thru</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Create flow, add new page for transportation, meeting with George</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8</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61975">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28/1</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Fri</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Modifications in transportation form- create section and add text box in it and enable textbox when other is selected in dropdown menu in types of vehicle option, create master table and fetch it into transportation table using lookup</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8</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7300">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29/1</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Sat</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Meeting – change some requirements- add remarks, add attachment, change name of fields, display text for user information, make all fields compulsory, modify, create new list-project for fetching data into form </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600">
                          <a:latin typeface="Calibri"/>
                          <a:ea typeface="Calibri"/>
                          <a:cs typeface="Calibri"/>
                          <a:sym typeface="Calibri"/>
                        </a:rPr>
                        <a:t>4</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6" name="Shape 376"/>
        <p:cNvGrpSpPr/>
        <p:nvPr/>
      </p:nvGrpSpPr>
      <p:grpSpPr>
        <a:xfrm>
          <a:off x="0" y="0"/>
          <a:ext cx="0" cy="0"/>
          <a:chOff x="0" y="0"/>
          <a:chExt cx="0" cy="0"/>
        </a:xfrm>
      </p:grpSpPr>
      <p:sp>
        <p:nvSpPr>
          <p:cNvPr id="377" name="Google Shape;377;p3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Google Shape;378;p31"/>
          <p:cNvSpPr txBox="1"/>
          <p:nvPr>
            <p:ph type="title"/>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5400">
                <a:solidFill>
                  <a:schemeClr val="dk1"/>
                </a:solidFill>
              </a:rPr>
              <a:t>Week 4</a:t>
            </a:r>
            <a:endParaRPr sz="5400">
              <a:solidFill>
                <a:schemeClr val="dk1"/>
              </a:solidFill>
            </a:endParaRPr>
          </a:p>
        </p:txBody>
      </p:sp>
      <p:sp>
        <p:nvSpPr>
          <p:cNvPr id="379" name="Google Shape;379;p31"/>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dk1"/>
          </a:solidFill>
          <a:ln cap="rnd" cmpd="sng" w="41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380" name="Google Shape;380;p31"/>
          <p:cNvGraphicFramePr/>
          <p:nvPr/>
        </p:nvGraphicFramePr>
        <p:xfrm>
          <a:off x="5370488" y="280160"/>
          <a:ext cx="3000000" cy="3000000"/>
        </p:xfrm>
        <a:graphic>
          <a:graphicData uri="http://schemas.openxmlformats.org/drawingml/2006/table">
            <a:tbl>
              <a:tblPr bandRow="1" firstRow="1">
                <a:noFill/>
                <a:tableStyleId>{E9810A02-BB8C-4052-9622-6C1EF08D8F17}</a:tableStyleId>
              </a:tblPr>
              <a:tblGrid>
                <a:gridCol w="751650"/>
                <a:gridCol w="644275"/>
                <a:gridCol w="4404800"/>
                <a:gridCol w="561450"/>
              </a:tblGrid>
              <a:tr h="380150">
                <a:tc>
                  <a:txBody>
                    <a:bodyPr/>
                    <a:lstStyle/>
                    <a:p>
                      <a:pPr indent="0" lvl="0" marL="0" marR="0" rtl="0" algn="l">
                        <a:spcBef>
                          <a:spcPts val="0"/>
                        </a:spcBef>
                        <a:spcAft>
                          <a:spcPts val="0"/>
                        </a:spcAft>
                        <a:buNone/>
                      </a:pPr>
                      <a:r>
                        <a:rPr lang="en-IN" sz="1800"/>
                        <a:t>Date</a:t>
                      </a:r>
                      <a:endParaRPr sz="18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1800"/>
                        <a:t>Day</a:t>
                      </a:r>
                      <a:endParaRPr sz="18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1800"/>
                        <a:t>Work Done</a:t>
                      </a:r>
                      <a:endParaRPr sz="18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1800"/>
                        <a:t>Hrs</a:t>
                      </a:r>
                      <a:endParaRPr sz="18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596575">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31/1</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Mon</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Lookup, select 1 column and auto fetch values in other columns</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8</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01625">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1/2</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Tue</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Create new list-new transportation, create new pages-admin &amp;user, add all validations and make connections.</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8</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121800">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2/2</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Wed</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Create CSS file – design for portal design, create new pages-reports &amp; my request, add CSS file for removing all contents of page so that user does not have any control or can make changes in portal. Modify dataflow. Make connections in admin list connect list with form. </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8</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01625">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3/2</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Thru</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Modification in telephone directory- changing email, study of DNS, DHCP, Router, Active directory, SQL, MPLS</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8</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6575">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4/2</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Fri</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DNS, MPLS, Router, API, Active Directory, Http, add gst no field in transportation form</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8</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6575">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5/2</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Sat</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DNS, MPLS, Router, API, Active Directory, Http, add gst no field in transportation form</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latin typeface="Calibri"/>
                          <a:ea typeface="Calibri"/>
                          <a:cs typeface="Calibri"/>
                          <a:sym typeface="Calibri"/>
                        </a:rPr>
                        <a:t>4</a:t>
                      </a:r>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4" name="Shape 384"/>
        <p:cNvGrpSpPr/>
        <p:nvPr/>
      </p:nvGrpSpPr>
      <p:grpSpPr>
        <a:xfrm>
          <a:off x="0" y="0"/>
          <a:ext cx="0" cy="0"/>
          <a:chOff x="0" y="0"/>
          <a:chExt cx="0" cy="0"/>
        </a:xfrm>
      </p:grpSpPr>
      <p:sp>
        <p:nvSpPr>
          <p:cNvPr id="385" name="Google Shape;385;p3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p32"/>
          <p:cNvSpPr txBox="1"/>
          <p:nvPr>
            <p:ph type="title"/>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5400">
                <a:solidFill>
                  <a:schemeClr val="dk1"/>
                </a:solidFill>
              </a:rPr>
              <a:t>Week 5</a:t>
            </a:r>
            <a:endParaRPr sz="5400">
              <a:solidFill>
                <a:schemeClr val="dk1"/>
              </a:solidFill>
            </a:endParaRPr>
          </a:p>
        </p:txBody>
      </p:sp>
      <p:sp>
        <p:nvSpPr>
          <p:cNvPr id="387" name="Google Shape;387;p32"/>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dk1"/>
          </a:solidFill>
          <a:ln cap="rnd" cmpd="sng" w="41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388" name="Google Shape;388;p32"/>
          <p:cNvGraphicFramePr/>
          <p:nvPr/>
        </p:nvGraphicFramePr>
        <p:xfrm>
          <a:off x="5158526" y="565910"/>
          <a:ext cx="3000000" cy="3000000"/>
        </p:xfrm>
        <a:graphic>
          <a:graphicData uri="http://schemas.openxmlformats.org/drawingml/2006/table">
            <a:tbl>
              <a:tblPr bandRow="1" firstRow="1">
                <a:noFill/>
                <a:tableStyleId>{E9810A02-BB8C-4052-9622-6C1EF08D8F17}</a:tableStyleId>
              </a:tblPr>
              <a:tblGrid>
                <a:gridCol w="780125"/>
                <a:gridCol w="607975"/>
                <a:gridCol w="4551700"/>
                <a:gridCol w="505525"/>
              </a:tblGrid>
              <a:tr h="710300">
                <a:tc>
                  <a:txBody>
                    <a:bodyPr/>
                    <a:lstStyle/>
                    <a:p>
                      <a:pPr indent="0" lvl="0" marL="0" marR="0" rtl="0" algn="l">
                        <a:spcBef>
                          <a:spcPts val="0"/>
                        </a:spcBef>
                        <a:spcAft>
                          <a:spcPts val="0"/>
                        </a:spcAft>
                        <a:buNone/>
                      </a:pPr>
                      <a:r>
                        <a:rPr lang="en-IN" sz="1800"/>
                        <a:t>Date</a:t>
                      </a:r>
                      <a:endParaRPr sz="18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1800"/>
                        <a:t>Day</a:t>
                      </a:r>
                      <a:endParaRPr sz="18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1800"/>
                        <a:t>Work Done</a:t>
                      </a:r>
                      <a:endParaRPr sz="18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1800"/>
                        <a:t>Hrs</a:t>
                      </a:r>
                      <a:endParaRPr sz="18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636925">
                <a:tc>
                  <a:txBody>
                    <a:bodyPr/>
                    <a:lstStyle/>
                    <a:p>
                      <a:pPr indent="0" lvl="0" marL="0" marR="0" rtl="0" algn="l">
                        <a:lnSpc>
                          <a:spcPct val="107000"/>
                        </a:lnSpc>
                        <a:spcBef>
                          <a:spcPts val="0"/>
                        </a:spcBef>
                        <a:spcAft>
                          <a:spcPts val="0"/>
                        </a:spcAft>
                        <a:buNone/>
                      </a:pPr>
                      <a:r>
                        <a:rPr lang="en-IN" sz="1800"/>
                        <a:t>7/2</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Mon</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Holiday</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0</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6925">
                <a:tc>
                  <a:txBody>
                    <a:bodyPr/>
                    <a:lstStyle/>
                    <a:p>
                      <a:pPr indent="0" lvl="0" marL="0" marR="0" rtl="0" algn="l">
                        <a:lnSpc>
                          <a:spcPct val="107000"/>
                        </a:lnSpc>
                        <a:spcBef>
                          <a:spcPts val="0"/>
                        </a:spcBef>
                        <a:spcAft>
                          <a:spcPts val="0"/>
                        </a:spcAft>
                        <a:buNone/>
                      </a:pPr>
                      <a:r>
                        <a:rPr lang="en-IN" sz="1800"/>
                        <a:t>8/2</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Tue</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Home page formatting- button should not change colour, create simple form in vb </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8</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88325">
                <a:tc>
                  <a:txBody>
                    <a:bodyPr/>
                    <a:lstStyle/>
                    <a:p>
                      <a:pPr indent="0" lvl="0" marL="0" marR="0" rtl="0" algn="l">
                        <a:lnSpc>
                          <a:spcPct val="107000"/>
                        </a:lnSpc>
                        <a:spcBef>
                          <a:spcPts val="0"/>
                        </a:spcBef>
                        <a:spcAft>
                          <a:spcPts val="0"/>
                        </a:spcAft>
                        <a:buNone/>
                      </a:pPr>
                      <a:r>
                        <a:rPr lang="en-IN" sz="1800"/>
                        <a:t>9/2</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Wed</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Meeting with George- modify some requirements in existing form and make a separate workflow to send email to selected transporter email.</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8</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62625">
                <a:tc>
                  <a:txBody>
                    <a:bodyPr/>
                    <a:lstStyle/>
                    <a:p>
                      <a:pPr indent="0" lvl="0" marL="0" marR="0" rtl="0" algn="l">
                        <a:lnSpc>
                          <a:spcPct val="107000"/>
                        </a:lnSpc>
                        <a:spcBef>
                          <a:spcPts val="0"/>
                        </a:spcBef>
                        <a:spcAft>
                          <a:spcPts val="0"/>
                        </a:spcAft>
                        <a:buNone/>
                      </a:pPr>
                      <a:r>
                        <a:rPr lang="en-IN" sz="1800"/>
                        <a:t>10/2</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Thru</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Simple form in vb to add two numbers, change background color of form by coding and properties</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8</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7250">
                <a:tc>
                  <a:txBody>
                    <a:bodyPr/>
                    <a:lstStyle/>
                    <a:p>
                      <a:pPr indent="0" lvl="0" marL="0" marR="0" rtl="0" algn="l">
                        <a:lnSpc>
                          <a:spcPct val="107000"/>
                        </a:lnSpc>
                        <a:spcBef>
                          <a:spcPts val="0"/>
                        </a:spcBef>
                        <a:spcAft>
                          <a:spcPts val="0"/>
                        </a:spcAft>
                        <a:buNone/>
                      </a:pPr>
                      <a:r>
                        <a:rPr lang="en-IN" sz="1800"/>
                        <a:t>11/2</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Fri</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Holiday</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0</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7250">
                <a:tc>
                  <a:txBody>
                    <a:bodyPr/>
                    <a:lstStyle/>
                    <a:p>
                      <a:pPr indent="0" lvl="0" marL="0" marR="0" rtl="0" algn="l">
                        <a:lnSpc>
                          <a:spcPct val="107000"/>
                        </a:lnSpc>
                        <a:spcBef>
                          <a:spcPts val="0"/>
                        </a:spcBef>
                        <a:spcAft>
                          <a:spcPts val="0"/>
                        </a:spcAft>
                        <a:buNone/>
                      </a:pPr>
                      <a:r>
                        <a:rPr lang="en-IN" sz="1800"/>
                        <a:t>12/2</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Sat</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Holiday</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0</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sp>
        <p:nvSpPr>
          <p:cNvPr id="393" name="Google Shape;393;p3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4" name="Google Shape;394;p33"/>
          <p:cNvSpPr txBox="1"/>
          <p:nvPr>
            <p:ph type="title"/>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5400">
                <a:solidFill>
                  <a:schemeClr val="dk1"/>
                </a:solidFill>
              </a:rPr>
              <a:t>Week 6</a:t>
            </a:r>
            <a:endParaRPr sz="5400">
              <a:solidFill>
                <a:schemeClr val="dk1"/>
              </a:solidFill>
            </a:endParaRPr>
          </a:p>
        </p:txBody>
      </p:sp>
      <p:sp>
        <p:nvSpPr>
          <p:cNvPr id="395" name="Google Shape;395;p33"/>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dk1"/>
          </a:solidFill>
          <a:ln cap="rnd" cmpd="sng" w="41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396" name="Google Shape;396;p33"/>
          <p:cNvGraphicFramePr/>
          <p:nvPr/>
        </p:nvGraphicFramePr>
        <p:xfrm>
          <a:off x="5023834" y="924103"/>
          <a:ext cx="3000000" cy="3000000"/>
        </p:xfrm>
        <a:graphic>
          <a:graphicData uri="http://schemas.openxmlformats.org/drawingml/2006/table">
            <a:tbl>
              <a:tblPr bandRow="1" firstRow="1">
                <a:noFill/>
                <a:tableStyleId>{E9810A02-BB8C-4052-9622-6C1EF08D8F17}</a:tableStyleId>
              </a:tblPr>
              <a:tblGrid>
                <a:gridCol w="681500"/>
                <a:gridCol w="695450"/>
                <a:gridCol w="4507600"/>
                <a:gridCol w="837125"/>
              </a:tblGrid>
              <a:tr h="387950">
                <a:tc>
                  <a:txBody>
                    <a:bodyPr/>
                    <a:lstStyle/>
                    <a:p>
                      <a:pPr indent="0" lvl="0" marL="0" marR="0" rtl="0" algn="l">
                        <a:spcBef>
                          <a:spcPts val="0"/>
                        </a:spcBef>
                        <a:spcAft>
                          <a:spcPts val="0"/>
                        </a:spcAft>
                        <a:buNone/>
                      </a:pPr>
                      <a:r>
                        <a:rPr lang="en-IN" sz="1800"/>
                        <a:t>Day</a:t>
                      </a:r>
                      <a:endParaRPr sz="18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1800"/>
                        <a:t>Date</a:t>
                      </a:r>
                      <a:endParaRPr sz="18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1800"/>
                        <a:t>Wok Done</a:t>
                      </a:r>
                      <a:endParaRPr sz="18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1800"/>
                        <a:t>Hrs</a:t>
                      </a:r>
                      <a:endParaRPr sz="1800"/>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387950">
                <a:tc>
                  <a:txBody>
                    <a:bodyPr/>
                    <a:lstStyle/>
                    <a:p>
                      <a:pPr indent="0" lvl="0" marL="0" marR="0" rtl="0" algn="l">
                        <a:lnSpc>
                          <a:spcPct val="107000"/>
                        </a:lnSpc>
                        <a:spcBef>
                          <a:spcPts val="0"/>
                        </a:spcBef>
                        <a:spcAft>
                          <a:spcPts val="0"/>
                        </a:spcAft>
                        <a:buNone/>
                      </a:pPr>
                      <a:r>
                        <a:rPr lang="en-IN" sz="1800"/>
                        <a:t>14/2</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Mon</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Vb- intro, building UI, enhancing UI, writing code, working with controls, list box &amp; combo box, dealing with data, variables &amp; constants, creating arrays</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8</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7950">
                <a:tc>
                  <a:txBody>
                    <a:bodyPr/>
                    <a:lstStyle/>
                    <a:p>
                      <a:pPr indent="0" lvl="0" marL="0" marR="0" rtl="0" algn="l">
                        <a:lnSpc>
                          <a:spcPct val="107000"/>
                        </a:lnSpc>
                        <a:spcBef>
                          <a:spcPts val="0"/>
                        </a:spcBef>
                        <a:spcAft>
                          <a:spcPts val="0"/>
                        </a:spcAft>
                        <a:buNone/>
                      </a:pPr>
                      <a:r>
                        <a:rPr lang="en-IN" sz="1800"/>
                        <a:t>15/2</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Tue</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Math operations in vb- draw triangle, find area of triangle, find BMI, string manipulation using +, &amp; signs, string manipulation using built-in fun-Len, right, left, mid, trim (Ltrim, Rtrim), InsStr function, UCase(converts all char to upper case) , LCase, Asc, Chr</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 </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7950">
                <a:tc>
                  <a:txBody>
                    <a:bodyPr/>
                    <a:lstStyle/>
                    <a:p>
                      <a:pPr indent="0" lvl="0" marL="0" marR="0" rtl="0" algn="l">
                        <a:lnSpc>
                          <a:spcPct val="107000"/>
                        </a:lnSpc>
                        <a:spcBef>
                          <a:spcPts val="0"/>
                        </a:spcBef>
                        <a:spcAft>
                          <a:spcPts val="0"/>
                        </a:spcAft>
                        <a:buNone/>
                      </a:pPr>
                      <a:r>
                        <a:rPr lang="en-IN" sz="1800"/>
                        <a:t>16/2</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Wed</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Vb functions, creating form</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 </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7950">
                <a:tc>
                  <a:txBody>
                    <a:bodyPr/>
                    <a:lstStyle/>
                    <a:p>
                      <a:pPr indent="0" lvl="0" marL="0" marR="0" rtl="0" algn="l">
                        <a:lnSpc>
                          <a:spcPct val="107000"/>
                        </a:lnSpc>
                        <a:spcBef>
                          <a:spcPts val="0"/>
                        </a:spcBef>
                        <a:spcAft>
                          <a:spcPts val="0"/>
                        </a:spcAft>
                        <a:buNone/>
                      </a:pPr>
                      <a:r>
                        <a:rPr lang="en-IN" sz="1800"/>
                        <a:t>17/2</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Thru</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Lansweeper</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 </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7950">
                <a:tc>
                  <a:txBody>
                    <a:bodyPr/>
                    <a:lstStyle/>
                    <a:p>
                      <a:pPr indent="0" lvl="0" marL="0" marR="0" rtl="0" algn="l">
                        <a:lnSpc>
                          <a:spcPct val="107000"/>
                        </a:lnSpc>
                        <a:spcBef>
                          <a:spcPts val="0"/>
                        </a:spcBef>
                        <a:spcAft>
                          <a:spcPts val="0"/>
                        </a:spcAft>
                        <a:buNone/>
                      </a:pPr>
                      <a:r>
                        <a:rPr lang="en-IN" sz="1800"/>
                        <a:t>18/2</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Fri</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Lansweeper</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 </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7950">
                <a:tc>
                  <a:txBody>
                    <a:bodyPr/>
                    <a:lstStyle/>
                    <a:p>
                      <a:pPr indent="0" lvl="0" marL="0" marR="0" rtl="0" algn="l">
                        <a:lnSpc>
                          <a:spcPct val="107000"/>
                        </a:lnSpc>
                        <a:spcBef>
                          <a:spcPts val="0"/>
                        </a:spcBef>
                        <a:spcAft>
                          <a:spcPts val="0"/>
                        </a:spcAft>
                        <a:buNone/>
                      </a:pPr>
                      <a:r>
                        <a:rPr lang="en-IN" sz="1800"/>
                        <a:t>19/2</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Sat</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Lansweper, Canteen Management System ppt</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a:t> </a:t>
                      </a:r>
                      <a:endParaRPr sz="1800">
                        <a:latin typeface="Calibri"/>
                        <a:ea typeface="Calibri"/>
                        <a:cs typeface="Calibri"/>
                        <a:sym typeface="Calibri"/>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17271b9e3d_1_118"/>
          <p:cNvSpPr txBox="1"/>
          <p:nvPr>
            <p:ph type="title"/>
          </p:nvPr>
        </p:nvSpPr>
        <p:spPr>
          <a:xfrm>
            <a:off x="541900" y="2409100"/>
            <a:ext cx="11062500" cy="20559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IN"/>
              <a:t>Documents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g117271b9e3d_1_136"/>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g117271b9e3d_1_136"/>
          <p:cNvSpPr txBox="1"/>
          <p:nvPr>
            <p:ph type="title"/>
          </p:nvPr>
        </p:nvSpPr>
        <p:spPr>
          <a:xfrm>
            <a:off x="841248" y="548640"/>
            <a:ext cx="3600900" cy="5431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1100"/>
              <a:buFont typeface="Arial"/>
              <a:buNone/>
            </a:pPr>
            <a:r>
              <a:rPr lang="en-IN" sz="5000">
                <a:solidFill>
                  <a:schemeClr val="dk1"/>
                </a:solidFill>
                <a:latin typeface="Calibri"/>
                <a:ea typeface="Calibri"/>
                <a:cs typeface="Calibri"/>
                <a:sym typeface="Calibri"/>
              </a:rPr>
              <a:t>L&amp;T MHI Power Generators Pvt. Ltd.</a:t>
            </a:r>
            <a:endParaRPr sz="7400">
              <a:solidFill>
                <a:schemeClr val="dk1"/>
              </a:solidFill>
            </a:endParaRPr>
          </a:p>
          <a:p>
            <a:pPr indent="0" lvl="0" marL="0" rtl="0" algn="l">
              <a:lnSpc>
                <a:spcPct val="90000"/>
              </a:lnSpc>
              <a:spcBef>
                <a:spcPts val="0"/>
              </a:spcBef>
              <a:spcAft>
                <a:spcPts val="0"/>
              </a:spcAft>
              <a:buClr>
                <a:schemeClr val="dk1"/>
              </a:buClr>
              <a:buSzPts val="5400"/>
              <a:buFont typeface="Calibri"/>
              <a:buNone/>
            </a:pPr>
            <a:r>
              <a:t/>
            </a:r>
            <a:endParaRPr sz="5400"/>
          </a:p>
        </p:txBody>
      </p:sp>
      <p:sp>
        <p:nvSpPr>
          <p:cNvPr id="104" name="Google Shape;104;g117271b9e3d_1_136"/>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dk1"/>
          </a:solidFill>
          <a:ln cap="rnd" cmpd="sng" w="41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g117271b9e3d_1_136"/>
          <p:cNvSpPr txBox="1"/>
          <p:nvPr>
            <p:ph idx="1" type="body"/>
          </p:nvPr>
        </p:nvSpPr>
        <p:spPr>
          <a:xfrm>
            <a:off x="5126375" y="362950"/>
            <a:ext cx="6832200" cy="6151200"/>
          </a:xfrm>
          <a:prstGeom prst="rect">
            <a:avLst/>
          </a:prstGeom>
          <a:noFill/>
          <a:ln>
            <a:noFill/>
          </a:ln>
        </p:spPr>
        <p:txBody>
          <a:bodyPr anchorCtr="0" anchor="ctr" bIns="45700" lIns="91425" spcFirstLastPara="1" rIns="91425" wrap="square" tIns="45700">
            <a:noAutofit/>
          </a:bodyPr>
          <a:lstStyle/>
          <a:p>
            <a:pPr indent="-304800" lvl="0" marL="228600" rtl="0" algn="l">
              <a:spcBef>
                <a:spcPts val="0"/>
              </a:spcBef>
              <a:spcAft>
                <a:spcPts val="0"/>
              </a:spcAft>
              <a:buClr>
                <a:schemeClr val="dk2"/>
              </a:buClr>
              <a:buSzPts val="2500"/>
              <a:buFont typeface="Calibri"/>
              <a:buChar char="●"/>
            </a:pPr>
            <a:r>
              <a:rPr lang="en-IN" sz="2500">
                <a:latin typeface="Calibri"/>
                <a:ea typeface="Calibri"/>
                <a:cs typeface="Calibri"/>
                <a:sym typeface="Calibri"/>
              </a:rPr>
              <a:t>Larsen &amp; Toubro Limited (L&amp;T) is a technology-driven engineering and construction organization, and one of the largest companies in India's private sector. It has additional interests in manufacturing, services and Information Technology.</a:t>
            </a:r>
            <a:endParaRPr sz="2500">
              <a:latin typeface="Calibri"/>
              <a:ea typeface="Calibri"/>
              <a:cs typeface="Calibri"/>
              <a:sym typeface="Calibri"/>
            </a:endParaRPr>
          </a:p>
          <a:p>
            <a:pPr indent="-304800" lvl="0" marL="228600" rtl="0" algn="l">
              <a:spcBef>
                <a:spcPts val="1000"/>
              </a:spcBef>
              <a:spcAft>
                <a:spcPts val="0"/>
              </a:spcAft>
              <a:buClr>
                <a:schemeClr val="dk2"/>
              </a:buClr>
              <a:buSzPts val="2500"/>
              <a:buFont typeface="Calibri"/>
              <a:buChar char="●"/>
            </a:pPr>
            <a:r>
              <a:rPr lang="en-IN" sz="2500">
                <a:latin typeface="Calibri"/>
                <a:ea typeface="Calibri"/>
                <a:cs typeface="Calibri"/>
                <a:sym typeface="Calibri"/>
              </a:rPr>
              <a:t>With factories and offices located around the country, further supplemented by a comprehensive marketing and distribution network, L&amp;T enjoys an image and equity in virtually every district of India.</a:t>
            </a:r>
            <a:endParaRPr sz="3600">
              <a:latin typeface="Calibri"/>
              <a:ea typeface="Calibri"/>
              <a:cs typeface="Calibri"/>
              <a:sym typeface="Calibri"/>
            </a:endParaRPr>
          </a:p>
          <a:p>
            <a:pPr indent="-304800" lvl="0" marL="228600" rtl="0" algn="l">
              <a:spcBef>
                <a:spcPts val="1000"/>
              </a:spcBef>
              <a:spcAft>
                <a:spcPts val="0"/>
              </a:spcAft>
              <a:buClr>
                <a:schemeClr val="dk2"/>
              </a:buClr>
              <a:buSzPts val="2500"/>
              <a:buFont typeface="Calibri"/>
              <a:buChar char="●"/>
            </a:pPr>
            <a:r>
              <a:rPr lang="en-IN" sz="2500">
                <a:latin typeface="Calibri"/>
                <a:ea typeface="Calibri"/>
                <a:cs typeface="Calibri"/>
                <a:sym typeface="Calibri"/>
              </a:rPr>
              <a:t>The Company has an international presence, with a global spread of offices and joint ventures with world leaders. L&amp;T's large technology base and pool of experienced personnel enable it to offer integrated services in world markets.</a:t>
            </a:r>
            <a:endParaRPr sz="23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5" name="Shape 405"/>
        <p:cNvGrpSpPr/>
        <p:nvPr/>
      </p:nvGrpSpPr>
      <p:grpSpPr>
        <a:xfrm>
          <a:off x="0" y="0"/>
          <a:ext cx="0" cy="0"/>
          <a:chOff x="0" y="0"/>
          <a:chExt cx="0" cy="0"/>
        </a:xfrm>
      </p:grpSpPr>
      <p:sp>
        <p:nvSpPr>
          <p:cNvPr id="406" name="Google Shape;406;g117271b9e3d_1_128"/>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7" name="Google Shape;407;g117271b9e3d_1_128"/>
          <p:cNvSpPr txBox="1"/>
          <p:nvPr>
            <p:ph type="title"/>
          </p:nvPr>
        </p:nvSpPr>
        <p:spPr>
          <a:xfrm>
            <a:off x="841248" y="548640"/>
            <a:ext cx="3600900" cy="543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5400">
                <a:solidFill>
                  <a:schemeClr val="dk1"/>
                </a:solidFill>
              </a:rPr>
              <a:t>Offer Letter</a:t>
            </a:r>
            <a:endParaRPr sz="5400">
              <a:solidFill>
                <a:schemeClr val="dk1"/>
              </a:solidFill>
            </a:endParaRPr>
          </a:p>
        </p:txBody>
      </p:sp>
      <p:sp>
        <p:nvSpPr>
          <p:cNvPr id="408" name="Google Shape;408;g117271b9e3d_1_128"/>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dk1"/>
          </a:solidFill>
          <a:ln cap="rnd" cmpd="sng" w="41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09" name="Google Shape;409;g117271b9e3d_1_128"/>
          <p:cNvPicPr preferRelativeResize="0"/>
          <p:nvPr/>
        </p:nvPicPr>
        <p:blipFill rotWithShape="1">
          <a:blip r:embed="rId3">
            <a:alphaModFix/>
          </a:blip>
          <a:srcRect b="15317" l="0" r="0" t="10865"/>
          <a:stretch/>
        </p:blipFill>
        <p:spPr>
          <a:xfrm>
            <a:off x="6342225" y="199000"/>
            <a:ext cx="4661151" cy="645832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117271b9e3d_1_143"/>
          <p:cNvSpPr txBox="1"/>
          <p:nvPr>
            <p:ph type="title"/>
          </p:nvPr>
        </p:nvSpPr>
        <p:spPr>
          <a:xfrm>
            <a:off x="541900" y="2409100"/>
            <a:ext cx="11062500" cy="20559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I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3"/>
          <p:cNvSpPr txBox="1"/>
          <p:nvPr>
            <p:ph type="title"/>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1100"/>
              <a:buFont typeface="Arial"/>
              <a:buNone/>
            </a:pPr>
            <a:r>
              <a:rPr lang="en-IN" sz="5000">
                <a:solidFill>
                  <a:schemeClr val="dk1"/>
                </a:solidFill>
                <a:latin typeface="Calibri"/>
                <a:ea typeface="Calibri"/>
                <a:cs typeface="Calibri"/>
                <a:sym typeface="Calibri"/>
              </a:rPr>
              <a:t>L&amp;T MHI Power Generators Pvt. Ltd.</a:t>
            </a:r>
            <a:endParaRPr sz="7400">
              <a:solidFill>
                <a:schemeClr val="dk1"/>
              </a:solidFill>
            </a:endParaRPr>
          </a:p>
          <a:p>
            <a:pPr indent="0" lvl="0" marL="0" rtl="0" algn="l">
              <a:lnSpc>
                <a:spcPct val="90000"/>
              </a:lnSpc>
              <a:spcBef>
                <a:spcPts val="0"/>
              </a:spcBef>
              <a:spcAft>
                <a:spcPts val="0"/>
              </a:spcAft>
              <a:buClr>
                <a:schemeClr val="dk1"/>
              </a:buClr>
              <a:buSzPts val="5400"/>
              <a:buFont typeface="Calibri"/>
              <a:buNone/>
            </a:pPr>
            <a:r>
              <a:t/>
            </a:r>
            <a:endParaRPr sz="5400"/>
          </a:p>
        </p:txBody>
      </p:sp>
      <p:sp>
        <p:nvSpPr>
          <p:cNvPr id="112" name="Google Shape;112;p3"/>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dk1"/>
          </a:solidFill>
          <a:ln cap="rnd" cmpd="sng" w="41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3"/>
          <p:cNvSpPr txBox="1"/>
          <p:nvPr>
            <p:ph idx="1" type="body"/>
          </p:nvPr>
        </p:nvSpPr>
        <p:spPr>
          <a:xfrm>
            <a:off x="5126418" y="552091"/>
            <a:ext cx="6224335" cy="543153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accent5"/>
              </a:buClr>
              <a:buSzPts val="2200"/>
              <a:buChar char="●"/>
            </a:pPr>
            <a:r>
              <a:rPr b="1" i="0" lang="en-IN" sz="2200">
                <a:solidFill>
                  <a:schemeClr val="accent5"/>
                </a:solidFill>
                <a:latin typeface="Arial"/>
                <a:ea typeface="Arial"/>
                <a:cs typeface="Arial"/>
                <a:sym typeface="Arial"/>
              </a:rPr>
              <a:t>L&amp;T BUSINESS PORTFOLIO</a:t>
            </a:r>
            <a:endParaRPr>
              <a:solidFill>
                <a:schemeClr val="accent5"/>
              </a:solidFill>
            </a:endParaRPr>
          </a:p>
          <a:p>
            <a:pPr indent="-228600" lvl="0" marL="228600" rtl="0" algn="l">
              <a:lnSpc>
                <a:spcPct val="90000"/>
              </a:lnSpc>
              <a:spcBef>
                <a:spcPts val="1000"/>
              </a:spcBef>
              <a:spcAft>
                <a:spcPts val="0"/>
              </a:spcAft>
              <a:buClr>
                <a:schemeClr val="dk1"/>
              </a:buClr>
              <a:buSzPts val="2200"/>
              <a:buFont typeface="Arial"/>
              <a:buChar char="●"/>
            </a:pPr>
            <a:r>
              <a:rPr b="0" i="0" lang="en-IN" sz="2200">
                <a:latin typeface="Arial"/>
                <a:ea typeface="Arial"/>
                <a:cs typeface="Arial"/>
                <a:sym typeface="Arial"/>
              </a:rPr>
              <a:t>The L&amp;T Group comprises six operating </a:t>
            </a:r>
            <a:r>
              <a:rPr lang="en-IN" sz="2200">
                <a:latin typeface="Arial"/>
                <a:ea typeface="Arial"/>
                <a:cs typeface="Arial"/>
                <a:sym typeface="Arial"/>
              </a:rPr>
              <a:t>Divisions Engineering</a:t>
            </a:r>
            <a:r>
              <a:rPr b="0" i="0" lang="en-IN" sz="2200">
                <a:latin typeface="Arial"/>
                <a:ea typeface="Arial"/>
                <a:cs typeface="Arial"/>
                <a:sym typeface="Arial"/>
              </a:rPr>
              <a:t> &amp; Construction Projects</a:t>
            </a:r>
            <a:endParaRPr/>
          </a:p>
          <a:p>
            <a:pPr indent="-228600" lvl="0" marL="228600" rtl="0" algn="l">
              <a:lnSpc>
                <a:spcPct val="90000"/>
              </a:lnSpc>
              <a:spcBef>
                <a:spcPts val="1000"/>
              </a:spcBef>
              <a:spcAft>
                <a:spcPts val="0"/>
              </a:spcAft>
              <a:buClr>
                <a:schemeClr val="dk1"/>
              </a:buClr>
              <a:buSzPts val="2200"/>
              <a:buFont typeface="Arial"/>
              <a:buChar char="●"/>
            </a:pPr>
            <a:r>
              <a:rPr b="0" i="0" lang="en-IN" sz="2200">
                <a:latin typeface="Arial"/>
                <a:ea typeface="Arial"/>
                <a:cs typeface="Arial"/>
                <a:sym typeface="Arial"/>
              </a:rPr>
              <a:t>Construction</a:t>
            </a:r>
            <a:endParaRPr/>
          </a:p>
          <a:p>
            <a:pPr indent="-228600" lvl="0" marL="228600" rtl="0" algn="l">
              <a:lnSpc>
                <a:spcPct val="90000"/>
              </a:lnSpc>
              <a:spcBef>
                <a:spcPts val="1000"/>
              </a:spcBef>
              <a:spcAft>
                <a:spcPts val="0"/>
              </a:spcAft>
              <a:buClr>
                <a:schemeClr val="dk1"/>
              </a:buClr>
              <a:buSzPts val="2200"/>
              <a:buFont typeface="Arial"/>
              <a:buChar char="●"/>
            </a:pPr>
            <a:r>
              <a:rPr b="0" i="0" lang="en-IN" sz="2200">
                <a:latin typeface="Arial"/>
                <a:ea typeface="Arial"/>
                <a:cs typeface="Arial"/>
                <a:sym typeface="Arial"/>
              </a:rPr>
              <a:t>Heavy Engineering</a:t>
            </a:r>
            <a:endParaRPr/>
          </a:p>
          <a:p>
            <a:pPr indent="-228600" lvl="0" marL="228600" rtl="0" algn="l">
              <a:lnSpc>
                <a:spcPct val="90000"/>
              </a:lnSpc>
              <a:spcBef>
                <a:spcPts val="1000"/>
              </a:spcBef>
              <a:spcAft>
                <a:spcPts val="0"/>
              </a:spcAft>
              <a:buClr>
                <a:schemeClr val="dk1"/>
              </a:buClr>
              <a:buSzPts val="2200"/>
              <a:buFont typeface="Arial"/>
              <a:buChar char="●"/>
            </a:pPr>
            <a:r>
              <a:rPr b="0" i="0" lang="en-IN" sz="2200">
                <a:latin typeface="Arial"/>
                <a:ea typeface="Arial"/>
                <a:cs typeface="Arial"/>
                <a:sym typeface="Arial"/>
              </a:rPr>
              <a:t>Electrical &amp; Electronics</a:t>
            </a:r>
            <a:endParaRPr/>
          </a:p>
          <a:p>
            <a:pPr indent="-228600" lvl="0" marL="228600" rtl="0" algn="l">
              <a:lnSpc>
                <a:spcPct val="90000"/>
              </a:lnSpc>
              <a:spcBef>
                <a:spcPts val="1000"/>
              </a:spcBef>
              <a:spcAft>
                <a:spcPts val="0"/>
              </a:spcAft>
              <a:buClr>
                <a:schemeClr val="dk1"/>
              </a:buClr>
              <a:buSzPts val="2200"/>
              <a:buFont typeface="Arial"/>
              <a:buChar char="●"/>
            </a:pPr>
            <a:r>
              <a:rPr b="0" i="0" lang="en-IN" sz="2200">
                <a:latin typeface="Arial"/>
                <a:ea typeface="Arial"/>
                <a:cs typeface="Arial"/>
                <a:sym typeface="Arial"/>
              </a:rPr>
              <a:t>Information Technology</a:t>
            </a:r>
            <a:endParaRPr/>
          </a:p>
          <a:p>
            <a:pPr indent="-228600" lvl="0" marL="228600" rtl="0" algn="l">
              <a:lnSpc>
                <a:spcPct val="90000"/>
              </a:lnSpc>
              <a:spcBef>
                <a:spcPts val="1000"/>
              </a:spcBef>
              <a:spcAft>
                <a:spcPts val="0"/>
              </a:spcAft>
              <a:buClr>
                <a:schemeClr val="dk1"/>
              </a:buClr>
              <a:buSzPts val="2200"/>
              <a:buFont typeface="Arial"/>
              <a:buChar char="●"/>
            </a:pPr>
            <a:r>
              <a:rPr b="0" i="0" lang="en-IN" sz="2200">
                <a:latin typeface="Arial"/>
                <a:ea typeface="Arial"/>
                <a:cs typeface="Arial"/>
                <a:sym typeface="Arial"/>
              </a:rPr>
              <a:t>Machinery &amp; Industrial Projects</a:t>
            </a:r>
            <a:endParaRPr/>
          </a:p>
          <a:p>
            <a:pPr indent="-88900" lvl="0" marL="228600" rtl="0" algn="l">
              <a:lnSpc>
                <a:spcPct val="90000"/>
              </a:lnSpc>
              <a:spcBef>
                <a:spcPts val="1000"/>
              </a:spcBef>
              <a:spcAft>
                <a:spcPts val="1600"/>
              </a:spcAft>
              <a:buClr>
                <a:schemeClr val="dk1"/>
              </a:buClr>
              <a:buSzPts val="2200"/>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4"/>
          <p:cNvSpPr txBox="1"/>
          <p:nvPr>
            <p:ph type="title"/>
          </p:nvPr>
        </p:nvSpPr>
        <p:spPr>
          <a:xfrm>
            <a:off x="635000" y="640823"/>
            <a:ext cx="3418659"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4800C"/>
              </a:buClr>
              <a:buSzPts val="5400"/>
              <a:buFont typeface="Calibri"/>
              <a:buNone/>
            </a:pPr>
            <a:r>
              <a:rPr b="1" lang="en-IN" sz="5400">
                <a:solidFill>
                  <a:srgbClr val="F4800C"/>
                </a:solidFill>
              </a:rPr>
              <a:t>Company Contact  Details</a:t>
            </a:r>
            <a:r>
              <a:rPr lang="en-IN" sz="5400"/>
              <a:t>				</a:t>
            </a:r>
            <a:endParaRPr sz="5400"/>
          </a:p>
        </p:txBody>
      </p:sp>
      <p:sp>
        <p:nvSpPr>
          <p:cNvPr id="120" name="Google Shape;120;p4"/>
          <p:cNvSpPr/>
          <p:nvPr/>
        </p:nvSpPr>
        <p:spPr>
          <a:xfrm rot="5400000">
            <a:off x="1627450" y="3462719"/>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dk1"/>
          </a:solidFill>
          <a:ln cap="rnd" cmpd="sng" w="41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21" name="Google Shape;121;p4"/>
          <p:cNvGrpSpPr/>
          <p:nvPr/>
        </p:nvGrpSpPr>
        <p:grpSpPr>
          <a:xfrm>
            <a:off x="4841201" y="731649"/>
            <a:ext cx="6900512" cy="5534790"/>
            <a:chOff x="0" y="675"/>
            <a:chExt cx="6900512" cy="5534790"/>
          </a:xfrm>
        </p:grpSpPr>
        <p:cxnSp>
          <p:nvCxnSpPr>
            <p:cNvPr id="122" name="Google Shape;122;p4"/>
            <p:cNvCxnSpPr/>
            <p:nvPr/>
          </p:nvCxnSpPr>
          <p:spPr>
            <a:xfrm>
              <a:off x="0" y="675"/>
              <a:ext cx="6900512"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23" name="Google Shape;123;p4"/>
            <p:cNvSpPr/>
            <p:nvPr/>
          </p:nvSpPr>
          <p:spPr>
            <a:xfrm>
              <a:off x="0" y="675"/>
              <a:ext cx="6900512" cy="7906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txBox="1"/>
            <p:nvPr/>
          </p:nvSpPr>
          <p:spPr>
            <a:xfrm>
              <a:off x="0" y="675"/>
              <a:ext cx="6900512" cy="790684"/>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1E4E79"/>
                </a:buClr>
                <a:buSzPts val="2200"/>
                <a:buFont typeface="Calibri"/>
                <a:buNone/>
              </a:pPr>
              <a:r>
                <a:rPr b="1" i="0" lang="en-IN" sz="2200" u="none" cap="none" strike="noStrike">
                  <a:solidFill>
                    <a:schemeClr val="accent5"/>
                  </a:solidFill>
                  <a:latin typeface="Calibri"/>
                  <a:ea typeface="Calibri"/>
                  <a:cs typeface="Calibri"/>
                  <a:sym typeface="Calibri"/>
                </a:rPr>
                <a:t>Address: </a:t>
              </a:r>
              <a:r>
                <a:rPr b="0" i="0" lang="en-IN" sz="2200" u="none" cap="none" strike="noStrike">
                  <a:solidFill>
                    <a:schemeClr val="dk2"/>
                  </a:solidFill>
                  <a:latin typeface="Calibri"/>
                  <a:ea typeface="Calibri"/>
                  <a:cs typeface="Calibri"/>
                  <a:sym typeface="Calibri"/>
                </a:rPr>
                <a:t>Hazira Manufacturing Complex (West),Gate No. -8, Surat Hazira Road, P.O. Bhatha, Surat - 394 510</a:t>
              </a:r>
              <a:endParaRPr b="0" i="0" sz="2200" u="none" cap="none" strike="noStrike">
                <a:solidFill>
                  <a:schemeClr val="dk2"/>
                </a:solidFill>
                <a:latin typeface="Calibri"/>
                <a:ea typeface="Calibri"/>
                <a:cs typeface="Calibri"/>
                <a:sym typeface="Calibri"/>
              </a:endParaRPr>
            </a:p>
          </p:txBody>
        </p:sp>
        <p:cxnSp>
          <p:nvCxnSpPr>
            <p:cNvPr id="125" name="Google Shape;125;p4"/>
            <p:cNvCxnSpPr/>
            <p:nvPr/>
          </p:nvCxnSpPr>
          <p:spPr>
            <a:xfrm>
              <a:off x="0" y="791359"/>
              <a:ext cx="6900512" cy="0"/>
            </a:xfrm>
            <a:prstGeom prst="straightConnector1">
              <a:avLst/>
            </a:prstGeom>
            <a:solidFill>
              <a:srgbClr val="DE7946"/>
            </a:solidFill>
            <a:ln cap="flat" cmpd="sng" w="12700">
              <a:solidFill>
                <a:srgbClr val="DE7946"/>
              </a:solidFill>
              <a:prstDash val="solid"/>
              <a:miter lim="800000"/>
              <a:headEnd len="sm" w="sm" type="none"/>
              <a:tailEnd len="sm" w="sm" type="none"/>
            </a:ln>
          </p:spPr>
        </p:cxnSp>
        <p:sp>
          <p:nvSpPr>
            <p:cNvPr id="126" name="Google Shape;126;p4"/>
            <p:cNvSpPr/>
            <p:nvPr/>
          </p:nvSpPr>
          <p:spPr>
            <a:xfrm>
              <a:off x="0" y="791359"/>
              <a:ext cx="6900512" cy="7906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0" y="791359"/>
              <a:ext cx="6900512" cy="790684"/>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1E4E79"/>
                </a:buClr>
                <a:buSzPts val="2200"/>
                <a:buFont typeface="Calibri"/>
                <a:buNone/>
              </a:pPr>
              <a:r>
                <a:rPr b="1" i="0" lang="en-IN" sz="2200" u="none" cap="none" strike="noStrike">
                  <a:solidFill>
                    <a:schemeClr val="accent5"/>
                  </a:solidFill>
                  <a:latin typeface="Calibri"/>
                  <a:ea typeface="Calibri"/>
                  <a:cs typeface="Calibri"/>
                  <a:sym typeface="Calibri"/>
                </a:rPr>
                <a:t>Call Us:</a:t>
              </a:r>
              <a:r>
                <a:rPr b="1" i="0" lang="en-IN" sz="2200" u="none" cap="none" strike="noStrike">
                  <a:solidFill>
                    <a:srgbClr val="1E4E79"/>
                  </a:solidFill>
                  <a:latin typeface="Calibri"/>
                  <a:ea typeface="Calibri"/>
                  <a:cs typeface="Calibri"/>
                  <a:sym typeface="Calibri"/>
                </a:rPr>
                <a:t> </a:t>
              </a:r>
              <a:r>
                <a:rPr b="0" i="0" lang="en-IN" sz="2200" u="none" cap="none" strike="noStrike">
                  <a:solidFill>
                    <a:schemeClr val="dk2"/>
                  </a:solidFill>
                  <a:latin typeface="Calibri"/>
                  <a:ea typeface="Calibri"/>
                  <a:cs typeface="Calibri"/>
                  <a:sym typeface="Calibri"/>
                </a:rPr>
                <a:t>(0261)2808100</a:t>
              </a:r>
              <a:endParaRPr>
                <a:solidFill>
                  <a:schemeClr val="dk2"/>
                </a:solidFill>
              </a:endParaRPr>
            </a:p>
          </p:txBody>
        </p:sp>
        <p:cxnSp>
          <p:nvCxnSpPr>
            <p:cNvPr id="128" name="Google Shape;128;p4"/>
            <p:cNvCxnSpPr/>
            <p:nvPr/>
          </p:nvCxnSpPr>
          <p:spPr>
            <a:xfrm>
              <a:off x="0" y="1582044"/>
              <a:ext cx="6900512" cy="0"/>
            </a:xfrm>
            <a:prstGeom prst="straightConnector1">
              <a:avLst/>
            </a:prstGeom>
            <a:solidFill>
              <a:srgbClr val="D07A5B"/>
            </a:solidFill>
            <a:ln cap="flat" cmpd="sng" w="12700">
              <a:solidFill>
                <a:srgbClr val="D07A5B"/>
              </a:solidFill>
              <a:prstDash val="solid"/>
              <a:miter lim="800000"/>
              <a:headEnd len="sm" w="sm" type="none"/>
              <a:tailEnd len="sm" w="sm" type="none"/>
            </a:ln>
          </p:spPr>
        </p:cxnSp>
        <p:sp>
          <p:nvSpPr>
            <p:cNvPr id="129" name="Google Shape;129;p4"/>
            <p:cNvSpPr/>
            <p:nvPr/>
          </p:nvSpPr>
          <p:spPr>
            <a:xfrm>
              <a:off x="0" y="1582044"/>
              <a:ext cx="6900512" cy="7906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txBox="1"/>
            <p:nvPr/>
          </p:nvSpPr>
          <p:spPr>
            <a:xfrm>
              <a:off x="0" y="1582044"/>
              <a:ext cx="6900512" cy="790684"/>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1E4E79"/>
                </a:buClr>
                <a:buSzPts val="2200"/>
                <a:buFont typeface="Calibri"/>
                <a:buNone/>
              </a:pPr>
              <a:r>
                <a:rPr b="1" i="0" lang="en-IN" sz="2200" u="none" cap="none" strike="noStrike">
                  <a:solidFill>
                    <a:schemeClr val="accent5"/>
                  </a:solidFill>
                  <a:latin typeface="Calibri"/>
                  <a:ea typeface="Calibri"/>
                  <a:cs typeface="Calibri"/>
                  <a:sym typeface="Calibri"/>
                </a:rPr>
                <a:t>Email:</a:t>
              </a:r>
              <a:r>
                <a:rPr b="1" i="0" lang="en-IN" sz="2200" u="none" cap="none" strike="noStrike">
                  <a:solidFill>
                    <a:srgbClr val="1E4E79"/>
                  </a:solidFill>
                  <a:latin typeface="Calibri"/>
                  <a:ea typeface="Calibri"/>
                  <a:cs typeface="Calibri"/>
                  <a:sym typeface="Calibri"/>
                </a:rPr>
                <a:t> </a:t>
              </a:r>
              <a:r>
                <a:rPr b="0" i="0" lang="en-IN" sz="2200" u="none" cap="none" strike="noStrike">
                  <a:solidFill>
                    <a:schemeClr val="dk2"/>
                  </a:solidFill>
                  <a:latin typeface="Calibri"/>
                  <a:ea typeface="Calibri"/>
                  <a:cs typeface="Calibri"/>
                  <a:sym typeface="Calibri"/>
                </a:rPr>
                <a:t>infodesk@larsentoubro.com</a:t>
              </a:r>
              <a:endParaRPr>
                <a:solidFill>
                  <a:schemeClr val="dk2"/>
                </a:solidFill>
              </a:endParaRPr>
            </a:p>
          </p:txBody>
        </p:sp>
        <p:cxnSp>
          <p:nvCxnSpPr>
            <p:cNvPr id="131" name="Google Shape;131;p4"/>
            <p:cNvCxnSpPr/>
            <p:nvPr/>
          </p:nvCxnSpPr>
          <p:spPr>
            <a:xfrm>
              <a:off x="0" y="2372728"/>
              <a:ext cx="6900512" cy="0"/>
            </a:xfrm>
            <a:prstGeom prst="straightConnector1">
              <a:avLst/>
            </a:prstGeom>
            <a:solidFill>
              <a:srgbClr val="C47F6E"/>
            </a:solidFill>
            <a:ln cap="flat" cmpd="sng" w="12700">
              <a:solidFill>
                <a:srgbClr val="C47F6E"/>
              </a:solidFill>
              <a:prstDash val="solid"/>
              <a:miter lim="800000"/>
              <a:headEnd len="sm" w="sm" type="none"/>
              <a:tailEnd len="sm" w="sm" type="none"/>
            </a:ln>
          </p:spPr>
        </p:cxnSp>
        <p:sp>
          <p:nvSpPr>
            <p:cNvPr id="132" name="Google Shape;132;p4"/>
            <p:cNvSpPr/>
            <p:nvPr/>
          </p:nvSpPr>
          <p:spPr>
            <a:xfrm>
              <a:off x="0" y="2372728"/>
              <a:ext cx="6900512" cy="7906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txBox="1"/>
            <p:nvPr/>
          </p:nvSpPr>
          <p:spPr>
            <a:xfrm>
              <a:off x="0" y="2372728"/>
              <a:ext cx="6900512" cy="790684"/>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1E4E79"/>
                </a:buClr>
                <a:buSzPts val="2200"/>
                <a:buFont typeface="Calibri"/>
                <a:buNone/>
              </a:pPr>
              <a:r>
                <a:rPr b="1" i="0" lang="en-IN" sz="2200" u="none" cap="none" strike="noStrike">
                  <a:solidFill>
                    <a:schemeClr val="accent5"/>
                  </a:solidFill>
                  <a:latin typeface="Calibri"/>
                  <a:ea typeface="Calibri"/>
                  <a:cs typeface="Calibri"/>
                  <a:sym typeface="Calibri"/>
                </a:rPr>
                <a:t>Website:</a:t>
              </a:r>
              <a:r>
                <a:rPr b="0" i="0" lang="en-IN" sz="2200" u="none" cap="none" strike="noStrike">
                  <a:solidFill>
                    <a:schemeClr val="dk1"/>
                  </a:solidFill>
                  <a:latin typeface="Calibri"/>
                  <a:ea typeface="Calibri"/>
                  <a:cs typeface="Calibri"/>
                  <a:sym typeface="Calibri"/>
                </a:rPr>
                <a:t> </a:t>
              </a:r>
              <a:r>
                <a:rPr b="0" i="0" lang="en-IN" sz="2200" u="none" cap="none" strike="noStrike">
                  <a:solidFill>
                    <a:schemeClr val="dk2"/>
                  </a:solidFill>
                  <a:latin typeface="Calibri"/>
                  <a:ea typeface="Calibri"/>
                  <a:cs typeface="Calibri"/>
                  <a:sym typeface="Calibri"/>
                </a:rPr>
                <a:t>https://www.lmtg.in</a:t>
              </a:r>
              <a:endParaRPr b="0" i="0" sz="2200" u="none" cap="none" strike="noStrike">
                <a:solidFill>
                  <a:schemeClr val="dk2"/>
                </a:solidFill>
                <a:latin typeface="Calibri"/>
                <a:ea typeface="Calibri"/>
                <a:cs typeface="Calibri"/>
                <a:sym typeface="Calibri"/>
              </a:endParaRPr>
            </a:p>
          </p:txBody>
        </p:sp>
        <p:cxnSp>
          <p:nvCxnSpPr>
            <p:cNvPr id="134" name="Google Shape;134;p4"/>
            <p:cNvCxnSpPr/>
            <p:nvPr/>
          </p:nvCxnSpPr>
          <p:spPr>
            <a:xfrm>
              <a:off x="0" y="3163412"/>
              <a:ext cx="6900512" cy="0"/>
            </a:xfrm>
            <a:prstGeom prst="straightConnector1">
              <a:avLst/>
            </a:prstGeom>
            <a:solidFill>
              <a:srgbClr val="B88881"/>
            </a:solidFill>
            <a:ln cap="flat" cmpd="sng" w="12700">
              <a:solidFill>
                <a:srgbClr val="B88881"/>
              </a:solidFill>
              <a:prstDash val="solid"/>
              <a:miter lim="800000"/>
              <a:headEnd len="sm" w="sm" type="none"/>
              <a:tailEnd len="sm" w="sm" type="none"/>
            </a:ln>
          </p:spPr>
        </p:cxnSp>
        <p:sp>
          <p:nvSpPr>
            <p:cNvPr id="135" name="Google Shape;135;p4"/>
            <p:cNvSpPr/>
            <p:nvPr/>
          </p:nvSpPr>
          <p:spPr>
            <a:xfrm>
              <a:off x="0" y="3163412"/>
              <a:ext cx="6900512" cy="7906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txBox="1"/>
            <p:nvPr/>
          </p:nvSpPr>
          <p:spPr>
            <a:xfrm>
              <a:off x="0" y="3163412"/>
              <a:ext cx="6900512" cy="790684"/>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1E4E79"/>
                </a:buClr>
                <a:buSzPts val="2200"/>
                <a:buFont typeface="Calibri"/>
                <a:buNone/>
              </a:pPr>
              <a:r>
                <a:rPr b="1" i="0" lang="en-IN" sz="2200" u="none" cap="none" strike="noStrike">
                  <a:solidFill>
                    <a:schemeClr val="accent5"/>
                  </a:solidFill>
                  <a:latin typeface="Calibri"/>
                  <a:ea typeface="Calibri"/>
                  <a:cs typeface="Calibri"/>
                  <a:sym typeface="Calibri"/>
                </a:rPr>
                <a:t>Resource Person Name/Leader</a:t>
              </a:r>
              <a:r>
                <a:rPr b="0" i="0" lang="en-IN" sz="2200" u="none" cap="none" strike="noStrike">
                  <a:solidFill>
                    <a:schemeClr val="accent5"/>
                  </a:solidFill>
                  <a:latin typeface="Calibri"/>
                  <a:ea typeface="Calibri"/>
                  <a:cs typeface="Calibri"/>
                  <a:sym typeface="Calibri"/>
                </a:rPr>
                <a:t>: </a:t>
              </a:r>
              <a:r>
                <a:rPr b="0" i="0" lang="en-IN" sz="2200" u="none" cap="none" strike="noStrike">
                  <a:solidFill>
                    <a:schemeClr val="dk2"/>
                  </a:solidFill>
                  <a:latin typeface="Calibri"/>
                  <a:ea typeface="Calibri"/>
                  <a:cs typeface="Calibri"/>
                  <a:sym typeface="Calibri"/>
                </a:rPr>
                <a:t>Mr. Kushal Ariwala</a:t>
              </a:r>
              <a:endParaRPr>
                <a:solidFill>
                  <a:schemeClr val="dk2"/>
                </a:solidFill>
              </a:endParaRPr>
            </a:p>
          </p:txBody>
        </p:sp>
        <p:cxnSp>
          <p:nvCxnSpPr>
            <p:cNvPr id="137" name="Google Shape;137;p4"/>
            <p:cNvCxnSpPr/>
            <p:nvPr/>
          </p:nvCxnSpPr>
          <p:spPr>
            <a:xfrm>
              <a:off x="0" y="3954096"/>
              <a:ext cx="6900512" cy="0"/>
            </a:xfrm>
            <a:prstGeom prst="straightConnector1">
              <a:avLst/>
            </a:prstGeom>
            <a:solidFill>
              <a:srgbClr val="AD9593"/>
            </a:solidFill>
            <a:ln cap="flat" cmpd="sng" w="12700">
              <a:solidFill>
                <a:srgbClr val="AD9593"/>
              </a:solidFill>
              <a:prstDash val="solid"/>
              <a:miter lim="800000"/>
              <a:headEnd len="sm" w="sm" type="none"/>
              <a:tailEnd len="sm" w="sm" type="none"/>
            </a:ln>
          </p:spPr>
        </p:cxnSp>
        <p:sp>
          <p:nvSpPr>
            <p:cNvPr id="138" name="Google Shape;138;p4"/>
            <p:cNvSpPr/>
            <p:nvPr/>
          </p:nvSpPr>
          <p:spPr>
            <a:xfrm>
              <a:off x="0" y="3954096"/>
              <a:ext cx="6900512" cy="7906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txBox="1"/>
            <p:nvPr/>
          </p:nvSpPr>
          <p:spPr>
            <a:xfrm>
              <a:off x="0" y="3954096"/>
              <a:ext cx="6900512" cy="790684"/>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1E4E79"/>
                </a:buClr>
                <a:buSzPts val="2200"/>
                <a:buFont typeface="Calibri"/>
                <a:buNone/>
              </a:pPr>
              <a:r>
                <a:rPr b="1" i="0" lang="en-IN" sz="2200" u="none" cap="none" strike="noStrike">
                  <a:solidFill>
                    <a:schemeClr val="accent5"/>
                  </a:solidFill>
                  <a:latin typeface="Calibri"/>
                  <a:ea typeface="Calibri"/>
                  <a:cs typeface="Calibri"/>
                  <a:sym typeface="Calibri"/>
                </a:rPr>
                <a:t>Resource Person Contact: </a:t>
              </a:r>
              <a:r>
                <a:rPr b="0" i="0" lang="en-IN" sz="2200" u="none" cap="none" strike="noStrike">
                  <a:solidFill>
                    <a:schemeClr val="dk2"/>
                  </a:solidFill>
                  <a:latin typeface="Calibri"/>
                  <a:ea typeface="Calibri"/>
                  <a:cs typeface="Calibri"/>
                  <a:sym typeface="Calibri"/>
                </a:rPr>
                <a:t>7878364763</a:t>
              </a:r>
              <a:endParaRPr>
                <a:solidFill>
                  <a:schemeClr val="dk2"/>
                </a:solidFill>
              </a:endParaRPr>
            </a:p>
          </p:txBody>
        </p:sp>
        <p:cxnSp>
          <p:nvCxnSpPr>
            <p:cNvPr id="140" name="Google Shape;140;p4"/>
            <p:cNvCxnSpPr/>
            <p:nvPr/>
          </p:nvCxnSpPr>
          <p:spPr>
            <a:xfrm>
              <a:off x="0" y="4744781"/>
              <a:ext cx="6900512" cy="0"/>
            </a:xfrm>
            <a:prstGeom prst="straightConnector1">
              <a:avLst/>
            </a:prstGeom>
            <a:solidFill>
              <a:srgbClr val="A4A4A4"/>
            </a:solidFill>
            <a:ln cap="flat" cmpd="sng" w="12700">
              <a:solidFill>
                <a:srgbClr val="A4A4A4"/>
              </a:solidFill>
              <a:prstDash val="solid"/>
              <a:miter lim="800000"/>
              <a:headEnd len="sm" w="sm" type="none"/>
              <a:tailEnd len="sm" w="sm" type="none"/>
            </a:ln>
          </p:spPr>
        </p:cxnSp>
        <p:sp>
          <p:nvSpPr>
            <p:cNvPr id="141" name="Google Shape;141;p4"/>
            <p:cNvSpPr/>
            <p:nvPr/>
          </p:nvSpPr>
          <p:spPr>
            <a:xfrm>
              <a:off x="0" y="4744781"/>
              <a:ext cx="6900512" cy="7906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txBox="1"/>
            <p:nvPr/>
          </p:nvSpPr>
          <p:spPr>
            <a:xfrm>
              <a:off x="0" y="4744781"/>
              <a:ext cx="6900512" cy="790684"/>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1E4E79"/>
                </a:buClr>
                <a:buSzPts val="2200"/>
                <a:buFont typeface="Calibri"/>
                <a:buNone/>
              </a:pPr>
              <a:r>
                <a:rPr b="1" i="0" lang="en-IN" sz="2200" u="none" cap="none" strike="noStrike">
                  <a:solidFill>
                    <a:schemeClr val="accent5"/>
                  </a:solidFill>
                  <a:latin typeface="Calibri"/>
                  <a:ea typeface="Calibri"/>
                  <a:cs typeface="Calibri"/>
                  <a:sym typeface="Calibri"/>
                </a:rPr>
                <a:t>Resource Person Email</a:t>
              </a:r>
              <a:r>
                <a:rPr b="0" i="0" lang="en-IN" sz="2200" u="none" cap="none" strike="noStrike">
                  <a:solidFill>
                    <a:schemeClr val="accent5"/>
                  </a:solidFill>
                  <a:latin typeface="Calibri"/>
                  <a:ea typeface="Calibri"/>
                  <a:cs typeface="Calibri"/>
                  <a:sym typeface="Calibri"/>
                </a:rPr>
                <a:t>: </a:t>
              </a:r>
              <a:r>
                <a:rPr b="0" i="0" lang="en-IN" sz="2200" u="none" cap="none" strike="noStrike">
                  <a:solidFill>
                    <a:schemeClr val="dk2"/>
                  </a:solidFill>
                  <a:latin typeface="Calibri"/>
                  <a:ea typeface="Calibri"/>
                  <a:cs typeface="Calibri"/>
                  <a:sym typeface="Calibri"/>
                </a:rPr>
                <a:t>kushal.ariwala@lntmhipower.com</a:t>
              </a:r>
              <a:endParaRPr>
                <a:solidFill>
                  <a:schemeClr val="dk2"/>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17271b9e3d_1_79"/>
          <p:cNvSpPr txBox="1"/>
          <p:nvPr>
            <p:ph type="title"/>
          </p:nvPr>
        </p:nvSpPr>
        <p:spPr>
          <a:xfrm>
            <a:off x="541900" y="2409100"/>
            <a:ext cx="11062500" cy="20559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IN"/>
              <a:t>Technology Stack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6"/>
          <p:cNvSpPr txBox="1"/>
          <p:nvPr>
            <p:ph type="title"/>
          </p:nvPr>
        </p:nvSpPr>
        <p:spPr>
          <a:xfrm>
            <a:off x="515774" y="548650"/>
            <a:ext cx="3926400" cy="543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5400">
                <a:solidFill>
                  <a:schemeClr val="dk1"/>
                </a:solidFill>
              </a:rPr>
              <a:t>SharePoint</a:t>
            </a:r>
            <a:endParaRPr sz="5400">
              <a:solidFill>
                <a:schemeClr val="dk1"/>
              </a:solidFill>
            </a:endParaRPr>
          </a:p>
        </p:txBody>
      </p:sp>
      <p:sp>
        <p:nvSpPr>
          <p:cNvPr id="154" name="Google Shape;154;p6"/>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dk1"/>
          </a:solidFill>
          <a:ln cap="rnd" cmpd="sng" w="41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6"/>
          <p:cNvSpPr txBox="1"/>
          <p:nvPr>
            <p:ph idx="1" type="body"/>
          </p:nvPr>
        </p:nvSpPr>
        <p:spPr>
          <a:xfrm>
            <a:off x="5126418" y="552091"/>
            <a:ext cx="6224335" cy="5431536"/>
          </a:xfrm>
          <a:prstGeom prst="rect">
            <a:avLst/>
          </a:prstGeom>
          <a:noFill/>
          <a:ln>
            <a:noFill/>
          </a:ln>
        </p:spPr>
        <p:txBody>
          <a:bodyPr anchorCtr="0" anchor="ctr" bIns="45700" lIns="91425" spcFirstLastPara="1" rIns="91425" wrap="square" tIns="45700">
            <a:normAutofit/>
          </a:bodyPr>
          <a:lstStyle/>
          <a:p>
            <a:pPr indent="-234950" lvl="0" marL="228600" rtl="0" algn="l">
              <a:lnSpc>
                <a:spcPct val="90000"/>
              </a:lnSpc>
              <a:spcBef>
                <a:spcPts val="0"/>
              </a:spcBef>
              <a:spcAft>
                <a:spcPts val="0"/>
              </a:spcAft>
              <a:buClr>
                <a:schemeClr val="accent5"/>
              </a:buClr>
              <a:buSzPts val="2900"/>
              <a:buFont typeface="Calibri"/>
              <a:buChar char="●"/>
            </a:pPr>
            <a:r>
              <a:rPr b="1" lang="en-IN" sz="2500">
                <a:solidFill>
                  <a:schemeClr val="accent5"/>
                </a:solidFill>
                <a:latin typeface="Calibri"/>
                <a:ea typeface="Calibri"/>
                <a:cs typeface="Calibri"/>
                <a:sym typeface="Calibri"/>
              </a:rPr>
              <a:t>Microsoft SharePoint is</a:t>
            </a:r>
            <a:endParaRPr sz="2500">
              <a:solidFill>
                <a:schemeClr val="accent5"/>
              </a:solidFill>
              <a:latin typeface="Calibri"/>
              <a:ea typeface="Calibri"/>
              <a:cs typeface="Calibri"/>
              <a:sym typeface="Calibri"/>
            </a:endParaRPr>
          </a:p>
          <a:p>
            <a:pPr indent="-234950" lvl="0" marL="228600" rtl="0" algn="l">
              <a:lnSpc>
                <a:spcPct val="90000"/>
              </a:lnSpc>
              <a:spcBef>
                <a:spcPts val="1000"/>
              </a:spcBef>
              <a:spcAft>
                <a:spcPts val="0"/>
              </a:spcAft>
              <a:buClr>
                <a:schemeClr val="dk2"/>
              </a:buClr>
              <a:buSzPts val="2500"/>
              <a:buFont typeface="Calibri"/>
              <a:buChar char="●"/>
            </a:pPr>
            <a:r>
              <a:rPr lang="en-IN" sz="2500">
                <a:latin typeface="Calibri"/>
                <a:ea typeface="Calibri"/>
                <a:cs typeface="Calibri"/>
                <a:sym typeface="Calibri"/>
              </a:rPr>
              <a:t>Cloud-based service</a:t>
            </a:r>
            <a:endParaRPr sz="2500">
              <a:latin typeface="Calibri"/>
              <a:ea typeface="Calibri"/>
              <a:cs typeface="Calibri"/>
              <a:sym typeface="Calibri"/>
            </a:endParaRPr>
          </a:p>
          <a:p>
            <a:pPr indent="-234950" lvl="0" marL="228600" rtl="0" algn="l">
              <a:lnSpc>
                <a:spcPct val="90000"/>
              </a:lnSpc>
              <a:spcBef>
                <a:spcPts val="1000"/>
              </a:spcBef>
              <a:spcAft>
                <a:spcPts val="0"/>
              </a:spcAft>
              <a:buClr>
                <a:schemeClr val="dk2"/>
              </a:buClr>
              <a:buSzPts val="2500"/>
              <a:buFont typeface="Calibri"/>
              <a:buChar char="●"/>
            </a:pPr>
            <a:r>
              <a:rPr lang="en-IN" sz="2500">
                <a:latin typeface="Calibri"/>
                <a:ea typeface="Calibri"/>
                <a:cs typeface="Calibri"/>
                <a:sym typeface="Calibri"/>
              </a:rPr>
              <a:t>Helps organization to share and manage contents</a:t>
            </a:r>
            <a:endParaRPr sz="2500">
              <a:latin typeface="Calibri"/>
              <a:ea typeface="Calibri"/>
              <a:cs typeface="Calibri"/>
              <a:sym typeface="Calibri"/>
            </a:endParaRPr>
          </a:p>
          <a:p>
            <a:pPr indent="-234950" lvl="0" marL="228600" rtl="0" algn="l">
              <a:lnSpc>
                <a:spcPct val="90000"/>
              </a:lnSpc>
              <a:spcBef>
                <a:spcPts val="1000"/>
              </a:spcBef>
              <a:spcAft>
                <a:spcPts val="0"/>
              </a:spcAft>
              <a:buClr>
                <a:schemeClr val="dk2"/>
              </a:buClr>
              <a:buSzPts val="2500"/>
              <a:buFont typeface="Calibri"/>
              <a:buChar char="●"/>
            </a:pPr>
            <a:r>
              <a:rPr i="0" lang="en-IN" sz="2500">
                <a:latin typeface="Calibri"/>
                <a:ea typeface="Calibri"/>
                <a:cs typeface="Calibri"/>
                <a:sym typeface="Calibri"/>
              </a:rPr>
              <a:t>Seamlessly collaborate across the organization</a:t>
            </a:r>
            <a:endParaRPr sz="2500">
              <a:latin typeface="Calibri"/>
              <a:ea typeface="Calibri"/>
              <a:cs typeface="Calibri"/>
              <a:sym typeface="Calibri"/>
            </a:endParaRPr>
          </a:p>
          <a:p>
            <a:pPr indent="-234950" lvl="0" marL="228600" rtl="0" algn="l">
              <a:lnSpc>
                <a:spcPct val="90000"/>
              </a:lnSpc>
              <a:spcBef>
                <a:spcPts val="1000"/>
              </a:spcBef>
              <a:spcAft>
                <a:spcPts val="0"/>
              </a:spcAft>
              <a:buClr>
                <a:schemeClr val="dk2"/>
              </a:buClr>
              <a:buSzPts val="2500"/>
              <a:buFont typeface="Calibri"/>
              <a:buChar char="●"/>
            </a:pPr>
            <a:r>
              <a:rPr lang="en-IN" sz="2500">
                <a:latin typeface="Calibri"/>
                <a:ea typeface="Calibri"/>
                <a:cs typeface="Calibri"/>
                <a:sym typeface="Calibri"/>
              </a:rPr>
              <a:t>Built in Intranet sites</a:t>
            </a:r>
            <a:endParaRPr sz="2500">
              <a:latin typeface="Calibri"/>
              <a:ea typeface="Calibri"/>
              <a:cs typeface="Calibri"/>
              <a:sym typeface="Calibri"/>
            </a:endParaRPr>
          </a:p>
          <a:p>
            <a:pPr indent="-234950" lvl="0" marL="228600" rtl="0" algn="l">
              <a:lnSpc>
                <a:spcPct val="90000"/>
              </a:lnSpc>
              <a:spcBef>
                <a:spcPts val="1000"/>
              </a:spcBef>
              <a:spcAft>
                <a:spcPts val="0"/>
              </a:spcAft>
              <a:buClr>
                <a:schemeClr val="dk2"/>
              </a:buClr>
              <a:buSzPts val="2500"/>
              <a:buFont typeface="Calibri"/>
              <a:buChar char="●"/>
            </a:pPr>
            <a:r>
              <a:rPr i="0" lang="en-IN" sz="2500">
                <a:latin typeface="Calibri"/>
                <a:ea typeface="Calibri"/>
                <a:cs typeface="Calibri"/>
                <a:sym typeface="Calibri"/>
              </a:rPr>
              <a:t>create pages, document libraries, and lists.</a:t>
            </a:r>
            <a:endParaRPr sz="2500">
              <a:latin typeface="Calibri"/>
              <a:ea typeface="Calibri"/>
              <a:cs typeface="Calibri"/>
              <a:sym typeface="Calibri"/>
            </a:endParaRPr>
          </a:p>
          <a:p>
            <a:pPr indent="-234950" lvl="0" marL="228600" rtl="0" algn="l">
              <a:lnSpc>
                <a:spcPct val="90000"/>
              </a:lnSpc>
              <a:spcBef>
                <a:spcPts val="1000"/>
              </a:spcBef>
              <a:spcAft>
                <a:spcPts val="0"/>
              </a:spcAft>
              <a:buClr>
                <a:schemeClr val="dk2"/>
              </a:buClr>
              <a:buSzPts val="2500"/>
              <a:buFont typeface="Calibri"/>
              <a:buChar char="●"/>
            </a:pPr>
            <a:r>
              <a:rPr i="0" lang="en-IN" sz="2500">
                <a:latin typeface="Calibri"/>
                <a:ea typeface="Calibri"/>
                <a:cs typeface="Calibri"/>
                <a:sym typeface="Calibri"/>
              </a:rPr>
              <a:t>Add web parts to customize your content.</a:t>
            </a:r>
            <a:endParaRPr sz="2500">
              <a:latin typeface="Calibri"/>
              <a:ea typeface="Calibri"/>
              <a:cs typeface="Calibri"/>
              <a:sym typeface="Calibri"/>
            </a:endParaRPr>
          </a:p>
          <a:p>
            <a:pPr indent="-234950" lvl="0" marL="228600" rtl="0" algn="l">
              <a:lnSpc>
                <a:spcPct val="90000"/>
              </a:lnSpc>
              <a:spcBef>
                <a:spcPts val="1000"/>
              </a:spcBef>
              <a:spcAft>
                <a:spcPts val="0"/>
              </a:spcAft>
              <a:buClr>
                <a:schemeClr val="dk2"/>
              </a:buClr>
              <a:buSzPts val="2500"/>
              <a:buFont typeface="Calibri"/>
              <a:buChar char="●"/>
            </a:pPr>
            <a:r>
              <a:rPr i="0" lang="en-IN" sz="2500">
                <a:latin typeface="Calibri"/>
                <a:ea typeface="Calibri"/>
                <a:cs typeface="Calibri"/>
                <a:sym typeface="Calibri"/>
              </a:rPr>
              <a:t>Catch up on news on-the-go with the mobile app</a:t>
            </a:r>
            <a:endParaRPr sz="2500">
              <a:latin typeface="Calibri"/>
              <a:ea typeface="Calibri"/>
              <a:cs typeface="Calibri"/>
              <a:sym typeface="Calibri"/>
            </a:endParaRPr>
          </a:p>
          <a:p>
            <a:pPr indent="-139700" lvl="0" marL="228600" rtl="0" algn="l">
              <a:lnSpc>
                <a:spcPct val="90000"/>
              </a:lnSpc>
              <a:spcBef>
                <a:spcPts val="1000"/>
              </a:spcBef>
              <a:spcAft>
                <a:spcPts val="1600"/>
              </a:spcAft>
              <a:buClr>
                <a:schemeClr val="dk1"/>
              </a:buClr>
              <a:buSzPts val="1400"/>
              <a:buNone/>
            </a:pPr>
            <a:r>
              <a:t/>
            </a:r>
            <a:endParaRPr sz="1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7"/>
          <p:cNvSpPr txBox="1"/>
          <p:nvPr>
            <p:ph type="title"/>
          </p:nvPr>
        </p:nvSpPr>
        <p:spPr>
          <a:xfrm>
            <a:off x="841248" y="548640"/>
            <a:ext cx="3600900" cy="543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5400">
                <a:solidFill>
                  <a:schemeClr val="dk1"/>
                </a:solidFill>
              </a:rPr>
              <a:t>InfoPath</a:t>
            </a:r>
            <a:endParaRPr sz="5400">
              <a:solidFill>
                <a:schemeClr val="dk1"/>
              </a:solidFill>
            </a:endParaRPr>
          </a:p>
        </p:txBody>
      </p:sp>
      <p:sp>
        <p:nvSpPr>
          <p:cNvPr id="162" name="Google Shape;162;p7"/>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dk1"/>
          </a:solidFill>
          <a:ln cap="rnd" cmpd="sng" w="41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7"/>
          <p:cNvSpPr txBox="1"/>
          <p:nvPr>
            <p:ph idx="1" type="body"/>
          </p:nvPr>
        </p:nvSpPr>
        <p:spPr>
          <a:xfrm>
            <a:off x="5126418" y="552091"/>
            <a:ext cx="6224335" cy="5431536"/>
          </a:xfrm>
          <a:prstGeom prst="rect">
            <a:avLst/>
          </a:prstGeom>
          <a:noFill/>
          <a:ln>
            <a:noFill/>
          </a:ln>
        </p:spPr>
        <p:txBody>
          <a:bodyPr anchorCtr="0" anchor="ctr" bIns="45700" lIns="91425" spcFirstLastPara="1" rIns="91425" wrap="square" tIns="45700">
            <a:normAutofit/>
          </a:bodyPr>
          <a:lstStyle/>
          <a:p>
            <a:pPr indent="-266700" lvl="0" marL="228600" rtl="0" algn="l">
              <a:lnSpc>
                <a:spcPct val="90000"/>
              </a:lnSpc>
              <a:spcBef>
                <a:spcPts val="0"/>
              </a:spcBef>
              <a:spcAft>
                <a:spcPts val="0"/>
              </a:spcAft>
              <a:buClr>
                <a:schemeClr val="dk2"/>
              </a:buClr>
              <a:buSzPts val="2500"/>
              <a:buChar char="●"/>
            </a:pPr>
            <a:r>
              <a:rPr b="1" i="0" lang="en-IN" sz="2500">
                <a:latin typeface="Arial"/>
                <a:ea typeface="Arial"/>
                <a:cs typeface="Arial"/>
                <a:sym typeface="Arial"/>
              </a:rPr>
              <a:t>Microsoft InfoPath</a:t>
            </a:r>
            <a:r>
              <a:rPr b="0" i="0" lang="en-IN" sz="2500">
                <a:latin typeface="Arial"/>
                <a:ea typeface="Arial"/>
                <a:cs typeface="Arial"/>
                <a:sym typeface="Arial"/>
              </a:rPr>
              <a:t> is a </a:t>
            </a:r>
            <a:r>
              <a:rPr b="0" i="0" lang="en-IN" sz="2500" strike="noStrike">
                <a:latin typeface="Arial"/>
                <a:ea typeface="Arial"/>
                <a:cs typeface="Arial"/>
                <a:sym typeface="Arial"/>
              </a:rPr>
              <a:t>software application</a:t>
            </a:r>
            <a:r>
              <a:rPr b="0" i="0" lang="en-IN" sz="2500">
                <a:latin typeface="Arial"/>
                <a:ea typeface="Arial"/>
                <a:cs typeface="Arial"/>
                <a:sym typeface="Arial"/>
              </a:rPr>
              <a:t> for designing, distributing, filling and submitting</a:t>
            </a:r>
            <a:r>
              <a:rPr lang="en-IN" sz="2500">
                <a:latin typeface="Arial"/>
                <a:ea typeface="Arial"/>
                <a:cs typeface="Arial"/>
                <a:sym typeface="Arial"/>
              </a:rPr>
              <a:t> </a:t>
            </a:r>
            <a:r>
              <a:rPr b="0" i="0" lang="en-IN" sz="2500">
                <a:latin typeface="Arial"/>
                <a:ea typeface="Arial"/>
                <a:cs typeface="Arial"/>
                <a:sym typeface="Arial"/>
              </a:rPr>
              <a:t>electronic </a:t>
            </a:r>
            <a:r>
              <a:rPr b="0" i="0" lang="en-IN" sz="2500" strike="noStrike">
                <a:latin typeface="Arial"/>
                <a:ea typeface="Arial"/>
                <a:cs typeface="Arial"/>
                <a:sym typeface="Arial"/>
              </a:rPr>
              <a:t>forms</a:t>
            </a:r>
            <a:r>
              <a:rPr b="0" i="0" lang="en-IN" sz="2500">
                <a:latin typeface="Arial"/>
                <a:ea typeface="Arial"/>
                <a:cs typeface="Arial"/>
                <a:sym typeface="Arial"/>
              </a:rPr>
              <a:t> containing structured data. Microsoft initially released InfoPath as part of the </a:t>
            </a:r>
            <a:r>
              <a:rPr b="0" i="0" lang="en-IN" sz="2500" strike="noStrike">
                <a:latin typeface="Arial"/>
                <a:ea typeface="Arial"/>
                <a:cs typeface="Arial"/>
                <a:sym typeface="Arial"/>
              </a:rPr>
              <a:t>Microsoft Office 2003</a:t>
            </a:r>
            <a:r>
              <a:rPr b="0" i="0" lang="en-IN" sz="2500">
                <a:latin typeface="Arial"/>
                <a:ea typeface="Arial"/>
                <a:cs typeface="Arial"/>
                <a:sym typeface="Arial"/>
              </a:rPr>
              <a:t> family. </a:t>
            </a:r>
            <a:endParaRPr sz="3000"/>
          </a:p>
          <a:p>
            <a:pPr indent="-266700" lvl="0" marL="228600" rtl="0" algn="l">
              <a:lnSpc>
                <a:spcPct val="90000"/>
              </a:lnSpc>
              <a:spcBef>
                <a:spcPts val="1000"/>
              </a:spcBef>
              <a:spcAft>
                <a:spcPts val="0"/>
              </a:spcAft>
              <a:buClr>
                <a:schemeClr val="dk2"/>
              </a:buClr>
              <a:buSzPts val="2500"/>
              <a:buChar char="●"/>
            </a:pPr>
            <a:r>
              <a:rPr b="0" i="0" lang="en-IN" sz="2500">
                <a:latin typeface="Arial"/>
                <a:ea typeface="Arial"/>
                <a:cs typeface="Arial"/>
                <a:sym typeface="Arial"/>
              </a:rPr>
              <a:t>The product features a </a:t>
            </a:r>
            <a:r>
              <a:rPr b="0" i="0" lang="en-IN" sz="2500" strike="noStrike">
                <a:latin typeface="Arial"/>
                <a:ea typeface="Arial"/>
                <a:cs typeface="Arial"/>
                <a:sym typeface="Arial"/>
              </a:rPr>
              <a:t>WYSIWYG</a:t>
            </a:r>
            <a:r>
              <a:rPr b="0" i="0" lang="en-IN" sz="2500">
                <a:latin typeface="Arial"/>
                <a:ea typeface="Arial"/>
                <a:cs typeface="Arial"/>
                <a:sym typeface="Arial"/>
              </a:rPr>
              <a:t> form designer in which the various controls (e.g. </a:t>
            </a:r>
            <a:r>
              <a:rPr b="0" i="0" lang="en-IN" sz="2500" strike="noStrike">
                <a:latin typeface="Arial"/>
                <a:ea typeface="Arial"/>
                <a:cs typeface="Arial"/>
                <a:sym typeface="Arial"/>
              </a:rPr>
              <a:t>text box</a:t>
            </a:r>
            <a:r>
              <a:rPr b="0" i="0" lang="en-IN" sz="2500">
                <a:latin typeface="Arial"/>
                <a:ea typeface="Arial"/>
                <a:cs typeface="Arial"/>
                <a:sym typeface="Arial"/>
              </a:rPr>
              <a:t>, </a:t>
            </a:r>
            <a:r>
              <a:rPr b="0" i="0" lang="en-IN" sz="2500" strike="noStrike">
                <a:latin typeface="Arial"/>
                <a:ea typeface="Arial"/>
                <a:cs typeface="Arial"/>
                <a:sym typeface="Arial"/>
              </a:rPr>
              <a:t>radio button</a:t>
            </a:r>
            <a:r>
              <a:rPr b="0" i="0" lang="en-IN" sz="2500">
                <a:latin typeface="Arial"/>
                <a:ea typeface="Arial"/>
                <a:cs typeface="Arial"/>
                <a:sym typeface="Arial"/>
              </a:rPr>
              <a:t>, </a:t>
            </a:r>
            <a:r>
              <a:rPr b="0" i="0" lang="en-IN" sz="2500" strike="noStrike">
                <a:latin typeface="Arial"/>
                <a:ea typeface="Arial"/>
                <a:cs typeface="Arial"/>
                <a:sym typeface="Arial"/>
              </a:rPr>
              <a:t>checkbox</a:t>
            </a:r>
            <a:r>
              <a:rPr b="0" i="0" lang="en-IN" sz="2500">
                <a:latin typeface="Arial"/>
                <a:ea typeface="Arial"/>
                <a:cs typeface="Arial"/>
                <a:sym typeface="Arial"/>
              </a:rPr>
              <a:t>) are bound to data, represented separately as a hierarchical tree view of folders and data fields.</a:t>
            </a:r>
            <a:endParaRPr sz="3000"/>
          </a:p>
          <a:p>
            <a:pPr indent="0" lvl="0" marL="0" rtl="0" algn="l">
              <a:lnSpc>
                <a:spcPct val="90000"/>
              </a:lnSpc>
              <a:spcBef>
                <a:spcPts val="1000"/>
              </a:spcBef>
              <a:spcAft>
                <a:spcPts val="1600"/>
              </a:spcAft>
              <a:buClr>
                <a:schemeClr val="dk1"/>
              </a:buClr>
              <a:buSzPts val="1900"/>
              <a:buNone/>
            </a:pPr>
            <a:r>
              <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2022-02-22T08:57:19Z</dcterms:created>
  <dc:creator>LMTG ITADMIN</dc:creator>
</cp:coreProperties>
</file>