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embeddedFontLst>
    <p:embeddedFont>
      <p:font typeface="Roboto Black"/>
      <p:bold r:id="rId33"/>
      <p:boldItalic r:id="rId34"/>
    </p:embeddedFont>
    <p:embeddedFont>
      <p:font typeface="Roboto Medium"/>
      <p:regular r:id="rId35"/>
      <p:bold r:id="rId36"/>
      <p:italic r:id="rId37"/>
      <p:boldItalic r:id="rId38"/>
    </p:embeddedFont>
    <p:embeddedFont>
      <p:font typeface="Roboto Light"/>
      <p:regular r:id="rId39"/>
      <p:bold r:id="rId40"/>
      <p:italic r:id="rId41"/>
      <p:boldItalic r:id="rId42"/>
    </p:embeddedFont>
    <p:embeddedFont>
      <p:font typeface="Source Sans Pr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Light-bold.fntdata"/><Relationship Id="rId20" Type="http://schemas.openxmlformats.org/officeDocument/2006/relationships/slide" Target="slides/slide16.xml"/><Relationship Id="rId42" Type="http://schemas.openxmlformats.org/officeDocument/2006/relationships/font" Target="fonts/RobotoLight-boldItalic.fntdata"/><Relationship Id="rId41" Type="http://schemas.openxmlformats.org/officeDocument/2006/relationships/font" Target="fonts/RobotoLight-italic.fntdata"/><Relationship Id="rId22" Type="http://schemas.openxmlformats.org/officeDocument/2006/relationships/slide" Target="slides/slide18.xml"/><Relationship Id="rId44" Type="http://schemas.openxmlformats.org/officeDocument/2006/relationships/font" Target="fonts/SourceSansPro-bold.fntdata"/><Relationship Id="rId21" Type="http://schemas.openxmlformats.org/officeDocument/2006/relationships/slide" Target="slides/slide17.xml"/><Relationship Id="rId43" Type="http://schemas.openxmlformats.org/officeDocument/2006/relationships/font" Target="fonts/SourceSansPro-regular.fntdata"/><Relationship Id="rId24" Type="http://schemas.openxmlformats.org/officeDocument/2006/relationships/slide" Target="slides/slide20.xml"/><Relationship Id="rId46" Type="http://schemas.openxmlformats.org/officeDocument/2006/relationships/font" Target="fonts/SourceSansPro-boldItalic.fntdata"/><Relationship Id="rId23" Type="http://schemas.openxmlformats.org/officeDocument/2006/relationships/slide" Target="slides/slide19.xml"/><Relationship Id="rId45" Type="http://schemas.openxmlformats.org/officeDocument/2006/relationships/font" Target="fonts/SourceSansPr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Black-bold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Medium-regular.fntdata"/><Relationship Id="rId12" Type="http://schemas.openxmlformats.org/officeDocument/2006/relationships/slide" Target="slides/slide8.xml"/><Relationship Id="rId34" Type="http://schemas.openxmlformats.org/officeDocument/2006/relationships/font" Target="fonts/RobotoBlack-boldItalic.fntdata"/><Relationship Id="rId15" Type="http://schemas.openxmlformats.org/officeDocument/2006/relationships/slide" Target="slides/slide11.xml"/><Relationship Id="rId37" Type="http://schemas.openxmlformats.org/officeDocument/2006/relationships/font" Target="fonts/RobotoMedium-italic.fntdata"/><Relationship Id="rId14" Type="http://schemas.openxmlformats.org/officeDocument/2006/relationships/slide" Target="slides/slide10.xml"/><Relationship Id="rId36" Type="http://schemas.openxmlformats.org/officeDocument/2006/relationships/font" Target="fonts/RobotoMedium-bold.fntdata"/><Relationship Id="rId17" Type="http://schemas.openxmlformats.org/officeDocument/2006/relationships/slide" Target="slides/slide13.xml"/><Relationship Id="rId39" Type="http://schemas.openxmlformats.org/officeDocument/2006/relationships/font" Target="fonts/RobotoLight-regular.fntdata"/><Relationship Id="rId16" Type="http://schemas.openxmlformats.org/officeDocument/2006/relationships/slide" Target="slides/slide12.xml"/><Relationship Id="rId38" Type="http://schemas.openxmlformats.org/officeDocument/2006/relationships/font" Target="fonts/RobotoMedium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0" lvl="1" marL="45717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40" lvl="2" marL="91434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10" lvl="3" marL="1371511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581" lvl="4" marL="1828681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51" lvl="5" marL="2285852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20" lvl="6" marL="2743021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493" lvl="7" marL="3200193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463" lvl="8" marL="3657363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0" lvl="1" marL="45717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40" lvl="2" marL="91434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10" lvl="3" marL="1371511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581" lvl="4" marL="1828681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51" lvl="5" marL="2285852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20" lvl="6" marL="2743021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493" lvl="7" marL="3200193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463" lvl="8" marL="3657363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0" lvl="1" marL="45717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40" lvl="2" marL="91434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10" lvl="3" marL="1371511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581" lvl="4" marL="1828681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51" lvl="5" marL="2285852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20" lvl="6" marL="2743021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493" lvl="7" marL="3200193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463" lvl="8" marL="3657363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0" lvl="1" marL="45717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40" lvl="2" marL="91434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10" lvl="3" marL="1371511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581" lvl="4" marL="1828681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51" lvl="5" marL="2285852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20" lvl="6" marL="2743021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493" lvl="7" marL="3200193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463" lvl="8" marL="3657363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Shape 445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Shape 454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Shape 474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Shape 483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Shape 494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Shape 505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Shape 516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Shape 527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Shape 53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Shape 547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Shape 571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Shape 582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Shape 595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next big question is why do we need creative heatmaps.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Visualizing heatmaps can benefit us in following three ways.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do clicks analysis to determine the hot areas which are visually appealing to users.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priortize future experiments based on the information revealed by them.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also launch an advertiser facing version for the advertisers to visualize customers engagement.</a:t>
            </a: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2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11515583" y="6303057"/>
            <a:ext cx="343044" cy="298739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rgbClr val="BEBEBE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1" u="none" cap="none" strike="noStrike">
              <a:solidFill>
                <a:srgbClr val="7F7F7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1471566" y="6257742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6_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1_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idx="1" type="body"/>
          </p:nvPr>
        </p:nvSpPr>
        <p:spPr>
          <a:xfrm>
            <a:off x="637881" y="625851"/>
            <a:ext cx="10905239" cy="304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-114265" lvl="1" marL="685766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126941" lvl="2" marL="1142942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139619" lvl="3" marL="1600120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139598" lvl="4" marL="2057298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126874" lvl="5" marL="251447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126851" lvl="6" marL="2971652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126829" lvl="7" marL="3428829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126805" lvl="8" marL="3886005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0" name="Shape 20"/>
          <p:cNvSpPr/>
          <p:nvPr/>
        </p:nvSpPr>
        <p:spPr>
          <a:xfrm>
            <a:off x="11515583" y="6303057"/>
            <a:ext cx="343044" cy="298739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rgbClr val="BEBEBE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1" u="none" cap="none" strike="noStrike">
              <a:solidFill>
                <a:srgbClr val="7F7F7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11471566" y="6257742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650581" y="415427"/>
            <a:ext cx="10905239" cy="1560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BFBFB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114265" lvl="1" marL="685766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126941" lvl="2" marL="1142942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139619" lvl="3" marL="1600120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139598" lvl="4" marL="2057298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126874" lvl="5" marL="251447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126851" lvl="6" marL="2971652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126829" lvl="7" marL="3428829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126805" lvl="8" marL="3886005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3" name="Shape 23"/>
          <p:cNvSpPr/>
          <p:nvPr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1" u="none" cap="none" strike="noStrike">
              <a:solidFill>
                <a:srgbClr val="118CE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1_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idx="2" type="pic"/>
          </p:nvPr>
        </p:nvSpPr>
        <p:spPr>
          <a:xfrm>
            <a:off x="3406590" y="1799424"/>
            <a:ext cx="5378822" cy="505857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76189" lvl="0" marL="228589" marR="0" rtl="0" algn="l">
              <a:lnSpc>
                <a:spcPct val="90000"/>
              </a:lnSpc>
              <a:spcBef>
                <a:spcPts val="1000"/>
              </a:spcBef>
              <a:buClr>
                <a:srgbClr val="5C595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114265" lvl="1" marL="685766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126941" lvl="2" marL="1142942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139619" lvl="3" marL="1600120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139598" lvl="4" marL="2057298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126874" lvl="5" marL="251447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126851" lvl="6" marL="2971652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126829" lvl="7" marL="3428829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126805" lvl="8" marL="3886005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6" name="Shape 26"/>
          <p:cNvSpPr/>
          <p:nvPr/>
        </p:nvSpPr>
        <p:spPr>
          <a:xfrm>
            <a:off x="11515583" y="6303057"/>
            <a:ext cx="343044" cy="298739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rgbClr val="BEBEBE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1">
              <a:solidFill>
                <a:srgbClr val="7F7F7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1471566" y="6257742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37881" y="625851"/>
            <a:ext cx="10905239" cy="304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-114265" lvl="1" marL="685766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126941" lvl="2" marL="1142942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139619" lvl="3" marL="1600120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139598" lvl="4" marL="2057298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126874" lvl="5" marL="251447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126851" lvl="6" marL="2971652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126829" lvl="7" marL="3428829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126805" lvl="8" marL="3886005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650581" y="415427"/>
            <a:ext cx="10905239" cy="1560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BFBFB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114265" lvl="1" marL="685766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126941" lvl="2" marL="1142942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139619" lvl="3" marL="1600120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139598" lvl="4" marL="2057298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126874" lvl="5" marL="251447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126851" lvl="6" marL="2971652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126829" lvl="7" marL="3428829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126805" lvl="8" marL="3886005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1">
              <a:solidFill>
                <a:srgbClr val="118CE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0_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pic"/>
          </p:nvPr>
        </p:nvSpPr>
        <p:spPr>
          <a:xfrm>
            <a:off x="-1" y="0"/>
            <a:ext cx="6290235" cy="6858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rgbClr val="5C595C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114265" lvl="1" marL="685766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126941" lvl="2" marL="1142942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139619" lvl="3" marL="1600120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139598" lvl="4" marL="2057298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126874" lvl="5" marL="251447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126851" lvl="6" marL="2971652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126829" lvl="7" marL="3428829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126805" lvl="8" marL="3886005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3" name="Shape 33"/>
          <p:cNvSpPr/>
          <p:nvPr/>
        </p:nvSpPr>
        <p:spPr>
          <a:xfrm>
            <a:off x="11515583" y="6303057"/>
            <a:ext cx="343044" cy="298739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rgbClr val="BEBEBE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1">
              <a:solidFill>
                <a:srgbClr val="7F7F7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1471566" y="6257742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5C595C"/>
              </a:buClr>
              <a:buSzPts val="3000"/>
              <a:buFont typeface="Roboto Medium"/>
              <a:buNone/>
              <a:defRPr b="0" i="0" sz="3000" u="none" cap="none" strike="noStrike">
                <a:solidFill>
                  <a:srgbClr val="5C595C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76189" lvl="0" marL="228589" marR="0" rtl="0" algn="l">
              <a:lnSpc>
                <a:spcPct val="90000"/>
              </a:lnSpc>
              <a:spcBef>
                <a:spcPts val="1000"/>
              </a:spcBef>
              <a:buClr>
                <a:srgbClr val="5C595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114265" lvl="1" marL="685766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126941" lvl="2" marL="1142942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139619" lvl="3" marL="1600120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139598" lvl="4" marL="2057298" marR="0" rtl="0" algn="l">
              <a:lnSpc>
                <a:spcPct val="90000"/>
              </a:lnSpc>
              <a:spcBef>
                <a:spcPts val="500"/>
              </a:spcBef>
              <a:buClr>
                <a:srgbClr val="5C595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126874" lvl="5" marL="2514474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126851" lvl="6" marL="2971652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126829" lvl="7" marL="3428829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126805" lvl="8" marL="3886005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B8A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2670" lvl="1" marL="45717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12640" lvl="2" marL="91434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12610" lvl="3" marL="1371511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12581" lvl="4" marL="1828681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12551" lvl="5" marL="2285852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12520" lvl="6" marL="2743021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12493" lvl="7" marL="3200193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12463" lvl="8" marL="3657363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A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2" type="sldNum"/>
          </p:nvPr>
        </p:nvSpPr>
        <p:spPr>
          <a:xfrm>
            <a:off x="11471566" y="6257742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41" name="Shape 41"/>
          <p:cNvSpPr txBox="1"/>
          <p:nvPr/>
        </p:nvSpPr>
        <p:spPr>
          <a:xfrm>
            <a:off x="11471566" y="6257741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grpSp>
        <p:nvGrpSpPr>
          <p:cNvPr id="42" name="Shape 42"/>
          <p:cNvGrpSpPr/>
          <p:nvPr/>
        </p:nvGrpSpPr>
        <p:grpSpPr>
          <a:xfrm>
            <a:off x="5736000" y="4748905"/>
            <a:ext cx="720000" cy="89638"/>
            <a:chOff x="5342615" y="6257925"/>
            <a:chExt cx="1468948" cy="182880"/>
          </a:xfrm>
        </p:grpSpPr>
        <p:sp>
          <p:nvSpPr>
            <p:cNvPr id="43" name="Shape 43"/>
            <p:cNvSpPr/>
            <p:nvPr/>
          </p:nvSpPr>
          <p:spPr>
            <a:xfrm>
              <a:off x="5342615" y="6257925"/>
              <a:ext cx="182880" cy="182880"/>
            </a:xfrm>
            <a:prstGeom prst="ellipse">
              <a:avLst/>
            </a:prstGeom>
            <a:gradFill>
              <a:gsLst>
                <a:gs pos="0">
                  <a:srgbClr val="003B66"/>
                </a:gs>
                <a:gs pos="50000">
                  <a:srgbClr val="005593"/>
                </a:gs>
                <a:gs pos="100000">
                  <a:srgbClr val="0067B1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5664132" y="6257925"/>
              <a:ext cx="182880" cy="182880"/>
            </a:xfrm>
            <a:prstGeom prst="ellipse">
              <a:avLst/>
            </a:prstGeom>
            <a:gradFill>
              <a:gsLst>
                <a:gs pos="0">
                  <a:srgbClr val="003B66"/>
                </a:gs>
                <a:gs pos="50000">
                  <a:srgbClr val="005593"/>
                </a:gs>
                <a:gs pos="100000">
                  <a:srgbClr val="0067B1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5985649" y="6257925"/>
              <a:ext cx="182880" cy="182880"/>
            </a:xfrm>
            <a:prstGeom prst="ellipse">
              <a:avLst/>
            </a:prstGeom>
            <a:gradFill>
              <a:gsLst>
                <a:gs pos="0">
                  <a:srgbClr val="003B66"/>
                </a:gs>
                <a:gs pos="50000">
                  <a:srgbClr val="005593"/>
                </a:gs>
                <a:gs pos="100000">
                  <a:srgbClr val="0067B1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6307166" y="6257925"/>
              <a:ext cx="182880" cy="182880"/>
            </a:xfrm>
            <a:prstGeom prst="ellipse">
              <a:avLst/>
            </a:prstGeom>
            <a:gradFill>
              <a:gsLst>
                <a:gs pos="0">
                  <a:srgbClr val="003B66"/>
                </a:gs>
                <a:gs pos="50000">
                  <a:srgbClr val="005593"/>
                </a:gs>
                <a:gs pos="100000">
                  <a:srgbClr val="0067B1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6628683" y="6257925"/>
              <a:ext cx="182880" cy="182880"/>
            </a:xfrm>
            <a:prstGeom prst="ellipse">
              <a:avLst/>
            </a:prstGeom>
            <a:gradFill>
              <a:gsLst>
                <a:gs pos="0">
                  <a:srgbClr val="003B66"/>
                </a:gs>
                <a:gs pos="50000">
                  <a:srgbClr val="005593"/>
                </a:gs>
                <a:gs pos="100000">
                  <a:srgbClr val="0067B1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763" y="2007910"/>
            <a:ext cx="4260283" cy="241037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/>
        </p:nvSpPr>
        <p:spPr>
          <a:xfrm>
            <a:off x="1363345" y="5541010"/>
            <a:ext cx="9465307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rIns="36000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b="1" i="0" lang="en-US" sz="1600" u="none" cap="none" strike="noStrike">
                <a:solidFill>
                  <a:srgbClr val="05AD96"/>
                </a:solidFill>
                <a:latin typeface="Roboto Medium"/>
                <a:ea typeface="Roboto Medium"/>
                <a:cs typeface="Roboto Medium"/>
                <a:sym typeface="Roboto Medium"/>
              </a:rPr>
              <a:t>Rohit Agrawal, Yashvardhan Nanavati,</a:t>
            </a:r>
            <a:r>
              <a:rPr b="1" i="0" lang="en-US" sz="1600" u="none" cap="none" strike="noStrike">
                <a:solidFill>
                  <a:srgbClr val="0765A6"/>
                </a:solidFill>
                <a:latin typeface="Roboto Medium"/>
                <a:ea typeface="Roboto Medium"/>
                <a:cs typeface="Roboto Medium"/>
                <a:sym typeface="Roboto Medium"/>
              </a:rPr>
              <a:t> Wenjun Shen, Tianqi Xu, </a:t>
            </a:r>
            <a:r>
              <a:rPr b="1" i="0" lang="en-US" sz="1600" u="none" cap="none" strike="noStrike">
                <a:solidFill>
                  <a:srgbClr val="75C82D"/>
                </a:solidFill>
                <a:latin typeface="Roboto Medium"/>
                <a:ea typeface="Roboto Medium"/>
                <a:cs typeface="Roboto Medium"/>
                <a:sym typeface="Roboto Medium"/>
              </a:rPr>
              <a:t>Anirvan Maiti, Aswin Vasudewan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37881" y="625851"/>
            <a:ext cx="10905239" cy="304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Extract</a:t>
            </a:r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11471566" y="6257742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233" name="Shape 233"/>
          <p:cNvSpPr txBox="1"/>
          <p:nvPr>
            <p:ph idx="2" type="body"/>
          </p:nvPr>
        </p:nvSpPr>
        <p:spPr>
          <a:xfrm>
            <a:off x="650581" y="415427"/>
            <a:ext cx="10905239" cy="1560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35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BFBFB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rPr>
              <a:t>SECTION ONE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1471566" y="6257741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grpSp>
        <p:nvGrpSpPr>
          <p:cNvPr id="235" name="Shape 235"/>
          <p:cNvGrpSpPr/>
          <p:nvPr/>
        </p:nvGrpSpPr>
        <p:grpSpPr>
          <a:xfrm>
            <a:off x="3569821" y="3835038"/>
            <a:ext cx="2190756" cy="1052421"/>
            <a:chOff x="5022025" y="4211163"/>
            <a:chExt cx="2190756" cy="1052421"/>
          </a:xfrm>
        </p:grpSpPr>
        <p:grpSp>
          <p:nvGrpSpPr>
            <p:cNvPr id="236" name="Shape 236"/>
            <p:cNvGrpSpPr/>
            <p:nvPr/>
          </p:nvGrpSpPr>
          <p:grpSpPr>
            <a:xfrm>
              <a:off x="5022025" y="4236643"/>
              <a:ext cx="1166500" cy="1026941"/>
              <a:chOff x="2873965" y="2332283"/>
              <a:chExt cx="1166500" cy="1026941"/>
            </a:xfrm>
          </p:grpSpPr>
          <p:sp>
            <p:nvSpPr>
              <p:cNvPr id="237" name="Shape 237"/>
              <p:cNvSpPr/>
              <p:nvPr/>
            </p:nvSpPr>
            <p:spPr>
              <a:xfrm>
                <a:off x="3013524" y="2332283"/>
                <a:ext cx="1026941" cy="1026941"/>
              </a:xfrm>
              <a:prstGeom prst="blockArc">
                <a:avLst>
                  <a:gd fmla="val 16202709" name="adj1"/>
                  <a:gd fmla="val 21553953" name="adj2"/>
                  <a:gd fmla="val 13784" name="adj3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2873965" y="2332283"/>
                <a:ext cx="654747" cy="14272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6046677" y="4211163"/>
              <a:ext cx="1166104" cy="1036368"/>
              <a:chOff x="6558222" y="3988200"/>
              <a:chExt cx="1166104" cy="1036368"/>
            </a:xfrm>
          </p:grpSpPr>
          <p:sp>
            <p:nvSpPr>
              <p:cNvPr id="240" name="Shape 240"/>
              <p:cNvSpPr/>
              <p:nvPr/>
            </p:nvSpPr>
            <p:spPr>
              <a:xfrm rot="10800000">
                <a:off x="6558222" y="3988200"/>
                <a:ext cx="1026941" cy="1026941"/>
              </a:xfrm>
              <a:prstGeom prst="blockArc">
                <a:avLst>
                  <a:gd fmla="val 16202709" name="adj1"/>
                  <a:gd fmla="val 21553953" name="adj2"/>
                  <a:gd fmla="val 13784" name="adj3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241" name="Shape 241"/>
              <p:cNvSpPr/>
              <p:nvPr/>
            </p:nvSpPr>
            <p:spPr>
              <a:xfrm rot="10800000">
                <a:off x="7069579" y="4881844"/>
                <a:ext cx="654747" cy="14272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</p:grpSp>
      <p:grpSp>
        <p:nvGrpSpPr>
          <p:cNvPr id="242" name="Shape 242"/>
          <p:cNvGrpSpPr/>
          <p:nvPr/>
        </p:nvGrpSpPr>
        <p:grpSpPr>
          <a:xfrm>
            <a:off x="8527002" y="2966876"/>
            <a:ext cx="1288611" cy="1168157"/>
            <a:chOff x="9019242" y="3230456"/>
            <a:chExt cx="1288611" cy="1168157"/>
          </a:xfrm>
        </p:grpSpPr>
        <p:sp>
          <p:nvSpPr>
            <p:cNvPr id="243" name="Shape 243"/>
            <p:cNvSpPr/>
            <p:nvPr/>
          </p:nvSpPr>
          <p:spPr>
            <a:xfrm>
              <a:off x="10008643" y="3973455"/>
              <a:ext cx="299210" cy="425158"/>
            </a:xfrm>
            <a:prstGeom prst="chevron">
              <a:avLst>
                <a:gd fmla="val 41342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244" name="Shape 244"/>
            <p:cNvGrpSpPr/>
            <p:nvPr/>
          </p:nvGrpSpPr>
          <p:grpSpPr>
            <a:xfrm rot="10800000">
              <a:off x="9019242" y="3230456"/>
              <a:ext cx="1163337" cy="1026941"/>
              <a:chOff x="2877129" y="2341710"/>
              <a:chExt cx="1163337" cy="1026941"/>
            </a:xfrm>
          </p:grpSpPr>
          <p:sp>
            <p:nvSpPr>
              <p:cNvPr id="245" name="Shape 245"/>
              <p:cNvSpPr/>
              <p:nvPr/>
            </p:nvSpPr>
            <p:spPr>
              <a:xfrm>
                <a:off x="3013524" y="2341710"/>
                <a:ext cx="1026941" cy="1026941"/>
              </a:xfrm>
              <a:prstGeom prst="blockArc">
                <a:avLst>
                  <a:gd fmla="val 16202709" name="adj1"/>
                  <a:gd fmla="val 21553953" name="adj2"/>
                  <a:gd fmla="val 13784" name="adj3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246" name="Shape 246"/>
              <p:cNvSpPr/>
              <p:nvPr/>
            </p:nvSpPr>
            <p:spPr>
              <a:xfrm>
                <a:off x="2877129" y="2341710"/>
                <a:ext cx="654747" cy="14272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247" name="Shape 247"/>
              <p:cNvSpPr/>
              <p:nvPr/>
            </p:nvSpPr>
            <p:spPr>
              <a:xfrm rot="5400000">
                <a:off x="3738175" y="2995359"/>
                <a:ext cx="461857" cy="14272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</p:grpSp>
      <p:sp>
        <p:nvSpPr>
          <p:cNvPr id="248" name="Shape 248"/>
          <p:cNvSpPr/>
          <p:nvPr/>
        </p:nvSpPr>
        <p:spPr>
          <a:xfrm>
            <a:off x="9914372" y="3744925"/>
            <a:ext cx="158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Transform</a:t>
            </a:r>
          </a:p>
        </p:txBody>
      </p:sp>
      <p:grpSp>
        <p:nvGrpSpPr>
          <p:cNvPr id="249" name="Shape 249"/>
          <p:cNvGrpSpPr/>
          <p:nvPr/>
        </p:nvGrpSpPr>
        <p:grpSpPr>
          <a:xfrm>
            <a:off x="5233372" y="3396177"/>
            <a:ext cx="1028107" cy="1475229"/>
            <a:chOff x="5427435" y="3659757"/>
            <a:chExt cx="1028107" cy="1475229"/>
          </a:xfrm>
        </p:grpSpPr>
        <p:sp>
          <p:nvSpPr>
            <p:cNvPr id="250" name="Shape 250"/>
            <p:cNvSpPr/>
            <p:nvPr/>
          </p:nvSpPr>
          <p:spPr>
            <a:xfrm flipH="1" rot="10800000">
              <a:off x="5427435" y="4108045"/>
              <a:ext cx="1026941" cy="1026941"/>
            </a:xfrm>
            <a:prstGeom prst="blockArc">
              <a:avLst>
                <a:gd fmla="val 16202709" name="adj1"/>
                <a:gd fmla="val 21553953" name="adj2"/>
                <a:gd fmla="val 13784" name="adj3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 rot="5400000">
              <a:off x="5893641" y="4078935"/>
              <a:ext cx="981079" cy="142724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252" name="Shape 252"/>
          <p:cNvGrpSpPr/>
          <p:nvPr/>
        </p:nvGrpSpPr>
        <p:grpSpPr>
          <a:xfrm rot="10800000">
            <a:off x="2445537" y="2966874"/>
            <a:ext cx="1081529" cy="1026942"/>
            <a:chOff x="2877130" y="2341709"/>
            <a:chExt cx="1163336" cy="1026942"/>
          </a:xfrm>
        </p:grpSpPr>
        <p:sp>
          <p:nvSpPr>
            <p:cNvPr id="253" name="Shape 253"/>
            <p:cNvSpPr/>
            <p:nvPr/>
          </p:nvSpPr>
          <p:spPr>
            <a:xfrm>
              <a:off x="3013524" y="2341710"/>
              <a:ext cx="1026941" cy="1026941"/>
            </a:xfrm>
            <a:prstGeom prst="blockArc">
              <a:avLst>
                <a:gd fmla="val 16202709" name="adj1"/>
                <a:gd fmla="val 21553953" name="adj2"/>
                <a:gd fmla="val 13784" name="adj3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2877130" y="2341709"/>
              <a:ext cx="654747" cy="13329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 rot="5400000">
              <a:off x="3738175" y="2995359"/>
              <a:ext cx="461857" cy="142724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256" name="Shape 256"/>
          <p:cNvGrpSpPr/>
          <p:nvPr/>
        </p:nvGrpSpPr>
        <p:grpSpPr>
          <a:xfrm>
            <a:off x="6114514" y="2118474"/>
            <a:ext cx="1026944" cy="1286311"/>
            <a:chOff x="6318004" y="2343554"/>
            <a:chExt cx="1026944" cy="1286311"/>
          </a:xfrm>
        </p:grpSpPr>
        <p:sp>
          <p:nvSpPr>
            <p:cNvPr id="257" name="Shape 257"/>
            <p:cNvSpPr/>
            <p:nvPr/>
          </p:nvSpPr>
          <p:spPr>
            <a:xfrm>
              <a:off x="6816174" y="2343554"/>
              <a:ext cx="528774" cy="142724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258" name="Shape 258"/>
            <p:cNvGrpSpPr/>
            <p:nvPr/>
          </p:nvGrpSpPr>
          <p:grpSpPr>
            <a:xfrm>
              <a:off x="6318004" y="2346350"/>
              <a:ext cx="1026943" cy="1283514"/>
              <a:chOff x="2366532" y="2332283"/>
              <a:chExt cx="1026943" cy="1283514"/>
            </a:xfrm>
          </p:grpSpPr>
          <p:sp>
            <p:nvSpPr>
              <p:cNvPr id="259" name="Shape 259"/>
              <p:cNvSpPr/>
              <p:nvPr/>
            </p:nvSpPr>
            <p:spPr>
              <a:xfrm flipH="1">
                <a:off x="2366534" y="2332283"/>
                <a:ext cx="1026941" cy="1026941"/>
              </a:xfrm>
              <a:prstGeom prst="blockArc">
                <a:avLst>
                  <a:gd fmla="val 16202709" name="adj1"/>
                  <a:gd fmla="val 21553953" name="adj2"/>
                  <a:gd fmla="val 13784" name="adj3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260" name="Shape 260"/>
              <p:cNvSpPr/>
              <p:nvPr/>
            </p:nvSpPr>
            <p:spPr>
              <a:xfrm rot="5400000">
                <a:off x="2049474" y="3156015"/>
                <a:ext cx="776841" cy="14272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</p:grpSp>
      <p:grpSp>
        <p:nvGrpSpPr>
          <p:cNvPr id="261" name="Shape 261"/>
          <p:cNvGrpSpPr/>
          <p:nvPr/>
        </p:nvGrpSpPr>
        <p:grpSpPr>
          <a:xfrm>
            <a:off x="7079695" y="2121270"/>
            <a:ext cx="1588341" cy="988441"/>
            <a:chOff x="7571935" y="2346350"/>
            <a:chExt cx="1588341" cy="1026941"/>
          </a:xfrm>
        </p:grpSpPr>
        <p:grpSp>
          <p:nvGrpSpPr>
            <p:cNvPr id="262" name="Shape 262"/>
            <p:cNvGrpSpPr/>
            <p:nvPr/>
          </p:nvGrpSpPr>
          <p:grpSpPr>
            <a:xfrm>
              <a:off x="7571935" y="2346350"/>
              <a:ext cx="1588340" cy="1026941"/>
              <a:chOff x="7571935" y="2346350"/>
              <a:chExt cx="1588340" cy="1026941"/>
            </a:xfrm>
          </p:grpSpPr>
          <p:sp>
            <p:nvSpPr>
              <p:cNvPr id="263" name="Shape 263"/>
              <p:cNvSpPr/>
              <p:nvPr/>
            </p:nvSpPr>
            <p:spPr>
              <a:xfrm>
                <a:off x="7571935" y="2346350"/>
                <a:ext cx="1116400" cy="14272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264" name="Shape 264"/>
              <p:cNvSpPr/>
              <p:nvPr/>
            </p:nvSpPr>
            <p:spPr>
              <a:xfrm>
                <a:off x="8133334" y="2346350"/>
                <a:ext cx="1026941" cy="1026941"/>
              </a:xfrm>
              <a:prstGeom prst="blockArc">
                <a:avLst>
                  <a:gd fmla="val 16202709" name="adj1"/>
                  <a:gd fmla="val 21553953" name="adj2"/>
                  <a:gd fmla="val 13784" name="adj3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265" name="Shape 265"/>
            <p:cNvSpPr/>
            <p:nvPr/>
          </p:nvSpPr>
          <p:spPr>
            <a:xfrm rot="5400000">
              <a:off x="8857985" y="3012590"/>
              <a:ext cx="461857" cy="142724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266" name="Shape 266"/>
          <p:cNvSpPr txBox="1"/>
          <p:nvPr/>
        </p:nvSpPr>
        <p:spPr>
          <a:xfrm>
            <a:off x="2940458" y="2566022"/>
            <a:ext cx="2619573" cy="5287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3500" lvl="0" marL="0" marR="0" rtl="0" algn="just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ts val="1000"/>
              <a:buFont typeface="Arial"/>
              <a:buNone/>
            </a:pP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UkubukaSchemaReader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reads the injected schema file and calls the </a:t>
            </a: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UkubukaExtractor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to perform the </a:t>
            </a: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extract operations 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by honoring the list </a:t>
            </a: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order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2940458" y="2382299"/>
            <a:ext cx="2816883" cy="183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985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Reading EXTRACT Operation(s) Schema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2540332" y="4600527"/>
            <a:ext cx="1995192" cy="5287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3500" lvl="0" marL="0" marR="0" rtl="0" algn="just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ts val="1000"/>
              <a:buFont typeface="Arial"/>
              <a:buNone/>
            </a:pP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UkubukaParser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parses the given source file from </a:t>
            </a: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URL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or </a:t>
            </a: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Disk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to the Ukubuka’s internal representation.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2540333" y="4416804"/>
            <a:ext cx="1928551" cy="2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985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Parsing Data-Source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6031748" y="5055328"/>
            <a:ext cx="2565498" cy="5287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3500" lvl="0" marL="0" marR="0" rtl="0" algn="just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ts val="1000"/>
              <a:buFont typeface="Arial"/>
              <a:buNone/>
            </a:pP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UkubukaExecutorServices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attaches a </a:t>
            </a: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UID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(Unique Identification) Tag to each extracted file which later helps in </a:t>
            </a: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uniquely identifying 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the source for transform and load operations.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6031747" y="4845430"/>
            <a:ext cx="2164348" cy="2098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985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Data-Source Tagging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8974531" y="2875000"/>
            <a:ext cx="1879712" cy="5287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3500" lvl="0" marL="0" marR="0" rtl="0" algn="just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The </a:t>
            </a: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extracted tagged 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dataset is then saved to the </a:t>
            </a: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Global DW 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for further processing.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8974532" y="2691277"/>
            <a:ext cx="1879710" cy="21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985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Saving Dataset</a:t>
            </a:r>
          </a:p>
        </p:txBody>
      </p:sp>
      <p:grpSp>
        <p:nvGrpSpPr>
          <p:cNvPr id="274" name="Shape 274"/>
          <p:cNvGrpSpPr/>
          <p:nvPr/>
        </p:nvGrpSpPr>
        <p:grpSpPr>
          <a:xfrm>
            <a:off x="1701762" y="2897768"/>
            <a:ext cx="1031645" cy="1149676"/>
            <a:chOff x="1060437" y="2346350"/>
            <a:chExt cx="1031645" cy="1149676"/>
          </a:xfrm>
        </p:grpSpPr>
        <p:grpSp>
          <p:nvGrpSpPr>
            <p:cNvPr id="275" name="Shape 275"/>
            <p:cNvGrpSpPr/>
            <p:nvPr/>
          </p:nvGrpSpPr>
          <p:grpSpPr>
            <a:xfrm>
              <a:off x="1117820" y="2346350"/>
              <a:ext cx="974263" cy="1026941"/>
              <a:chOff x="2366534" y="2332283"/>
              <a:chExt cx="974263" cy="1026941"/>
            </a:xfrm>
          </p:grpSpPr>
          <p:sp>
            <p:nvSpPr>
              <p:cNvPr id="276" name="Shape 276"/>
              <p:cNvSpPr/>
              <p:nvPr/>
            </p:nvSpPr>
            <p:spPr>
              <a:xfrm flipH="1">
                <a:off x="2366534" y="2332283"/>
                <a:ext cx="974262" cy="1026941"/>
              </a:xfrm>
              <a:prstGeom prst="blockArc">
                <a:avLst>
                  <a:gd fmla="val 16202709" name="adj1"/>
                  <a:gd fmla="val 21553953" name="adj2"/>
                  <a:gd fmla="val 13784" name="adj3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277" name="Shape 277"/>
              <p:cNvSpPr/>
              <p:nvPr/>
            </p:nvSpPr>
            <p:spPr>
              <a:xfrm rot="5400000">
                <a:off x="2201997" y="2993557"/>
                <a:ext cx="461857" cy="13278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278" name="Shape 278"/>
            <p:cNvSpPr/>
            <p:nvPr/>
          </p:nvSpPr>
          <p:spPr>
            <a:xfrm>
              <a:off x="1060437" y="3239882"/>
              <a:ext cx="256144" cy="25614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279" name="Shape 279"/>
          <p:cNvSpPr/>
          <p:nvPr/>
        </p:nvSpPr>
        <p:spPr>
          <a:xfrm>
            <a:off x="1186070" y="4122564"/>
            <a:ext cx="1287623" cy="371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Trigger</a:t>
            </a:r>
          </a:p>
        </p:txBody>
      </p:sp>
      <p:sp>
        <p:nvSpPr>
          <p:cNvPr id="280" name="Shape 280"/>
          <p:cNvSpPr/>
          <p:nvPr/>
        </p:nvSpPr>
        <p:spPr>
          <a:xfrm flipH="1">
            <a:off x="2197780" y="2685927"/>
            <a:ext cx="648000" cy="64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30%</a:t>
            </a:r>
          </a:p>
        </p:txBody>
      </p:sp>
      <p:sp>
        <p:nvSpPr>
          <p:cNvPr id="281" name="Shape 281"/>
          <p:cNvSpPr/>
          <p:nvPr/>
        </p:nvSpPr>
        <p:spPr>
          <a:xfrm flipH="1">
            <a:off x="3249194" y="3589519"/>
            <a:ext cx="648000" cy="64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70%</a:t>
            </a:r>
          </a:p>
        </p:txBody>
      </p:sp>
      <p:sp>
        <p:nvSpPr>
          <p:cNvPr id="282" name="Shape 282"/>
          <p:cNvSpPr/>
          <p:nvPr/>
        </p:nvSpPr>
        <p:spPr>
          <a:xfrm flipH="1">
            <a:off x="5081047" y="4470851"/>
            <a:ext cx="676295" cy="64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90%</a:t>
            </a:r>
          </a:p>
        </p:txBody>
      </p:sp>
      <p:sp>
        <p:nvSpPr>
          <p:cNvPr id="283" name="Shape 283"/>
          <p:cNvSpPr/>
          <p:nvPr/>
        </p:nvSpPr>
        <p:spPr>
          <a:xfrm flipH="1">
            <a:off x="8283778" y="2603072"/>
            <a:ext cx="648000" cy="64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99%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2541906" y="5205412"/>
            <a:ext cx="1682662" cy="5287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3500" lvl="0" marL="0" marR="0" rtl="0" algn="just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ts val="1000"/>
              <a:buFont typeface="Arial"/>
              <a:buNone/>
            </a:pPr>
            <a:r>
              <a:rPr i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* Flags contains the valuable information regarding the file encoding, format etc.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637881" y="625851"/>
            <a:ext cx="10905239" cy="304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Transform</a:t>
            </a:r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11471566" y="6257742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292" name="Shape 292"/>
          <p:cNvSpPr txBox="1"/>
          <p:nvPr>
            <p:ph idx="2" type="body"/>
          </p:nvPr>
        </p:nvSpPr>
        <p:spPr>
          <a:xfrm>
            <a:off x="650581" y="415427"/>
            <a:ext cx="10905239" cy="1560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35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BFBFB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rPr>
              <a:t>SECTION TWO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11471566" y="6257741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pic>
        <p:nvPicPr>
          <p:cNvPr id="294" name="Shape 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881" y="1221066"/>
            <a:ext cx="6166028" cy="54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637881" y="625851"/>
            <a:ext cx="10905239" cy="304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Transform</a:t>
            </a:r>
          </a:p>
        </p:txBody>
      </p:sp>
      <p:sp>
        <p:nvSpPr>
          <p:cNvPr id="301" name="Shape 301"/>
          <p:cNvSpPr txBox="1"/>
          <p:nvPr>
            <p:ph idx="12" type="sldNum"/>
          </p:nvPr>
        </p:nvSpPr>
        <p:spPr>
          <a:xfrm>
            <a:off x="11471566" y="6257742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302" name="Shape 302"/>
          <p:cNvSpPr txBox="1"/>
          <p:nvPr>
            <p:ph idx="2" type="body"/>
          </p:nvPr>
        </p:nvSpPr>
        <p:spPr>
          <a:xfrm>
            <a:off x="650581" y="415427"/>
            <a:ext cx="10905239" cy="1560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35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BFBFB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rPr>
              <a:t>SECTION TWO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1471566" y="6257741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grpSp>
        <p:nvGrpSpPr>
          <p:cNvPr id="304" name="Shape 304"/>
          <p:cNvGrpSpPr/>
          <p:nvPr/>
        </p:nvGrpSpPr>
        <p:grpSpPr>
          <a:xfrm>
            <a:off x="3773311" y="4281781"/>
            <a:ext cx="2190756" cy="1042994"/>
            <a:chOff x="5022025" y="4220590"/>
            <a:chExt cx="2190756" cy="1042994"/>
          </a:xfrm>
        </p:grpSpPr>
        <p:grpSp>
          <p:nvGrpSpPr>
            <p:cNvPr id="305" name="Shape 305"/>
            <p:cNvGrpSpPr/>
            <p:nvPr/>
          </p:nvGrpSpPr>
          <p:grpSpPr>
            <a:xfrm>
              <a:off x="5022025" y="4236643"/>
              <a:ext cx="1166500" cy="1026941"/>
              <a:chOff x="2873965" y="2332283"/>
              <a:chExt cx="1166500" cy="1026941"/>
            </a:xfrm>
          </p:grpSpPr>
          <p:sp>
            <p:nvSpPr>
              <p:cNvPr id="306" name="Shape 306"/>
              <p:cNvSpPr/>
              <p:nvPr/>
            </p:nvSpPr>
            <p:spPr>
              <a:xfrm>
                <a:off x="3013524" y="2332283"/>
                <a:ext cx="1026941" cy="1026941"/>
              </a:xfrm>
              <a:prstGeom prst="blockArc">
                <a:avLst>
                  <a:gd fmla="val 16202709" name="adj1"/>
                  <a:gd fmla="val 21553953" name="adj2"/>
                  <a:gd fmla="val 13784" name="adj3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307" name="Shape 307"/>
              <p:cNvSpPr/>
              <p:nvPr/>
            </p:nvSpPr>
            <p:spPr>
              <a:xfrm>
                <a:off x="2873965" y="2332283"/>
                <a:ext cx="654747" cy="14272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grpSp>
          <p:nvGrpSpPr>
            <p:cNvPr id="308" name="Shape 308"/>
            <p:cNvGrpSpPr/>
            <p:nvPr/>
          </p:nvGrpSpPr>
          <p:grpSpPr>
            <a:xfrm>
              <a:off x="6046281" y="4220590"/>
              <a:ext cx="1166500" cy="1026941"/>
              <a:chOff x="6557826" y="3997627"/>
              <a:chExt cx="1166500" cy="1026941"/>
            </a:xfrm>
          </p:grpSpPr>
          <p:sp>
            <p:nvSpPr>
              <p:cNvPr id="309" name="Shape 309"/>
              <p:cNvSpPr/>
              <p:nvPr/>
            </p:nvSpPr>
            <p:spPr>
              <a:xfrm rot="10800000">
                <a:off x="6557826" y="3997627"/>
                <a:ext cx="1026941" cy="1026941"/>
              </a:xfrm>
              <a:prstGeom prst="blockArc">
                <a:avLst>
                  <a:gd fmla="val 16202709" name="adj1"/>
                  <a:gd fmla="val 21553953" name="adj2"/>
                  <a:gd fmla="val 13784" name="adj3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310" name="Shape 310"/>
              <p:cNvSpPr/>
              <p:nvPr/>
            </p:nvSpPr>
            <p:spPr>
              <a:xfrm rot="10800000">
                <a:off x="7069579" y="4881844"/>
                <a:ext cx="654747" cy="14272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</p:grpSp>
      <p:grpSp>
        <p:nvGrpSpPr>
          <p:cNvPr id="311" name="Shape 311"/>
          <p:cNvGrpSpPr/>
          <p:nvPr/>
        </p:nvGrpSpPr>
        <p:grpSpPr>
          <a:xfrm>
            <a:off x="9019242" y="3413619"/>
            <a:ext cx="1288611" cy="1168157"/>
            <a:chOff x="9019242" y="3239883"/>
            <a:chExt cx="1288611" cy="1168157"/>
          </a:xfrm>
        </p:grpSpPr>
        <p:sp>
          <p:nvSpPr>
            <p:cNvPr id="312" name="Shape 312"/>
            <p:cNvSpPr/>
            <p:nvPr/>
          </p:nvSpPr>
          <p:spPr>
            <a:xfrm>
              <a:off x="10008643" y="3982882"/>
              <a:ext cx="299210" cy="425158"/>
            </a:xfrm>
            <a:prstGeom prst="chevron">
              <a:avLst>
                <a:gd fmla="val 41342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313" name="Shape 313"/>
            <p:cNvGrpSpPr/>
            <p:nvPr/>
          </p:nvGrpSpPr>
          <p:grpSpPr>
            <a:xfrm rot="10800000">
              <a:off x="9019242" y="3239883"/>
              <a:ext cx="1163337" cy="1026941"/>
              <a:chOff x="2877129" y="2332283"/>
              <a:chExt cx="1163337" cy="1026941"/>
            </a:xfrm>
          </p:grpSpPr>
          <p:sp>
            <p:nvSpPr>
              <p:cNvPr id="314" name="Shape 314"/>
              <p:cNvSpPr/>
              <p:nvPr/>
            </p:nvSpPr>
            <p:spPr>
              <a:xfrm>
                <a:off x="3013524" y="2332283"/>
                <a:ext cx="1026941" cy="1026941"/>
              </a:xfrm>
              <a:prstGeom prst="blockArc">
                <a:avLst>
                  <a:gd fmla="val 16202709" name="adj1"/>
                  <a:gd fmla="val 21553953" name="adj2"/>
                  <a:gd fmla="val 13784" name="adj3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315" name="Shape 315"/>
              <p:cNvSpPr/>
              <p:nvPr/>
            </p:nvSpPr>
            <p:spPr>
              <a:xfrm>
                <a:off x="2877129" y="2332283"/>
                <a:ext cx="654747" cy="14272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316" name="Shape 316"/>
              <p:cNvSpPr/>
              <p:nvPr/>
            </p:nvSpPr>
            <p:spPr>
              <a:xfrm rot="5400000">
                <a:off x="3738175" y="2995359"/>
                <a:ext cx="461857" cy="14272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</p:grpSp>
      <p:sp>
        <p:nvSpPr>
          <p:cNvPr id="317" name="Shape 317"/>
          <p:cNvSpPr/>
          <p:nvPr/>
        </p:nvSpPr>
        <p:spPr>
          <a:xfrm>
            <a:off x="10406627" y="4172824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Load</a:t>
            </a:r>
          </a:p>
        </p:txBody>
      </p:sp>
      <p:grpSp>
        <p:nvGrpSpPr>
          <p:cNvPr id="318" name="Shape 318"/>
          <p:cNvGrpSpPr/>
          <p:nvPr/>
        </p:nvGrpSpPr>
        <p:grpSpPr>
          <a:xfrm>
            <a:off x="5427435" y="3833493"/>
            <a:ext cx="1028107" cy="1475229"/>
            <a:chOff x="5427435" y="3659757"/>
            <a:chExt cx="1028107" cy="1475229"/>
          </a:xfrm>
        </p:grpSpPr>
        <p:sp>
          <p:nvSpPr>
            <p:cNvPr id="319" name="Shape 319"/>
            <p:cNvSpPr/>
            <p:nvPr/>
          </p:nvSpPr>
          <p:spPr>
            <a:xfrm flipH="1" rot="10800000">
              <a:off x="5427435" y="4108045"/>
              <a:ext cx="1026941" cy="1026941"/>
            </a:xfrm>
            <a:prstGeom prst="blockArc">
              <a:avLst>
                <a:gd fmla="val 16202709" name="adj1"/>
                <a:gd fmla="val 21553953" name="adj2"/>
                <a:gd fmla="val 13784" name="adj3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 rot="5400000">
              <a:off x="5893641" y="4078935"/>
              <a:ext cx="981079" cy="142724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321" name="Shape 321"/>
          <p:cNvGrpSpPr/>
          <p:nvPr/>
        </p:nvGrpSpPr>
        <p:grpSpPr>
          <a:xfrm>
            <a:off x="1764810" y="2520086"/>
            <a:ext cx="1026942" cy="1026941"/>
            <a:chOff x="3013524" y="2332283"/>
            <a:chExt cx="1026942" cy="1026941"/>
          </a:xfrm>
        </p:grpSpPr>
        <p:sp>
          <p:nvSpPr>
            <p:cNvPr id="322" name="Shape 322"/>
            <p:cNvSpPr/>
            <p:nvPr/>
          </p:nvSpPr>
          <p:spPr>
            <a:xfrm>
              <a:off x="3013524" y="2332283"/>
              <a:ext cx="1026941" cy="1026941"/>
            </a:xfrm>
            <a:prstGeom prst="blockArc">
              <a:avLst>
                <a:gd fmla="val 16202709" name="adj1"/>
                <a:gd fmla="val 21553953" name="adj2"/>
                <a:gd fmla="val 13784" name="adj3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3276531" y="2332283"/>
              <a:ext cx="255346" cy="142724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 rot="5400000">
              <a:off x="3738175" y="2998523"/>
              <a:ext cx="461857" cy="142724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325" name="Shape 325"/>
          <p:cNvGrpSpPr/>
          <p:nvPr/>
        </p:nvGrpSpPr>
        <p:grpSpPr>
          <a:xfrm rot="10800000">
            <a:off x="2649027" y="3413617"/>
            <a:ext cx="1163337" cy="1026941"/>
            <a:chOff x="2877129" y="2332283"/>
            <a:chExt cx="1163337" cy="1026941"/>
          </a:xfrm>
        </p:grpSpPr>
        <p:sp>
          <p:nvSpPr>
            <p:cNvPr id="326" name="Shape 326"/>
            <p:cNvSpPr/>
            <p:nvPr/>
          </p:nvSpPr>
          <p:spPr>
            <a:xfrm>
              <a:off x="3013524" y="2332283"/>
              <a:ext cx="1026941" cy="1026941"/>
            </a:xfrm>
            <a:prstGeom prst="blockArc">
              <a:avLst>
                <a:gd fmla="val 16202709" name="adj1"/>
                <a:gd fmla="val 21553953" name="adj2"/>
                <a:gd fmla="val 13784" name="adj3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2877129" y="2332283"/>
              <a:ext cx="654747" cy="142724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 rot="5400000">
              <a:off x="3738175" y="2995359"/>
              <a:ext cx="461857" cy="142724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329" name="Shape 329"/>
          <p:cNvGrpSpPr/>
          <p:nvPr/>
        </p:nvGrpSpPr>
        <p:grpSpPr>
          <a:xfrm>
            <a:off x="6318004" y="2517290"/>
            <a:ext cx="1026944" cy="1286311"/>
            <a:chOff x="6318004" y="2343554"/>
            <a:chExt cx="1026944" cy="1286311"/>
          </a:xfrm>
        </p:grpSpPr>
        <p:sp>
          <p:nvSpPr>
            <p:cNvPr id="330" name="Shape 330"/>
            <p:cNvSpPr/>
            <p:nvPr/>
          </p:nvSpPr>
          <p:spPr>
            <a:xfrm>
              <a:off x="6816174" y="2343554"/>
              <a:ext cx="528774" cy="142724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331" name="Shape 331"/>
            <p:cNvGrpSpPr/>
            <p:nvPr/>
          </p:nvGrpSpPr>
          <p:grpSpPr>
            <a:xfrm>
              <a:off x="6318004" y="2346350"/>
              <a:ext cx="1026943" cy="1283514"/>
              <a:chOff x="2366532" y="2332283"/>
              <a:chExt cx="1026943" cy="1283514"/>
            </a:xfrm>
          </p:grpSpPr>
          <p:sp>
            <p:nvSpPr>
              <p:cNvPr id="332" name="Shape 332"/>
              <p:cNvSpPr/>
              <p:nvPr/>
            </p:nvSpPr>
            <p:spPr>
              <a:xfrm flipH="1">
                <a:off x="2366534" y="2332283"/>
                <a:ext cx="1026941" cy="1026941"/>
              </a:xfrm>
              <a:prstGeom prst="blockArc">
                <a:avLst>
                  <a:gd fmla="val 16202709" name="adj1"/>
                  <a:gd fmla="val 21553953" name="adj2"/>
                  <a:gd fmla="val 13784" name="adj3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333" name="Shape 333"/>
              <p:cNvSpPr/>
              <p:nvPr/>
            </p:nvSpPr>
            <p:spPr>
              <a:xfrm rot="5400000">
                <a:off x="2049474" y="3156015"/>
                <a:ext cx="776841" cy="14272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</p:grpSp>
      <p:grpSp>
        <p:nvGrpSpPr>
          <p:cNvPr id="334" name="Shape 334"/>
          <p:cNvGrpSpPr/>
          <p:nvPr/>
        </p:nvGrpSpPr>
        <p:grpSpPr>
          <a:xfrm>
            <a:off x="7571935" y="2520086"/>
            <a:ext cx="1588341" cy="1026941"/>
            <a:chOff x="7571935" y="2346350"/>
            <a:chExt cx="1588341" cy="1026941"/>
          </a:xfrm>
        </p:grpSpPr>
        <p:grpSp>
          <p:nvGrpSpPr>
            <p:cNvPr id="335" name="Shape 335"/>
            <p:cNvGrpSpPr/>
            <p:nvPr/>
          </p:nvGrpSpPr>
          <p:grpSpPr>
            <a:xfrm>
              <a:off x="7571935" y="2346350"/>
              <a:ext cx="1588340" cy="1026941"/>
              <a:chOff x="7571935" y="2346350"/>
              <a:chExt cx="1588340" cy="1026941"/>
            </a:xfrm>
          </p:grpSpPr>
          <p:sp>
            <p:nvSpPr>
              <p:cNvPr id="336" name="Shape 336"/>
              <p:cNvSpPr/>
              <p:nvPr/>
            </p:nvSpPr>
            <p:spPr>
              <a:xfrm>
                <a:off x="7571935" y="2346350"/>
                <a:ext cx="1116400" cy="14272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337" name="Shape 337"/>
              <p:cNvSpPr/>
              <p:nvPr/>
            </p:nvSpPr>
            <p:spPr>
              <a:xfrm>
                <a:off x="8133334" y="2346350"/>
                <a:ext cx="1026941" cy="1026941"/>
              </a:xfrm>
              <a:prstGeom prst="blockArc">
                <a:avLst>
                  <a:gd fmla="val 16202709" name="adj1"/>
                  <a:gd fmla="val 21553953" name="adj2"/>
                  <a:gd fmla="val 13784" name="adj3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338" name="Shape 338"/>
            <p:cNvSpPr/>
            <p:nvPr/>
          </p:nvSpPr>
          <p:spPr>
            <a:xfrm rot="5400000">
              <a:off x="8857985" y="3012590"/>
              <a:ext cx="461857" cy="142724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339" name="Shape 339"/>
          <p:cNvSpPr txBox="1"/>
          <p:nvPr/>
        </p:nvSpPr>
        <p:spPr>
          <a:xfrm>
            <a:off x="858241" y="1619792"/>
            <a:ext cx="3054629" cy="4537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3500" lvl="0" marL="0" marR="0" rtl="0" algn="just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ts val="1000"/>
              <a:buFont typeface="Arial"/>
              <a:buNone/>
            </a:pP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UkubukaSchemaReader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reads the injected schema file and calls the </a:t>
            </a: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UkubukaExtractor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to perform the </a:t>
            </a: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transform operations 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by honoring the list </a:t>
            </a: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order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858243" y="1436068"/>
            <a:ext cx="3678539" cy="194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985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Reading TRANSFORM Operation(s) Schema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143947" y="3103031"/>
            <a:ext cx="2021581" cy="5287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3500" lvl="0" marL="0" marR="0" rtl="0" algn="just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ts val="1000"/>
              <a:buFont typeface="Arial"/>
              <a:buNone/>
            </a:pP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UkubukaTransformer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retrieves the dataset from the </a:t>
            </a: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Global DW 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by matching the </a:t>
            </a: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UID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provided in the </a:t>
            </a: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transform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tag.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3143949" y="2919307"/>
            <a:ext cx="1967393" cy="2679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985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Retrieving Dataset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2602416" y="4924719"/>
            <a:ext cx="2109662" cy="4662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3500" lvl="0" marL="0" marR="0" rtl="0" algn="just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ts val="1000"/>
              <a:buFont typeface="Arial"/>
              <a:buNone/>
            </a:pP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UkubukaTransformer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loops in the list of operations to be performed and </a:t>
            </a: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pipes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to the </a:t>
            </a: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operation executor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for performing these operations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2602418" y="4740996"/>
            <a:ext cx="1928551" cy="2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985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Performing Operations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4884652" y="5826919"/>
            <a:ext cx="2769913" cy="5287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3500" lvl="0" marL="0" marR="0" rtl="0" algn="just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Operations requiring the expression evaluations use </a:t>
            </a: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UkubukaExpressionEvaluator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to </a:t>
            </a: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evaluate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these expressions.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4884654" y="5655815"/>
            <a:ext cx="1879710" cy="21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985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Evaluating Expression(s)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6739050" y="3850512"/>
            <a:ext cx="2143797" cy="5287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3500" lvl="0" marL="0" marR="0" rtl="0" algn="just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ts val="1000"/>
              <a:buFont typeface="Arial"/>
              <a:buNone/>
            </a:pP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UkubukaExperssionEvaluator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provides the functionality of hiding the </a:t>
            </a: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raw method declarations 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behind the </a:t>
            </a: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keywords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which acts as the shortcuts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6739052" y="3666789"/>
            <a:ext cx="1879710" cy="21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985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Shortcut Mapping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6714446" y="1709243"/>
            <a:ext cx="3294197" cy="5287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3500" lvl="0" marL="0" marR="0" rtl="0" algn="just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ts val="1000"/>
              <a:buFont typeface="Arial"/>
              <a:buNone/>
            </a:pP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UkubukaExpressionEvaluator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invokes the </a:t>
            </a: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SpEL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with the raw expression to </a:t>
            </a: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evaluate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the expression. It can virtually perform </a:t>
            </a: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any operation 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which is available in JAVA.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6714447" y="1525519"/>
            <a:ext cx="3032868" cy="24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985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Leveraging Spring Expression Language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9509960" y="3410276"/>
            <a:ext cx="2045859" cy="5287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3500" lvl="0" marL="0" marR="0" rtl="0" algn="just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Operated dataset is saved back in the </a:t>
            </a: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Global DW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and is identified by the same </a:t>
            </a: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UID 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for further processing.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9509962" y="3226553"/>
            <a:ext cx="1879710" cy="21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985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Dataset Update</a:t>
            </a:r>
          </a:p>
        </p:txBody>
      </p:sp>
      <p:grpSp>
        <p:nvGrpSpPr>
          <p:cNvPr id="353" name="Shape 353"/>
          <p:cNvGrpSpPr/>
          <p:nvPr/>
        </p:nvGrpSpPr>
        <p:grpSpPr>
          <a:xfrm>
            <a:off x="1060437" y="2520086"/>
            <a:ext cx="1044531" cy="1149676"/>
            <a:chOff x="1060437" y="2346350"/>
            <a:chExt cx="1044531" cy="1149676"/>
          </a:xfrm>
        </p:grpSpPr>
        <p:grpSp>
          <p:nvGrpSpPr>
            <p:cNvPr id="354" name="Shape 354"/>
            <p:cNvGrpSpPr/>
            <p:nvPr/>
          </p:nvGrpSpPr>
          <p:grpSpPr>
            <a:xfrm>
              <a:off x="1117820" y="2346350"/>
              <a:ext cx="987148" cy="1026941"/>
              <a:chOff x="2366534" y="2332283"/>
              <a:chExt cx="987148" cy="1026941"/>
            </a:xfrm>
          </p:grpSpPr>
          <p:sp>
            <p:nvSpPr>
              <p:cNvPr id="355" name="Shape 355"/>
              <p:cNvSpPr/>
              <p:nvPr/>
            </p:nvSpPr>
            <p:spPr>
              <a:xfrm flipH="1">
                <a:off x="2366534" y="2332283"/>
                <a:ext cx="987148" cy="1026941"/>
              </a:xfrm>
              <a:prstGeom prst="blockArc">
                <a:avLst>
                  <a:gd fmla="val 16202709" name="adj1"/>
                  <a:gd fmla="val 21553953" name="adj2"/>
                  <a:gd fmla="val 13784" name="adj3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356" name="Shape 356"/>
              <p:cNvSpPr/>
              <p:nvPr/>
            </p:nvSpPr>
            <p:spPr>
              <a:xfrm rot="5400000">
                <a:off x="2201997" y="2993555"/>
                <a:ext cx="461857" cy="13278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357" name="Shape 357"/>
            <p:cNvSpPr/>
            <p:nvPr/>
          </p:nvSpPr>
          <p:spPr>
            <a:xfrm>
              <a:off x="1060437" y="3239882"/>
              <a:ext cx="256144" cy="25614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358" name="Shape 358"/>
          <p:cNvSpPr/>
          <p:nvPr/>
        </p:nvSpPr>
        <p:spPr>
          <a:xfrm>
            <a:off x="544745" y="3744882"/>
            <a:ext cx="1287623" cy="371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Trigger</a:t>
            </a:r>
          </a:p>
        </p:txBody>
      </p:sp>
      <p:sp>
        <p:nvSpPr>
          <p:cNvPr id="359" name="Shape 359"/>
          <p:cNvSpPr/>
          <p:nvPr/>
        </p:nvSpPr>
        <p:spPr>
          <a:xfrm flipH="1">
            <a:off x="1615598" y="2264652"/>
            <a:ext cx="648000" cy="64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15%</a:t>
            </a:r>
          </a:p>
        </p:txBody>
      </p:sp>
      <p:sp>
        <p:nvSpPr>
          <p:cNvPr id="360" name="Shape 360"/>
          <p:cNvSpPr/>
          <p:nvPr/>
        </p:nvSpPr>
        <p:spPr>
          <a:xfrm flipH="1">
            <a:off x="2401270" y="3123243"/>
            <a:ext cx="648000" cy="64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20%</a:t>
            </a:r>
          </a:p>
        </p:txBody>
      </p:sp>
      <p:sp>
        <p:nvSpPr>
          <p:cNvPr id="361" name="Shape 361"/>
          <p:cNvSpPr/>
          <p:nvPr/>
        </p:nvSpPr>
        <p:spPr>
          <a:xfrm flipH="1">
            <a:off x="3452684" y="4026835"/>
            <a:ext cx="648000" cy="64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30%</a:t>
            </a:r>
          </a:p>
        </p:txBody>
      </p:sp>
      <p:sp>
        <p:nvSpPr>
          <p:cNvPr id="362" name="Shape 362"/>
          <p:cNvSpPr/>
          <p:nvPr/>
        </p:nvSpPr>
        <p:spPr>
          <a:xfrm flipH="1">
            <a:off x="5350540" y="4908167"/>
            <a:ext cx="648000" cy="64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45%</a:t>
            </a:r>
          </a:p>
        </p:txBody>
      </p:sp>
      <p:sp>
        <p:nvSpPr>
          <p:cNvPr id="363" name="Shape 363"/>
          <p:cNvSpPr/>
          <p:nvPr/>
        </p:nvSpPr>
        <p:spPr>
          <a:xfrm flipH="1">
            <a:off x="6049746" y="3483103"/>
            <a:ext cx="648000" cy="64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60%</a:t>
            </a:r>
          </a:p>
        </p:txBody>
      </p:sp>
      <p:sp>
        <p:nvSpPr>
          <p:cNvPr id="364" name="Shape 364"/>
          <p:cNvSpPr/>
          <p:nvPr/>
        </p:nvSpPr>
        <p:spPr>
          <a:xfrm flipH="1">
            <a:off x="7126400" y="2270188"/>
            <a:ext cx="648000" cy="64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85%</a:t>
            </a:r>
          </a:p>
        </p:txBody>
      </p:sp>
      <p:sp>
        <p:nvSpPr>
          <p:cNvPr id="365" name="Shape 365"/>
          <p:cNvSpPr/>
          <p:nvPr/>
        </p:nvSpPr>
        <p:spPr>
          <a:xfrm flipH="1">
            <a:off x="8776018" y="3136638"/>
            <a:ext cx="648000" cy="64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99%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6734910" y="4633596"/>
            <a:ext cx="2282641" cy="5287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3500" lvl="0" marL="0" marR="0" rtl="0" algn="just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ts val="1000"/>
              <a:buFont typeface="Arial"/>
              <a:buNone/>
            </a:pPr>
            <a:r>
              <a:rPr i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* Shortcut Mappings are available from the shipped SMap file and can also be extended by passing a SMap file. 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637881" y="625851"/>
            <a:ext cx="10905239" cy="304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Load</a:t>
            </a:r>
          </a:p>
        </p:txBody>
      </p:sp>
      <p:sp>
        <p:nvSpPr>
          <p:cNvPr id="373" name="Shape 373"/>
          <p:cNvSpPr txBox="1"/>
          <p:nvPr>
            <p:ph idx="12" type="sldNum"/>
          </p:nvPr>
        </p:nvSpPr>
        <p:spPr>
          <a:xfrm>
            <a:off x="11471566" y="6257742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374" name="Shape 374"/>
          <p:cNvSpPr txBox="1"/>
          <p:nvPr>
            <p:ph idx="2" type="body"/>
          </p:nvPr>
        </p:nvSpPr>
        <p:spPr>
          <a:xfrm>
            <a:off x="650581" y="415427"/>
            <a:ext cx="10905239" cy="1560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35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BFBFB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rPr>
              <a:t>SECTION THREE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11471566" y="6257741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pic>
        <p:nvPicPr>
          <p:cNvPr id="376" name="Shape 3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362" y="1238731"/>
            <a:ext cx="10936233" cy="5390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idx="1" type="body"/>
          </p:nvPr>
        </p:nvSpPr>
        <p:spPr>
          <a:xfrm>
            <a:off x="637881" y="625851"/>
            <a:ext cx="10905239" cy="304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Load</a:t>
            </a:r>
          </a:p>
        </p:txBody>
      </p:sp>
      <p:sp>
        <p:nvSpPr>
          <p:cNvPr id="383" name="Shape 383"/>
          <p:cNvSpPr txBox="1"/>
          <p:nvPr>
            <p:ph idx="12" type="sldNum"/>
          </p:nvPr>
        </p:nvSpPr>
        <p:spPr>
          <a:xfrm>
            <a:off x="11471566" y="6257742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384" name="Shape 384"/>
          <p:cNvSpPr txBox="1"/>
          <p:nvPr>
            <p:ph idx="2" type="body"/>
          </p:nvPr>
        </p:nvSpPr>
        <p:spPr>
          <a:xfrm>
            <a:off x="650581" y="415427"/>
            <a:ext cx="10905239" cy="1560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35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BFBFB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rPr>
              <a:t>SECTION THREE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471566" y="6257741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grpSp>
        <p:nvGrpSpPr>
          <p:cNvPr id="386" name="Shape 386"/>
          <p:cNvGrpSpPr/>
          <p:nvPr/>
        </p:nvGrpSpPr>
        <p:grpSpPr>
          <a:xfrm>
            <a:off x="3964821" y="4281781"/>
            <a:ext cx="2190756" cy="1042994"/>
            <a:chOff x="5022025" y="4220590"/>
            <a:chExt cx="2190756" cy="1042994"/>
          </a:xfrm>
        </p:grpSpPr>
        <p:grpSp>
          <p:nvGrpSpPr>
            <p:cNvPr id="387" name="Shape 387"/>
            <p:cNvGrpSpPr/>
            <p:nvPr/>
          </p:nvGrpSpPr>
          <p:grpSpPr>
            <a:xfrm>
              <a:off x="5022025" y="4236643"/>
              <a:ext cx="1166500" cy="1026941"/>
              <a:chOff x="2873965" y="2332283"/>
              <a:chExt cx="1166500" cy="1026941"/>
            </a:xfrm>
          </p:grpSpPr>
          <p:sp>
            <p:nvSpPr>
              <p:cNvPr id="388" name="Shape 388"/>
              <p:cNvSpPr/>
              <p:nvPr/>
            </p:nvSpPr>
            <p:spPr>
              <a:xfrm>
                <a:off x="3013524" y="2332283"/>
                <a:ext cx="1026941" cy="1026941"/>
              </a:xfrm>
              <a:prstGeom prst="blockArc">
                <a:avLst>
                  <a:gd fmla="val 16202709" name="adj1"/>
                  <a:gd fmla="val 21553953" name="adj2"/>
                  <a:gd fmla="val 13784" name="adj3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389" name="Shape 389"/>
              <p:cNvSpPr/>
              <p:nvPr/>
            </p:nvSpPr>
            <p:spPr>
              <a:xfrm>
                <a:off x="2873965" y="2332283"/>
                <a:ext cx="654747" cy="14272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grpSp>
          <p:nvGrpSpPr>
            <p:cNvPr id="390" name="Shape 390"/>
            <p:cNvGrpSpPr/>
            <p:nvPr/>
          </p:nvGrpSpPr>
          <p:grpSpPr>
            <a:xfrm>
              <a:off x="6046677" y="4220590"/>
              <a:ext cx="1166104" cy="1026941"/>
              <a:chOff x="6558222" y="3997627"/>
              <a:chExt cx="1166104" cy="1026941"/>
            </a:xfrm>
          </p:grpSpPr>
          <p:sp>
            <p:nvSpPr>
              <p:cNvPr id="391" name="Shape 391"/>
              <p:cNvSpPr/>
              <p:nvPr/>
            </p:nvSpPr>
            <p:spPr>
              <a:xfrm rot="10800000">
                <a:off x="6558222" y="3997627"/>
                <a:ext cx="1026941" cy="1026941"/>
              </a:xfrm>
              <a:prstGeom prst="blockArc">
                <a:avLst>
                  <a:gd fmla="val 16202709" name="adj1"/>
                  <a:gd fmla="val 21553953" name="adj2"/>
                  <a:gd fmla="val 13784" name="adj3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392" name="Shape 392"/>
              <p:cNvSpPr/>
              <p:nvPr/>
            </p:nvSpPr>
            <p:spPr>
              <a:xfrm rot="10800000">
                <a:off x="7069579" y="4881844"/>
                <a:ext cx="654747" cy="14272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</p:grpSp>
      <p:grpSp>
        <p:nvGrpSpPr>
          <p:cNvPr id="393" name="Shape 393"/>
          <p:cNvGrpSpPr/>
          <p:nvPr/>
        </p:nvGrpSpPr>
        <p:grpSpPr>
          <a:xfrm>
            <a:off x="8874867" y="3413618"/>
            <a:ext cx="1288611" cy="1168158"/>
            <a:chOff x="9019242" y="3239882"/>
            <a:chExt cx="1288611" cy="1168158"/>
          </a:xfrm>
        </p:grpSpPr>
        <p:sp>
          <p:nvSpPr>
            <p:cNvPr id="394" name="Shape 394"/>
            <p:cNvSpPr/>
            <p:nvPr/>
          </p:nvSpPr>
          <p:spPr>
            <a:xfrm>
              <a:off x="10008643" y="3982882"/>
              <a:ext cx="299210" cy="425158"/>
            </a:xfrm>
            <a:prstGeom prst="chevron">
              <a:avLst>
                <a:gd fmla="val 41342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395" name="Shape 395"/>
            <p:cNvGrpSpPr/>
            <p:nvPr/>
          </p:nvGrpSpPr>
          <p:grpSpPr>
            <a:xfrm rot="10800000">
              <a:off x="9019242" y="3239882"/>
              <a:ext cx="1163337" cy="1026942"/>
              <a:chOff x="2877129" y="2332283"/>
              <a:chExt cx="1163337" cy="1026942"/>
            </a:xfrm>
          </p:grpSpPr>
          <p:sp>
            <p:nvSpPr>
              <p:cNvPr id="396" name="Shape 396"/>
              <p:cNvSpPr/>
              <p:nvPr/>
            </p:nvSpPr>
            <p:spPr>
              <a:xfrm>
                <a:off x="2877130" y="2332284"/>
                <a:ext cx="1163336" cy="1026941"/>
              </a:xfrm>
              <a:prstGeom prst="blockArc">
                <a:avLst>
                  <a:gd fmla="val 16202709" name="adj1"/>
                  <a:gd fmla="val 21553953" name="adj2"/>
                  <a:gd fmla="val 13784" name="adj3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397" name="Shape 397"/>
              <p:cNvSpPr/>
              <p:nvPr/>
            </p:nvSpPr>
            <p:spPr>
              <a:xfrm>
                <a:off x="2877129" y="2332283"/>
                <a:ext cx="654747" cy="14272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398" name="Shape 398"/>
              <p:cNvSpPr/>
              <p:nvPr/>
            </p:nvSpPr>
            <p:spPr>
              <a:xfrm rot="5400000">
                <a:off x="3739020" y="2996204"/>
                <a:ext cx="461857" cy="14103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</p:grpSp>
      <p:sp>
        <p:nvSpPr>
          <p:cNvPr id="399" name="Shape 399"/>
          <p:cNvSpPr/>
          <p:nvPr/>
        </p:nvSpPr>
        <p:spPr>
          <a:xfrm>
            <a:off x="10262252" y="4172824"/>
            <a:ext cx="11038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Visualize</a:t>
            </a:r>
          </a:p>
        </p:txBody>
      </p:sp>
      <p:grpSp>
        <p:nvGrpSpPr>
          <p:cNvPr id="400" name="Shape 400"/>
          <p:cNvGrpSpPr/>
          <p:nvPr/>
        </p:nvGrpSpPr>
        <p:grpSpPr>
          <a:xfrm>
            <a:off x="5571810" y="3833493"/>
            <a:ext cx="1028107" cy="1475229"/>
            <a:chOff x="5427435" y="3659757"/>
            <a:chExt cx="1028107" cy="1475229"/>
          </a:xfrm>
        </p:grpSpPr>
        <p:sp>
          <p:nvSpPr>
            <p:cNvPr id="401" name="Shape 401"/>
            <p:cNvSpPr/>
            <p:nvPr/>
          </p:nvSpPr>
          <p:spPr>
            <a:xfrm flipH="1" rot="10800000">
              <a:off x="5427435" y="4108045"/>
              <a:ext cx="1026941" cy="1026941"/>
            </a:xfrm>
            <a:prstGeom prst="blockArc">
              <a:avLst>
                <a:gd fmla="val 16202709" name="adj1"/>
                <a:gd fmla="val 21553953" name="adj2"/>
                <a:gd fmla="val 13784" name="adj3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 rot="5400000">
              <a:off x="5893641" y="4078935"/>
              <a:ext cx="981079" cy="142724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403" name="Shape 403"/>
          <p:cNvGrpSpPr/>
          <p:nvPr/>
        </p:nvGrpSpPr>
        <p:grpSpPr>
          <a:xfrm>
            <a:off x="1909185" y="2520086"/>
            <a:ext cx="1026942" cy="1026941"/>
            <a:chOff x="3013524" y="2332283"/>
            <a:chExt cx="1026942" cy="1026941"/>
          </a:xfrm>
        </p:grpSpPr>
        <p:sp>
          <p:nvSpPr>
            <p:cNvPr id="404" name="Shape 404"/>
            <p:cNvSpPr/>
            <p:nvPr/>
          </p:nvSpPr>
          <p:spPr>
            <a:xfrm>
              <a:off x="3013524" y="2332283"/>
              <a:ext cx="1026941" cy="1026941"/>
            </a:xfrm>
            <a:prstGeom prst="blockArc">
              <a:avLst>
                <a:gd fmla="val 16202709" name="adj1"/>
                <a:gd fmla="val 21553953" name="adj2"/>
                <a:gd fmla="val 13784" name="adj3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3276531" y="2332283"/>
              <a:ext cx="255346" cy="142724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 rot="5400000">
              <a:off x="3738175" y="2998523"/>
              <a:ext cx="461857" cy="142724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407" name="Shape 407"/>
          <p:cNvGrpSpPr/>
          <p:nvPr/>
        </p:nvGrpSpPr>
        <p:grpSpPr>
          <a:xfrm rot="10800000">
            <a:off x="2793402" y="3413617"/>
            <a:ext cx="1163337" cy="1026941"/>
            <a:chOff x="2877129" y="2332283"/>
            <a:chExt cx="1163337" cy="1026941"/>
          </a:xfrm>
        </p:grpSpPr>
        <p:sp>
          <p:nvSpPr>
            <p:cNvPr id="408" name="Shape 408"/>
            <p:cNvSpPr/>
            <p:nvPr/>
          </p:nvSpPr>
          <p:spPr>
            <a:xfrm>
              <a:off x="3013524" y="2332283"/>
              <a:ext cx="1026941" cy="1026941"/>
            </a:xfrm>
            <a:prstGeom prst="blockArc">
              <a:avLst>
                <a:gd fmla="val 16202709" name="adj1"/>
                <a:gd fmla="val 21553953" name="adj2"/>
                <a:gd fmla="val 13784" name="adj3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2877129" y="2332283"/>
              <a:ext cx="654747" cy="142724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 rot="5400000">
              <a:off x="3738175" y="2995359"/>
              <a:ext cx="461857" cy="142724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411" name="Shape 411"/>
          <p:cNvGrpSpPr/>
          <p:nvPr/>
        </p:nvGrpSpPr>
        <p:grpSpPr>
          <a:xfrm>
            <a:off x="6458927" y="2555790"/>
            <a:ext cx="1026944" cy="1286311"/>
            <a:chOff x="6318004" y="2343554"/>
            <a:chExt cx="1026944" cy="1286311"/>
          </a:xfrm>
        </p:grpSpPr>
        <p:sp>
          <p:nvSpPr>
            <p:cNvPr id="412" name="Shape 412"/>
            <p:cNvSpPr/>
            <p:nvPr/>
          </p:nvSpPr>
          <p:spPr>
            <a:xfrm>
              <a:off x="6816174" y="2343554"/>
              <a:ext cx="528774" cy="142724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413" name="Shape 413"/>
            <p:cNvGrpSpPr/>
            <p:nvPr/>
          </p:nvGrpSpPr>
          <p:grpSpPr>
            <a:xfrm>
              <a:off x="6318004" y="2346350"/>
              <a:ext cx="1026943" cy="1283514"/>
              <a:chOff x="2366532" y="2332283"/>
              <a:chExt cx="1026943" cy="1283514"/>
            </a:xfrm>
          </p:grpSpPr>
          <p:sp>
            <p:nvSpPr>
              <p:cNvPr id="414" name="Shape 414"/>
              <p:cNvSpPr/>
              <p:nvPr/>
            </p:nvSpPr>
            <p:spPr>
              <a:xfrm flipH="1">
                <a:off x="2366534" y="2332283"/>
                <a:ext cx="1026941" cy="1026941"/>
              </a:xfrm>
              <a:prstGeom prst="blockArc">
                <a:avLst>
                  <a:gd fmla="val 16202709" name="adj1"/>
                  <a:gd fmla="val 21553953" name="adj2"/>
                  <a:gd fmla="val 13784" name="adj3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415" name="Shape 415"/>
              <p:cNvSpPr/>
              <p:nvPr/>
            </p:nvSpPr>
            <p:spPr>
              <a:xfrm rot="5400000">
                <a:off x="2049474" y="3156015"/>
                <a:ext cx="776841" cy="14272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</p:grpSp>
      <p:grpSp>
        <p:nvGrpSpPr>
          <p:cNvPr id="416" name="Shape 416"/>
          <p:cNvGrpSpPr/>
          <p:nvPr/>
        </p:nvGrpSpPr>
        <p:grpSpPr>
          <a:xfrm>
            <a:off x="7427560" y="2558586"/>
            <a:ext cx="1588341" cy="988441"/>
            <a:chOff x="7571935" y="2346350"/>
            <a:chExt cx="1588341" cy="1026941"/>
          </a:xfrm>
        </p:grpSpPr>
        <p:grpSp>
          <p:nvGrpSpPr>
            <p:cNvPr id="417" name="Shape 417"/>
            <p:cNvGrpSpPr/>
            <p:nvPr/>
          </p:nvGrpSpPr>
          <p:grpSpPr>
            <a:xfrm>
              <a:off x="7571935" y="2346350"/>
              <a:ext cx="1588340" cy="1026941"/>
              <a:chOff x="7571935" y="2346350"/>
              <a:chExt cx="1588340" cy="1026941"/>
            </a:xfrm>
          </p:grpSpPr>
          <p:sp>
            <p:nvSpPr>
              <p:cNvPr id="418" name="Shape 418"/>
              <p:cNvSpPr/>
              <p:nvPr/>
            </p:nvSpPr>
            <p:spPr>
              <a:xfrm>
                <a:off x="7571935" y="2346350"/>
                <a:ext cx="1116400" cy="14272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419" name="Shape 419"/>
              <p:cNvSpPr/>
              <p:nvPr/>
            </p:nvSpPr>
            <p:spPr>
              <a:xfrm>
                <a:off x="8133334" y="2346350"/>
                <a:ext cx="1026941" cy="1026941"/>
              </a:xfrm>
              <a:prstGeom prst="blockArc">
                <a:avLst>
                  <a:gd fmla="val 16202709" name="adj1"/>
                  <a:gd fmla="val 21553953" name="adj2"/>
                  <a:gd fmla="val 13784" name="adj3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420" name="Shape 420"/>
            <p:cNvSpPr/>
            <p:nvPr/>
          </p:nvSpPr>
          <p:spPr>
            <a:xfrm rot="5400000">
              <a:off x="8857985" y="3012590"/>
              <a:ext cx="461857" cy="142724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421" name="Shape 421"/>
          <p:cNvSpPr txBox="1"/>
          <p:nvPr/>
        </p:nvSpPr>
        <p:spPr>
          <a:xfrm>
            <a:off x="1002616" y="1619791"/>
            <a:ext cx="2673838" cy="5287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3500" lvl="0" marL="0" marR="0" rtl="0" algn="just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ts val="1000"/>
              <a:buFont typeface="Arial"/>
              <a:buNone/>
            </a:pP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UkubukaSchemaReader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reads the injected schema file and calls the </a:t>
            </a: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UkubukaLoader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to perform the </a:t>
            </a: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load operations 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by honoring the list </a:t>
            </a: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order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1002618" y="1436068"/>
            <a:ext cx="2485299" cy="208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985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Reading LOAD Operation(s) Schema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3288323" y="3291571"/>
            <a:ext cx="2165371" cy="5287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3500" lvl="0" marL="0" marR="0" rtl="0" algn="just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ts val="1000"/>
              <a:buFont typeface="Arial"/>
              <a:buNone/>
            </a:pP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UkubukaLoader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retrieves the dataset from the </a:t>
            </a: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Global DW 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by matching the </a:t>
            </a: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UID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provided in the </a:t>
            </a: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load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tag.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3288324" y="3107847"/>
            <a:ext cx="1967393" cy="2679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985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Retrieving Dataset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2548832" y="4971854"/>
            <a:ext cx="2367520" cy="5287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3500" lvl="0" marL="0" marR="0" rtl="0" algn="just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Uniquely identifiable datasets are </a:t>
            </a: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knitted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together by the </a:t>
            </a: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UkubukaLoader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on the </a:t>
            </a: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selected header.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2548833" y="4788131"/>
            <a:ext cx="1928551" cy="2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985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Merging Datasets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6379612" y="5492644"/>
            <a:ext cx="2321328" cy="5287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3500" lvl="0" marL="0" marR="0" rtl="0" algn="just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ts val="1000"/>
              <a:buFont typeface="Arial"/>
              <a:buNone/>
            </a:pP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UkubukaLoader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performs any post-load operations like </a:t>
            </a: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DISTINCT, ALL,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etc. on the </a:t>
            </a: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concatenated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datasets.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6379612" y="5282746"/>
            <a:ext cx="2387316" cy="21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985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Performing Post-Load Operation(s)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9322395" y="3312316"/>
            <a:ext cx="2208928" cy="5287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3500" lvl="0" marL="0" marR="0" rtl="0" algn="just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The </a:t>
            </a: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processed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concatenated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dataset can be </a:t>
            </a: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exported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in the given format by the </a:t>
            </a: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UkubukaWriter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and also </a:t>
            </a: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saved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in </a:t>
            </a:r>
            <a:r>
              <a:rPr b="1"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Global DW </a:t>
            </a:r>
            <a:r>
              <a:rPr lang="en-US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for further processing.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9322397" y="3128593"/>
            <a:ext cx="1879710" cy="21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985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Tagging &amp; Exporting</a:t>
            </a:r>
          </a:p>
        </p:txBody>
      </p:sp>
      <p:grpSp>
        <p:nvGrpSpPr>
          <p:cNvPr id="431" name="Shape 431"/>
          <p:cNvGrpSpPr/>
          <p:nvPr/>
        </p:nvGrpSpPr>
        <p:grpSpPr>
          <a:xfrm>
            <a:off x="1204812" y="2520086"/>
            <a:ext cx="1011617" cy="1149676"/>
            <a:chOff x="1060437" y="2346350"/>
            <a:chExt cx="1011617" cy="1149676"/>
          </a:xfrm>
        </p:grpSpPr>
        <p:grpSp>
          <p:nvGrpSpPr>
            <p:cNvPr id="432" name="Shape 432"/>
            <p:cNvGrpSpPr/>
            <p:nvPr/>
          </p:nvGrpSpPr>
          <p:grpSpPr>
            <a:xfrm>
              <a:off x="1117820" y="2346350"/>
              <a:ext cx="954234" cy="1026941"/>
              <a:chOff x="2366534" y="2332283"/>
              <a:chExt cx="954234" cy="1026941"/>
            </a:xfrm>
          </p:grpSpPr>
          <p:sp>
            <p:nvSpPr>
              <p:cNvPr id="433" name="Shape 433"/>
              <p:cNvSpPr/>
              <p:nvPr/>
            </p:nvSpPr>
            <p:spPr>
              <a:xfrm flipH="1">
                <a:off x="2366534" y="2332283"/>
                <a:ext cx="954234" cy="1026941"/>
              </a:xfrm>
              <a:prstGeom prst="blockArc">
                <a:avLst>
                  <a:gd fmla="val 16202709" name="adj1"/>
                  <a:gd fmla="val 21553953" name="adj2"/>
                  <a:gd fmla="val 13784" name="adj3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434" name="Shape 434"/>
              <p:cNvSpPr/>
              <p:nvPr/>
            </p:nvSpPr>
            <p:spPr>
              <a:xfrm rot="5400000">
                <a:off x="2201997" y="2993555"/>
                <a:ext cx="461857" cy="13278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435" name="Shape 435"/>
            <p:cNvSpPr/>
            <p:nvPr/>
          </p:nvSpPr>
          <p:spPr>
            <a:xfrm>
              <a:off x="1060437" y="3239882"/>
              <a:ext cx="256144" cy="25614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436" name="Shape 436"/>
          <p:cNvSpPr/>
          <p:nvPr/>
        </p:nvSpPr>
        <p:spPr>
          <a:xfrm>
            <a:off x="689120" y="3744882"/>
            <a:ext cx="1287623" cy="371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rPr>
              <a:t>Trigger</a:t>
            </a:r>
          </a:p>
        </p:txBody>
      </p:sp>
      <p:sp>
        <p:nvSpPr>
          <p:cNvPr id="437" name="Shape 437"/>
          <p:cNvSpPr/>
          <p:nvPr/>
        </p:nvSpPr>
        <p:spPr>
          <a:xfrm flipH="1">
            <a:off x="1722265" y="2264652"/>
            <a:ext cx="648000" cy="64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15%</a:t>
            </a:r>
          </a:p>
        </p:txBody>
      </p:sp>
      <p:sp>
        <p:nvSpPr>
          <p:cNvPr id="438" name="Shape 438"/>
          <p:cNvSpPr/>
          <p:nvPr/>
        </p:nvSpPr>
        <p:spPr>
          <a:xfrm flipH="1">
            <a:off x="2545645" y="3123243"/>
            <a:ext cx="648000" cy="64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50%</a:t>
            </a:r>
          </a:p>
        </p:txBody>
      </p:sp>
      <p:sp>
        <p:nvSpPr>
          <p:cNvPr id="439" name="Shape 439"/>
          <p:cNvSpPr/>
          <p:nvPr/>
        </p:nvSpPr>
        <p:spPr>
          <a:xfrm flipH="1">
            <a:off x="3597059" y="4026835"/>
            <a:ext cx="648000" cy="64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70%</a:t>
            </a:r>
          </a:p>
        </p:txBody>
      </p:sp>
      <p:sp>
        <p:nvSpPr>
          <p:cNvPr id="440" name="Shape 440"/>
          <p:cNvSpPr/>
          <p:nvPr/>
        </p:nvSpPr>
        <p:spPr>
          <a:xfrm flipH="1">
            <a:off x="5494915" y="4908167"/>
            <a:ext cx="648000" cy="64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90%</a:t>
            </a:r>
          </a:p>
        </p:txBody>
      </p:sp>
      <p:sp>
        <p:nvSpPr>
          <p:cNvPr id="441" name="Shape 441"/>
          <p:cNvSpPr/>
          <p:nvPr/>
        </p:nvSpPr>
        <p:spPr>
          <a:xfrm flipH="1">
            <a:off x="8631643" y="3040388"/>
            <a:ext cx="648000" cy="64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99%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idx="12" type="sldNum"/>
          </p:nvPr>
        </p:nvSpPr>
        <p:spPr>
          <a:xfrm>
            <a:off x="11471566" y="6257742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448" name="Shape 448"/>
          <p:cNvSpPr txBox="1"/>
          <p:nvPr/>
        </p:nvSpPr>
        <p:spPr>
          <a:xfrm>
            <a:off x="11471566" y="6257741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449" name="Shape 449"/>
          <p:cNvSpPr txBox="1"/>
          <p:nvPr/>
        </p:nvSpPr>
        <p:spPr>
          <a:xfrm>
            <a:off x="207390" y="2779295"/>
            <a:ext cx="5656082" cy="505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5240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Testing 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2540201" y="3284621"/>
            <a:ext cx="7831598" cy="558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286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Harness Framework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idx="1" type="body"/>
          </p:nvPr>
        </p:nvSpPr>
        <p:spPr>
          <a:xfrm>
            <a:off x="637881" y="625851"/>
            <a:ext cx="10905239" cy="304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Test Harness</a:t>
            </a:r>
          </a:p>
        </p:txBody>
      </p:sp>
      <p:sp>
        <p:nvSpPr>
          <p:cNvPr id="457" name="Shape 457"/>
          <p:cNvSpPr txBox="1"/>
          <p:nvPr>
            <p:ph idx="12" type="sldNum"/>
          </p:nvPr>
        </p:nvSpPr>
        <p:spPr>
          <a:xfrm>
            <a:off x="11471566" y="6257742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458" name="Shape 458"/>
          <p:cNvSpPr txBox="1"/>
          <p:nvPr>
            <p:ph idx="2" type="body"/>
          </p:nvPr>
        </p:nvSpPr>
        <p:spPr>
          <a:xfrm>
            <a:off x="650581" y="415427"/>
            <a:ext cx="10905239" cy="1560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35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BFBFB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rPr>
              <a:t>SECTION FOUR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11471566" y="6257741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460" name="Shape 460"/>
          <p:cNvSpPr txBox="1"/>
          <p:nvPr/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589" lvl="0" marL="22858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595C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rPr>
              <a:t>A collection of test cases to test Ukubuka engine under various conditions automatically.</a:t>
            </a:r>
          </a:p>
          <a:p>
            <a:pPr indent="-228589" lvl="0" marL="22858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595C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rPr>
              <a:t>Implement a python script to generate testing data set.</a:t>
            </a:r>
          </a:p>
          <a:p>
            <a:pPr indent="-241265" lvl="1" marL="68576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rPr>
              <a:t>Partition</a:t>
            </a:r>
          </a:p>
          <a:p>
            <a:pPr indent="-241265" lvl="1" marL="68576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rPr>
              <a:t>Add or remove column</a:t>
            </a:r>
          </a:p>
          <a:p>
            <a:pPr indent="-241265" lvl="1" marL="68576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rPr>
              <a:t>Column separated to semi column separated</a:t>
            </a:r>
          </a:p>
          <a:p>
            <a:pPr indent="-241265" lvl="1" marL="68576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595C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rPr>
              <a:t>Combine columns</a:t>
            </a:r>
          </a:p>
          <a:p>
            <a:pPr indent="-228589" lvl="0" marL="22858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595C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rPr>
              <a:t>Perform same transformations to file on Ukubuka engine, test case passes if the output file equals to the original file.</a:t>
            </a:r>
          </a:p>
          <a:p>
            <a:pPr indent="-228589" lvl="0" marL="228589" marR="0" rtl="0" algn="l">
              <a:lnSpc>
                <a:spcPct val="90000"/>
              </a:lnSpc>
              <a:spcBef>
                <a:spcPts val="1000"/>
              </a:spcBef>
              <a:buClr>
                <a:srgbClr val="5C595C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5C595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idx="1" type="body"/>
          </p:nvPr>
        </p:nvSpPr>
        <p:spPr>
          <a:xfrm>
            <a:off x="637881" y="625851"/>
            <a:ext cx="10905239" cy="304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Test Harness Design</a:t>
            </a:r>
          </a:p>
        </p:txBody>
      </p:sp>
      <p:sp>
        <p:nvSpPr>
          <p:cNvPr id="467" name="Shape 467"/>
          <p:cNvSpPr txBox="1"/>
          <p:nvPr>
            <p:ph idx="12" type="sldNum"/>
          </p:nvPr>
        </p:nvSpPr>
        <p:spPr>
          <a:xfrm>
            <a:off x="11471566" y="6257742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468" name="Shape 468"/>
          <p:cNvSpPr txBox="1"/>
          <p:nvPr>
            <p:ph idx="2" type="body"/>
          </p:nvPr>
        </p:nvSpPr>
        <p:spPr>
          <a:xfrm>
            <a:off x="650581" y="415427"/>
            <a:ext cx="10905239" cy="1560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35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BFBFB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rPr>
              <a:t>SECTION FOUR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11471566" y="6257741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pic>
        <p:nvPicPr>
          <p:cNvPr id="470" name="Shape 4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9837" y="2041847"/>
            <a:ext cx="6828958" cy="420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idx="12" type="sldNum"/>
          </p:nvPr>
        </p:nvSpPr>
        <p:spPr>
          <a:xfrm>
            <a:off x="11471566" y="6257742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477" name="Shape 477"/>
          <p:cNvSpPr txBox="1"/>
          <p:nvPr/>
        </p:nvSpPr>
        <p:spPr>
          <a:xfrm>
            <a:off x="11471566" y="6257741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50581" y="649914"/>
            <a:ext cx="10905239" cy="304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Demo Time</a:t>
            </a:r>
          </a:p>
        </p:txBody>
      </p:sp>
      <p:pic>
        <p:nvPicPr>
          <p:cNvPr id="479" name="Shape 4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2991" y="912157"/>
            <a:ext cx="7150414" cy="5728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idx="12" type="sldNum"/>
          </p:nvPr>
        </p:nvSpPr>
        <p:spPr>
          <a:xfrm>
            <a:off x="11471566" y="6257742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486" name="Shape 486"/>
          <p:cNvSpPr txBox="1"/>
          <p:nvPr/>
        </p:nvSpPr>
        <p:spPr>
          <a:xfrm>
            <a:off x="11471566" y="6257741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487" name="Shape 487"/>
          <p:cNvSpPr txBox="1"/>
          <p:nvPr/>
        </p:nvSpPr>
        <p:spPr>
          <a:xfrm>
            <a:off x="650581" y="2490537"/>
            <a:ext cx="6029049" cy="38406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It’s a graph dataset which shows the penetration of software technologies for a number of different projects.</a:t>
            </a:r>
          </a:p>
          <a:p>
            <a:pPr indent="-12700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Here, the data is organized in terms of different nodes where each node determines a particular technology like Java or Javascript etc. and has following attributes associated with it: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Node Color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Node Size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Node Position [(x,y) Coordinates]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Node Edges Information</a:t>
            </a:r>
          </a:p>
          <a:p>
            <a:pPr indent="-12700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</a:p>
        </p:txBody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50581" y="649914"/>
            <a:ext cx="10905239" cy="304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Dataset</a:t>
            </a:r>
          </a:p>
        </p:txBody>
      </p:sp>
      <p:pic>
        <p:nvPicPr>
          <p:cNvPr id="489" name="Shape 4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6855" y="3346515"/>
            <a:ext cx="2979936" cy="2979936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Shape 490"/>
          <p:cNvSpPr txBox="1"/>
          <p:nvPr/>
        </p:nvSpPr>
        <p:spPr>
          <a:xfrm>
            <a:off x="650581" y="1576092"/>
            <a:ext cx="7831598" cy="558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286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Technologies Penetration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1"/>
            <a:ext cx="203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2032000" y="1"/>
            <a:ext cx="203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4064000" y="1"/>
            <a:ext cx="203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6096000" y="1"/>
            <a:ext cx="203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8128000" y="1"/>
            <a:ext cx="203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10160000" y="1"/>
            <a:ext cx="203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61" name="Shape 61"/>
          <p:cNvCxnSpPr/>
          <p:nvPr/>
        </p:nvCxnSpPr>
        <p:spPr>
          <a:xfrm>
            <a:off x="0" y="4002837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62" name="Shape 62"/>
          <p:cNvGrpSpPr/>
          <p:nvPr/>
        </p:nvGrpSpPr>
        <p:grpSpPr>
          <a:xfrm>
            <a:off x="934244" y="3921081"/>
            <a:ext cx="163512" cy="163512"/>
            <a:chOff x="874729" y="3479006"/>
            <a:chExt cx="282542" cy="282542"/>
          </a:xfrm>
        </p:grpSpPr>
        <p:sp>
          <p:nvSpPr>
            <p:cNvPr id="63" name="Shape 63"/>
            <p:cNvSpPr/>
            <p:nvPr/>
          </p:nvSpPr>
          <p:spPr>
            <a:xfrm>
              <a:off x="874729" y="3479006"/>
              <a:ext cx="282542" cy="282542"/>
            </a:xfrm>
            <a:prstGeom prst="ellipse">
              <a:avLst/>
            </a:prstGeom>
            <a:solidFill>
              <a:srgbClr val="26262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931862" y="3536139"/>
              <a:ext cx="168276" cy="16827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" name="Shape 65"/>
          <p:cNvGrpSpPr/>
          <p:nvPr/>
        </p:nvGrpSpPr>
        <p:grpSpPr>
          <a:xfrm>
            <a:off x="2966244" y="3921081"/>
            <a:ext cx="163512" cy="163512"/>
            <a:chOff x="874729" y="3479006"/>
            <a:chExt cx="282542" cy="282542"/>
          </a:xfrm>
        </p:grpSpPr>
        <p:sp>
          <p:nvSpPr>
            <p:cNvPr id="66" name="Shape 66"/>
            <p:cNvSpPr/>
            <p:nvPr/>
          </p:nvSpPr>
          <p:spPr>
            <a:xfrm>
              <a:off x="874729" y="3479006"/>
              <a:ext cx="282542" cy="282542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931862" y="3536139"/>
              <a:ext cx="168276" cy="16827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8" name="Shape 68"/>
          <p:cNvGrpSpPr/>
          <p:nvPr/>
        </p:nvGrpSpPr>
        <p:grpSpPr>
          <a:xfrm>
            <a:off x="5004464" y="3921081"/>
            <a:ext cx="163512" cy="163512"/>
            <a:chOff x="874729" y="3479006"/>
            <a:chExt cx="282542" cy="282542"/>
          </a:xfrm>
        </p:grpSpPr>
        <p:sp>
          <p:nvSpPr>
            <p:cNvPr id="69" name="Shape 69"/>
            <p:cNvSpPr/>
            <p:nvPr/>
          </p:nvSpPr>
          <p:spPr>
            <a:xfrm>
              <a:off x="874729" y="3479006"/>
              <a:ext cx="282542" cy="282542"/>
            </a:xfrm>
            <a:prstGeom prst="ellipse">
              <a:avLst/>
            </a:prstGeom>
            <a:solidFill>
              <a:srgbClr val="26262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931862" y="3536139"/>
              <a:ext cx="168276" cy="16827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71" name="Shape 71"/>
          <p:cNvGrpSpPr/>
          <p:nvPr/>
        </p:nvGrpSpPr>
        <p:grpSpPr>
          <a:xfrm>
            <a:off x="7030244" y="3921081"/>
            <a:ext cx="163512" cy="163512"/>
            <a:chOff x="874729" y="3479006"/>
            <a:chExt cx="282542" cy="282542"/>
          </a:xfrm>
        </p:grpSpPr>
        <p:sp>
          <p:nvSpPr>
            <p:cNvPr id="72" name="Shape 72"/>
            <p:cNvSpPr/>
            <p:nvPr/>
          </p:nvSpPr>
          <p:spPr>
            <a:xfrm>
              <a:off x="874729" y="3479006"/>
              <a:ext cx="282542" cy="282542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931862" y="3536139"/>
              <a:ext cx="168276" cy="16827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74" name="Shape 74"/>
          <p:cNvGrpSpPr/>
          <p:nvPr/>
        </p:nvGrpSpPr>
        <p:grpSpPr>
          <a:xfrm>
            <a:off x="9062244" y="3921081"/>
            <a:ext cx="163512" cy="163512"/>
            <a:chOff x="874729" y="3479006"/>
            <a:chExt cx="282542" cy="282542"/>
          </a:xfrm>
        </p:grpSpPr>
        <p:sp>
          <p:nvSpPr>
            <p:cNvPr id="75" name="Shape 75"/>
            <p:cNvSpPr/>
            <p:nvPr/>
          </p:nvSpPr>
          <p:spPr>
            <a:xfrm>
              <a:off x="874729" y="3479006"/>
              <a:ext cx="282542" cy="282542"/>
            </a:xfrm>
            <a:prstGeom prst="ellipse">
              <a:avLst/>
            </a:prstGeom>
            <a:solidFill>
              <a:srgbClr val="46444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931862" y="3536139"/>
              <a:ext cx="168276" cy="16827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11094244" y="3921081"/>
            <a:ext cx="163512" cy="163512"/>
            <a:chOff x="874729" y="3479006"/>
            <a:chExt cx="282542" cy="282542"/>
          </a:xfrm>
        </p:grpSpPr>
        <p:sp>
          <p:nvSpPr>
            <p:cNvPr id="78" name="Shape 78"/>
            <p:cNvSpPr/>
            <p:nvPr/>
          </p:nvSpPr>
          <p:spPr>
            <a:xfrm>
              <a:off x="874729" y="3479006"/>
              <a:ext cx="282542" cy="282542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931862" y="3536139"/>
              <a:ext cx="168276" cy="16827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80" name="Shape 80"/>
          <p:cNvSpPr txBox="1"/>
          <p:nvPr/>
        </p:nvSpPr>
        <p:spPr>
          <a:xfrm>
            <a:off x="10428369" y="4337051"/>
            <a:ext cx="14952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Week 6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8396369" y="4337051"/>
            <a:ext cx="14952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Week 5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6365707" y="4337051"/>
            <a:ext cx="14952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Week 4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4331031" y="4337051"/>
            <a:ext cx="14952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Week 3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2299031" y="4337051"/>
            <a:ext cx="14952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Week 2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267031" y="4337051"/>
            <a:ext cx="14952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Week 1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305264" y="1591297"/>
            <a:ext cx="1423888" cy="306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762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Formation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2206305" y="1848157"/>
            <a:ext cx="1736521" cy="9417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Development Environment Setup [JDK 8, Eclipse, GIT etc.]</a:t>
            </a: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GitHub Setup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2337264" y="1591297"/>
            <a:ext cx="1423888" cy="306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762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Environment Setup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4369264" y="1591297"/>
            <a:ext cx="1423888" cy="306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762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Design Proposal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401264" y="1591297"/>
            <a:ext cx="1423888" cy="306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762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Initial Skeleton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8433264" y="1591297"/>
            <a:ext cx="1423888" cy="306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762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ETL Workflows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10466190" y="1591297"/>
            <a:ext cx="1423888" cy="306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762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Presentation Week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-2676" y="5479242"/>
            <a:ext cx="2034676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10000" u="none" cap="none" strike="noStrike">
                <a:solidFill>
                  <a:srgbClr val="2B2B2B"/>
                </a:solidFill>
                <a:latin typeface="Roboto Black"/>
                <a:ea typeface="Roboto Black"/>
                <a:cs typeface="Roboto Black"/>
                <a:sym typeface="Roboto Black"/>
              </a:rPr>
              <a:t>01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062662" y="5479242"/>
            <a:ext cx="2034676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10000" u="none" cap="none" strike="noStrike">
                <a:solidFill>
                  <a:srgbClr val="2B2B2B"/>
                </a:solidFill>
                <a:latin typeface="Roboto Black"/>
                <a:ea typeface="Roboto Black"/>
                <a:cs typeface="Roboto Black"/>
                <a:sym typeface="Roboto Black"/>
              </a:rPr>
              <a:t>03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8125324" y="5479242"/>
            <a:ext cx="2034676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10000" u="none" cap="none" strike="noStrike">
                <a:solidFill>
                  <a:srgbClr val="2B2B2B"/>
                </a:solidFill>
                <a:latin typeface="Roboto Black"/>
                <a:ea typeface="Roboto Black"/>
                <a:cs typeface="Roboto Black"/>
                <a:sym typeface="Roboto Black"/>
              </a:rPr>
              <a:t>05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030662" y="5479242"/>
            <a:ext cx="2034676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10000" u="none" cap="none" strike="noStrike">
                <a:solidFill>
                  <a:srgbClr val="916441"/>
                </a:solidFill>
                <a:latin typeface="Roboto Black"/>
                <a:ea typeface="Roboto Black"/>
                <a:cs typeface="Roboto Black"/>
                <a:sym typeface="Roboto Black"/>
              </a:rPr>
              <a:t>02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6096000" y="5479242"/>
            <a:ext cx="2034676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10000" u="none" cap="none" strike="noStrike">
                <a:solidFill>
                  <a:srgbClr val="916441"/>
                </a:solidFill>
                <a:latin typeface="Roboto Black"/>
                <a:ea typeface="Roboto Black"/>
                <a:cs typeface="Roboto Black"/>
                <a:sym typeface="Roboto Black"/>
              </a:rPr>
              <a:t>04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0158662" y="5479242"/>
            <a:ext cx="2034676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10000" u="none" cap="none" strike="noStrike">
                <a:solidFill>
                  <a:srgbClr val="916441"/>
                </a:solidFill>
                <a:latin typeface="Roboto Black"/>
                <a:ea typeface="Roboto Black"/>
                <a:cs typeface="Roboto Black"/>
                <a:sym typeface="Roboto Black"/>
              </a:rPr>
              <a:t>06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4235629" y="1848157"/>
            <a:ext cx="1736521" cy="9417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Initial Architecture Design Proposal</a:t>
            </a: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Deep Dive in Design Patterns to use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71629" y="1848157"/>
            <a:ext cx="1736521" cy="9417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Idea Brainstorming</a:t>
            </a: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Proposal</a:t>
            </a: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Pivotal Tracker Setup</a:t>
            </a:r>
          </a:p>
        </p:txBody>
      </p:sp>
      <p:grpSp>
        <p:nvGrpSpPr>
          <p:cNvPr id="101" name="Shape 101"/>
          <p:cNvGrpSpPr/>
          <p:nvPr/>
        </p:nvGrpSpPr>
        <p:grpSpPr>
          <a:xfrm>
            <a:off x="562600" y="2809745"/>
            <a:ext cx="906800" cy="906800"/>
            <a:chOff x="1447864" y="1680671"/>
            <a:chExt cx="1256032" cy="1256032"/>
          </a:xfrm>
        </p:grpSpPr>
        <p:sp>
          <p:nvSpPr>
            <p:cNvPr id="102" name="Shape 102"/>
            <p:cNvSpPr/>
            <p:nvPr/>
          </p:nvSpPr>
          <p:spPr>
            <a:xfrm>
              <a:off x="1447864" y="1680671"/>
              <a:ext cx="1256032" cy="1256032"/>
            </a:xfrm>
            <a:prstGeom prst="donut">
              <a:avLst>
                <a:gd fmla="val 11686" name="adj"/>
              </a:avLst>
            </a:prstGeom>
            <a:solidFill>
              <a:srgbClr val="F2F2F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1447864" y="1680671"/>
              <a:ext cx="1256032" cy="1256032"/>
            </a:xfrm>
            <a:prstGeom prst="blockArc">
              <a:avLst>
                <a:gd fmla="val 16162069" name="adj1"/>
                <a:gd fmla="val 18882356" name="adj2"/>
                <a:gd fmla="val 11970" name="adj3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04" name="Shape 104"/>
          <p:cNvSpPr/>
          <p:nvPr/>
        </p:nvSpPr>
        <p:spPr>
          <a:xfrm>
            <a:off x="666528" y="3110747"/>
            <a:ext cx="697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10%</a:t>
            </a:r>
          </a:p>
        </p:txBody>
      </p:sp>
      <p:grpSp>
        <p:nvGrpSpPr>
          <p:cNvPr id="105" name="Shape 105"/>
          <p:cNvGrpSpPr/>
          <p:nvPr/>
        </p:nvGrpSpPr>
        <p:grpSpPr>
          <a:xfrm>
            <a:off x="2593262" y="2805872"/>
            <a:ext cx="906800" cy="906800"/>
            <a:chOff x="1447864" y="1680671"/>
            <a:chExt cx="1256032" cy="1256032"/>
          </a:xfrm>
        </p:grpSpPr>
        <p:sp>
          <p:nvSpPr>
            <p:cNvPr id="106" name="Shape 106"/>
            <p:cNvSpPr/>
            <p:nvPr/>
          </p:nvSpPr>
          <p:spPr>
            <a:xfrm>
              <a:off x="1447864" y="1680671"/>
              <a:ext cx="1256032" cy="1256032"/>
            </a:xfrm>
            <a:prstGeom prst="donut">
              <a:avLst>
                <a:gd fmla="val 11686" name="adj"/>
              </a:avLst>
            </a:prstGeom>
            <a:solidFill>
              <a:srgbClr val="F2F2F2"/>
            </a:solidFill>
            <a:ln cap="flat" cmpd="sng" w="9525">
              <a:solidFill>
                <a:srgbClr val="80593A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447864" y="1680671"/>
              <a:ext cx="1256032" cy="1256032"/>
            </a:xfrm>
            <a:prstGeom prst="blockArc">
              <a:avLst>
                <a:gd fmla="val 16162069" name="adj1"/>
                <a:gd fmla="val 1690665" name="adj2"/>
                <a:gd fmla="val 12574" name="adj3"/>
              </a:avLst>
            </a:prstGeom>
            <a:solidFill>
              <a:srgbClr val="C29977"/>
            </a:solidFill>
            <a:ln cap="flat" cmpd="sng" w="9525">
              <a:solidFill>
                <a:srgbClr val="80593A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08" name="Shape 108"/>
          <p:cNvSpPr/>
          <p:nvPr/>
        </p:nvSpPr>
        <p:spPr>
          <a:xfrm>
            <a:off x="2697190" y="3106874"/>
            <a:ext cx="697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30%</a:t>
            </a:r>
          </a:p>
        </p:txBody>
      </p:sp>
      <p:grpSp>
        <p:nvGrpSpPr>
          <p:cNvPr id="109" name="Shape 109"/>
          <p:cNvGrpSpPr/>
          <p:nvPr/>
        </p:nvGrpSpPr>
        <p:grpSpPr>
          <a:xfrm>
            <a:off x="4625262" y="2800366"/>
            <a:ext cx="906800" cy="906800"/>
            <a:chOff x="1447864" y="1680671"/>
            <a:chExt cx="1256032" cy="1256032"/>
          </a:xfrm>
        </p:grpSpPr>
        <p:sp>
          <p:nvSpPr>
            <p:cNvPr id="110" name="Shape 110"/>
            <p:cNvSpPr/>
            <p:nvPr/>
          </p:nvSpPr>
          <p:spPr>
            <a:xfrm>
              <a:off x="1447864" y="1680671"/>
              <a:ext cx="1256032" cy="1256032"/>
            </a:xfrm>
            <a:prstGeom prst="donut">
              <a:avLst>
                <a:gd fmla="val 11686" name="adj"/>
              </a:avLst>
            </a:prstGeom>
            <a:solidFill>
              <a:srgbClr val="F2F2F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1447864" y="1680671"/>
              <a:ext cx="1256032" cy="1256032"/>
            </a:xfrm>
            <a:prstGeom prst="blockArc">
              <a:avLst>
                <a:gd fmla="val 16150818" name="adj1"/>
                <a:gd fmla="val 5517530" name="adj2"/>
                <a:gd fmla="val 11514" name="adj3"/>
              </a:avLst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12" name="Shape 112"/>
          <p:cNvSpPr/>
          <p:nvPr/>
        </p:nvSpPr>
        <p:spPr>
          <a:xfrm>
            <a:off x="4729190" y="3101368"/>
            <a:ext cx="697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50%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6654586" y="2809747"/>
            <a:ext cx="906800" cy="906800"/>
            <a:chOff x="1447864" y="1680671"/>
            <a:chExt cx="1256032" cy="1256032"/>
          </a:xfrm>
        </p:grpSpPr>
        <p:sp>
          <p:nvSpPr>
            <p:cNvPr id="114" name="Shape 114"/>
            <p:cNvSpPr/>
            <p:nvPr/>
          </p:nvSpPr>
          <p:spPr>
            <a:xfrm>
              <a:off x="1447864" y="1680671"/>
              <a:ext cx="1256032" cy="1256032"/>
            </a:xfrm>
            <a:prstGeom prst="donut">
              <a:avLst>
                <a:gd fmla="val 11686" name="adj"/>
              </a:avLst>
            </a:prstGeom>
            <a:solidFill>
              <a:srgbClr val="F2F2F2"/>
            </a:solidFill>
            <a:ln cap="flat" cmpd="sng" w="9525">
              <a:solidFill>
                <a:srgbClr val="80593A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1447864" y="1680671"/>
              <a:ext cx="1256032" cy="1256032"/>
            </a:xfrm>
            <a:prstGeom prst="blockArc">
              <a:avLst>
                <a:gd fmla="val 16162069" name="adj1"/>
                <a:gd fmla="val 10800000" name="adj2"/>
                <a:gd fmla="val 12300" name="adj3"/>
              </a:avLst>
            </a:prstGeom>
            <a:solidFill>
              <a:srgbClr val="A17149"/>
            </a:solidFill>
            <a:ln cap="flat" cmpd="sng" w="9525">
              <a:solidFill>
                <a:srgbClr val="80593A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16" name="Shape 116"/>
          <p:cNvSpPr/>
          <p:nvPr/>
        </p:nvSpPr>
        <p:spPr>
          <a:xfrm>
            <a:off x="6758514" y="3110749"/>
            <a:ext cx="697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75%</a:t>
            </a:r>
          </a:p>
        </p:txBody>
      </p:sp>
      <p:grpSp>
        <p:nvGrpSpPr>
          <p:cNvPr id="117" name="Shape 117"/>
          <p:cNvGrpSpPr/>
          <p:nvPr/>
        </p:nvGrpSpPr>
        <p:grpSpPr>
          <a:xfrm>
            <a:off x="8686586" y="2801136"/>
            <a:ext cx="906800" cy="906800"/>
            <a:chOff x="1447864" y="1680671"/>
            <a:chExt cx="1256032" cy="1256032"/>
          </a:xfrm>
        </p:grpSpPr>
        <p:sp>
          <p:nvSpPr>
            <p:cNvPr id="118" name="Shape 118"/>
            <p:cNvSpPr/>
            <p:nvPr/>
          </p:nvSpPr>
          <p:spPr>
            <a:xfrm>
              <a:off x="1447864" y="1680671"/>
              <a:ext cx="1256032" cy="1256032"/>
            </a:xfrm>
            <a:prstGeom prst="donut">
              <a:avLst>
                <a:gd fmla="val 11686" name="adj"/>
              </a:avLst>
            </a:prstGeom>
            <a:solidFill>
              <a:srgbClr val="F2F2F2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1447864" y="1680671"/>
              <a:ext cx="1256032" cy="1256032"/>
            </a:xfrm>
            <a:prstGeom prst="blockArc">
              <a:avLst>
                <a:gd fmla="val 16162069" name="adj1"/>
                <a:gd fmla="val 14710511" name="adj2"/>
                <a:gd fmla="val 12201" name="adj3"/>
              </a:avLst>
            </a:prstGeom>
            <a:solidFill>
              <a:srgbClr val="424242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20" name="Shape 120"/>
          <p:cNvSpPr/>
          <p:nvPr/>
        </p:nvSpPr>
        <p:spPr>
          <a:xfrm>
            <a:off x="8790514" y="3102138"/>
            <a:ext cx="697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95%</a:t>
            </a:r>
          </a:p>
        </p:txBody>
      </p:sp>
      <p:grpSp>
        <p:nvGrpSpPr>
          <p:cNvPr id="121" name="Shape 121"/>
          <p:cNvGrpSpPr/>
          <p:nvPr/>
        </p:nvGrpSpPr>
        <p:grpSpPr>
          <a:xfrm>
            <a:off x="10726614" y="2794860"/>
            <a:ext cx="906800" cy="906800"/>
            <a:chOff x="1447864" y="1680671"/>
            <a:chExt cx="1256032" cy="1256032"/>
          </a:xfrm>
        </p:grpSpPr>
        <p:sp>
          <p:nvSpPr>
            <p:cNvPr id="122" name="Shape 122"/>
            <p:cNvSpPr/>
            <p:nvPr/>
          </p:nvSpPr>
          <p:spPr>
            <a:xfrm>
              <a:off x="1447864" y="1680671"/>
              <a:ext cx="1256032" cy="1256032"/>
            </a:xfrm>
            <a:prstGeom prst="donut">
              <a:avLst>
                <a:gd fmla="val 11686" name="adj"/>
              </a:avLst>
            </a:prstGeom>
            <a:solidFill>
              <a:srgbClr val="F2F2F2"/>
            </a:solidFill>
            <a:ln cap="flat" cmpd="sng" w="9525">
              <a:solidFill>
                <a:srgbClr val="80593A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1447864" y="1680671"/>
              <a:ext cx="1256032" cy="1256032"/>
            </a:xfrm>
            <a:prstGeom prst="blockArc">
              <a:avLst>
                <a:gd fmla="val 16162069" name="adj1"/>
                <a:gd fmla="val 16072112" name="adj2"/>
                <a:gd fmla="val 14630" name="adj3"/>
              </a:avLst>
            </a:prstGeom>
            <a:solidFill>
              <a:srgbClr val="60422B"/>
            </a:solidFill>
            <a:ln cap="flat" cmpd="sng" w="9525">
              <a:solidFill>
                <a:srgbClr val="80593A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24" name="Shape 124"/>
          <p:cNvSpPr/>
          <p:nvPr/>
        </p:nvSpPr>
        <p:spPr>
          <a:xfrm>
            <a:off x="10830542" y="3095862"/>
            <a:ext cx="697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100%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264559" y="1849299"/>
            <a:ext cx="1736521" cy="9417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Initial JAVA + Spring + Maven Application Skeleton Setup</a:t>
            </a: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Initial GitHub Commit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8296559" y="1849299"/>
            <a:ext cx="1736521" cy="9417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Ukubuka Schema Design</a:t>
            </a: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Extract, Transform, Load Workflows</a:t>
            </a: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SpEL Workflows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10325883" y="1843493"/>
            <a:ext cx="1736521" cy="9417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Progress Review</a:t>
            </a: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Test Harness</a:t>
            </a: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Final Presentation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idx="12" type="sldNum"/>
          </p:nvPr>
        </p:nvSpPr>
        <p:spPr>
          <a:xfrm>
            <a:off x="11471566" y="6257742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497" name="Shape 497"/>
          <p:cNvSpPr txBox="1"/>
          <p:nvPr/>
        </p:nvSpPr>
        <p:spPr>
          <a:xfrm>
            <a:off x="11471566" y="6257741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498" name="Shape 498"/>
          <p:cNvSpPr txBox="1"/>
          <p:nvPr/>
        </p:nvSpPr>
        <p:spPr>
          <a:xfrm>
            <a:off x="650581" y="2490537"/>
            <a:ext cx="10837714" cy="38406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889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Delimiter: Comma (,)</a:t>
            </a:r>
          </a:p>
          <a:p>
            <a:pPr indent="-8890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lang="en-US" sz="1400" u="sng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Column Details:</a:t>
            </a:r>
          </a:p>
          <a:p>
            <a:pPr indent="-8890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nodes__label</a:t>
            </a:r>
          </a:p>
          <a:p>
            <a:pPr indent="-8890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nodes__y</a:t>
            </a:r>
          </a:p>
          <a:p>
            <a:pPr indent="-8890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nodes__x</a:t>
            </a:r>
          </a:p>
          <a:p>
            <a:pPr indent="-8890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nodes__id</a:t>
            </a:r>
          </a:p>
          <a:p>
            <a:pPr indent="-8890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nodes__color__red [RED Color Decimal Value]</a:t>
            </a:r>
          </a:p>
          <a:p>
            <a:pPr indent="-8890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nodes__color__green [GREEN Color Decimal Value]</a:t>
            </a:r>
          </a:p>
          <a:p>
            <a:pPr indent="-8890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nodes__color__blue [BLUE Color Decimal Value]</a:t>
            </a:r>
          </a:p>
          <a:p>
            <a:pPr indent="-8890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nodes__size</a:t>
            </a:r>
          </a:p>
          <a:p>
            <a:pPr indent="-8890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edges__sourceID</a:t>
            </a:r>
          </a:p>
          <a:p>
            <a:pPr indent="-8890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edges__targetID</a:t>
            </a:r>
          </a:p>
          <a:p>
            <a:pPr indent="-8890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edges__size</a:t>
            </a:r>
          </a:p>
        </p:txBody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50581" y="649914"/>
            <a:ext cx="10905239" cy="304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Dataset #1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650581" y="1576092"/>
            <a:ext cx="7831598" cy="558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286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Technologies Penetration</a:t>
            </a:r>
          </a:p>
        </p:txBody>
      </p:sp>
      <p:pic>
        <p:nvPicPr>
          <p:cNvPr id="501" name="Shape 5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6855" y="3346515"/>
            <a:ext cx="2979936" cy="2979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idx="12" type="sldNum"/>
          </p:nvPr>
        </p:nvSpPr>
        <p:spPr>
          <a:xfrm>
            <a:off x="11471566" y="6257742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508" name="Shape 508"/>
          <p:cNvSpPr txBox="1"/>
          <p:nvPr/>
        </p:nvSpPr>
        <p:spPr>
          <a:xfrm>
            <a:off x="11471566" y="6257741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509" name="Shape 509"/>
          <p:cNvSpPr txBox="1"/>
          <p:nvPr/>
        </p:nvSpPr>
        <p:spPr>
          <a:xfrm>
            <a:off x="650581" y="2490537"/>
            <a:ext cx="10837714" cy="38406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889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Delimiter: Bar (|)</a:t>
            </a:r>
          </a:p>
          <a:p>
            <a:pPr indent="-8890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lang="en-US" sz="1400" u="sng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Column Details:</a:t>
            </a:r>
          </a:p>
          <a:p>
            <a:pPr indent="-8890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nodes__color</a:t>
            </a:r>
          </a:p>
          <a:p>
            <a:pPr indent="-8890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nodes__coordinates [JSON with x &amp; y coordinates]</a:t>
            </a:r>
          </a:p>
          <a:p>
            <a:pPr indent="-8890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nodes__label</a:t>
            </a:r>
          </a:p>
          <a:p>
            <a:pPr indent="-8890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nodes__id</a:t>
            </a:r>
          </a:p>
          <a:p>
            <a:pPr indent="-8890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nodes__size</a:t>
            </a:r>
          </a:p>
          <a:p>
            <a:pPr indent="-8890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edges__sourceID</a:t>
            </a:r>
          </a:p>
          <a:p>
            <a:pPr indent="-8890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edges__targetID</a:t>
            </a:r>
          </a:p>
          <a:p>
            <a:pPr indent="-8890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edges__size</a:t>
            </a:r>
          </a:p>
        </p:txBody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650581" y="649914"/>
            <a:ext cx="10905239" cy="304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Dataset #2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650581" y="1576092"/>
            <a:ext cx="7831598" cy="558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286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Technologies Penetration</a:t>
            </a:r>
          </a:p>
        </p:txBody>
      </p:sp>
      <p:pic>
        <p:nvPicPr>
          <p:cNvPr id="512" name="Shape 5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6855" y="3346515"/>
            <a:ext cx="2979936" cy="2979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idx="12" type="sldNum"/>
          </p:nvPr>
        </p:nvSpPr>
        <p:spPr>
          <a:xfrm>
            <a:off x="11471566" y="6257742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519" name="Shape 519"/>
          <p:cNvSpPr txBox="1"/>
          <p:nvPr/>
        </p:nvSpPr>
        <p:spPr>
          <a:xfrm>
            <a:off x="11471566" y="6257741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520" name="Shape 520"/>
          <p:cNvSpPr txBox="1"/>
          <p:nvPr/>
        </p:nvSpPr>
        <p:spPr>
          <a:xfrm>
            <a:off x="650581" y="2490537"/>
            <a:ext cx="10837714" cy="38406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889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Delimiter: Backslash (\)</a:t>
            </a:r>
          </a:p>
          <a:p>
            <a:pPr indent="-8890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lang="en-US" sz="1400" u="sng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Column Details:</a:t>
            </a:r>
          </a:p>
          <a:p>
            <a:pPr indent="-8890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nodes__color</a:t>
            </a:r>
          </a:p>
          <a:p>
            <a:pPr indent="-8890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nodes__label</a:t>
            </a:r>
          </a:p>
          <a:p>
            <a:pPr indent="-8890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nodes__y</a:t>
            </a:r>
          </a:p>
          <a:p>
            <a:pPr indent="-8890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nodes__x</a:t>
            </a:r>
          </a:p>
          <a:p>
            <a:pPr indent="-8890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-US" sz="1400">
                <a:solidFill>
                  <a:srgbClr val="FF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nodes__size [Not Normalized : Need to divide these values by 100]</a:t>
            </a:r>
          </a:p>
          <a:p>
            <a:pPr indent="-8890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nodes__id</a:t>
            </a:r>
          </a:p>
          <a:p>
            <a:pPr indent="-8890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edges__sourceID</a:t>
            </a:r>
          </a:p>
          <a:p>
            <a:pPr indent="-8890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edges__targetID</a:t>
            </a:r>
          </a:p>
          <a:p>
            <a:pPr indent="-8890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edges__size</a:t>
            </a:r>
          </a:p>
        </p:txBody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650581" y="649914"/>
            <a:ext cx="10905239" cy="304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Dataset #3</a:t>
            </a:r>
          </a:p>
        </p:txBody>
      </p:sp>
      <p:sp>
        <p:nvSpPr>
          <p:cNvPr id="522" name="Shape 522"/>
          <p:cNvSpPr txBox="1"/>
          <p:nvPr/>
        </p:nvSpPr>
        <p:spPr>
          <a:xfrm>
            <a:off x="650581" y="1576092"/>
            <a:ext cx="7831598" cy="558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286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Technologies Penetration</a:t>
            </a:r>
          </a:p>
        </p:txBody>
      </p:sp>
      <p:pic>
        <p:nvPicPr>
          <p:cNvPr id="523" name="Shape 5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6855" y="3346515"/>
            <a:ext cx="2979936" cy="2979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>
            <p:ph idx="12" type="sldNum"/>
          </p:nvPr>
        </p:nvSpPr>
        <p:spPr>
          <a:xfrm>
            <a:off x="11471566" y="6257742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530" name="Shape 530"/>
          <p:cNvSpPr txBox="1"/>
          <p:nvPr/>
        </p:nvSpPr>
        <p:spPr>
          <a:xfrm>
            <a:off x="11471566" y="6257741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531" name="Shape 531"/>
          <p:cNvSpPr txBox="1"/>
          <p:nvPr/>
        </p:nvSpPr>
        <p:spPr>
          <a:xfrm>
            <a:off x="650581" y="2490537"/>
            <a:ext cx="10837714" cy="38406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1"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Dataset #1 : Add new column with RGB To HEX conversion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1"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Dataset #1 : Delete RGB columns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1"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Dataset #1 : Move newly added column to index 0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1" lang="en-U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Dataset #2 : Add new column with parsed x &amp; y coordinates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1" lang="en-U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Dataset #2 : Delete nodes_coordinates columns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1" lang="en-U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Dataset #2 : Move newly added column to their respective indices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1" lang="en-U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Dataset #3 : Add new column with normalized data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1" lang="en-U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Dataset #3 : Delete the column with un-normalized data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1" lang="en-U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Dataset #3 : Move newly added column to its respective index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650581" y="649914"/>
            <a:ext cx="10905239" cy="304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Operations Performed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650581" y="1576092"/>
            <a:ext cx="7831598" cy="558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286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Technologies Penetration</a:t>
            </a:r>
          </a:p>
        </p:txBody>
      </p:sp>
      <p:pic>
        <p:nvPicPr>
          <p:cNvPr id="534" name="Shape 5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6855" y="3346515"/>
            <a:ext cx="2979936" cy="2979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/>
          <p:nvPr>
            <p:ph idx="12" type="sldNum"/>
          </p:nvPr>
        </p:nvSpPr>
        <p:spPr>
          <a:xfrm>
            <a:off x="11471566" y="6257742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541" name="Shape 541"/>
          <p:cNvSpPr txBox="1"/>
          <p:nvPr/>
        </p:nvSpPr>
        <p:spPr>
          <a:xfrm>
            <a:off x="11471566" y="6257741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542" name="Shape 542"/>
          <p:cNvSpPr txBox="1"/>
          <p:nvPr/>
        </p:nvSpPr>
        <p:spPr>
          <a:xfrm>
            <a:off x="207390" y="2779295"/>
            <a:ext cx="5656082" cy="505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5240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Metrics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2540201" y="3284621"/>
            <a:ext cx="7831598" cy="558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286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 Evaluation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>
            <p:ph idx="1" type="body"/>
          </p:nvPr>
        </p:nvSpPr>
        <p:spPr>
          <a:xfrm>
            <a:off x="637881" y="625851"/>
            <a:ext cx="10905239" cy="304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SOLID Principles</a:t>
            </a:r>
          </a:p>
        </p:txBody>
      </p:sp>
      <p:sp>
        <p:nvSpPr>
          <p:cNvPr id="550" name="Shape 550"/>
          <p:cNvSpPr txBox="1"/>
          <p:nvPr>
            <p:ph idx="12" type="sldNum"/>
          </p:nvPr>
        </p:nvSpPr>
        <p:spPr>
          <a:xfrm>
            <a:off x="11471566" y="6257742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551" name="Shape 551"/>
          <p:cNvSpPr txBox="1"/>
          <p:nvPr>
            <p:ph idx="2" type="body"/>
          </p:nvPr>
        </p:nvSpPr>
        <p:spPr>
          <a:xfrm>
            <a:off x="650581" y="415427"/>
            <a:ext cx="10905239" cy="1560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35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BFBFB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rPr>
              <a:t>METRICS</a:t>
            </a:r>
          </a:p>
        </p:txBody>
      </p:sp>
      <p:sp>
        <p:nvSpPr>
          <p:cNvPr id="552" name="Shape 552"/>
          <p:cNvSpPr txBox="1"/>
          <p:nvPr/>
        </p:nvSpPr>
        <p:spPr>
          <a:xfrm>
            <a:off x="11471566" y="6257741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553" name="Shape 553"/>
          <p:cNvSpPr txBox="1"/>
          <p:nvPr/>
        </p:nvSpPr>
        <p:spPr>
          <a:xfrm>
            <a:off x="3407655" y="2532431"/>
            <a:ext cx="32515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O</a:t>
            </a:r>
            <a:r>
              <a:rPr lang="en-US" sz="20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pen/Closed Principle</a:t>
            </a:r>
          </a:p>
        </p:txBody>
      </p:sp>
      <p:sp>
        <p:nvSpPr>
          <p:cNvPr id="554" name="Shape 554"/>
          <p:cNvSpPr txBox="1"/>
          <p:nvPr/>
        </p:nvSpPr>
        <p:spPr>
          <a:xfrm>
            <a:off x="3416285" y="2850712"/>
            <a:ext cx="7095254" cy="293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rIns="36000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Software entities should be open for extension, but closed for modification.</a:t>
            </a:r>
          </a:p>
        </p:txBody>
      </p:sp>
      <p:sp>
        <p:nvSpPr>
          <p:cNvPr id="555" name="Shape 555"/>
          <p:cNvSpPr txBox="1"/>
          <p:nvPr/>
        </p:nvSpPr>
        <p:spPr>
          <a:xfrm>
            <a:off x="3416285" y="3473119"/>
            <a:ext cx="375845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L</a:t>
            </a:r>
            <a:r>
              <a:rPr lang="en-US" sz="20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iskov Substitution Principle</a:t>
            </a:r>
          </a:p>
        </p:txBody>
      </p:sp>
      <p:sp>
        <p:nvSpPr>
          <p:cNvPr id="556" name="Shape 556"/>
          <p:cNvSpPr txBox="1"/>
          <p:nvPr/>
        </p:nvSpPr>
        <p:spPr>
          <a:xfrm>
            <a:off x="3407654" y="3828285"/>
            <a:ext cx="7095254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rIns="36000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Objects in a program should be replaceable with instances of their subtypes without altering the correctness of that program.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3416286" y="4431877"/>
            <a:ext cx="61236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I</a:t>
            </a:r>
            <a:r>
              <a:rPr lang="en-US" sz="20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nterface Segregation Principle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3424915" y="4783917"/>
            <a:ext cx="7095254" cy="293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rIns="36000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Many client-specific interfaces are better than one general-purpose interface.</a:t>
            </a:r>
          </a:p>
        </p:txBody>
      </p:sp>
      <p:sp>
        <p:nvSpPr>
          <p:cNvPr id="559" name="Shape 559"/>
          <p:cNvSpPr/>
          <p:nvPr/>
        </p:nvSpPr>
        <p:spPr>
          <a:xfrm>
            <a:off x="1736733" y="2568802"/>
            <a:ext cx="1518287" cy="791386"/>
          </a:xfrm>
          <a:prstGeom prst="chevron">
            <a:avLst>
              <a:gd fmla="val 27026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</a:p>
        </p:txBody>
      </p:sp>
      <p:sp>
        <p:nvSpPr>
          <p:cNvPr id="560" name="Shape 560"/>
          <p:cNvSpPr/>
          <p:nvPr/>
        </p:nvSpPr>
        <p:spPr>
          <a:xfrm>
            <a:off x="1745364" y="3543161"/>
            <a:ext cx="1518287" cy="791386"/>
          </a:xfrm>
          <a:prstGeom prst="chevron">
            <a:avLst>
              <a:gd fmla="val 27026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</a:p>
        </p:txBody>
      </p:sp>
      <p:sp>
        <p:nvSpPr>
          <p:cNvPr id="561" name="Shape 561"/>
          <p:cNvSpPr/>
          <p:nvPr/>
        </p:nvSpPr>
        <p:spPr>
          <a:xfrm>
            <a:off x="1745364" y="4501218"/>
            <a:ext cx="1518287" cy="791386"/>
          </a:xfrm>
          <a:prstGeom prst="chevron">
            <a:avLst>
              <a:gd fmla="val 27026" name="adj"/>
            </a:avLst>
          </a:prstGeom>
          <a:solidFill>
            <a:srgbClr val="A17149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</a:p>
        </p:txBody>
      </p:sp>
      <p:sp>
        <p:nvSpPr>
          <p:cNvPr id="562" name="Shape 562"/>
          <p:cNvSpPr/>
          <p:nvPr/>
        </p:nvSpPr>
        <p:spPr>
          <a:xfrm>
            <a:off x="1736733" y="1594443"/>
            <a:ext cx="1518287" cy="791386"/>
          </a:xfrm>
          <a:prstGeom prst="chevron">
            <a:avLst>
              <a:gd fmla="val 2702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3416285" y="1588289"/>
            <a:ext cx="667982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S</a:t>
            </a:r>
            <a:r>
              <a:rPr lang="en-US" sz="20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ingle Responsibility Principle</a:t>
            </a:r>
          </a:p>
        </p:txBody>
      </p:sp>
      <p:sp>
        <p:nvSpPr>
          <p:cNvPr id="564" name="Shape 564"/>
          <p:cNvSpPr txBox="1"/>
          <p:nvPr/>
        </p:nvSpPr>
        <p:spPr>
          <a:xfrm>
            <a:off x="3424915" y="1906570"/>
            <a:ext cx="7095254" cy="293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rIns="36000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 class should have only a single responsibility.</a:t>
            </a:r>
          </a:p>
        </p:txBody>
      </p:sp>
      <p:sp>
        <p:nvSpPr>
          <p:cNvPr id="565" name="Shape 565"/>
          <p:cNvSpPr txBox="1"/>
          <p:nvPr/>
        </p:nvSpPr>
        <p:spPr>
          <a:xfrm>
            <a:off x="3407654" y="5389934"/>
            <a:ext cx="70952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r>
              <a:rPr lang="en-US" sz="20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ependency Inversion Principle</a:t>
            </a:r>
          </a:p>
        </p:txBody>
      </p:sp>
      <p:sp>
        <p:nvSpPr>
          <p:cNvPr id="566" name="Shape 566"/>
          <p:cNvSpPr txBox="1"/>
          <p:nvPr/>
        </p:nvSpPr>
        <p:spPr>
          <a:xfrm>
            <a:off x="3407654" y="5748922"/>
            <a:ext cx="7095254" cy="293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rIns="36000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One should depend upon abstractions and not concretions.</a:t>
            </a:r>
          </a:p>
        </p:txBody>
      </p:sp>
      <p:sp>
        <p:nvSpPr>
          <p:cNvPr id="567" name="Shape 567"/>
          <p:cNvSpPr/>
          <p:nvPr/>
        </p:nvSpPr>
        <p:spPr>
          <a:xfrm>
            <a:off x="1736733" y="5459275"/>
            <a:ext cx="1518287" cy="791386"/>
          </a:xfrm>
          <a:prstGeom prst="chevron">
            <a:avLst>
              <a:gd fmla="val 27026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/>
          <p:nvPr>
            <p:ph idx="12" type="sldNum"/>
          </p:nvPr>
        </p:nvSpPr>
        <p:spPr>
          <a:xfrm>
            <a:off x="11471566" y="6257742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574" name="Shape 574"/>
          <p:cNvSpPr txBox="1"/>
          <p:nvPr/>
        </p:nvSpPr>
        <p:spPr>
          <a:xfrm>
            <a:off x="11471566" y="6257741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575" name="Shape 575"/>
          <p:cNvSpPr txBox="1"/>
          <p:nvPr/>
        </p:nvSpPr>
        <p:spPr>
          <a:xfrm>
            <a:off x="684343" y="1981490"/>
            <a:ext cx="10837714" cy="38406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889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1. RegEx is unable to parse the complex flat files data expressions. </a:t>
            </a:r>
          </a:p>
          <a:p>
            <a:pPr indent="-8890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										           [BUG Raised By: Yashvardhan Nanavati]</a:t>
            </a:r>
          </a:p>
          <a:p>
            <a:pPr indent="-8890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       </a:t>
            </a:r>
            <a:r>
              <a:rPr b="1" lang="en-US" sz="1400" u="sng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Resolution:</a:t>
            </a:r>
            <a:r>
              <a:rPr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 Switched from RegEx based logic to our own logic for parsing flat files data. </a:t>
            </a:r>
          </a:p>
          <a:p>
            <a:pPr indent="-8890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												         [Resolver: Rohit Agrawal]</a:t>
            </a:r>
          </a:p>
          <a:p>
            <a:pPr indent="-8890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8890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2. Include Shortcut Mappings for the Expression Evaluator so that user doesn’t have to type JAVA Raw expressions from scratch. It can also make code DRY. </a:t>
            </a:r>
          </a:p>
          <a:p>
            <a:pPr indent="-8890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											     [ENHANCEMENT Raised By: Justin]</a:t>
            </a:r>
          </a:p>
          <a:p>
            <a:pPr indent="-8890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       </a:t>
            </a:r>
            <a:r>
              <a:rPr b="1" lang="en-US" sz="1400" u="sng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Resolution:</a:t>
            </a:r>
            <a:r>
              <a:rPr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 Added another Shortcut Mapper class which sits on top of the Expression Evaluator providing the ease of writing</a:t>
            </a:r>
          </a:p>
          <a:p>
            <a:pPr indent="-8890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		 expressions to users.                                                                                                   </a:t>
            </a:r>
            <a:r>
              <a:rPr b="1"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[Resolver: Yashvardhan Nanavati]</a:t>
            </a:r>
          </a:p>
          <a:p>
            <a:pPr indent="-8890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8890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3. Make the </a:t>
            </a:r>
            <a:r>
              <a:rPr b="1"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LOAD</a:t>
            </a:r>
            <a:r>
              <a:rPr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 a list so that various load operations can be performed instead of just one. </a:t>
            </a:r>
          </a:p>
          <a:p>
            <a:pPr indent="-8890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										     [ENHANCEMENT Raised By: Rohit Agrawal]</a:t>
            </a:r>
          </a:p>
          <a:p>
            <a:pPr indent="-8890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       </a:t>
            </a:r>
            <a:r>
              <a:rPr b="1" lang="en-US" sz="1400" u="sng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Resolution:</a:t>
            </a:r>
            <a:r>
              <a:rPr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 Changed the Ukubuka Schema to accommodate the changes for multiple LOAD operations instead of just one. </a:t>
            </a:r>
          </a:p>
          <a:p>
            <a:pPr indent="-8890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												         [Resolver: Rohit Agrawal]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76" name="Shape 576"/>
          <p:cNvSpPr txBox="1"/>
          <p:nvPr/>
        </p:nvSpPr>
        <p:spPr>
          <a:xfrm>
            <a:off x="650581" y="1296800"/>
            <a:ext cx="9304124" cy="558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286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Defects &amp; Enhancements Raised/Resolved</a:t>
            </a:r>
          </a:p>
        </p:txBody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637881" y="625851"/>
            <a:ext cx="10905239" cy="304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Metrics</a:t>
            </a:r>
          </a:p>
        </p:txBody>
      </p:sp>
      <p:sp>
        <p:nvSpPr>
          <p:cNvPr id="578" name="Shape 578"/>
          <p:cNvSpPr txBox="1"/>
          <p:nvPr>
            <p:ph idx="2" type="body"/>
          </p:nvPr>
        </p:nvSpPr>
        <p:spPr>
          <a:xfrm>
            <a:off x="650581" y="415427"/>
            <a:ext cx="10905239" cy="1560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35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BFBFB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rPr>
              <a:t>SECTION FOUR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/>
          <p:nvPr>
            <p:ph idx="1" type="body"/>
          </p:nvPr>
        </p:nvSpPr>
        <p:spPr>
          <a:xfrm>
            <a:off x="637881" y="625851"/>
            <a:ext cx="10905239" cy="304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Metrics</a:t>
            </a:r>
          </a:p>
        </p:txBody>
      </p:sp>
      <p:sp>
        <p:nvSpPr>
          <p:cNvPr id="585" name="Shape 585"/>
          <p:cNvSpPr txBox="1"/>
          <p:nvPr>
            <p:ph idx="12" type="sldNum"/>
          </p:nvPr>
        </p:nvSpPr>
        <p:spPr>
          <a:xfrm>
            <a:off x="11471566" y="6257742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586" name="Shape 586"/>
          <p:cNvSpPr txBox="1"/>
          <p:nvPr>
            <p:ph idx="2" type="body"/>
          </p:nvPr>
        </p:nvSpPr>
        <p:spPr>
          <a:xfrm>
            <a:off x="650581" y="415427"/>
            <a:ext cx="10905239" cy="1560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35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BFBFB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rPr>
              <a:t>SECTION FOUR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11471566" y="6257741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pic>
        <p:nvPicPr>
          <p:cNvPr id="588" name="Shape 5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581" y="1740008"/>
            <a:ext cx="5177865" cy="39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Shape 5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5069" y="1740008"/>
            <a:ext cx="4950786" cy="3949461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Shape 590"/>
          <p:cNvSpPr txBox="1"/>
          <p:nvPr/>
        </p:nvSpPr>
        <p:spPr>
          <a:xfrm>
            <a:off x="650581" y="5978450"/>
            <a:ext cx="5188198" cy="558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286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Burnup Chart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6283368" y="5935554"/>
            <a:ext cx="5188198" cy="558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286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Cumulative Flow 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/>
          <p:nvPr>
            <p:ph idx="1" type="body"/>
          </p:nvPr>
        </p:nvSpPr>
        <p:spPr>
          <a:xfrm>
            <a:off x="637881" y="625851"/>
            <a:ext cx="10905239" cy="304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Questions</a:t>
            </a:r>
          </a:p>
        </p:txBody>
      </p:sp>
      <p:sp>
        <p:nvSpPr>
          <p:cNvPr id="598" name="Shape 598"/>
          <p:cNvSpPr txBox="1"/>
          <p:nvPr>
            <p:ph idx="12" type="sldNum"/>
          </p:nvPr>
        </p:nvSpPr>
        <p:spPr>
          <a:xfrm>
            <a:off x="11471566" y="6257742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599" name="Shape 599"/>
          <p:cNvSpPr txBox="1"/>
          <p:nvPr>
            <p:ph idx="2" type="body"/>
          </p:nvPr>
        </p:nvSpPr>
        <p:spPr>
          <a:xfrm>
            <a:off x="650581" y="415427"/>
            <a:ext cx="10905239" cy="1560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35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BFBFB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rPr>
              <a:t>SECTION FIVE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11471566" y="6257741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pic>
        <p:nvPicPr>
          <p:cNvPr id="601" name="Shape 6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4460" y="778162"/>
            <a:ext cx="3812080" cy="5609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37881" y="625851"/>
            <a:ext cx="10905239" cy="304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Ukubuka Schema</a:t>
            </a: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11471566" y="6257742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650581" y="415427"/>
            <a:ext cx="10905239" cy="1560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35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BFBFB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rPr>
              <a:t>OVERVIEW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11471566" y="6257741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137" name="Shape 137"/>
          <p:cNvSpPr txBox="1"/>
          <p:nvPr/>
        </p:nvSpPr>
        <p:spPr>
          <a:xfrm>
            <a:off x="1736732" y="1614966"/>
            <a:ext cx="820239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What is ETL?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3407655" y="2681078"/>
            <a:ext cx="201856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r>
              <a:rPr lang="en-US" sz="20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xtract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3416285" y="2999359"/>
            <a:ext cx="7095254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rIns="36000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Extracting the data from multiple source systems. Data from different source systems is converted into one consolidated data warehouse format which is ready for transformation processing.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3407654" y="3778667"/>
            <a:ext cx="375845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T</a:t>
            </a:r>
            <a:r>
              <a:rPr lang="en-US" sz="20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ransform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3407654" y="4097254"/>
            <a:ext cx="7095254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rIns="36000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Transforming the datasets by a series of operations involving Cleaning, Filtering, Splitting, Joining, Applying Business Rules etc.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3407654" y="4896552"/>
            <a:ext cx="573634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L</a:t>
            </a:r>
            <a:r>
              <a:rPr lang="en-US" sz="20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oad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3416285" y="5242073"/>
            <a:ext cx="7095254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rIns="36000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Loading the data into a data warehouse or data repository after performing the final set of post-transform operations.</a:t>
            </a:r>
          </a:p>
        </p:txBody>
      </p:sp>
      <p:sp>
        <p:nvSpPr>
          <p:cNvPr id="144" name="Shape 144"/>
          <p:cNvSpPr/>
          <p:nvPr/>
        </p:nvSpPr>
        <p:spPr>
          <a:xfrm>
            <a:off x="1736733" y="2717449"/>
            <a:ext cx="1518287" cy="791386"/>
          </a:xfrm>
          <a:prstGeom prst="chevron">
            <a:avLst>
              <a:gd fmla="val 27026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#1</a:t>
            </a:r>
          </a:p>
        </p:txBody>
      </p:sp>
      <p:sp>
        <p:nvSpPr>
          <p:cNvPr id="145" name="Shape 145"/>
          <p:cNvSpPr/>
          <p:nvPr/>
        </p:nvSpPr>
        <p:spPr>
          <a:xfrm>
            <a:off x="1736733" y="3848709"/>
            <a:ext cx="1518287" cy="791386"/>
          </a:xfrm>
          <a:prstGeom prst="chevron">
            <a:avLst>
              <a:gd fmla="val 27026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#2</a:t>
            </a:r>
          </a:p>
        </p:txBody>
      </p:sp>
      <p:sp>
        <p:nvSpPr>
          <p:cNvPr id="146" name="Shape 146"/>
          <p:cNvSpPr/>
          <p:nvPr/>
        </p:nvSpPr>
        <p:spPr>
          <a:xfrm>
            <a:off x="1736733" y="4965893"/>
            <a:ext cx="1518287" cy="791386"/>
          </a:xfrm>
          <a:prstGeom prst="chevron">
            <a:avLst>
              <a:gd fmla="val 27026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#3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736731" y="1949398"/>
            <a:ext cx="8774807" cy="515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rIns="36000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ETL is a process in data warehousing responsible for pulling data out of the source systems and placing it into a data warehouse. ETL involves the following tasks: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37881" y="625851"/>
            <a:ext cx="10905239" cy="304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Ukubuka Schema</a:t>
            </a: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11471566" y="6257742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155" name="Shape 155"/>
          <p:cNvSpPr txBox="1"/>
          <p:nvPr>
            <p:ph idx="2" type="body"/>
          </p:nvPr>
        </p:nvSpPr>
        <p:spPr>
          <a:xfrm>
            <a:off x="650581" y="415427"/>
            <a:ext cx="10905239" cy="1560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35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BFBFB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rPr>
              <a:t>OVERVIEW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11471566" y="6257741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157" name="Shape 157"/>
          <p:cNvSpPr txBox="1"/>
          <p:nvPr/>
        </p:nvSpPr>
        <p:spPr>
          <a:xfrm>
            <a:off x="3407655" y="2681078"/>
            <a:ext cx="32515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T</a:t>
            </a:r>
            <a:r>
              <a:rPr lang="en-US" sz="20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ransform Tag(s)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416285" y="2999359"/>
            <a:ext cx="7095254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rIns="36000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Ordered List of </a:t>
            </a:r>
            <a:r>
              <a:rPr b="1" lang="en-US"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TRANSFORM Tag </a:t>
            </a:r>
            <a:r>
              <a:rPr lang="en-US"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which consists of Unique Identification Tag (UID) &amp; Ordered List of Operations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3407654" y="3778667"/>
            <a:ext cx="375845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L</a:t>
            </a:r>
            <a:r>
              <a:rPr lang="en-US" sz="20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oad Tag(s)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3407654" y="4097254"/>
            <a:ext cx="7095254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rIns="36000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Ordered List of </a:t>
            </a:r>
            <a:r>
              <a:rPr b="1" lang="en-US"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LOAD Tag</a:t>
            </a:r>
            <a:r>
              <a:rPr lang="en-US"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which consists of Unique Identification Tag (UID), Source File Type, Source File Location &amp; Ordered List of Operations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3407655" y="4896552"/>
            <a:ext cx="32515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V</a:t>
            </a:r>
            <a:r>
              <a:rPr lang="en-US" sz="20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isualize Tag(s)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3416285" y="5242073"/>
            <a:ext cx="7095254" cy="293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rIns="36000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Ordered List of </a:t>
            </a:r>
            <a:r>
              <a:rPr b="1" lang="en-US"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VISUALIZE</a:t>
            </a:r>
            <a:r>
              <a:rPr lang="en-US"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b="1" lang="en-US"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Tag</a:t>
            </a:r>
            <a:r>
              <a:rPr lang="en-US"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structure of which is TBD</a:t>
            </a:r>
          </a:p>
        </p:txBody>
      </p:sp>
      <p:sp>
        <p:nvSpPr>
          <p:cNvPr id="163" name="Shape 163"/>
          <p:cNvSpPr/>
          <p:nvPr/>
        </p:nvSpPr>
        <p:spPr>
          <a:xfrm>
            <a:off x="1736733" y="2717449"/>
            <a:ext cx="1518287" cy="791386"/>
          </a:xfrm>
          <a:prstGeom prst="chevron">
            <a:avLst>
              <a:gd fmla="val 27026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#2</a:t>
            </a:r>
          </a:p>
        </p:txBody>
      </p:sp>
      <p:sp>
        <p:nvSpPr>
          <p:cNvPr id="164" name="Shape 164"/>
          <p:cNvSpPr/>
          <p:nvPr/>
        </p:nvSpPr>
        <p:spPr>
          <a:xfrm>
            <a:off x="1736733" y="3848709"/>
            <a:ext cx="1518287" cy="791386"/>
          </a:xfrm>
          <a:prstGeom prst="chevron">
            <a:avLst>
              <a:gd fmla="val 27026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#3</a:t>
            </a:r>
          </a:p>
        </p:txBody>
      </p:sp>
      <p:sp>
        <p:nvSpPr>
          <p:cNvPr id="165" name="Shape 165"/>
          <p:cNvSpPr/>
          <p:nvPr/>
        </p:nvSpPr>
        <p:spPr>
          <a:xfrm>
            <a:off x="1736733" y="4965893"/>
            <a:ext cx="1518287" cy="791386"/>
          </a:xfrm>
          <a:prstGeom prst="chevron">
            <a:avLst>
              <a:gd fmla="val 27026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#4</a:t>
            </a:r>
          </a:p>
        </p:txBody>
      </p:sp>
      <p:sp>
        <p:nvSpPr>
          <p:cNvPr id="166" name="Shape 166"/>
          <p:cNvSpPr/>
          <p:nvPr/>
        </p:nvSpPr>
        <p:spPr>
          <a:xfrm>
            <a:off x="1736733" y="1594443"/>
            <a:ext cx="1518287" cy="791386"/>
          </a:xfrm>
          <a:prstGeom prst="chevron">
            <a:avLst>
              <a:gd fmla="val 2702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#1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416285" y="1588289"/>
            <a:ext cx="201856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r>
              <a:rPr lang="en-US" sz="20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xtract Tag(s)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3424915" y="1906570"/>
            <a:ext cx="7095254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rIns="36000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Ordered List of </a:t>
            </a:r>
            <a:r>
              <a:rPr b="1" lang="en-US"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EXTRACT Tag </a:t>
            </a:r>
            <a:r>
              <a:rPr lang="en-US"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which consists of Unique Identification Tag (UID), Source File Type, Source File Location &amp; Flags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37881" y="625851"/>
            <a:ext cx="10905239" cy="304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Ukubuka Design Architecture</a:t>
            </a:r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11471566" y="6257742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x="650581" y="415427"/>
            <a:ext cx="10905239" cy="1560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35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BFBFB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rPr>
              <a:t>DESIGN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1471566" y="6257741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6922" y="1295217"/>
            <a:ext cx="4718592" cy="4950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37881" y="625851"/>
            <a:ext cx="10905239" cy="304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JSON Parsing Design</a:t>
            </a:r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11471566" y="6257742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186" name="Shape 186"/>
          <p:cNvSpPr txBox="1"/>
          <p:nvPr>
            <p:ph idx="2" type="body"/>
          </p:nvPr>
        </p:nvSpPr>
        <p:spPr>
          <a:xfrm>
            <a:off x="650581" y="415427"/>
            <a:ext cx="10905239" cy="1560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35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BFBFB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rPr>
              <a:t>DESIGN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11471566" y="6257741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188" name="Shape 188"/>
          <p:cNvSpPr txBox="1"/>
          <p:nvPr/>
        </p:nvSpPr>
        <p:spPr>
          <a:xfrm>
            <a:off x="1914125" y="3749217"/>
            <a:ext cx="8400071" cy="211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589" lvl="0" marL="228589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595C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rPr>
              <a:t>The flow chart above represents the conversion form </a:t>
            </a:r>
            <a:r>
              <a:rPr b="1" lang="en-US" sz="2000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rPr>
              <a:t>JSON</a:t>
            </a:r>
            <a:r>
              <a:rPr lang="en-US" sz="2000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rPr>
              <a:t> to Java internal representation by using the </a:t>
            </a:r>
            <a:r>
              <a:rPr b="1" lang="en-US" sz="2000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rPr>
              <a:t>jackson.databind.ObjectMapper </a:t>
            </a:r>
            <a:r>
              <a:rPr lang="en-US" sz="2000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rPr>
              <a:t>library.</a:t>
            </a:r>
          </a:p>
          <a:p>
            <a:pPr indent="-228589" lvl="0" marL="228589" marR="0" rtl="0" algn="just">
              <a:lnSpc>
                <a:spcPct val="90000"/>
              </a:lnSpc>
              <a:spcBef>
                <a:spcPts val="1000"/>
              </a:spcBef>
              <a:buClr>
                <a:srgbClr val="5C595C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rPr>
              <a:t>Jackson parses the JSON file to an Object class according to the item number in JSON file and then calls the </a:t>
            </a:r>
            <a:r>
              <a:rPr b="1" lang="en-US" sz="2000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rPr>
              <a:t>getString() </a:t>
            </a:r>
            <a:r>
              <a:rPr lang="en-US" sz="2000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rPr>
              <a:t>method in that object class to </a:t>
            </a:r>
            <a:r>
              <a:rPr b="1" lang="en-US" sz="2000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rPr>
              <a:t>extract </a:t>
            </a:r>
            <a:r>
              <a:rPr lang="en-US" sz="2000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rPr>
              <a:t>the information to an ArrayList which can be manipulated by the user later for the visualization.</a:t>
            </a:r>
          </a:p>
        </p:txBody>
      </p:sp>
      <p:grpSp>
        <p:nvGrpSpPr>
          <p:cNvPr id="189" name="Shape 189"/>
          <p:cNvGrpSpPr/>
          <p:nvPr/>
        </p:nvGrpSpPr>
        <p:grpSpPr>
          <a:xfrm>
            <a:off x="1538425" y="1589110"/>
            <a:ext cx="9147211" cy="1801133"/>
            <a:chOff x="4472" y="0"/>
            <a:chExt cx="9147211" cy="1801133"/>
          </a:xfrm>
        </p:grpSpPr>
        <p:sp>
          <p:nvSpPr>
            <p:cNvPr id="190" name="Shape 190"/>
            <p:cNvSpPr/>
            <p:nvPr/>
          </p:nvSpPr>
          <p:spPr>
            <a:xfrm>
              <a:off x="4472" y="0"/>
              <a:ext cx="3706591" cy="1801133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B0B0B0"/>
                </a:gs>
                <a:gs pos="50000">
                  <a:schemeClr val="accent1"/>
                </a:gs>
                <a:gs pos="100000">
                  <a:srgbClr val="92929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57225" y="52753"/>
              <a:ext cx="3601085" cy="1695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wrap="square" tIns="53325">
              <a:noAutofit/>
            </a:bodyPr>
            <a:lstStyle/>
            <a:p>
              <a:pPr indent="-8890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 Light"/>
                <a:buNone/>
              </a:pPr>
              <a:r>
                <a:rPr lang="en-US" sz="14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[{ “firstname”: “Matt”,</a:t>
              </a:r>
            </a:p>
            <a:p>
              <a:pPr indent="-88900" lvl="0" marL="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 Light"/>
                <a:buNone/>
              </a:pPr>
              <a:r>
                <a:rPr lang="en-US" sz="14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 “lastname”: “Damon”,</a:t>
              </a:r>
            </a:p>
            <a:p>
              <a:pPr indent="-88900" lvl="0" marL="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 Light"/>
                <a:buNone/>
              </a:pPr>
              <a:r>
                <a:rPr lang="en-US" sz="14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 “gender”: “Male”</a:t>
              </a:r>
            </a:p>
            <a:p>
              <a:pPr indent="-88900" lvl="0" marL="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 Light"/>
                <a:buNone/>
              </a:pPr>
              <a:r>
                <a:rPr lang="en-US" sz="14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 “City”: “Boston”,</a:t>
              </a:r>
            </a:p>
            <a:p>
              <a:pPr indent="-88900" lvl="0" marL="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 Light"/>
                <a:buNone/>
              </a:pPr>
              <a:r>
                <a:rPr lang="en-US" sz="14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 “Age”: 47},</a:t>
              </a:r>
            </a:p>
            <a:p>
              <a:pPr indent="-88900" lvl="0" marL="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 Light"/>
                <a:buNone/>
              </a:pPr>
              <a:r>
                <a:rPr lang="en-US" sz="14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…]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4100439" y="419059"/>
              <a:ext cx="825476" cy="963013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D6D6D6"/>
                </a:gs>
                <a:gs pos="50000">
                  <a:srgbClr val="CFCFCF"/>
                </a:gs>
                <a:gs pos="100000">
                  <a:srgbClr val="B6B6B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4100439" y="611662"/>
              <a:ext cx="577833" cy="5778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wrap="square" tIns="0">
              <a:noAutofit/>
            </a:bodyPr>
            <a:lstStyle/>
            <a:p>
              <a:pPr indent="-27305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Roboto Light"/>
                <a:buNone/>
              </a:pPr>
              <a:r>
                <a:t/>
              </a:r>
              <a:endParaRPr sz="43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5268566" y="0"/>
              <a:ext cx="3883117" cy="1801133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B0B0B0"/>
                </a:gs>
                <a:gs pos="50000">
                  <a:schemeClr val="accent1"/>
                </a:gs>
                <a:gs pos="100000">
                  <a:srgbClr val="92929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 txBox="1"/>
            <p:nvPr/>
          </p:nvSpPr>
          <p:spPr>
            <a:xfrm>
              <a:off x="5321319" y="52753"/>
              <a:ext cx="3777611" cy="1695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rIns="60950" wrap="square" tIns="60950">
              <a:noAutofit/>
            </a:bodyPr>
            <a:lstStyle/>
            <a:p>
              <a:pPr indent="-10160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Roboto Light"/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-10160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Roboto Light"/>
                <a:buNone/>
              </a:pPr>
              <a:r>
                <a:rPr lang="en-US" sz="16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Java array list:</a:t>
              </a:r>
            </a:p>
            <a:p>
              <a:pPr indent="-10160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Roboto Light"/>
                <a:buNone/>
              </a:pPr>
              <a:r>
                <a:rPr lang="en-US" sz="16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[“Matt”, “Damon”, “Male”, “Boston”, 47]</a:t>
              </a:r>
            </a:p>
            <a:p>
              <a:pPr indent="-10160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Roboto Light"/>
                <a:buNone/>
              </a:pPr>
              <a:r>
                <a:rPr lang="en-US" sz="16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Extract only the info we need:</a:t>
              </a:r>
            </a:p>
            <a:p>
              <a:pPr indent="-10160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Roboto Light"/>
                <a:buNone/>
              </a:pPr>
              <a:r>
                <a:rPr lang="en-US" sz="16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[“Male”, “Boston”, 47 ] </a:t>
              </a:r>
            </a:p>
            <a:p>
              <a:pPr indent="-10160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Roboto Light"/>
                <a:buNone/>
              </a:pPr>
              <a:r>
                <a:rPr lang="en-US" sz="16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Then visualization…</a:t>
              </a:r>
            </a:p>
            <a:p>
              <a:pPr indent="-10160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Roboto Light"/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37881" y="625851"/>
            <a:ext cx="10905239" cy="304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JSON Parsing Design</a:t>
            </a: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11471566" y="6257742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203" name="Shape 203"/>
          <p:cNvSpPr txBox="1"/>
          <p:nvPr>
            <p:ph idx="2" type="body"/>
          </p:nvPr>
        </p:nvSpPr>
        <p:spPr>
          <a:xfrm>
            <a:off x="650581" y="415427"/>
            <a:ext cx="10905239" cy="1560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35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BFBFB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rPr>
              <a:t>DESIGN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1471566" y="6257741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205" name="Shape 205"/>
          <p:cNvSpPr txBox="1"/>
          <p:nvPr/>
        </p:nvSpPr>
        <p:spPr>
          <a:xfrm>
            <a:off x="4260915" y="2178004"/>
            <a:ext cx="6909848" cy="3519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589" lvl="0" marL="228589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595C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rPr>
              <a:t>Object class that is used to temporarily store the JSON value; by calling </a:t>
            </a:r>
            <a:r>
              <a:rPr b="1" lang="en-US" sz="2000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rPr>
              <a:t>getString() </a:t>
            </a:r>
            <a:r>
              <a:rPr lang="en-US" sz="2000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rPr>
              <a:t>in that object class. We later put the extracted data into JAVA internal representation.</a:t>
            </a:r>
          </a:p>
          <a:p>
            <a:pPr indent="-1270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595C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5C595C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270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595C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rPr>
              <a:t>ObjectMapper mapper = </a:t>
            </a:r>
            <a:r>
              <a:rPr b="1" lang="en-US" sz="2000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rPr>
              <a:t>new ObjectMapper();</a:t>
            </a:r>
          </a:p>
          <a:p>
            <a:pPr indent="-1270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595C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rPr>
              <a:t>UkubukaObject </a:t>
            </a:r>
            <a:r>
              <a:rPr lang="en-US" sz="2000" u="sng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rPr>
              <a:t>object = </a:t>
            </a:r>
            <a:r>
              <a:rPr b="1" lang="en-US" sz="2000" u="sng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rPr>
              <a:t>new UkubukaObject();</a:t>
            </a:r>
          </a:p>
          <a:p>
            <a:pPr indent="-1270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595C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rPr>
              <a:t>UkubukaObject </a:t>
            </a:r>
            <a:r>
              <a:rPr lang="en-US" sz="2000" u="sng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rPr>
              <a:t>object = mapper.readValue(</a:t>
            </a:r>
            <a:r>
              <a:rPr b="1" lang="en-US" sz="2000" u="sng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rPr>
              <a:t>new File("c:\\file.json"), UkubukaObject.class);</a:t>
            </a:r>
          </a:p>
          <a:p>
            <a:pPr indent="-1270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595C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rPr>
              <a:t>new String[5</a:t>
            </a:r>
            <a:r>
              <a:rPr b="1" lang="en-US" sz="2000" u="sng">
                <a:solidFill>
                  <a:srgbClr val="5C595C"/>
                </a:solidFill>
                <a:latin typeface="Roboto Light"/>
                <a:ea typeface="Roboto Light"/>
                <a:cs typeface="Roboto Light"/>
                <a:sym typeface="Roboto Light"/>
              </a:rPr>
              <a:t>] jsonvalue = object.getString();</a:t>
            </a:r>
          </a:p>
          <a:p>
            <a:pPr indent="-12700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5C595C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5C595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descr="Screen Shot 2017-10-18 at 12.33.32 AM.png" id="206" name="Shape 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8553" y="2182764"/>
            <a:ext cx="2897900" cy="3503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2" type="sldNum"/>
          </p:nvPr>
        </p:nvSpPr>
        <p:spPr>
          <a:xfrm>
            <a:off x="11471566" y="6257742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213" name="Shape 213"/>
          <p:cNvSpPr txBox="1"/>
          <p:nvPr/>
        </p:nvSpPr>
        <p:spPr>
          <a:xfrm>
            <a:off x="11471566" y="6257741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214" name="Shape 214"/>
          <p:cNvSpPr txBox="1"/>
          <p:nvPr/>
        </p:nvSpPr>
        <p:spPr>
          <a:xfrm>
            <a:off x="216817" y="2779295"/>
            <a:ext cx="5929643" cy="505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5240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Pipelines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540201" y="3284621"/>
            <a:ext cx="7831598" cy="558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286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Extract, Transform &amp; Load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37881" y="625851"/>
            <a:ext cx="10905239" cy="304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Extract</a:t>
            </a: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11471566" y="6257742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sp>
        <p:nvSpPr>
          <p:cNvPr id="223" name="Shape 223"/>
          <p:cNvSpPr txBox="1"/>
          <p:nvPr>
            <p:ph idx="2" type="body"/>
          </p:nvPr>
        </p:nvSpPr>
        <p:spPr>
          <a:xfrm>
            <a:off x="650581" y="415427"/>
            <a:ext cx="10905239" cy="1560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35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BFBFB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rPr>
              <a:t>SECTION ONE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11471566" y="6257741"/>
            <a:ext cx="431079" cy="38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581" y="1274725"/>
            <a:ext cx="10629730" cy="5352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5">
      <a:dk1>
        <a:srgbClr val="262526"/>
      </a:dk1>
      <a:lt1>
        <a:srgbClr val="FFFFFF"/>
      </a:lt1>
      <a:dk2>
        <a:srgbClr val="262626"/>
      </a:dk2>
      <a:lt2>
        <a:srgbClr val="D4D4D4"/>
      </a:lt2>
      <a:accent1>
        <a:srgbClr val="A6A6A6"/>
      </a:accent1>
      <a:accent2>
        <a:srgbClr val="7E7E7E"/>
      </a:accent2>
      <a:accent3>
        <a:srgbClr val="595959"/>
      </a:accent3>
      <a:accent4>
        <a:srgbClr val="404040"/>
      </a:accent4>
      <a:accent5>
        <a:srgbClr val="262626"/>
      </a:accent5>
      <a:accent6>
        <a:srgbClr val="80593A"/>
      </a:accent6>
      <a:hlink>
        <a:srgbClr val="6C472C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