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552" r:id="rId2"/>
    <p:sldId id="604" r:id="rId3"/>
    <p:sldId id="520" r:id="rId4"/>
    <p:sldId id="638" r:id="rId5"/>
    <p:sldId id="695" r:id="rId6"/>
    <p:sldId id="683" r:id="rId7"/>
    <p:sldId id="684" r:id="rId8"/>
    <p:sldId id="685" r:id="rId9"/>
    <p:sldId id="669" r:id="rId10"/>
    <p:sldId id="670" r:id="rId11"/>
    <p:sldId id="668" r:id="rId12"/>
    <p:sldId id="639" r:id="rId13"/>
    <p:sldId id="686" r:id="rId14"/>
    <p:sldId id="643" r:id="rId15"/>
    <p:sldId id="700" r:id="rId16"/>
    <p:sldId id="696" r:id="rId17"/>
    <p:sldId id="697" r:id="rId18"/>
    <p:sldId id="698" r:id="rId19"/>
    <p:sldId id="699" r:id="rId20"/>
    <p:sldId id="645" r:id="rId21"/>
    <p:sldId id="671" r:id="rId22"/>
    <p:sldId id="651" r:id="rId23"/>
    <p:sldId id="628" r:id="rId24"/>
    <p:sldId id="652" r:id="rId25"/>
    <p:sldId id="654" r:id="rId26"/>
    <p:sldId id="672" r:id="rId27"/>
    <p:sldId id="660" r:id="rId28"/>
    <p:sldId id="635" r:id="rId29"/>
    <p:sldId id="674" r:id="rId30"/>
    <p:sldId id="676" r:id="rId31"/>
    <p:sldId id="693" r:id="rId32"/>
    <p:sldId id="691" r:id="rId33"/>
    <p:sldId id="692" r:id="rId34"/>
    <p:sldId id="690" r:id="rId35"/>
    <p:sldId id="678" r:id="rId36"/>
    <p:sldId id="677" r:id="rId37"/>
    <p:sldId id="679" r:id="rId38"/>
    <p:sldId id="656" r:id="rId39"/>
    <p:sldId id="666" r:id="rId40"/>
    <p:sldId id="657" r:id="rId41"/>
    <p:sldId id="658" r:id="rId42"/>
    <p:sldId id="659" r:id="rId43"/>
    <p:sldId id="647" r:id="rId44"/>
    <p:sldId id="667" r:id="rId45"/>
  </p:sldIdLst>
  <p:sldSz cx="12192000" cy="6858000"/>
  <p:notesSz cx="6858000" cy="9144000"/>
  <p:defaultTextStyle>
    <a:defPPr>
      <a:defRPr lang="en-US"/>
    </a:defPPr>
    <a:lvl1pPr marL="0" algn="l" defTabSz="914340" rtl="0" eaLnBrk="1" latinLnBrk="0" hangingPunct="1">
      <a:defRPr sz="1800" kern="1200">
        <a:solidFill>
          <a:schemeClr val="tx1"/>
        </a:solidFill>
        <a:latin typeface="+mn-lt"/>
        <a:ea typeface="+mn-ea"/>
        <a:cs typeface="+mn-cs"/>
      </a:defRPr>
    </a:lvl1pPr>
    <a:lvl2pPr marL="457170"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3"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7149"/>
    <a:srgbClr val="05AD96"/>
    <a:srgbClr val="75C82D"/>
    <a:srgbClr val="0765A6"/>
    <a:srgbClr val="80593A"/>
    <a:srgbClr val="916441"/>
    <a:srgbClr val="8F6441"/>
    <a:srgbClr val="595959"/>
    <a:srgbClr val="118CE7"/>
    <a:srgbClr val="0E9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8" autoAdjust="0"/>
    <p:restoredTop sz="93939" autoAdjust="0"/>
  </p:normalViewPr>
  <p:slideViewPr>
    <p:cSldViewPr snapToGrid="0" snapToObjects="1">
      <p:cViewPr>
        <p:scale>
          <a:sx n="68" d="100"/>
          <a:sy n="68" d="100"/>
        </p:scale>
        <p:origin x="628" y="48"/>
      </p:cViewPr>
      <p:guideLst>
        <p:guide orient="horz"/>
        <p:guide pos="3840"/>
      </p:guideLst>
    </p:cSldViewPr>
  </p:slideViewPr>
  <p:outlineViewPr>
    <p:cViewPr>
      <p:scale>
        <a:sx n="33" d="100"/>
        <a:sy n="33" d="100"/>
      </p:scale>
      <p:origin x="0" y="1325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890"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D1A594-041B-449E-89BC-5A6CB1F5A9AB}" type="datetimeFigureOut">
              <a:rPr lang="id-ID" smtClean="0"/>
              <a:t>13/12/2017</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DDC53-01B7-4E0F-8BE2-02DC8C672187}" type="slidenum">
              <a:rPr lang="id-ID" smtClean="0"/>
              <a:t>‹#›</a:t>
            </a:fld>
            <a:endParaRPr lang="id-ID"/>
          </a:p>
        </p:txBody>
      </p:sp>
    </p:spTree>
    <p:extLst>
      <p:ext uri="{BB962C8B-B14F-4D97-AF65-F5344CB8AC3E}">
        <p14:creationId xmlns:p14="http://schemas.microsoft.com/office/powerpoint/2010/main" val="4171936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CC32-3486-46B1-A8B7-921064D8D59D}" type="datetimeFigureOut">
              <a:rPr lang="en-US" smtClean="0"/>
              <a:t>12/13/2017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1495A-DD81-44F4-9F54-1F39867BF2D9}" type="slidenum">
              <a:rPr lang="en-US" smtClean="0"/>
              <a:t>‹#›</a:t>
            </a:fld>
            <a:endParaRPr lang="en-US" dirty="0"/>
          </a:p>
        </p:txBody>
      </p:sp>
    </p:spTree>
    <p:extLst>
      <p:ext uri="{BB962C8B-B14F-4D97-AF65-F5344CB8AC3E}">
        <p14:creationId xmlns:p14="http://schemas.microsoft.com/office/powerpoint/2010/main" val="1023919786"/>
      </p:ext>
    </p:extLst>
  </p:cSld>
  <p:clrMap bg1="lt1" tx1="dk1" bg2="lt2" tx2="dk2" accent1="accent1" accent2="accent2" accent3="accent3" accent4="accent4" accent5="accent5" accent6="accent6" hlink="hlink" folHlink="folHlink"/>
  <p:notesStyle>
    <a:lvl1pPr marL="0" algn="l" defTabSz="914340" rtl="0" eaLnBrk="1" latinLnBrk="0" hangingPunct="1">
      <a:defRPr sz="1200" kern="1200">
        <a:solidFill>
          <a:schemeClr val="tx1"/>
        </a:solidFill>
        <a:latin typeface="+mn-lt"/>
        <a:ea typeface="+mn-ea"/>
        <a:cs typeface="+mn-cs"/>
      </a:defRPr>
    </a:lvl1pPr>
    <a:lvl2pPr marL="457170" algn="l" defTabSz="914340" rtl="0" eaLnBrk="1" latinLnBrk="0" hangingPunct="1">
      <a:defRPr sz="1200" kern="1200">
        <a:solidFill>
          <a:schemeClr val="tx1"/>
        </a:solidFill>
        <a:latin typeface="+mn-lt"/>
        <a:ea typeface="+mn-ea"/>
        <a:cs typeface="+mn-cs"/>
      </a:defRPr>
    </a:lvl2pPr>
    <a:lvl3pPr marL="914340" algn="l" defTabSz="914340" rtl="0" eaLnBrk="1" latinLnBrk="0" hangingPunct="1">
      <a:defRPr sz="1200" kern="1200">
        <a:solidFill>
          <a:schemeClr val="tx1"/>
        </a:solidFill>
        <a:latin typeface="+mn-lt"/>
        <a:ea typeface="+mn-ea"/>
        <a:cs typeface="+mn-cs"/>
      </a:defRPr>
    </a:lvl3pPr>
    <a:lvl4pPr marL="1371511" algn="l" defTabSz="914340" rtl="0" eaLnBrk="1" latinLnBrk="0" hangingPunct="1">
      <a:defRPr sz="1200" kern="1200">
        <a:solidFill>
          <a:schemeClr val="tx1"/>
        </a:solidFill>
        <a:latin typeface="+mn-lt"/>
        <a:ea typeface="+mn-ea"/>
        <a:cs typeface="+mn-cs"/>
      </a:defRPr>
    </a:lvl4pPr>
    <a:lvl5pPr marL="1828681" algn="l" defTabSz="914340" rtl="0" eaLnBrk="1" latinLnBrk="0" hangingPunct="1">
      <a:defRPr sz="1200" kern="1200">
        <a:solidFill>
          <a:schemeClr val="tx1"/>
        </a:solidFill>
        <a:latin typeface="+mn-lt"/>
        <a:ea typeface="+mn-ea"/>
        <a:cs typeface="+mn-cs"/>
      </a:defRPr>
    </a:lvl5pPr>
    <a:lvl6pPr marL="2285852" algn="l" defTabSz="914340" rtl="0" eaLnBrk="1" latinLnBrk="0" hangingPunct="1">
      <a:defRPr sz="1200" kern="1200">
        <a:solidFill>
          <a:schemeClr val="tx1"/>
        </a:solidFill>
        <a:latin typeface="+mn-lt"/>
        <a:ea typeface="+mn-ea"/>
        <a:cs typeface="+mn-cs"/>
      </a:defRPr>
    </a:lvl6pPr>
    <a:lvl7pPr marL="2743021" algn="l" defTabSz="914340" rtl="0" eaLnBrk="1" latinLnBrk="0" hangingPunct="1">
      <a:defRPr sz="1200" kern="1200">
        <a:solidFill>
          <a:schemeClr val="tx1"/>
        </a:solidFill>
        <a:latin typeface="+mn-lt"/>
        <a:ea typeface="+mn-ea"/>
        <a:cs typeface="+mn-cs"/>
      </a:defRPr>
    </a:lvl7pPr>
    <a:lvl8pPr marL="3200193" algn="l" defTabSz="914340" rtl="0" eaLnBrk="1" latinLnBrk="0" hangingPunct="1">
      <a:defRPr sz="1200" kern="1200">
        <a:solidFill>
          <a:schemeClr val="tx1"/>
        </a:solidFill>
        <a:latin typeface="+mn-lt"/>
        <a:ea typeface="+mn-ea"/>
        <a:cs typeface="+mn-cs"/>
      </a:defRPr>
    </a:lvl8pPr>
    <a:lvl9pPr marL="3657363" algn="l" defTabSz="9143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a:t>
            </a:fld>
            <a:endParaRPr lang="en-US" dirty="0"/>
          </a:p>
        </p:txBody>
      </p:sp>
    </p:spTree>
    <p:extLst>
      <p:ext uri="{BB962C8B-B14F-4D97-AF65-F5344CB8AC3E}">
        <p14:creationId xmlns:p14="http://schemas.microsoft.com/office/powerpoint/2010/main" val="701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10</a:t>
            </a:fld>
            <a:endParaRPr lang="en-US" dirty="0"/>
          </a:p>
        </p:txBody>
      </p:sp>
    </p:spTree>
    <p:extLst>
      <p:ext uri="{BB962C8B-B14F-4D97-AF65-F5344CB8AC3E}">
        <p14:creationId xmlns:p14="http://schemas.microsoft.com/office/powerpoint/2010/main" val="346112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11</a:t>
            </a:fld>
            <a:endParaRPr lang="en-US" dirty="0"/>
          </a:p>
        </p:txBody>
      </p:sp>
    </p:spTree>
    <p:extLst>
      <p:ext uri="{BB962C8B-B14F-4D97-AF65-F5344CB8AC3E}">
        <p14:creationId xmlns:p14="http://schemas.microsoft.com/office/powerpoint/2010/main" val="286992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12</a:t>
            </a:fld>
            <a:endParaRPr lang="en-US" dirty="0"/>
          </a:p>
        </p:txBody>
      </p:sp>
    </p:spTree>
    <p:extLst>
      <p:ext uri="{BB962C8B-B14F-4D97-AF65-F5344CB8AC3E}">
        <p14:creationId xmlns:p14="http://schemas.microsoft.com/office/powerpoint/2010/main" val="38492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13</a:t>
            </a:fld>
            <a:endParaRPr lang="en-US" dirty="0"/>
          </a:p>
        </p:txBody>
      </p:sp>
    </p:spTree>
    <p:extLst>
      <p:ext uri="{BB962C8B-B14F-4D97-AF65-F5344CB8AC3E}">
        <p14:creationId xmlns:p14="http://schemas.microsoft.com/office/powerpoint/2010/main" val="1158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14</a:t>
            </a:fld>
            <a:endParaRPr lang="en-US" dirty="0"/>
          </a:p>
        </p:txBody>
      </p:sp>
    </p:spTree>
    <p:extLst>
      <p:ext uri="{BB962C8B-B14F-4D97-AF65-F5344CB8AC3E}">
        <p14:creationId xmlns:p14="http://schemas.microsoft.com/office/powerpoint/2010/main" val="377461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15</a:t>
            </a:fld>
            <a:endParaRPr lang="en-US" dirty="0"/>
          </a:p>
        </p:txBody>
      </p:sp>
    </p:spTree>
    <p:extLst>
      <p:ext uri="{BB962C8B-B14F-4D97-AF65-F5344CB8AC3E}">
        <p14:creationId xmlns:p14="http://schemas.microsoft.com/office/powerpoint/2010/main" val="1487841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dirty="0"/>
              <a:t>The </a:t>
            </a:r>
            <a:r>
              <a:rPr lang="id-ID" dirty="0" err="1"/>
              <a:t>next</a:t>
            </a:r>
            <a:r>
              <a:rPr lang="id-ID" dirty="0"/>
              <a:t> </a:t>
            </a:r>
            <a:r>
              <a:rPr lang="id-ID" dirty="0" err="1"/>
              <a:t>big</a:t>
            </a:r>
            <a:r>
              <a:rPr lang="id-ID" dirty="0"/>
              <a:t> </a:t>
            </a:r>
            <a:r>
              <a:rPr lang="id-ID" dirty="0" err="1"/>
              <a:t>question</a:t>
            </a:r>
            <a:r>
              <a:rPr lang="id-ID" dirty="0"/>
              <a:t> </a:t>
            </a:r>
            <a:r>
              <a:rPr lang="id-ID" dirty="0" err="1"/>
              <a:t>is</a:t>
            </a:r>
            <a:r>
              <a:rPr lang="id-ID" dirty="0"/>
              <a:t> </a:t>
            </a:r>
            <a:r>
              <a:rPr lang="id-ID" dirty="0" err="1"/>
              <a:t>why</a:t>
            </a:r>
            <a:r>
              <a:rPr lang="id-ID" dirty="0"/>
              <a:t> </a:t>
            </a:r>
            <a:r>
              <a:rPr lang="id-ID" dirty="0" err="1"/>
              <a:t>do</a:t>
            </a:r>
            <a:r>
              <a:rPr lang="id-ID" dirty="0"/>
              <a:t> </a:t>
            </a:r>
            <a:r>
              <a:rPr lang="id-ID" dirty="0" err="1"/>
              <a:t>we</a:t>
            </a:r>
            <a:r>
              <a:rPr lang="id-ID" dirty="0"/>
              <a:t> </a:t>
            </a:r>
            <a:r>
              <a:rPr lang="id-ID" dirty="0" err="1"/>
              <a:t>need</a:t>
            </a:r>
            <a:r>
              <a:rPr lang="id-ID" dirty="0"/>
              <a:t> </a:t>
            </a:r>
            <a:r>
              <a:rPr lang="id-ID" dirty="0" err="1"/>
              <a:t>creative</a:t>
            </a:r>
            <a:r>
              <a:rPr lang="id-ID" dirty="0"/>
              <a:t> </a:t>
            </a:r>
            <a:r>
              <a:rPr lang="id-ID" dirty="0" err="1"/>
              <a:t>heatmaps</a:t>
            </a:r>
            <a:r>
              <a:rPr lang="id-ID" dirty="0"/>
              <a:t>.</a:t>
            </a:r>
          </a:p>
          <a:p>
            <a:endParaRPr lang="id-ID" dirty="0"/>
          </a:p>
          <a:p>
            <a:r>
              <a:rPr lang="id-ID" dirty="0" err="1"/>
              <a:t>Visualizing</a:t>
            </a:r>
            <a:r>
              <a:rPr lang="id-ID" dirty="0"/>
              <a:t> </a:t>
            </a:r>
            <a:r>
              <a:rPr lang="id-ID" dirty="0" err="1"/>
              <a:t>heatmaps</a:t>
            </a:r>
            <a:r>
              <a:rPr lang="id-ID" dirty="0"/>
              <a:t> </a:t>
            </a:r>
            <a:r>
              <a:rPr lang="id-ID" dirty="0" err="1"/>
              <a:t>can</a:t>
            </a:r>
            <a:r>
              <a:rPr lang="id-ID" dirty="0"/>
              <a:t> </a:t>
            </a:r>
            <a:r>
              <a:rPr lang="id-ID" dirty="0" err="1"/>
              <a:t>benefit</a:t>
            </a:r>
            <a:r>
              <a:rPr lang="id-ID" dirty="0"/>
              <a:t> </a:t>
            </a:r>
            <a:r>
              <a:rPr lang="id-ID" dirty="0" err="1"/>
              <a:t>us</a:t>
            </a:r>
            <a:r>
              <a:rPr lang="id-ID" dirty="0"/>
              <a:t> in </a:t>
            </a:r>
            <a:r>
              <a:rPr lang="id-ID" dirty="0" err="1"/>
              <a:t>following</a:t>
            </a:r>
            <a:r>
              <a:rPr lang="id-ID" dirty="0"/>
              <a:t> </a:t>
            </a:r>
            <a:r>
              <a:rPr lang="id-ID" dirty="0" err="1"/>
              <a:t>three</a:t>
            </a:r>
            <a:r>
              <a:rPr lang="id-ID" dirty="0"/>
              <a:t> </a:t>
            </a:r>
            <a:r>
              <a:rPr lang="id-ID" dirty="0" err="1"/>
              <a:t>ways</a:t>
            </a:r>
            <a:r>
              <a:rPr lang="id-ID" dirty="0"/>
              <a:t>.</a:t>
            </a:r>
          </a:p>
          <a:p>
            <a:endParaRPr lang="id-ID" dirty="0"/>
          </a:p>
          <a:p>
            <a:r>
              <a:rPr lang="id-ID" dirty="0"/>
              <a:t>We </a:t>
            </a:r>
            <a:r>
              <a:rPr lang="id-ID" dirty="0" err="1"/>
              <a:t>can</a:t>
            </a:r>
            <a:r>
              <a:rPr lang="id-ID" dirty="0"/>
              <a:t> </a:t>
            </a:r>
            <a:r>
              <a:rPr lang="id-ID" dirty="0" err="1"/>
              <a:t>do</a:t>
            </a:r>
            <a:r>
              <a:rPr lang="id-ID" dirty="0"/>
              <a:t> </a:t>
            </a:r>
            <a:r>
              <a:rPr lang="id-ID" dirty="0" err="1"/>
              <a:t>clicks</a:t>
            </a:r>
            <a:r>
              <a:rPr lang="id-ID" dirty="0"/>
              <a:t> </a:t>
            </a:r>
            <a:r>
              <a:rPr lang="id-ID" dirty="0" err="1"/>
              <a:t>analysis</a:t>
            </a:r>
            <a:r>
              <a:rPr lang="id-ID" dirty="0"/>
              <a:t> </a:t>
            </a:r>
            <a:r>
              <a:rPr lang="id-ID" dirty="0" err="1"/>
              <a:t>to</a:t>
            </a:r>
            <a:r>
              <a:rPr lang="id-ID" dirty="0"/>
              <a:t> </a:t>
            </a:r>
            <a:r>
              <a:rPr lang="id-ID" dirty="0" err="1"/>
              <a:t>determine</a:t>
            </a:r>
            <a:r>
              <a:rPr lang="id-ID" dirty="0"/>
              <a:t> </a:t>
            </a:r>
            <a:r>
              <a:rPr lang="id-ID" dirty="0" err="1"/>
              <a:t>the</a:t>
            </a:r>
            <a:r>
              <a:rPr lang="id-ID" dirty="0"/>
              <a:t> hot </a:t>
            </a:r>
            <a:r>
              <a:rPr lang="id-ID" dirty="0" err="1"/>
              <a:t>areas</a:t>
            </a:r>
            <a:r>
              <a:rPr lang="id-ID" dirty="0"/>
              <a:t> </a:t>
            </a:r>
            <a:r>
              <a:rPr lang="id-ID" dirty="0" err="1"/>
              <a:t>which</a:t>
            </a:r>
            <a:r>
              <a:rPr lang="id-ID" baseline="0" dirty="0"/>
              <a:t> are </a:t>
            </a:r>
            <a:r>
              <a:rPr lang="id-ID" baseline="0" dirty="0" err="1"/>
              <a:t>visually</a:t>
            </a:r>
            <a:r>
              <a:rPr lang="id-ID" baseline="0" dirty="0"/>
              <a:t> </a:t>
            </a:r>
            <a:r>
              <a:rPr lang="id-ID" baseline="0" dirty="0" err="1"/>
              <a:t>appealing</a:t>
            </a:r>
            <a:r>
              <a:rPr lang="id-ID" baseline="0" dirty="0"/>
              <a:t> </a:t>
            </a:r>
            <a:r>
              <a:rPr lang="id-ID" baseline="0" dirty="0" err="1"/>
              <a:t>to</a:t>
            </a:r>
            <a:r>
              <a:rPr lang="id-ID" baseline="0" dirty="0"/>
              <a:t> </a:t>
            </a:r>
            <a:r>
              <a:rPr lang="id-ID" baseline="0" dirty="0" err="1"/>
              <a:t>users</a:t>
            </a:r>
            <a:r>
              <a:rPr lang="id-ID" baseline="0" dirty="0"/>
              <a:t>.</a:t>
            </a:r>
          </a:p>
          <a:p>
            <a:endParaRPr lang="id-ID" baseline="0" dirty="0"/>
          </a:p>
          <a:p>
            <a:r>
              <a:rPr lang="id-ID" dirty="0"/>
              <a:t>We </a:t>
            </a:r>
            <a:r>
              <a:rPr lang="id-ID" dirty="0" err="1"/>
              <a:t>can</a:t>
            </a:r>
            <a:r>
              <a:rPr lang="id-ID" dirty="0"/>
              <a:t> </a:t>
            </a:r>
            <a:r>
              <a:rPr lang="id-ID" dirty="0" err="1"/>
              <a:t>priortize</a:t>
            </a:r>
            <a:r>
              <a:rPr lang="id-ID" baseline="0" dirty="0"/>
              <a:t> </a:t>
            </a:r>
            <a:r>
              <a:rPr lang="id-ID" baseline="0" dirty="0" err="1"/>
              <a:t>future</a:t>
            </a:r>
            <a:r>
              <a:rPr lang="id-ID" baseline="0" dirty="0"/>
              <a:t> </a:t>
            </a:r>
            <a:r>
              <a:rPr lang="id-ID" baseline="0" dirty="0" err="1"/>
              <a:t>experiments</a:t>
            </a:r>
            <a:r>
              <a:rPr lang="id-ID" baseline="0" dirty="0"/>
              <a:t> </a:t>
            </a:r>
            <a:r>
              <a:rPr lang="id-ID" baseline="0" dirty="0" err="1"/>
              <a:t>based</a:t>
            </a:r>
            <a:r>
              <a:rPr lang="id-ID" baseline="0" dirty="0"/>
              <a:t> </a:t>
            </a:r>
            <a:r>
              <a:rPr lang="id-ID" baseline="0" dirty="0" err="1"/>
              <a:t>on</a:t>
            </a:r>
            <a:r>
              <a:rPr lang="id-ID" baseline="0" dirty="0"/>
              <a:t> </a:t>
            </a:r>
            <a:r>
              <a:rPr lang="id-ID" baseline="0" dirty="0" err="1"/>
              <a:t>the</a:t>
            </a:r>
            <a:r>
              <a:rPr lang="id-ID" baseline="0" dirty="0"/>
              <a:t> </a:t>
            </a:r>
            <a:r>
              <a:rPr lang="id-ID" baseline="0" dirty="0" err="1"/>
              <a:t>information</a:t>
            </a:r>
            <a:r>
              <a:rPr lang="id-ID" baseline="0" dirty="0"/>
              <a:t> </a:t>
            </a:r>
            <a:r>
              <a:rPr lang="id-ID" baseline="0" dirty="0" err="1"/>
              <a:t>revealed</a:t>
            </a:r>
            <a:r>
              <a:rPr lang="id-ID" baseline="0" dirty="0"/>
              <a:t> </a:t>
            </a:r>
            <a:r>
              <a:rPr lang="id-ID" baseline="0" dirty="0" err="1"/>
              <a:t>by</a:t>
            </a:r>
            <a:r>
              <a:rPr lang="id-ID" baseline="0" dirty="0"/>
              <a:t> </a:t>
            </a:r>
            <a:r>
              <a:rPr lang="id-ID" baseline="0" dirty="0" err="1"/>
              <a:t>them</a:t>
            </a:r>
            <a:r>
              <a:rPr lang="id-ID" baseline="0" dirty="0"/>
              <a:t>.</a:t>
            </a:r>
          </a:p>
          <a:p>
            <a:endParaRPr lang="id-ID" baseline="0" dirty="0"/>
          </a:p>
          <a:p>
            <a:r>
              <a:rPr lang="id-ID" dirty="0"/>
              <a:t>We </a:t>
            </a:r>
            <a:r>
              <a:rPr lang="id-ID" dirty="0" err="1"/>
              <a:t>can</a:t>
            </a:r>
            <a:r>
              <a:rPr lang="id-ID" dirty="0"/>
              <a:t> </a:t>
            </a:r>
            <a:r>
              <a:rPr lang="id-ID" dirty="0" err="1"/>
              <a:t>also</a:t>
            </a:r>
            <a:r>
              <a:rPr lang="id-ID" dirty="0"/>
              <a:t> </a:t>
            </a:r>
            <a:r>
              <a:rPr lang="id-ID" dirty="0" err="1"/>
              <a:t>launch</a:t>
            </a:r>
            <a:r>
              <a:rPr lang="id-ID" baseline="0" dirty="0"/>
              <a:t> </a:t>
            </a:r>
            <a:r>
              <a:rPr lang="id-ID" baseline="0" dirty="0" err="1"/>
              <a:t>an</a:t>
            </a:r>
            <a:r>
              <a:rPr lang="id-ID" baseline="0" dirty="0"/>
              <a:t> </a:t>
            </a:r>
            <a:r>
              <a:rPr lang="id-ID" baseline="0" dirty="0" err="1"/>
              <a:t>advertiser</a:t>
            </a:r>
            <a:r>
              <a:rPr lang="id-ID" baseline="0" dirty="0"/>
              <a:t> </a:t>
            </a:r>
            <a:r>
              <a:rPr lang="id-ID" baseline="0" dirty="0" err="1"/>
              <a:t>facing</a:t>
            </a:r>
            <a:r>
              <a:rPr lang="id-ID" baseline="0" dirty="0"/>
              <a:t> </a:t>
            </a:r>
            <a:r>
              <a:rPr lang="id-ID" baseline="0" dirty="0" err="1"/>
              <a:t>version</a:t>
            </a:r>
            <a:r>
              <a:rPr lang="id-ID" baseline="0" dirty="0"/>
              <a:t> </a:t>
            </a:r>
            <a:r>
              <a:rPr lang="id-ID" baseline="0" dirty="0" err="1"/>
              <a:t>for</a:t>
            </a:r>
            <a:r>
              <a:rPr lang="id-ID" baseline="0" dirty="0"/>
              <a:t> </a:t>
            </a:r>
            <a:r>
              <a:rPr lang="id-ID" baseline="0" dirty="0" err="1"/>
              <a:t>the</a:t>
            </a:r>
            <a:r>
              <a:rPr lang="id-ID" baseline="0" dirty="0"/>
              <a:t> </a:t>
            </a:r>
            <a:r>
              <a:rPr lang="id-ID" baseline="0" dirty="0" err="1"/>
              <a:t>advertisers</a:t>
            </a:r>
            <a:r>
              <a:rPr lang="id-ID" baseline="0" dirty="0"/>
              <a:t> </a:t>
            </a:r>
            <a:r>
              <a:rPr lang="id-ID" baseline="0" dirty="0" err="1"/>
              <a:t>to</a:t>
            </a:r>
            <a:r>
              <a:rPr lang="id-ID" baseline="0" dirty="0"/>
              <a:t> </a:t>
            </a:r>
            <a:r>
              <a:rPr lang="id-ID" baseline="0" dirty="0" err="1"/>
              <a:t>visualize</a:t>
            </a:r>
            <a:r>
              <a:rPr lang="id-ID" baseline="0" dirty="0"/>
              <a:t> </a:t>
            </a:r>
            <a:r>
              <a:rPr lang="id-ID" baseline="0" dirty="0" err="1"/>
              <a:t>customers</a:t>
            </a:r>
            <a:r>
              <a:rPr lang="id-ID" baseline="0" dirty="0"/>
              <a:t> </a:t>
            </a:r>
            <a:r>
              <a:rPr lang="id-ID" baseline="0" dirty="0" err="1"/>
              <a:t>engagement</a:t>
            </a:r>
            <a:r>
              <a:rPr lang="id-ID" baseline="0" dirty="0"/>
              <a:t>.</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16</a:t>
            </a:fld>
            <a:endParaRPr lang="en-US" dirty="0"/>
          </a:p>
        </p:txBody>
      </p:sp>
    </p:spTree>
    <p:extLst>
      <p:ext uri="{BB962C8B-B14F-4D97-AF65-F5344CB8AC3E}">
        <p14:creationId xmlns:p14="http://schemas.microsoft.com/office/powerpoint/2010/main" val="3243885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dirty="0"/>
              <a:t>The </a:t>
            </a:r>
            <a:r>
              <a:rPr lang="id-ID" dirty="0" err="1"/>
              <a:t>next</a:t>
            </a:r>
            <a:r>
              <a:rPr lang="id-ID" dirty="0"/>
              <a:t> </a:t>
            </a:r>
            <a:r>
              <a:rPr lang="id-ID" dirty="0" err="1"/>
              <a:t>big</a:t>
            </a:r>
            <a:r>
              <a:rPr lang="id-ID" dirty="0"/>
              <a:t> </a:t>
            </a:r>
            <a:r>
              <a:rPr lang="id-ID" dirty="0" err="1"/>
              <a:t>question</a:t>
            </a:r>
            <a:r>
              <a:rPr lang="id-ID" dirty="0"/>
              <a:t> </a:t>
            </a:r>
            <a:r>
              <a:rPr lang="id-ID" dirty="0" err="1"/>
              <a:t>is</a:t>
            </a:r>
            <a:r>
              <a:rPr lang="id-ID" dirty="0"/>
              <a:t> </a:t>
            </a:r>
            <a:r>
              <a:rPr lang="id-ID" dirty="0" err="1"/>
              <a:t>why</a:t>
            </a:r>
            <a:r>
              <a:rPr lang="id-ID" dirty="0"/>
              <a:t> </a:t>
            </a:r>
            <a:r>
              <a:rPr lang="id-ID" dirty="0" err="1"/>
              <a:t>do</a:t>
            </a:r>
            <a:r>
              <a:rPr lang="id-ID" dirty="0"/>
              <a:t> </a:t>
            </a:r>
            <a:r>
              <a:rPr lang="id-ID" dirty="0" err="1"/>
              <a:t>we</a:t>
            </a:r>
            <a:r>
              <a:rPr lang="id-ID" dirty="0"/>
              <a:t> </a:t>
            </a:r>
            <a:r>
              <a:rPr lang="id-ID" dirty="0" err="1"/>
              <a:t>need</a:t>
            </a:r>
            <a:r>
              <a:rPr lang="id-ID" dirty="0"/>
              <a:t> </a:t>
            </a:r>
            <a:r>
              <a:rPr lang="id-ID" dirty="0" err="1"/>
              <a:t>creative</a:t>
            </a:r>
            <a:r>
              <a:rPr lang="id-ID" dirty="0"/>
              <a:t> </a:t>
            </a:r>
            <a:r>
              <a:rPr lang="id-ID" dirty="0" err="1"/>
              <a:t>heatmaps</a:t>
            </a:r>
            <a:r>
              <a:rPr lang="id-ID" dirty="0"/>
              <a:t>.</a:t>
            </a:r>
          </a:p>
          <a:p>
            <a:endParaRPr lang="id-ID" dirty="0"/>
          </a:p>
          <a:p>
            <a:r>
              <a:rPr lang="id-ID" dirty="0" err="1"/>
              <a:t>Visualizing</a:t>
            </a:r>
            <a:r>
              <a:rPr lang="id-ID" dirty="0"/>
              <a:t> </a:t>
            </a:r>
            <a:r>
              <a:rPr lang="id-ID" dirty="0" err="1"/>
              <a:t>heatmaps</a:t>
            </a:r>
            <a:r>
              <a:rPr lang="id-ID" dirty="0"/>
              <a:t> </a:t>
            </a:r>
            <a:r>
              <a:rPr lang="id-ID" dirty="0" err="1"/>
              <a:t>can</a:t>
            </a:r>
            <a:r>
              <a:rPr lang="id-ID" dirty="0"/>
              <a:t> </a:t>
            </a:r>
            <a:r>
              <a:rPr lang="id-ID" dirty="0" err="1"/>
              <a:t>benefit</a:t>
            </a:r>
            <a:r>
              <a:rPr lang="id-ID" dirty="0"/>
              <a:t> </a:t>
            </a:r>
            <a:r>
              <a:rPr lang="id-ID" dirty="0" err="1"/>
              <a:t>us</a:t>
            </a:r>
            <a:r>
              <a:rPr lang="id-ID" dirty="0"/>
              <a:t> in </a:t>
            </a:r>
            <a:r>
              <a:rPr lang="id-ID" dirty="0" err="1"/>
              <a:t>following</a:t>
            </a:r>
            <a:r>
              <a:rPr lang="id-ID" dirty="0"/>
              <a:t> </a:t>
            </a:r>
            <a:r>
              <a:rPr lang="id-ID" dirty="0" err="1"/>
              <a:t>three</a:t>
            </a:r>
            <a:r>
              <a:rPr lang="id-ID" dirty="0"/>
              <a:t> </a:t>
            </a:r>
            <a:r>
              <a:rPr lang="id-ID" dirty="0" err="1"/>
              <a:t>ways</a:t>
            </a:r>
            <a:r>
              <a:rPr lang="id-ID" dirty="0"/>
              <a:t>.</a:t>
            </a:r>
          </a:p>
          <a:p>
            <a:endParaRPr lang="id-ID" dirty="0"/>
          </a:p>
          <a:p>
            <a:r>
              <a:rPr lang="id-ID" dirty="0"/>
              <a:t>We </a:t>
            </a:r>
            <a:r>
              <a:rPr lang="id-ID" dirty="0" err="1"/>
              <a:t>can</a:t>
            </a:r>
            <a:r>
              <a:rPr lang="id-ID" dirty="0"/>
              <a:t> </a:t>
            </a:r>
            <a:r>
              <a:rPr lang="id-ID" dirty="0" err="1"/>
              <a:t>do</a:t>
            </a:r>
            <a:r>
              <a:rPr lang="id-ID" dirty="0"/>
              <a:t> </a:t>
            </a:r>
            <a:r>
              <a:rPr lang="id-ID" dirty="0" err="1"/>
              <a:t>clicks</a:t>
            </a:r>
            <a:r>
              <a:rPr lang="id-ID" dirty="0"/>
              <a:t> </a:t>
            </a:r>
            <a:r>
              <a:rPr lang="id-ID" dirty="0" err="1"/>
              <a:t>analysis</a:t>
            </a:r>
            <a:r>
              <a:rPr lang="id-ID" dirty="0"/>
              <a:t> </a:t>
            </a:r>
            <a:r>
              <a:rPr lang="id-ID" dirty="0" err="1"/>
              <a:t>to</a:t>
            </a:r>
            <a:r>
              <a:rPr lang="id-ID" dirty="0"/>
              <a:t> </a:t>
            </a:r>
            <a:r>
              <a:rPr lang="id-ID" dirty="0" err="1"/>
              <a:t>determine</a:t>
            </a:r>
            <a:r>
              <a:rPr lang="id-ID" dirty="0"/>
              <a:t> </a:t>
            </a:r>
            <a:r>
              <a:rPr lang="id-ID" dirty="0" err="1"/>
              <a:t>the</a:t>
            </a:r>
            <a:r>
              <a:rPr lang="id-ID" dirty="0"/>
              <a:t> hot </a:t>
            </a:r>
            <a:r>
              <a:rPr lang="id-ID" dirty="0" err="1"/>
              <a:t>areas</a:t>
            </a:r>
            <a:r>
              <a:rPr lang="id-ID" dirty="0"/>
              <a:t> </a:t>
            </a:r>
            <a:r>
              <a:rPr lang="id-ID" dirty="0" err="1"/>
              <a:t>which</a:t>
            </a:r>
            <a:r>
              <a:rPr lang="id-ID" baseline="0" dirty="0"/>
              <a:t> are </a:t>
            </a:r>
            <a:r>
              <a:rPr lang="id-ID" baseline="0" dirty="0" err="1"/>
              <a:t>visually</a:t>
            </a:r>
            <a:r>
              <a:rPr lang="id-ID" baseline="0" dirty="0"/>
              <a:t> </a:t>
            </a:r>
            <a:r>
              <a:rPr lang="id-ID" baseline="0" dirty="0" err="1"/>
              <a:t>appealing</a:t>
            </a:r>
            <a:r>
              <a:rPr lang="id-ID" baseline="0" dirty="0"/>
              <a:t> </a:t>
            </a:r>
            <a:r>
              <a:rPr lang="id-ID" baseline="0" dirty="0" err="1"/>
              <a:t>to</a:t>
            </a:r>
            <a:r>
              <a:rPr lang="id-ID" baseline="0" dirty="0"/>
              <a:t> </a:t>
            </a:r>
            <a:r>
              <a:rPr lang="id-ID" baseline="0" dirty="0" err="1"/>
              <a:t>users</a:t>
            </a:r>
            <a:r>
              <a:rPr lang="id-ID" baseline="0" dirty="0"/>
              <a:t>.</a:t>
            </a:r>
          </a:p>
          <a:p>
            <a:endParaRPr lang="id-ID" baseline="0" dirty="0"/>
          </a:p>
          <a:p>
            <a:r>
              <a:rPr lang="id-ID" dirty="0"/>
              <a:t>We </a:t>
            </a:r>
            <a:r>
              <a:rPr lang="id-ID" dirty="0" err="1"/>
              <a:t>can</a:t>
            </a:r>
            <a:r>
              <a:rPr lang="id-ID" dirty="0"/>
              <a:t> </a:t>
            </a:r>
            <a:r>
              <a:rPr lang="id-ID" dirty="0" err="1"/>
              <a:t>priortize</a:t>
            </a:r>
            <a:r>
              <a:rPr lang="id-ID" baseline="0" dirty="0"/>
              <a:t> </a:t>
            </a:r>
            <a:r>
              <a:rPr lang="id-ID" baseline="0" dirty="0" err="1"/>
              <a:t>future</a:t>
            </a:r>
            <a:r>
              <a:rPr lang="id-ID" baseline="0" dirty="0"/>
              <a:t> </a:t>
            </a:r>
            <a:r>
              <a:rPr lang="id-ID" baseline="0" dirty="0" err="1"/>
              <a:t>experiments</a:t>
            </a:r>
            <a:r>
              <a:rPr lang="id-ID" baseline="0" dirty="0"/>
              <a:t> </a:t>
            </a:r>
            <a:r>
              <a:rPr lang="id-ID" baseline="0" dirty="0" err="1"/>
              <a:t>based</a:t>
            </a:r>
            <a:r>
              <a:rPr lang="id-ID" baseline="0" dirty="0"/>
              <a:t> </a:t>
            </a:r>
            <a:r>
              <a:rPr lang="id-ID" baseline="0" dirty="0" err="1"/>
              <a:t>on</a:t>
            </a:r>
            <a:r>
              <a:rPr lang="id-ID" baseline="0" dirty="0"/>
              <a:t> </a:t>
            </a:r>
            <a:r>
              <a:rPr lang="id-ID" baseline="0" dirty="0" err="1"/>
              <a:t>the</a:t>
            </a:r>
            <a:r>
              <a:rPr lang="id-ID" baseline="0" dirty="0"/>
              <a:t> </a:t>
            </a:r>
            <a:r>
              <a:rPr lang="id-ID" baseline="0" dirty="0" err="1"/>
              <a:t>information</a:t>
            </a:r>
            <a:r>
              <a:rPr lang="id-ID" baseline="0" dirty="0"/>
              <a:t> </a:t>
            </a:r>
            <a:r>
              <a:rPr lang="id-ID" baseline="0" dirty="0" err="1"/>
              <a:t>revealed</a:t>
            </a:r>
            <a:r>
              <a:rPr lang="id-ID" baseline="0" dirty="0"/>
              <a:t> </a:t>
            </a:r>
            <a:r>
              <a:rPr lang="id-ID" baseline="0" dirty="0" err="1"/>
              <a:t>by</a:t>
            </a:r>
            <a:r>
              <a:rPr lang="id-ID" baseline="0" dirty="0"/>
              <a:t> </a:t>
            </a:r>
            <a:r>
              <a:rPr lang="id-ID" baseline="0" dirty="0" err="1"/>
              <a:t>them</a:t>
            </a:r>
            <a:r>
              <a:rPr lang="id-ID" baseline="0" dirty="0"/>
              <a:t>.</a:t>
            </a:r>
          </a:p>
          <a:p>
            <a:endParaRPr lang="id-ID" baseline="0" dirty="0"/>
          </a:p>
          <a:p>
            <a:r>
              <a:rPr lang="id-ID" dirty="0"/>
              <a:t>We </a:t>
            </a:r>
            <a:r>
              <a:rPr lang="id-ID" dirty="0" err="1"/>
              <a:t>can</a:t>
            </a:r>
            <a:r>
              <a:rPr lang="id-ID" dirty="0"/>
              <a:t> </a:t>
            </a:r>
            <a:r>
              <a:rPr lang="id-ID" dirty="0" err="1"/>
              <a:t>also</a:t>
            </a:r>
            <a:r>
              <a:rPr lang="id-ID" dirty="0"/>
              <a:t> </a:t>
            </a:r>
            <a:r>
              <a:rPr lang="id-ID" dirty="0" err="1"/>
              <a:t>launch</a:t>
            </a:r>
            <a:r>
              <a:rPr lang="id-ID" baseline="0" dirty="0"/>
              <a:t> </a:t>
            </a:r>
            <a:r>
              <a:rPr lang="id-ID" baseline="0" dirty="0" err="1"/>
              <a:t>an</a:t>
            </a:r>
            <a:r>
              <a:rPr lang="id-ID" baseline="0" dirty="0"/>
              <a:t> </a:t>
            </a:r>
            <a:r>
              <a:rPr lang="id-ID" baseline="0" dirty="0" err="1"/>
              <a:t>advertiser</a:t>
            </a:r>
            <a:r>
              <a:rPr lang="id-ID" baseline="0" dirty="0"/>
              <a:t> </a:t>
            </a:r>
            <a:r>
              <a:rPr lang="id-ID" baseline="0" dirty="0" err="1"/>
              <a:t>facing</a:t>
            </a:r>
            <a:r>
              <a:rPr lang="id-ID" baseline="0" dirty="0"/>
              <a:t> </a:t>
            </a:r>
            <a:r>
              <a:rPr lang="id-ID" baseline="0" dirty="0" err="1"/>
              <a:t>version</a:t>
            </a:r>
            <a:r>
              <a:rPr lang="id-ID" baseline="0" dirty="0"/>
              <a:t> </a:t>
            </a:r>
            <a:r>
              <a:rPr lang="id-ID" baseline="0" dirty="0" err="1"/>
              <a:t>for</a:t>
            </a:r>
            <a:r>
              <a:rPr lang="id-ID" baseline="0" dirty="0"/>
              <a:t> </a:t>
            </a:r>
            <a:r>
              <a:rPr lang="id-ID" baseline="0" dirty="0" err="1"/>
              <a:t>the</a:t>
            </a:r>
            <a:r>
              <a:rPr lang="id-ID" baseline="0" dirty="0"/>
              <a:t> </a:t>
            </a:r>
            <a:r>
              <a:rPr lang="id-ID" baseline="0" dirty="0" err="1"/>
              <a:t>advertisers</a:t>
            </a:r>
            <a:r>
              <a:rPr lang="id-ID" baseline="0" dirty="0"/>
              <a:t> </a:t>
            </a:r>
            <a:r>
              <a:rPr lang="id-ID" baseline="0" dirty="0" err="1"/>
              <a:t>to</a:t>
            </a:r>
            <a:r>
              <a:rPr lang="id-ID" baseline="0" dirty="0"/>
              <a:t> </a:t>
            </a:r>
            <a:r>
              <a:rPr lang="id-ID" baseline="0" dirty="0" err="1"/>
              <a:t>visualize</a:t>
            </a:r>
            <a:r>
              <a:rPr lang="id-ID" baseline="0" dirty="0"/>
              <a:t> </a:t>
            </a:r>
            <a:r>
              <a:rPr lang="id-ID" baseline="0" dirty="0" err="1"/>
              <a:t>customers</a:t>
            </a:r>
            <a:r>
              <a:rPr lang="id-ID" baseline="0" dirty="0"/>
              <a:t> </a:t>
            </a:r>
            <a:r>
              <a:rPr lang="id-ID" baseline="0" dirty="0" err="1"/>
              <a:t>engagement</a:t>
            </a:r>
            <a:r>
              <a:rPr lang="id-ID" baseline="0" dirty="0"/>
              <a:t>.</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17</a:t>
            </a:fld>
            <a:endParaRPr lang="en-US" dirty="0"/>
          </a:p>
        </p:txBody>
      </p:sp>
    </p:spTree>
    <p:extLst>
      <p:ext uri="{BB962C8B-B14F-4D97-AF65-F5344CB8AC3E}">
        <p14:creationId xmlns:p14="http://schemas.microsoft.com/office/powerpoint/2010/main" val="2198872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dirty="0"/>
              <a:t>The </a:t>
            </a:r>
            <a:r>
              <a:rPr lang="id-ID" dirty="0" err="1"/>
              <a:t>next</a:t>
            </a:r>
            <a:r>
              <a:rPr lang="id-ID" dirty="0"/>
              <a:t> </a:t>
            </a:r>
            <a:r>
              <a:rPr lang="id-ID" dirty="0" err="1"/>
              <a:t>big</a:t>
            </a:r>
            <a:r>
              <a:rPr lang="id-ID" dirty="0"/>
              <a:t> </a:t>
            </a:r>
            <a:r>
              <a:rPr lang="id-ID" dirty="0" err="1"/>
              <a:t>question</a:t>
            </a:r>
            <a:r>
              <a:rPr lang="id-ID" dirty="0"/>
              <a:t> </a:t>
            </a:r>
            <a:r>
              <a:rPr lang="id-ID" dirty="0" err="1"/>
              <a:t>is</a:t>
            </a:r>
            <a:r>
              <a:rPr lang="id-ID" dirty="0"/>
              <a:t> </a:t>
            </a:r>
            <a:r>
              <a:rPr lang="id-ID" dirty="0" err="1"/>
              <a:t>why</a:t>
            </a:r>
            <a:r>
              <a:rPr lang="id-ID" dirty="0"/>
              <a:t> </a:t>
            </a:r>
            <a:r>
              <a:rPr lang="id-ID" dirty="0" err="1"/>
              <a:t>do</a:t>
            </a:r>
            <a:r>
              <a:rPr lang="id-ID" dirty="0"/>
              <a:t> </a:t>
            </a:r>
            <a:r>
              <a:rPr lang="id-ID" dirty="0" err="1"/>
              <a:t>we</a:t>
            </a:r>
            <a:r>
              <a:rPr lang="id-ID" dirty="0"/>
              <a:t> </a:t>
            </a:r>
            <a:r>
              <a:rPr lang="id-ID" dirty="0" err="1"/>
              <a:t>need</a:t>
            </a:r>
            <a:r>
              <a:rPr lang="id-ID" dirty="0"/>
              <a:t> </a:t>
            </a:r>
            <a:r>
              <a:rPr lang="id-ID" dirty="0" err="1"/>
              <a:t>creative</a:t>
            </a:r>
            <a:r>
              <a:rPr lang="id-ID" dirty="0"/>
              <a:t> </a:t>
            </a:r>
            <a:r>
              <a:rPr lang="id-ID" dirty="0" err="1"/>
              <a:t>heatmaps</a:t>
            </a:r>
            <a:r>
              <a:rPr lang="id-ID" dirty="0"/>
              <a:t>.</a:t>
            </a:r>
          </a:p>
          <a:p>
            <a:endParaRPr lang="id-ID" dirty="0"/>
          </a:p>
          <a:p>
            <a:r>
              <a:rPr lang="id-ID" dirty="0" err="1"/>
              <a:t>Visualizing</a:t>
            </a:r>
            <a:r>
              <a:rPr lang="id-ID" dirty="0"/>
              <a:t> </a:t>
            </a:r>
            <a:r>
              <a:rPr lang="id-ID" dirty="0" err="1"/>
              <a:t>heatmaps</a:t>
            </a:r>
            <a:r>
              <a:rPr lang="id-ID" dirty="0"/>
              <a:t> </a:t>
            </a:r>
            <a:r>
              <a:rPr lang="id-ID" dirty="0" err="1"/>
              <a:t>can</a:t>
            </a:r>
            <a:r>
              <a:rPr lang="id-ID" dirty="0"/>
              <a:t> </a:t>
            </a:r>
            <a:r>
              <a:rPr lang="id-ID" dirty="0" err="1"/>
              <a:t>benefit</a:t>
            </a:r>
            <a:r>
              <a:rPr lang="id-ID" dirty="0"/>
              <a:t> </a:t>
            </a:r>
            <a:r>
              <a:rPr lang="id-ID" dirty="0" err="1"/>
              <a:t>us</a:t>
            </a:r>
            <a:r>
              <a:rPr lang="id-ID" dirty="0"/>
              <a:t> in </a:t>
            </a:r>
            <a:r>
              <a:rPr lang="id-ID" dirty="0" err="1"/>
              <a:t>following</a:t>
            </a:r>
            <a:r>
              <a:rPr lang="id-ID" dirty="0"/>
              <a:t> </a:t>
            </a:r>
            <a:r>
              <a:rPr lang="id-ID" dirty="0" err="1"/>
              <a:t>three</a:t>
            </a:r>
            <a:r>
              <a:rPr lang="id-ID" dirty="0"/>
              <a:t> </a:t>
            </a:r>
            <a:r>
              <a:rPr lang="id-ID" dirty="0" err="1"/>
              <a:t>ways</a:t>
            </a:r>
            <a:r>
              <a:rPr lang="id-ID" dirty="0"/>
              <a:t>.</a:t>
            </a:r>
          </a:p>
          <a:p>
            <a:endParaRPr lang="id-ID" dirty="0"/>
          </a:p>
          <a:p>
            <a:r>
              <a:rPr lang="id-ID" dirty="0"/>
              <a:t>We </a:t>
            </a:r>
            <a:r>
              <a:rPr lang="id-ID" dirty="0" err="1"/>
              <a:t>can</a:t>
            </a:r>
            <a:r>
              <a:rPr lang="id-ID" dirty="0"/>
              <a:t> </a:t>
            </a:r>
            <a:r>
              <a:rPr lang="id-ID" dirty="0" err="1"/>
              <a:t>do</a:t>
            </a:r>
            <a:r>
              <a:rPr lang="id-ID" dirty="0"/>
              <a:t> </a:t>
            </a:r>
            <a:r>
              <a:rPr lang="id-ID" dirty="0" err="1"/>
              <a:t>clicks</a:t>
            </a:r>
            <a:r>
              <a:rPr lang="id-ID" dirty="0"/>
              <a:t> </a:t>
            </a:r>
            <a:r>
              <a:rPr lang="id-ID" dirty="0" err="1"/>
              <a:t>analysis</a:t>
            </a:r>
            <a:r>
              <a:rPr lang="id-ID" dirty="0"/>
              <a:t> </a:t>
            </a:r>
            <a:r>
              <a:rPr lang="id-ID" dirty="0" err="1"/>
              <a:t>to</a:t>
            </a:r>
            <a:r>
              <a:rPr lang="id-ID" dirty="0"/>
              <a:t> </a:t>
            </a:r>
            <a:r>
              <a:rPr lang="id-ID" dirty="0" err="1"/>
              <a:t>determine</a:t>
            </a:r>
            <a:r>
              <a:rPr lang="id-ID" dirty="0"/>
              <a:t> </a:t>
            </a:r>
            <a:r>
              <a:rPr lang="id-ID" dirty="0" err="1"/>
              <a:t>the</a:t>
            </a:r>
            <a:r>
              <a:rPr lang="id-ID" dirty="0"/>
              <a:t> hot </a:t>
            </a:r>
            <a:r>
              <a:rPr lang="id-ID" dirty="0" err="1"/>
              <a:t>areas</a:t>
            </a:r>
            <a:r>
              <a:rPr lang="id-ID" dirty="0"/>
              <a:t> </a:t>
            </a:r>
            <a:r>
              <a:rPr lang="id-ID" dirty="0" err="1"/>
              <a:t>which</a:t>
            </a:r>
            <a:r>
              <a:rPr lang="id-ID" baseline="0" dirty="0"/>
              <a:t> are </a:t>
            </a:r>
            <a:r>
              <a:rPr lang="id-ID" baseline="0" dirty="0" err="1"/>
              <a:t>visually</a:t>
            </a:r>
            <a:r>
              <a:rPr lang="id-ID" baseline="0" dirty="0"/>
              <a:t> </a:t>
            </a:r>
            <a:r>
              <a:rPr lang="id-ID" baseline="0" dirty="0" err="1"/>
              <a:t>appealing</a:t>
            </a:r>
            <a:r>
              <a:rPr lang="id-ID" baseline="0" dirty="0"/>
              <a:t> </a:t>
            </a:r>
            <a:r>
              <a:rPr lang="id-ID" baseline="0" dirty="0" err="1"/>
              <a:t>to</a:t>
            </a:r>
            <a:r>
              <a:rPr lang="id-ID" baseline="0" dirty="0"/>
              <a:t> </a:t>
            </a:r>
            <a:r>
              <a:rPr lang="id-ID" baseline="0" dirty="0" err="1"/>
              <a:t>users</a:t>
            </a:r>
            <a:r>
              <a:rPr lang="id-ID" baseline="0" dirty="0"/>
              <a:t>.</a:t>
            </a:r>
          </a:p>
          <a:p>
            <a:endParaRPr lang="id-ID" baseline="0" dirty="0"/>
          </a:p>
          <a:p>
            <a:r>
              <a:rPr lang="id-ID" dirty="0"/>
              <a:t>We </a:t>
            </a:r>
            <a:r>
              <a:rPr lang="id-ID" dirty="0" err="1"/>
              <a:t>can</a:t>
            </a:r>
            <a:r>
              <a:rPr lang="id-ID" dirty="0"/>
              <a:t> </a:t>
            </a:r>
            <a:r>
              <a:rPr lang="id-ID" dirty="0" err="1"/>
              <a:t>priortize</a:t>
            </a:r>
            <a:r>
              <a:rPr lang="id-ID" baseline="0" dirty="0"/>
              <a:t> </a:t>
            </a:r>
            <a:r>
              <a:rPr lang="id-ID" baseline="0" dirty="0" err="1"/>
              <a:t>future</a:t>
            </a:r>
            <a:r>
              <a:rPr lang="id-ID" baseline="0" dirty="0"/>
              <a:t> </a:t>
            </a:r>
            <a:r>
              <a:rPr lang="id-ID" baseline="0" dirty="0" err="1"/>
              <a:t>experiments</a:t>
            </a:r>
            <a:r>
              <a:rPr lang="id-ID" baseline="0" dirty="0"/>
              <a:t> </a:t>
            </a:r>
            <a:r>
              <a:rPr lang="id-ID" baseline="0" dirty="0" err="1"/>
              <a:t>based</a:t>
            </a:r>
            <a:r>
              <a:rPr lang="id-ID" baseline="0" dirty="0"/>
              <a:t> </a:t>
            </a:r>
            <a:r>
              <a:rPr lang="id-ID" baseline="0" dirty="0" err="1"/>
              <a:t>on</a:t>
            </a:r>
            <a:r>
              <a:rPr lang="id-ID" baseline="0" dirty="0"/>
              <a:t> </a:t>
            </a:r>
            <a:r>
              <a:rPr lang="id-ID" baseline="0" dirty="0" err="1"/>
              <a:t>the</a:t>
            </a:r>
            <a:r>
              <a:rPr lang="id-ID" baseline="0" dirty="0"/>
              <a:t> </a:t>
            </a:r>
            <a:r>
              <a:rPr lang="id-ID" baseline="0" dirty="0" err="1"/>
              <a:t>information</a:t>
            </a:r>
            <a:r>
              <a:rPr lang="id-ID" baseline="0" dirty="0"/>
              <a:t> </a:t>
            </a:r>
            <a:r>
              <a:rPr lang="id-ID" baseline="0" dirty="0" err="1"/>
              <a:t>revealed</a:t>
            </a:r>
            <a:r>
              <a:rPr lang="id-ID" baseline="0" dirty="0"/>
              <a:t> </a:t>
            </a:r>
            <a:r>
              <a:rPr lang="id-ID" baseline="0" dirty="0" err="1"/>
              <a:t>by</a:t>
            </a:r>
            <a:r>
              <a:rPr lang="id-ID" baseline="0" dirty="0"/>
              <a:t> </a:t>
            </a:r>
            <a:r>
              <a:rPr lang="id-ID" baseline="0" dirty="0" err="1"/>
              <a:t>them</a:t>
            </a:r>
            <a:r>
              <a:rPr lang="id-ID" baseline="0" dirty="0"/>
              <a:t>.</a:t>
            </a:r>
          </a:p>
          <a:p>
            <a:endParaRPr lang="id-ID" baseline="0" dirty="0"/>
          </a:p>
          <a:p>
            <a:r>
              <a:rPr lang="id-ID" dirty="0"/>
              <a:t>We </a:t>
            </a:r>
            <a:r>
              <a:rPr lang="id-ID" dirty="0" err="1"/>
              <a:t>can</a:t>
            </a:r>
            <a:r>
              <a:rPr lang="id-ID" dirty="0"/>
              <a:t> </a:t>
            </a:r>
            <a:r>
              <a:rPr lang="id-ID" dirty="0" err="1"/>
              <a:t>also</a:t>
            </a:r>
            <a:r>
              <a:rPr lang="id-ID" dirty="0"/>
              <a:t> </a:t>
            </a:r>
            <a:r>
              <a:rPr lang="id-ID" dirty="0" err="1"/>
              <a:t>launch</a:t>
            </a:r>
            <a:r>
              <a:rPr lang="id-ID" baseline="0" dirty="0"/>
              <a:t> </a:t>
            </a:r>
            <a:r>
              <a:rPr lang="id-ID" baseline="0" dirty="0" err="1"/>
              <a:t>an</a:t>
            </a:r>
            <a:r>
              <a:rPr lang="id-ID" baseline="0" dirty="0"/>
              <a:t> </a:t>
            </a:r>
            <a:r>
              <a:rPr lang="id-ID" baseline="0" dirty="0" err="1"/>
              <a:t>advertiser</a:t>
            </a:r>
            <a:r>
              <a:rPr lang="id-ID" baseline="0" dirty="0"/>
              <a:t> </a:t>
            </a:r>
            <a:r>
              <a:rPr lang="id-ID" baseline="0" dirty="0" err="1"/>
              <a:t>facing</a:t>
            </a:r>
            <a:r>
              <a:rPr lang="id-ID" baseline="0" dirty="0"/>
              <a:t> </a:t>
            </a:r>
            <a:r>
              <a:rPr lang="id-ID" baseline="0" dirty="0" err="1"/>
              <a:t>version</a:t>
            </a:r>
            <a:r>
              <a:rPr lang="id-ID" baseline="0" dirty="0"/>
              <a:t> </a:t>
            </a:r>
            <a:r>
              <a:rPr lang="id-ID" baseline="0" dirty="0" err="1"/>
              <a:t>for</a:t>
            </a:r>
            <a:r>
              <a:rPr lang="id-ID" baseline="0" dirty="0"/>
              <a:t> </a:t>
            </a:r>
            <a:r>
              <a:rPr lang="id-ID" baseline="0" dirty="0" err="1"/>
              <a:t>the</a:t>
            </a:r>
            <a:r>
              <a:rPr lang="id-ID" baseline="0" dirty="0"/>
              <a:t> </a:t>
            </a:r>
            <a:r>
              <a:rPr lang="id-ID" baseline="0" dirty="0" err="1"/>
              <a:t>advertisers</a:t>
            </a:r>
            <a:r>
              <a:rPr lang="id-ID" baseline="0" dirty="0"/>
              <a:t> </a:t>
            </a:r>
            <a:r>
              <a:rPr lang="id-ID" baseline="0" dirty="0" err="1"/>
              <a:t>to</a:t>
            </a:r>
            <a:r>
              <a:rPr lang="id-ID" baseline="0" dirty="0"/>
              <a:t> </a:t>
            </a:r>
            <a:r>
              <a:rPr lang="id-ID" baseline="0" dirty="0" err="1"/>
              <a:t>visualize</a:t>
            </a:r>
            <a:r>
              <a:rPr lang="id-ID" baseline="0" dirty="0"/>
              <a:t> </a:t>
            </a:r>
            <a:r>
              <a:rPr lang="id-ID" baseline="0" dirty="0" err="1"/>
              <a:t>customers</a:t>
            </a:r>
            <a:r>
              <a:rPr lang="id-ID" baseline="0" dirty="0"/>
              <a:t> </a:t>
            </a:r>
            <a:r>
              <a:rPr lang="id-ID" baseline="0" dirty="0" err="1"/>
              <a:t>engagement</a:t>
            </a:r>
            <a:r>
              <a:rPr lang="id-ID" baseline="0" dirty="0"/>
              <a:t>.</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18</a:t>
            </a:fld>
            <a:endParaRPr lang="en-US" dirty="0"/>
          </a:p>
        </p:txBody>
      </p:sp>
    </p:spTree>
    <p:extLst>
      <p:ext uri="{BB962C8B-B14F-4D97-AF65-F5344CB8AC3E}">
        <p14:creationId xmlns:p14="http://schemas.microsoft.com/office/powerpoint/2010/main" val="1834535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dirty="0"/>
              <a:t>The </a:t>
            </a:r>
            <a:r>
              <a:rPr lang="id-ID" dirty="0" err="1"/>
              <a:t>next</a:t>
            </a:r>
            <a:r>
              <a:rPr lang="id-ID" dirty="0"/>
              <a:t> </a:t>
            </a:r>
            <a:r>
              <a:rPr lang="id-ID" dirty="0" err="1"/>
              <a:t>big</a:t>
            </a:r>
            <a:r>
              <a:rPr lang="id-ID" dirty="0"/>
              <a:t> </a:t>
            </a:r>
            <a:r>
              <a:rPr lang="id-ID" dirty="0" err="1"/>
              <a:t>question</a:t>
            </a:r>
            <a:r>
              <a:rPr lang="id-ID" dirty="0"/>
              <a:t> </a:t>
            </a:r>
            <a:r>
              <a:rPr lang="id-ID" dirty="0" err="1"/>
              <a:t>is</a:t>
            </a:r>
            <a:r>
              <a:rPr lang="id-ID" dirty="0"/>
              <a:t> </a:t>
            </a:r>
            <a:r>
              <a:rPr lang="id-ID" dirty="0" err="1"/>
              <a:t>why</a:t>
            </a:r>
            <a:r>
              <a:rPr lang="id-ID" dirty="0"/>
              <a:t> </a:t>
            </a:r>
            <a:r>
              <a:rPr lang="id-ID" dirty="0" err="1"/>
              <a:t>do</a:t>
            </a:r>
            <a:r>
              <a:rPr lang="id-ID" dirty="0"/>
              <a:t> </a:t>
            </a:r>
            <a:r>
              <a:rPr lang="id-ID" dirty="0" err="1"/>
              <a:t>we</a:t>
            </a:r>
            <a:r>
              <a:rPr lang="id-ID" dirty="0"/>
              <a:t> </a:t>
            </a:r>
            <a:r>
              <a:rPr lang="id-ID" dirty="0" err="1"/>
              <a:t>need</a:t>
            </a:r>
            <a:r>
              <a:rPr lang="id-ID" dirty="0"/>
              <a:t> </a:t>
            </a:r>
            <a:r>
              <a:rPr lang="id-ID" dirty="0" err="1"/>
              <a:t>creative</a:t>
            </a:r>
            <a:r>
              <a:rPr lang="id-ID" dirty="0"/>
              <a:t> </a:t>
            </a:r>
            <a:r>
              <a:rPr lang="id-ID" dirty="0" err="1"/>
              <a:t>heatmaps</a:t>
            </a:r>
            <a:r>
              <a:rPr lang="id-ID" dirty="0"/>
              <a:t>.</a:t>
            </a:r>
          </a:p>
          <a:p>
            <a:endParaRPr lang="id-ID" dirty="0"/>
          </a:p>
          <a:p>
            <a:r>
              <a:rPr lang="id-ID" dirty="0" err="1"/>
              <a:t>Visualizing</a:t>
            </a:r>
            <a:r>
              <a:rPr lang="id-ID" dirty="0"/>
              <a:t> </a:t>
            </a:r>
            <a:r>
              <a:rPr lang="id-ID" dirty="0" err="1"/>
              <a:t>heatmaps</a:t>
            </a:r>
            <a:r>
              <a:rPr lang="id-ID" dirty="0"/>
              <a:t> </a:t>
            </a:r>
            <a:r>
              <a:rPr lang="id-ID" dirty="0" err="1"/>
              <a:t>can</a:t>
            </a:r>
            <a:r>
              <a:rPr lang="id-ID" dirty="0"/>
              <a:t> </a:t>
            </a:r>
            <a:r>
              <a:rPr lang="id-ID" dirty="0" err="1"/>
              <a:t>benefit</a:t>
            </a:r>
            <a:r>
              <a:rPr lang="id-ID" dirty="0"/>
              <a:t> </a:t>
            </a:r>
            <a:r>
              <a:rPr lang="id-ID" dirty="0" err="1"/>
              <a:t>us</a:t>
            </a:r>
            <a:r>
              <a:rPr lang="id-ID" dirty="0"/>
              <a:t> in </a:t>
            </a:r>
            <a:r>
              <a:rPr lang="id-ID" dirty="0" err="1"/>
              <a:t>following</a:t>
            </a:r>
            <a:r>
              <a:rPr lang="id-ID" dirty="0"/>
              <a:t> </a:t>
            </a:r>
            <a:r>
              <a:rPr lang="id-ID" dirty="0" err="1"/>
              <a:t>three</a:t>
            </a:r>
            <a:r>
              <a:rPr lang="id-ID" dirty="0"/>
              <a:t> </a:t>
            </a:r>
            <a:r>
              <a:rPr lang="id-ID" dirty="0" err="1"/>
              <a:t>ways</a:t>
            </a:r>
            <a:r>
              <a:rPr lang="id-ID" dirty="0"/>
              <a:t>.</a:t>
            </a:r>
          </a:p>
          <a:p>
            <a:endParaRPr lang="id-ID" dirty="0"/>
          </a:p>
          <a:p>
            <a:r>
              <a:rPr lang="id-ID" dirty="0"/>
              <a:t>We </a:t>
            </a:r>
            <a:r>
              <a:rPr lang="id-ID" dirty="0" err="1"/>
              <a:t>can</a:t>
            </a:r>
            <a:r>
              <a:rPr lang="id-ID" dirty="0"/>
              <a:t> </a:t>
            </a:r>
            <a:r>
              <a:rPr lang="id-ID" dirty="0" err="1"/>
              <a:t>do</a:t>
            </a:r>
            <a:r>
              <a:rPr lang="id-ID" dirty="0"/>
              <a:t> </a:t>
            </a:r>
            <a:r>
              <a:rPr lang="id-ID" dirty="0" err="1"/>
              <a:t>clicks</a:t>
            </a:r>
            <a:r>
              <a:rPr lang="id-ID" dirty="0"/>
              <a:t> </a:t>
            </a:r>
            <a:r>
              <a:rPr lang="id-ID" dirty="0" err="1"/>
              <a:t>analysis</a:t>
            </a:r>
            <a:r>
              <a:rPr lang="id-ID" dirty="0"/>
              <a:t> </a:t>
            </a:r>
            <a:r>
              <a:rPr lang="id-ID" dirty="0" err="1"/>
              <a:t>to</a:t>
            </a:r>
            <a:r>
              <a:rPr lang="id-ID" dirty="0"/>
              <a:t> </a:t>
            </a:r>
            <a:r>
              <a:rPr lang="id-ID" dirty="0" err="1"/>
              <a:t>determine</a:t>
            </a:r>
            <a:r>
              <a:rPr lang="id-ID" dirty="0"/>
              <a:t> </a:t>
            </a:r>
            <a:r>
              <a:rPr lang="id-ID" dirty="0" err="1"/>
              <a:t>the</a:t>
            </a:r>
            <a:r>
              <a:rPr lang="id-ID" dirty="0"/>
              <a:t> hot </a:t>
            </a:r>
            <a:r>
              <a:rPr lang="id-ID" dirty="0" err="1"/>
              <a:t>areas</a:t>
            </a:r>
            <a:r>
              <a:rPr lang="id-ID" dirty="0"/>
              <a:t> </a:t>
            </a:r>
            <a:r>
              <a:rPr lang="id-ID" dirty="0" err="1"/>
              <a:t>which</a:t>
            </a:r>
            <a:r>
              <a:rPr lang="id-ID" baseline="0" dirty="0"/>
              <a:t> are </a:t>
            </a:r>
            <a:r>
              <a:rPr lang="id-ID" baseline="0" dirty="0" err="1"/>
              <a:t>visually</a:t>
            </a:r>
            <a:r>
              <a:rPr lang="id-ID" baseline="0" dirty="0"/>
              <a:t> </a:t>
            </a:r>
            <a:r>
              <a:rPr lang="id-ID" baseline="0" dirty="0" err="1"/>
              <a:t>appealing</a:t>
            </a:r>
            <a:r>
              <a:rPr lang="id-ID" baseline="0" dirty="0"/>
              <a:t> </a:t>
            </a:r>
            <a:r>
              <a:rPr lang="id-ID" baseline="0" dirty="0" err="1"/>
              <a:t>to</a:t>
            </a:r>
            <a:r>
              <a:rPr lang="id-ID" baseline="0" dirty="0"/>
              <a:t> </a:t>
            </a:r>
            <a:r>
              <a:rPr lang="id-ID" baseline="0" dirty="0" err="1"/>
              <a:t>users</a:t>
            </a:r>
            <a:r>
              <a:rPr lang="id-ID" baseline="0" dirty="0"/>
              <a:t>.</a:t>
            </a:r>
          </a:p>
          <a:p>
            <a:endParaRPr lang="id-ID" baseline="0" dirty="0"/>
          </a:p>
          <a:p>
            <a:r>
              <a:rPr lang="id-ID" dirty="0"/>
              <a:t>We </a:t>
            </a:r>
            <a:r>
              <a:rPr lang="id-ID" dirty="0" err="1"/>
              <a:t>can</a:t>
            </a:r>
            <a:r>
              <a:rPr lang="id-ID" dirty="0"/>
              <a:t> </a:t>
            </a:r>
            <a:r>
              <a:rPr lang="id-ID" dirty="0" err="1"/>
              <a:t>priortize</a:t>
            </a:r>
            <a:r>
              <a:rPr lang="id-ID" baseline="0" dirty="0"/>
              <a:t> </a:t>
            </a:r>
            <a:r>
              <a:rPr lang="id-ID" baseline="0" dirty="0" err="1"/>
              <a:t>future</a:t>
            </a:r>
            <a:r>
              <a:rPr lang="id-ID" baseline="0" dirty="0"/>
              <a:t> </a:t>
            </a:r>
            <a:r>
              <a:rPr lang="id-ID" baseline="0" dirty="0" err="1"/>
              <a:t>experiments</a:t>
            </a:r>
            <a:r>
              <a:rPr lang="id-ID" baseline="0" dirty="0"/>
              <a:t> </a:t>
            </a:r>
            <a:r>
              <a:rPr lang="id-ID" baseline="0" dirty="0" err="1"/>
              <a:t>based</a:t>
            </a:r>
            <a:r>
              <a:rPr lang="id-ID" baseline="0" dirty="0"/>
              <a:t> </a:t>
            </a:r>
            <a:r>
              <a:rPr lang="id-ID" baseline="0" dirty="0" err="1"/>
              <a:t>on</a:t>
            </a:r>
            <a:r>
              <a:rPr lang="id-ID" baseline="0" dirty="0"/>
              <a:t> </a:t>
            </a:r>
            <a:r>
              <a:rPr lang="id-ID" baseline="0" dirty="0" err="1"/>
              <a:t>the</a:t>
            </a:r>
            <a:r>
              <a:rPr lang="id-ID" baseline="0" dirty="0"/>
              <a:t> </a:t>
            </a:r>
            <a:r>
              <a:rPr lang="id-ID" baseline="0" dirty="0" err="1"/>
              <a:t>information</a:t>
            </a:r>
            <a:r>
              <a:rPr lang="id-ID" baseline="0" dirty="0"/>
              <a:t> </a:t>
            </a:r>
            <a:r>
              <a:rPr lang="id-ID" baseline="0" dirty="0" err="1"/>
              <a:t>revealed</a:t>
            </a:r>
            <a:r>
              <a:rPr lang="id-ID" baseline="0" dirty="0"/>
              <a:t> </a:t>
            </a:r>
            <a:r>
              <a:rPr lang="id-ID" baseline="0" dirty="0" err="1"/>
              <a:t>by</a:t>
            </a:r>
            <a:r>
              <a:rPr lang="id-ID" baseline="0" dirty="0"/>
              <a:t> </a:t>
            </a:r>
            <a:r>
              <a:rPr lang="id-ID" baseline="0" dirty="0" err="1"/>
              <a:t>them</a:t>
            </a:r>
            <a:r>
              <a:rPr lang="id-ID" baseline="0" dirty="0"/>
              <a:t>.</a:t>
            </a:r>
          </a:p>
          <a:p>
            <a:endParaRPr lang="id-ID" baseline="0" dirty="0"/>
          </a:p>
          <a:p>
            <a:r>
              <a:rPr lang="id-ID" dirty="0"/>
              <a:t>We </a:t>
            </a:r>
            <a:r>
              <a:rPr lang="id-ID" dirty="0" err="1"/>
              <a:t>can</a:t>
            </a:r>
            <a:r>
              <a:rPr lang="id-ID" dirty="0"/>
              <a:t> </a:t>
            </a:r>
            <a:r>
              <a:rPr lang="id-ID" dirty="0" err="1"/>
              <a:t>also</a:t>
            </a:r>
            <a:r>
              <a:rPr lang="id-ID" dirty="0"/>
              <a:t> </a:t>
            </a:r>
            <a:r>
              <a:rPr lang="id-ID" dirty="0" err="1"/>
              <a:t>launch</a:t>
            </a:r>
            <a:r>
              <a:rPr lang="id-ID" baseline="0" dirty="0"/>
              <a:t> </a:t>
            </a:r>
            <a:r>
              <a:rPr lang="id-ID" baseline="0" dirty="0" err="1"/>
              <a:t>an</a:t>
            </a:r>
            <a:r>
              <a:rPr lang="id-ID" baseline="0" dirty="0"/>
              <a:t> </a:t>
            </a:r>
            <a:r>
              <a:rPr lang="id-ID" baseline="0" dirty="0" err="1"/>
              <a:t>advertiser</a:t>
            </a:r>
            <a:r>
              <a:rPr lang="id-ID" baseline="0" dirty="0"/>
              <a:t> </a:t>
            </a:r>
            <a:r>
              <a:rPr lang="id-ID" baseline="0" dirty="0" err="1"/>
              <a:t>facing</a:t>
            </a:r>
            <a:r>
              <a:rPr lang="id-ID" baseline="0" dirty="0"/>
              <a:t> </a:t>
            </a:r>
            <a:r>
              <a:rPr lang="id-ID" baseline="0" dirty="0" err="1"/>
              <a:t>version</a:t>
            </a:r>
            <a:r>
              <a:rPr lang="id-ID" baseline="0" dirty="0"/>
              <a:t> </a:t>
            </a:r>
            <a:r>
              <a:rPr lang="id-ID" baseline="0" dirty="0" err="1"/>
              <a:t>for</a:t>
            </a:r>
            <a:r>
              <a:rPr lang="id-ID" baseline="0" dirty="0"/>
              <a:t> </a:t>
            </a:r>
            <a:r>
              <a:rPr lang="id-ID" baseline="0" dirty="0" err="1"/>
              <a:t>the</a:t>
            </a:r>
            <a:r>
              <a:rPr lang="id-ID" baseline="0" dirty="0"/>
              <a:t> </a:t>
            </a:r>
            <a:r>
              <a:rPr lang="id-ID" baseline="0" dirty="0" err="1"/>
              <a:t>advertisers</a:t>
            </a:r>
            <a:r>
              <a:rPr lang="id-ID" baseline="0" dirty="0"/>
              <a:t> </a:t>
            </a:r>
            <a:r>
              <a:rPr lang="id-ID" baseline="0" dirty="0" err="1"/>
              <a:t>to</a:t>
            </a:r>
            <a:r>
              <a:rPr lang="id-ID" baseline="0" dirty="0"/>
              <a:t> </a:t>
            </a:r>
            <a:r>
              <a:rPr lang="id-ID" baseline="0" dirty="0" err="1"/>
              <a:t>visualize</a:t>
            </a:r>
            <a:r>
              <a:rPr lang="id-ID" baseline="0" dirty="0"/>
              <a:t> </a:t>
            </a:r>
            <a:r>
              <a:rPr lang="id-ID" baseline="0" dirty="0" err="1"/>
              <a:t>customers</a:t>
            </a:r>
            <a:r>
              <a:rPr lang="id-ID" baseline="0" dirty="0"/>
              <a:t> </a:t>
            </a:r>
            <a:r>
              <a:rPr lang="id-ID" baseline="0" dirty="0" err="1"/>
              <a:t>engagement</a:t>
            </a:r>
            <a:r>
              <a:rPr lang="id-ID" baseline="0" dirty="0"/>
              <a:t>.</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19</a:t>
            </a:fld>
            <a:endParaRPr lang="en-US" dirty="0"/>
          </a:p>
        </p:txBody>
      </p:sp>
    </p:spTree>
    <p:extLst>
      <p:ext uri="{BB962C8B-B14F-4D97-AF65-F5344CB8AC3E}">
        <p14:creationId xmlns:p14="http://schemas.microsoft.com/office/powerpoint/2010/main" val="49338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87946-F38A-442D-8B4B-7C33473CC735}" type="slidenum">
              <a:rPr lang="en-US" smtClean="0"/>
              <a:t>2</a:t>
            </a:fld>
            <a:endParaRPr lang="en-US" dirty="0"/>
          </a:p>
        </p:txBody>
      </p:sp>
    </p:spTree>
    <p:extLst>
      <p:ext uri="{BB962C8B-B14F-4D97-AF65-F5344CB8AC3E}">
        <p14:creationId xmlns:p14="http://schemas.microsoft.com/office/powerpoint/2010/main" val="1668055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20</a:t>
            </a:fld>
            <a:endParaRPr lang="en-US" dirty="0"/>
          </a:p>
        </p:txBody>
      </p:sp>
    </p:spTree>
    <p:extLst>
      <p:ext uri="{BB962C8B-B14F-4D97-AF65-F5344CB8AC3E}">
        <p14:creationId xmlns:p14="http://schemas.microsoft.com/office/powerpoint/2010/main" val="1855798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21</a:t>
            </a:fld>
            <a:endParaRPr lang="en-US" dirty="0"/>
          </a:p>
        </p:txBody>
      </p:sp>
    </p:spTree>
    <p:extLst>
      <p:ext uri="{BB962C8B-B14F-4D97-AF65-F5344CB8AC3E}">
        <p14:creationId xmlns:p14="http://schemas.microsoft.com/office/powerpoint/2010/main" val="3740716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22</a:t>
            </a:fld>
            <a:endParaRPr lang="en-US" dirty="0"/>
          </a:p>
        </p:txBody>
      </p:sp>
    </p:spTree>
    <p:extLst>
      <p:ext uri="{BB962C8B-B14F-4D97-AF65-F5344CB8AC3E}">
        <p14:creationId xmlns:p14="http://schemas.microsoft.com/office/powerpoint/2010/main" val="2481134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23</a:t>
            </a:fld>
            <a:endParaRPr lang="en-US" dirty="0"/>
          </a:p>
        </p:txBody>
      </p:sp>
    </p:spTree>
    <p:extLst>
      <p:ext uri="{BB962C8B-B14F-4D97-AF65-F5344CB8AC3E}">
        <p14:creationId xmlns:p14="http://schemas.microsoft.com/office/powerpoint/2010/main" val="1514841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24</a:t>
            </a:fld>
            <a:endParaRPr lang="en-US" dirty="0"/>
          </a:p>
        </p:txBody>
      </p:sp>
    </p:spTree>
    <p:extLst>
      <p:ext uri="{BB962C8B-B14F-4D97-AF65-F5344CB8AC3E}">
        <p14:creationId xmlns:p14="http://schemas.microsoft.com/office/powerpoint/2010/main" val="3914572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25</a:t>
            </a:fld>
            <a:endParaRPr lang="en-US" dirty="0"/>
          </a:p>
        </p:txBody>
      </p:sp>
    </p:spTree>
    <p:extLst>
      <p:ext uri="{BB962C8B-B14F-4D97-AF65-F5344CB8AC3E}">
        <p14:creationId xmlns:p14="http://schemas.microsoft.com/office/powerpoint/2010/main" val="3419139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26</a:t>
            </a:fld>
            <a:endParaRPr lang="en-US" dirty="0"/>
          </a:p>
        </p:txBody>
      </p:sp>
    </p:spTree>
    <p:extLst>
      <p:ext uri="{BB962C8B-B14F-4D97-AF65-F5344CB8AC3E}">
        <p14:creationId xmlns:p14="http://schemas.microsoft.com/office/powerpoint/2010/main" val="1064187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27</a:t>
            </a:fld>
            <a:endParaRPr lang="en-US" dirty="0"/>
          </a:p>
        </p:txBody>
      </p:sp>
    </p:spTree>
    <p:extLst>
      <p:ext uri="{BB962C8B-B14F-4D97-AF65-F5344CB8AC3E}">
        <p14:creationId xmlns:p14="http://schemas.microsoft.com/office/powerpoint/2010/main" val="594043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28</a:t>
            </a:fld>
            <a:endParaRPr lang="en-US" dirty="0"/>
          </a:p>
        </p:txBody>
      </p:sp>
    </p:spTree>
    <p:extLst>
      <p:ext uri="{BB962C8B-B14F-4D97-AF65-F5344CB8AC3E}">
        <p14:creationId xmlns:p14="http://schemas.microsoft.com/office/powerpoint/2010/main" val="3147574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29</a:t>
            </a:fld>
            <a:endParaRPr lang="en-US" dirty="0"/>
          </a:p>
        </p:txBody>
      </p:sp>
    </p:spTree>
    <p:extLst>
      <p:ext uri="{BB962C8B-B14F-4D97-AF65-F5344CB8AC3E}">
        <p14:creationId xmlns:p14="http://schemas.microsoft.com/office/powerpoint/2010/main" val="46276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dirty="0"/>
              <a:t>The </a:t>
            </a:r>
            <a:r>
              <a:rPr lang="id-ID" dirty="0" err="1"/>
              <a:t>next</a:t>
            </a:r>
            <a:r>
              <a:rPr lang="id-ID" dirty="0"/>
              <a:t> </a:t>
            </a:r>
            <a:r>
              <a:rPr lang="id-ID" dirty="0" err="1"/>
              <a:t>big</a:t>
            </a:r>
            <a:r>
              <a:rPr lang="id-ID" dirty="0"/>
              <a:t> </a:t>
            </a:r>
            <a:r>
              <a:rPr lang="id-ID" dirty="0" err="1"/>
              <a:t>question</a:t>
            </a:r>
            <a:r>
              <a:rPr lang="id-ID" dirty="0"/>
              <a:t> </a:t>
            </a:r>
            <a:r>
              <a:rPr lang="id-ID" dirty="0" err="1"/>
              <a:t>is</a:t>
            </a:r>
            <a:r>
              <a:rPr lang="id-ID" dirty="0"/>
              <a:t> </a:t>
            </a:r>
            <a:r>
              <a:rPr lang="id-ID" dirty="0" err="1"/>
              <a:t>why</a:t>
            </a:r>
            <a:r>
              <a:rPr lang="id-ID" dirty="0"/>
              <a:t> </a:t>
            </a:r>
            <a:r>
              <a:rPr lang="id-ID" dirty="0" err="1"/>
              <a:t>do</a:t>
            </a:r>
            <a:r>
              <a:rPr lang="id-ID" dirty="0"/>
              <a:t> </a:t>
            </a:r>
            <a:r>
              <a:rPr lang="id-ID" dirty="0" err="1"/>
              <a:t>we</a:t>
            </a:r>
            <a:r>
              <a:rPr lang="id-ID" dirty="0"/>
              <a:t> </a:t>
            </a:r>
            <a:r>
              <a:rPr lang="id-ID" dirty="0" err="1"/>
              <a:t>need</a:t>
            </a:r>
            <a:r>
              <a:rPr lang="id-ID" dirty="0"/>
              <a:t> </a:t>
            </a:r>
            <a:r>
              <a:rPr lang="id-ID" dirty="0" err="1"/>
              <a:t>creative</a:t>
            </a:r>
            <a:r>
              <a:rPr lang="id-ID" dirty="0"/>
              <a:t> </a:t>
            </a:r>
            <a:r>
              <a:rPr lang="id-ID" dirty="0" err="1"/>
              <a:t>heatmaps</a:t>
            </a:r>
            <a:r>
              <a:rPr lang="id-ID" dirty="0"/>
              <a:t>.</a:t>
            </a:r>
          </a:p>
          <a:p>
            <a:endParaRPr lang="id-ID" dirty="0"/>
          </a:p>
          <a:p>
            <a:r>
              <a:rPr lang="id-ID" dirty="0" err="1"/>
              <a:t>Visualizing</a:t>
            </a:r>
            <a:r>
              <a:rPr lang="id-ID" dirty="0"/>
              <a:t> </a:t>
            </a:r>
            <a:r>
              <a:rPr lang="id-ID" dirty="0" err="1"/>
              <a:t>heatmaps</a:t>
            </a:r>
            <a:r>
              <a:rPr lang="id-ID" dirty="0"/>
              <a:t> </a:t>
            </a:r>
            <a:r>
              <a:rPr lang="id-ID" dirty="0" err="1"/>
              <a:t>can</a:t>
            </a:r>
            <a:r>
              <a:rPr lang="id-ID" dirty="0"/>
              <a:t> </a:t>
            </a:r>
            <a:r>
              <a:rPr lang="id-ID" dirty="0" err="1"/>
              <a:t>benefit</a:t>
            </a:r>
            <a:r>
              <a:rPr lang="id-ID" dirty="0"/>
              <a:t> </a:t>
            </a:r>
            <a:r>
              <a:rPr lang="id-ID" dirty="0" err="1"/>
              <a:t>us</a:t>
            </a:r>
            <a:r>
              <a:rPr lang="id-ID" dirty="0"/>
              <a:t> in </a:t>
            </a:r>
            <a:r>
              <a:rPr lang="id-ID" dirty="0" err="1"/>
              <a:t>following</a:t>
            </a:r>
            <a:r>
              <a:rPr lang="id-ID" dirty="0"/>
              <a:t> </a:t>
            </a:r>
            <a:r>
              <a:rPr lang="id-ID" dirty="0" err="1"/>
              <a:t>three</a:t>
            </a:r>
            <a:r>
              <a:rPr lang="id-ID" dirty="0"/>
              <a:t> </a:t>
            </a:r>
            <a:r>
              <a:rPr lang="id-ID" dirty="0" err="1"/>
              <a:t>ways</a:t>
            </a:r>
            <a:r>
              <a:rPr lang="id-ID" dirty="0"/>
              <a:t>.</a:t>
            </a:r>
          </a:p>
          <a:p>
            <a:endParaRPr lang="id-ID" dirty="0"/>
          </a:p>
          <a:p>
            <a:r>
              <a:rPr lang="id-ID" dirty="0"/>
              <a:t>We </a:t>
            </a:r>
            <a:r>
              <a:rPr lang="id-ID" dirty="0" err="1"/>
              <a:t>can</a:t>
            </a:r>
            <a:r>
              <a:rPr lang="id-ID" dirty="0"/>
              <a:t> </a:t>
            </a:r>
            <a:r>
              <a:rPr lang="id-ID" dirty="0" err="1"/>
              <a:t>do</a:t>
            </a:r>
            <a:r>
              <a:rPr lang="id-ID" dirty="0"/>
              <a:t> </a:t>
            </a:r>
            <a:r>
              <a:rPr lang="id-ID" dirty="0" err="1"/>
              <a:t>clicks</a:t>
            </a:r>
            <a:r>
              <a:rPr lang="id-ID" dirty="0"/>
              <a:t> </a:t>
            </a:r>
            <a:r>
              <a:rPr lang="id-ID" dirty="0" err="1"/>
              <a:t>analysis</a:t>
            </a:r>
            <a:r>
              <a:rPr lang="id-ID" dirty="0"/>
              <a:t> </a:t>
            </a:r>
            <a:r>
              <a:rPr lang="id-ID" dirty="0" err="1"/>
              <a:t>to</a:t>
            </a:r>
            <a:r>
              <a:rPr lang="id-ID" dirty="0"/>
              <a:t> </a:t>
            </a:r>
            <a:r>
              <a:rPr lang="id-ID" dirty="0" err="1"/>
              <a:t>determine</a:t>
            </a:r>
            <a:r>
              <a:rPr lang="id-ID" dirty="0"/>
              <a:t> </a:t>
            </a:r>
            <a:r>
              <a:rPr lang="id-ID" dirty="0" err="1"/>
              <a:t>the</a:t>
            </a:r>
            <a:r>
              <a:rPr lang="id-ID" dirty="0"/>
              <a:t> hot </a:t>
            </a:r>
            <a:r>
              <a:rPr lang="id-ID" dirty="0" err="1"/>
              <a:t>areas</a:t>
            </a:r>
            <a:r>
              <a:rPr lang="id-ID" dirty="0"/>
              <a:t> </a:t>
            </a:r>
            <a:r>
              <a:rPr lang="id-ID" dirty="0" err="1"/>
              <a:t>which</a:t>
            </a:r>
            <a:r>
              <a:rPr lang="id-ID" baseline="0" dirty="0"/>
              <a:t> are </a:t>
            </a:r>
            <a:r>
              <a:rPr lang="id-ID" baseline="0" dirty="0" err="1"/>
              <a:t>visually</a:t>
            </a:r>
            <a:r>
              <a:rPr lang="id-ID" baseline="0" dirty="0"/>
              <a:t> </a:t>
            </a:r>
            <a:r>
              <a:rPr lang="id-ID" baseline="0" dirty="0" err="1"/>
              <a:t>appealing</a:t>
            </a:r>
            <a:r>
              <a:rPr lang="id-ID" baseline="0" dirty="0"/>
              <a:t> </a:t>
            </a:r>
            <a:r>
              <a:rPr lang="id-ID" baseline="0" dirty="0" err="1"/>
              <a:t>to</a:t>
            </a:r>
            <a:r>
              <a:rPr lang="id-ID" baseline="0" dirty="0"/>
              <a:t> </a:t>
            </a:r>
            <a:r>
              <a:rPr lang="id-ID" baseline="0" dirty="0" err="1"/>
              <a:t>users</a:t>
            </a:r>
            <a:r>
              <a:rPr lang="id-ID" baseline="0" dirty="0"/>
              <a:t>.</a:t>
            </a:r>
          </a:p>
          <a:p>
            <a:endParaRPr lang="id-ID" baseline="0" dirty="0"/>
          </a:p>
          <a:p>
            <a:r>
              <a:rPr lang="id-ID" dirty="0"/>
              <a:t>We </a:t>
            </a:r>
            <a:r>
              <a:rPr lang="id-ID" dirty="0" err="1"/>
              <a:t>can</a:t>
            </a:r>
            <a:r>
              <a:rPr lang="id-ID" dirty="0"/>
              <a:t> </a:t>
            </a:r>
            <a:r>
              <a:rPr lang="id-ID" dirty="0" err="1"/>
              <a:t>priortize</a:t>
            </a:r>
            <a:r>
              <a:rPr lang="id-ID" baseline="0" dirty="0"/>
              <a:t> </a:t>
            </a:r>
            <a:r>
              <a:rPr lang="id-ID" baseline="0" dirty="0" err="1"/>
              <a:t>future</a:t>
            </a:r>
            <a:r>
              <a:rPr lang="id-ID" baseline="0" dirty="0"/>
              <a:t> </a:t>
            </a:r>
            <a:r>
              <a:rPr lang="id-ID" baseline="0" dirty="0" err="1"/>
              <a:t>experiments</a:t>
            </a:r>
            <a:r>
              <a:rPr lang="id-ID" baseline="0" dirty="0"/>
              <a:t> </a:t>
            </a:r>
            <a:r>
              <a:rPr lang="id-ID" baseline="0" dirty="0" err="1"/>
              <a:t>based</a:t>
            </a:r>
            <a:r>
              <a:rPr lang="id-ID" baseline="0" dirty="0"/>
              <a:t> </a:t>
            </a:r>
            <a:r>
              <a:rPr lang="id-ID" baseline="0" dirty="0" err="1"/>
              <a:t>on</a:t>
            </a:r>
            <a:r>
              <a:rPr lang="id-ID" baseline="0" dirty="0"/>
              <a:t> </a:t>
            </a:r>
            <a:r>
              <a:rPr lang="id-ID" baseline="0" dirty="0" err="1"/>
              <a:t>the</a:t>
            </a:r>
            <a:r>
              <a:rPr lang="id-ID" baseline="0" dirty="0"/>
              <a:t> </a:t>
            </a:r>
            <a:r>
              <a:rPr lang="id-ID" baseline="0" dirty="0" err="1"/>
              <a:t>information</a:t>
            </a:r>
            <a:r>
              <a:rPr lang="id-ID" baseline="0" dirty="0"/>
              <a:t> </a:t>
            </a:r>
            <a:r>
              <a:rPr lang="id-ID" baseline="0" dirty="0" err="1"/>
              <a:t>revealed</a:t>
            </a:r>
            <a:r>
              <a:rPr lang="id-ID" baseline="0" dirty="0"/>
              <a:t> </a:t>
            </a:r>
            <a:r>
              <a:rPr lang="id-ID" baseline="0" dirty="0" err="1"/>
              <a:t>by</a:t>
            </a:r>
            <a:r>
              <a:rPr lang="id-ID" baseline="0" dirty="0"/>
              <a:t> </a:t>
            </a:r>
            <a:r>
              <a:rPr lang="id-ID" baseline="0" dirty="0" err="1"/>
              <a:t>them</a:t>
            </a:r>
            <a:r>
              <a:rPr lang="id-ID" baseline="0" dirty="0"/>
              <a:t>.</a:t>
            </a:r>
          </a:p>
          <a:p>
            <a:endParaRPr lang="id-ID" baseline="0" dirty="0"/>
          </a:p>
          <a:p>
            <a:r>
              <a:rPr lang="id-ID" dirty="0"/>
              <a:t>We </a:t>
            </a:r>
            <a:r>
              <a:rPr lang="id-ID" dirty="0" err="1"/>
              <a:t>can</a:t>
            </a:r>
            <a:r>
              <a:rPr lang="id-ID" dirty="0"/>
              <a:t> </a:t>
            </a:r>
            <a:r>
              <a:rPr lang="id-ID" dirty="0" err="1"/>
              <a:t>also</a:t>
            </a:r>
            <a:r>
              <a:rPr lang="id-ID" dirty="0"/>
              <a:t> </a:t>
            </a:r>
            <a:r>
              <a:rPr lang="id-ID" dirty="0" err="1"/>
              <a:t>launch</a:t>
            </a:r>
            <a:r>
              <a:rPr lang="id-ID" baseline="0" dirty="0"/>
              <a:t> </a:t>
            </a:r>
            <a:r>
              <a:rPr lang="id-ID" baseline="0" dirty="0" err="1"/>
              <a:t>an</a:t>
            </a:r>
            <a:r>
              <a:rPr lang="id-ID" baseline="0" dirty="0"/>
              <a:t> </a:t>
            </a:r>
            <a:r>
              <a:rPr lang="id-ID" baseline="0" dirty="0" err="1"/>
              <a:t>advertiser</a:t>
            </a:r>
            <a:r>
              <a:rPr lang="id-ID" baseline="0" dirty="0"/>
              <a:t> </a:t>
            </a:r>
            <a:r>
              <a:rPr lang="id-ID" baseline="0" dirty="0" err="1"/>
              <a:t>facing</a:t>
            </a:r>
            <a:r>
              <a:rPr lang="id-ID" baseline="0" dirty="0"/>
              <a:t> </a:t>
            </a:r>
            <a:r>
              <a:rPr lang="id-ID" baseline="0" dirty="0" err="1"/>
              <a:t>version</a:t>
            </a:r>
            <a:r>
              <a:rPr lang="id-ID" baseline="0" dirty="0"/>
              <a:t> </a:t>
            </a:r>
            <a:r>
              <a:rPr lang="id-ID" baseline="0" dirty="0" err="1"/>
              <a:t>for</a:t>
            </a:r>
            <a:r>
              <a:rPr lang="id-ID" baseline="0" dirty="0"/>
              <a:t> </a:t>
            </a:r>
            <a:r>
              <a:rPr lang="id-ID" baseline="0" dirty="0" err="1"/>
              <a:t>the</a:t>
            </a:r>
            <a:r>
              <a:rPr lang="id-ID" baseline="0" dirty="0"/>
              <a:t> </a:t>
            </a:r>
            <a:r>
              <a:rPr lang="id-ID" baseline="0" dirty="0" err="1"/>
              <a:t>advertisers</a:t>
            </a:r>
            <a:r>
              <a:rPr lang="id-ID" baseline="0" dirty="0"/>
              <a:t> </a:t>
            </a:r>
            <a:r>
              <a:rPr lang="id-ID" baseline="0" dirty="0" err="1"/>
              <a:t>to</a:t>
            </a:r>
            <a:r>
              <a:rPr lang="id-ID" baseline="0" dirty="0"/>
              <a:t> </a:t>
            </a:r>
            <a:r>
              <a:rPr lang="id-ID" baseline="0" dirty="0" err="1"/>
              <a:t>visualize</a:t>
            </a:r>
            <a:r>
              <a:rPr lang="id-ID" baseline="0" dirty="0"/>
              <a:t> </a:t>
            </a:r>
            <a:r>
              <a:rPr lang="id-ID" baseline="0" dirty="0" err="1"/>
              <a:t>customers</a:t>
            </a:r>
            <a:r>
              <a:rPr lang="id-ID" baseline="0" dirty="0"/>
              <a:t> </a:t>
            </a:r>
            <a:r>
              <a:rPr lang="id-ID" baseline="0" dirty="0" err="1"/>
              <a:t>engagement</a:t>
            </a:r>
            <a:r>
              <a:rPr lang="id-ID" baseline="0" dirty="0"/>
              <a:t>.</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3</a:t>
            </a:fld>
            <a:endParaRPr lang="en-US" dirty="0"/>
          </a:p>
        </p:txBody>
      </p:sp>
    </p:spTree>
    <p:extLst>
      <p:ext uri="{BB962C8B-B14F-4D97-AF65-F5344CB8AC3E}">
        <p14:creationId xmlns:p14="http://schemas.microsoft.com/office/powerpoint/2010/main" val="7017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30</a:t>
            </a:fld>
            <a:endParaRPr lang="en-US" dirty="0"/>
          </a:p>
        </p:txBody>
      </p:sp>
    </p:spTree>
    <p:extLst>
      <p:ext uri="{BB962C8B-B14F-4D97-AF65-F5344CB8AC3E}">
        <p14:creationId xmlns:p14="http://schemas.microsoft.com/office/powerpoint/2010/main" val="965058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31</a:t>
            </a:fld>
            <a:endParaRPr lang="en-US" dirty="0"/>
          </a:p>
        </p:txBody>
      </p:sp>
    </p:spTree>
    <p:extLst>
      <p:ext uri="{BB962C8B-B14F-4D97-AF65-F5344CB8AC3E}">
        <p14:creationId xmlns:p14="http://schemas.microsoft.com/office/powerpoint/2010/main" val="2462211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dirty="0"/>
              <a:t>The </a:t>
            </a:r>
            <a:r>
              <a:rPr lang="id-ID" dirty="0" err="1"/>
              <a:t>next</a:t>
            </a:r>
            <a:r>
              <a:rPr lang="id-ID" dirty="0"/>
              <a:t> </a:t>
            </a:r>
            <a:r>
              <a:rPr lang="id-ID" dirty="0" err="1"/>
              <a:t>big</a:t>
            </a:r>
            <a:r>
              <a:rPr lang="id-ID" dirty="0"/>
              <a:t> </a:t>
            </a:r>
            <a:r>
              <a:rPr lang="id-ID" dirty="0" err="1"/>
              <a:t>question</a:t>
            </a:r>
            <a:r>
              <a:rPr lang="id-ID" dirty="0"/>
              <a:t> </a:t>
            </a:r>
            <a:r>
              <a:rPr lang="id-ID" dirty="0" err="1"/>
              <a:t>is</a:t>
            </a:r>
            <a:r>
              <a:rPr lang="id-ID" dirty="0"/>
              <a:t> </a:t>
            </a:r>
            <a:r>
              <a:rPr lang="id-ID" dirty="0" err="1"/>
              <a:t>why</a:t>
            </a:r>
            <a:r>
              <a:rPr lang="id-ID" dirty="0"/>
              <a:t> </a:t>
            </a:r>
            <a:r>
              <a:rPr lang="id-ID" dirty="0" err="1"/>
              <a:t>do</a:t>
            </a:r>
            <a:r>
              <a:rPr lang="id-ID" dirty="0"/>
              <a:t> </a:t>
            </a:r>
            <a:r>
              <a:rPr lang="id-ID" dirty="0" err="1"/>
              <a:t>we</a:t>
            </a:r>
            <a:r>
              <a:rPr lang="id-ID" dirty="0"/>
              <a:t> </a:t>
            </a:r>
            <a:r>
              <a:rPr lang="id-ID" dirty="0" err="1"/>
              <a:t>need</a:t>
            </a:r>
            <a:r>
              <a:rPr lang="id-ID" dirty="0"/>
              <a:t> </a:t>
            </a:r>
            <a:r>
              <a:rPr lang="id-ID" dirty="0" err="1"/>
              <a:t>creative</a:t>
            </a:r>
            <a:r>
              <a:rPr lang="id-ID" dirty="0"/>
              <a:t> </a:t>
            </a:r>
            <a:r>
              <a:rPr lang="id-ID" dirty="0" err="1"/>
              <a:t>heatmaps</a:t>
            </a:r>
            <a:r>
              <a:rPr lang="id-ID" dirty="0"/>
              <a:t>.</a:t>
            </a:r>
          </a:p>
          <a:p>
            <a:endParaRPr lang="id-ID" dirty="0"/>
          </a:p>
          <a:p>
            <a:r>
              <a:rPr lang="id-ID" dirty="0" err="1"/>
              <a:t>Visualizing</a:t>
            </a:r>
            <a:r>
              <a:rPr lang="id-ID" dirty="0"/>
              <a:t> </a:t>
            </a:r>
            <a:r>
              <a:rPr lang="id-ID" dirty="0" err="1"/>
              <a:t>heatmaps</a:t>
            </a:r>
            <a:r>
              <a:rPr lang="id-ID" dirty="0"/>
              <a:t> </a:t>
            </a:r>
            <a:r>
              <a:rPr lang="id-ID" dirty="0" err="1"/>
              <a:t>can</a:t>
            </a:r>
            <a:r>
              <a:rPr lang="id-ID" dirty="0"/>
              <a:t> </a:t>
            </a:r>
            <a:r>
              <a:rPr lang="id-ID" dirty="0" err="1"/>
              <a:t>benefit</a:t>
            </a:r>
            <a:r>
              <a:rPr lang="id-ID" dirty="0"/>
              <a:t> </a:t>
            </a:r>
            <a:r>
              <a:rPr lang="id-ID" dirty="0" err="1"/>
              <a:t>us</a:t>
            </a:r>
            <a:r>
              <a:rPr lang="id-ID" dirty="0"/>
              <a:t> in </a:t>
            </a:r>
            <a:r>
              <a:rPr lang="id-ID" dirty="0" err="1"/>
              <a:t>following</a:t>
            </a:r>
            <a:r>
              <a:rPr lang="id-ID" dirty="0"/>
              <a:t> </a:t>
            </a:r>
            <a:r>
              <a:rPr lang="id-ID" dirty="0" err="1"/>
              <a:t>three</a:t>
            </a:r>
            <a:r>
              <a:rPr lang="id-ID" dirty="0"/>
              <a:t> </a:t>
            </a:r>
            <a:r>
              <a:rPr lang="id-ID" dirty="0" err="1"/>
              <a:t>ways</a:t>
            </a:r>
            <a:r>
              <a:rPr lang="id-ID" dirty="0"/>
              <a:t>.</a:t>
            </a:r>
          </a:p>
          <a:p>
            <a:endParaRPr lang="id-ID" dirty="0"/>
          </a:p>
          <a:p>
            <a:r>
              <a:rPr lang="id-ID" dirty="0"/>
              <a:t>We </a:t>
            </a:r>
            <a:r>
              <a:rPr lang="id-ID" dirty="0" err="1"/>
              <a:t>can</a:t>
            </a:r>
            <a:r>
              <a:rPr lang="id-ID" dirty="0"/>
              <a:t> </a:t>
            </a:r>
            <a:r>
              <a:rPr lang="id-ID" dirty="0" err="1"/>
              <a:t>do</a:t>
            </a:r>
            <a:r>
              <a:rPr lang="id-ID" dirty="0"/>
              <a:t> </a:t>
            </a:r>
            <a:r>
              <a:rPr lang="id-ID" dirty="0" err="1"/>
              <a:t>clicks</a:t>
            </a:r>
            <a:r>
              <a:rPr lang="id-ID" dirty="0"/>
              <a:t> </a:t>
            </a:r>
            <a:r>
              <a:rPr lang="id-ID" dirty="0" err="1"/>
              <a:t>analysis</a:t>
            </a:r>
            <a:r>
              <a:rPr lang="id-ID" dirty="0"/>
              <a:t> </a:t>
            </a:r>
            <a:r>
              <a:rPr lang="id-ID" dirty="0" err="1"/>
              <a:t>to</a:t>
            </a:r>
            <a:r>
              <a:rPr lang="id-ID" dirty="0"/>
              <a:t> </a:t>
            </a:r>
            <a:r>
              <a:rPr lang="id-ID" dirty="0" err="1"/>
              <a:t>determine</a:t>
            </a:r>
            <a:r>
              <a:rPr lang="id-ID" dirty="0"/>
              <a:t> </a:t>
            </a:r>
            <a:r>
              <a:rPr lang="id-ID" dirty="0" err="1"/>
              <a:t>the</a:t>
            </a:r>
            <a:r>
              <a:rPr lang="id-ID" dirty="0"/>
              <a:t> hot </a:t>
            </a:r>
            <a:r>
              <a:rPr lang="id-ID" dirty="0" err="1"/>
              <a:t>areas</a:t>
            </a:r>
            <a:r>
              <a:rPr lang="id-ID" dirty="0"/>
              <a:t> </a:t>
            </a:r>
            <a:r>
              <a:rPr lang="id-ID" dirty="0" err="1"/>
              <a:t>which</a:t>
            </a:r>
            <a:r>
              <a:rPr lang="id-ID" baseline="0" dirty="0"/>
              <a:t> are </a:t>
            </a:r>
            <a:r>
              <a:rPr lang="id-ID" baseline="0" dirty="0" err="1"/>
              <a:t>visually</a:t>
            </a:r>
            <a:r>
              <a:rPr lang="id-ID" baseline="0" dirty="0"/>
              <a:t> </a:t>
            </a:r>
            <a:r>
              <a:rPr lang="id-ID" baseline="0" dirty="0" err="1"/>
              <a:t>appealing</a:t>
            </a:r>
            <a:r>
              <a:rPr lang="id-ID" baseline="0" dirty="0"/>
              <a:t> </a:t>
            </a:r>
            <a:r>
              <a:rPr lang="id-ID" baseline="0" dirty="0" err="1"/>
              <a:t>to</a:t>
            </a:r>
            <a:r>
              <a:rPr lang="id-ID" baseline="0" dirty="0"/>
              <a:t> </a:t>
            </a:r>
            <a:r>
              <a:rPr lang="id-ID" baseline="0" dirty="0" err="1"/>
              <a:t>users</a:t>
            </a:r>
            <a:r>
              <a:rPr lang="id-ID" baseline="0" dirty="0"/>
              <a:t>.</a:t>
            </a:r>
          </a:p>
          <a:p>
            <a:endParaRPr lang="id-ID" baseline="0" dirty="0"/>
          </a:p>
          <a:p>
            <a:r>
              <a:rPr lang="id-ID" dirty="0"/>
              <a:t>We </a:t>
            </a:r>
            <a:r>
              <a:rPr lang="id-ID" dirty="0" err="1"/>
              <a:t>can</a:t>
            </a:r>
            <a:r>
              <a:rPr lang="id-ID" dirty="0"/>
              <a:t> </a:t>
            </a:r>
            <a:r>
              <a:rPr lang="id-ID" dirty="0" err="1"/>
              <a:t>priortize</a:t>
            </a:r>
            <a:r>
              <a:rPr lang="id-ID" baseline="0" dirty="0"/>
              <a:t> </a:t>
            </a:r>
            <a:r>
              <a:rPr lang="id-ID" baseline="0" dirty="0" err="1"/>
              <a:t>future</a:t>
            </a:r>
            <a:r>
              <a:rPr lang="id-ID" baseline="0" dirty="0"/>
              <a:t> </a:t>
            </a:r>
            <a:r>
              <a:rPr lang="id-ID" baseline="0" dirty="0" err="1"/>
              <a:t>experiments</a:t>
            </a:r>
            <a:r>
              <a:rPr lang="id-ID" baseline="0" dirty="0"/>
              <a:t> </a:t>
            </a:r>
            <a:r>
              <a:rPr lang="id-ID" baseline="0" dirty="0" err="1"/>
              <a:t>based</a:t>
            </a:r>
            <a:r>
              <a:rPr lang="id-ID" baseline="0" dirty="0"/>
              <a:t> </a:t>
            </a:r>
            <a:r>
              <a:rPr lang="id-ID" baseline="0" dirty="0" err="1"/>
              <a:t>on</a:t>
            </a:r>
            <a:r>
              <a:rPr lang="id-ID" baseline="0" dirty="0"/>
              <a:t> </a:t>
            </a:r>
            <a:r>
              <a:rPr lang="id-ID" baseline="0" dirty="0" err="1"/>
              <a:t>the</a:t>
            </a:r>
            <a:r>
              <a:rPr lang="id-ID" baseline="0" dirty="0"/>
              <a:t> </a:t>
            </a:r>
            <a:r>
              <a:rPr lang="id-ID" baseline="0" dirty="0" err="1"/>
              <a:t>information</a:t>
            </a:r>
            <a:r>
              <a:rPr lang="id-ID" baseline="0" dirty="0"/>
              <a:t> </a:t>
            </a:r>
            <a:r>
              <a:rPr lang="id-ID" baseline="0" dirty="0" err="1"/>
              <a:t>revealed</a:t>
            </a:r>
            <a:r>
              <a:rPr lang="id-ID" baseline="0" dirty="0"/>
              <a:t> </a:t>
            </a:r>
            <a:r>
              <a:rPr lang="id-ID" baseline="0" dirty="0" err="1"/>
              <a:t>by</a:t>
            </a:r>
            <a:r>
              <a:rPr lang="id-ID" baseline="0" dirty="0"/>
              <a:t> </a:t>
            </a:r>
            <a:r>
              <a:rPr lang="id-ID" baseline="0" dirty="0" err="1"/>
              <a:t>them</a:t>
            </a:r>
            <a:r>
              <a:rPr lang="id-ID" baseline="0" dirty="0"/>
              <a:t>.</a:t>
            </a:r>
          </a:p>
          <a:p>
            <a:endParaRPr lang="id-ID" baseline="0" dirty="0"/>
          </a:p>
          <a:p>
            <a:r>
              <a:rPr lang="id-ID" dirty="0"/>
              <a:t>We </a:t>
            </a:r>
            <a:r>
              <a:rPr lang="id-ID" dirty="0" err="1"/>
              <a:t>can</a:t>
            </a:r>
            <a:r>
              <a:rPr lang="id-ID" dirty="0"/>
              <a:t> </a:t>
            </a:r>
            <a:r>
              <a:rPr lang="id-ID" dirty="0" err="1"/>
              <a:t>also</a:t>
            </a:r>
            <a:r>
              <a:rPr lang="id-ID" dirty="0"/>
              <a:t> </a:t>
            </a:r>
            <a:r>
              <a:rPr lang="id-ID" dirty="0" err="1"/>
              <a:t>launch</a:t>
            </a:r>
            <a:r>
              <a:rPr lang="id-ID" baseline="0" dirty="0"/>
              <a:t> </a:t>
            </a:r>
            <a:r>
              <a:rPr lang="id-ID" baseline="0" dirty="0" err="1"/>
              <a:t>an</a:t>
            </a:r>
            <a:r>
              <a:rPr lang="id-ID" baseline="0" dirty="0"/>
              <a:t> </a:t>
            </a:r>
            <a:r>
              <a:rPr lang="id-ID" baseline="0" dirty="0" err="1"/>
              <a:t>advertiser</a:t>
            </a:r>
            <a:r>
              <a:rPr lang="id-ID" baseline="0" dirty="0"/>
              <a:t> </a:t>
            </a:r>
            <a:r>
              <a:rPr lang="id-ID" baseline="0" dirty="0" err="1"/>
              <a:t>facing</a:t>
            </a:r>
            <a:r>
              <a:rPr lang="id-ID" baseline="0" dirty="0"/>
              <a:t> </a:t>
            </a:r>
            <a:r>
              <a:rPr lang="id-ID" baseline="0" dirty="0" err="1"/>
              <a:t>version</a:t>
            </a:r>
            <a:r>
              <a:rPr lang="id-ID" baseline="0" dirty="0"/>
              <a:t> </a:t>
            </a:r>
            <a:r>
              <a:rPr lang="id-ID" baseline="0" dirty="0" err="1"/>
              <a:t>for</a:t>
            </a:r>
            <a:r>
              <a:rPr lang="id-ID" baseline="0" dirty="0"/>
              <a:t> </a:t>
            </a:r>
            <a:r>
              <a:rPr lang="id-ID" baseline="0" dirty="0" err="1"/>
              <a:t>the</a:t>
            </a:r>
            <a:r>
              <a:rPr lang="id-ID" baseline="0" dirty="0"/>
              <a:t> </a:t>
            </a:r>
            <a:r>
              <a:rPr lang="id-ID" baseline="0" dirty="0" err="1"/>
              <a:t>advertisers</a:t>
            </a:r>
            <a:r>
              <a:rPr lang="id-ID" baseline="0" dirty="0"/>
              <a:t> </a:t>
            </a:r>
            <a:r>
              <a:rPr lang="id-ID" baseline="0" dirty="0" err="1"/>
              <a:t>to</a:t>
            </a:r>
            <a:r>
              <a:rPr lang="id-ID" baseline="0" dirty="0"/>
              <a:t> </a:t>
            </a:r>
            <a:r>
              <a:rPr lang="id-ID" baseline="0" dirty="0" err="1"/>
              <a:t>visualize</a:t>
            </a:r>
            <a:r>
              <a:rPr lang="id-ID" baseline="0" dirty="0"/>
              <a:t> </a:t>
            </a:r>
            <a:r>
              <a:rPr lang="id-ID" baseline="0" dirty="0" err="1"/>
              <a:t>customers</a:t>
            </a:r>
            <a:r>
              <a:rPr lang="id-ID" baseline="0" dirty="0"/>
              <a:t> </a:t>
            </a:r>
            <a:r>
              <a:rPr lang="id-ID" baseline="0" dirty="0" err="1"/>
              <a:t>engagement</a:t>
            </a:r>
            <a:r>
              <a:rPr lang="id-ID" baseline="0" dirty="0"/>
              <a:t>.</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32</a:t>
            </a:fld>
            <a:endParaRPr lang="en-US" dirty="0"/>
          </a:p>
        </p:txBody>
      </p:sp>
    </p:spTree>
    <p:extLst>
      <p:ext uri="{BB962C8B-B14F-4D97-AF65-F5344CB8AC3E}">
        <p14:creationId xmlns:p14="http://schemas.microsoft.com/office/powerpoint/2010/main" val="2907488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dirty="0"/>
              <a:t>The </a:t>
            </a:r>
            <a:r>
              <a:rPr lang="id-ID" dirty="0" err="1"/>
              <a:t>next</a:t>
            </a:r>
            <a:r>
              <a:rPr lang="id-ID" dirty="0"/>
              <a:t> </a:t>
            </a:r>
            <a:r>
              <a:rPr lang="id-ID" dirty="0" err="1"/>
              <a:t>big</a:t>
            </a:r>
            <a:r>
              <a:rPr lang="id-ID" dirty="0"/>
              <a:t> </a:t>
            </a:r>
            <a:r>
              <a:rPr lang="id-ID" dirty="0" err="1"/>
              <a:t>question</a:t>
            </a:r>
            <a:r>
              <a:rPr lang="id-ID" dirty="0"/>
              <a:t> </a:t>
            </a:r>
            <a:r>
              <a:rPr lang="id-ID" dirty="0" err="1"/>
              <a:t>is</a:t>
            </a:r>
            <a:r>
              <a:rPr lang="id-ID" dirty="0"/>
              <a:t> </a:t>
            </a:r>
            <a:r>
              <a:rPr lang="id-ID" dirty="0" err="1"/>
              <a:t>why</a:t>
            </a:r>
            <a:r>
              <a:rPr lang="id-ID" dirty="0"/>
              <a:t> </a:t>
            </a:r>
            <a:r>
              <a:rPr lang="id-ID" dirty="0" err="1"/>
              <a:t>do</a:t>
            </a:r>
            <a:r>
              <a:rPr lang="id-ID" dirty="0"/>
              <a:t> </a:t>
            </a:r>
            <a:r>
              <a:rPr lang="id-ID" dirty="0" err="1"/>
              <a:t>we</a:t>
            </a:r>
            <a:r>
              <a:rPr lang="id-ID" dirty="0"/>
              <a:t> </a:t>
            </a:r>
            <a:r>
              <a:rPr lang="id-ID" dirty="0" err="1"/>
              <a:t>need</a:t>
            </a:r>
            <a:r>
              <a:rPr lang="id-ID" dirty="0"/>
              <a:t> </a:t>
            </a:r>
            <a:r>
              <a:rPr lang="id-ID" dirty="0" err="1"/>
              <a:t>creative</a:t>
            </a:r>
            <a:r>
              <a:rPr lang="id-ID" dirty="0"/>
              <a:t> </a:t>
            </a:r>
            <a:r>
              <a:rPr lang="id-ID" dirty="0" err="1"/>
              <a:t>heatmaps</a:t>
            </a:r>
            <a:r>
              <a:rPr lang="id-ID" dirty="0"/>
              <a:t>.</a:t>
            </a:r>
          </a:p>
          <a:p>
            <a:endParaRPr lang="id-ID" dirty="0"/>
          </a:p>
          <a:p>
            <a:r>
              <a:rPr lang="id-ID" dirty="0" err="1"/>
              <a:t>Visualizing</a:t>
            </a:r>
            <a:r>
              <a:rPr lang="id-ID" dirty="0"/>
              <a:t> </a:t>
            </a:r>
            <a:r>
              <a:rPr lang="id-ID" dirty="0" err="1"/>
              <a:t>heatmaps</a:t>
            </a:r>
            <a:r>
              <a:rPr lang="id-ID" dirty="0"/>
              <a:t> </a:t>
            </a:r>
            <a:r>
              <a:rPr lang="id-ID" dirty="0" err="1"/>
              <a:t>can</a:t>
            </a:r>
            <a:r>
              <a:rPr lang="id-ID" dirty="0"/>
              <a:t> </a:t>
            </a:r>
            <a:r>
              <a:rPr lang="id-ID" dirty="0" err="1"/>
              <a:t>benefit</a:t>
            </a:r>
            <a:r>
              <a:rPr lang="id-ID" dirty="0"/>
              <a:t> </a:t>
            </a:r>
            <a:r>
              <a:rPr lang="id-ID" dirty="0" err="1"/>
              <a:t>us</a:t>
            </a:r>
            <a:r>
              <a:rPr lang="id-ID" dirty="0"/>
              <a:t> in </a:t>
            </a:r>
            <a:r>
              <a:rPr lang="id-ID" dirty="0" err="1"/>
              <a:t>following</a:t>
            </a:r>
            <a:r>
              <a:rPr lang="id-ID" dirty="0"/>
              <a:t> </a:t>
            </a:r>
            <a:r>
              <a:rPr lang="id-ID" dirty="0" err="1"/>
              <a:t>three</a:t>
            </a:r>
            <a:r>
              <a:rPr lang="id-ID" dirty="0"/>
              <a:t> </a:t>
            </a:r>
            <a:r>
              <a:rPr lang="id-ID" dirty="0" err="1"/>
              <a:t>ways</a:t>
            </a:r>
            <a:r>
              <a:rPr lang="id-ID" dirty="0"/>
              <a:t>.</a:t>
            </a:r>
          </a:p>
          <a:p>
            <a:endParaRPr lang="id-ID" dirty="0"/>
          </a:p>
          <a:p>
            <a:r>
              <a:rPr lang="id-ID" dirty="0"/>
              <a:t>We </a:t>
            </a:r>
            <a:r>
              <a:rPr lang="id-ID" dirty="0" err="1"/>
              <a:t>can</a:t>
            </a:r>
            <a:r>
              <a:rPr lang="id-ID" dirty="0"/>
              <a:t> </a:t>
            </a:r>
            <a:r>
              <a:rPr lang="id-ID" dirty="0" err="1"/>
              <a:t>do</a:t>
            </a:r>
            <a:r>
              <a:rPr lang="id-ID" dirty="0"/>
              <a:t> </a:t>
            </a:r>
            <a:r>
              <a:rPr lang="id-ID" dirty="0" err="1"/>
              <a:t>clicks</a:t>
            </a:r>
            <a:r>
              <a:rPr lang="id-ID" dirty="0"/>
              <a:t> </a:t>
            </a:r>
            <a:r>
              <a:rPr lang="id-ID" dirty="0" err="1"/>
              <a:t>analysis</a:t>
            </a:r>
            <a:r>
              <a:rPr lang="id-ID" dirty="0"/>
              <a:t> </a:t>
            </a:r>
            <a:r>
              <a:rPr lang="id-ID" dirty="0" err="1"/>
              <a:t>to</a:t>
            </a:r>
            <a:r>
              <a:rPr lang="id-ID" dirty="0"/>
              <a:t> </a:t>
            </a:r>
            <a:r>
              <a:rPr lang="id-ID" dirty="0" err="1"/>
              <a:t>determine</a:t>
            </a:r>
            <a:r>
              <a:rPr lang="id-ID" dirty="0"/>
              <a:t> </a:t>
            </a:r>
            <a:r>
              <a:rPr lang="id-ID" dirty="0" err="1"/>
              <a:t>the</a:t>
            </a:r>
            <a:r>
              <a:rPr lang="id-ID" dirty="0"/>
              <a:t> hot </a:t>
            </a:r>
            <a:r>
              <a:rPr lang="id-ID" dirty="0" err="1"/>
              <a:t>areas</a:t>
            </a:r>
            <a:r>
              <a:rPr lang="id-ID" dirty="0"/>
              <a:t> </a:t>
            </a:r>
            <a:r>
              <a:rPr lang="id-ID" dirty="0" err="1"/>
              <a:t>which</a:t>
            </a:r>
            <a:r>
              <a:rPr lang="id-ID" baseline="0" dirty="0"/>
              <a:t> are </a:t>
            </a:r>
            <a:r>
              <a:rPr lang="id-ID" baseline="0" dirty="0" err="1"/>
              <a:t>visually</a:t>
            </a:r>
            <a:r>
              <a:rPr lang="id-ID" baseline="0" dirty="0"/>
              <a:t> </a:t>
            </a:r>
            <a:r>
              <a:rPr lang="id-ID" baseline="0" dirty="0" err="1"/>
              <a:t>appealing</a:t>
            </a:r>
            <a:r>
              <a:rPr lang="id-ID" baseline="0" dirty="0"/>
              <a:t> </a:t>
            </a:r>
            <a:r>
              <a:rPr lang="id-ID" baseline="0" dirty="0" err="1"/>
              <a:t>to</a:t>
            </a:r>
            <a:r>
              <a:rPr lang="id-ID" baseline="0" dirty="0"/>
              <a:t> </a:t>
            </a:r>
            <a:r>
              <a:rPr lang="id-ID" baseline="0" dirty="0" err="1"/>
              <a:t>users</a:t>
            </a:r>
            <a:r>
              <a:rPr lang="id-ID" baseline="0" dirty="0"/>
              <a:t>.</a:t>
            </a:r>
          </a:p>
          <a:p>
            <a:endParaRPr lang="id-ID" baseline="0" dirty="0"/>
          </a:p>
          <a:p>
            <a:r>
              <a:rPr lang="id-ID" dirty="0"/>
              <a:t>We </a:t>
            </a:r>
            <a:r>
              <a:rPr lang="id-ID" dirty="0" err="1"/>
              <a:t>can</a:t>
            </a:r>
            <a:r>
              <a:rPr lang="id-ID" dirty="0"/>
              <a:t> </a:t>
            </a:r>
            <a:r>
              <a:rPr lang="id-ID" dirty="0" err="1"/>
              <a:t>priortize</a:t>
            </a:r>
            <a:r>
              <a:rPr lang="id-ID" baseline="0" dirty="0"/>
              <a:t> </a:t>
            </a:r>
            <a:r>
              <a:rPr lang="id-ID" baseline="0" dirty="0" err="1"/>
              <a:t>future</a:t>
            </a:r>
            <a:r>
              <a:rPr lang="id-ID" baseline="0" dirty="0"/>
              <a:t> </a:t>
            </a:r>
            <a:r>
              <a:rPr lang="id-ID" baseline="0" dirty="0" err="1"/>
              <a:t>experiments</a:t>
            </a:r>
            <a:r>
              <a:rPr lang="id-ID" baseline="0" dirty="0"/>
              <a:t> </a:t>
            </a:r>
            <a:r>
              <a:rPr lang="id-ID" baseline="0" dirty="0" err="1"/>
              <a:t>based</a:t>
            </a:r>
            <a:r>
              <a:rPr lang="id-ID" baseline="0" dirty="0"/>
              <a:t> </a:t>
            </a:r>
            <a:r>
              <a:rPr lang="id-ID" baseline="0" dirty="0" err="1"/>
              <a:t>on</a:t>
            </a:r>
            <a:r>
              <a:rPr lang="id-ID" baseline="0" dirty="0"/>
              <a:t> </a:t>
            </a:r>
            <a:r>
              <a:rPr lang="id-ID" baseline="0" dirty="0" err="1"/>
              <a:t>the</a:t>
            </a:r>
            <a:r>
              <a:rPr lang="id-ID" baseline="0" dirty="0"/>
              <a:t> </a:t>
            </a:r>
            <a:r>
              <a:rPr lang="id-ID" baseline="0" dirty="0" err="1"/>
              <a:t>information</a:t>
            </a:r>
            <a:r>
              <a:rPr lang="id-ID" baseline="0" dirty="0"/>
              <a:t> </a:t>
            </a:r>
            <a:r>
              <a:rPr lang="id-ID" baseline="0" dirty="0" err="1"/>
              <a:t>revealed</a:t>
            </a:r>
            <a:r>
              <a:rPr lang="id-ID" baseline="0" dirty="0"/>
              <a:t> </a:t>
            </a:r>
            <a:r>
              <a:rPr lang="id-ID" baseline="0" dirty="0" err="1"/>
              <a:t>by</a:t>
            </a:r>
            <a:r>
              <a:rPr lang="id-ID" baseline="0" dirty="0"/>
              <a:t> </a:t>
            </a:r>
            <a:r>
              <a:rPr lang="id-ID" baseline="0" dirty="0" err="1"/>
              <a:t>them</a:t>
            </a:r>
            <a:r>
              <a:rPr lang="id-ID" baseline="0" dirty="0"/>
              <a:t>.</a:t>
            </a:r>
          </a:p>
          <a:p>
            <a:endParaRPr lang="id-ID" baseline="0" dirty="0"/>
          </a:p>
          <a:p>
            <a:r>
              <a:rPr lang="id-ID" dirty="0"/>
              <a:t>We </a:t>
            </a:r>
            <a:r>
              <a:rPr lang="id-ID" dirty="0" err="1"/>
              <a:t>can</a:t>
            </a:r>
            <a:r>
              <a:rPr lang="id-ID" dirty="0"/>
              <a:t> </a:t>
            </a:r>
            <a:r>
              <a:rPr lang="id-ID" dirty="0" err="1"/>
              <a:t>also</a:t>
            </a:r>
            <a:r>
              <a:rPr lang="id-ID" dirty="0"/>
              <a:t> </a:t>
            </a:r>
            <a:r>
              <a:rPr lang="id-ID" dirty="0" err="1"/>
              <a:t>launch</a:t>
            </a:r>
            <a:r>
              <a:rPr lang="id-ID" baseline="0" dirty="0"/>
              <a:t> </a:t>
            </a:r>
            <a:r>
              <a:rPr lang="id-ID" baseline="0" dirty="0" err="1"/>
              <a:t>an</a:t>
            </a:r>
            <a:r>
              <a:rPr lang="id-ID" baseline="0" dirty="0"/>
              <a:t> </a:t>
            </a:r>
            <a:r>
              <a:rPr lang="id-ID" baseline="0" dirty="0" err="1"/>
              <a:t>advertiser</a:t>
            </a:r>
            <a:r>
              <a:rPr lang="id-ID" baseline="0" dirty="0"/>
              <a:t> </a:t>
            </a:r>
            <a:r>
              <a:rPr lang="id-ID" baseline="0" dirty="0" err="1"/>
              <a:t>facing</a:t>
            </a:r>
            <a:r>
              <a:rPr lang="id-ID" baseline="0" dirty="0"/>
              <a:t> </a:t>
            </a:r>
            <a:r>
              <a:rPr lang="id-ID" baseline="0" dirty="0" err="1"/>
              <a:t>version</a:t>
            </a:r>
            <a:r>
              <a:rPr lang="id-ID" baseline="0" dirty="0"/>
              <a:t> </a:t>
            </a:r>
            <a:r>
              <a:rPr lang="id-ID" baseline="0" dirty="0" err="1"/>
              <a:t>for</a:t>
            </a:r>
            <a:r>
              <a:rPr lang="id-ID" baseline="0" dirty="0"/>
              <a:t> </a:t>
            </a:r>
            <a:r>
              <a:rPr lang="id-ID" baseline="0" dirty="0" err="1"/>
              <a:t>the</a:t>
            </a:r>
            <a:r>
              <a:rPr lang="id-ID" baseline="0" dirty="0"/>
              <a:t> </a:t>
            </a:r>
            <a:r>
              <a:rPr lang="id-ID" baseline="0" dirty="0" err="1"/>
              <a:t>advertisers</a:t>
            </a:r>
            <a:r>
              <a:rPr lang="id-ID" baseline="0" dirty="0"/>
              <a:t> </a:t>
            </a:r>
            <a:r>
              <a:rPr lang="id-ID" baseline="0" dirty="0" err="1"/>
              <a:t>to</a:t>
            </a:r>
            <a:r>
              <a:rPr lang="id-ID" baseline="0" dirty="0"/>
              <a:t> </a:t>
            </a:r>
            <a:r>
              <a:rPr lang="id-ID" baseline="0" dirty="0" err="1"/>
              <a:t>visualize</a:t>
            </a:r>
            <a:r>
              <a:rPr lang="id-ID" baseline="0" dirty="0"/>
              <a:t> </a:t>
            </a:r>
            <a:r>
              <a:rPr lang="id-ID" baseline="0" dirty="0" err="1"/>
              <a:t>customers</a:t>
            </a:r>
            <a:r>
              <a:rPr lang="id-ID" baseline="0" dirty="0"/>
              <a:t> </a:t>
            </a:r>
            <a:r>
              <a:rPr lang="id-ID" baseline="0" dirty="0" err="1"/>
              <a:t>engagement</a:t>
            </a:r>
            <a:r>
              <a:rPr lang="id-ID" baseline="0" dirty="0"/>
              <a:t>.</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33</a:t>
            </a:fld>
            <a:endParaRPr lang="en-US" dirty="0"/>
          </a:p>
        </p:txBody>
      </p:sp>
    </p:spTree>
    <p:extLst>
      <p:ext uri="{BB962C8B-B14F-4D97-AF65-F5344CB8AC3E}">
        <p14:creationId xmlns:p14="http://schemas.microsoft.com/office/powerpoint/2010/main" val="3244832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34</a:t>
            </a:fld>
            <a:endParaRPr lang="en-US" dirty="0"/>
          </a:p>
        </p:txBody>
      </p:sp>
    </p:spTree>
    <p:extLst>
      <p:ext uri="{BB962C8B-B14F-4D97-AF65-F5344CB8AC3E}">
        <p14:creationId xmlns:p14="http://schemas.microsoft.com/office/powerpoint/2010/main" val="3536140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35</a:t>
            </a:fld>
            <a:endParaRPr lang="en-US" dirty="0"/>
          </a:p>
        </p:txBody>
      </p:sp>
    </p:spTree>
    <p:extLst>
      <p:ext uri="{BB962C8B-B14F-4D97-AF65-F5344CB8AC3E}">
        <p14:creationId xmlns:p14="http://schemas.microsoft.com/office/powerpoint/2010/main" val="2005858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36</a:t>
            </a:fld>
            <a:endParaRPr lang="en-US" dirty="0"/>
          </a:p>
        </p:txBody>
      </p:sp>
    </p:spTree>
    <p:extLst>
      <p:ext uri="{BB962C8B-B14F-4D97-AF65-F5344CB8AC3E}">
        <p14:creationId xmlns:p14="http://schemas.microsoft.com/office/powerpoint/2010/main" val="2457554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37</a:t>
            </a:fld>
            <a:endParaRPr lang="en-US" dirty="0"/>
          </a:p>
        </p:txBody>
      </p:sp>
    </p:spTree>
    <p:extLst>
      <p:ext uri="{BB962C8B-B14F-4D97-AF65-F5344CB8AC3E}">
        <p14:creationId xmlns:p14="http://schemas.microsoft.com/office/powerpoint/2010/main" val="2411764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38</a:t>
            </a:fld>
            <a:endParaRPr lang="en-US" dirty="0"/>
          </a:p>
        </p:txBody>
      </p:sp>
    </p:spTree>
    <p:extLst>
      <p:ext uri="{BB962C8B-B14F-4D97-AF65-F5344CB8AC3E}">
        <p14:creationId xmlns:p14="http://schemas.microsoft.com/office/powerpoint/2010/main" val="3113187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39</a:t>
            </a:fld>
            <a:endParaRPr lang="en-US" dirty="0"/>
          </a:p>
        </p:txBody>
      </p:sp>
    </p:spTree>
    <p:extLst>
      <p:ext uri="{BB962C8B-B14F-4D97-AF65-F5344CB8AC3E}">
        <p14:creationId xmlns:p14="http://schemas.microsoft.com/office/powerpoint/2010/main" val="32670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4</a:t>
            </a:fld>
            <a:endParaRPr lang="en-US" dirty="0"/>
          </a:p>
        </p:txBody>
      </p:sp>
    </p:spTree>
    <p:extLst>
      <p:ext uri="{BB962C8B-B14F-4D97-AF65-F5344CB8AC3E}">
        <p14:creationId xmlns:p14="http://schemas.microsoft.com/office/powerpoint/2010/main" val="22237710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40</a:t>
            </a:fld>
            <a:endParaRPr lang="en-US" dirty="0"/>
          </a:p>
        </p:txBody>
      </p:sp>
    </p:spTree>
    <p:extLst>
      <p:ext uri="{BB962C8B-B14F-4D97-AF65-F5344CB8AC3E}">
        <p14:creationId xmlns:p14="http://schemas.microsoft.com/office/powerpoint/2010/main" val="2841086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41</a:t>
            </a:fld>
            <a:endParaRPr lang="en-US" dirty="0"/>
          </a:p>
        </p:txBody>
      </p:sp>
    </p:spTree>
    <p:extLst>
      <p:ext uri="{BB962C8B-B14F-4D97-AF65-F5344CB8AC3E}">
        <p14:creationId xmlns:p14="http://schemas.microsoft.com/office/powerpoint/2010/main" val="1551118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42</a:t>
            </a:fld>
            <a:endParaRPr lang="en-US" dirty="0"/>
          </a:p>
        </p:txBody>
      </p:sp>
    </p:spTree>
    <p:extLst>
      <p:ext uri="{BB962C8B-B14F-4D97-AF65-F5344CB8AC3E}">
        <p14:creationId xmlns:p14="http://schemas.microsoft.com/office/powerpoint/2010/main" val="38183170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43</a:t>
            </a:fld>
            <a:endParaRPr lang="en-US" dirty="0"/>
          </a:p>
        </p:txBody>
      </p:sp>
    </p:spTree>
    <p:extLst>
      <p:ext uri="{BB962C8B-B14F-4D97-AF65-F5344CB8AC3E}">
        <p14:creationId xmlns:p14="http://schemas.microsoft.com/office/powerpoint/2010/main" val="929715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44</a:t>
            </a:fld>
            <a:endParaRPr lang="en-US" dirty="0"/>
          </a:p>
        </p:txBody>
      </p:sp>
    </p:spTree>
    <p:extLst>
      <p:ext uri="{BB962C8B-B14F-4D97-AF65-F5344CB8AC3E}">
        <p14:creationId xmlns:p14="http://schemas.microsoft.com/office/powerpoint/2010/main" val="75417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5</a:t>
            </a:fld>
            <a:endParaRPr lang="en-US" dirty="0"/>
          </a:p>
        </p:txBody>
      </p:sp>
    </p:spTree>
    <p:extLst>
      <p:ext uri="{BB962C8B-B14F-4D97-AF65-F5344CB8AC3E}">
        <p14:creationId xmlns:p14="http://schemas.microsoft.com/office/powerpoint/2010/main" val="363596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6</a:t>
            </a:fld>
            <a:endParaRPr lang="en-US" dirty="0"/>
          </a:p>
        </p:txBody>
      </p:sp>
    </p:spTree>
    <p:extLst>
      <p:ext uri="{BB962C8B-B14F-4D97-AF65-F5344CB8AC3E}">
        <p14:creationId xmlns:p14="http://schemas.microsoft.com/office/powerpoint/2010/main" val="619088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7</a:t>
            </a:fld>
            <a:endParaRPr lang="en-US" dirty="0"/>
          </a:p>
        </p:txBody>
      </p:sp>
    </p:spTree>
    <p:extLst>
      <p:ext uri="{BB962C8B-B14F-4D97-AF65-F5344CB8AC3E}">
        <p14:creationId xmlns:p14="http://schemas.microsoft.com/office/powerpoint/2010/main" val="139928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dirty="0"/>
              <a:t>The </a:t>
            </a:r>
            <a:r>
              <a:rPr lang="id-ID" dirty="0" err="1"/>
              <a:t>next</a:t>
            </a:r>
            <a:r>
              <a:rPr lang="id-ID" dirty="0"/>
              <a:t> </a:t>
            </a:r>
            <a:r>
              <a:rPr lang="id-ID" dirty="0" err="1"/>
              <a:t>big</a:t>
            </a:r>
            <a:r>
              <a:rPr lang="id-ID" dirty="0"/>
              <a:t> </a:t>
            </a:r>
            <a:r>
              <a:rPr lang="id-ID" dirty="0" err="1"/>
              <a:t>question</a:t>
            </a:r>
            <a:r>
              <a:rPr lang="id-ID" dirty="0"/>
              <a:t> </a:t>
            </a:r>
            <a:r>
              <a:rPr lang="id-ID" dirty="0" err="1"/>
              <a:t>is</a:t>
            </a:r>
            <a:r>
              <a:rPr lang="id-ID" dirty="0"/>
              <a:t> </a:t>
            </a:r>
            <a:r>
              <a:rPr lang="id-ID" dirty="0" err="1"/>
              <a:t>why</a:t>
            </a:r>
            <a:r>
              <a:rPr lang="id-ID" dirty="0"/>
              <a:t> </a:t>
            </a:r>
            <a:r>
              <a:rPr lang="id-ID" dirty="0" err="1"/>
              <a:t>do</a:t>
            </a:r>
            <a:r>
              <a:rPr lang="id-ID" dirty="0"/>
              <a:t> </a:t>
            </a:r>
            <a:r>
              <a:rPr lang="id-ID" dirty="0" err="1"/>
              <a:t>we</a:t>
            </a:r>
            <a:r>
              <a:rPr lang="id-ID" dirty="0"/>
              <a:t> </a:t>
            </a:r>
            <a:r>
              <a:rPr lang="id-ID" dirty="0" err="1"/>
              <a:t>need</a:t>
            </a:r>
            <a:r>
              <a:rPr lang="id-ID" dirty="0"/>
              <a:t> </a:t>
            </a:r>
            <a:r>
              <a:rPr lang="id-ID" dirty="0" err="1"/>
              <a:t>creative</a:t>
            </a:r>
            <a:r>
              <a:rPr lang="id-ID" dirty="0"/>
              <a:t> </a:t>
            </a:r>
            <a:r>
              <a:rPr lang="id-ID" dirty="0" err="1"/>
              <a:t>heatmaps</a:t>
            </a:r>
            <a:r>
              <a:rPr lang="id-ID" dirty="0"/>
              <a:t>.</a:t>
            </a:r>
          </a:p>
          <a:p>
            <a:endParaRPr lang="id-ID" dirty="0"/>
          </a:p>
          <a:p>
            <a:r>
              <a:rPr lang="id-ID" dirty="0" err="1"/>
              <a:t>Visualizing</a:t>
            </a:r>
            <a:r>
              <a:rPr lang="id-ID" dirty="0"/>
              <a:t> </a:t>
            </a:r>
            <a:r>
              <a:rPr lang="id-ID" dirty="0" err="1"/>
              <a:t>heatmaps</a:t>
            </a:r>
            <a:r>
              <a:rPr lang="id-ID" dirty="0"/>
              <a:t> </a:t>
            </a:r>
            <a:r>
              <a:rPr lang="id-ID" dirty="0" err="1"/>
              <a:t>can</a:t>
            </a:r>
            <a:r>
              <a:rPr lang="id-ID" dirty="0"/>
              <a:t> </a:t>
            </a:r>
            <a:r>
              <a:rPr lang="id-ID" dirty="0" err="1"/>
              <a:t>benefit</a:t>
            </a:r>
            <a:r>
              <a:rPr lang="id-ID" dirty="0"/>
              <a:t> </a:t>
            </a:r>
            <a:r>
              <a:rPr lang="id-ID" dirty="0" err="1"/>
              <a:t>us</a:t>
            </a:r>
            <a:r>
              <a:rPr lang="id-ID" dirty="0"/>
              <a:t> in </a:t>
            </a:r>
            <a:r>
              <a:rPr lang="id-ID" dirty="0" err="1"/>
              <a:t>following</a:t>
            </a:r>
            <a:r>
              <a:rPr lang="id-ID" dirty="0"/>
              <a:t> </a:t>
            </a:r>
            <a:r>
              <a:rPr lang="id-ID" dirty="0" err="1"/>
              <a:t>three</a:t>
            </a:r>
            <a:r>
              <a:rPr lang="id-ID" dirty="0"/>
              <a:t> </a:t>
            </a:r>
            <a:r>
              <a:rPr lang="id-ID" dirty="0" err="1"/>
              <a:t>ways</a:t>
            </a:r>
            <a:r>
              <a:rPr lang="id-ID" dirty="0"/>
              <a:t>.</a:t>
            </a:r>
          </a:p>
          <a:p>
            <a:endParaRPr lang="id-ID" dirty="0"/>
          </a:p>
          <a:p>
            <a:r>
              <a:rPr lang="id-ID" dirty="0"/>
              <a:t>We </a:t>
            </a:r>
            <a:r>
              <a:rPr lang="id-ID" dirty="0" err="1"/>
              <a:t>can</a:t>
            </a:r>
            <a:r>
              <a:rPr lang="id-ID" dirty="0"/>
              <a:t> </a:t>
            </a:r>
            <a:r>
              <a:rPr lang="id-ID" dirty="0" err="1"/>
              <a:t>do</a:t>
            </a:r>
            <a:r>
              <a:rPr lang="id-ID" dirty="0"/>
              <a:t> </a:t>
            </a:r>
            <a:r>
              <a:rPr lang="id-ID" dirty="0" err="1"/>
              <a:t>clicks</a:t>
            </a:r>
            <a:r>
              <a:rPr lang="id-ID" dirty="0"/>
              <a:t> </a:t>
            </a:r>
            <a:r>
              <a:rPr lang="id-ID" dirty="0" err="1"/>
              <a:t>analysis</a:t>
            </a:r>
            <a:r>
              <a:rPr lang="id-ID" dirty="0"/>
              <a:t> </a:t>
            </a:r>
            <a:r>
              <a:rPr lang="id-ID" dirty="0" err="1"/>
              <a:t>to</a:t>
            </a:r>
            <a:r>
              <a:rPr lang="id-ID" dirty="0"/>
              <a:t> </a:t>
            </a:r>
            <a:r>
              <a:rPr lang="id-ID" dirty="0" err="1"/>
              <a:t>determine</a:t>
            </a:r>
            <a:r>
              <a:rPr lang="id-ID" dirty="0"/>
              <a:t> </a:t>
            </a:r>
            <a:r>
              <a:rPr lang="id-ID" dirty="0" err="1"/>
              <a:t>the</a:t>
            </a:r>
            <a:r>
              <a:rPr lang="id-ID" dirty="0"/>
              <a:t> hot </a:t>
            </a:r>
            <a:r>
              <a:rPr lang="id-ID" dirty="0" err="1"/>
              <a:t>areas</a:t>
            </a:r>
            <a:r>
              <a:rPr lang="id-ID" dirty="0"/>
              <a:t> </a:t>
            </a:r>
            <a:r>
              <a:rPr lang="id-ID" dirty="0" err="1"/>
              <a:t>which</a:t>
            </a:r>
            <a:r>
              <a:rPr lang="id-ID" baseline="0" dirty="0"/>
              <a:t> are </a:t>
            </a:r>
            <a:r>
              <a:rPr lang="id-ID" baseline="0" dirty="0" err="1"/>
              <a:t>visually</a:t>
            </a:r>
            <a:r>
              <a:rPr lang="id-ID" baseline="0" dirty="0"/>
              <a:t> </a:t>
            </a:r>
            <a:r>
              <a:rPr lang="id-ID" baseline="0" dirty="0" err="1"/>
              <a:t>appealing</a:t>
            </a:r>
            <a:r>
              <a:rPr lang="id-ID" baseline="0" dirty="0"/>
              <a:t> </a:t>
            </a:r>
            <a:r>
              <a:rPr lang="id-ID" baseline="0" dirty="0" err="1"/>
              <a:t>to</a:t>
            </a:r>
            <a:r>
              <a:rPr lang="id-ID" baseline="0" dirty="0"/>
              <a:t> </a:t>
            </a:r>
            <a:r>
              <a:rPr lang="id-ID" baseline="0" dirty="0" err="1"/>
              <a:t>users</a:t>
            </a:r>
            <a:r>
              <a:rPr lang="id-ID" baseline="0" dirty="0"/>
              <a:t>.</a:t>
            </a:r>
          </a:p>
          <a:p>
            <a:endParaRPr lang="id-ID" baseline="0" dirty="0"/>
          </a:p>
          <a:p>
            <a:r>
              <a:rPr lang="id-ID" dirty="0"/>
              <a:t>We </a:t>
            </a:r>
            <a:r>
              <a:rPr lang="id-ID" dirty="0" err="1"/>
              <a:t>can</a:t>
            </a:r>
            <a:r>
              <a:rPr lang="id-ID" dirty="0"/>
              <a:t> </a:t>
            </a:r>
            <a:r>
              <a:rPr lang="id-ID" dirty="0" err="1"/>
              <a:t>priortize</a:t>
            </a:r>
            <a:r>
              <a:rPr lang="id-ID" baseline="0" dirty="0"/>
              <a:t> </a:t>
            </a:r>
            <a:r>
              <a:rPr lang="id-ID" baseline="0" dirty="0" err="1"/>
              <a:t>future</a:t>
            </a:r>
            <a:r>
              <a:rPr lang="id-ID" baseline="0" dirty="0"/>
              <a:t> </a:t>
            </a:r>
            <a:r>
              <a:rPr lang="id-ID" baseline="0" dirty="0" err="1"/>
              <a:t>experiments</a:t>
            </a:r>
            <a:r>
              <a:rPr lang="id-ID" baseline="0" dirty="0"/>
              <a:t> </a:t>
            </a:r>
            <a:r>
              <a:rPr lang="id-ID" baseline="0" dirty="0" err="1"/>
              <a:t>based</a:t>
            </a:r>
            <a:r>
              <a:rPr lang="id-ID" baseline="0" dirty="0"/>
              <a:t> </a:t>
            </a:r>
            <a:r>
              <a:rPr lang="id-ID" baseline="0" dirty="0" err="1"/>
              <a:t>on</a:t>
            </a:r>
            <a:r>
              <a:rPr lang="id-ID" baseline="0" dirty="0"/>
              <a:t> </a:t>
            </a:r>
            <a:r>
              <a:rPr lang="id-ID" baseline="0" dirty="0" err="1"/>
              <a:t>the</a:t>
            </a:r>
            <a:r>
              <a:rPr lang="id-ID" baseline="0" dirty="0"/>
              <a:t> </a:t>
            </a:r>
            <a:r>
              <a:rPr lang="id-ID" baseline="0" dirty="0" err="1"/>
              <a:t>information</a:t>
            </a:r>
            <a:r>
              <a:rPr lang="id-ID" baseline="0" dirty="0"/>
              <a:t> </a:t>
            </a:r>
            <a:r>
              <a:rPr lang="id-ID" baseline="0" dirty="0" err="1"/>
              <a:t>revealed</a:t>
            </a:r>
            <a:r>
              <a:rPr lang="id-ID" baseline="0" dirty="0"/>
              <a:t> </a:t>
            </a:r>
            <a:r>
              <a:rPr lang="id-ID" baseline="0" dirty="0" err="1"/>
              <a:t>by</a:t>
            </a:r>
            <a:r>
              <a:rPr lang="id-ID" baseline="0" dirty="0"/>
              <a:t> </a:t>
            </a:r>
            <a:r>
              <a:rPr lang="id-ID" baseline="0" dirty="0" err="1"/>
              <a:t>them</a:t>
            </a:r>
            <a:r>
              <a:rPr lang="id-ID" baseline="0" dirty="0"/>
              <a:t>.</a:t>
            </a:r>
          </a:p>
          <a:p>
            <a:endParaRPr lang="id-ID" baseline="0" dirty="0"/>
          </a:p>
          <a:p>
            <a:r>
              <a:rPr lang="id-ID" dirty="0"/>
              <a:t>We </a:t>
            </a:r>
            <a:r>
              <a:rPr lang="id-ID" dirty="0" err="1"/>
              <a:t>can</a:t>
            </a:r>
            <a:r>
              <a:rPr lang="id-ID" dirty="0"/>
              <a:t> </a:t>
            </a:r>
            <a:r>
              <a:rPr lang="id-ID" dirty="0" err="1"/>
              <a:t>also</a:t>
            </a:r>
            <a:r>
              <a:rPr lang="id-ID" dirty="0"/>
              <a:t> </a:t>
            </a:r>
            <a:r>
              <a:rPr lang="id-ID" dirty="0" err="1"/>
              <a:t>launch</a:t>
            </a:r>
            <a:r>
              <a:rPr lang="id-ID" baseline="0" dirty="0"/>
              <a:t> </a:t>
            </a:r>
            <a:r>
              <a:rPr lang="id-ID" baseline="0" dirty="0" err="1"/>
              <a:t>an</a:t>
            </a:r>
            <a:r>
              <a:rPr lang="id-ID" baseline="0" dirty="0"/>
              <a:t> </a:t>
            </a:r>
            <a:r>
              <a:rPr lang="id-ID" baseline="0" dirty="0" err="1"/>
              <a:t>advertiser</a:t>
            </a:r>
            <a:r>
              <a:rPr lang="id-ID" baseline="0" dirty="0"/>
              <a:t> </a:t>
            </a:r>
            <a:r>
              <a:rPr lang="id-ID" baseline="0" dirty="0" err="1"/>
              <a:t>facing</a:t>
            </a:r>
            <a:r>
              <a:rPr lang="id-ID" baseline="0" dirty="0"/>
              <a:t> </a:t>
            </a:r>
            <a:r>
              <a:rPr lang="id-ID" baseline="0" dirty="0" err="1"/>
              <a:t>version</a:t>
            </a:r>
            <a:r>
              <a:rPr lang="id-ID" baseline="0" dirty="0"/>
              <a:t> </a:t>
            </a:r>
            <a:r>
              <a:rPr lang="id-ID" baseline="0" dirty="0" err="1"/>
              <a:t>for</a:t>
            </a:r>
            <a:r>
              <a:rPr lang="id-ID" baseline="0" dirty="0"/>
              <a:t> </a:t>
            </a:r>
            <a:r>
              <a:rPr lang="id-ID" baseline="0" dirty="0" err="1"/>
              <a:t>the</a:t>
            </a:r>
            <a:r>
              <a:rPr lang="id-ID" baseline="0" dirty="0"/>
              <a:t> </a:t>
            </a:r>
            <a:r>
              <a:rPr lang="id-ID" baseline="0" dirty="0" err="1"/>
              <a:t>advertisers</a:t>
            </a:r>
            <a:r>
              <a:rPr lang="id-ID" baseline="0" dirty="0"/>
              <a:t> </a:t>
            </a:r>
            <a:r>
              <a:rPr lang="id-ID" baseline="0" dirty="0" err="1"/>
              <a:t>to</a:t>
            </a:r>
            <a:r>
              <a:rPr lang="id-ID" baseline="0" dirty="0"/>
              <a:t> </a:t>
            </a:r>
            <a:r>
              <a:rPr lang="id-ID" baseline="0" dirty="0" err="1"/>
              <a:t>visualize</a:t>
            </a:r>
            <a:r>
              <a:rPr lang="id-ID" baseline="0" dirty="0"/>
              <a:t> </a:t>
            </a:r>
            <a:r>
              <a:rPr lang="id-ID" baseline="0" dirty="0" err="1"/>
              <a:t>customers</a:t>
            </a:r>
            <a:r>
              <a:rPr lang="id-ID" baseline="0" dirty="0"/>
              <a:t> </a:t>
            </a:r>
            <a:r>
              <a:rPr lang="id-ID" baseline="0" dirty="0" err="1"/>
              <a:t>engagement</a:t>
            </a:r>
            <a:r>
              <a:rPr lang="id-ID" baseline="0" dirty="0"/>
              <a:t>.</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8</a:t>
            </a:fld>
            <a:endParaRPr lang="en-US" dirty="0"/>
          </a:p>
        </p:txBody>
      </p:sp>
    </p:spTree>
    <p:extLst>
      <p:ext uri="{BB962C8B-B14F-4D97-AF65-F5344CB8AC3E}">
        <p14:creationId xmlns:p14="http://schemas.microsoft.com/office/powerpoint/2010/main" val="2950994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9</a:t>
            </a:fld>
            <a:endParaRPr lang="en-US" dirty="0"/>
          </a:p>
        </p:txBody>
      </p:sp>
    </p:spTree>
    <p:extLst>
      <p:ext uri="{BB962C8B-B14F-4D97-AF65-F5344CB8AC3E}">
        <p14:creationId xmlns:p14="http://schemas.microsoft.com/office/powerpoint/2010/main" val="180178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3"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0" name="Rounded Rectangle 9"/>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14"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1" name="Rectangle 10"/>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351" dirty="0">
              <a:solidFill>
                <a:srgbClr val="118CE7"/>
              </a:solidFill>
            </a:endParaRPr>
          </a:p>
        </p:txBody>
      </p:sp>
    </p:spTree>
    <p:extLst>
      <p:ext uri="{BB962C8B-B14F-4D97-AF65-F5344CB8AC3E}">
        <p14:creationId xmlns:p14="http://schemas.microsoft.com/office/powerpoint/2010/main" val="41845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anim calcmode="lin" valueType="num">
                                      <p:cBhvr>
                                        <p:cTn id="8"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0" name="Rounded Rectangle 9"/>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24286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3" name="Picture Placeholder 2"/>
          <p:cNvSpPr>
            <a:spLocks noGrp="1"/>
          </p:cNvSpPr>
          <p:nvPr>
            <p:ph type="pic" sz="quarter" idx="16"/>
          </p:nvPr>
        </p:nvSpPr>
        <p:spPr>
          <a:xfrm>
            <a:off x="3406590" y="1799424"/>
            <a:ext cx="5378822" cy="5058575"/>
          </a:xfrm>
          <a:solidFill>
            <a:schemeClr val="bg1">
              <a:lumMod val="85000"/>
            </a:schemeClr>
          </a:solidFill>
          <a:ln>
            <a:noFill/>
          </a:ln>
        </p:spPr>
        <p:txBody>
          <a:bodyPr/>
          <a:lstStyle/>
          <a:p>
            <a:endParaRPr lang="en-US" dirty="0"/>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20"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21"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9" name="Rectangle 8"/>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351" dirty="0">
              <a:solidFill>
                <a:srgbClr val="118CE7"/>
              </a:solidFill>
            </a:endParaRPr>
          </a:p>
        </p:txBody>
      </p:sp>
    </p:spTree>
    <p:extLst>
      <p:ext uri="{BB962C8B-B14F-4D97-AF65-F5344CB8AC3E}">
        <p14:creationId xmlns:p14="http://schemas.microsoft.com/office/powerpoint/2010/main" val="328242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anim calcmode="lin" valueType="num">
                                      <p:cBhvr>
                                        <p:cTn id="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fade">
                                      <p:cBhvr>
                                        <p:cTn id="14"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04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1" y="0"/>
            <a:ext cx="6290235" cy="6858000"/>
          </a:xfrm>
          <a:solidFill>
            <a:srgbClr val="D9D9D9"/>
          </a:solidFill>
        </p:spPr>
        <p:txBody>
          <a:bodyPr anchor="t"/>
          <a:lstStyle>
            <a:lvl1pPr marL="0" indent="0" algn="ctr">
              <a:buNone/>
              <a:defRPr/>
            </a:lvl1pPr>
          </a:lstStyle>
          <a:p>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665101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ource Sans Pro" panose="020B0503030403020204" pitchFamily="34" charset="0"/>
              </a:defRPr>
            </a:lvl1pPr>
          </a:lstStyle>
          <a:p>
            <a:endParaRPr lang="en-US" dirty="0"/>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latin typeface="Source Sans Pro" panose="020B0503030403020204" pitchFamily="34" charset="0"/>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5" r:id="rId3"/>
    <p:sldLayoutId id="2147483674" r:id="rId4"/>
    <p:sldLayoutId id="2147483680" r:id="rId5"/>
  </p:sldLayoutIdLst>
  <p:hf hdr="0" ftr="0" dt="0"/>
  <p:txStyles>
    <p:titleStyle>
      <a:lvl1pPr algn="l" defTabSz="914354" rtl="0" eaLnBrk="1" latinLnBrk="0" hangingPunct="1">
        <a:lnSpc>
          <a:spcPct val="90000"/>
        </a:lnSpc>
        <a:spcBef>
          <a:spcPct val="0"/>
        </a:spcBef>
        <a:buNone/>
        <a:defRPr lang="en-US" sz="3000" kern="1200">
          <a:solidFill>
            <a:schemeClr val="tx1">
              <a:lumMod val="75000"/>
              <a:lumOff val="25000"/>
            </a:schemeClr>
          </a:solidFill>
          <a:latin typeface="Roboto Medium" panose="02000000000000000000" pitchFamily="2" charset="0"/>
          <a:ea typeface="Roboto Medium" panose="02000000000000000000" pitchFamily="2" charset="0"/>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1</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a:t>
            </a:fld>
            <a:endParaRPr lang="en-US" dirty="0"/>
          </a:p>
        </p:txBody>
      </p:sp>
      <p:grpSp>
        <p:nvGrpSpPr>
          <p:cNvPr id="23" name="Group 22"/>
          <p:cNvGrpSpPr/>
          <p:nvPr/>
        </p:nvGrpSpPr>
        <p:grpSpPr>
          <a:xfrm>
            <a:off x="5736000" y="4748905"/>
            <a:ext cx="720000" cy="89638"/>
            <a:chOff x="5342615" y="6257925"/>
            <a:chExt cx="1468948" cy="182880"/>
          </a:xfrm>
          <a:gradFill flip="none" rotWithShape="1">
            <a:gsLst>
              <a:gs pos="0">
                <a:srgbClr val="0765A6">
                  <a:shade val="30000"/>
                  <a:satMod val="115000"/>
                </a:srgbClr>
              </a:gs>
              <a:gs pos="50000">
                <a:srgbClr val="0765A6">
                  <a:shade val="67500"/>
                  <a:satMod val="115000"/>
                </a:srgbClr>
              </a:gs>
              <a:gs pos="100000">
                <a:srgbClr val="0765A6">
                  <a:shade val="100000"/>
                  <a:satMod val="115000"/>
                </a:srgbClr>
              </a:gs>
            </a:gsLst>
            <a:lin ang="10800000" scaled="1"/>
            <a:tileRect/>
          </a:gradFill>
        </p:grpSpPr>
        <p:sp>
          <p:nvSpPr>
            <p:cNvPr id="24" name="Oval 23"/>
            <p:cNvSpPr>
              <a:spLocks noChangeAspect="1"/>
            </p:cNvSpPr>
            <p:nvPr/>
          </p:nvSpPr>
          <p:spPr>
            <a:xfrm>
              <a:off x="5342615"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a:spLocks noChangeAspect="1"/>
            </p:cNvSpPr>
            <p:nvPr/>
          </p:nvSpPr>
          <p:spPr>
            <a:xfrm>
              <a:off x="5664132"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a:spLocks noChangeAspect="1"/>
            </p:cNvSpPr>
            <p:nvPr/>
          </p:nvSpPr>
          <p:spPr>
            <a:xfrm>
              <a:off x="5985649"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a:spLocks noChangeAspect="1"/>
            </p:cNvSpPr>
            <p:nvPr/>
          </p:nvSpPr>
          <p:spPr>
            <a:xfrm>
              <a:off x="6307166"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a:spLocks noChangeAspect="1"/>
            </p:cNvSpPr>
            <p:nvPr/>
          </p:nvSpPr>
          <p:spPr>
            <a:xfrm>
              <a:off x="6628683"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3789A488-2D0A-43D6-925B-CA1A74C46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763" y="2007910"/>
            <a:ext cx="4280473" cy="2411938"/>
          </a:xfrm>
          <a:prstGeom prst="rect">
            <a:avLst/>
          </a:prstGeom>
        </p:spPr>
      </p:pic>
      <p:sp>
        <p:nvSpPr>
          <p:cNvPr id="11" name="TextBox 10">
            <a:extLst>
              <a:ext uri="{FF2B5EF4-FFF2-40B4-BE49-F238E27FC236}">
                <a16:creationId xmlns:a16="http://schemas.microsoft.com/office/drawing/2014/main" id="{DE402D76-1DB1-4701-BB5F-2453AA73435C}"/>
              </a:ext>
            </a:extLst>
          </p:cNvPr>
          <p:cNvSpPr txBox="1"/>
          <p:nvPr/>
        </p:nvSpPr>
        <p:spPr>
          <a:xfrm>
            <a:off x="1363345" y="5541010"/>
            <a:ext cx="9465307" cy="387798"/>
          </a:xfrm>
          <a:prstGeom prst="rect">
            <a:avLst/>
          </a:prstGeom>
          <a:noFill/>
        </p:spPr>
        <p:txBody>
          <a:bodyPr wrap="square" lIns="36000" rIns="36000" rtlCol="0">
            <a:spAutoFit/>
          </a:bodyPr>
          <a:lstStyle/>
          <a:p>
            <a:pPr algn="ctr">
              <a:lnSpc>
                <a:spcPct val="120000"/>
              </a:lnSpc>
            </a:pPr>
            <a:r>
              <a:rPr lang="en-US" sz="1600" b="1" dirty="0">
                <a:solidFill>
                  <a:srgbClr val="05AD96"/>
                </a:solidFill>
                <a:latin typeface="+mj-lt"/>
              </a:rPr>
              <a:t>Rohit Agrawal, Yashvardhan Nanavati,</a:t>
            </a:r>
            <a:r>
              <a:rPr lang="en-US" sz="1600" b="1" dirty="0">
                <a:solidFill>
                  <a:srgbClr val="0765A6"/>
                </a:solidFill>
                <a:latin typeface="+mj-lt"/>
              </a:rPr>
              <a:t> Wenjun Shen, Tianqi Xu, </a:t>
            </a:r>
            <a:r>
              <a:rPr lang="en-US" sz="1600" b="1" dirty="0">
                <a:solidFill>
                  <a:srgbClr val="75C82D"/>
                </a:solidFill>
                <a:latin typeface="+mj-lt"/>
              </a:rPr>
              <a:t>Anirvan Maiti, Aswin Vasudewan</a:t>
            </a:r>
          </a:p>
        </p:txBody>
      </p:sp>
    </p:spTree>
    <p:extLst>
      <p:ext uri="{BB962C8B-B14F-4D97-AF65-F5344CB8AC3E}">
        <p14:creationId xmlns:p14="http://schemas.microsoft.com/office/powerpoint/2010/main" val="2934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SOLID Principles</a:t>
            </a:r>
          </a:p>
        </p:txBody>
      </p:sp>
      <p:sp>
        <p:nvSpPr>
          <p:cNvPr id="4" name="Slide Number Placeholder 3"/>
          <p:cNvSpPr>
            <a:spLocks noGrp="1"/>
          </p:cNvSpPr>
          <p:nvPr>
            <p:ph type="sldNum" sz="quarter" idx="12"/>
          </p:nvPr>
        </p:nvSpPr>
        <p:spPr/>
        <p:txBody>
          <a:bodyPr/>
          <a:lstStyle/>
          <a:p>
            <a:fld id="{FCEE2C88-6C8F-484D-AF69-578F576B1F44}" type="slidenum">
              <a:rPr lang="en-US" smtClean="0"/>
              <a:pPr/>
              <a:t>10</a:t>
            </a:fld>
            <a:endParaRPr lang="en-US" dirty="0"/>
          </a:p>
        </p:txBody>
      </p:sp>
      <p:sp>
        <p:nvSpPr>
          <p:cNvPr id="9" name="Text Placeholder 8"/>
          <p:cNvSpPr>
            <a:spLocks noGrp="1"/>
          </p:cNvSpPr>
          <p:nvPr>
            <p:ph type="body" sz="quarter" idx="15"/>
          </p:nvPr>
        </p:nvSpPr>
        <p:spPr/>
        <p:txBody>
          <a:bodyPr/>
          <a:lstStyle/>
          <a:p>
            <a:r>
              <a:rPr lang="en-US" dirty="0"/>
              <a:t>METRICS</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10</a:t>
            </a:fld>
            <a:endParaRPr lang="en-US" dirty="0"/>
          </a:p>
        </p:txBody>
      </p:sp>
      <p:sp>
        <p:nvSpPr>
          <p:cNvPr id="33" name="TextBox 32"/>
          <p:cNvSpPr txBox="1"/>
          <p:nvPr/>
        </p:nvSpPr>
        <p:spPr>
          <a:xfrm>
            <a:off x="3407655" y="2532431"/>
            <a:ext cx="3251562" cy="400110"/>
          </a:xfrm>
          <a:prstGeom prst="rect">
            <a:avLst/>
          </a:prstGeom>
          <a:noFill/>
        </p:spPr>
        <p:txBody>
          <a:bodyPr wrap="square" lIns="36000" rIns="36000" rtlCol="0">
            <a:spAutoFit/>
          </a:bodyPr>
          <a:lstStyle/>
          <a:p>
            <a:r>
              <a:rPr lang="en-AU" sz="2000" b="1" dirty="0">
                <a:solidFill>
                  <a:schemeClr val="tx2"/>
                </a:solidFill>
                <a:latin typeface="+mj-lt"/>
              </a:rPr>
              <a:t>O</a:t>
            </a:r>
            <a:r>
              <a:rPr lang="en-AU" sz="2000" dirty="0">
                <a:solidFill>
                  <a:schemeClr val="tx2"/>
                </a:solidFill>
                <a:latin typeface="+mj-lt"/>
              </a:rPr>
              <a:t>pen/Closed Principle</a:t>
            </a:r>
          </a:p>
        </p:txBody>
      </p:sp>
      <p:sp>
        <p:nvSpPr>
          <p:cNvPr id="34" name="TextBox 33"/>
          <p:cNvSpPr txBox="1"/>
          <p:nvPr/>
        </p:nvSpPr>
        <p:spPr>
          <a:xfrm>
            <a:off x="3416285" y="2850712"/>
            <a:ext cx="7095254" cy="293607"/>
          </a:xfrm>
          <a:prstGeom prst="rect">
            <a:avLst/>
          </a:prstGeom>
          <a:noFill/>
        </p:spPr>
        <p:txBody>
          <a:bodyPr wrap="square" lIns="36000" rIns="36000" rtlCol="0">
            <a:spAutoFit/>
          </a:bodyPr>
          <a:lstStyle/>
          <a:p>
            <a:pPr>
              <a:lnSpc>
                <a:spcPct val="120000"/>
              </a:lnSpc>
            </a:pPr>
            <a:r>
              <a:rPr lang="en-US" sz="1200" dirty="0"/>
              <a:t>Software entities should be open for extension, but closed for modification.</a:t>
            </a:r>
            <a:endParaRPr lang="en-US" sz="1200" dirty="0">
              <a:solidFill>
                <a:schemeClr val="tx2"/>
              </a:solidFill>
            </a:endParaRPr>
          </a:p>
        </p:txBody>
      </p:sp>
      <p:sp>
        <p:nvSpPr>
          <p:cNvPr id="37" name="TextBox 36"/>
          <p:cNvSpPr txBox="1"/>
          <p:nvPr/>
        </p:nvSpPr>
        <p:spPr>
          <a:xfrm>
            <a:off x="3416285" y="3473119"/>
            <a:ext cx="3758459" cy="400110"/>
          </a:xfrm>
          <a:prstGeom prst="rect">
            <a:avLst/>
          </a:prstGeom>
          <a:noFill/>
        </p:spPr>
        <p:txBody>
          <a:bodyPr wrap="square" lIns="36000" rIns="36000" rtlCol="0">
            <a:spAutoFit/>
          </a:bodyPr>
          <a:lstStyle/>
          <a:p>
            <a:r>
              <a:rPr lang="en-AU" sz="2000" b="1" dirty="0">
                <a:solidFill>
                  <a:schemeClr val="tx2"/>
                </a:solidFill>
                <a:latin typeface="+mj-lt"/>
              </a:rPr>
              <a:t>L</a:t>
            </a:r>
            <a:r>
              <a:rPr lang="en-AU" sz="2000" dirty="0">
                <a:solidFill>
                  <a:schemeClr val="tx2"/>
                </a:solidFill>
                <a:latin typeface="+mj-lt"/>
              </a:rPr>
              <a:t>iskov Substitution Principle</a:t>
            </a:r>
          </a:p>
        </p:txBody>
      </p:sp>
      <p:sp>
        <p:nvSpPr>
          <p:cNvPr id="38" name="TextBox 37"/>
          <p:cNvSpPr txBox="1"/>
          <p:nvPr/>
        </p:nvSpPr>
        <p:spPr>
          <a:xfrm>
            <a:off x="3407654" y="3828285"/>
            <a:ext cx="7095254" cy="535531"/>
          </a:xfrm>
          <a:prstGeom prst="rect">
            <a:avLst/>
          </a:prstGeom>
          <a:noFill/>
        </p:spPr>
        <p:txBody>
          <a:bodyPr wrap="square" lIns="36000" rIns="36000" rtlCol="0">
            <a:spAutoFit/>
          </a:bodyPr>
          <a:lstStyle/>
          <a:p>
            <a:pPr>
              <a:lnSpc>
                <a:spcPct val="120000"/>
              </a:lnSpc>
            </a:pPr>
            <a:r>
              <a:rPr lang="en-US" sz="1200" dirty="0"/>
              <a:t>Objects in a program should be replaceable with instances of their subtypes without altering the correctness of that program.</a:t>
            </a:r>
            <a:endParaRPr lang="en-US" sz="1200" dirty="0">
              <a:solidFill>
                <a:schemeClr val="tx2"/>
              </a:solidFill>
            </a:endParaRPr>
          </a:p>
        </p:txBody>
      </p:sp>
      <p:sp>
        <p:nvSpPr>
          <p:cNvPr id="39" name="TextBox 38"/>
          <p:cNvSpPr txBox="1"/>
          <p:nvPr/>
        </p:nvSpPr>
        <p:spPr>
          <a:xfrm>
            <a:off x="3416286" y="4431877"/>
            <a:ext cx="6123640" cy="400110"/>
          </a:xfrm>
          <a:prstGeom prst="rect">
            <a:avLst/>
          </a:prstGeom>
          <a:noFill/>
        </p:spPr>
        <p:txBody>
          <a:bodyPr wrap="square" lIns="36000" rIns="36000" rtlCol="0">
            <a:spAutoFit/>
          </a:bodyPr>
          <a:lstStyle/>
          <a:p>
            <a:r>
              <a:rPr lang="en-AU" sz="2000" b="1" dirty="0">
                <a:solidFill>
                  <a:schemeClr val="tx2"/>
                </a:solidFill>
                <a:latin typeface="+mj-lt"/>
              </a:rPr>
              <a:t>I</a:t>
            </a:r>
            <a:r>
              <a:rPr lang="en-AU" sz="2000" dirty="0">
                <a:solidFill>
                  <a:schemeClr val="tx2"/>
                </a:solidFill>
                <a:latin typeface="+mj-lt"/>
              </a:rPr>
              <a:t>nterface Segregation Principle</a:t>
            </a:r>
          </a:p>
        </p:txBody>
      </p:sp>
      <p:sp>
        <p:nvSpPr>
          <p:cNvPr id="40" name="TextBox 39"/>
          <p:cNvSpPr txBox="1"/>
          <p:nvPr/>
        </p:nvSpPr>
        <p:spPr>
          <a:xfrm>
            <a:off x="3424915" y="4783917"/>
            <a:ext cx="7095254" cy="293607"/>
          </a:xfrm>
          <a:prstGeom prst="rect">
            <a:avLst/>
          </a:prstGeom>
          <a:noFill/>
        </p:spPr>
        <p:txBody>
          <a:bodyPr wrap="square" lIns="36000" rIns="36000" rtlCol="0">
            <a:spAutoFit/>
          </a:bodyPr>
          <a:lstStyle/>
          <a:p>
            <a:pPr>
              <a:lnSpc>
                <a:spcPct val="120000"/>
              </a:lnSpc>
            </a:pPr>
            <a:r>
              <a:rPr lang="en-US" sz="1200" dirty="0"/>
              <a:t>Many client-specific interfaces are better than one general-purpose interface.</a:t>
            </a:r>
            <a:endParaRPr lang="en-US" sz="1200" dirty="0">
              <a:solidFill>
                <a:schemeClr val="tx2"/>
              </a:solidFill>
            </a:endParaRPr>
          </a:p>
        </p:txBody>
      </p:sp>
      <p:sp>
        <p:nvSpPr>
          <p:cNvPr id="42" name="Chevron 41"/>
          <p:cNvSpPr/>
          <p:nvPr/>
        </p:nvSpPr>
        <p:spPr>
          <a:xfrm>
            <a:off x="1736733" y="2568802"/>
            <a:ext cx="1518287" cy="791386"/>
          </a:xfrm>
          <a:prstGeom prst="chevron">
            <a:avLst>
              <a:gd name="adj" fmla="val 270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a:solidFill>
                  <a:schemeClr val="bg1"/>
                </a:solidFill>
                <a:latin typeface="FontAwesome" pitchFamily="2" charset="0"/>
              </a:rPr>
              <a:t>O</a:t>
            </a:r>
            <a:endParaRPr lang="en-US" sz="2800" dirty="0">
              <a:solidFill>
                <a:schemeClr val="bg1"/>
              </a:solidFill>
              <a:latin typeface="FontAwesome" pitchFamily="2" charset="0"/>
            </a:endParaRPr>
          </a:p>
        </p:txBody>
      </p:sp>
      <p:sp>
        <p:nvSpPr>
          <p:cNvPr id="43" name="Chevron 42"/>
          <p:cNvSpPr/>
          <p:nvPr/>
        </p:nvSpPr>
        <p:spPr>
          <a:xfrm>
            <a:off x="1745364" y="3543161"/>
            <a:ext cx="1518287" cy="791386"/>
          </a:xfrm>
          <a:prstGeom prst="chevron">
            <a:avLst>
              <a:gd name="adj" fmla="val 270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sz="2800" dirty="0">
                <a:solidFill>
                  <a:srgbClr val="FFFFFF"/>
                </a:solidFill>
                <a:latin typeface="FontAwesome" pitchFamily="2" charset="0"/>
              </a:rPr>
              <a:t>L</a:t>
            </a:r>
            <a:endParaRPr lang="en-US" sz="2800" dirty="0"/>
          </a:p>
        </p:txBody>
      </p:sp>
      <p:sp>
        <p:nvSpPr>
          <p:cNvPr id="44" name="Chevron 43"/>
          <p:cNvSpPr/>
          <p:nvPr/>
        </p:nvSpPr>
        <p:spPr>
          <a:xfrm>
            <a:off x="1745364" y="4501218"/>
            <a:ext cx="1518287" cy="791386"/>
          </a:xfrm>
          <a:prstGeom prst="chevron">
            <a:avLst>
              <a:gd name="adj" fmla="val 27026"/>
            </a:avLst>
          </a:prstGeom>
          <a:solidFill>
            <a:srgbClr val="A171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sz="2800" dirty="0">
                <a:solidFill>
                  <a:srgbClr val="FFFFFF"/>
                </a:solidFill>
                <a:latin typeface="FontAwesome" pitchFamily="2" charset="0"/>
              </a:rPr>
              <a:t>I</a:t>
            </a:r>
            <a:endParaRPr lang="en-US" sz="2800" dirty="0">
              <a:solidFill>
                <a:srgbClr val="FFFFFF"/>
              </a:solidFill>
            </a:endParaRPr>
          </a:p>
        </p:txBody>
      </p:sp>
      <p:sp>
        <p:nvSpPr>
          <p:cNvPr id="17" name="Chevron 40">
            <a:extLst>
              <a:ext uri="{FF2B5EF4-FFF2-40B4-BE49-F238E27FC236}">
                <a16:creationId xmlns:a16="http://schemas.microsoft.com/office/drawing/2014/main" id="{E6AADE93-7AF1-4BF0-A309-2E3A29DE788A}"/>
              </a:ext>
            </a:extLst>
          </p:cNvPr>
          <p:cNvSpPr/>
          <p:nvPr/>
        </p:nvSpPr>
        <p:spPr>
          <a:xfrm>
            <a:off x="1736733" y="1594443"/>
            <a:ext cx="1518287" cy="791386"/>
          </a:xfrm>
          <a:prstGeom prst="chevron">
            <a:avLst>
              <a:gd name="adj" fmla="val 270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solidFill>
                  <a:schemeClr val="bg1"/>
                </a:solidFill>
                <a:latin typeface="FontAwesome" pitchFamily="2" charset="0"/>
              </a:rPr>
              <a:t>S</a:t>
            </a:r>
            <a:endParaRPr lang="en-US" sz="2800" dirty="0">
              <a:solidFill>
                <a:schemeClr val="bg1"/>
              </a:solidFill>
            </a:endParaRPr>
          </a:p>
        </p:txBody>
      </p:sp>
      <p:sp>
        <p:nvSpPr>
          <p:cNvPr id="19" name="TextBox 18">
            <a:extLst>
              <a:ext uri="{FF2B5EF4-FFF2-40B4-BE49-F238E27FC236}">
                <a16:creationId xmlns:a16="http://schemas.microsoft.com/office/drawing/2014/main" id="{9A7DE825-7730-41AE-AA96-D7BC3854026E}"/>
              </a:ext>
            </a:extLst>
          </p:cNvPr>
          <p:cNvSpPr txBox="1"/>
          <p:nvPr/>
        </p:nvSpPr>
        <p:spPr>
          <a:xfrm>
            <a:off x="3416285" y="1588289"/>
            <a:ext cx="6679822" cy="400110"/>
          </a:xfrm>
          <a:prstGeom prst="rect">
            <a:avLst/>
          </a:prstGeom>
          <a:noFill/>
        </p:spPr>
        <p:txBody>
          <a:bodyPr wrap="square" lIns="36000" rIns="36000" rtlCol="0">
            <a:spAutoFit/>
          </a:bodyPr>
          <a:lstStyle/>
          <a:p>
            <a:r>
              <a:rPr lang="en-AU" sz="2000" b="1" dirty="0">
                <a:solidFill>
                  <a:schemeClr val="tx2"/>
                </a:solidFill>
                <a:latin typeface="+mj-lt"/>
              </a:rPr>
              <a:t>S</a:t>
            </a:r>
            <a:r>
              <a:rPr lang="en-AU" sz="2000" dirty="0">
                <a:solidFill>
                  <a:schemeClr val="tx2"/>
                </a:solidFill>
                <a:latin typeface="+mj-lt"/>
              </a:rPr>
              <a:t>ingle Responsibility Principle</a:t>
            </a:r>
          </a:p>
        </p:txBody>
      </p:sp>
      <p:sp>
        <p:nvSpPr>
          <p:cNvPr id="20" name="TextBox 19">
            <a:extLst>
              <a:ext uri="{FF2B5EF4-FFF2-40B4-BE49-F238E27FC236}">
                <a16:creationId xmlns:a16="http://schemas.microsoft.com/office/drawing/2014/main" id="{6EA7DBA1-5DCE-40BA-B4DF-778B4A1B8A13}"/>
              </a:ext>
            </a:extLst>
          </p:cNvPr>
          <p:cNvSpPr txBox="1"/>
          <p:nvPr/>
        </p:nvSpPr>
        <p:spPr>
          <a:xfrm>
            <a:off x="3424915" y="1906570"/>
            <a:ext cx="7095254" cy="293607"/>
          </a:xfrm>
          <a:prstGeom prst="rect">
            <a:avLst/>
          </a:prstGeom>
          <a:noFill/>
        </p:spPr>
        <p:txBody>
          <a:bodyPr wrap="square" lIns="36000" rIns="36000" rtlCol="0">
            <a:spAutoFit/>
          </a:bodyPr>
          <a:lstStyle/>
          <a:p>
            <a:pPr>
              <a:lnSpc>
                <a:spcPct val="120000"/>
              </a:lnSpc>
            </a:pPr>
            <a:r>
              <a:rPr lang="en-US" sz="1200" dirty="0"/>
              <a:t>A class should have only a single responsibility.</a:t>
            </a:r>
            <a:endParaRPr lang="en-US" sz="1200" dirty="0">
              <a:solidFill>
                <a:schemeClr val="tx2"/>
              </a:solidFill>
            </a:endParaRPr>
          </a:p>
        </p:txBody>
      </p:sp>
      <p:sp>
        <p:nvSpPr>
          <p:cNvPr id="18" name="TextBox 17">
            <a:extLst>
              <a:ext uri="{FF2B5EF4-FFF2-40B4-BE49-F238E27FC236}">
                <a16:creationId xmlns:a16="http://schemas.microsoft.com/office/drawing/2014/main" id="{7990A65E-8CDA-4FB2-8CF9-3B7031BF1838}"/>
              </a:ext>
            </a:extLst>
          </p:cNvPr>
          <p:cNvSpPr txBox="1"/>
          <p:nvPr/>
        </p:nvSpPr>
        <p:spPr>
          <a:xfrm>
            <a:off x="3407654" y="5389934"/>
            <a:ext cx="7095253" cy="400110"/>
          </a:xfrm>
          <a:prstGeom prst="rect">
            <a:avLst/>
          </a:prstGeom>
          <a:noFill/>
        </p:spPr>
        <p:txBody>
          <a:bodyPr wrap="square" lIns="36000" rIns="36000" rtlCol="0">
            <a:spAutoFit/>
          </a:bodyPr>
          <a:lstStyle/>
          <a:p>
            <a:r>
              <a:rPr lang="en-AU" sz="2000" b="1" dirty="0">
                <a:solidFill>
                  <a:schemeClr val="tx2"/>
                </a:solidFill>
                <a:latin typeface="+mj-lt"/>
              </a:rPr>
              <a:t>D</a:t>
            </a:r>
            <a:r>
              <a:rPr lang="en-AU" sz="2000" dirty="0">
                <a:solidFill>
                  <a:schemeClr val="tx2"/>
                </a:solidFill>
                <a:latin typeface="+mj-lt"/>
              </a:rPr>
              <a:t>ependency Inversion Principle</a:t>
            </a:r>
          </a:p>
        </p:txBody>
      </p:sp>
      <p:sp>
        <p:nvSpPr>
          <p:cNvPr id="21" name="TextBox 20">
            <a:extLst>
              <a:ext uri="{FF2B5EF4-FFF2-40B4-BE49-F238E27FC236}">
                <a16:creationId xmlns:a16="http://schemas.microsoft.com/office/drawing/2014/main" id="{ED16468B-021D-4F20-8170-83AAFB5B7F8E}"/>
              </a:ext>
            </a:extLst>
          </p:cNvPr>
          <p:cNvSpPr txBox="1"/>
          <p:nvPr/>
        </p:nvSpPr>
        <p:spPr>
          <a:xfrm>
            <a:off x="3407654" y="5748922"/>
            <a:ext cx="7095254" cy="293607"/>
          </a:xfrm>
          <a:prstGeom prst="rect">
            <a:avLst/>
          </a:prstGeom>
          <a:noFill/>
        </p:spPr>
        <p:txBody>
          <a:bodyPr wrap="square" lIns="36000" rIns="36000" rtlCol="0">
            <a:spAutoFit/>
          </a:bodyPr>
          <a:lstStyle/>
          <a:p>
            <a:pPr>
              <a:lnSpc>
                <a:spcPct val="120000"/>
              </a:lnSpc>
            </a:pPr>
            <a:r>
              <a:rPr lang="en-US" sz="1200" dirty="0"/>
              <a:t>One should depend upon abstractions and not concretions.</a:t>
            </a:r>
            <a:endParaRPr lang="en-US" sz="1200" dirty="0">
              <a:solidFill>
                <a:schemeClr val="tx2"/>
              </a:solidFill>
            </a:endParaRPr>
          </a:p>
        </p:txBody>
      </p:sp>
      <p:sp>
        <p:nvSpPr>
          <p:cNvPr id="22" name="Chevron 43">
            <a:extLst>
              <a:ext uri="{FF2B5EF4-FFF2-40B4-BE49-F238E27FC236}">
                <a16:creationId xmlns:a16="http://schemas.microsoft.com/office/drawing/2014/main" id="{BF96A80E-87C8-4598-BED2-D2408784A9D6}"/>
              </a:ext>
            </a:extLst>
          </p:cNvPr>
          <p:cNvSpPr/>
          <p:nvPr/>
        </p:nvSpPr>
        <p:spPr>
          <a:xfrm>
            <a:off x="1736733" y="5459275"/>
            <a:ext cx="1518287" cy="791386"/>
          </a:xfrm>
          <a:prstGeom prst="chevron">
            <a:avLst>
              <a:gd name="adj" fmla="val 2702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sz="2800" dirty="0">
                <a:solidFill>
                  <a:srgbClr val="FFFFFF"/>
                </a:solidFill>
                <a:latin typeface="FontAwesome" pitchFamily="2" charset="0"/>
              </a:rPr>
              <a:t>D</a:t>
            </a:r>
            <a:endParaRPr lang="en-US" sz="2800" dirty="0">
              <a:solidFill>
                <a:srgbClr val="FFFFFF"/>
              </a:solidFill>
            </a:endParaRPr>
          </a:p>
        </p:txBody>
      </p:sp>
    </p:spTree>
    <p:extLst>
      <p:ext uri="{BB962C8B-B14F-4D97-AF65-F5344CB8AC3E}">
        <p14:creationId xmlns:p14="http://schemas.microsoft.com/office/powerpoint/2010/main" val="324321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7" grpId="0"/>
      <p:bldP spid="38" grpId="0"/>
      <p:bldP spid="39" grpId="0"/>
      <p:bldP spid="40" grpId="0"/>
      <p:bldP spid="42" grpId="0" animBg="1"/>
      <p:bldP spid="43" grpId="0" animBg="1"/>
      <p:bldP spid="44" grpId="0" animBg="1"/>
      <p:bldP spid="17" grpId="0" animBg="1"/>
      <p:bldP spid="19" grpId="0"/>
      <p:bldP spid="20" grpId="0"/>
      <p:bldP spid="18" grpId="0"/>
      <p:bldP spid="21"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11</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11</a:t>
            </a:fld>
            <a:endParaRPr lang="en-US" dirty="0"/>
          </a:p>
        </p:txBody>
      </p:sp>
      <p:sp>
        <p:nvSpPr>
          <p:cNvPr id="62" name="Text Placeholder 33"/>
          <p:cNvSpPr txBox="1">
            <a:spLocks/>
          </p:cNvSpPr>
          <p:nvPr/>
        </p:nvSpPr>
        <p:spPr>
          <a:xfrm>
            <a:off x="684343" y="1981490"/>
            <a:ext cx="10837714" cy="384068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400" dirty="0">
                <a:solidFill>
                  <a:schemeClr val="tx2"/>
                </a:solidFill>
                <a:latin typeface="+mj-lt"/>
              </a:rPr>
              <a:t>1. RegEx is unable to parse the complex flat files data expressions. </a:t>
            </a:r>
          </a:p>
          <a:p>
            <a:pPr marL="0" indent="0">
              <a:buNone/>
            </a:pPr>
            <a:r>
              <a:rPr lang="en-AU" sz="1400" b="1" dirty="0">
                <a:solidFill>
                  <a:schemeClr val="tx2"/>
                </a:solidFill>
                <a:latin typeface="+mj-lt"/>
              </a:rPr>
              <a:t>										           [BUG Raised By: Yashvardhan Nanavati]</a:t>
            </a:r>
          </a:p>
          <a:p>
            <a:pPr marL="0" indent="0">
              <a:buNone/>
            </a:pPr>
            <a:r>
              <a:rPr lang="en-AU" sz="1400" b="1" dirty="0">
                <a:solidFill>
                  <a:schemeClr val="tx2"/>
                </a:solidFill>
                <a:latin typeface="+mj-lt"/>
              </a:rPr>
              <a:t>       </a:t>
            </a:r>
            <a:r>
              <a:rPr lang="en-AU" sz="1400" b="1" u="sng" dirty="0">
                <a:solidFill>
                  <a:schemeClr val="tx2"/>
                </a:solidFill>
                <a:latin typeface="+mj-lt"/>
              </a:rPr>
              <a:t>Resolution:</a:t>
            </a:r>
            <a:r>
              <a:rPr lang="en-AU" sz="1400" dirty="0">
                <a:solidFill>
                  <a:schemeClr val="tx2"/>
                </a:solidFill>
                <a:latin typeface="+mj-lt"/>
              </a:rPr>
              <a:t> Switched from RegEx based logic to our own logic for parsing flat files data. </a:t>
            </a:r>
          </a:p>
          <a:p>
            <a:pPr marL="0" indent="0">
              <a:buNone/>
            </a:pPr>
            <a:r>
              <a:rPr lang="en-AU" sz="1400" b="1" dirty="0">
                <a:solidFill>
                  <a:schemeClr val="tx2"/>
                </a:solidFill>
                <a:latin typeface="+mj-lt"/>
              </a:rPr>
              <a:t>												         [Resolver: Rohit Agrawal]</a:t>
            </a:r>
          </a:p>
          <a:p>
            <a:pPr marL="0" indent="0">
              <a:buNone/>
            </a:pPr>
            <a:endParaRPr lang="en-AU" sz="1400" b="1" dirty="0">
              <a:solidFill>
                <a:schemeClr val="tx2"/>
              </a:solidFill>
              <a:latin typeface="+mj-lt"/>
            </a:endParaRPr>
          </a:p>
          <a:p>
            <a:pPr marL="0" indent="0">
              <a:buNone/>
            </a:pPr>
            <a:r>
              <a:rPr lang="en-AU" sz="1400" dirty="0">
                <a:solidFill>
                  <a:schemeClr val="tx2"/>
                </a:solidFill>
                <a:latin typeface="+mj-lt"/>
              </a:rPr>
              <a:t>2. Include Shortcut Mappings for the Expression Evaluator so that user doesn’t have to type JAVA Raw expressions from scratch. It can also make code DRY. </a:t>
            </a:r>
          </a:p>
          <a:p>
            <a:pPr marL="0" indent="0">
              <a:buNone/>
            </a:pPr>
            <a:r>
              <a:rPr lang="en-AU" sz="1400" b="1" dirty="0">
                <a:solidFill>
                  <a:schemeClr val="tx2"/>
                </a:solidFill>
                <a:latin typeface="+mj-lt"/>
              </a:rPr>
              <a:t>											     [ENHANCEMENT Raised By: Justin]</a:t>
            </a:r>
          </a:p>
          <a:p>
            <a:pPr marL="0" indent="0">
              <a:buNone/>
            </a:pPr>
            <a:r>
              <a:rPr lang="en-AU" sz="1400" b="1" dirty="0">
                <a:solidFill>
                  <a:schemeClr val="tx2"/>
                </a:solidFill>
                <a:latin typeface="+mj-lt"/>
              </a:rPr>
              <a:t>       </a:t>
            </a:r>
            <a:r>
              <a:rPr lang="en-AU" sz="1400" b="1" u="sng" dirty="0">
                <a:solidFill>
                  <a:schemeClr val="tx2"/>
                </a:solidFill>
                <a:latin typeface="+mj-lt"/>
              </a:rPr>
              <a:t>Resolution:</a:t>
            </a:r>
            <a:r>
              <a:rPr lang="en-AU" sz="1400" dirty="0">
                <a:solidFill>
                  <a:schemeClr val="tx2"/>
                </a:solidFill>
                <a:latin typeface="+mj-lt"/>
              </a:rPr>
              <a:t> Added another Shortcut Mapper class which sits on top of the Expression Evaluator providing the ease of writing</a:t>
            </a:r>
          </a:p>
          <a:p>
            <a:pPr marL="0" indent="0">
              <a:buNone/>
            </a:pPr>
            <a:r>
              <a:rPr lang="en-AU" sz="1400" dirty="0">
                <a:solidFill>
                  <a:schemeClr val="tx2"/>
                </a:solidFill>
                <a:latin typeface="+mj-lt"/>
              </a:rPr>
              <a:t>		 expressions to users.                                                                                                   </a:t>
            </a:r>
            <a:r>
              <a:rPr lang="en-AU" sz="1400" b="1" dirty="0">
                <a:solidFill>
                  <a:schemeClr val="tx2"/>
                </a:solidFill>
                <a:latin typeface="+mj-lt"/>
              </a:rPr>
              <a:t>[Resolver: Yashvardhan Nanavati]</a:t>
            </a:r>
          </a:p>
          <a:p>
            <a:pPr marL="0" indent="0">
              <a:buNone/>
            </a:pPr>
            <a:endParaRPr lang="en-AU" sz="1400" b="1" dirty="0">
              <a:solidFill>
                <a:schemeClr val="tx2"/>
              </a:solidFill>
              <a:latin typeface="+mj-lt"/>
            </a:endParaRPr>
          </a:p>
          <a:p>
            <a:pPr marL="0" indent="0">
              <a:buNone/>
            </a:pPr>
            <a:r>
              <a:rPr lang="en-AU" sz="1400" dirty="0">
                <a:solidFill>
                  <a:schemeClr val="tx2"/>
                </a:solidFill>
                <a:latin typeface="+mj-lt"/>
              </a:rPr>
              <a:t>3. Make the </a:t>
            </a:r>
            <a:r>
              <a:rPr lang="en-AU" sz="1400" b="1" dirty="0">
                <a:solidFill>
                  <a:schemeClr val="tx2"/>
                </a:solidFill>
                <a:latin typeface="+mj-lt"/>
              </a:rPr>
              <a:t>LOAD</a:t>
            </a:r>
            <a:r>
              <a:rPr lang="en-AU" sz="1400" dirty="0">
                <a:solidFill>
                  <a:schemeClr val="tx2"/>
                </a:solidFill>
                <a:latin typeface="+mj-lt"/>
              </a:rPr>
              <a:t> a list so that various load operations can be performed instead of just one. </a:t>
            </a:r>
          </a:p>
          <a:p>
            <a:pPr marL="0" indent="0">
              <a:buNone/>
            </a:pPr>
            <a:r>
              <a:rPr lang="en-AU" sz="1400" b="1" dirty="0">
                <a:solidFill>
                  <a:schemeClr val="tx2"/>
                </a:solidFill>
                <a:latin typeface="+mj-lt"/>
              </a:rPr>
              <a:t>										     [ENHANCEMENT Raised By: Rohit Agrawal]</a:t>
            </a:r>
          </a:p>
          <a:p>
            <a:pPr marL="0" indent="0">
              <a:buNone/>
            </a:pPr>
            <a:r>
              <a:rPr lang="en-AU" sz="1400" b="1" dirty="0">
                <a:solidFill>
                  <a:schemeClr val="tx2"/>
                </a:solidFill>
                <a:latin typeface="+mj-lt"/>
              </a:rPr>
              <a:t>       </a:t>
            </a:r>
            <a:r>
              <a:rPr lang="en-AU" sz="1400" b="1" u="sng" dirty="0">
                <a:solidFill>
                  <a:schemeClr val="tx2"/>
                </a:solidFill>
                <a:latin typeface="+mj-lt"/>
              </a:rPr>
              <a:t>Resolution:</a:t>
            </a:r>
            <a:r>
              <a:rPr lang="en-AU" sz="1400" dirty="0">
                <a:solidFill>
                  <a:schemeClr val="tx2"/>
                </a:solidFill>
                <a:latin typeface="+mj-lt"/>
              </a:rPr>
              <a:t> Changed the Ukubuka Schema to accommodate the changes for multiple LOAD operations instead of just one. </a:t>
            </a:r>
          </a:p>
          <a:p>
            <a:pPr marL="0" indent="0">
              <a:buNone/>
            </a:pPr>
            <a:r>
              <a:rPr lang="en-AU" sz="1400" b="1" dirty="0">
                <a:solidFill>
                  <a:schemeClr val="tx2"/>
                </a:solidFill>
                <a:latin typeface="+mj-lt"/>
              </a:rPr>
              <a:t>												         [Resolver: Rohit Agrawal]</a:t>
            </a:r>
          </a:p>
          <a:p>
            <a:pPr marL="342900" indent="-342900">
              <a:buAutoNum type="arabicPeriod"/>
            </a:pPr>
            <a:endParaRPr lang="en-AU" sz="1400" dirty="0">
              <a:solidFill>
                <a:schemeClr val="tx2"/>
              </a:solidFill>
              <a:latin typeface="+mj-lt"/>
            </a:endParaRPr>
          </a:p>
        </p:txBody>
      </p:sp>
      <p:sp>
        <p:nvSpPr>
          <p:cNvPr id="8" name="Text Placeholder 33">
            <a:extLst>
              <a:ext uri="{FF2B5EF4-FFF2-40B4-BE49-F238E27FC236}">
                <a16:creationId xmlns:a16="http://schemas.microsoft.com/office/drawing/2014/main" id="{A0B373D5-8417-465E-B4E4-95D21B98514A}"/>
              </a:ext>
            </a:extLst>
          </p:cNvPr>
          <p:cNvSpPr txBox="1">
            <a:spLocks/>
          </p:cNvSpPr>
          <p:nvPr/>
        </p:nvSpPr>
        <p:spPr>
          <a:xfrm>
            <a:off x="650581" y="1296800"/>
            <a:ext cx="9304124"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latin typeface="+mj-lt"/>
              </a:rPr>
              <a:t>Defects &amp; Enhancements Raised/Resolved</a:t>
            </a:r>
          </a:p>
        </p:txBody>
      </p:sp>
      <p:sp>
        <p:nvSpPr>
          <p:cNvPr id="12" name="Text Placeholder 7">
            <a:extLst>
              <a:ext uri="{FF2B5EF4-FFF2-40B4-BE49-F238E27FC236}">
                <a16:creationId xmlns:a16="http://schemas.microsoft.com/office/drawing/2014/main" id="{13681A89-6652-4821-88C9-03E8E4ADAE16}"/>
              </a:ext>
            </a:extLst>
          </p:cNvPr>
          <p:cNvSpPr>
            <a:spLocks noGrp="1"/>
          </p:cNvSpPr>
          <p:nvPr>
            <p:ph type="body" sz="quarter" idx="14"/>
          </p:nvPr>
        </p:nvSpPr>
        <p:spPr>
          <a:xfrm>
            <a:off x="637881" y="625851"/>
            <a:ext cx="10905239" cy="304623"/>
          </a:xfrm>
        </p:spPr>
        <p:txBody>
          <a:bodyPr/>
          <a:lstStyle/>
          <a:p>
            <a:r>
              <a:rPr lang="en-US" dirty="0"/>
              <a:t>Metrics</a:t>
            </a:r>
          </a:p>
        </p:txBody>
      </p:sp>
      <p:sp>
        <p:nvSpPr>
          <p:cNvPr id="13" name="Text Placeholder 8">
            <a:extLst>
              <a:ext uri="{FF2B5EF4-FFF2-40B4-BE49-F238E27FC236}">
                <a16:creationId xmlns:a16="http://schemas.microsoft.com/office/drawing/2014/main" id="{061EF3E8-D0A8-48D4-B239-D1CB5617E4A5}"/>
              </a:ext>
            </a:extLst>
          </p:cNvPr>
          <p:cNvSpPr>
            <a:spLocks noGrp="1"/>
          </p:cNvSpPr>
          <p:nvPr>
            <p:ph type="body" sz="quarter" idx="15"/>
          </p:nvPr>
        </p:nvSpPr>
        <p:spPr>
          <a:xfrm>
            <a:off x="650581" y="415427"/>
            <a:ext cx="10905239" cy="156073"/>
          </a:xfrm>
        </p:spPr>
        <p:txBody>
          <a:bodyPr/>
          <a:lstStyle/>
          <a:p>
            <a:r>
              <a:rPr lang="en-US" dirty="0"/>
              <a:t>SECTION TWO</a:t>
            </a:r>
          </a:p>
        </p:txBody>
      </p:sp>
    </p:spTree>
    <p:extLst>
      <p:ext uri="{BB962C8B-B14F-4D97-AF65-F5344CB8AC3E}">
        <p14:creationId xmlns:p14="http://schemas.microsoft.com/office/powerpoint/2010/main" val="166913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Metrics</a:t>
            </a:r>
          </a:p>
        </p:txBody>
      </p:sp>
      <p:sp>
        <p:nvSpPr>
          <p:cNvPr id="4" name="Slide Number Placeholder 3"/>
          <p:cNvSpPr>
            <a:spLocks noGrp="1"/>
          </p:cNvSpPr>
          <p:nvPr>
            <p:ph type="sldNum" sz="quarter" idx="12"/>
          </p:nvPr>
        </p:nvSpPr>
        <p:spPr/>
        <p:txBody>
          <a:bodyPr/>
          <a:lstStyle/>
          <a:p>
            <a:fld id="{FCEE2C88-6C8F-484D-AF69-578F576B1F44}" type="slidenum">
              <a:rPr lang="en-US" smtClean="0"/>
              <a:pPr/>
              <a:t>12</a:t>
            </a:fld>
            <a:endParaRPr lang="en-US" dirty="0"/>
          </a:p>
        </p:txBody>
      </p:sp>
      <p:sp>
        <p:nvSpPr>
          <p:cNvPr id="9" name="Text Placeholder 8"/>
          <p:cNvSpPr>
            <a:spLocks noGrp="1"/>
          </p:cNvSpPr>
          <p:nvPr>
            <p:ph type="body" sz="quarter" idx="15"/>
          </p:nvPr>
        </p:nvSpPr>
        <p:spPr/>
        <p:txBody>
          <a:bodyPr/>
          <a:lstStyle/>
          <a:p>
            <a:r>
              <a:rPr lang="en-US" dirty="0"/>
              <a:t>SECTION TWO</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12</a:t>
            </a:fld>
            <a:endParaRPr lang="en-US" dirty="0"/>
          </a:p>
        </p:txBody>
      </p:sp>
      <p:sp>
        <p:nvSpPr>
          <p:cNvPr id="11" name="Text Placeholder 33">
            <a:extLst>
              <a:ext uri="{FF2B5EF4-FFF2-40B4-BE49-F238E27FC236}">
                <a16:creationId xmlns:a16="http://schemas.microsoft.com/office/drawing/2014/main" id="{9B77554B-3E9B-405B-A25F-638186F6BDB4}"/>
              </a:ext>
            </a:extLst>
          </p:cNvPr>
          <p:cNvSpPr txBox="1">
            <a:spLocks/>
          </p:cNvSpPr>
          <p:nvPr/>
        </p:nvSpPr>
        <p:spPr>
          <a:xfrm>
            <a:off x="637881" y="5378827"/>
            <a:ext cx="51881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3600" dirty="0"/>
              <a:t>Burnup Chart</a:t>
            </a:r>
          </a:p>
        </p:txBody>
      </p:sp>
      <p:sp>
        <p:nvSpPr>
          <p:cNvPr id="12" name="Text Placeholder 33">
            <a:extLst>
              <a:ext uri="{FF2B5EF4-FFF2-40B4-BE49-F238E27FC236}">
                <a16:creationId xmlns:a16="http://schemas.microsoft.com/office/drawing/2014/main" id="{987DAE52-EF96-4ACD-8F9B-F6013B15EF92}"/>
              </a:ext>
            </a:extLst>
          </p:cNvPr>
          <p:cNvSpPr txBox="1">
            <a:spLocks/>
          </p:cNvSpPr>
          <p:nvPr/>
        </p:nvSpPr>
        <p:spPr>
          <a:xfrm>
            <a:off x="6191634" y="5378827"/>
            <a:ext cx="51881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3600" dirty="0"/>
              <a:t>Cumulative Flow </a:t>
            </a:r>
          </a:p>
        </p:txBody>
      </p:sp>
      <p:pic>
        <p:nvPicPr>
          <p:cNvPr id="10" name="Picture 2">
            <a:extLst>
              <a:ext uri="{FF2B5EF4-FFF2-40B4-BE49-F238E27FC236}">
                <a16:creationId xmlns:a16="http://schemas.microsoft.com/office/drawing/2014/main" id="{CF3AA795-DA9A-4B3F-AF6B-3E8FC0B28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81" y="1740008"/>
            <a:ext cx="5188198" cy="306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104008BD-A1DC-4C08-915B-6EC7559FFB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900" y="1794374"/>
            <a:ext cx="5371667" cy="301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99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13</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13</a:t>
            </a:fld>
            <a:endParaRPr lang="en-US" dirty="0"/>
          </a:p>
        </p:txBody>
      </p:sp>
      <p:sp>
        <p:nvSpPr>
          <p:cNvPr id="29" name="Text Placeholder 32"/>
          <p:cNvSpPr txBox="1">
            <a:spLocks/>
          </p:cNvSpPr>
          <p:nvPr/>
        </p:nvSpPr>
        <p:spPr>
          <a:xfrm>
            <a:off x="216817" y="2779295"/>
            <a:ext cx="5618375" cy="50532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US" sz="2400" dirty="0">
                <a:solidFill>
                  <a:schemeClr val="tx2"/>
                </a:solidFill>
                <a:latin typeface="+mn-lt"/>
              </a:rPr>
              <a:t>Design</a:t>
            </a:r>
          </a:p>
        </p:txBody>
      </p:sp>
      <p:sp>
        <p:nvSpPr>
          <p:cNvPr id="30" name="Text Placeholder 33"/>
          <p:cNvSpPr txBox="1">
            <a:spLocks/>
          </p:cNvSpPr>
          <p:nvPr/>
        </p:nvSpPr>
        <p:spPr>
          <a:xfrm>
            <a:off x="2540201" y="3284621"/>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Architecture, Design Patterns &amp; Key </a:t>
            </a:r>
            <a:r>
              <a:rPr lang="en-US" sz="3600" dirty="0" err="1"/>
              <a:t>Algos</a:t>
            </a:r>
            <a:r>
              <a:rPr lang="en-US" sz="3600" dirty="0"/>
              <a:t>.</a:t>
            </a:r>
          </a:p>
        </p:txBody>
      </p:sp>
    </p:spTree>
    <p:extLst>
      <p:ext uri="{BB962C8B-B14F-4D97-AF65-F5344CB8AC3E}">
        <p14:creationId xmlns:p14="http://schemas.microsoft.com/office/powerpoint/2010/main" val="332453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Ukubuka Design Architecture</a:t>
            </a:r>
          </a:p>
        </p:txBody>
      </p:sp>
      <p:sp>
        <p:nvSpPr>
          <p:cNvPr id="4" name="Slide Number Placeholder 3"/>
          <p:cNvSpPr>
            <a:spLocks noGrp="1"/>
          </p:cNvSpPr>
          <p:nvPr>
            <p:ph type="sldNum" sz="quarter" idx="12"/>
          </p:nvPr>
        </p:nvSpPr>
        <p:spPr/>
        <p:txBody>
          <a:bodyPr/>
          <a:lstStyle/>
          <a:p>
            <a:fld id="{FCEE2C88-6C8F-484D-AF69-578F576B1F44}" type="slidenum">
              <a:rPr lang="en-US" smtClean="0"/>
              <a:pPr/>
              <a:t>14</a:t>
            </a:fld>
            <a:endParaRPr lang="en-US" dirty="0"/>
          </a:p>
        </p:txBody>
      </p:sp>
      <p:sp>
        <p:nvSpPr>
          <p:cNvPr id="9" name="Text Placeholder 8"/>
          <p:cNvSpPr>
            <a:spLocks noGrp="1"/>
          </p:cNvSpPr>
          <p:nvPr>
            <p:ph type="body" sz="quarter" idx="15"/>
          </p:nvPr>
        </p:nvSpPr>
        <p:spPr/>
        <p:txBody>
          <a:bodyPr/>
          <a:lstStyle/>
          <a:p>
            <a:r>
              <a:rPr lang="en-US" dirty="0"/>
              <a:t>DESIGN</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14</a:t>
            </a:fld>
            <a:endParaRPr lang="en-US" dirty="0"/>
          </a:p>
        </p:txBody>
      </p:sp>
      <p:pic>
        <p:nvPicPr>
          <p:cNvPr id="3" name="Picture 2">
            <a:extLst>
              <a:ext uri="{FF2B5EF4-FFF2-40B4-BE49-F238E27FC236}">
                <a16:creationId xmlns:a16="http://schemas.microsoft.com/office/drawing/2014/main" id="{5E04C01F-76AC-41C6-985C-065447092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922" y="1295217"/>
            <a:ext cx="4732553" cy="4962525"/>
          </a:xfrm>
          <a:prstGeom prst="rect">
            <a:avLst/>
          </a:prstGeom>
        </p:spPr>
      </p:pic>
    </p:spTree>
    <p:extLst>
      <p:ext uri="{BB962C8B-B14F-4D97-AF65-F5344CB8AC3E}">
        <p14:creationId xmlns:p14="http://schemas.microsoft.com/office/powerpoint/2010/main" val="398792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err="1"/>
              <a:t>Ukubuka</a:t>
            </a:r>
            <a:r>
              <a:rPr lang="en-US" dirty="0"/>
              <a:t> Class Diagram</a:t>
            </a:r>
          </a:p>
        </p:txBody>
      </p:sp>
      <p:sp>
        <p:nvSpPr>
          <p:cNvPr id="4" name="Slide Number Placeholder 3"/>
          <p:cNvSpPr>
            <a:spLocks noGrp="1"/>
          </p:cNvSpPr>
          <p:nvPr>
            <p:ph type="sldNum" sz="quarter" idx="12"/>
          </p:nvPr>
        </p:nvSpPr>
        <p:spPr/>
        <p:txBody>
          <a:bodyPr/>
          <a:lstStyle/>
          <a:p>
            <a:fld id="{FCEE2C88-6C8F-484D-AF69-578F576B1F44}" type="slidenum">
              <a:rPr lang="en-US" smtClean="0"/>
              <a:pPr/>
              <a:t>15</a:t>
            </a:fld>
            <a:endParaRPr lang="en-US" dirty="0"/>
          </a:p>
        </p:txBody>
      </p:sp>
      <p:sp>
        <p:nvSpPr>
          <p:cNvPr id="9" name="Text Placeholder 8"/>
          <p:cNvSpPr>
            <a:spLocks noGrp="1"/>
          </p:cNvSpPr>
          <p:nvPr>
            <p:ph type="body" sz="quarter" idx="15"/>
          </p:nvPr>
        </p:nvSpPr>
        <p:spPr/>
        <p:txBody>
          <a:bodyPr/>
          <a:lstStyle/>
          <a:p>
            <a:r>
              <a:rPr lang="en-US" dirty="0"/>
              <a:t>DESIGN</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15</a:t>
            </a:fld>
            <a:endParaRPr lang="en-US" dirty="0"/>
          </a:p>
        </p:txBody>
      </p:sp>
      <p:pic>
        <p:nvPicPr>
          <p:cNvPr id="3" name="Picture 2">
            <a:extLst>
              <a:ext uri="{FF2B5EF4-FFF2-40B4-BE49-F238E27FC236}">
                <a16:creationId xmlns:a16="http://schemas.microsoft.com/office/drawing/2014/main" id="{5E04C01F-76AC-41C6-985C-0654470927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3645" y="1295217"/>
            <a:ext cx="4339107" cy="4962525"/>
          </a:xfrm>
          <a:prstGeom prst="rect">
            <a:avLst/>
          </a:prstGeom>
        </p:spPr>
      </p:pic>
    </p:spTree>
    <p:extLst>
      <p:ext uri="{BB962C8B-B14F-4D97-AF65-F5344CB8AC3E}">
        <p14:creationId xmlns:p14="http://schemas.microsoft.com/office/powerpoint/2010/main" val="30283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Design Patterns</a:t>
            </a:r>
          </a:p>
        </p:txBody>
      </p:sp>
      <p:sp>
        <p:nvSpPr>
          <p:cNvPr id="4" name="Slide Number Placeholder 3"/>
          <p:cNvSpPr>
            <a:spLocks noGrp="1"/>
          </p:cNvSpPr>
          <p:nvPr>
            <p:ph type="sldNum" sz="quarter" idx="12"/>
          </p:nvPr>
        </p:nvSpPr>
        <p:spPr/>
        <p:txBody>
          <a:bodyPr/>
          <a:lstStyle/>
          <a:p>
            <a:fld id="{FCEE2C88-6C8F-484D-AF69-578F576B1F44}" type="slidenum">
              <a:rPr lang="en-US" smtClean="0"/>
              <a:pPr/>
              <a:t>16</a:t>
            </a:fld>
            <a:endParaRPr lang="en-US" dirty="0"/>
          </a:p>
        </p:txBody>
      </p:sp>
      <p:sp>
        <p:nvSpPr>
          <p:cNvPr id="9" name="Text Placeholder 8"/>
          <p:cNvSpPr>
            <a:spLocks noGrp="1"/>
          </p:cNvSpPr>
          <p:nvPr>
            <p:ph type="body" sz="quarter" idx="15"/>
          </p:nvPr>
        </p:nvSpPr>
        <p:spPr/>
        <p:txBody>
          <a:bodyPr/>
          <a:lstStyle/>
          <a:p>
            <a:r>
              <a:rPr lang="en-US" dirty="0"/>
              <a:t>SECTION THREE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16</a:t>
            </a:fld>
            <a:endParaRPr lang="en-US" dirty="0"/>
          </a:p>
        </p:txBody>
      </p:sp>
      <p:sp>
        <p:nvSpPr>
          <p:cNvPr id="18" name="TextBox 17">
            <a:extLst>
              <a:ext uri="{FF2B5EF4-FFF2-40B4-BE49-F238E27FC236}">
                <a16:creationId xmlns:a16="http://schemas.microsoft.com/office/drawing/2014/main" id="{2BFEF1DC-1BCF-42C4-A958-34E2893EFC64}"/>
              </a:ext>
            </a:extLst>
          </p:cNvPr>
          <p:cNvSpPr txBox="1"/>
          <p:nvPr/>
        </p:nvSpPr>
        <p:spPr>
          <a:xfrm>
            <a:off x="650581" y="1321740"/>
            <a:ext cx="10699291" cy="4185761"/>
          </a:xfrm>
          <a:prstGeom prst="rect">
            <a:avLst/>
          </a:prstGeom>
          <a:noFill/>
        </p:spPr>
        <p:txBody>
          <a:bodyPr wrap="square" lIns="36000" rIns="36000" rtlCol="0">
            <a:spAutoFit/>
          </a:bodyPr>
          <a:lstStyle/>
          <a:p>
            <a:pPr algn="just"/>
            <a:r>
              <a:rPr lang="en-US" sz="1400" dirty="0"/>
              <a:t>We have used the Java </a:t>
            </a:r>
            <a:r>
              <a:rPr lang="en-US" sz="1400" b="1" dirty="0"/>
              <a:t>Singleton</a:t>
            </a:r>
            <a:r>
              <a:rPr lang="en-US" sz="1400" dirty="0"/>
              <a:t> Design pattern for our project which comes under the Creational Design pattern category. As its definition states, this design pattern restricts the instantiation of a class and ensures that there exists only one instance of the class in the JVM (Java Virtual Machine).</a:t>
            </a:r>
          </a:p>
          <a:p>
            <a:pPr algn="just"/>
            <a:br>
              <a:rPr lang="en-US" sz="1400" dirty="0"/>
            </a:br>
            <a:r>
              <a:rPr lang="en-US" sz="1400" dirty="0"/>
              <a:t>We have also implemented </a:t>
            </a:r>
            <a:r>
              <a:rPr lang="en-US" sz="1400" b="1" dirty="0"/>
              <a:t>Factory</a:t>
            </a:r>
            <a:r>
              <a:rPr lang="en-US" sz="1400" dirty="0"/>
              <a:t> and </a:t>
            </a:r>
            <a:r>
              <a:rPr lang="en-US" sz="1400" b="1" dirty="0"/>
              <a:t>Builder</a:t>
            </a:r>
            <a:r>
              <a:rPr lang="en-US" sz="1400" dirty="0"/>
              <a:t> design patterns in our project. The Factory method can be seen as a simplified version of the Builder method. </a:t>
            </a:r>
          </a:p>
          <a:p>
            <a:pPr algn="just"/>
            <a:br>
              <a:rPr lang="en-US" sz="1400" dirty="0"/>
            </a:br>
            <a:r>
              <a:rPr lang="en-US" sz="1400" dirty="0"/>
              <a:t>In the Factory design pattern, the factory is in charge of creating various subtypes of an object depending on the needs of a project. However, it does not know the exact subtype of the object. Rather it’s a high level view.</a:t>
            </a:r>
          </a:p>
          <a:p>
            <a:pPr algn="just"/>
            <a:br>
              <a:rPr lang="en-US" sz="1400" dirty="0"/>
            </a:br>
            <a:r>
              <a:rPr lang="en-US" sz="1400" dirty="0"/>
              <a:t>An example of Factory method could be if there is a method named “</a:t>
            </a:r>
            <a:r>
              <a:rPr lang="en-US" sz="1400" dirty="0" err="1"/>
              <a:t>produceCars</a:t>
            </a:r>
            <a:r>
              <a:rPr lang="en-US" sz="1400" dirty="0"/>
              <a:t>”, it might return a “BMW” or “Audi” typed object with it being unaware of the specific subtypes of cars in those objects.</a:t>
            </a:r>
          </a:p>
          <a:p>
            <a:pPr algn="just"/>
            <a:br>
              <a:rPr lang="en-US" sz="1400" dirty="0"/>
            </a:br>
            <a:r>
              <a:rPr lang="en-US" sz="1400" dirty="0"/>
              <a:t>In the Builder design method, different subtypes are also created by it. But the composition of the objects might differ in the same subclass.</a:t>
            </a:r>
          </a:p>
          <a:p>
            <a:pPr algn="just"/>
            <a:br>
              <a:rPr lang="en-US" sz="1400" dirty="0"/>
            </a:br>
            <a:r>
              <a:rPr lang="en-US" sz="1400" dirty="0"/>
              <a:t>As an extension of the example given in the Factory method, we might have a “</a:t>
            </a:r>
            <a:r>
              <a:rPr lang="en-US" sz="1400" dirty="0" err="1"/>
              <a:t>produceCars</a:t>
            </a:r>
            <a:r>
              <a:rPr lang="en-US" sz="1400" dirty="0"/>
              <a:t>” method which creates objects of type “BMW” typed object with a 4 cylinder engine, or a “BMW” typed object with 6 cylinders. The builder pattern thus allows for this type of detailing.</a:t>
            </a:r>
            <a:endParaRPr lang="en-US" sz="1400" dirty="0">
              <a:effectLst/>
            </a:endParaRPr>
          </a:p>
        </p:txBody>
      </p:sp>
    </p:spTree>
    <p:extLst>
      <p:ext uri="{BB962C8B-B14F-4D97-AF65-F5344CB8AC3E}">
        <p14:creationId xmlns:p14="http://schemas.microsoft.com/office/powerpoint/2010/main" val="247476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Key Algorithms</a:t>
            </a:r>
          </a:p>
        </p:txBody>
      </p:sp>
      <p:sp>
        <p:nvSpPr>
          <p:cNvPr id="4" name="Slide Number Placeholder 3"/>
          <p:cNvSpPr>
            <a:spLocks noGrp="1"/>
          </p:cNvSpPr>
          <p:nvPr>
            <p:ph type="sldNum" sz="quarter" idx="12"/>
          </p:nvPr>
        </p:nvSpPr>
        <p:spPr/>
        <p:txBody>
          <a:bodyPr/>
          <a:lstStyle/>
          <a:p>
            <a:fld id="{FCEE2C88-6C8F-484D-AF69-578F576B1F44}" type="slidenum">
              <a:rPr lang="en-US" smtClean="0"/>
              <a:pPr/>
              <a:t>17</a:t>
            </a:fld>
            <a:endParaRPr lang="en-US" dirty="0"/>
          </a:p>
        </p:txBody>
      </p:sp>
      <p:sp>
        <p:nvSpPr>
          <p:cNvPr id="9" name="Text Placeholder 8"/>
          <p:cNvSpPr>
            <a:spLocks noGrp="1"/>
          </p:cNvSpPr>
          <p:nvPr>
            <p:ph type="body" sz="quarter" idx="15"/>
          </p:nvPr>
        </p:nvSpPr>
        <p:spPr/>
        <p:txBody>
          <a:bodyPr/>
          <a:lstStyle/>
          <a:p>
            <a:r>
              <a:rPr lang="en-US" dirty="0"/>
              <a:t>SECTION THREE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17</a:t>
            </a:fld>
            <a:endParaRPr lang="en-US" dirty="0"/>
          </a:p>
        </p:txBody>
      </p:sp>
      <p:sp>
        <p:nvSpPr>
          <p:cNvPr id="18" name="TextBox 17">
            <a:extLst>
              <a:ext uri="{FF2B5EF4-FFF2-40B4-BE49-F238E27FC236}">
                <a16:creationId xmlns:a16="http://schemas.microsoft.com/office/drawing/2014/main" id="{2BFEF1DC-1BCF-42C4-A958-34E2893EFC64}"/>
              </a:ext>
            </a:extLst>
          </p:cNvPr>
          <p:cNvSpPr txBox="1"/>
          <p:nvPr/>
        </p:nvSpPr>
        <p:spPr>
          <a:xfrm>
            <a:off x="650581" y="1321740"/>
            <a:ext cx="10699291" cy="5262979"/>
          </a:xfrm>
          <a:prstGeom prst="rect">
            <a:avLst/>
          </a:prstGeom>
          <a:noFill/>
        </p:spPr>
        <p:txBody>
          <a:bodyPr wrap="square" lIns="36000" rIns="36000" rtlCol="0">
            <a:spAutoFit/>
          </a:bodyPr>
          <a:lstStyle/>
          <a:p>
            <a:pPr algn="just"/>
            <a:r>
              <a:rPr lang="en-US" sz="1600" b="1" dirty="0" err="1"/>
              <a:t>Ukubuka</a:t>
            </a:r>
            <a:r>
              <a:rPr lang="en-US" sz="1600" b="1" dirty="0"/>
              <a:t> Base Parser:</a:t>
            </a:r>
            <a:endParaRPr lang="en-US" sz="1600" dirty="0"/>
          </a:p>
          <a:p>
            <a:pPr algn="just"/>
            <a:br>
              <a:rPr lang="en-US" sz="1600" dirty="0"/>
            </a:br>
            <a:r>
              <a:rPr lang="en-US" sz="1600" dirty="0"/>
              <a:t>This is a key algorithm that we have implemented. The parser acts as an interface between the reader/writer classes and the classes which handle parsing of csv/</a:t>
            </a:r>
            <a:r>
              <a:rPr lang="en-US" sz="1600" dirty="0" err="1"/>
              <a:t>json</a:t>
            </a:r>
            <a:r>
              <a:rPr lang="en-US" sz="1600" dirty="0"/>
              <a:t>/xml files. It is responsible to effectively communicate between the above mentioned modules. It takes the file read by the reader and passes it to a appropriate class depending upon the appropriate type of the file. It also handles if the delimiter of the file is something other than “,” and appropriately passes it to the respective parser. Also, missing headers in a data file are filled up using default column names such as column_1, column_2 etc. At the end, the files are consumed as a list of strings by the </a:t>
            </a:r>
            <a:r>
              <a:rPr lang="en-US" sz="1600" dirty="0" err="1"/>
              <a:t>Ukubuka</a:t>
            </a:r>
            <a:r>
              <a:rPr lang="en-US" sz="1600" dirty="0"/>
              <a:t> Engine.</a:t>
            </a:r>
          </a:p>
          <a:p>
            <a:pPr algn="just"/>
            <a:br>
              <a:rPr lang="en-US" sz="1600" dirty="0"/>
            </a:br>
            <a:r>
              <a:rPr lang="en-US" sz="1600" b="1" dirty="0"/>
              <a:t>Example:</a:t>
            </a:r>
            <a:r>
              <a:rPr lang="en-US" sz="1600" dirty="0"/>
              <a:t> “A;B;C;D” is converted to “A,B,C,D”</a:t>
            </a:r>
          </a:p>
          <a:p>
            <a:pPr algn="just"/>
            <a:br>
              <a:rPr lang="en-US" sz="1600" dirty="0"/>
            </a:br>
            <a:r>
              <a:rPr lang="en-US" sz="1600" b="1" dirty="0" err="1"/>
              <a:t>Ukubuka</a:t>
            </a:r>
            <a:r>
              <a:rPr lang="en-US" sz="1600" b="1" dirty="0"/>
              <a:t> Transformation:</a:t>
            </a:r>
            <a:endParaRPr lang="en-US" sz="1600" dirty="0"/>
          </a:p>
          <a:p>
            <a:pPr algn="just"/>
            <a:br>
              <a:rPr lang="en-US" sz="1600" dirty="0"/>
            </a:br>
            <a:r>
              <a:rPr lang="en-US" sz="1600" dirty="0"/>
              <a:t>This algorithm uses </a:t>
            </a:r>
            <a:r>
              <a:rPr lang="en-US" sz="1600" dirty="0" err="1"/>
              <a:t>SpEL</a:t>
            </a:r>
            <a:r>
              <a:rPr lang="en-US" sz="1600" dirty="0"/>
              <a:t> (Spring Expression Language) to perform transformations on the data in the files specified by the user. The Spring Expression Language (</a:t>
            </a:r>
            <a:r>
              <a:rPr lang="en-US" sz="1600" dirty="0" err="1"/>
              <a:t>SpEL</a:t>
            </a:r>
            <a:r>
              <a:rPr lang="en-US" sz="1600" dirty="0"/>
              <a:t> for short) is a powerful expression language that supports querying and manipulating an object graph at runtime. The language syntax is similar to Unified EL but offers additional features, most notably method invocation and basic string templating functionality. This Algorithm is extremely powerful and can potentially solve any kind of mathematical computational problems including complex trigonometric, and statistical conundrums. For user-friendliness we have created a supporting class called “Shortcuts” which Imports the corresponding libraries in Java with abstraction to the user. The user just enters normal names of the operations and the algorithm takes care of importing the corresponding classes and interfaces.</a:t>
            </a:r>
            <a:endParaRPr lang="en-US" sz="1600" dirty="0">
              <a:effectLst/>
            </a:endParaRPr>
          </a:p>
        </p:txBody>
      </p:sp>
    </p:spTree>
    <p:extLst>
      <p:ext uri="{BB962C8B-B14F-4D97-AF65-F5344CB8AC3E}">
        <p14:creationId xmlns:p14="http://schemas.microsoft.com/office/powerpoint/2010/main" val="44821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Key Algorithms</a:t>
            </a:r>
          </a:p>
        </p:txBody>
      </p:sp>
      <p:sp>
        <p:nvSpPr>
          <p:cNvPr id="4" name="Slide Number Placeholder 3"/>
          <p:cNvSpPr>
            <a:spLocks noGrp="1"/>
          </p:cNvSpPr>
          <p:nvPr>
            <p:ph type="sldNum" sz="quarter" idx="12"/>
          </p:nvPr>
        </p:nvSpPr>
        <p:spPr/>
        <p:txBody>
          <a:bodyPr/>
          <a:lstStyle/>
          <a:p>
            <a:fld id="{FCEE2C88-6C8F-484D-AF69-578F576B1F44}" type="slidenum">
              <a:rPr lang="en-US" smtClean="0"/>
              <a:pPr/>
              <a:t>18</a:t>
            </a:fld>
            <a:endParaRPr lang="en-US" dirty="0"/>
          </a:p>
        </p:txBody>
      </p:sp>
      <p:sp>
        <p:nvSpPr>
          <p:cNvPr id="9" name="Text Placeholder 8"/>
          <p:cNvSpPr>
            <a:spLocks noGrp="1"/>
          </p:cNvSpPr>
          <p:nvPr>
            <p:ph type="body" sz="quarter" idx="15"/>
          </p:nvPr>
        </p:nvSpPr>
        <p:spPr/>
        <p:txBody>
          <a:bodyPr/>
          <a:lstStyle/>
          <a:p>
            <a:r>
              <a:rPr lang="en-US" dirty="0"/>
              <a:t>SECTION THREE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18</a:t>
            </a:fld>
            <a:endParaRPr lang="en-US" dirty="0"/>
          </a:p>
        </p:txBody>
      </p:sp>
      <p:sp>
        <p:nvSpPr>
          <p:cNvPr id="18" name="TextBox 17">
            <a:extLst>
              <a:ext uri="{FF2B5EF4-FFF2-40B4-BE49-F238E27FC236}">
                <a16:creationId xmlns:a16="http://schemas.microsoft.com/office/drawing/2014/main" id="{2BFEF1DC-1BCF-42C4-A958-34E2893EFC64}"/>
              </a:ext>
            </a:extLst>
          </p:cNvPr>
          <p:cNvSpPr txBox="1"/>
          <p:nvPr/>
        </p:nvSpPr>
        <p:spPr>
          <a:xfrm>
            <a:off x="650581" y="1321740"/>
            <a:ext cx="10699291" cy="3293209"/>
          </a:xfrm>
          <a:prstGeom prst="rect">
            <a:avLst/>
          </a:prstGeom>
          <a:noFill/>
        </p:spPr>
        <p:txBody>
          <a:bodyPr wrap="square" lIns="36000" rIns="36000" rtlCol="0">
            <a:spAutoFit/>
          </a:bodyPr>
          <a:lstStyle/>
          <a:p>
            <a:pPr algn="just"/>
            <a:r>
              <a:rPr lang="en-US" sz="1600" b="1" dirty="0" err="1"/>
              <a:t>Ukubuka</a:t>
            </a:r>
            <a:r>
              <a:rPr lang="en-US" sz="1600" b="1" dirty="0"/>
              <a:t> Schema:</a:t>
            </a:r>
            <a:endParaRPr lang="en-US" sz="1600" dirty="0"/>
          </a:p>
          <a:p>
            <a:pPr algn="just"/>
            <a:br>
              <a:rPr lang="en-US" sz="1600" dirty="0"/>
            </a:br>
            <a:r>
              <a:rPr lang="en-US" sz="1600" dirty="0"/>
              <a:t>Another novel structure we came up with is the </a:t>
            </a:r>
            <a:r>
              <a:rPr lang="en-US" sz="1600" dirty="0" err="1"/>
              <a:t>Ukubuka</a:t>
            </a:r>
            <a:r>
              <a:rPr lang="en-US" sz="1600" dirty="0"/>
              <a:t> Schema in which the user has been given pre-defined tags to specify the manipulations he/she wants to do on the data set. Also, multiple loads, transformations and extractions can be done using a single schema file. This allows the user to consolidate all manipulations into a single structure seamlessly performs the specified operations without much hassle.</a:t>
            </a:r>
          </a:p>
          <a:p>
            <a:pPr algn="just"/>
            <a:endParaRPr lang="en-US" sz="1600" dirty="0">
              <a:effectLst/>
            </a:endParaRPr>
          </a:p>
          <a:p>
            <a:pPr algn="just"/>
            <a:r>
              <a:rPr lang="en-US" sz="1600" b="1" dirty="0" err="1"/>
              <a:t>Ukubuka</a:t>
            </a:r>
            <a:r>
              <a:rPr lang="en-US" sz="1600" b="1" dirty="0"/>
              <a:t> Visualizer:</a:t>
            </a:r>
            <a:endParaRPr lang="en-US" sz="1600" dirty="0"/>
          </a:p>
          <a:p>
            <a:pPr algn="just"/>
            <a:br>
              <a:rPr lang="en-US" sz="1600" dirty="0"/>
            </a:br>
            <a:r>
              <a:rPr lang="en-US" sz="1600" dirty="0" err="1"/>
              <a:t>UkubukaVisualizer</a:t>
            </a:r>
            <a:r>
              <a:rPr lang="en-US" sz="1600" dirty="0"/>
              <a:t> harnesses the </a:t>
            </a:r>
            <a:r>
              <a:rPr lang="en-US" sz="1600" dirty="0" err="1"/>
              <a:t>UkubukaScriptsReader</a:t>
            </a:r>
            <a:r>
              <a:rPr lang="en-US" sz="1600" dirty="0"/>
              <a:t> to read the provided scripts from </a:t>
            </a:r>
            <a:r>
              <a:rPr lang="en-US" sz="1600" dirty="0" err="1"/>
              <a:t>ukubuka</a:t>
            </a:r>
            <a:r>
              <a:rPr lang="en-US" sz="1600" dirty="0"/>
              <a:t>-scripts project and creates a static HTML file so that it doesn’t need any connectivity later. It then harnesses </a:t>
            </a:r>
            <a:r>
              <a:rPr lang="en-US" sz="1600" dirty="0" err="1"/>
              <a:t>SpEL</a:t>
            </a:r>
            <a:r>
              <a:rPr lang="en-US" sz="1600" dirty="0"/>
              <a:t> to plug-in the transformed data to create interactive visualizations.</a:t>
            </a:r>
          </a:p>
          <a:p>
            <a:pPr algn="just"/>
            <a:endParaRPr lang="en-US" sz="1600" dirty="0">
              <a:effectLst/>
            </a:endParaRPr>
          </a:p>
        </p:txBody>
      </p:sp>
    </p:spTree>
    <p:extLst>
      <p:ext uri="{BB962C8B-B14F-4D97-AF65-F5344CB8AC3E}">
        <p14:creationId xmlns:p14="http://schemas.microsoft.com/office/powerpoint/2010/main" val="272405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Key Algorithms</a:t>
            </a:r>
          </a:p>
        </p:txBody>
      </p:sp>
      <p:sp>
        <p:nvSpPr>
          <p:cNvPr id="4" name="Slide Number Placeholder 3"/>
          <p:cNvSpPr>
            <a:spLocks noGrp="1"/>
          </p:cNvSpPr>
          <p:nvPr>
            <p:ph type="sldNum" sz="quarter" idx="12"/>
          </p:nvPr>
        </p:nvSpPr>
        <p:spPr/>
        <p:txBody>
          <a:bodyPr/>
          <a:lstStyle/>
          <a:p>
            <a:fld id="{FCEE2C88-6C8F-484D-AF69-578F576B1F44}" type="slidenum">
              <a:rPr lang="en-US" smtClean="0"/>
              <a:pPr/>
              <a:t>19</a:t>
            </a:fld>
            <a:endParaRPr lang="en-US" dirty="0"/>
          </a:p>
        </p:txBody>
      </p:sp>
      <p:sp>
        <p:nvSpPr>
          <p:cNvPr id="9" name="Text Placeholder 8"/>
          <p:cNvSpPr>
            <a:spLocks noGrp="1"/>
          </p:cNvSpPr>
          <p:nvPr>
            <p:ph type="body" sz="quarter" idx="15"/>
          </p:nvPr>
        </p:nvSpPr>
        <p:spPr/>
        <p:txBody>
          <a:bodyPr/>
          <a:lstStyle/>
          <a:p>
            <a:r>
              <a:rPr lang="en-US" dirty="0"/>
              <a:t>SECTION THREE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19</a:t>
            </a:fld>
            <a:endParaRPr lang="en-US" dirty="0"/>
          </a:p>
        </p:txBody>
      </p:sp>
      <p:pic>
        <p:nvPicPr>
          <p:cNvPr id="2" name="Picture 1">
            <a:extLst>
              <a:ext uri="{FF2B5EF4-FFF2-40B4-BE49-F238E27FC236}">
                <a16:creationId xmlns:a16="http://schemas.microsoft.com/office/drawing/2014/main" id="{584681CA-F73F-4AF5-85EB-25561D64F0FF}"/>
              </a:ext>
            </a:extLst>
          </p:cNvPr>
          <p:cNvPicPr>
            <a:picLocks noChangeAspect="1"/>
          </p:cNvPicPr>
          <p:nvPr/>
        </p:nvPicPr>
        <p:blipFill>
          <a:blip r:embed="rId3"/>
          <a:stretch>
            <a:fillRect/>
          </a:stretch>
        </p:blipFill>
        <p:spPr>
          <a:xfrm>
            <a:off x="3101419" y="1237188"/>
            <a:ext cx="5989162" cy="5297617"/>
          </a:xfrm>
          <a:prstGeom prst="rect">
            <a:avLst/>
          </a:prstGeom>
        </p:spPr>
      </p:pic>
    </p:spTree>
    <p:extLst>
      <p:ext uri="{BB962C8B-B14F-4D97-AF65-F5344CB8AC3E}">
        <p14:creationId xmlns:p14="http://schemas.microsoft.com/office/powerpoint/2010/main" val="411309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203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p:cNvSpPr/>
          <p:nvPr/>
        </p:nvSpPr>
        <p:spPr>
          <a:xfrm>
            <a:off x="2032000" y="1"/>
            <a:ext cx="203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p:cNvSpPr/>
          <p:nvPr/>
        </p:nvSpPr>
        <p:spPr>
          <a:xfrm>
            <a:off x="4064000" y="1"/>
            <a:ext cx="203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p:cNvSpPr/>
          <p:nvPr/>
        </p:nvSpPr>
        <p:spPr>
          <a:xfrm>
            <a:off x="6096000" y="1"/>
            <a:ext cx="203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42"/>
          <p:cNvSpPr/>
          <p:nvPr/>
        </p:nvSpPr>
        <p:spPr>
          <a:xfrm>
            <a:off x="8128000" y="1"/>
            <a:ext cx="203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ectangle 43"/>
          <p:cNvSpPr/>
          <p:nvPr/>
        </p:nvSpPr>
        <p:spPr>
          <a:xfrm>
            <a:off x="10160000" y="1"/>
            <a:ext cx="203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11" name="Straight Connector 10"/>
          <p:cNvCxnSpPr/>
          <p:nvPr/>
        </p:nvCxnSpPr>
        <p:spPr>
          <a:xfrm>
            <a:off x="0" y="4002837"/>
            <a:ext cx="1219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934244" y="3921081"/>
            <a:ext cx="163512" cy="163512"/>
            <a:chOff x="874729" y="3479006"/>
            <a:chExt cx="282542" cy="282542"/>
          </a:xfrm>
        </p:grpSpPr>
        <p:sp>
          <p:nvSpPr>
            <p:cNvPr id="12" name="Oval 11"/>
            <p:cNvSpPr/>
            <p:nvPr/>
          </p:nvSpPr>
          <p:spPr>
            <a:xfrm>
              <a:off x="874729" y="3479006"/>
              <a:ext cx="282542" cy="282542"/>
            </a:xfrm>
            <a:prstGeom prst="ellipse">
              <a:avLst/>
            </a:prstGeom>
            <a:solidFill>
              <a:srgbClr val="26262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p:nvSpPr>
          <p:spPr>
            <a:xfrm>
              <a:off x="931862" y="3536139"/>
              <a:ext cx="168276" cy="1682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5" name="Group 64"/>
          <p:cNvGrpSpPr/>
          <p:nvPr/>
        </p:nvGrpSpPr>
        <p:grpSpPr>
          <a:xfrm>
            <a:off x="2966244" y="3921081"/>
            <a:ext cx="163512" cy="163512"/>
            <a:chOff x="874729" y="3479006"/>
            <a:chExt cx="282542" cy="282542"/>
          </a:xfrm>
        </p:grpSpPr>
        <p:sp>
          <p:nvSpPr>
            <p:cNvPr id="66" name="Oval 65"/>
            <p:cNvSpPr/>
            <p:nvPr/>
          </p:nvSpPr>
          <p:spPr>
            <a:xfrm>
              <a:off x="874729" y="3479006"/>
              <a:ext cx="282542" cy="28254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p:cNvSpPr/>
            <p:nvPr/>
          </p:nvSpPr>
          <p:spPr>
            <a:xfrm>
              <a:off x="931862" y="3536139"/>
              <a:ext cx="168276" cy="1682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8" name="Group 67"/>
          <p:cNvGrpSpPr/>
          <p:nvPr/>
        </p:nvGrpSpPr>
        <p:grpSpPr>
          <a:xfrm>
            <a:off x="5004464" y="3921081"/>
            <a:ext cx="163512" cy="163512"/>
            <a:chOff x="874729" y="3479006"/>
            <a:chExt cx="282542" cy="282542"/>
          </a:xfrm>
        </p:grpSpPr>
        <p:sp>
          <p:nvSpPr>
            <p:cNvPr id="69" name="Oval 68"/>
            <p:cNvSpPr/>
            <p:nvPr/>
          </p:nvSpPr>
          <p:spPr>
            <a:xfrm>
              <a:off x="874729" y="3479006"/>
              <a:ext cx="282542" cy="282542"/>
            </a:xfrm>
            <a:prstGeom prst="ellipse">
              <a:avLst/>
            </a:prstGeom>
            <a:solidFill>
              <a:srgbClr val="26262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p:cNvSpPr/>
            <p:nvPr/>
          </p:nvSpPr>
          <p:spPr>
            <a:xfrm>
              <a:off x="931862" y="3536139"/>
              <a:ext cx="168276" cy="1682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1" name="Group 70"/>
          <p:cNvGrpSpPr/>
          <p:nvPr/>
        </p:nvGrpSpPr>
        <p:grpSpPr>
          <a:xfrm>
            <a:off x="7030244" y="3921081"/>
            <a:ext cx="163512" cy="163512"/>
            <a:chOff x="874729" y="3479006"/>
            <a:chExt cx="282542" cy="282542"/>
          </a:xfrm>
        </p:grpSpPr>
        <p:sp>
          <p:nvSpPr>
            <p:cNvPr id="72" name="Oval 71"/>
            <p:cNvSpPr/>
            <p:nvPr/>
          </p:nvSpPr>
          <p:spPr>
            <a:xfrm>
              <a:off x="874729" y="3479006"/>
              <a:ext cx="282542" cy="28254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p:cNvSpPr/>
            <p:nvPr/>
          </p:nvSpPr>
          <p:spPr>
            <a:xfrm>
              <a:off x="931862" y="3536139"/>
              <a:ext cx="168276" cy="1682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4" name="Group 73"/>
          <p:cNvGrpSpPr/>
          <p:nvPr/>
        </p:nvGrpSpPr>
        <p:grpSpPr>
          <a:xfrm>
            <a:off x="9062244" y="3921081"/>
            <a:ext cx="163512" cy="163512"/>
            <a:chOff x="874729" y="3479006"/>
            <a:chExt cx="282542" cy="282542"/>
          </a:xfrm>
        </p:grpSpPr>
        <p:sp>
          <p:nvSpPr>
            <p:cNvPr id="75" name="Oval 74"/>
            <p:cNvSpPr/>
            <p:nvPr/>
          </p:nvSpPr>
          <p:spPr>
            <a:xfrm>
              <a:off x="874729" y="3479006"/>
              <a:ext cx="282542" cy="282542"/>
            </a:xfrm>
            <a:prstGeom prst="ellipse">
              <a:avLst/>
            </a:prstGeom>
            <a:solidFill>
              <a:schemeClr val="tx1">
                <a:lumMod val="85000"/>
                <a:lumOff val="1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Oval 75"/>
            <p:cNvSpPr/>
            <p:nvPr/>
          </p:nvSpPr>
          <p:spPr>
            <a:xfrm>
              <a:off x="931862" y="3536139"/>
              <a:ext cx="168276" cy="1682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7" name="Group 76"/>
          <p:cNvGrpSpPr/>
          <p:nvPr/>
        </p:nvGrpSpPr>
        <p:grpSpPr>
          <a:xfrm>
            <a:off x="11094244" y="3921081"/>
            <a:ext cx="163512" cy="163512"/>
            <a:chOff x="874729" y="3479006"/>
            <a:chExt cx="282542" cy="282542"/>
          </a:xfrm>
        </p:grpSpPr>
        <p:sp>
          <p:nvSpPr>
            <p:cNvPr id="78" name="Oval 77"/>
            <p:cNvSpPr/>
            <p:nvPr/>
          </p:nvSpPr>
          <p:spPr>
            <a:xfrm>
              <a:off x="874729" y="3479006"/>
              <a:ext cx="282542" cy="28254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Oval 78"/>
            <p:cNvSpPr/>
            <p:nvPr/>
          </p:nvSpPr>
          <p:spPr>
            <a:xfrm>
              <a:off x="931862" y="3536139"/>
              <a:ext cx="168276" cy="1682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0" name="TextBox 79"/>
          <p:cNvSpPr txBox="1"/>
          <p:nvPr/>
        </p:nvSpPr>
        <p:spPr>
          <a:xfrm>
            <a:off x="10428369" y="4337051"/>
            <a:ext cx="1495262" cy="307777"/>
          </a:xfrm>
          <a:prstGeom prst="rect">
            <a:avLst/>
          </a:prstGeom>
          <a:noFill/>
        </p:spPr>
        <p:txBody>
          <a:bodyPr wrap="square" rtlCol="0">
            <a:spAutoFit/>
          </a:bodyPr>
          <a:lstStyle/>
          <a:p>
            <a:pPr algn="ctr"/>
            <a:r>
              <a:rPr lang="en-US" sz="1400" dirty="0">
                <a:solidFill>
                  <a:schemeClr val="bg1"/>
                </a:solidFill>
                <a:latin typeface="+mj-lt"/>
              </a:rPr>
              <a:t>Week 6</a:t>
            </a:r>
            <a:endParaRPr lang="en-AU" sz="1400" dirty="0">
              <a:solidFill>
                <a:schemeClr val="bg1"/>
              </a:solidFill>
              <a:latin typeface="+mj-lt"/>
            </a:endParaRPr>
          </a:p>
        </p:txBody>
      </p:sp>
      <p:sp>
        <p:nvSpPr>
          <p:cNvPr id="81" name="TextBox 80"/>
          <p:cNvSpPr txBox="1"/>
          <p:nvPr/>
        </p:nvSpPr>
        <p:spPr>
          <a:xfrm>
            <a:off x="8396369" y="4337051"/>
            <a:ext cx="1495262" cy="307777"/>
          </a:xfrm>
          <a:prstGeom prst="rect">
            <a:avLst/>
          </a:prstGeom>
          <a:noFill/>
        </p:spPr>
        <p:txBody>
          <a:bodyPr wrap="square" rtlCol="0">
            <a:spAutoFit/>
          </a:bodyPr>
          <a:lstStyle/>
          <a:p>
            <a:pPr algn="ctr"/>
            <a:r>
              <a:rPr lang="en-US" sz="1400" dirty="0">
                <a:solidFill>
                  <a:schemeClr val="bg1"/>
                </a:solidFill>
                <a:latin typeface="+mj-lt"/>
              </a:rPr>
              <a:t>Week 5</a:t>
            </a:r>
            <a:endParaRPr lang="en-AU" sz="1400" dirty="0">
              <a:solidFill>
                <a:schemeClr val="bg1"/>
              </a:solidFill>
              <a:latin typeface="+mj-lt"/>
            </a:endParaRPr>
          </a:p>
        </p:txBody>
      </p:sp>
      <p:sp>
        <p:nvSpPr>
          <p:cNvPr id="82" name="TextBox 81"/>
          <p:cNvSpPr txBox="1"/>
          <p:nvPr/>
        </p:nvSpPr>
        <p:spPr>
          <a:xfrm>
            <a:off x="6365707" y="4337051"/>
            <a:ext cx="1495262" cy="307777"/>
          </a:xfrm>
          <a:prstGeom prst="rect">
            <a:avLst/>
          </a:prstGeom>
          <a:noFill/>
        </p:spPr>
        <p:txBody>
          <a:bodyPr wrap="square" rtlCol="0">
            <a:spAutoFit/>
          </a:bodyPr>
          <a:lstStyle/>
          <a:p>
            <a:pPr algn="ctr"/>
            <a:r>
              <a:rPr lang="en-US" sz="1400" dirty="0">
                <a:solidFill>
                  <a:schemeClr val="bg1"/>
                </a:solidFill>
                <a:latin typeface="+mj-lt"/>
              </a:rPr>
              <a:t>Week 4</a:t>
            </a:r>
            <a:endParaRPr lang="en-AU" sz="1400" dirty="0">
              <a:solidFill>
                <a:schemeClr val="bg1"/>
              </a:solidFill>
              <a:latin typeface="+mj-lt"/>
            </a:endParaRPr>
          </a:p>
        </p:txBody>
      </p:sp>
      <p:sp>
        <p:nvSpPr>
          <p:cNvPr id="83" name="TextBox 82"/>
          <p:cNvSpPr txBox="1"/>
          <p:nvPr/>
        </p:nvSpPr>
        <p:spPr>
          <a:xfrm>
            <a:off x="4331031" y="4337051"/>
            <a:ext cx="1495262" cy="307777"/>
          </a:xfrm>
          <a:prstGeom prst="rect">
            <a:avLst/>
          </a:prstGeom>
          <a:noFill/>
        </p:spPr>
        <p:txBody>
          <a:bodyPr wrap="square" rtlCol="0">
            <a:spAutoFit/>
          </a:bodyPr>
          <a:lstStyle/>
          <a:p>
            <a:pPr algn="ctr"/>
            <a:r>
              <a:rPr lang="en-US" sz="1400" dirty="0">
                <a:solidFill>
                  <a:schemeClr val="bg1"/>
                </a:solidFill>
                <a:latin typeface="+mj-lt"/>
              </a:rPr>
              <a:t>Week 3</a:t>
            </a:r>
            <a:endParaRPr lang="en-AU" sz="1400" dirty="0">
              <a:solidFill>
                <a:schemeClr val="bg1"/>
              </a:solidFill>
              <a:latin typeface="+mj-lt"/>
            </a:endParaRPr>
          </a:p>
        </p:txBody>
      </p:sp>
      <p:sp>
        <p:nvSpPr>
          <p:cNvPr id="84" name="TextBox 83"/>
          <p:cNvSpPr txBox="1"/>
          <p:nvPr/>
        </p:nvSpPr>
        <p:spPr>
          <a:xfrm>
            <a:off x="2299031" y="4337051"/>
            <a:ext cx="1495262" cy="307777"/>
          </a:xfrm>
          <a:prstGeom prst="rect">
            <a:avLst/>
          </a:prstGeom>
          <a:noFill/>
        </p:spPr>
        <p:txBody>
          <a:bodyPr wrap="square" rtlCol="0">
            <a:spAutoFit/>
          </a:bodyPr>
          <a:lstStyle/>
          <a:p>
            <a:pPr algn="ctr"/>
            <a:r>
              <a:rPr lang="en-US" sz="1400" dirty="0">
                <a:solidFill>
                  <a:schemeClr val="bg1"/>
                </a:solidFill>
                <a:latin typeface="+mj-lt"/>
              </a:rPr>
              <a:t>Week 2</a:t>
            </a:r>
            <a:endParaRPr lang="en-AU" sz="1400" dirty="0">
              <a:solidFill>
                <a:schemeClr val="bg1"/>
              </a:solidFill>
              <a:latin typeface="+mj-lt"/>
            </a:endParaRPr>
          </a:p>
        </p:txBody>
      </p:sp>
      <p:sp>
        <p:nvSpPr>
          <p:cNvPr id="85" name="TextBox 84"/>
          <p:cNvSpPr txBox="1"/>
          <p:nvPr/>
        </p:nvSpPr>
        <p:spPr>
          <a:xfrm>
            <a:off x="267031" y="4337051"/>
            <a:ext cx="1495262" cy="307777"/>
          </a:xfrm>
          <a:prstGeom prst="rect">
            <a:avLst/>
          </a:prstGeom>
          <a:noFill/>
        </p:spPr>
        <p:txBody>
          <a:bodyPr wrap="square" rtlCol="0">
            <a:spAutoFit/>
          </a:bodyPr>
          <a:lstStyle/>
          <a:p>
            <a:pPr algn="ctr"/>
            <a:r>
              <a:rPr lang="en-US" sz="1400" dirty="0">
                <a:solidFill>
                  <a:schemeClr val="bg1"/>
                </a:solidFill>
                <a:latin typeface="+mj-lt"/>
              </a:rPr>
              <a:t>Week 1</a:t>
            </a:r>
            <a:endParaRPr lang="en-AU" sz="1400" dirty="0">
              <a:solidFill>
                <a:schemeClr val="bg1"/>
              </a:solidFill>
              <a:latin typeface="+mj-lt"/>
            </a:endParaRPr>
          </a:p>
        </p:txBody>
      </p:sp>
      <p:sp>
        <p:nvSpPr>
          <p:cNvPr id="87" name="Text Placeholder 32"/>
          <p:cNvSpPr txBox="1">
            <a:spLocks/>
          </p:cNvSpPr>
          <p:nvPr/>
        </p:nvSpPr>
        <p:spPr>
          <a:xfrm>
            <a:off x="305264" y="1591297"/>
            <a:ext cx="1423888" cy="30690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chemeClr val="bg1"/>
                </a:solidFill>
                <a:latin typeface="+mj-lt"/>
              </a:rPr>
              <a:t>Project Analysis</a:t>
            </a:r>
          </a:p>
        </p:txBody>
      </p:sp>
      <p:sp>
        <p:nvSpPr>
          <p:cNvPr id="89" name="Text Placeholder 32"/>
          <p:cNvSpPr txBox="1">
            <a:spLocks/>
          </p:cNvSpPr>
          <p:nvPr/>
        </p:nvSpPr>
        <p:spPr>
          <a:xfrm>
            <a:off x="2206305" y="1848157"/>
            <a:ext cx="1736521" cy="94174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100" dirty="0">
                <a:solidFill>
                  <a:schemeClr val="bg1"/>
                </a:solidFill>
                <a:latin typeface="+mn-lt"/>
              </a:rPr>
              <a:t>Architecture Design</a:t>
            </a:r>
          </a:p>
          <a:p>
            <a:pPr>
              <a:lnSpc>
                <a:spcPct val="100000"/>
              </a:lnSpc>
              <a:spcBef>
                <a:spcPts val="0"/>
              </a:spcBef>
            </a:pPr>
            <a:r>
              <a:rPr lang="en-US" sz="1100" dirty="0">
                <a:solidFill>
                  <a:schemeClr val="bg1"/>
                </a:solidFill>
                <a:latin typeface="+mn-lt"/>
              </a:rPr>
              <a:t>Spring + JAVA + Maven Project Setup</a:t>
            </a:r>
          </a:p>
        </p:txBody>
      </p:sp>
      <p:sp>
        <p:nvSpPr>
          <p:cNvPr id="90" name="Text Placeholder 32"/>
          <p:cNvSpPr txBox="1">
            <a:spLocks/>
          </p:cNvSpPr>
          <p:nvPr/>
        </p:nvSpPr>
        <p:spPr>
          <a:xfrm>
            <a:off x="2337264" y="1591297"/>
            <a:ext cx="1423888" cy="30690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chemeClr val="bg1"/>
                </a:solidFill>
                <a:latin typeface="+mj-lt"/>
              </a:rPr>
              <a:t>Iteration #0</a:t>
            </a:r>
          </a:p>
        </p:txBody>
      </p:sp>
      <p:sp>
        <p:nvSpPr>
          <p:cNvPr id="93" name="Text Placeholder 32"/>
          <p:cNvSpPr txBox="1">
            <a:spLocks/>
          </p:cNvSpPr>
          <p:nvPr/>
        </p:nvSpPr>
        <p:spPr>
          <a:xfrm>
            <a:off x="4369264" y="1591297"/>
            <a:ext cx="1423888" cy="30690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chemeClr val="bg1"/>
                </a:solidFill>
              </a:rPr>
              <a:t>Iteration #1</a:t>
            </a:r>
          </a:p>
        </p:txBody>
      </p:sp>
      <p:sp>
        <p:nvSpPr>
          <p:cNvPr id="96" name="Text Placeholder 32"/>
          <p:cNvSpPr txBox="1">
            <a:spLocks/>
          </p:cNvSpPr>
          <p:nvPr/>
        </p:nvSpPr>
        <p:spPr>
          <a:xfrm>
            <a:off x="6401264" y="1591297"/>
            <a:ext cx="1423888" cy="30690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chemeClr val="bg1"/>
                </a:solidFill>
              </a:rPr>
              <a:t>Iteration #2</a:t>
            </a:r>
          </a:p>
        </p:txBody>
      </p:sp>
      <p:sp>
        <p:nvSpPr>
          <p:cNvPr id="99" name="Text Placeholder 32"/>
          <p:cNvSpPr txBox="1">
            <a:spLocks/>
          </p:cNvSpPr>
          <p:nvPr/>
        </p:nvSpPr>
        <p:spPr>
          <a:xfrm>
            <a:off x="8433264" y="1591297"/>
            <a:ext cx="1423888" cy="30690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chemeClr val="bg1"/>
                </a:solidFill>
              </a:rPr>
              <a:t>Iteration #3</a:t>
            </a:r>
          </a:p>
        </p:txBody>
      </p:sp>
      <p:sp>
        <p:nvSpPr>
          <p:cNvPr id="102" name="Text Placeholder 32"/>
          <p:cNvSpPr txBox="1">
            <a:spLocks/>
          </p:cNvSpPr>
          <p:nvPr/>
        </p:nvSpPr>
        <p:spPr>
          <a:xfrm>
            <a:off x="10466190" y="1591297"/>
            <a:ext cx="1423888" cy="30690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chemeClr val="bg1"/>
                </a:solidFill>
                <a:latin typeface="+mj-lt"/>
              </a:rPr>
              <a:t>Presentation Week</a:t>
            </a:r>
          </a:p>
        </p:txBody>
      </p:sp>
      <p:sp>
        <p:nvSpPr>
          <p:cNvPr id="104" name="TextBox 103"/>
          <p:cNvSpPr txBox="1"/>
          <p:nvPr/>
        </p:nvSpPr>
        <p:spPr>
          <a:xfrm>
            <a:off x="-2676" y="5479242"/>
            <a:ext cx="2034676" cy="1631216"/>
          </a:xfrm>
          <a:prstGeom prst="rect">
            <a:avLst/>
          </a:prstGeom>
          <a:noFill/>
        </p:spPr>
        <p:txBody>
          <a:bodyPr wrap="square" rtlCol="0">
            <a:spAutoFit/>
          </a:bodyPr>
          <a:lstStyle/>
          <a:p>
            <a:pPr algn="ctr"/>
            <a:r>
              <a:rPr lang="en-US" sz="10000" dirty="0">
                <a:solidFill>
                  <a:srgbClr val="2B2B2B"/>
                </a:solidFill>
                <a:latin typeface="Roboto black"/>
                <a:cs typeface="Roboto black"/>
              </a:rPr>
              <a:t>01</a:t>
            </a:r>
            <a:endParaRPr lang="en-AU" sz="10000" dirty="0">
              <a:solidFill>
                <a:srgbClr val="2B2B2B"/>
              </a:solidFill>
              <a:latin typeface="Roboto black"/>
              <a:cs typeface="Roboto black"/>
            </a:endParaRPr>
          </a:p>
        </p:txBody>
      </p:sp>
      <p:sp>
        <p:nvSpPr>
          <p:cNvPr id="107" name="TextBox 106"/>
          <p:cNvSpPr txBox="1"/>
          <p:nvPr/>
        </p:nvSpPr>
        <p:spPr>
          <a:xfrm>
            <a:off x="4062662" y="5479242"/>
            <a:ext cx="2034676" cy="1631216"/>
          </a:xfrm>
          <a:prstGeom prst="rect">
            <a:avLst/>
          </a:prstGeom>
          <a:noFill/>
        </p:spPr>
        <p:txBody>
          <a:bodyPr wrap="square" rtlCol="0">
            <a:spAutoFit/>
          </a:bodyPr>
          <a:lstStyle/>
          <a:p>
            <a:pPr algn="ctr"/>
            <a:r>
              <a:rPr lang="en-US" sz="10000" dirty="0">
                <a:solidFill>
                  <a:srgbClr val="2B2B2B"/>
                </a:solidFill>
                <a:latin typeface="Roboto black"/>
                <a:cs typeface="Roboto black"/>
              </a:rPr>
              <a:t>03</a:t>
            </a:r>
            <a:endParaRPr lang="en-AU" sz="10000" dirty="0">
              <a:solidFill>
                <a:srgbClr val="2B2B2B"/>
              </a:solidFill>
              <a:latin typeface="Roboto black"/>
              <a:cs typeface="Roboto black"/>
            </a:endParaRPr>
          </a:p>
        </p:txBody>
      </p:sp>
      <p:sp>
        <p:nvSpPr>
          <p:cNvPr id="109" name="TextBox 108"/>
          <p:cNvSpPr txBox="1"/>
          <p:nvPr/>
        </p:nvSpPr>
        <p:spPr>
          <a:xfrm>
            <a:off x="8125324" y="5479242"/>
            <a:ext cx="2034676" cy="1631216"/>
          </a:xfrm>
          <a:prstGeom prst="rect">
            <a:avLst/>
          </a:prstGeom>
          <a:noFill/>
        </p:spPr>
        <p:txBody>
          <a:bodyPr wrap="square" rtlCol="0">
            <a:spAutoFit/>
          </a:bodyPr>
          <a:lstStyle/>
          <a:p>
            <a:pPr algn="ctr"/>
            <a:r>
              <a:rPr lang="en-US" sz="10000" dirty="0">
                <a:solidFill>
                  <a:srgbClr val="2B2B2B"/>
                </a:solidFill>
                <a:latin typeface="Roboto black"/>
                <a:cs typeface="Roboto black"/>
              </a:rPr>
              <a:t>05</a:t>
            </a:r>
            <a:endParaRPr lang="en-AU" sz="10000" dirty="0">
              <a:solidFill>
                <a:srgbClr val="2B2B2B"/>
              </a:solidFill>
              <a:latin typeface="Roboto black"/>
              <a:cs typeface="Roboto black"/>
            </a:endParaRPr>
          </a:p>
        </p:txBody>
      </p:sp>
      <p:sp>
        <p:nvSpPr>
          <p:cNvPr id="106" name="TextBox 105"/>
          <p:cNvSpPr txBox="1"/>
          <p:nvPr/>
        </p:nvSpPr>
        <p:spPr>
          <a:xfrm>
            <a:off x="2030662" y="5479242"/>
            <a:ext cx="2034676" cy="1631216"/>
          </a:xfrm>
          <a:prstGeom prst="rect">
            <a:avLst/>
          </a:prstGeom>
          <a:noFill/>
        </p:spPr>
        <p:txBody>
          <a:bodyPr wrap="square" rtlCol="0">
            <a:spAutoFit/>
          </a:bodyPr>
          <a:lstStyle/>
          <a:p>
            <a:pPr algn="ctr"/>
            <a:r>
              <a:rPr lang="en-US" sz="10000" dirty="0">
                <a:solidFill>
                  <a:srgbClr val="916441"/>
                </a:solidFill>
                <a:latin typeface="Roboto black"/>
                <a:cs typeface="Roboto black"/>
              </a:rPr>
              <a:t>02</a:t>
            </a:r>
            <a:endParaRPr lang="en-AU" sz="10000" dirty="0">
              <a:solidFill>
                <a:srgbClr val="916441"/>
              </a:solidFill>
              <a:latin typeface="Roboto black"/>
              <a:cs typeface="Roboto black"/>
            </a:endParaRPr>
          </a:p>
        </p:txBody>
      </p:sp>
      <p:sp>
        <p:nvSpPr>
          <p:cNvPr id="108" name="TextBox 107"/>
          <p:cNvSpPr txBox="1"/>
          <p:nvPr/>
        </p:nvSpPr>
        <p:spPr>
          <a:xfrm>
            <a:off x="6096000" y="5479242"/>
            <a:ext cx="2034676" cy="1631216"/>
          </a:xfrm>
          <a:prstGeom prst="rect">
            <a:avLst/>
          </a:prstGeom>
          <a:noFill/>
        </p:spPr>
        <p:txBody>
          <a:bodyPr wrap="square" rtlCol="0">
            <a:spAutoFit/>
          </a:bodyPr>
          <a:lstStyle/>
          <a:p>
            <a:pPr algn="ctr"/>
            <a:r>
              <a:rPr lang="en-US" sz="10000" dirty="0">
                <a:solidFill>
                  <a:srgbClr val="916441"/>
                </a:solidFill>
                <a:latin typeface="Roboto black"/>
                <a:cs typeface="Roboto black"/>
              </a:rPr>
              <a:t>04</a:t>
            </a:r>
            <a:endParaRPr lang="en-AU" sz="10000" dirty="0">
              <a:solidFill>
                <a:srgbClr val="916441"/>
              </a:solidFill>
              <a:latin typeface="Roboto black"/>
              <a:cs typeface="Roboto black"/>
            </a:endParaRPr>
          </a:p>
        </p:txBody>
      </p:sp>
      <p:sp>
        <p:nvSpPr>
          <p:cNvPr id="110" name="TextBox 109"/>
          <p:cNvSpPr txBox="1"/>
          <p:nvPr/>
        </p:nvSpPr>
        <p:spPr>
          <a:xfrm>
            <a:off x="10158662" y="5479242"/>
            <a:ext cx="2034676" cy="1631216"/>
          </a:xfrm>
          <a:prstGeom prst="rect">
            <a:avLst/>
          </a:prstGeom>
          <a:noFill/>
        </p:spPr>
        <p:txBody>
          <a:bodyPr wrap="square" rtlCol="0">
            <a:spAutoFit/>
          </a:bodyPr>
          <a:lstStyle/>
          <a:p>
            <a:pPr algn="ctr"/>
            <a:r>
              <a:rPr lang="en-US" sz="10000" dirty="0">
                <a:solidFill>
                  <a:srgbClr val="916441"/>
                </a:solidFill>
                <a:latin typeface="Roboto black"/>
                <a:cs typeface="Roboto black"/>
              </a:rPr>
              <a:t>06</a:t>
            </a:r>
            <a:endParaRPr lang="en-AU" sz="10000" dirty="0">
              <a:solidFill>
                <a:srgbClr val="916441"/>
              </a:solidFill>
              <a:latin typeface="Roboto black"/>
              <a:cs typeface="Roboto black"/>
            </a:endParaRPr>
          </a:p>
        </p:txBody>
      </p:sp>
      <p:sp>
        <p:nvSpPr>
          <p:cNvPr id="57" name="Text Placeholder 32"/>
          <p:cNvSpPr txBox="1">
            <a:spLocks/>
          </p:cNvSpPr>
          <p:nvPr/>
        </p:nvSpPr>
        <p:spPr>
          <a:xfrm>
            <a:off x="4235629" y="1848157"/>
            <a:ext cx="1736521" cy="94174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100" dirty="0">
                <a:solidFill>
                  <a:schemeClr val="bg1"/>
                </a:solidFill>
                <a:latin typeface="+mn-lt"/>
              </a:rPr>
              <a:t>Ukubuka Schema Design</a:t>
            </a:r>
          </a:p>
          <a:p>
            <a:pPr>
              <a:lnSpc>
                <a:spcPct val="100000"/>
              </a:lnSpc>
              <a:spcBef>
                <a:spcPts val="0"/>
              </a:spcBef>
            </a:pPr>
            <a:r>
              <a:rPr lang="en-US" sz="1100" dirty="0">
                <a:solidFill>
                  <a:schemeClr val="bg1"/>
                </a:solidFill>
                <a:latin typeface="+mn-lt"/>
              </a:rPr>
              <a:t>Extract, Transform, Load Workflows</a:t>
            </a:r>
          </a:p>
          <a:p>
            <a:pPr>
              <a:lnSpc>
                <a:spcPct val="100000"/>
              </a:lnSpc>
              <a:spcBef>
                <a:spcPts val="0"/>
              </a:spcBef>
            </a:pPr>
            <a:r>
              <a:rPr lang="en-US" sz="1100" dirty="0">
                <a:solidFill>
                  <a:schemeClr val="bg1"/>
                </a:solidFill>
                <a:latin typeface="+mn-lt"/>
              </a:rPr>
              <a:t>SpEL Workflows</a:t>
            </a:r>
          </a:p>
        </p:txBody>
      </p:sp>
      <p:sp>
        <p:nvSpPr>
          <p:cNvPr id="58" name="Text Placeholder 32"/>
          <p:cNvSpPr txBox="1">
            <a:spLocks/>
          </p:cNvSpPr>
          <p:nvPr/>
        </p:nvSpPr>
        <p:spPr>
          <a:xfrm>
            <a:off x="129596" y="1848157"/>
            <a:ext cx="1895035" cy="94174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100" dirty="0">
                <a:solidFill>
                  <a:schemeClr val="bg1"/>
                </a:solidFill>
                <a:latin typeface="+mn-lt"/>
              </a:rPr>
              <a:t>Project Idea Brainstorming &amp; Proposal</a:t>
            </a:r>
          </a:p>
          <a:p>
            <a:pPr>
              <a:lnSpc>
                <a:spcPct val="100000"/>
              </a:lnSpc>
              <a:spcBef>
                <a:spcPts val="0"/>
              </a:spcBef>
            </a:pPr>
            <a:r>
              <a:rPr lang="en-US" sz="1100" dirty="0">
                <a:solidFill>
                  <a:schemeClr val="bg1"/>
                </a:solidFill>
                <a:latin typeface="+mn-lt"/>
              </a:rPr>
              <a:t>Pivotal Tracker Setup</a:t>
            </a:r>
          </a:p>
          <a:p>
            <a:pPr>
              <a:lnSpc>
                <a:spcPct val="100000"/>
              </a:lnSpc>
              <a:spcBef>
                <a:spcPts val="0"/>
              </a:spcBef>
            </a:pPr>
            <a:r>
              <a:rPr lang="en-US" sz="1100" dirty="0">
                <a:solidFill>
                  <a:schemeClr val="bg1"/>
                </a:solidFill>
                <a:latin typeface="+mn-lt"/>
              </a:rPr>
              <a:t>Development Environment &amp; GitHub Setup</a:t>
            </a:r>
          </a:p>
        </p:txBody>
      </p:sp>
      <p:grpSp>
        <p:nvGrpSpPr>
          <p:cNvPr id="62" name="Group 61"/>
          <p:cNvGrpSpPr/>
          <p:nvPr/>
        </p:nvGrpSpPr>
        <p:grpSpPr>
          <a:xfrm>
            <a:off x="562600" y="2809745"/>
            <a:ext cx="906800" cy="906800"/>
            <a:chOff x="1447864" y="1680671"/>
            <a:chExt cx="1256032" cy="1256032"/>
          </a:xfrm>
        </p:grpSpPr>
        <p:sp>
          <p:nvSpPr>
            <p:cNvPr id="63" name="Donut 2"/>
            <p:cNvSpPr/>
            <p:nvPr/>
          </p:nvSpPr>
          <p:spPr>
            <a:xfrm>
              <a:off x="1447864" y="1680671"/>
              <a:ext cx="1256032" cy="1256032"/>
            </a:xfrm>
            <a:prstGeom prst="donut">
              <a:avLst>
                <a:gd name="adj" fmla="val 11686"/>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Block Arc 91"/>
            <p:cNvSpPr/>
            <p:nvPr/>
          </p:nvSpPr>
          <p:spPr>
            <a:xfrm>
              <a:off x="1447864" y="1680671"/>
              <a:ext cx="1256032" cy="1256032"/>
            </a:xfrm>
            <a:prstGeom prst="blockArc">
              <a:avLst>
                <a:gd name="adj1" fmla="val 16162069"/>
                <a:gd name="adj2" fmla="val 18882356"/>
                <a:gd name="adj3" fmla="val 11970"/>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03" name="Rectangle 102"/>
          <p:cNvSpPr/>
          <p:nvPr/>
        </p:nvSpPr>
        <p:spPr>
          <a:xfrm>
            <a:off x="666528" y="3110747"/>
            <a:ext cx="697871" cy="307777"/>
          </a:xfrm>
          <a:prstGeom prst="rect">
            <a:avLst/>
          </a:prstGeom>
        </p:spPr>
        <p:txBody>
          <a:bodyPr wrap="square">
            <a:spAutoFit/>
          </a:bodyPr>
          <a:lstStyle/>
          <a:p>
            <a:pPr algn="ctr"/>
            <a:r>
              <a:rPr lang="en-AU" sz="1400" dirty="0">
                <a:solidFill>
                  <a:schemeClr val="bg1"/>
                </a:solidFill>
                <a:latin typeface="Roboto black"/>
                <a:cs typeface="Roboto black"/>
              </a:rPr>
              <a:t>10%</a:t>
            </a:r>
            <a:endParaRPr lang="en-US" sz="1400" dirty="0">
              <a:solidFill>
                <a:schemeClr val="bg1"/>
              </a:solidFill>
              <a:latin typeface="Roboto black"/>
              <a:cs typeface="Roboto black"/>
            </a:endParaRPr>
          </a:p>
        </p:txBody>
      </p:sp>
      <p:grpSp>
        <p:nvGrpSpPr>
          <p:cNvPr id="105" name="Group 104"/>
          <p:cNvGrpSpPr/>
          <p:nvPr/>
        </p:nvGrpSpPr>
        <p:grpSpPr>
          <a:xfrm>
            <a:off x="2593262" y="2805872"/>
            <a:ext cx="906800" cy="906800"/>
            <a:chOff x="1447864" y="1680671"/>
            <a:chExt cx="1256032" cy="1256032"/>
          </a:xfrm>
        </p:grpSpPr>
        <p:sp>
          <p:nvSpPr>
            <p:cNvPr id="111" name="Donut 2"/>
            <p:cNvSpPr/>
            <p:nvPr/>
          </p:nvSpPr>
          <p:spPr>
            <a:xfrm>
              <a:off x="1447864" y="1680671"/>
              <a:ext cx="1256032" cy="1256032"/>
            </a:xfrm>
            <a:prstGeom prst="donut">
              <a:avLst>
                <a:gd name="adj" fmla="val 11686"/>
              </a:avLst>
            </a:prstGeom>
            <a:solidFill>
              <a:schemeClr val="bg1">
                <a:lumMod val="95000"/>
              </a:schemeClr>
            </a:solidFill>
            <a:ln>
              <a:solidFill>
                <a:srgbClr val="80593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Block Arc 111"/>
            <p:cNvSpPr/>
            <p:nvPr/>
          </p:nvSpPr>
          <p:spPr>
            <a:xfrm>
              <a:off x="1447864" y="1680671"/>
              <a:ext cx="1256032" cy="1256032"/>
            </a:xfrm>
            <a:prstGeom prst="blockArc">
              <a:avLst>
                <a:gd name="adj1" fmla="val 16162069"/>
                <a:gd name="adj2" fmla="val 1690665"/>
                <a:gd name="adj3" fmla="val 12574"/>
              </a:avLst>
            </a:prstGeom>
            <a:solidFill>
              <a:schemeClr val="accent6">
                <a:lumMod val="60000"/>
                <a:lumOff val="40000"/>
              </a:schemeClr>
            </a:solidFill>
            <a:ln>
              <a:solidFill>
                <a:srgbClr val="80593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13" name="Rectangle 112"/>
          <p:cNvSpPr/>
          <p:nvPr/>
        </p:nvSpPr>
        <p:spPr>
          <a:xfrm>
            <a:off x="2697190" y="3106874"/>
            <a:ext cx="697871" cy="307777"/>
          </a:xfrm>
          <a:prstGeom prst="rect">
            <a:avLst/>
          </a:prstGeom>
        </p:spPr>
        <p:txBody>
          <a:bodyPr wrap="square">
            <a:spAutoFit/>
          </a:bodyPr>
          <a:lstStyle/>
          <a:p>
            <a:pPr algn="ctr"/>
            <a:r>
              <a:rPr lang="en-AU" sz="1400" dirty="0">
                <a:solidFill>
                  <a:schemeClr val="bg1"/>
                </a:solidFill>
                <a:latin typeface="Roboto black"/>
                <a:cs typeface="Roboto black"/>
              </a:rPr>
              <a:t>30%</a:t>
            </a:r>
            <a:endParaRPr lang="en-US" sz="1400" dirty="0">
              <a:solidFill>
                <a:schemeClr val="bg1"/>
              </a:solidFill>
              <a:latin typeface="Roboto black"/>
              <a:cs typeface="Roboto black"/>
            </a:endParaRPr>
          </a:p>
        </p:txBody>
      </p:sp>
      <p:grpSp>
        <p:nvGrpSpPr>
          <p:cNvPr id="114" name="Group 113"/>
          <p:cNvGrpSpPr/>
          <p:nvPr/>
        </p:nvGrpSpPr>
        <p:grpSpPr>
          <a:xfrm>
            <a:off x="4625262" y="2800366"/>
            <a:ext cx="906800" cy="906800"/>
            <a:chOff x="1447864" y="1680671"/>
            <a:chExt cx="1256032" cy="1256032"/>
          </a:xfrm>
        </p:grpSpPr>
        <p:sp>
          <p:nvSpPr>
            <p:cNvPr id="115" name="Donut 2"/>
            <p:cNvSpPr/>
            <p:nvPr/>
          </p:nvSpPr>
          <p:spPr>
            <a:xfrm>
              <a:off x="1447864" y="1680671"/>
              <a:ext cx="1256032" cy="1256032"/>
            </a:xfrm>
            <a:prstGeom prst="donut">
              <a:avLst>
                <a:gd name="adj" fmla="val 11686"/>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6" name="Block Arc 115"/>
            <p:cNvSpPr/>
            <p:nvPr/>
          </p:nvSpPr>
          <p:spPr>
            <a:xfrm>
              <a:off x="1447864" y="1680671"/>
              <a:ext cx="1256032" cy="1256032"/>
            </a:xfrm>
            <a:prstGeom prst="blockArc">
              <a:avLst>
                <a:gd name="adj1" fmla="val 16150818"/>
                <a:gd name="adj2" fmla="val 5517530"/>
                <a:gd name="adj3" fmla="val 11514"/>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17" name="Rectangle 116"/>
          <p:cNvSpPr/>
          <p:nvPr/>
        </p:nvSpPr>
        <p:spPr>
          <a:xfrm>
            <a:off x="4729190" y="3101368"/>
            <a:ext cx="697871" cy="307777"/>
          </a:xfrm>
          <a:prstGeom prst="rect">
            <a:avLst/>
          </a:prstGeom>
        </p:spPr>
        <p:txBody>
          <a:bodyPr wrap="square">
            <a:spAutoFit/>
          </a:bodyPr>
          <a:lstStyle/>
          <a:p>
            <a:pPr algn="ctr"/>
            <a:r>
              <a:rPr lang="en-AU" sz="1400" dirty="0">
                <a:solidFill>
                  <a:schemeClr val="bg1"/>
                </a:solidFill>
                <a:latin typeface="Roboto black"/>
                <a:cs typeface="Roboto black"/>
              </a:rPr>
              <a:t>50%</a:t>
            </a:r>
            <a:endParaRPr lang="en-US" sz="1400" dirty="0">
              <a:solidFill>
                <a:schemeClr val="bg1"/>
              </a:solidFill>
              <a:latin typeface="Roboto black"/>
              <a:cs typeface="Roboto black"/>
            </a:endParaRPr>
          </a:p>
        </p:txBody>
      </p:sp>
      <p:grpSp>
        <p:nvGrpSpPr>
          <p:cNvPr id="118" name="Group 117"/>
          <p:cNvGrpSpPr/>
          <p:nvPr/>
        </p:nvGrpSpPr>
        <p:grpSpPr>
          <a:xfrm>
            <a:off x="6654586" y="2809747"/>
            <a:ext cx="906800" cy="906800"/>
            <a:chOff x="1447864" y="1680671"/>
            <a:chExt cx="1256032" cy="1256032"/>
          </a:xfrm>
        </p:grpSpPr>
        <p:sp>
          <p:nvSpPr>
            <p:cNvPr id="119" name="Donut 2"/>
            <p:cNvSpPr/>
            <p:nvPr/>
          </p:nvSpPr>
          <p:spPr>
            <a:xfrm>
              <a:off x="1447864" y="1680671"/>
              <a:ext cx="1256032" cy="1256032"/>
            </a:xfrm>
            <a:prstGeom prst="donut">
              <a:avLst>
                <a:gd name="adj" fmla="val 11686"/>
              </a:avLst>
            </a:prstGeom>
            <a:solidFill>
              <a:schemeClr val="bg1">
                <a:lumMod val="95000"/>
              </a:schemeClr>
            </a:solidFill>
            <a:ln>
              <a:solidFill>
                <a:srgbClr val="80593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Block Arc 119"/>
            <p:cNvSpPr/>
            <p:nvPr/>
          </p:nvSpPr>
          <p:spPr>
            <a:xfrm>
              <a:off x="1447864" y="1680671"/>
              <a:ext cx="1256032" cy="1256032"/>
            </a:xfrm>
            <a:prstGeom prst="blockArc">
              <a:avLst>
                <a:gd name="adj1" fmla="val 16162069"/>
                <a:gd name="adj2" fmla="val 10800000"/>
                <a:gd name="adj3" fmla="val 12300"/>
              </a:avLst>
            </a:prstGeom>
            <a:solidFill>
              <a:srgbClr val="A17149"/>
            </a:solidFill>
            <a:ln>
              <a:solidFill>
                <a:srgbClr val="80593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21" name="Rectangle 120"/>
          <p:cNvSpPr/>
          <p:nvPr/>
        </p:nvSpPr>
        <p:spPr>
          <a:xfrm>
            <a:off x="6758514" y="3110749"/>
            <a:ext cx="697871" cy="307777"/>
          </a:xfrm>
          <a:prstGeom prst="rect">
            <a:avLst/>
          </a:prstGeom>
        </p:spPr>
        <p:txBody>
          <a:bodyPr wrap="square">
            <a:spAutoFit/>
          </a:bodyPr>
          <a:lstStyle/>
          <a:p>
            <a:pPr algn="ctr"/>
            <a:r>
              <a:rPr lang="en-AU" sz="1400" dirty="0">
                <a:solidFill>
                  <a:schemeClr val="bg1"/>
                </a:solidFill>
                <a:latin typeface="Roboto black"/>
                <a:cs typeface="Roboto black"/>
              </a:rPr>
              <a:t>75%</a:t>
            </a:r>
            <a:endParaRPr lang="en-US" sz="1400" dirty="0">
              <a:solidFill>
                <a:schemeClr val="bg1"/>
              </a:solidFill>
              <a:latin typeface="Roboto black"/>
              <a:cs typeface="Roboto black"/>
            </a:endParaRPr>
          </a:p>
        </p:txBody>
      </p:sp>
      <p:grpSp>
        <p:nvGrpSpPr>
          <p:cNvPr id="126" name="Group 125"/>
          <p:cNvGrpSpPr/>
          <p:nvPr/>
        </p:nvGrpSpPr>
        <p:grpSpPr>
          <a:xfrm>
            <a:off x="8686586" y="2801136"/>
            <a:ext cx="906800" cy="906800"/>
            <a:chOff x="1447864" y="1680671"/>
            <a:chExt cx="1256032" cy="1256032"/>
          </a:xfrm>
        </p:grpSpPr>
        <p:sp>
          <p:nvSpPr>
            <p:cNvPr id="127" name="Donut 2"/>
            <p:cNvSpPr/>
            <p:nvPr/>
          </p:nvSpPr>
          <p:spPr>
            <a:xfrm>
              <a:off x="1447864" y="1680671"/>
              <a:ext cx="1256032" cy="1256032"/>
            </a:xfrm>
            <a:prstGeom prst="donut">
              <a:avLst>
                <a:gd name="adj" fmla="val 11686"/>
              </a:avLst>
            </a:prstGeom>
            <a:solidFill>
              <a:schemeClr val="bg1">
                <a:lumMod val="9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Block Arc 127"/>
            <p:cNvSpPr/>
            <p:nvPr/>
          </p:nvSpPr>
          <p:spPr>
            <a:xfrm>
              <a:off x="1447864" y="1680671"/>
              <a:ext cx="1256032" cy="1256032"/>
            </a:xfrm>
            <a:prstGeom prst="blockArc">
              <a:avLst>
                <a:gd name="adj1" fmla="val 16162069"/>
                <a:gd name="adj2" fmla="val 14710511"/>
                <a:gd name="adj3" fmla="val 12201"/>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29" name="Rectangle 128"/>
          <p:cNvSpPr/>
          <p:nvPr/>
        </p:nvSpPr>
        <p:spPr>
          <a:xfrm>
            <a:off x="8790514" y="3102138"/>
            <a:ext cx="697871" cy="307777"/>
          </a:xfrm>
          <a:prstGeom prst="rect">
            <a:avLst/>
          </a:prstGeom>
        </p:spPr>
        <p:txBody>
          <a:bodyPr wrap="square">
            <a:spAutoFit/>
          </a:bodyPr>
          <a:lstStyle/>
          <a:p>
            <a:pPr algn="ctr"/>
            <a:r>
              <a:rPr lang="en-AU" sz="1400" dirty="0">
                <a:solidFill>
                  <a:schemeClr val="bg1"/>
                </a:solidFill>
                <a:latin typeface="Roboto black"/>
                <a:cs typeface="Roboto black"/>
              </a:rPr>
              <a:t>95%</a:t>
            </a:r>
            <a:endParaRPr lang="en-US" sz="1400" dirty="0">
              <a:solidFill>
                <a:schemeClr val="bg1"/>
              </a:solidFill>
              <a:latin typeface="Roboto black"/>
              <a:cs typeface="Roboto black"/>
            </a:endParaRPr>
          </a:p>
        </p:txBody>
      </p:sp>
      <p:grpSp>
        <p:nvGrpSpPr>
          <p:cNvPr id="130" name="Group 129"/>
          <p:cNvGrpSpPr/>
          <p:nvPr/>
        </p:nvGrpSpPr>
        <p:grpSpPr>
          <a:xfrm>
            <a:off x="10726614" y="2794860"/>
            <a:ext cx="906800" cy="906800"/>
            <a:chOff x="1447864" y="1680671"/>
            <a:chExt cx="1256032" cy="1256032"/>
          </a:xfrm>
        </p:grpSpPr>
        <p:sp>
          <p:nvSpPr>
            <p:cNvPr id="131" name="Donut 2"/>
            <p:cNvSpPr/>
            <p:nvPr/>
          </p:nvSpPr>
          <p:spPr>
            <a:xfrm>
              <a:off x="1447864" y="1680671"/>
              <a:ext cx="1256032" cy="1256032"/>
            </a:xfrm>
            <a:prstGeom prst="donut">
              <a:avLst>
                <a:gd name="adj" fmla="val 11686"/>
              </a:avLst>
            </a:prstGeom>
            <a:solidFill>
              <a:schemeClr val="bg1">
                <a:lumMod val="95000"/>
              </a:schemeClr>
            </a:solidFill>
            <a:ln>
              <a:solidFill>
                <a:srgbClr val="80593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Block Arc 131"/>
            <p:cNvSpPr/>
            <p:nvPr/>
          </p:nvSpPr>
          <p:spPr>
            <a:xfrm>
              <a:off x="1447864" y="1680671"/>
              <a:ext cx="1256032" cy="1256032"/>
            </a:xfrm>
            <a:prstGeom prst="blockArc">
              <a:avLst>
                <a:gd name="adj1" fmla="val 16162069"/>
                <a:gd name="adj2" fmla="val 16072112"/>
                <a:gd name="adj3" fmla="val 14630"/>
              </a:avLst>
            </a:prstGeom>
            <a:solidFill>
              <a:schemeClr val="accent6">
                <a:lumMod val="75000"/>
              </a:schemeClr>
            </a:solidFill>
            <a:ln>
              <a:solidFill>
                <a:srgbClr val="80593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33" name="Rectangle 132"/>
          <p:cNvSpPr/>
          <p:nvPr/>
        </p:nvSpPr>
        <p:spPr>
          <a:xfrm>
            <a:off x="10830542" y="3095862"/>
            <a:ext cx="697871" cy="307777"/>
          </a:xfrm>
          <a:prstGeom prst="rect">
            <a:avLst/>
          </a:prstGeom>
        </p:spPr>
        <p:txBody>
          <a:bodyPr wrap="square">
            <a:spAutoFit/>
          </a:bodyPr>
          <a:lstStyle/>
          <a:p>
            <a:pPr algn="ctr"/>
            <a:r>
              <a:rPr lang="en-AU" sz="1400" dirty="0">
                <a:solidFill>
                  <a:schemeClr val="bg1"/>
                </a:solidFill>
                <a:latin typeface="Roboto black"/>
                <a:cs typeface="Roboto black"/>
              </a:rPr>
              <a:t>100%</a:t>
            </a:r>
            <a:endParaRPr lang="en-US" sz="1400" dirty="0">
              <a:solidFill>
                <a:schemeClr val="bg1"/>
              </a:solidFill>
              <a:latin typeface="Roboto black"/>
              <a:cs typeface="Roboto black"/>
            </a:endParaRPr>
          </a:p>
        </p:txBody>
      </p:sp>
      <p:sp>
        <p:nvSpPr>
          <p:cNvPr id="134" name="Text Placeholder 32"/>
          <p:cNvSpPr txBox="1">
            <a:spLocks/>
          </p:cNvSpPr>
          <p:nvPr/>
        </p:nvSpPr>
        <p:spPr>
          <a:xfrm>
            <a:off x="6264559" y="1849299"/>
            <a:ext cx="1736521" cy="94174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100" dirty="0">
                <a:solidFill>
                  <a:schemeClr val="bg1"/>
                </a:solidFill>
                <a:latin typeface="+mn-lt"/>
              </a:rPr>
              <a:t>Ukubuka-Scripts</a:t>
            </a:r>
          </a:p>
          <a:p>
            <a:pPr>
              <a:lnSpc>
                <a:spcPct val="100000"/>
              </a:lnSpc>
              <a:spcBef>
                <a:spcPts val="0"/>
              </a:spcBef>
            </a:pPr>
            <a:r>
              <a:rPr lang="en-US" sz="1100" dirty="0">
                <a:solidFill>
                  <a:schemeClr val="bg1"/>
                </a:solidFill>
                <a:latin typeface="+mn-lt"/>
              </a:rPr>
              <a:t>ECharts, TauCharts Libraries Integration </a:t>
            </a:r>
          </a:p>
        </p:txBody>
      </p:sp>
      <p:sp>
        <p:nvSpPr>
          <p:cNvPr id="135" name="Text Placeholder 32"/>
          <p:cNvSpPr txBox="1">
            <a:spLocks/>
          </p:cNvSpPr>
          <p:nvPr/>
        </p:nvSpPr>
        <p:spPr>
          <a:xfrm>
            <a:off x="8296559" y="1849299"/>
            <a:ext cx="1736521" cy="94174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100" dirty="0">
                <a:solidFill>
                  <a:schemeClr val="bg1"/>
                </a:solidFill>
                <a:latin typeface="+mn-lt"/>
              </a:rPr>
              <a:t>Aggregation Workflows</a:t>
            </a:r>
          </a:p>
          <a:p>
            <a:pPr>
              <a:lnSpc>
                <a:spcPct val="100000"/>
              </a:lnSpc>
              <a:spcBef>
                <a:spcPts val="0"/>
              </a:spcBef>
            </a:pPr>
            <a:r>
              <a:rPr lang="en-US" sz="1100" dirty="0">
                <a:solidFill>
                  <a:schemeClr val="bg1"/>
                </a:solidFill>
                <a:latin typeface="+mn-lt"/>
              </a:rPr>
              <a:t>Visualization Workflows</a:t>
            </a:r>
          </a:p>
        </p:txBody>
      </p:sp>
      <p:sp>
        <p:nvSpPr>
          <p:cNvPr id="136" name="Text Placeholder 32"/>
          <p:cNvSpPr txBox="1">
            <a:spLocks/>
          </p:cNvSpPr>
          <p:nvPr/>
        </p:nvSpPr>
        <p:spPr>
          <a:xfrm>
            <a:off x="10325883" y="1843493"/>
            <a:ext cx="1736521" cy="94174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100" dirty="0">
                <a:solidFill>
                  <a:schemeClr val="bg1"/>
                </a:solidFill>
                <a:latin typeface="+mn-lt"/>
              </a:rPr>
              <a:t>Project Progress Review</a:t>
            </a:r>
          </a:p>
          <a:p>
            <a:pPr>
              <a:lnSpc>
                <a:spcPct val="100000"/>
              </a:lnSpc>
              <a:spcBef>
                <a:spcPts val="0"/>
              </a:spcBef>
            </a:pPr>
            <a:r>
              <a:rPr lang="en-US" sz="1100" dirty="0">
                <a:solidFill>
                  <a:schemeClr val="bg1"/>
                </a:solidFill>
                <a:latin typeface="+mn-lt"/>
              </a:rPr>
              <a:t>Test Harness</a:t>
            </a:r>
          </a:p>
          <a:p>
            <a:pPr>
              <a:lnSpc>
                <a:spcPct val="100000"/>
              </a:lnSpc>
              <a:spcBef>
                <a:spcPts val="0"/>
              </a:spcBef>
            </a:pPr>
            <a:r>
              <a:rPr lang="en-US" sz="1100" dirty="0">
                <a:solidFill>
                  <a:schemeClr val="bg1"/>
                </a:solidFill>
                <a:latin typeface="+mn-lt"/>
              </a:rPr>
              <a:t>Final Presentation</a:t>
            </a:r>
          </a:p>
        </p:txBody>
      </p:sp>
    </p:spTree>
    <p:extLst>
      <p:ext uri="{BB962C8B-B14F-4D97-AF65-F5344CB8AC3E}">
        <p14:creationId xmlns:p14="http://schemas.microsoft.com/office/powerpoint/2010/main" val="294342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fltVal val="0"/>
                                          </p:val>
                                        </p:tav>
                                        <p:tav tm="100000">
                                          <p:val>
                                            <p:strVal val="#ppt_w"/>
                                          </p:val>
                                        </p:tav>
                                      </p:tavLst>
                                    </p:anim>
                                    <p:anim calcmode="lin" valueType="num">
                                      <p:cBhvr>
                                        <p:cTn id="18" dur="500" fill="hold"/>
                                        <p:tgtEl>
                                          <p:spTgt spid="6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500"/>
                                        <p:tgtEl>
                                          <p:spTgt spid="10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down)">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5"/>
                                        </p:tgtEl>
                                        <p:attrNameLst>
                                          <p:attrName>style.visibility</p:attrName>
                                        </p:attrNameLst>
                                      </p:cBhvr>
                                      <p:to>
                                        <p:strVal val="visible"/>
                                      </p:to>
                                    </p:set>
                                    <p:anim calcmode="lin" valueType="num">
                                      <p:cBhvr>
                                        <p:cTn id="38" dur="500" fill="hold"/>
                                        <p:tgtEl>
                                          <p:spTgt spid="105"/>
                                        </p:tgtEl>
                                        <p:attrNameLst>
                                          <p:attrName>ppt_w</p:attrName>
                                        </p:attrNameLst>
                                      </p:cBhvr>
                                      <p:tavLst>
                                        <p:tav tm="0">
                                          <p:val>
                                            <p:fltVal val="0"/>
                                          </p:val>
                                        </p:tav>
                                        <p:tav tm="100000">
                                          <p:val>
                                            <p:strVal val="#ppt_w"/>
                                          </p:val>
                                        </p:tav>
                                      </p:tavLst>
                                    </p:anim>
                                    <p:anim calcmode="lin" valueType="num">
                                      <p:cBhvr>
                                        <p:cTn id="39" dur="500" fill="hold"/>
                                        <p:tgtEl>
                                          <p:spTgt spid="105"/>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p:cTn id="44" dur="500"/>
                                        <p:tgtEl>
                                          <p:spTgt spid="1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fade">
                                      <p:cBhvr>
                                        <p:cTn id="54" dur="500"/>
                                        <p:tgtEl>
                                          <p:spTgt spid="107"/>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114"/>
                                        </p:tgtEl>
                                        <p:attrNameLst>
                                          <p:attrName>style.visibility</p:attrName>
                                        </p:attrNameLst>
                                      </p:cBhvr>
                                      <p:to>
                                        <p:strVal val="visible"/>
                                      </p:to>
                                    </p:set>
                                    <p:anim calcmode="lin" valueType="num">
                                      <p:cBhvr>
                                        <p:cTn id="59" dur="500" fill="hold"/>
                                        <p:tgtEl>
                                          <p:spTgt spid="114"/>
                                        </p:tgtEl>
                                        <p:attrNameLst>
                                          <p:attrName>ppt_w</p:attrName>
                                        </p:attrNameLst>
                                      </p:cBhvr>
                                      <p:tavLst>
                                        <p:tav tm="0">
                                          <p:val>
                                            <p:fltVal val="0"/>
                                          </p:val>
                                        </p:tav>
                                        <p:tav tm="100000">
                                          <p:val>
                                            <p:strVal val="#ppt_w"/>
                                          </p:val>
                                        </p:tav>
                                      </p:tavLst>
                                    </p:anim>
                                    <p:anim calcmode="lin" valueType="num">
                                      <p:cBhvr>
                                        <p:cTn id="60" dur="500" fill="hold"/>
                                        <p:tgtEl>
                                          <p:spTgt spid="114"/>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7"/>
                                        </p:tgtEl>
                                        <p:attrNameLst>
                                          <p:attrName>style.visibility</p:attrName>
                                        </p:attrNameLst>
                                      </p:cBhvr>
                                      <p:to>
                                        <p:strVal val="visible"/>
                                      </p:to>
                                    </p:set>
                                    <p:animEffect transition="in" filter="fade">
                                      <p:cBhvr>
                                        <p:cTn id="65" dur="500"/>
                                        <p:tgtEl>
                                          <p:spTgt spid="11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down)">
                                      <p:cBhvr>
                                        <p:cTn id="70" dur="500"/>
                                        <p:tgtEl>
                                          <p:spTgt spid="4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animEffect transition="in" filter="fade">
                                      <p:cBhvr>
                                        <p:cTn id="75" dur="500"/>
                                        <p:tgtEl>
                                          <p:spTgt spid="108"/>
                                        </p:tgtEl>
                                      </p:cBhvr>
                                    </p:animEffect>
                                  </p:childTnLst>
                                </p:cTn>
                              </p:par>
                            </p:childTnLst>
                          </p:cTn>
                        </p:par>
                      </p:childTnLst>
                    </p:cTn>
                  </p:par>
                  <p:par>
                    <p:cTn id="76" fill="hold">
                      <p:stCondLst>
                        <p:cond delay="indefinite"/>
                      </p:stCondLst>
                      <p:childTnLst>
                        <p:par>
                          <p:cTn id="77" fill="hold">
                            <p:stCondLst>
                              <p:cond delay="0"/>
                            </p:stCondLst>
                            <p:childTnLst>
                              <p:par>
                                <p:cTn id="78" presetID="23" presetClass="entr" presetSubtype="16" fill="hold" nodeType="clickEffect">
                                  <p:stCondLst>
                                    <p:cond delay="0"/>
                                  </p:stCondLst>
                                  <p:childTnLst>
                                    <p:set>
                                      <p:cBhvr>
                                        <p:cTn id="79" dur="1" fill="hold">
                                          <p:stCondLst>
                                            <p:cond delay="0"/>
                                          </p:stCondLst>
                                        </p:cTn>
                                        <p:tgtEl>
                                          <p:spTgt spid="118"/>
                                        </p:tgtEl>
                                        <p:attrNameLst>
                                          <p:attrName>style.visibility</p:attrName>
                                        </p:attrNameLst>
                                      </p:cBhvr>
                                      <p:to>
                                        <p:strVal val="visible"/>
                                      </p:to>
                                    </p:set>
                                    <p:anim calcmode="lin" valueType="num">
                                      <p:cBhvr>
                                        <p:cTn id="80" dur="500" fill="hold"/>
                                        <p:tgtEl>
                                          <p:spTgt spid="118"/>
                                        </p:tgtEl>
                                        <p:attrNameLst>
                                          <p:attrName>ppt_w</p:attrName>
                                        </p:attrNameLst>
                                      </p:cBhvr>
                                      <p:tavLst>
                                        <p:tav tm="0">
                                          <p:val>
                                            <p:fltVal val="0"/>
                                          </p:val>
                                        </p:tav>
                                        <p:tav tm="100000">
                                          <p:val>
                                            <p:strVal val="#ppt_w"/>
                                          </p:val>
                                        </p:tav>
                                      </p:tavLst>
                                    </p:anim>
                                    <p:anim calcmode="lin" valueType="num">
                                      <p:cBhvr>
                                        <p:cTn id="81" dur="500" fill="hold"/>
                                        <p:tgtEl>
                                          <p:spTgt spid="118"/>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21"/>
                                        </p:tgtEl>
                                        <p:attrNameLst>
                                          <p:attrName>style.visibility</p:attrName>
                                        </p:attrNameLst>
                                      </p:cBhvr>
                                      <p:to>
                                        <p:strVal val="visible"/>
                                      </p:to>
                                    </p:set>
                                    <p:animEffect transition="in" filter="fade">
                                      <p:cBhvr>
                                        <p:cTn id="86" dur="500"/>
                                        <p:tgtEl>
                                          <p:spTgt spid="12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wipe(down)">
                                      <p:cBhvr>
                                        <p:cTn id="91" dur="500"/>
                                        <p:tgtEl>
                                          <p:spTgt spid="4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fade">
                                      <p:cBhvr>
                                        <p:cTn id="96" dur="500"/>
                                        <p:tgtEl>
                                          <p:spTgt spid="109"/>
                                        </p:tgtEl>
                                      </p:cBhvr>
                                    </p:animEffect>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nodeType="clickEffect">
                                  <p:stCondLst>
                                    <p:cond delay="0"/>
                                  </p:stCondLst>
                                  <p:childTnLst>
                                    <p:set>
                                      <p:cBhvr>
                                        <p:cTn id="100" dur="1" fill="hold">
                                          <p:stCondLst>
                                            <p:cond delay="0"/>
                                          </p:stCondLst>
                                        </p:cTn>
                                        <p:tgtEl>
                                          <p:spTgt spid="126"/>
                                        </p:tgtEl>
                                        <p:attrNameLst>
                                          <p:attrName>style.visibility</p:attrName>
                                        </p:attrNameLst>
                                      </p:cBhvr>
                                      <p:to>
                                        <p:strVal val="visible"/>
                                      </p:to>
                                    </p:set>
                                    <p:anim calcmode="lin" valueType="num">
                                      <p:cBhvr>
                                        <p:cTn id="101" dur="500" fill="hold"/>
                                        <p:tgtEl>
                                          <p:spTgt spid="126"/>
                                        </p:tgtEl>
                                        <p:attrNameLst>
                                          <p:attrName>ppt_w</p:attrName>
                                        </p:attrNameLst>
                                      </p:cBhvr>
                                      <p:tavLst>
                                        <p:tav tm="0">
                                          <p:val>
                                            <p:fltVal val="0"/>
                                          </p:val>
                                        </p:tav>
                                        <p:tav tm="100000">
                                          <p:val>
                                            <p:strVal val="#ppt_w"/>
                                          </p:val>
                                        </p:tav>
                                      </p:tavLst>
                                    </p:anim>
                                    <p:anim calcmode="lin" valueType="num">
                                      <p:cBhvr>
                                        <p:cTn id="102" dur="500" fill="hold"/>
                                        <p:tgtEl>
                                          <p:spTgt spid="126"/>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9"/>
                                        </p:tgtEl>
                                        <p:attrNameLst>
                                          <p:attrName>style.visibility</p:attrName>
                                        </p:attrNameLst>
                                      </p:cBhvr>
                                      <p:to>
                                        <p:strVal val="visible"/>
                                      </p:to>
                                    </p:set>
                                    <p:animEffect transition="in" filter="fade">
                                      <p:cBhvr>
                                        <p:cTn id="107" dur="500"/>
                                        <p:tgtEl>
                                          <p:spTgt spid="12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down)">
                                      <p:cBhvr>
                                        <p:cTn id="112" dur="500"/>
                                        <p:tgtEl>
                                          <p:spTgt spid="4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10"/>
                                        </p:tgtEl>
                                        <p:attrNameLst>
                                          <p:attrName>style.visibility</p:attrName>
                                        </p:attrNameLst>
                                      </p:cBhvr>
                                      <p:to>
                                        <p:strVal val="visible"/>
                                      </p:to>
                                    </p:set>
                                    <p:animEffect transition="in" filter="fade">
                                      <p:cBhvr>
                                        <p:cTn id="117" dur="500"/>
                                        <p:tgtEl>
                                          <p:spTgt spid="110"/>
                                        </p:tgtEl>
                                      </p:cBhvr>
                                    </p:animEffect>
                                  </p:childTnLst>
                                </p:cTn>
                              </p:par>
                            </p:childTnLst>
                          </p:cTn>
                        </p:par>
                      </p:childTnLst>
                    </p:cTn>
                  </p:par>
                  <p:par>
                    <p:cTn id="118" fill="hold">
                      <p:stCondLst>
                        <p:cond delay="indefinite"/>
                      </p:stCondLst>
                      <p:childTnLst>
                        <p:par>
                          <p:cTn id="119" fill="hold">
                            <p:stCondLst>
                              <p:cond delay="0"/>
                            </p:stCondLst>
                            <p:childTnLst>
                              <p:par>
                                <p:cTn id="120" presetID="23" presetClass="entr" presetSubtype="16" fill="hold" nodeType="clickEffect">
                                  <p:stCondLst>
                                    <p:cond delay="0"/>
                                  </p:stCondLst>
                                  <p:childTnLst>
                                    <p:set>
                                      <p:cBhvr>
                                        <p:cTn id="121" dur="1" fill="hold">
                                          <p:stCondLst>
                                            <p:cond delay="0"/>
                                          </p:stCondLst>
                                        </p:cTn>
                                        <p:tgtEl>
                                          <p:spTgt spid="130"/>
                                        </p:tgtEl>
                                        <p:attrNameLst>
                                          <p:attrName>style.visibility</p:attrName>
                                        </p:attrNameLst>
                                      </p:cBhvr>
                                      <p:to>
                                        <p:strVal val="visible"/>
                                      </p:to>
                                    </p:set>
                                    <p:anim calcmode="lin" valueType="num">
                                      <p:cBhvr>
                                        <p:cTn id="122" dur="500" fill="hold"/>
                                        <p:tgtEl>
                                          <p:spTgt spid="130"/>
                                        </p:tgtEl>
                                        <p:attrNameLst>
                                          <p:attrName>ppt_w</p:attrName>
                                        </p:attrNameLst>
                                      </p:cBhvr>
                                      <p:tavLst>
                                        <p:tav tm="0">
                                          <p:val>
                                            <p:fltVal val="0"/>
                                          </p:val>
                                        </p:tav>
                                        <p:tav tm="100000">
                                          <p:val>
                                            <p:strVal val="#ppt_w"/>
                                          </p:val>
                                        </p:tav>
                                      </p:tavLst>
                                    </p:anim>
                                    <p:anim calcmode="lin" valueType="num">
                                      <p:cBhvr>
                                        <p:cTn id="123" dur="500" fill="hold"/>
                                        <p:tgtEl>
                                          <p:spTgt spid="130"/>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33"/>
                                        </p:tgtEl>
                                        <p:attrNameLst>
                                          <p:attrName>style.visibility</p:attrName>
                                        </p:attrNameLst>
                                      </p:cBhvr>
                                      <p:to>
                                        <p:strVal val="visible"/>
                                      </p:to>
                                    </p:set>
                                    <p:animEffect transition="in" filter="fade">
                                      <p:cBhvr>
                                        <p:cTn id="128"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 grpId="0" animBg="1"/>
      <p:bldP spid="41" grpId="0" animBg="1"/>
      <p:bldP spid="42" grpId="0" animBg="1"/>
      <p:bldP spid="43" grpId="0" animBg="1"/>
      <p:bldP spid="44" grpId="0" animBg="1"/>
      <p:bldP spid="104" grpId="0"/>
      <p:bldP spid="107" grpId="0"/>
      <p:bldP spid="109" grpId="0"/>
      <p:bldP spid="106" grpId="0"/>
      <p:bldP spid="108" grpId="0"/>
      <p:bldP spid="110" grpId="0"/>
      <p:bldP spid="103" grpId="0"/>
      <p:bldP spid="113" grpId="0"/>
      <p:bldP spid="117" grpId="0"/>
      <p:bldP spid="121" grpId="0"/>
      <p:bldP spid="129" grpId="0"/>
      <p:bldP spid="1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20</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20</a:t>
            </a:fld>
            <a:endParaRPr lang="en-US" dirty="0"/>
          </a:p>
        </p:txBody>
      </p:sp>
      <p:sp>
        <p:nvSpPr>
          <p:cNvPr id="29" name="Text Placeholder 32"/>
          <p:cNvSpPr txBox="1">
            <a:spLocks/>
          </p:cNvSpPr>
          <p:nvPr/>
        </p:nvSpPr>
        <p:spPr>
          <a:xfrm>
            <a:off x="216817" y="2779295"/>
            <a:ext cx="5929643" cy="50532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US" sz="2400" dirty="0">
                <a:solidFill>
                  <a:schemeClr val="tx2"/>
                </a:solidFill>
                <a:latin typeface="+mn-lt"/>
              </a:rPr>
              <a:t>Pipelines</a:t>
            </a:r>
          </a:p>
        </p:txBody>
      </p:sp>
      <p:sp>
        <p:nvSpPr>
          <p:cNvPr id="30" name="Text Placeholder 33"/>
          <p:cNvSpPr txBox="1">
            <a:spLocks/>
          </p:cNvSpPr>
          <p:nvPr/>
        </p:nvSpPr>
        <p:spPr>
          <a:xfrm>
            <a:off x="2540201" y="3284621"/>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Aggregation &amp; Visualization</a:t>
            </a:r>
          </a:p>
        </p:txBody>
      </p:sp>
    </p:spTree>
    <p:extLst>
      <p:ext uri="{BB962C8B-B14F-4D97-AF65-F5344CB8AC3E}">
        <p14:creationId xmlns:p14="http://schemas.microsoft.com/office/powerpoint/2010/main" val="159011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Aggregation</a:t>
            </a:r>
          </a:p>
        </p:txBody>
      </p:sp>
      <p:sp>
        <p:nvSpPr>
          <p:cNvPr id="4" name="Slide Number Placeholder 3"/>
          <p:cNvSpPr>
            <a:spLocks noGrp="1"/>
          </p:cNvSpPr>
          <p:nvPr>
            <p:ph type="sldNum" sz="quarter" idx="12"/>
          </p:nvPr>
        </p:nvSpPr>
        <p:spPr/>
        <p:txBody>
          <a:bodyPr/>
          <a:lstStyle/>
          <a:p>
            <a:fld id="{FCEE2C88-6C8F-484D-AF69-578F576B1F44}" type="slidenum">
              <a:rPr lang="en-US" smtClean="0"/>
              <a:pPr/>
              <a:t>21</a:t>
            </a:fld>
            <a:endParaRPr lang="en-US" dirty="0"/>
          </a:p>
        </p:txBody>
      </p:sp>
      <p:sp>
        <p:nvSpPr>
          <p:cNvPr id="9" name="Text Placeholder 8"/>
          <p:cNvSpPr>
            <a:spLocks noGrp="1"/>
          </p:cNvSpPr>
          <p:nvPr>
            <p:ph type="body" sz="quarter" idx="15"/>
          </p:nvPr>
        </p:nvSpPr>
        <p:spPr/>
        <p:txBody>
          <a:bodyPr/>
          <a:lstStyle/>
          <a:p>
            <a:r>
              <a:rPr lang="en-US" dirty="0"/>
              <a:t>SECTION FOUR</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21</a:t>
            </a:fld>
            <a:endParaRPr lang="en-US" dirty="0"/>
          </a:p>
        </p:txBody>
      </p:sp>
      <p:pic>
        <p:nvPicPr>
          <p:cNvPr id="2" name="Picture 1">
            <a:extLst>
              <a:ext uri="{FF2B5EF4-FFF2-40B4-BE49-F238E27FC236}">
                <a16:creationId xmlns:a16="http://schemas.microsoft.com/office/drawing/2014/main" id="{ED4D7DDC-8440-4F82-B587-FD4A102FB89C}"/>
              </a:ext>
            </a:extLst>
          </p:cNvPr>
          <p:cNvPicPr>
            <a:picLocks noChangeAspect="1"/>
          </p:cNvPicPr>
          <p:nvPr/>
        </p:nvPicPr>
        <p:blipFill>
          <a:blip r:embed="rId3"/>
          <a:stretch>
            <a:fillRect/>
          </a:stretch>
        </p:blipFill>
        <p:spPr>
          <a:xfrm>
            <a:off x="637881" y="1221066"/>
            <a:ext cx="6115050" cy="5162550"/>
          </a:xfrm>
          <a:prstGeom prst="rect">
            <a:avLst/>
          </a:prstGeom>
        </p:spPr>
      </p:pic>
    </p:spTree>
    <p:extLst>
      <p:ext uri="{BB962C8B-B14F-4D97-AF65-F5344CB8AC3E}">
        <p14:creationId xmlns:p14="http://schemas.microsoft.com/office/powerpoint/2010/main" val="34153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Aggregation</a:t>
            </a:r>
          </a:p>
        </p:txBody>
      </p:sp>
      <p:sp>
        <p:nvSpPr>
          <p:cNvPr id="4" name="Slide Number Placeholder 3"/>
          <p:cNvSpPr>
            <a:spLocks noGrp="1"/>
          </p:cNvSpPr>
          <p:nvPr>
            <p:ph type="sldNum" sz="quarter" idx="12"/>
          </p:nvPr>
        </p:nvSpPr>
        <p:spPr/>
        <p:txBody>
          <a:bodyPr/>
          <a:lstStyle/>
          <a:p>
            <a:fld id="{FCEE2C88-6C8F-484D-AF69-578F576B1F44}" type="slidenum">
              <a:rPr lang="en-US" smtClean="0"/>
              <a:pPr/>
              <a:t>22</a:t>
            </a:fld>
            <a:endParaRPr lang="en-US" dirty="0"/>
          </a:p>
        </p:txBody>
      </p:sp>
      <p:sp>
        <p:nvSpPr>
          <p:cNvPr id="9" name="Text Placeholder 8"/>
          <p:cNvSpPr>
            <a:spLocks noGrp="1"/>
          </p:cNvSpPr>
          <p:nvPr>
            <p:ph type="body" sz="quarter" idx="15"/>
          </p:nvPr>
        </p:nvSpPr>
        <p:spPr/>
        <p:txBody>
          <a:bodyPr/>
          <a:lstStyle/>
          <a:p>
            <a:r>
              <a:rPr lang="en-US" dirty="0"/>
              <a:t>SECTION FOUR</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22</a:t>
            </a:fld>
            <a:endParaRPr lang="en-US" dirty="0"/>
          </a:p>
        </p:txBody>
      </p:sp>
      <p:grpSp>
        <p:nvGrpSpPr>
          <p:cNvPr id="97" name="Group 96"/>
          <p:cNvGrpSpPr/>
          <p:nvPr/>
        </p:nvGrpSpPr>
        <p:grpSpPr>
          <a:xfrm>
            <a:off x="3569821" y="3835038"/>
            <a:ext cx="2190756" cy="1052421"/>
            <a:chOff x="5022025" y="4211163"/>
            <a:chExt cx="2190756" cy="1052421"/>
          </a:xfrm>
          <a:solidFill>
            <a:schemeClr val="bg2"/>
          </a:solidFill>
        </p:grpSpPr>
        <p:grpSp>
          <p:nvGrpSpPr>
            <p:cNvPr id="98" name="Group 97"/>
            <p:cNvGrpSpPr/>
            <p:nvPr/>
          </p:nvGrpSpPr>
          <p:grpSpPr>
            <a:xfrm>
              <a:off x="5022025" y="4236643"/>
              <a:ext cx="1166500" cy="1026941"/>
              <a:chOff x="2873965" y="2332283"/>
              <a:chExt cx="1166500" cy="1026941"/>
            </a:xfrm>
            <a:grpFill/>
          </p:grpSpPr>
          <p:sp>
            <p:nvSpPr>
              <p:cNvPr id="102" name="Block Arc 101"/>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2873965"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p:cNvGrpSpPr/>
            <p:nvPr/>
          </p:nvGrpSpPr>
          <p:grpSpPr>
            <a:xfrm>
              <a:off x="6046677" y="4211163"/>
              <a:ext cx="1166104" cy="1036368"/>
              <a:chOff x="6558222" y="3988200"/>
              <a:chExt cx="1166104" cy="1036368"/>
            </a:xfrm>
            <a:grpFill/>
          </p:grpSpPr>
          <p:sp>
            <p:nvSpPr>
              <p:cNvPr id="100" name="Block Arc 99"/>
              <p:cNvSpPr/>
              <p:nvPr/>
            </p:nvSpPr>
            <p:spPr>
              <a:xfrm rot="10800000">
                <a:off x="6558222" y="398820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rot="10800000">
                <a:off x="7069579" y="4881844"/>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4" name="Group 103"/>
          <p:cNvGrpSpPr/>
          <p:nvPr/>
        </p:nvGrpSpPr>
        <p:grpSpPr>
          <a:xfrm>
            <a:off x="8527002" y="2966876"/>
            <a:ext cx="1288611" cy="1168157"/>
            <a:chOff x="9019242" y="3230456"/>
            <a:chExt cx="1288611" cy="1168157"/>
          </a:xfrm>
          <a:solidFill>
            <a:schemeClr val="bg2"/>
          </a:solidFill>
        </p:grpSpPr>
        <p:sp>
          <p:nvSpPr>
            <p:cNvPr id="105" name="Chevron 104"/>
            <p:cNvSpPr/>
            <p:nvPr/>
          </p:nvSpPr>
          <p:spPr>
            <a:xfrm>
              <a:off x="10008643" y="3973455"/>
              <a:ext cx="299210" cy="425158"/>
            </a:xfrm>
            <a:prstGeom prst="chevron">
              <a:avLst>
                <a:gd name="adj" fmla="val 413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6" name="Group 105"/>
            <p:cNvGrpSpPr/>
            <p:nvPr/>
          </p:nvGrpSpPr>
          <p:grpSpPr>
            <a:xfrm rot="10800000">
              <a:off x="9019242" y="3230456"/>
              <a:ext cx="1163337" cy="1026941"/>
              <a:chOff x="2877129" y="2341710"/>
              <a:chExt cx="1163337" cy="1026941"/>
            </a:xfrm>
            <a:grpFill/>
          </p:grpSpPr>
          <p:sp>
            <p:nvSpPr>
              <p:cNvPr id="107" name="Block Arc 106"/>
              <p:cNvSpPr/>
              <p:nvPr/>
            </p:nvSpPr>
            <p:spPr>
              <a:xfrm>
                <a:off x="3013524" y="234171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2877129" y="2341710"/>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0" name="Rectangle 109"/>
          <p:cNvSpPr/>
          <p:nvPr/>
        </p:nvSpPr>
        <p:spPr>
          <a:xfrm>
            <a:off x="9914387" y="3744935"/>
            <a:ext cx="697627" cy="369332"/>
          </a:xfrm>
          <a:prstGeom prst="rect">
            <a:avLst/>
          </a:prstGeom>
          <a:noFill/>
        </p:spPr>
        <p:txBody>
          <a:bodyPr wrap="none">
            <a:spAutoFit/>
          </a:bodyPr>
          <a:lstStyle/>
          <a:p>
            <a:r>
              <a:rPr lang="en-US" dirty="0">
                <a:solidFill>
                  <a:schemeClr val="accent5"/>
                </a:solidFill>
              </a:rPr>
              <a:t>Load</a:t>
            </a:r>
          </a:p>
        </p:txBody>
      </p:sp>
      <p:grpSp>
        <p:nvGrpSpPr>
          <p:cNvPr id="112" name="Group 111"/>
          <p:cNvGrpSpPr/>
          <p:nvPr/>
        </p:nvGrpSpPr>
        <p:grpSpPr>
          <a:xfrm>
            <a:off x="5233372" y="3396177"/>
            <a:ext cx="1028108" cy="1475229"/>
            <a:chOff x="5427435" y="3659757"/>
            <a:chExt cx="1028108" cy="1475229"/>
          </a:xfrm>
          <a:solidFill>
            <a:schemeClr val="bg2"/>
          </a:solidFill>
        </p:grpSpPr>
        <p:sp>
          <p:nvSpPr>
            <p:cNvPr id="113" name="Block Arc 112"/>
            <p:cNvSpPr/>
            <p:nvPr/>
          </p:nvSpPr>
          <p:spPr>
            <a:xfrm rot="10800000" flipH="1">
              <a:off x="5427435" y="4108045"/>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rot="5400000">
              <a:off x="5893641" y="4078935"/>
              <a:ext cx="981079"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rot="10800000">
            <a:off x="2445537" y="2966874"/>
            <a:ext cx="1081529" cy="1026942"/>
            <a:chOff x="2877130" y="2341709"/>
            <a:chExt cx="1163336" cy="1026942"/>
          </a:xfrm>
          <a:solidFill>
            <a:schemeClr val="bg2"/>
          </a:solidFill>
        </p:grpSpPr>
        <p:sp>
          <p:nvSpPr>
            <p:cNvPr id="120" name="Block Arc 119"/>
            <p:cNvSpPr/>
            <p:nvPr/>
          </p:nvSpPr>
          <p:spPr>
            <a:xfrm>
              <a:off x="3013524" y="234171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2877130" y="2341709"/>
              <a:ext cx="654747" cy="1332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3" name="Group 122"/>
          <p:cNvGrpSpPr/>
          <p:nvPr/>
        </p:nvGrpSpPr>
        <p:grpSpPr>
          <a:xfrm>
            <a:off x="6114515" y="2118474"/>
            <a:ext cx="1026943" cy="1286310"/>
            <a:chOff x="6318005" y="2343554"/>
            <a:chExt cx="1026943" cy="1286310"/>
          </a:xfrm>
          <a:solidFill>
            <a:schemeClr val="bg2"/>
          </a:solidFill>
        </p:grpSpPr>
        <p:sp>
          <p:nvSpPr>
            <p:cNvPr id="124" name="Rectangle 123"/>
            <p:cNvSpPr/>
            <p:nvPr/>
          </p:nvSpPr>
          <p:spPr>
            <a:xfrm>
              <a:off x="6816174" y="2343554"/>
              <a:ext cx="528774"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5" name="Group 124"/>
            <p:cNvGrpSpPr/>
            <p:nvPr/>
          </p:nvGrpSpPr>
          <p:grpSpPr>
            <a:xfrm>
              <a:off x="6318005" y="2346350"/>
              <a:ext cx="1026942" cy="1283514"/>
              <a:chOff x="2366533" y="2332283"/>
              <a:chExt cx="1026942" cy="1283514"/>
            </a:xfrm>
            <a:grpFill/>
          </p:grpSpPr>
          <p:sp>
            <p:nvSpPr>
              <p:cNvPr id="126" name="Block Arc 125"/>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Rectangle 126"/>
              <p:cNvSpPr/>
              <p:nvPr/>
            </p:nvSpPr>
            <p:spPr>
              <a:xfrm rot="5400000">
                <a:off x="2049474" y="3156015"/>
                <a:ext cx="776841"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8" name="Group 127"/>
          <p:cNvGrpSpPr/>
          <p:nvPr/>
        </p:nvGrpSpPr>
        <p:grpSpPr>
          <a:xfrm>
            <a:off x="7079695" y="2121270"/>
            <a:ext cx="1588341" cy="988441"/>
            <a:chOff x="7571935" y="2346350"/>
            <a:chExt cx="1588341" cy="1026941"/>
          </a:xfrm>
          <a:solidFill>
            <a:schemeClr val="bg2"/>
          </a:solidFill>
        </p:grpSpPr>
        <p:grpSp>
          <p:nvGrpSpPr>
            <p:cNvPr id="129" name="Group 128"/>
            <p:cNvGrpSpPr/>
            <p:nvPr/>
          </p:nvGrpSpPr>
          <p:grpSpPr>
            <a:xfrm>
              <a:off x="7571935" y="2346350"/>
              <a:ext cx="1588340" cy="1026941"/>
              <a:chOff x="7571935" y="2346350"/>
              <a:chExt cx="1588340" cy="1026941"/>
            </a:xfrm>
            <a:grpFill/>
          </p:grpSpPr>
          <p:sp>
            <p:nvSpPr>
              <p:cNvPr id="131" name="Rectangle 130"/>
              <p:cNvSpPr/>
              <p:nvPr/>
            </p:nvSpPr>
            <p:spPr>
              <a:xfrm>
                <a:off x="7571935" y="2346350"/>
                <a:ext cx="1116400"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Block Arc 131"/>
              <p:cNvSpPr/>
              <p:nvPr/>
            </p:nvSpPr>
            <p:spPr>
              <a:xfrm>
                <a:off x="8133334" y="234635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0" name="Rectangle 129"/>
            <p:cNvSpPr/>
            <p:nvPr/>
          </p:nvSpPr>
          <p:spPr>
            <a:xfrm rot="5400000">
              <a:off x="8857985" y="3012590"/>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5" name="Text Placeholder 32"/>
          <p:cNvSpPr txBox="1">
            <a:spLocks/>
          </p:cNvSpPr>
          <p:nvPr/>
        </p:nvSpPr>
        <p:spPr>
          <a:xfrm>
            <a:off x="2940458" y="2566022"/>
            <a:ext cx="2820119" cy="740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UkubukaSchemaReader</a:t>
            </a:r>
            <a:r>
              <a:rPr lang="en-US" sz="1000" dirty="0">
                <a:solidFill>
                  <a:schemeClr val="accent3"/>
                </a:solidFill>
                <a:latin typeface="+mn-lt"/>
              </a:rPr>
              <a:t> reads the injected schema file and calls the </a:t>
            </a:r>
            <a:r>
              <a:rPr lang="en-US" sz="1000" b="1" dirty="0">
                <a:solidFill>
                  <a:schemeClr val="accent3"/>
                </a:solidFill>
                <a:latin typeface="+mn-lt"/>
              </a:rPr>
              <a:t>UkubukaTransformer</a:t>
            </a:r>
            <a:r>
              <a:rPr lang="en-US" sz="1000" dirty="0">
                <a:solidFill>
                  <a:schemeClr val="accent3"/>
                </a:solidFill>
                <a:latin typeface="+mn-lt"/>
              </a:rPr>
              <a:t> to perform the </a:t>
            </a:r>
            <a:r>
              <a:rPr lang="en-US" sz="1000" b="1" dirty="0">
                <a:solidFill>
                  <a:schemeClr val="accent3"/>
                </a:solidFill>
                <a:latin typeface="+mn-lt"/>
              </a:rPr>
              <a:t>transform operations </a:t>
            </a:r>
            <a:r>
              <a:rPr lang="en-US" sz="1000" dirty="0">
                <a:solidFill>
                  <a:schemeClr val="accent3"/>
                </a:solidFill>
                <a:latin typeface="+mn-lt"/>
              </a:rPr>
              <a:t>by honoring the list </a:t>
            </a:r>
            <a:r>
              <a:rPr lang="en-US" sz="1000" b="1" dirty="0">
                <a:solidFill>
                  <a:schemeClr val="accent3"/>
                </a:solidFill>
                <a:latin typeface="+mn-lt"/>
              </a:rPr>
              <a:t>order</a:t>
            </a:r>
            <a:r>
              <a:rPr lang="en-US" sz="1000" dirty="0">
                <a:solidFill>
                  <a:schemeClr val="accent3"/>
                </a:solidFill>
                <a:latin typeface="+mn-lt"/>
              </a:rPr>
              <a:t>.</a:t>
            </a:r>
          </a:p>
        </p:txBody>
      </p:sp>
      <p:sp>
        <p:nvSpPr>
          <p:cNvPr id="136" name="Text Placeholder 33"/>
          <p:cNvSpPr txBox="1">
            <a:spLocks/>
          </p:cNvSpPr>
          <p:nvPr/>
        </p:nvSpPr>
        <p:spPr>
          <a:xfrm>
            <a:off x="2940458" y="2382299"/>
            <a:ext cx="2816883" cy="18372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Reading TRANSFORM Operation(s) Schema</a:t>
            </a:r>
            <a:endParaRPr lang="en-AU" sz="1100" dirty="0">
              <a:solidFill>
                <a:schemeClr val="accent6"/>
              </a:solidFill>
              <a:latin typeface="+mj-lt"/>
            </a:endParaRPr>
          </a:p>
        </p:txBody>
      </p:sp>
      <p:sp>
        <p:nvSpPr>
          <p:cNvPr id="137" name="Text Placeholder 32"/>
          <p:cNvSpPr txBox="1">
            <a:spLocks/>
          </p:cNvSpPr>
          <p:nvPr/>
        </p:nvSpPr>
        <p:spPr>
          <a:xfrm>
            <a:off x="2540332" y="4600527"/>
            <a:ext cx="1551170" cy="76980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UkubukaTransformer</a:t>
            </a:r>
            <a:r>
              <a:rPr lang="en-US" sz="1000" dirty="0">
                <a:solidFill>
                  <a:schemeClr val="accent3"/>
                </a:solidFill>
                <a:latin typeface="+mn-lt"/>
              </a:rPr>
              <a:t> leverages </a:t>
            </a:r>
            <a:r>
              <a:rPr lang="en-US" sz="1000" b="1" dirty="0">
                <a:solidFill>
                  <a:schemeClr val="accent3"/>
                </a:solidFill>
                <a:latin typeface="+mn-lt"/>
              </a:rPr>
              <a:t>SpEL </a:t>
            </a:r>
            <a:r>
              <a:rPr lang="en-US" sz="1000" dirty="0">
                <a:solidFill>
                  <a:schemeClr val="accent3"/>
                </a:solidFill>
                <a:latin typeface="+mn-lt"/>
              </a:rPr>
              <a:t>to perform the row and column level aggregation operations.</a:t>
            </a:r>
            <a:endParaRPr lang="en-US" sz="1000" b="1" dirty="0">
              <a:solidFill>
                <a:schemeClr val="accent3"/>
              </a:solidFill>
              <a:latin typeface="+mn-lt"/>
            </a:endParaRPr>
          </a:p>
        </p:txBody>
      </p:sp>
      <p:sp>
        <p:nvSpPr>
          <p:cNvPr id="138" name="Text Placeholder 33"/>
          <p:cNvSpPr txBox="1">
            <a:spLocks/>
          </p:cNvSpPr>
          <p:nvPr/>
        </p:nvSpPr>
        <p:spPr>
          <a:xfrm>
            <a:off x="2540333" y="4416804"/>
            <a:ext cx="1928551" cy="2375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Column &amp; Row Operations</a:t>
            </a:r>
            <a:endParaRPr lang="en-AU" sz="1100" dirty="0">
              <a:solidFill>
                <a:schemeClr val="accent6"/>
              </a:solidFill>
              <a:latin typeface="+mj-lt"/>
            </a:endParaRPr>
          </a:p>
        </p:txBody>
      </p:sp>
      <p:sp>
        <p:nvSpPr>
          <p:cNvPr id="139" name="Text Placeholder 32"/>
          <p:cNvSpPr txBox="1">
            <a:spLocks/>
          </p:cNvSpPr>
          <p:nvPr/>
        </p:nvSpPr>
        <p:spPr>
          <a:xfrm>
            <a:off x="6031748" y="5055328"/>
            <a:ext cx="2164347" cy="933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UkubukaTransformer</a:t>
            </a:r>
            <a:r>
              <a:rPr lang="en-US" sz="1000" dirty="0">
                <a:solidFill>
                  <a:schemeClr val="accent3"/>
                </a:solidFill>
                <a:latin typeface="+mn-lt"/>
              </a:rPr>
              <a:t> attaches a </a:t>
            </a:r>
            <a:r>
              <a:rPr lang="en-US" sz="1000" b="1" dirty="0">
                <a:solidFill>
                  <a:schemeClr val="accent3"/>
                </a:solidFill>
                <a:latin typeface="+mn-lt"/>
              </a:rPr>
              <a:t>UID</a:t>
            </a:r>
            <a:r>
              <a:rPr lang="en-US" sz="1000" dirty="0">
                <a:solidFill>
                  <a:schemeClr val="accent3"/>
                </a:solidFill>
                <a:latin typeface="+mn-lt"/>
              </a:rPr>
              <a:t> (Unique Identification) Tag to each transformed file which later helps in </a:t>
            </a:r>
            <a:r>
              <a:rPr lang="en-US" sz="1000" b="1" dirty="0">
                <a:solidFill>
                  <a:schemeClr val="accent3"/>
                </a:solidFill>
                <a:latin typeface="+mn-lt"/>
              </a:rPr>
              <a:t>uniquely identifying </a:t>
            </a:r>
            <a:r>
              <a:rPr lang="en-US" sz="1000" dirty="0">
                <a:solidFill>
                  <a:schemeClr val="accent3"/>
                </a:solidFill>
                <a:latin typeface="+mn-lt"/>
              </a:rPr>
              <a:t>the source for transform and load operations.</a:t>
            </a:r>
          </a:p>
        </p:txBody>
      </p:sp>
      <p:sp>
        <p:nvSpPr>
          <p:cNvPr id="140" name="Text Placeholder 33"/>
          <p:cNvSpPr txBox="1">
            <a:spLocks/>
          </p:cNvSpPr>
          <p:nvPr/>
        </p:nvSpPr>
        <p:spPr>
          <a:xfrm>
            <a:off x="6031747" y="4845430"/>
            <a:ext cx="2164348" cy="20989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Data-Source Tagging</a:t>
            </a:r>
            <a:endParaRPr lang="en-AU" sz="1100" dirty="0">
              <a:solidFill>
                <a:schemeClr val="accent6"/>
              </a:solidFill>
              <a:latin typeface="+mj-lt"/>
            </a:endParaRPr>
          </a:p>
        </p:txBody>
      </p:sp>
      <p:sp>
        <p:nvSpPr>
          <p:cNvPr id="141" name="Text Placeholder 32"/>
          <p:cNvSpPr txBox="1">
            <a:spLocks/>
          </p:cNvSpPr>
          <p:nvPr/>
        </p:nvSpPr>
        <p:spPr>
          <a:xfrm>
            <a:off x="8974531" y="2875000"/>
            <a:ext cx="1983786"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dirty="0">
                <a:solidFill>
                  <a:schemeClr val="accent3"/>
                </a:solidFill>
                <a:latin typeface="+mn-lt"/>
              </a:rPr>
              <a:t>The </a:t>
            </a:r>
            <a:r>
              <a:rPr lang="en-US" sz="1000" b="1" dirty="0">
                <a:solidFill>
                  <a:schemeClr val="accent3"/>
                </a:solidFill>
                <a:latin typeface="+mn-lt"/>
              </a:rPr>
              <a:t>transformed tagged </a:t>
            </a:r>
            <a:r>
              <a:rPr lang="en-US" sz="1000" dirty="0">
                <a:solidFill>
                  <a:schemeClr val="accent3"/>
                </a:solidFill>
                <a:latin typeface="+mn-lt"/>
              </a:rPr>
              <a:t>dataset is then saved to the </a:t>
            </a:r>
            <a:r>
              <a:rPr lang="en-US" sz="1000" b="1" dirty="0">
                <a:solidFill>
                  <a:schemeClr val="accent3"/>
                </a:solidFill>
                <a:latin typeface="+mn-lt"/>
              </a:rPr>
              <a:t>Global DW </a:t>
            </a:r>
            <a:r>
              <a:rPr lang="en-US" sz="1000" dirty="0">
                <a:solidFill>
                  <a:schemeClr val="accent3"/>
                </a:solidFill>
                <a:latin typeface="+mn-lt"/>
              </a:rPr>
              <a:t>for further processing.</a:t>
            </a:r>
          </a:p>
        </p:txBody>
      </p:sp>
      <p:sp>
        <p:nvSpPr>
          <p:cNvPr id="142" name="Text Placeholder 33"/>
          <p:cNvSpPr txBox="1">
            <a:spLocks/>
          </p:cNvSpPr>
          <p:nvPr/>
        </p:nvSpPr>
        <p:spPr>
          <a:xfrm>
            <a:off x="8974532" y="2691277"/>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Saving Dataset</a:t>
            </a:r>
            <a:endParaRPr lang="en-AU" sz="1100" dirty="0">
              <a:solidFill>
                <a:schemeClr val="accent6"/>
              </a:solidFill>
              <a:latin typeface="+mj-lt"/>
            </a:endParaRPr>
          </a:p>
        </p:txBody>
      </p:sp>
      <p:grpSp>
        <p:nvGrpSpPr>
          <p:cNvPr id="147" name="Group 146"/>
          <p:cNvGrpSpPr/>
          <p:nvPr/>
        </p:nvGrpSpPr>
        <p:grpSpPr>
          <a:xfrm>
            <a:off x="1701762" y="2897768"/>
            <a:ext cx="1031645" cy="1149676"/>
            <a:chOff x="1060437" y="2346350"/>
            <a:chExt cx="1031645" cy="1149676"/>
          </a:xfrm>
          <a:solidFill>
            <a:schemeClr val="bg2"/>
          </a:solidFill>
        </p:grpSpPr>
        <p:grpSp>
          <p:nvGrpSpPr>
            <p:cNvPr id="148" name="Group 147"/>
            <p:cNvGrpSpPr/>
            <p:nvPr/>
          </p:nvGrpSpPr>
          <p:grpSpPr>
            <a:xfrm>
              <a:off x="1117820" y="2346350"/>
              <a:ext cx="974262" cy="1026941"/>
              <a:chOff x="2366534" y="2332283"/>
              <a:chExt cx="974262" cy="1026941"/>
            </a:xfrm>
            <a:grpFill/>
          </p:grpSpPr>
          <p:sp>
            <p:nvSpPr>
              <p:cNvPr id="150" name="Block Arc 149"/>
              <p:cNvSpPr/>
              <p:nvPr/>
            </p:nvSpPr>
            <p:spPr>
              <a:xfrm flipH="1">
                <a:off x="2366534" y="2332283"/>
                <a:ext cx="974262"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rot="5400000">
                <a:off x="2201997" y="2993557"/>
                <a:ext cx="461857" cy="1327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9" name="Oval 148"/>
            <p:cNvSpPr/>
            <p:nvPr/>
          </p:nvSpPr>
          <p:spPr>
            <a:xfrm>
              <a:off x="1060437" y="3239882"/>
              <a:ext cx="256144" cy="256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2" name="Rectangle 151"/>
          <p:cNvSpPr/>
          <p:nvPr/>
        </p:nvSpPr>
        <p:spPr>
          <a:xfrm>
            <a:off x="1186070" y="4122564"/>
            <a:ext cx="1287623" cy="371980"/>
          </a:xfrm>
          <a:prstGeom prst="rect">
            <a:avLst/>
          </a:prstGeom>
        </p:spPr>
        <p:txBody>
          <a:bodyPr wrap="square">
            <a:spAutoFit/>
          </a:bodyPr>
          <a:lstStyle/>
          <a:p>
            <a:pPr algn="ctr"/>
            <a:r>
              <a:rPr lang="en-US" dirty="0">
                <a:solidFill>
                  <a:schemeClr val="accent5"/>
                </a:solidFill>
              </a:rPr>
              <a:t>Trigger</a:t>
            </a:r>
          </a:p>
        </p:txBody>
      </p:sp>
      <p:sp>
        <p:nvSpPr>
          <p:cNvPr id="154" name="Oval 153"/>
          <p:cNvSpPr>
            <a:spLocks noChangeAspect="1"/>
          </p:cNvSpPr>
          <p:nvPr/>
        </p:nvSpPr>
        <p:spPr>
          <a:xfrm flipH="1">
            <a:off x="2197780" y="2685927"/>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b="1" dirty="0">
                <a:solidFill>
                  <a:srgbClr val="FFFFFF"/>
                </a:solidFill>
                <a:latin typeface="FontAwesome" pitchFamily="2" charset="0"/>
              </a:rPr>
              <a:t>30%</a:t>
            </a:r>
            <a:endParaRPr lang="en-US" sz="1600" b="1" dirty="0"/>
          </a:p>
        </p:txBody>
      </p:sp>
      <p:sp>
        <p:nvSpPr>
          <p:cNvPr id="155" name="Oval 154"/>
          <p:cNvSpPr>
            <a:spLocks noChangeAspect="1"/>
          </p:cNvSpPr>
          <p:nvPr/>
        </p:nvSpPr>
        <p:spPr>
          <a:xfrm flipH="1">
            <a:off x="3249194" y="3589519"/>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b="1" dirty="0">
                <a:solidFill>
                  <a:schemeClr val="bg1"/>
                </a:solidFill>
                <a:latin typeface="FontAwesome" pitchFamily="2" charset="0"/>
              </a:rPr>
              <a:t>70%</a:t>
            </a:r>
            <a:endParaRPr lang="en-US" sz="1600" b="1" dirty="0"/>
          </a:p>
        </p:txBody>
      </p:sp>
      <p:sp>
        <p:nvSpPr>
          <p:cNvPr id="156" name="Oval 155"/>
          <p:cNvSpPr>
            <a:spLocks noChangeAspect="1"/>
          </p:cNvSpPr>
          <p:nvPr/>
        </p:nvSpPr>
        <p:spPr>
          <a:xfrm flipH="1">
            <a:off x="5081047" y="4470851"/>
            <a:ext cx="676295"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FontAwesome" pitchFamily="2" charset="0"/>
              </a:rPr>
              <a:t>90%</a:t>
            </a:r>
            <a:endParaRPr lang="en-US" sz="1600" b="1" dirty="0">
              <a:solidFill>
                <a:schemeClr val="bg1"/>
              </a:solidFill>
              <a:latin typeface="FontAwesome" pitchFamily="2" charset="0"/>
            </a:endParaRPr>
          </a:p>
        </p:txBody>
      </p:sp>
      <p:sp>
        <p:nvSpPr>
          <p:cNvPr id="159" name="Oval 158"/>
          <p:cNvSpPr>
            <a:spLocks noChangeAspect="1"/>
          </p:cNvSpPr>
          <p:nvPr/>
        </p:nvSpPr>
        <p:spPr>
          <a:xfrm flipH="1">
            <a:off x="8283778" y="2603072"/>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FontAwesome" pitchFamily="2" charset="0"/>
              </a:rPr>
              <a:t>99%</a:t>
            </a:r>
            <a:endParaRPr lang="en-US" sz="1600" b="1" dirty="0">
              <a:solidFill>
                <a:schemeClr val="bg1"/>
              </a:solidFill>
              <a:latin typeface="FontAwesome" pitchFamily="2" charset="0"/>
            </a:endParaRPr>
          </a:p>
        </p:txBody>
      </p:sp>
    </p:spTree>
    <p:extLst>
      <p:ext uri="{BB962C8B-B14F-4D97-AF65-F5344CB8AC3E}">
        <p14:creationId xmlns:p14="http://schemas.microsoft.com/office/powerpoint/2010/main" val="48445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wipe(down)">
                                      <p:cBhvr>
                                        <p:cTn id="12" dur="5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fade">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wipe(left)">
                                      <p:cBhvr>
                                        <p:cTn id="22" dur="500"/>
                                        <p:tgtEl>
                                          <p:spTgt spid="13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5"/>
                                        </p:tgtEl>
                                        <p:attrNameLst>
                                          <p:attrName>style.visibility</p:attrName>
                                        </p:attrNameLst>
                                      </p:cBhvr>
                                      <p:to>
                                        <p:strVal val="visible"/>
                                      </p:to>
                                    </p:set>
                                    <p:animEffect transition="in" filter="wipe(left)">
                                      <p:cBhvr>
                                        <p:cTn id="25" dur="500"/>
                                        <p:tgtEl>
                                          <p:spTgt spid="13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9"/>
                                        </p:tgtEl>
                                        <p:attrNameLst>
                                          <p:attrName>style.visibility</p:attrName>
                                        </p:attrNameLst>
                                      </p:cBhvr>
                                      <p:to>
                                        <p:strVal val="visible"/>
                                      </p:to>
                                    </p:set>
                                    <p:animEffect transition="in" filter="wipe(left)">
                                      <p:cBhvr>
                                        <p:cTn id="30" dur="500"/>
                                        <p:tgtEl>
                                          <p:spTgt spid="1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5"/>
                                        </p:tgtEl>
                                        <p:attrNameLst>
                                          <p:attrName>style.visibility</p:attrName>
                                        </p:attrNameLst>
                                      </p:cBhvr>
                                      <p:to>
                                        <p:strVal val="visible"/>
                                      </p:to>
                                    </p:set>
                                    <p:animEffect transition="in" filter="fade">
                                      <p:cBhvr>
                                        <p:cTn id="35" dur="500"/>
                                        <p:tgtEl>
                                          <p:spTgt spid="15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wipe(left)">
                                      <p:cBhvr>
                                        <p:cTn id="40" dur="500"/>
                                        <p:tgtEl>
                                          <p:spTgt spid="13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animEffect transition="in" filter="wipe(left)">
                                      <p:cBhvr>
                                        <p:cTn id="43" dur="500"/>
                                        <p:tgtEl>
                                          <p:spTgt spid="1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wipe(left)">
                                      <p:cBhvr>
                                        <p:cTn id="48" dur="500"/>
                                        <p:tgtEl>
                                          <p:spTgt spid="9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6"/>
                                        </p:tgtEl>
                                        <p:attrNameLst>
                                          <p:attrName>style.visibility</p:attrName>
                                        </p:attrNameLst>
                                      </p:cBhvr>
                                      <p:to>
                                        <p:strVal val="visible"/>
                                      </p:to>
                                    </p:set>
                                    <p:animEffect transition="in" filter="fade">
                                      <p:cBhvr>
                                        <p:cTn id="53" dur="500"/>
                                        <p:tgtEl>
                                          <p:spTgt spid="15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12"/>
                                        </p:tgtEl>
                                        <p:attrNameLst>
                                          <p:attrName>style.visibility</p:attrName>
                                        </p:attrNameLst>
                                      </p:cBhvr>
                                      <p:to>
                                        <p:strVal val="visible"/>
                                      </p:to>
                                    </p:set>
                                    <p:animEffect transition="in" filter="wipe(down)">
                                      <p:cBhvr>
                                        <p:cTn id="58" dur="500"/>
                                        <p:tgtEl>
                                          <p:spTgt spid="1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9"/>
                                        </p:tgtEl>
                                        <p:attrNameLst>
                                          <p:attrName>style.visibility</p:attrName>
                                        </p:attrNameLst>
                                      </p:cBhvr>
                                      <p:to>
                                        <p:strVal val="visible"/>
                                      </p:to>
                                    </p:set>
                                    <p:animEffect transition="in" filter="wipe(left)">
                                      <p:cBhvr>
                                        <p:cTn id="63" dur="500"/>
                                        <p:tgtEl>
                                          <p:spTgt spid="139"/>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wipe(left)">
                                      <p:cBhvr>
                                        <p:cTn id="66" dur="500"/>
                                        <p:tgtEl>
                                          <p:spTgt spid="14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wipe(down)">
                                      <p:cBhvr>
                                        <p:cTn id="71" dur="500"/>
                                        <p:tgtEl>
                                          <p:spTgt spid="12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28"/>
                                        </p:tgtEl>
                                        <p:attrNameLst>
                                          <p:attrName>style.visibility</p:attrName>
                                        </p:attrNameLst>
                                      </p:cBhvr>
                                      <p:to>
                                        <p:strVal val="visible"/>
                                      </p:to>
                                    </p:set>
                                    <p:animEffect transition="in" filter="wipe(left)">
                                      <p:cBhvr>
                                        <p:cTn id="76" dur="500"/>
                                        <p:tgtEl>
                                          <p:spTgt spid="12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wipe(left)">
                                      <p:cBhvr>
                                        <p:cTn id="81" dur="500"/>
                                        <p:tgtEl>
                                          <p:spTgt spid="10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59"/>
                                        </p:tgtEl>
                                        <p:attrNameLst>
                                          <p:attrName>style.visibility</p:attrName>
                                        </p:attrNameLst>
                                      </p:cBhvr>
                                      <p:to>
                                        <p:strVal val="visible"/>
                                      </p:to>
                                    </p:set>
                                    <p:animEffect transition="in" filter="fade">
                                      <p:cBhvr>
                                        <p:cTn id="86" dur="500"/>
                                        <p:tgtEl>
                                          <p:spTgt spid="1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41"/>
                                        </p:tgtEl>
                                        <p:attrNameLst>
                                          <p:attrName>style.visibility</p:attrName>
                                        </p:attrNameLst>
                                      </p:cBhvr>
                                      <p:to>
                                        <p:strVal val="visible"/>
                                      </p:to>
                                    </p:set>
                                    <p:animEffect transition="in" filter="wipe(left)">
                                      <p:cBhvr>
                                        <p:cTn id="91" dur="500"/>
                                        <p:tgtEl>
                                          <p:spTgt spid="14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42"/>
                                        </p:tgtEl>
                                        <p:attrNameLst>
                                          <p:attrName>style.visibility</p:attrName>
                                        </p:attrNameLst>
                                      </p:cBhvr>
                                      <p:to>
                                        <p:strVal val="visible"/>
                                      </p:to>
                                    </p:set>
                                    <p:animEffect transition="in" filter="wipe(left)">
                                      <p:cBhvr>
                                        <p:cTn id="94" dur="500"/>
                                        <p:tgtEl>
                                          <p:spTgt spid="142"/>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fade">
                                      <p:cBhvr>
                                        <p:cTn id="9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35" grpId="0"/>
      <p:bldP spid="136" grpId="0"/>
      <p:bldP spid="137" grpId="0"/>
      <p:bldP spid="138" grpId="0"/>
      <p:bldP spid="139" grpId="0"/>
      <p:bldP spid="140" grpId="0"/>
      <p:bldP spid="141" grpId="0"/>
      <p:bldP spid="142" grpId="0"/>
      <p:bldP spid="152" grpId="0"/>
      <p:bldP spid="154" grpId="0" animBg="1"/>
      <p:bldP spid="155" grpId="0" animBg="1"/>
      <p:bldP spid="156" grpId="0" animBg="1"/>
      <p:bldP spid="1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Visualization</a:t>
            </a:r>
          </a:p>
        </p:txBody>
      </p:sp>
      <p:sp>
        <p:nvSpPr>
          <p:cNvPr id="4" name="Slide Number Placeholder 3"/>
          <p:cNvSpPr>
            <a:spLocks noGrp="1"/>
          </p:cNvSpPr>
          <p:nvPr>
            <p:ph type="sldNum" sz="quarter" idx="12"/>
          </p:nvPr>
        </p:nvSpPr>
        <p:spPr/>
        <p:txBody>
          <a:bodyPr/>
          <a:lstStyle/>
          <a:p>
            <a:fld id="{FCEE2C88-6C8F-484D-AF69-578F576B1F44}" type="slidenum">
              <a:rPr lang="en-US" smtClean="0"/>
              <a:pPr/>
              <a:t>23</a:t>
            </a:fld>
            <a:endParaRPr lang="en-US" dirty="0"/>
          </a:p>
        </p:txBody>
      </p:sp>
      <p:sp>
        <p:nvSpPr>
          <p:cNvPr id="9" name="Text Placeholder 8"/>
          <p:cNvSpPr>
            <a:spLocks noGrp="1"/>
          </p:cNvSpPr>
          <p:nvPr>
            <p:ph type="body" sz="quarter" idx="15"/>
          </p:nvPr>
        </p:nvSpPr>
        <p:spPr/>
        <p:txBody>
          <a:bodyPr/>
          <a:lstStyle/>
          <a:p>
            <a:r>
              <a:rPr lang="en-US" dirty="0"/>
              <a:t>SECTION FOUR</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23</a:t>
            </a:fld>
            <a:endParaRPr lang="en-US" dirty="0"/>
          </a:p>
        </p:txBody>
      </p:sp>
      <p:pic>
        <p:nvPicPr>
          <p:cNvPr id="7" name="Picture 6">
            <a:extLst>
              <a:ext uri="{FF2B5EF4-FFF2-40B4-BE49-F238E27FC236}">
                <a16:creationId xmlns:a16="http://schemas.microsoft.com/office/drawing/2014/main" id="{1B57C260-6402-4DBA-9ACC-3814C9A441C9}"/>
              </a:ext>
            </a:extLst>
          </p:cNvPr>
          <p:cNvPicPr>
            <a:picLocks noChangeAspect="1"/>
          </p:cNvPicPr>
          <p:nvPr/>
        </p:nvPicPr>
        <p:blipFill>
          <a:blip r:embed="rId3"/>
          <a:stretch>
            <a:fillRect/>
          </a:stretch>
        </p:blipFill>
        <p:spPr>
          <a:xfrm>
            <a:off x="608094" y="1221066"/>
            <a:ext cx="10990212" cy="3103549"/>
          </a:xfrm>
          <a:prstGeom prst="rect">
            <a:avLst/>
          </a:prstGeom>
        </p:spPr>
      </p:pic>
    </p:spTree>
    <p:extLst>
      <p:ext uri="{BB962C8B-B14F-4D97-AF65-F5344CB8AC3E}">
        <p14:creationId xmlns:p14="http://schemas.microsoft.com/office/powerpoint/2010/main" val="147548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Visualization</a:t>
            </a:r>
          </a:p>
        </p:txBody>
      </p:sp>
      <p:sp>
        <p:nvSpPr>
          <p:cNvPr id="4" name="Slide Number Placeholder 3"/>
          <p:cNvSpPr>
            <a:spLocks noGrp="1"/>
          </p:cNvSpPr>
          <p:nvPr>
            <p:ph type="sldNum" sz="quarter" idx="12"/>
          </p:nvPr>
        </p:nvSpPr>
        <p:spPr/>
        <p:txBody>
          <a:bodyPr/>
          <a:lstStyle/>
          <a:p>
            <a:fld id="{FCEE2C88-6C8F-484D-AF69-578F576B1F44}" type="slidenum">
              <a:rPr lang="en-US" smtClean="0"/>
              <a:pPr/>
              <a:t>24</a:t>
            </a:fld>
            <a:endParaRPr lang="en-US" dirty="0"/>
          </a:p>
        </p:txBody>
      </p:sp>
      <p:sp>
        <p:nvSpPr>
          <p:cNvPr id="9" name="Text Placeholder 8"/>
          <p:cNvSpPr>
            <a:spLocks noGrp="1"/>
          </p:cNvSpPr>
          <p:nvPr>
            <p:ph type="body" sz="quarter" idx="15"/>
          </p:nvPr>
        </p:nvSpPr>
        <p:spPr/>
        <p:txBody>
          <a:bodyPr/>
          <a:lstStyle/>
          <a:p>
            <a:r>
              <a:rPr lang="en-US" dirty="0"/>
              <a:t>SECTION FOUR</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24</a:t>
            </a:fld>
            <a:endParaRPr lang="en-US" dirty="0"/>
          </a:p>
        </p:txBody>
      </p:sp>
      <p:grpSp>
        <p:nvGrpSpPr>
          <p:cNvPr id="97" name="Group 96"/>
          <p:cNvGrpSpPr/>
          <p:nvPr/>
        </p:nvGrpSpPr>
        <p:grpSpPr>
          <a:xfrm>
            <a:off x="3773311" y="4281781"/>
            <a:ext cx="2190756" cy="1042994"/>
            <a:chOff x="5022025" y="4220590"/>
            <a:chExt cx="2190756" cy="1042994"/>
          </a:xfrm>
          <a:solidFill>
            <a:schemeClr val="bg2"/>
          </a:solidFill>
        </p:grpSpPr>
        <p:grpSp>
          <p:nvGrpSpPr>
            <p:cNvPr id="98" name="Group 97"/>
            <p:cNvGrpSpPr/>
            <p:nvPr/>
          </p:nvGrpSpPr>
          <p:grpSpPr>
            <a:xfrm>
              <a:off x="5022025" y="4236643"/>
              <a:ext cx="1166500" cy="1026941"/>
              <a:chOff x="2873965" y="2332283"/>
              <a:chExt cx="1166500" cy="1026941"/>
            </a:xfrm>
            <a:grpFill/>
          </p:grpSpPr>
          <p:sp>
            <p:nvSpPr>
              <p:cNvPr id="102" name="Block Arc 101"/>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2873965"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p:cNvGrpSpPr/>
            <p:nvPr/>
          </p:nvGrpSpPr>
          <p:grpSpPr>
            <a:xfrm>
              <a:off x="6046281" y="4220590"/>
              <a:ext cx="1166500" cy="1026941"/>
              <a:chOff x="6557826" y="3997627"/>
              <a:chExt cx="1166500" cy="1026941"/>
            </a:xfrm>
            <a:grpFill/>
          </p:grpSpPr>
          <p:sp>
            <p:nvSpPr>
              <p:cNvPr id="100" name="Block Arc 99"/>
              <p:cNvSpPr/>
              <p:nvPr/>
            </p:nvSpPr>
            <p:spPr>
              <a:xfrm rot="10800000">
                <a:off x="6557826" y="3997627"/>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rot="10800000">
                <a:off x="7069579" y="4881844"/>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4" name="Group 103"/>
          <p:cNvGrpSpPr/>
          <p:nvPr/>
        </p:nvGrpSpPr>
        <p:grpSpPr>
          <a:xfrm>
            <a:off x="9019242" y="3413619"/>
            <a:ext cx="1288611" cy="1168157"/>
            <a:chOff x="9019242" y="3239883"/>
            <a:chExt cx="1288611" cy="1168157"/>
          </a:xfrm>
          <a:solidFill>
            <a:schemeClr val="bg2"/>
          </a:solidFill>
        </p:grpSpPr>
        <p:sp>
          <p:nvSpPr>
            <p:cNvPr id="105" name="Chevron 104"/>
            <p:cNvSpPr/>
            <p:nvPr/>
          </p:nvSpPr>
          <p:spPr>
            <a:xfrm>
              <a:off x="10008643" y="3982882"/>
              <a:ext cx="299210" cy="425158"/>
            </a:xfrm>
            <a:prstGeom prst="chevron">
              <a:avLst>
                <a:gd name="adj" fmla="val 413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6" name="Group 105"/>
            <p:cNvGrpSpPr/>
            <p:nvPr/>
          </p:nvGrpSpPr>
          <p:grpSpPr>
            <a:xfrm rot="10800000">
              <a:off x="9019242" y="3239883"/>
              <a:ext cx="1163337" cy="1026941"/>
              <a:chOff x="2877129" y="2332283"/>
              <a:chExt cx="1163337" cy="1026941"/>
            </a:xfrm>
            <a:grpFill/>
          </p:grpSpPr>
          <p:sp>
            <p:nvSpPr>
              <p:cNvPr id="107" name="Block Arc 106"/>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0" name="Rectangle 109"/>
          <p:cNvSpPr/>
          <p:nvPr/>
        </p:nvSpPr>
        <p:spPr>
          <a:xfrm>
            <a:off x="10406627" y="4172824"/>
            <a:ext cx="595035" cy="369332"/>
          </a:xfrm>
          <a:prstGeom prst="rect">
            <a:avLst/>
          </a:prstGeom>
          <a:noFill/>
        </p:spPr>
        <p:txBody>
          <a:bodyPr wrap="none">
            <a:spAutoFit/>
          </a:bodyPr>
          <a:lstStyle/>
          <a:p>
            <a:r>
              <a:rPr lang="en-US" dirty="0">
                <a:solidFill>
                  <a:schemeClr val="accent5"/>
                </a:solidFill>
              </a:rPr>
              <a:t>End</a:t>
            </a:r>
          </a:p>
        </p:txBody>
      </p:sp>
      <p:grpSp>
        <p:nvGrpSpPr>
          <p:cNvPr id="112" name="Group 111"/>
          <p:cNvGrpSpPr/>
          <p:nvPr/>
        </p:nvGrpSpPr>
        <p:grpSpPr>
          <a:xfrm>
            <a:off x="5427435" y="3833493"/>
            <a:ext cx="1028108" cy="1475229"/>
            <a:chOff x="5427435" y="3659757"/>
            <a:chExt cx="1028108" cy="1475229"/>
          </a:xfrm>
          <a:solidFill>
            <a:schemeClr val="bg2"/>
          </a:solidFill>
        </p:grpSpPr>
        <p:sp>
          <p:nvSpPr>
            <p:cNvPr id="113" name="Block Arc 112"/>
            <p:cNvSpPr/>
            <p:nvPr/>
          </p:nvSpPr>
          <p:spPr>
            <a:xfrm rot="10800000" flipH="1">
              <a:off x="5427435" y="4108045"/>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rot="5400000">
              <a:off x="5893641" y="4078935"/>
              <a:ext cx="981079"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p:cNvGrpSpPr/>
          <p:nvPr/>
        </p:nvGrpSpPr>
        <p:grpSpPr>
          <a:xfrm>
            <a:off x="1764810" y="2520086"/>
            <a:ext cx="1026942" cy="1026941"/>
            <a:chOff x="3013524" y="2332283"/>
            <a:chExt cx="1026942" cy="1026941"/>
          </a:xfrm>
          <a:solidFill>
            <a:schemeClr val="bg2"/>
          </a:solidFill>
        </p:grpSpPr>
        <p:sp>
          <p:nvSpPr>
            <p:cNvPr id="116" name="Block Arc 115"/>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p:cNvSpPr/>
            <p:nvPr/>
          </p:nvSpPr>
          <p:spPr>
            <a:xfrm>
              <a:off x="3276531" y="2332283"/>
              <a:ext cx="255346"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rot="5400000">
              <a:off x="3738175" y="2998523"/>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rot="10800000">
            <a:off x="2649027" y="3413617"/>
            <a:ext cx="1163337" cy="1026941"/>
            <a:chOff x="2877129" y="2332283"/>
            <a:chExt cx="1163337" cy="1026941"/>
          </a:xfrm>
          <a:solidFill>
            <a:schemeClr val="bg2"/>
          </a:solidFill>
        </p:grpSpPr>
        <p:sp>
          <p:nvSpPr>
            <p:cNvPr id="120" name="Block Arc 119"/>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3" name="Group 122"/>
          <p:cNvGrpSpPr/>
          <p:nvPr/>
        </p:nvGrpSpPr>
        <p:grpSpPr>
          <a:xfrm>
            <a:off x="6318005" y="2517290"/>
            <a:ext cx="1026943" cy="1286310"/>
            <a:chOff x="6318005" y="2343554"/>
            <a:chExt cx="1026943" cy="1286310"/>
          </a:xfrm>
          <a:solidFill>
            <a:schemeClr val="bg2"/>
          </a:solidFill>
        </p:grpSpPr>
        <p:sp>
          <p:nvSpPr>
            <p:cNvPr id="124" name="Rectangle 123"/>
            <p:cNvSpPr/>
            <p:nvPr/>
          </p:nvSpPr>
          <p:spPr>
            <a:xfrm>
              <a:off x="6816174" y="2343554"/>
              <a:ext cx="528774"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5" name="Group 124"/>
            <p:cNvGrpSpPr/>
            <p:nvPr/>
          </p:nvGrpSpPr>
          <p:grpSpPr>
            <a:xfrm>
              <a:off x="6318005" y="2346350"/>
              <a:ext cx="1026942" cy="1283514"/>
              <a:chOff x="2366533" y="2332283"/>
              <a:chExt cx="1026942" cy="1283514"/>
            </a:xfrm>
            <a:grpFill/>
          </p:grpSpPr>
          <p:sp>
            <p:nvSpPr>
              <p:cNvPr id="126" name="Block Arc 125"/>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Rectangle 126"/>
              <p:cNvSpPr/>
              <p:nvPr/>
            </p:nvSpPr>
            <p:spPr>
              <a:xfrm rot="5400000">
                <a:off x="2049474" y="3156015"/>
                <a:ext cx="776841"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8" name="Group 127"/>
          <p:cNvGrpSpPr/>
          <p:nvPr/>
        </p:nvGrpSpPr>
        <p:grpSpPr>
          <a:xfrm>
            <a:off x="7571935" y="2520086"/>
            <a:ext cx="1588341" cy="1026941"/>
            <a:chOff x="7571935" y="2346350"/>
            <a:chExt cx="1588341" cy="1026941"/>
          </a:xfrm>
          <a:solidFill>
            <a:schemeClr val="bg2"/>
          </a:solidFill>
        </p:grpSpPr>
        <p:grpSp>
          <p:nvGrpSpPr>
            <p:cNvPr id="129" name="Group 128"/>
            <p:cNvGrpSpPr/>
            <p:nvPr/>
          </p:nvGrpSpPr>
          <p:grpSpPr>
            <a:xfrm>
              <a:off x="7571935" y="2346350"/>
              <a:ext cx="1588340" cy="1026941"/>
              <a:chOff x="7571935" y="2346350"/>
              <a:chExt cx="1588340" cy="1026941"/>
            </a:xfrm>
            <a:grpFill/>
          </p:grpSpPr>
          <p:sp>
            <p:nvSpPr>
              <p:cNvPr id="131" name="Rectangle 130"/>
              <p:cNvSpPr/>
              <p:nvPr/>
            </p:nvSpPr>
            <p:spPr>
              <a:xfrm>
                <a:off x="7571935" y="2346350"/>
                <a:ext cx="1116400"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Block Arc 131"/>
              <p:cNvSpPr/>
              <p:nvPr/>
            </p:nvSpPr>
            <p:spPr>
              <a:xfrm>
                <a:off x="8133334" y="234635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0" name="Rectangle 129"/>
            <p:cNvSpPr/>
            <p:nvPr/>
          </p:nvSpPr>
          <p:spPr>
            <a:xfrm rot="5400000">
              <a:off x="8857985" y="3012590"/>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3" name="Text Placeholder 32"/>
          <p:cNvSpPr txBox="1">
            <a:spLocks/>
          </p:cNvSpPr>
          <p:nvPr/>
        </p:nvSpPr>
        <p:spPr>
          <a:xfrm>
            <a:off x="858241" y="1619792"/>
            <a:ext cx="3054629" cy="45377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UkubukaSchemaReader</a:t>
            </a:r>
            <a:r>
              <a:rPr lang="en-US" sz="1000" dirty="0">
                <a:solidFill>
                  <a:schemeClr val="accent3"/>
                </a:solidFill>
                <a:latin typeface="+mn-lt"/>
              </a:rPr>
              <a:t> reads the injected schema file and calls the </a:t>
            </a:r>
            <a:r>
              <a:rPr lang="en-US" sz="1000" b="1" dirty="0">
                <a:solidFill>
                  <a:schemeClr val="accent3"/>
                </a:solidFill>
                <a:latin typeface="+mn-lt"/>
              </a:rPr>
              <a:t>UkubukaVisualizer</a:t>
            </a:r>
            <a:r>
              <a:rPr lang="en-US" sz="1000" dirty="0">
                <a:solidFill>
                  <a:schemeClr val="accent3"/>
                </a:solidFill>
                <a:latin typeface="+mn-lt"/>
              </a:rPr>
              <a:t> to perform the </a:t>
            </a:r>
            <a:r>
              <a:rPr lang="en-US" sz="1000" b="1" dirty="0">
                <a:solidFill>
                  <a:schemeClr val="accent3"/>
                </a:solidFill>
                <a:latin typeface="+mn-lt"/>
              </a:rPr>
              <a:t>visualize operations </a:t>
            </a:r>
            <a:r>
              <a:rPr lang="en-US" sz="1000" dirty="0">
                <a:solidFill>
                  <a:schemeClr val="accent3"/>
                </a:solidFill>
                <a:latin typeface="+mn-lt"/>
              </a:rPr>
              <a:t>by honoring the list </a:t>
            </a:r>
            <a:r>
              <a:rPr lang="en-US" sz="1000" b="1" dirty="0">
                <a:solidFill>
                  <a:schemeClr val="accent3"/>
                </a:solidFill>
                <a:latin typeface="+mn-lt"/>
              </a:rPr>
              <a:t>order</a:t>
            </a:r>
            <a:r>
              <a:rPr lang="en-US" sz="1000" dirty="0">
                <a:solidFill>
                  <a:schemeClr val="accent3"/>
                </a:solidFill>
                <a:latin typeface="+mn-lt"/>
              </a:rPr>
              <a:t>.</a:t>
            </a:r>
          </a:p>
        </p:txBody>
      </p:sp>
      <p:sp>
        <p:nvSpPr>
          <p:cNvPr id="134" name="Text Placeholder 33"/>
          <p:cNvSpPr txBox="1">
            <a:spLocks/>
          </p:cNvSpPr>
          <p:nvPr/>
        </p:nvSpPr>
        <p:spPr>
          <a:xfrm>
            <a:off x="858243" y="1436068"/>
            <a:ext cx="3678539" cy="1942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100" b="1" dirty="0">
                <a:solidFill>
                  <a:schemeClr val="accent6"/>
                </a:solidFill>
                <a:latin typeface="+mj-lt"/>
              </a:rPr>
              <a:t>Reading VISUALIZATION Operation(s) Schema</a:t>
            </a:r>
          </a:p>
        </p:txBody>
      </p:sp>
      <p:sp>
        <p:nvSpPr>
          <p:cNvPr id="135" name="Text Placeholder 32"/>
          <p:cNvSpPr txBox="1">
            <a:spLocks/>
          </p:cNvSpPr>
          <p:nvPr/>
        </p:nvSpPr>
        <p:spPr>
          <a:xfrm>
            <a:off x="3143947" y="3103031"/>
            <a:ext cx="2021581"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UkubukaVisualizer</a:t>
            </a:r>
            <a:r>
              <a:rPr lang="en-US" sz="1000" dirty="0">
                <a:solidFill>
                  <a:schemeClr val="accent3"/>
                </a:solidFill>
                <a:latin typeface="+mn-lt"/>
              </a:rPr>
              <a:t> retrieves the dataset from the </a:t>
            </a:r>
            <a:r>
              <a:rPr lang="en-US" sz="1000" b="1" dirty="0">
                <a:solidFill>
                  <a:schemeClr val="accent3"/>
                </a:solidFill>
                <a:latin typeface="+mn-lt"/>
              </a:rPr>
              <a:t>Global DW </a:t>
            </a:r>
            <a:r>
              <a:rPr lang="en-US" sz="1000" dirty="0">
                <a:solidFill>
                  <a:schemeClr val="accent3"/>
                </a:solidFill>
                <a:latin typeface="+mn-lt"/>
              </a:rPr>
              <a:t>by matching the </a:t>
            </a:r>
            <a:r>
              <a:rPr lang="en-US" sz="1000" b="1" dirty="0">
                <a:solidFill>
                  <a:schemeClr val="accent3"/>
                </a:solidFill>
                <a:latin typeface="+mn-lt"/>
              </a:rPr>
              <a:t>UID</a:t>
            </a:r>
            <a:r>
              <a:rPr lang="en-US" sz="1000" dirty="0">
                <a:solidFill>
                  <a:schemeClr val="accent3"/>
                </a:solidFill>
                <a:latin typeface="+mn-lt"/>
              </a:rPr>
              <a:t> provided in the </a:t>
            </a:r>
            <a:r>
              <a:rPr lang="en-US" sz="1000" b="1" dirty="0">
                <a:solidFill>
                  <a:schemeClr val="accent3"/>
                </a:solidFill>
                <a:latin typeface="+mn-lt"/>
              </a:rPr>
              <a:t>visualize</a:t>
            </a:r>
            <a:r>
              <a:rPr lang="en-US" sz="1000" dirty="0">
                <a:solidFill>
                  <a:schemeClr val="accent3"/>
                </a:solidFill>
                <a:latin typeface="+mn-lt"/>
              </a:rPr>
              <a:t> tag.</a:t>
            </a:r>
          </a:p>
        </p:txBody>
      </p:sp>
      <p:sp>
        <p:nvSpPr>
          <p:cNvPr id="136" name="Text Placeholder 33"/>
          <p:cNvSpPr txBox="1">
            <a:spLocks/>
          </p:cNvSpPr>
          <p:nvPr/>
        </p:nvSpPr>
        <p:spPr>
          <a:xfrm>
            <a:off x="3143949" y="2919307"/>
            <a:ext cx="1967393" cy="2679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Retrieving Dataset</a:t>
            </a:r>
          </a:p>
        </p:txBody>
      </p:sp>
      <p:sp>
        <p:nvSpPr>
          <p:cNvPr id="137" name="Text Placeholder 32"/>
          <p:cNvSpPr txBox="1">
            <a:spLocks/>
          </p:cNvSpPr>
          <p:nvPr/>
        </p:nvSpPr>
        <p:spPr>
          <a:xfrm>
            <a:off x="2602416" y="4924719"/>
            <a:ext cx="2109662" cy="79486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UkubukaVisualizer</a:t>
            </a:r>
            <a:r>
              <a:rPr lang="en-US" sz="1000" dirty="0">
                <a:solidFill>
                  <a:schemeClr val="accent3"/>
                </a:solidFill>
                <a:latin typeface="+mn-lt"/>
              </a:rPr>
              <a:t> loops in the list of operations to be performed and </a:t>
            </a:r>
            <a:r>
              <a:rPr lang="en-US" sz="1000" b="1" dirty="0">
                <a:solidFill>
                  <a:schemeClr val="accent3"/>
                </a:solidFill>
                <a:latin typeface="+mn-lt"/>
              </a:rPr>
              <a:t>pipes</a:t>
            </a:r>
            <a:r>
              <a:rPr lang="en-US" sz="1000" dirty="0">
                <a:solidFill>
                  <a:schemeClr val="accent3"/>
                </a:solidFill>
                <a:latin typeface="+mn-lt"/>
              </a:rPr>
              <a:t> to the </a:t>
            </a:r>
            <a:r>
              <a:rPr lang="en-US" sz="1000" b="1" dirty="0">
                <a:solidFill>
                  <a:schemeClr val="accent3"/>
                </a:solidFill>
                <a:latin typeface="+mn-lt"/>
              </a:rPr>
              <a:t>scripts reader </a:t>
            </a:r>
            <a:r>
              <a:rPr lang="en-US" sz="1000" dirty="0">
                <a:solidFill>
                  <a:schemeClr val="accent3"/>
                </a:solidFill>
                <a:latin typeface="+mn-lt"/>
              </a:rPr>
              <a:t>for performing these operations</a:t>
            </a:r>
          </a:p>
        </p:txBody>
      </p:sp>
      <p:sp>
        <p:nvSpPr>
          <p:cNvPr id="138" name="Text Placeholder 33"/>
          <p:cNvSpPr txBox="1">
            <a:spLocks/>
          </p:cNvSpPr>
          <p:nvPr/>
        </p:nvSpPr>
        <p:spPr>
          <a:xfrm>
            <a:off x="2602418" y="4740996"/>
            <a:ext cx="1928551" cy="2375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Performing Operations</a:t>
            </a:r>
            <a:endParaRPr lang="en-AU" sz="1100" dirty="0">
              <a:solidFill>
                <a:schemeClr val="accent6"/>
              </a:solidFill>
              <a:latin typeface="+mj-lt"/>
            </a:endParaRPr>
          </a:p>
        </p:txBody>
      </p:sp>
      <p:sp>
        <p:nvSpPr>
          <p:cNvPr id="139" name="Text Placeholder 32"/>
          <p:cNvSpPr txBox="1">
            <a:spLocks/>
          </p:cNvSpPr>
          <p:nvPr/>
        </p:nvSpPr>
        <p:spPr>
          <a:xfrm>
            <a:off x="4884652" y="5826919"/>
            <a:ext cx="2460295"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UkubukaScriptsReader</a:t>
            </a:r>
            <a:r>
              <a:rPr lang="en-US" sz="1000" dirty="0">
                <a:solidFill>
                  <a:schemeClr val="accent3"/>
                </a:solidFill>
                <a:latin typeface="+mn-lt"/>
              </a:rPr>
              <a:t> reads the scripts directory against the </a:t>
            </a:r>
            <a:r>
              <a:rPr lang="en-US" sz="1000" b="1" dirty="0">
                <a:solidFill>
                  <a:schemeClr val="accent3"/>
                </a:solidFill>
                <a:latin typeface="+mn-lt"/>
              </a:rPr>
              <a:t>type</a:t>
            </a:r>
            <a:r>
              <a:rPr lang="en-US" sz="1000" dirty="0">
                <a:solidFill>
                  <a:schemeClr val="accent3"/>
                </a:solidFill>
                <a:latin typeface="+mn-lt"/>
              </a:rPr>
              <a:t> attribute and create a static file with all the needed scripts in the </a:t>
            </a:r>
            <a:r>
              <a:rPr lang="en-US" sz="1000" b="1" dirty="0">
                <a:solidFill>
                  <a:schemeClr val="accent3"/>
                </a:solidFill>
                <a:latin typeface="+mn-lt"/>
              </a:rPr>
              <a:t>HEAD</a:t>
            </a:r>
            <a:r>
              <a:rPr lang="en-US" sz="1000" dirty="0">
                <a:solidFill>
                  <a:schemeClr val="accent3"/>
                </a:solidFill>
                <a:latin typeface="+mn-lt"/>
              </a:rPr>
              <a:t>.</a:t>
            </a:r>
          </a:p>
        </p:txBody>
      </p:sp>
      <p:sp>
        <p:nvSpPr>
          <p:cNvPr id="140" name="Text Placeholder 33"/>
          <p:cNvSpPr txBox="1">
            <a:spLocks/>
          </p:cNvSpPr>
          <p:nvPr/>
        </p:nvSpPr>
        <p:spPr>
          <a:xfrm>
            <a:off x="4884654" y="5655815"/>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Creating Script(s)</a:t>
            </a:r>
            <a:endParaRPr lang="en-AU" sz="1100" dirty="0">
              <a:solidFill>
                <a:schemeClr val="accent6"/>
              </a:solidFill>
              <a:latin typeface="+mj-lt"/>
            </a:endParaRPr>
          </a:p>
        </p:txBody>
      </p:sp>
      <p:sp>
        <p:nvSpPr>
          <p:cNvPr id="141" name="Text Placeholder 32"/>
          <p:cNvSpPr txBox="1">
            <a:spLocks/>
          </p:cNvSpPr>
          <p:nvPr/>
        </p:nvSpPr>
        <p:spPr>
          <a:xfrm>
            <a:off x="6739050" y="3850512"/>
            <a:ext cx="2143797"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UkubukaScriptsReader</a:t>
            </a:r>
            <a:r>
              <a:rPr lang="en-US" sz="1000" dirty="0">
                <a:solidFill>
                  <a:schemeClr val="accent3"/>
                </a:solidFill>
                <a:latin typeface="+mn-lt"/>
              </a:rPr>
              <a:t> imports and leverages an externally supplied dependency called </a:t>
            </a:r>
            <a:r>
              <a:rPr lang="en-US" sz="1000" b="1" dirty="0">
                <a:solidFill>
                  <a:schemeClr val="accent3"/>
                </a:solidFill>
                <a:latin typeface="+mn-lt"/>
              </a:rPr>
              <a:t>ukubuka-scripts</a:t>
            </a:r>
            <a:r>
              <a:rPr lang="en-US" sz="1000" dirty="0">
                <a:solidFill>
                  <a:schemeClr val="accent3"/>
                </a:solidFill>
                <a:latin typeface="+mn-lt"/>
              </a:rPr>
              <a:t> to maintain the loose coupling.</a:t>
            </a:r>
          </a:p>
        </p:txBody>
      </p:sp>
      <p:sp>
        <p:nvSpPr>
          <p:cNvPr id="142" name="Text Placeholder 33"/>
          <p:cNvSpPr txBox="1">
            <a:spLocks/>
          </p:cNvSpPr>
          <p:nvPr/>
        </p:nvSpPr>
        <p:spPr>
          <a:xfrm>
            <a:off x="6739052" y="3666789"/>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Reading Script(s)</a:t>
            </a:r>
            <a:endParaRPr lang="en-AU" sz="1100" dirty="0">
              <a:solidFill>
                <a:schemeClr val="accent6"/>
              </a:solidFill>
              <a:latin typeface="+mj-lt"/>
            </a:endParaRPr>
          </a:p>
        </p:txBody>
      </p:sp>
      <p:sp>
        <p:nvSpPr>
          <p:cNvPr id="143" name="Text Placeholder 32"/>
          <p:cNvSpPr txBox="1">
            <a:spLocks/>
          </p:cNvSpPr>
          <p:nvPr/>
        </p:nvSpPr>
        <p:spPr>
          <a:xfrm>
            <a:off x="6714446" y="1709243"/>
            <a:ext cx="3294197"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b="1" dirty="0">
                <a:solidFill>
                  <a:schemeClr val="accent3"/>
                </a:solidFill>
                <a:latin typeface="+mn-lt"/>
              </a:rPr>
              <a:t>UkubukaScriptsVisualizer</a:t>
            </a:r>
            <a:r>
              <a:rPr lang="en-US" sz="1000" dirty="0">
                <a:solidFill>
                  <a:schemeClr val="accent3"/>
                </a:solidFill>
                <a:latin typeface="+mn-lt"/>
              </a:rPr>
              <a:t> invokes the </a:t>
            </a:r>
            <a:r>
              <a:rPr lang="en-US" sz="1000" b="1" dirty="0">
                <a:solidFill>
                  <a:schemeClr val="accent3"/>
                </a:solidFill>
                <a:latin typeface="+mn-lt"/>
              </a:rPr>
              <a:t>SpEL</a:t>
            </a:r>
            <a:r>
              <a:rPr lang="en-US" sz="1000" dirty="0">
                <a:solidFill>
                  <a:schemeClr val="accent3"/>
                </a:solidFill>
                <a:latin typeface="+mn-lt"/>
              </a:rPr>
              <a:t> with the raw expression to </a:t>
            </a:r>
            <a:r>
              <a:rPr lang="en-US" sz="1000" b="1" dirty="0">
                <a:solidFill>
                  <a:schemeClr val="accent3"/>
                </a:solidFill>
                <a:latin typeface="+mn-lt"/>
              </a:rPr>
              <a:t>evaluate</a:t>
            </a:r>
            <a:r>
              <a:rPr lang="en-US" sz="1000" dirty="0">
                <a:solidFill>
                  <a:schemeClr val="accent3"/>
                </a:solidFill>
                <a:latin typeface="+mn-lt"/>
              </a:rPr>
              <a:t> the expression and plug in the data into the templated visualization.</a:t>
            </a:r>
          </a:p>
        </p:txBody>
      </p:sp>
      <p:sp>
        <p:nvSpPr>
          <p:cNvPr id="144" name="Text Placeholder 33"/>
          <p:cNvSpPr txBox="1">
            <a:spLocks/>
          </p:cNvSpPr>
          <p:nvPr/>
        </p:nvSpPr>
        <p:spPr>
          <a:xfrm>
            <a:off x="6714447" y="1525519"/>
            <a:ext cx="3032868" cy="2411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Leveraging Spring Expression Language</a:t>
            </a:r>
            <a:endParaRPr lang="en-AU" sz="1100" dirty="0">
              <a:solidFill>
                <a:schemeClr val="accent6"/>
              </a:solidFill>
              <a:latin typeface="+mj-lt"/>
            </a:endParaRPr>
          </a:p>
        </p:txBody>
      </p:sp>
      <p:sp>
        <p:nvSpPr>
          <p:cNvPr id="145" name="Text Placeholder 32"/>
          <p:cNvSpPr txBox="1">
            <a:spLocks/>
          </p:cNvSpPr>
          <p:nvPr/>
        </p:nvSpPr>
        <p:spPr>
          <a:xfrm>
            <a:off x="9509960" y="3410276"/>
            <a:ext cx="2045859"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dirty="0">
                <a:solidFill>
                  <a:schemeClr val="accent3"/>
                </a:solidFill>
                <a:latin typeface="+mn-lt"/>
              </a:rPr>
              <a:t>Created visualizations are vomited back to the specified locations after finishing the whole process.</a:t>
            </a:r>
          </a:p>
        </p:txBody>
      </p:sp>
      <p:sp>
        <p:nvSpPr>
          <p:cNvPr id="146" name="Text Placeholder 33"/>
          <p:cNvSpPr txBox="1">
            <a:spLocks/>
          </p:cNvSpPr>
          <p:nvPr/>
        </p:nvSpPr>
        <p:spPr>
          <a:xfrm>
            <a:off x="9509962" y="3226553"/>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a:solidFill>
                  <a:schemeClr val="accent6"/>
                </a:solidFill>
                <a:latin typeface="+mj-lt"/>
              </a:rPr>
              <a:t>Vomiting Visualizations</a:t>
            </a:r>
            <a:endParaRPr lang="en-AU" sz="1100" dirty="0">
              <a:solidFill>
                <a:schemeClr val="accent6"/>
              </a:solidFill>
              <a:latin typeface="+mj-lt"/>
            </a:endParaRPr>
          </a:p>
        </p:txBody>
      </p:sp>
      <p:grpSp>
        <p:nvGrpSpPr>
          <p:cNvPr id="147" name="Group 146"/>
          <p:cNvGrpSpPr/>
          <p:nvPr/>
        </p:nvGrpSpPr>
        <p:grpSpPr>
          <a:xfrm>
            <a:off x="1060437" y="2520086"/>
            <a:ext cx="1044531" cy="1149676"/>
            <a:chOff x="1060437" y="2346350"/>
            <a:chExt cx="1044531" cy="1149676"/>
          </a:xfrm>
          <a:solidFill>
            <a:schemeClr val="bg2"/>
          </a:solidFill>
        </p:grpSpPr>
        <p:grpSp>
          <p:nvGrpSpPr>
            <p:cNvPr id="148" name="Group 147"/>
            <p:cNvGrpSpPr/>
            <p:nvPr/>
          </p:nvGrpSpPr>
          <p:grpSpPr>
            <a:xfrm>
              <a:off x="1117820" y="2346350"/>
              <a:ext cx="987148" cy="1026941"/>
              <a:chOff x="2366534" y="2332283"/>
              <a:chExt cx="987148" cy="1026941"/>
            </a:xfrm>
            <a:grpFill/>
          </p:grpSpPr>
          <p:sp>
            <p:nvSpPr>
              <p:cNvPr id="150" name="Block Arc 149"/>
              <p:cNvSpPr/>
              <p:nvPr/>
            </p:nvSpPr>
            <p:spPr>
              <a:xfrm flipH="1">
                <a:off x="2366534" y="2332283"/>
                <a:ext cx="987148"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rot="5400000">
                <a:off x="2201997" y="2993555"/>
                <a:ext cx="461857" cy="1327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9" name="Oval 148"/>
            <p:cNvSpPr/>
            <p:nvPr/>
          </p:nvSpPr>
          <p:spPr>
            <a:xfrm>
              <a:off x="1060437" y="3239882"/>
              <a:ext cx="256144" cy="256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2" name="Rectangle 151"/>
          <p:cNvSpPr/>
          <p:nvPr/>
        </p:nvSpPr>
        <p:spPr>
          <a:xfrm>
            <a:off x="544745" y="3744882"/>
            <a:ext cx="1287623" cy="371980"/>
          </a:xfrm>
          <a:prstGeom prst="rect">
            <a:avLst/>
          </a:prstGeom>
        </p:spPr>
        <p:txBody>
          <a:bodyPr wrap="square">
            <a:spAutoFit/>
          </a:bodyPr>
          <a:lstStyle/>
          <a:p>
            <a:pPr algn="ctr"/>
            <a:r>
              <a:rPr lang="en-US" dirty="0">
                <a:solidFill>
                  <a:schemeClr val="accent5"/>
                </a:solidFill>
              </a:rPr>
              <a:t>Trigger</a:t>
            </a:r>
          </a:p>
        </p:txBody>
      </p:sp>
      <p:sp>
        <p:nvSpPr>
          <p:cNvPr id="153" name="Oval 152"/>
          <p:cNvSpPr>
            <a:spLocks noChangeAspect="1"/>
          </p:cNvSpPr>
          <p:nvPr/>
        </p:nvSpPr>
        <p:spPr>
          <a:xfrm flipH="1">
            <a:off x="1615598" y="2264652"/>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b="1" dirty="0">
                <a:solidFill>
                  <a:srgbClr val="FFFFFF"/>
                </a:solidFill>
                <a:latin typeface="FontAwesome" pitchFamily="2" charset="0"/>
              </a:rPr>
              <a:t>15%</a:t>
            </a:r>
            <a:endParaRPr lang="en-US" sz="1600" b="1" dirty="0"/>
          </a:p>
        </p:txBody>
      </p:sp>
      <p:sp>
        <p:nvSpPr>
          <p:cNvPr id="154" name="Oval 153"/>
          <p:cNvSpPr>
            <a:spLocks noChangeAspect="1"/>
          </p:cNvSpPr>
          <p:nvPr/>
        </p:nvSpPr>
        <p:spPr>
          <a:xfrm flipH="1">
            <a:off x="2401270" y="3123243"/>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b="1" dirty="0">
                <a:solidFill>
                  <a:srgbClr val="FFFFFF"/>
                </a:solidFill>
                <a:latin typeface="FontAwesome" pitchFamily="2" charset="0"/>
              </a:rPr>
              <a:t>20%</a:t>
            </a:r>
            <a:endParaRPr lang="en-US" sz="1600" b="1" dirty="0"/>
          </a:p>
        </p:txBody>
      </p:sp>
      <p:sp>
        <p:nvSpPr>
          <p:cNvPr id="155" name="Oval 154"/>
          <p:cNvSpPr>
            <a:spLocks noChangeAspect="1"/>
          </p:cNvSpPr>
          <p:nvPr/>
        </p:nvSpPr>
        <p:spPr>
          <a:xfrm flipH="1">
            <a:off x="3452684" y="4026835"/>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b="1" dirty="0">
                <a:solidFill>
                  <a:schemeClr val="bg1"/>
                </a:solidFill>
                <a:latin typeface="FontAwesome" pitchFamily="2" charset="0"/>
              </a:rPr>
              <a:t>30%</a:t>
            </a:r>
            <a:endParaRPr lang="en-US" sz="1600" b="1" dirty="0"/>
          </a:p>
        </p:txBody>
      </p:sp>
      <p:sp>
        <p:nvSpPr>
          <p:cNvPr id="156" name="Oval 155"/>
          <p:cNvSpPr>
            <a:spLocks noChangeAspect="1"/>
          </p:cNvSpPr>
          <p:nvPr/>
        </p:nvSpPr>
        <p:spPr>
          <a:xfrm flipH="1">
            <a:off x="5350540" y="4908167"/>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FontAwesome" pitchFamily="2" charset="0"/>
              </a:rPr>
              <a:t>45%</a:t>
            </a:r>
            <a:endParaRPr lang="en-US" sz="1600" b="1" dirty="0">
              <a:solidFill>
                <a:schemeClr val="bg1"/>
              </a:solidFill>
              <a:latin typeface="FontAwesome" pitchFamily="2" charset="0"/>
            </a:endParaRPr>
          </a:p>
        </p:txBody>
      </p:sp>
      <p:sp>
        <p:nvSpPr>
          <p:cNvPr id="157" name="Oval 156"/>
          <p:cNvSpPr>
            <a:spLocks noChangeAspect="1"/>
          </p:cNvSpPr>
          <p:nvPr/>
        </p:nvSpPr>
        <p:spPr>
          <a:xfrm flipH="1">
            <a:off x="6049746" y="3483103"/>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FontAwesome" pitchFamily="2" charset="0"/>
              </a:rPr>
              <a:t>60%</a:t>
            </a:r>
          </a:p>
        </p:txBody>
      </p:sp>
      <p:sp>
        <p:nvSpPr>
          <p:cNvPr id="158" name="Oval 157"/>
          <p:cNvSpPr>
            <a:spLocks noChangeAspect="1"/>
          </p:cNvSpPr>
          <p:nvPr/>
        </p:nvSpPr>
        <p:spPr>
          <a:xfrm flipH="1">
            <a:off x="7126400" y="2270188"/>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FontAwesome" pitchFamily="2" charset="0"/>
              </a:rPr>
              <a:t>85%</a:t>
            </a:r>
            <a:endParaRPr lang="id-ID" sz="1600" b="1" dirty="0">
              <a:solidFill>
                <a:schemeClr val="bg1"/>
              </a:solidFill>
            </a:endParaRPr>
          </a:p>
        </p:txBody>
      </p:sp>
      <p:sp>
        <p:nvSpPr>
          <p:cNvPr id="159" name="Oval 158"/>
          <p:cNvSpPr>
            <a:spLocks noChangeAspect="1"/>
          </p:cNvSpPr>
          <p:nvPr/>
        </p:nvSpPr>
        <p:spPr>
          <a:xfrm flipH="1">
            <a:off x="8776018" y="3136638"/>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FontAwesome" pitchFamily="2" charset="0"/>
              </a:rPr>
              <a:t>99%</a:t>
            </a:r>
            <a:endParaRPr lang="en-US" sz="1600" b="1" dirty="0">
              <a:solidFill>
                <a:schemeClr val="bg1"/>
              </a:solidFill>
              <a:latin typeface="FontAwesome" pitchFamily="2" charset="0"/>
            </a:endParaRPr>
          </a:p>
        </p:txBody>
      </p:sp>
      <p:sp>
        <p:nvSpPr>
          <p:cNvPr id="69" name="Text Placeholder 32"/>
          <p:cNvSpPr txBox="1">
            <a:spLocks/>
          </p:cNvSpPr>
          <p:nvPr/>
        </p:nvSpPr>
        <p:spPr>
          <a:xfrm>
            <a:off x="6734910" y="4633596"/>
            <a:ext cx="2282641"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buNone/>
            </a:pPr>
            <a:r>
              <a:rPr lang="en-US" sz="1000" i="1" dirty="0">
                <a:solidFill>
                  <a:schemeClr val="accent3"/>
                </a:solidFill>
                <a:latin typeface="+mn-lt"/>
              </a:rPr>
              <a:t>* More scripts can be added to ukubuka-scrips easily. </a:t>
            </a:r>
          </a:p>
        </p:txBody>
      </p:sp>
    </p:spTree>
    <p:extLst>
      <p:ext uri="{BB962C8B-B14F-4D97-AF65-F5344CB8AC3E}">
        <p14:creationId xmlns:p14="http://schemas.microsoft.com/office/powerpoint/2010/main" val="117279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wipe(down)">
                                      <p:cBhvr>
                                        <p:cTn id="12" dur="5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left)">
                                      <p:cBhvr>
                                        <p:cTn id="25" dur="500"/>
                                        <p:tgtEl>
                                          <p:spTgt spid="1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500"/>
                                        <p:tgtEl>
                                          <p:spTgt spid="15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6"/>
                                        </p:tgtEl>
                                        <p:attrNameLst>
                                          <p:attrName>style.visibility</p:attrName>
                                        </p:attrNameLst>
                                      </p:cBhvr>
                                      <p:to>
                                        <p:strVal val="visible"/>
                                      </p:to>
                                    </p:set>
                                    <p:animEffect transition="in" filter="wipe(left)">
                                      <p:cBhvr>
                                        <p:cTn id="40" dur="500"/>
                                        <p:tgtEl>
                                          <p:spTgt spid="1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wipe(left)">
                                      <p:cBhvr>
                                        <p:cTn id="43" dur="500"/>
                                        <p:tgtEl>
                                          <p:spTgt spid="13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19"/>
                                        </p:tgtEl>
                                        <p:attrNameLst>
                                          <p:attrName>style.visibility</p:attrName>
                                        </p:attrNameLst>
                                      </p:cBhvr>
                                      <p:to>
                                        <p:strVal val="visible"/>
                                      </p:to>
                                    </p:set>
                                    <p:animEffect transition="in" filter="wipe(left)">
                                      <p:cBhvr>
                                        <p:cTn id="48" dur="500"/>
                                        <p:tgtEl>
                                          <p:spTgt spid="1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5"/>
                                        </p:tgtEl>
                                        <p:attrNameLst>
                                          <p:attrName>style.visibility</p:attrName>
                                        </p:attrNameLst>
                                      </p:cBhvr>
                                      <p:to>
                                        <p:strVal val="visible"/>
                                      </p:to>
                                    </p:set>
                                    <p:animEffect transition="in" filter="fade">
                                      <p:cBhvr>
                                        <p:cTn id="53" dur="500"/>
                                        <p:tgtEl>
                                          <p:spTgt spid="15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8"/>
                                        </p:tgtEl>
                                        <p:attrNameLst>
                                          <p:attrName>style.visibility</p:attrName>
                                        </p:attrNameLst>
                                      </p:cBhvr>
                                      <p:to>
                                        <p:strVal val="visible"/>
                                      </p:to>
                                    </p:set>
                                    <p:animEffect transition="in" filter="wipe(left)">
                                      <p:cBhvr>
                                        <p:cTn id="58" dur="500"/>
                                        <p:tgtEl>
                                          <p:spTgt spid="13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animEffect transition="in" filter="wipe(left)">
                                      <p:cBhvr>
                                        <p:cTn id="61" dur="500"/>
                                        <p:tgtEl>
                                          <p:spTgt spid="1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wipe(left)">
                                      <p:cBhvr>
                                        <p:cTn id="66" dur="500"/>
                                        <p:tgtEl>
                                          <p:spTgt spid="9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56"/>
                                        </p:tgtEl>
                                        <p:attrNameLst>
                                          <p:attrName>style.visibility</p:attrName>
                                        </p:attrNameLst>
                                      </p:cBhvr>
                                      <p:to>
                                        <p:strVal val="visible"/>
                                      </p:to>
                                    </p:set>
                                    <p:animEffect transition="in" filter="fade">
                                      <p:cBhvr>
                                        <p:cTn id="71" dur="500"/>
                                        <p:tgtEl>
                                          <p:spTgt spid="15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39"/>
                                        </p:tgtEl>
                                        <p:attrNameLst>
                                          <p:attrName>style.visibility</p:attrName>
                                        </p:attrNameLst>
                                      </p:cBhvr>
                                      <p:to>
                                        <p:strVal val="visible"/>
                                      </p:to>
                                    </p:set>
                                    <p:animEffect transition="in" filter="wipe(left)">
                                      <p:cBhvr>
                                        <p:cTn id="76" dur="500"/>
                                        <p:tgtEl>
                                          <p:spTgt spid="139"/>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left)">
                                      <p:cBhvr>
                                        <p:cTn id="79" dur="500"/>
                                        <p:tgtEl>
                                          <p:spTgt spid="14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12"/>
                                        </p:tgtEl>
                                        <p:attrNameLst>
                                          <p:attrName>style.visibility</p:attrName>
                                        </p:attrNameLst>
                                      </p:cBhvr>
                                      <p:to>
                                        <p:strVal val="visible"/>
                                      </p:to>
                                    </p:set>
                                    <p:animEffect transition="in" filter="wipe(down)">
                                      <p:cBhvr>
                                        <p:cTn id="84" dur="500"/>
                                        <p:tgtEl>
                                          <p:spTgt spid="11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57"/>
                                        </p:tgtEl>
                                        <p:attrNameLst>
                                          <p:attrName>style.visibility</p:attrName>
                                        </p:attrNameLst>
                                      </p:cBhvr>
                                      <p:to>
                                        <p:strVal val="visible"/>
                                      </p:to>
                                    </p:set>
                                    <p:animEffect transition="in" filter="fade">
                                      <p:cBhvr>
                                        <p:cTn id="89" dur="500"/>
                                        <p:tgtEl>
                                          <p:spTgt spid="15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41"/>
                                        </p:tgtEl>
                                        <p:attrNameLst>
                                          <p:attrName>style.visibility</p:attrName>
                                        </p:attrNameLst>
                                      </p:cBhvr>
                                      <p:to>
                                        <p:strVal val="visible"/>
                                      </p:to>
                                    </p:set>
                                    <p:animEffect transition="in" filter="wipe(left)">
                                      <p:cBhvr>
                                        <p:cTn id="94" dur="500"/>
                                        <p:tgtEl>
                                          <p:spTgt spid="14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42"/>
                                        </p:tgtEl>
                                        <p:attrNameLst>
                                          <p:attrName>style.visibility</p:attrName>
                                        </p:attrNameLst>
                                      </p:cBhvr>
                                      <p:to>
                                        <p:strVal val="visible"/>
                                      </p:to>
                                    </p:set>
                                    <p:animEffect transition="in" filter="wipe(left)">
                                      <p:cBhvr>
                                        <p:cTn id="97" dur="500"/>
                                        <p:tgtEl>
                                          <p:spTgt spid="14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left)">
                                      <p:cBhvr>
                                        <p:cTn id="102" dur="500"/>
                                        <p:tgtEl>
                                          <p:spTgt spid="6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123"/>
                                        </p:tgtEl>
                                        <p:attrNameLst>
                                          <p:attrName>style.visibility</p:attrName>
                                        </p:attrNameLst>
                                      </p:cBhvr>
                                      <p:to>
                                        <p:strVal val="visible"/>
                                      </p:to>
                                    </p:set>
                                    <p:animEffect transition="in" filter="wipe(down)">
                                      <p:cBhvr>
                                        <p:cTn id="107" dur="500"/>
                                        <p:tgtEl>
                                          <p:spTgt spid="12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fade">
                                      <p:cBhvr>
                                        <p:cTn id="112" dur="500"/>
                                        <p:tgtEl>
                                          <p:spTgt spid="15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43"/>
                                        </p:tgtEl>
                                        <p:attrNameLst>
                                          <p:attrName>style.visibility</p:attrName>
                                        </p:attrNameLst>
                                      </p:cBhvr>
                                      <p:to>
                                        <p:strVal val="visible"/>
                                      </p:to>
                                    </p:set>
                                    <p:animEffect transition="in" filter="wipe(left)">
                                      <p:cBhvr>
                                        <p:cTn id="117" dur="500"/>
                                        <p:tgtEl>
                                          <p:spTgt spid="143"/>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144"/>
                                        </p:tgtEl>
                                        <p:attrNameLst>
                                          <p:attrName>style.visibility</p:attrName>
                                        </p:attrNameLst>
                                      </p:cBhvr>
                                      <p:to>
                                        <p:strVal val="visible"/>
                                      </p:to>
                                    </p:set>
                                    <p:animEffect transition="in" filter="wipe(left)">
                                      <p:cBhvr>
                                        <p:cTn id="120" dur="500"/>
                                        <p:tgtEl>
                                          <p:spTgt spid="14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left)">
                                      <p:cBhvr>
                                        <p:cTn id="125" dur="500"/>
                                        <p:tgtEl>
                                          <p:spTgt spid="12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59"/>
                                        </p:tgtEl>
                                        <p:attrNameLst>
                                          <p:attrName>style.visibility</p:attrName>
                                        </p:attrNameLst>
                                      </p:cBhvr>
                                      <p:to>
                                        <p:strVal val="visible"/>
                                      </p:to>
                                    </p:set>
                                    <p:animEffect transition="in" filter="fade">
                                      <p:cBhvr>
                                        <p:cTn id="130" dur="500"/>
                                        <p:tgtEl>
                                          <p:spTgt spid="15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45"/>
                                        </p:tgtEl>
                                        <p:attrNameLst>
                                          <p:attrName>style.visibility</p:attrName>
                                        </p:attrNameLst>
                                      </p:cBhvr>
                                      <p:to>
                                        <p:strVal val="visible"/>
                                      </p:to>
                                    </p:set>
                                    <p:animEffect transition="in" filter="wipe(left)">
                                      <p:cBhvr>
                                        <p:cTn id="135" dur="500"/>
                                        <p:tgtEl>
                                          <p:spTgt spid="145"/>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46"/>
                                        </p:tgtEl>
                                        <p:attrNameLst>
                                          <p:attrName>style.visibility</p:attrName>
                                        </p:attrNameLst>
                                      </p:cBhvr>
                                      <p:to>
                                        <p:strVal val="visible"/>
                                      </p:to>
                                    </p:set>
                                    <p:animEffect transition="in" filter="wipe(left)">
                                      <p:cBhvr>
                                        <p:cTn id="138" dur="500"/>
                                        <p:tgtEl>
                                          <p:spTgt spid="146"/>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104"/>
                                        </p:tgtEl>
                                        <p:attrNameLst>
                                          <p:attrName>style.visibility</p:attrName>
                                        </p:attrNameLst>
                                      </p:cBhvr>
                                      <p:to>
                                        <p:strVal val="visible"/>
                                      </p:to>
                                    </p:set>
                                    <p:animEffect transition="in" filter="wipe(left)">
                                      <p:cBhvr>
                                        <p:cTn id="143" dur="500"/>
                                        <p:tgtEl>
                                          <p:spTgt spid="10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10"/>
                                        </p:tgtEl>
                                        <p:attrNameLst>
                                          <p:attrName>style.visibility</p:attrName>
                                        </p:attrNameLst>
                                      </p:cBhvr>
                                      <p:to>
                                        <p:strVal val="visible"/>
                                      </p:to>
                                    </p:set>
                                    <p:animEffect transition="in" filter="fade">
                                      <p:cBhvr>
                                        <p:cTn id="14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52" grpId="0"/>
      <p:bldP spid="153" grpId="0" animBg="1"/>
      <p:bldP spid="154" grpId="0" animBg="1"/>
      <p:bldP spid="155" grpId="0" animBg="1"/>
      <p:bldP spid="156" grpId="0" animBg="1"/>
      <p:bldP spid="157" grpId="0" animBg="1"/>
      <p:bldP spid="158" grpId="0" animBg="1"/>
      <p:bldP spid="159" grpId="0" animBg="1"/>
      <p:bldP spid="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25</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25</a:t>
            </a:fld>
            <a:endParaRPr lang="en-US" dirty="0"/>
          </a:p>
        </p:txBody>
      </p:sp>
      <p:sp>
        <p:nvSpPr>
          <p:cNvPr id="29" name="Text Placeholder 32"/>
          <p:cNvSpPr txBox="1">
            <a:spLocks/>
          </p:cNvSpPr>
          <p:nvPr/>
        </p:nvSpPr>
        <p:spPr>
          <a:xfrm>
            <a:off x="207390" y="2779295"/>
            <a:ext cx="5656082" cy="50532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US" sz="2400" dirty="0">
                <a:solidFill>
                  <a:schemeClr val="tx2"/>
                </a:solidFill>
                <a:latin typeface="+mn-lt"/>
              </a:rPr>
              <a:t>Testing </a:t>
            </a:r>
          </a:p>
        </p:txBody>
      </p:sp>
      <p:sp>
        <p:nvSpPr>
          <p:cNvPr id="30" name="Text Placeholder 33"/>
          <p:cNvSpPr txBox="1">
            <a:spLocks/>
          </p:cNvSpPr>
          <p:nvPr/>
        </p:nvSpPr>
        <p:spPr>
          <a:xfrm>
            <a:off x="2540201" y="3284621"/>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Testing &amp; Test Harness Framework</a:t>
            </a:r>
          </a:p>
        </p:txBody>
      </p:sp>
    </p:spTree>
    <p:extLst>
      <p:ext uri="{BB962C8B-B14F-4D97-AF65-F5344CB8AC3E}">
        <p14:creationId xmlns:p14="http://schemas.microsoft.com/office/powerpoint/2010/main" val="210232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System Testing</a:t>
            </a:r>
          </a:p>
        </p:txBody>
      </p:sp>
      <p:sp>
        <p:nvSpPr>
          <p:cNvPr id="4" name="Slide Number Placeholder 3"/>
          <p:cNvSpPr>
            <a:spLocks noGrp="1"/>
          </p:cNvSpPr>
          <p:nvPr>
            <p:ph type="sldNum" sz="quarter" idx="12"/>
          </p:nvPr>
        </p:nvSpPr>
        <p:spPr/>
        <p:txBody>
          <a:bodyPr/>
          <a:lstStyle/>
          <a:p>
            <a:fld id="{FCEE2C88-6C8F-484D-AF69-578F576B1F44}" type="slidenum">
              <a:rPr lang="en-US" smtClean="0"/>
              <a:pPr/>
              <a:t>26</a:t>
            </a:fld>
            <a:endParaRPr lang="en-US" dirty="0"/>
          </a:p>
        </p:txBody>
      </p:sp>
      <p:sp>
        <p:nvSpPr>
          <p:cNvPr id="9" name="Text Placeholder 8"/>
          <p:cNvSpPr>
            <a:spLocks noGrp="1"/>
          </p:cNvSpPr>
          <p:nvPr>
            <p:ph type="body" sz="quarter" idx="15"/>
          </p:nvPr>
        </p:nvSpPr>
        <p:spPr/>
        <p:txBody>
          <a:bodyPr/>
          <a:lstStyle/>
          <a:p>
            <a:r>
              <a:rPr lang="en-US" dirty="0"/>
              <a:t>SECTION FIVE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26</a:t>
            </a:fld>
            <a:endParaRPr lang="en-US" dirty="0"/>
          </a:p>
        </p:txBody>
      </p:sp>
      <p:sp>
        <p:nvSpPr>
          <p:cNvPr id="10" name="Content Placeholder 2">
            <a:extLst>
              <a:ext uri="{FF2B5EF4-FFF2-40B4-BE49-F238E27FC236}">
                <a16:creationId xmlns:a16="http://schemas.microsoft.com/office/drawing/2014/main" id="{4F541577-FDB5-4B66-9295-E013ABDA2F26}"/>
              </a:ext>
            </a:extLst>
          </p:cNvPr>
          <p:cNvSpPr txBox="1">
            <a:spLocks/>
          </p:cNvSpPr>
          <p:nvPr/>
        </p:nvSpPr>
        <p:spPr>
          <a:xfrm>
            <a:off x="650581" y="1418438"/>
            <a:ext cx="10515600" cy="435133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Initial Ideas</a:t>
            </a:r>
          </a:p>
          <a:p>
            <a:pPr lvl="1" algn="just"/>
            <a:r>
              <a:rPr lang="en-US" dirty="0"/>
              <a:t>A collection of test cases to test Ukubuka engine under various conditions automatically.</a:t>
            </a:r>
          </a:p>
          <a:p>
            <a:pPr algn="just"/>
            <a:r>
              <a:rPr lang="en-US" dirty="0"/>
              <a:t>Implementation</a:t>
            </a:r>
          </a:p>
          <a:p>
            <a:pPr lvl="1" algn="just"/>
            <a:r>
              <a:rPr lang="en-US" dirty="0"/>
              <a:t>Implement comparators for csv, </a:t>
            </a:r>
            <a:r>
              <a:rPr lang="en-US" dirty="0" err="1"/>
              <a:t>json</a:t>
            </a:r>
            <a:r>
              <a:rPr lang="en-US" dirty="0"/>
              <a:t>, xml format files.</a:t>
            </a:r>
          </a:p>
          <a:p>
            <a:pPr lvl="1" algn="just"/>
            <a:r>
              <a:rPr lang="en-US" dirty="0"/>
              <a:t>Compare expected and actual files.</a:t>
            </a:r>
          </a:p>
          <a:p>
            <a:pPr algn="just"/>
            <a:r>
              <a:rPr lang="en-US" dirty="0"/>
              <a:t>Test Cases</a:t>
            </a:r>
          </a:p>
          <a:p>
            <a:pPr lvl="1" algn="just"/>
            <a:r>
              <a:rPr lang="en-US" dirty="0"/>
              <a:t>Cover single or multiple operations including split files, merge files, add, delete or modify attributes.</a:t>
            </a:r>
          </a:p>
          <a:p>
            <a:pPr lvl="1" algn="just"/>
            <a:r>
              <a:rPr lang="en-US" dirty="0"/>
              <a:t>Cover all three file formats.</a:t>
            </a:r>
          </a:p>
        </p:txBody>
      </p:sp>
    </p:spTree>
    <p:extLst>
      <p:ext uri="{BB962C8B-B14F-4D97-AF65-F5344CB8AC3E}">
        <p14:creationId xmlns:p14="http://schemas.microsoft.com/office/powerpoint/2010/main" val="226223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Test Harness Design</a:t>
            </a:r>
          </a:p>
        </p:txBody>
      </p:sp>
      <p:sp>
        <p:nvSpPr>
          <p:cNvPr id="4" name="Slide Number Placeholder 3"/>
          <p:cNvSpPr>
            <a:spLocks noGrp="1"/>
          </p:cNvSpPr>
          <p:nvPr>
            <p:ph type="sldNum" sz="quarter" idx="12"/>
          </p:nvPr>
        </p:nvSpPr>
        <p:spPr/>
        <p:txBody>
          <a:bodyPr/>
          <a:lstStyle/>
          <a:p>
            <a:fld id="{FCEE2C88-6C8F-484D-AF69-578F576B1F44}" type="slidenum">
              <a:rPr lang="en-US" smtClean="0"/>
              <a:pPr/>
              <a:t>27</a:t>
            </a:fld>
            <a:endParaRPr lang="en-US" dirty="0"/>
          </a:p>
        </p:txBody>
      </p:sp>
      <p:sp>
        <p:nvSpPr>
          <p:cNvPr id="9" name="Text Placeholder 8"/>
          <p:cNvSpPr>
            <a:spLocks noGrp="1"/>
          </p:cNvSpPr>
          <p:nvPr>
            <p:ph type="body" sz="quarter" idx="15"/>
          </p:nvPr>
        </p:nvSpPr>
        <p:spPr/>
        <p:txBody>
          <a:bodyPr/>
          <a:lstStyle/>
          <a:p>
            <a:r>
              <a:rPr lang="en-US" dirty="0"/>
              <a:t>SECTION FIVE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27</a:t>
            </a:fld>
            <a:endParaRPr lang="en-US" dirty="0"/>
          </a:p>
        </p:txBody>
      </p:sp>
      <p:pic>
        <p:nvPicPr>
          <p:cNvPr id="7" name="Content Placeholder 5">
            <a:extLst>
              <a:ext uri="{FF2B5EF4-FFF2-40B4-BE49-F238E27FC236}">
                <a16:creationId xmlns:a16="http://schemas.microsoft.com/office/drawing/2014/main" id="{53F47E01-8A83-491C-BE48-A6A839462593}"/>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2669837" y="1627068"/>
            <a:ext cx="6866725" cy="4215895"/>
          </a:xfrm>
          <a:prstGeom prst="rect">
            <a:avLst/>
          </a:prstGeom>
        </p:spPr>
      </p:pic>
    </p:spTree>
    <p:extLst>
      <p:ext uri="{BB962C8B-B14F-4D97-AF65-F5344CB8AC3E}">
        <p14:creationId xmlns:p14="http://schemas.microsoft.com/office/powerpoint/2010/main" val="338234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Unit Testing</a:t>
            </a:r>
          </a:p>
        </p:txBody>
      </p:sp>
      <p:sp>
        <p:nvSpPr>
          <p:cNvPr id="4" name="Slide Number Placeholder 3"/>
          <p:cNvSpPr>
            <a:spLocks noGrp="1"/>
          </p:cNvSpPr>
          <p:nvPr>
            <p:ph type="sldNum" sz="quarter" idx="12"/>
          </p:nvPr>
        </p:nvSpPr>
        <p:spPr/>
        <p:txBody>
          <a:bodyPr/>
          <a:lstStyle/>
          <a:p>
            <a:fld id="{FCEE2C88-6C8F-484D-AF69-578F576B1F44}" type="slidenum">
              <a:rPr lang="en-US" smtClean="0"/>
              <a:pPr/>
              <a:t>28</a:t>
            </a:fld>
            <a:endParaRPr lang="en-US" dirty="0"/>
          </a:p>
        </p:txBody>
      </p:sp>
      <p:sp>
        <p:nvSpPr>
          <p:cNvPr id="9" name="Text Placeholder 8"/>
          <p:cNvSpPr>
            <a:spLocks noGrp="1"/>
          </p:cNvSpPr>
          <p:nvPr>
            <p:ph type="body" sz="quarter" idx="15"/>
          </p:nvPr>
        </p:nvSpPr>
        <p:spPr/>
        <p:txBody>
          <a:bodyPr/>
          <a:lstStyle/>
          <a:p>
            <a:r>
              <a:rPr lang="en-US" dirty="0"/>
              <a:t>SECTION FIVE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28</a:t>
            </a:fld>
            <a:endParaRPr lang="en-US" dirty="0"/>
          </a:p>
        </p:txBody>
      </p:sp>
      <p:sp>
        <p:nvSpPr>
          <p:cNvPr id="10" name="Content Placeholder 2">
            <a:extLst>
              <a:ext uri="{FF2B5EF4-FFF2-40B4-BE49-F238E27FC236}">
                <a16:creationId xmlns:a16="http://schemas.microsoft.com/office/drawing/2014/main" id="{4F541577-FDB5-4B66-9295-E013ABDA2F26}"/>
              </a:ext>
            </a:extLst>
          </p:cNvPr>
          <p:cNvSpPr txBox="1">
            <a:spLocks/>
          </p:cNvSpPr>
          <p:nvPr/>
        </p:nvSpPr>
        <p:spPr>
          <a:xfrm>
            <a:off x="650581" y="1418438"/>
            <a:ext cx="10515600" cy="435133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Test Driven Development</a:t>
            </a:r>
          </a:p>
          <a:p>
            <a:endParaRPr lang="en-US" sz="2000" dirty="0"/>
          </a:p>
          <a:p>
            <a:r>
              <a:rPr lang="en-US" sz="2000" dirty="0"/>
              <a:t>Mockito Framework</a:t>
            </a:r>
            <a:br>
              <a:rPr lang="en-US" sz="2000" dirty="0"/>
            </a:br>
            <a:endParaRPr lang="en-US" sz="2000" dirty="0"/>
          </a:p>
          <a:p>
            <a:pPr>
              <a:buFont typeface="Wingdings" panose="05000000000000000000" pitchFamily="2" charset="2"/>
              <a:buChar char="Ø"/>
            </a:pPr>
            <a:r>
              <a:rPr lang="en-US" sz="2000" dirty="0"/>
              <a:t> </a:t>
            </a:r>
            <a:r>
              <a:rPr lang="en-IN" sz="2000" dirty="0"/>
              <a:t>Test related functionality can be added to a mock interface.</a:t>
            </a:r>
          </a:p>
          <a:p>
            <a:pPr>
              <a:buFont typeface="Wingdings" panose="05000000000000000000" pitchFamily="2" charset="2"/>
              <a:buChar char="Ø"/>
            </a:pPr>
            <a:r>
              <a:rPr lang="en-IN" sz="2000" dirty="0"/>
              <a:t> Used Mocks and Inject Mocks to handle dependency in Spring.</a:t>
            </a:r>
          </a:p>
          <a:p>
            <a:pPr>
              <a:buFont typeface="Wingdings" panose="05000000000000000000" pitchFamily="2" charset="2"/>
              <a:buChar char="Ø"/>
            </a:pPr>
            <a:r>
              <a:rPr lang="en-US" sz="2000" dirty="0"/>
              <a:t> </a:t>
            </a:r>
            <a:r>
              <a:rPr lang="en-IN" sz="2000" dirty="0"/>
              <a:t>Allows to test the functionality of a class in isolation. </a:t>
            </a:r>
          </a:p>
          <a:p>
            <a:pPr>
              <a:buFont typeface="Wingdings" panose="05000000000000000000" pitchFamily="2" charset="2"/>
              <a:buChar char="Ø"/>
            </a:pPr>
            <a:r>
              <a:rPr lang="en-IN" sz="2000" dirty="0"/>
              <a:t> It neither uses a DB connection nor any other server</a:t>
            </a:r>
            <a:br>
              <a:rPr lang="en-US" sz="2000" dirty="0"/>
            </a:br>
            <a:r>
              <a:rPr lang="en-US" sz="2000" dirty="0"/>
              <a:t> </a:t>
            </a:r>
          </a:p>
          <a:p>
            <a:r>
              <a:rPr lang="en-US" sz="2000" dirty="0"/>
              <a:t> JUnit</a:t>
            </a:r>
            <a:br>
              <a:rPr lang="en-US" sz="2000" dirty="0"/>
            </a:br>
            <a:r>
              <a:rPr lang="en-US" sz="2000" dirty="0"/>
              <a:t> </a:t>
            </a:r>
          </a:p>
          <a:p>
            <a:pPr>
              <a:buFont typeface="Wingdings" panose="05000000000000000000" pitchFamily="2" charset="2"/>
              <a:buChar char="Ø"/>
            </a:pPr>
            <a:r>
              <a:rPr lang="en-IN" sz="2000" dirty="0"/>
              <a:t> The JUnit test is written to pass the assertion.</a:t>
            </a:r>
          </a:p>
          <a:p>
            <a:pPr>
              <a:buFont typeface="Wingdings" panose="05000000000000000000" pitchFamily="2" charset="2"/>
              <a:buChar char="Ø"/>
            </a:pPr>
            <a:r>
              <a:rPr lang="en-IN" sz="2000" dirty="0"/>
              <a:t> All the boundary conditions and behaviour are tested.</a:t>
            </a:r>
            <a:endParaRPr lang="en-US" sz="2000" dirty="0"/>
          </a:p>
          <a:p>
            <a:endParaRPr lang="en-US" sz="2000" dirty="0"/>
          </a:p>
          <a:p>
            <a:endParaRPr lang="en-US" sz="2000" dirty="0"/>
          </a:p>
        </p:txBody>
      </p:sp>
    </p:spTree>
    <p:extLst>
      <p:ext uri="{BB962C8B-B14F-4D97-AF65-F5344CB8AC3E}">
        <p14:creationId xmlns:p14="http://schemas.microsoft.com/office/powerpoint/2010/main" val="133966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Acceptance Testing</a:t>
            </a:r>
          </a:p>
        </p:txBody>
      </p:sp>
      <p:sp>
        <p:nvSpPr>
          <p:cNvPr id="4" name="Slide Number Placeholder 3"/>
          <p:cNvSpPr>
            <a:spLocks noGrp="1"/>
          </p:cNvSpPr>
          <p:nvPr>
            <p:ph type="sldNum" sz="quarter" idx="12"/>
          </p:nvPr>
        </p:nvSpPr>
        <p:spPr/>
        <p:txBody>
          <a:bodyPr/>
          <a:lstStyle/>
          <a:p>
            <a:fld id="{FCEE2C88-6C8F-484D-AF69-578F576B1F44}" type="slidenum">
              <a:rPr lang="en-US" smtClean="0"/>
              <a:pPr/>
              <a:t>29</a:t>
            </a:fld>
            <a:endParaRPr lang="en-US" dirty="0"/>
          </a:p>
        </p:txBody>
      </p:sp>
      <p:sp>
        <p:nvSpPr>
          <p:cNvPr id="9" name="Text Placeholder 8"/>
          <p:cNvSpPr>
            <a:spLocks noGrp="1"/>
          </p:cNvSpPr>
          <p:nvPr>
            <p:ph type="body" sz="quarter" idx="15"/>
          </p:nvPr>
        </p:nvSpPr>
        <p:spPr>
          <a:xfrm>
            <a:off x="650581" y="387146"/>
            <a:ext cx="10905239" cy="156073"/>
          </a:xfrm>
        </p:spPr>
        <p:txBody>
          <a:bodyPr/>
          <a:lstStyle/>
          <a:p>
            <a:r>
              <a:rPr lang="en-US" dirty="0"/>
              <a:t>SECTION FIVE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29</a:t>
            </a:fld>
            <a:endParaRPr lang="en-US" dirty="0"/>
          </a:p>
        </p:txBody>
      </p:sp>
      <p:sp>
        <p:nvSpPr>
          <p:cNvPr id="10" name="Content Placeholder 2">
            <a:extLst>
              <a:ext uri="{FF2B5EF4-FFF2-40B4-BE49-F238E27FC236}">
                <a16:creationId xmlns:a16="http://schemas.microsoft.com/office/drawing/2014/main" id="{4F541577-FDB5-4B66-9295-E013ABDA2F26}"/>
              </a:ext>
            </a:extLst>
          </p:cNvPr>
          <p:cNvSpPr txBox="1">
            <a:spLocks/>
          </p:cNvSpPr>
          <p:nvPr/>
        </p:nvSpPr>
        <p:spPr>
          <a:xfrm>
            <a:off x="650581" y="1418438"/>
            <a:ext cx="10515600" cy="435133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User Acceptance Test </a:t>
            </a:r>
            <a:br>
              <a:rPr lang="en-US" sz="2000" dirty="0"/>
            </a:br>
            <a:endParaRPr lang="en-US" sz="2000" dirty="0"/>
          </a:p>
          <a:p>
            <a:pPr>
              <a:buFont typeface="Wingdings" panose="05000000000000000000" pitchFamily="2" charset="2"/>
              <a:buChar char="Ø"/>
            </a:pPr>
            <a:r>
              <a:rPr lang="en-US" sz="2000" dirty="0"/>
              <a:t> </a:t>
            </a:r>
            <a:r>
              <a:rPr lang="en-IN" sz="2000" dirty="0"/>
              <a:t>Beta testing to ensure the </a:t>
            </a:r>
            <a:r>
              <a:rPr lang="en-IN" sz="2000" dirty="0" err="1"/>
              <a:t>Ukubuka</a:t>
            </a:r>
            <a:r>
              <a:rPr lang="en-IN" sz="2000" dirty="0"/>
              <a:t> working.</a:t>
            </a:r>
          </a:p>
          <a:p>
            <a:pPr>
              <a:buFont typeface="Wingdings" panose="05000000000000000000" pitchFamily="2" charset="2"/>
              <a:buChar char="Ø"/>
            </a:pPr>
            <a:r>
              <a:rPr lang="en-IN" sz="2000" dirty="0"/>
              <a:t> Acceptance criteria for this test are the usability, functional    </a:t>
            </a:r>
            <a:br>
              <a:rPr lang="en-IN" sz="2000" dirty="0"/>
            </a:br>
            <a:r>
              <a:rPr lang="en-IN" sz="2000" dirty="0"/>
              <a:t> correctness and completeness.</a:t>
            </a:r>
            <a:br>
              <a:rPr lang="en-US" sz="2000" dirty="0"/>
            </a:br>
            <a:r>
              <a:rPr lang="en-US" sz="2000" dirty="0"/>
              <a:t> </a:t>
            </a:r>
          </a:p>
          <a:p>
            <a:r>
              <a:rPr lang="en-US" sz="2000" dirty="0"/>
              <a:t> Business Acceptance Test </a:t>
            </a:r>
            <a:br>
              <a:rPr lang="en-US" sz="2000" dirty="0"/>
            </a:br>
            <a:r>
              <a:rPr lang="en-US" sz="2000" dirty="0"/>
              <a:t> </a:t>
            </a:r>
          </a:p>
          <a:p>
            <a:pPr>
              <a:buFont typeface="Wingdings" panose="05000000000000000000" pitchFamily="2" charset="2"/>
              <a:buChar char="Ø"/>
            </a:pPr>
            <a:r>
              <a:rPr lang="en-IN" sz="2000" dirty="0"/>
              <a:t> The ETLV operation working as open source project.</a:t>
            </a:r>
          </a:p>
          <a:p>
            <a:pPr>
              <a:buFont typeface="Wingdings" panose="05000000000000000000" pitchFamily="2" charset="2"/>
              <a:buChar char="Ø"/>
            </a:pPr>
            <a:r>
              <a:rPr lang="en-IN" sz="2000" dirty="0"/>
              <a:t> Ability to overcome the shortcomings of Kibana.</a:t>
            </a:r>
            <a:endParaRPr lang="en-US" sz="2000" dirty="0"/>
          </a:p>
        </p:txBody>
      </p:sp>
    </p:spTree>
    <p:extLst>
      <p:ext uri="{BB962C8B-B14F-4D97-AF65-F5344CB8AC3E}">
        <p14:creationId xmlns:p14="http://schemas.microsoft.com/office/powerpoint/2010/main" val="314208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Ukubuka Schema</a:t>
            </a:r>
          </a:p>
        </p:txBody>
      </p:sp>
      <p:sp>
        <p:nvSpPr>
          <p:cNvPr id="4" name="Slide Number Placeholder 3"/>
          <p:cNvSpPr>
            <a:spLocks noGrp="1"/>
          </p:cNvSpPr>
          <p:nvPr>
            <p:ph type="sldNum" sz="quarter" idx="12"/>
          </p:nvPr>
        </p:nvSpPr>
        <p:spPr/>
        <p:txBody>
          <a:bodyPr/>
          <a:lstStyle/>
          <a:p>
            <a:fld id="{FCEE2C88-6C8F-484D-AF69-578F576B1F44}" type="slidenum">
              <a:rPr lang="en-US" smtClean="0"/>
              <a:pPr/>
              <a:t>3</a:t>
            </a:fld>
            <a:endParaRPr lang="en-US" dirty="0"/>
          </a:p>
        </p:txBody>
      </p:sp>
      <p:sp>
        <p:nvSpPr>
          <p:cNvPr id="9" name="Text Placeholder 8"/>
          <p:cNvSpPr>
            <a:spLocks noGrp="1"/>
          </p:cNvSpPr>
          <p:nvPr>
            <p:ph type="body" sz="quarter" idx="15"/>
          </p:nvPr>
        </p:nvSpPr>
        <p:spPr/>
        <p:txBody>
          <a:bodyPr/>
          <a:lstStyle/>
          <a:p>
            <a:r>
              <a:rPr lang="en-US" dirty="0"/>
              <a:t>OVERVIEW</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a:t>
            </a:fld>
            <a:endParaRPr lang="en-US" dirty="0"/>
          </a:p>
        </p:txBody>
      </p:sp>
      <p:sp>
        <p:nvSpPr>
          <p:cNvPr id="32" name="TextBox 31"/>
          <p:cNvSpPr txBox="1"/>
          <p:nvPr/>
        </p:nvSpPr>
        <p:spPr>
          <a:xfrm>
            <a:off x="1736732" y="1614966"/>
            <a:ext cx="8202397" cy="400110"/>
          </a:xfrm>
          <a:prstGeom prst="rect">
            <a:avLst/>
          </a:prstGeom>
          <a:noFill/>
        </p:spPr>
        <p:txBody>
          <a:bodyPr wrap="square" lIns="36000" rIns="36000" rtlCol="0">
            <a:spAutoFit/>
          </a:bodyPr>
          <a:lstStyle/>
          <a:p>
            <a:r>
              <a:rPr lang="en-US" sz="2000" dirty="0"/>
              <a:t>What is ETL?</a:t>
            </a:r>
          </a:p>
        </p:txBody>
      </p:sp>
      <p:sp>
        <p:nvSpPr>
          <p:cNvPr id="33" name="TextBox 32"/>
          <p:cNvSpPr txBox="1"/>
          <p:nvPr/>
        </p:nvSpPr>
        <p:spPr>
          <a:xfrm>
            <a:off x="3407655" y="2681078"/>
            <a:ext cx="2018568" cy="400110"/>
          </a:xfrm>
          <a:prstGeom prst="rect">
            <a:avLst/>
          </a:prstGeom>
          <a:noFill/>
        </p:spPr>
        <p:txBody>
          <a:bodyPr wrap="square" lIns="36000" rIns="36000" rtlCol="0">
            <a:spAutoFit/>
          </a:bodyPr>
          <a:lstStyle/>
          <a:p>
            <a:r>
              <a:rPr lang="en-AU" sz="2000" b="1" dirty="0">
                <a:solidFill>
                  <a:schemeClr val="tx2"/>
                </a:solidFill>
                <a:latin typeface="+mj-lt"/>
              </a:rPr>
              <a:t>E</a:t>
            </a:r>
            <a:r>
              <a:rPr lang="en-AU" sz="2000" dirty="0">
                <a:solidFill>
                  <a:schemeClr val="tx2"/>
                </a:solidFill>
                <a:latin typeface="+mj-lt"/>
              </a:rPr>
              <a:t>xtract</a:t>
            </a:r>
          </a:p>
        </p:txBody>
      </p:sp>
      <p:sp>
        <p:nvSpPr>
          <p:cNvPr id="34" name="TextBox 33"/>
          <p:cNvSpPr txBox="1"/>
          <p:nvPr/>
        </p:nvSpPr>
        <p:spPr>
          <a:xfrm>
            <a:off x="3416285" y="2999359"/>
            <a:ext cx="7095254" cy="535531"/>
          </a:xfrm>
          <a:prstGeom prst="rect">
            <a:avLst/>
          </a:prstGeom>
          <a:noFill/>
        </p:spPr>
        <p:txBody>
          <a:bodyPr wrap="square" lIns="36000" rIns="36000" rtlCol="0">
            <a:spAutoFit/>
          </a:bodyPr>
          <a:lstStyle/>
          <a:p>
            <a:pPr>
              <a:lnSpc>
                <a:spcPct val="120000"/>
              </a:lnSpc>
            </a:pPr>
            <a:r>
              <a:rPr lang="en-US" sz="1200" dirty="0"/>
              <a:t>Extracting the data from multiple source systems. Data from different source systems is converted into one consolidated data warehouse format which is ready for transformation processing.</a:t>
            </a:r>
            <a:endParaRPr lang="en-US" sz="1200" dirty="0">
              <a:solidFill>
                <a:schemeClr val="tx2"/>
              </a:solidFill>
            </a:endParaRPr>
          </a:p>
        </p:txBody>
      </p:sp>
      <p:sp>
        <p:nvSpPr>
          <p:cNvPr id="37" name="TextBox 36"/>
          <p:cNvSpPr txBox="1"/>
          <p:nvPr/>
        </p:nvSpPr>
        <p:spPr>
          <a:xfrm>
            <a:off x="3407654" y="3778667"/>
            <a:ext cx="3758459" cy="400110"/>
          </a:xfrm>
          <a:prstGeom prst="rect">
            <a:avLst/>
          </a:prstGeom>
          <a:noFill/>
        </p:spPr>
        <p:txBody>
          <a:bodyPr wrap="square" lIns="36000" rIns="36000" rtlCol="0">
            <a:spAutoFit/>
          </a:bodyPr>
          <a:lstStyle/>
          <a:p>
            <a:r>
              <a:rPr lang="en-AU" sz="2000" b="1" dirty="0">
                <a:solidFill>
                  <a:schemeClr val="tx2"/>
                </a:solidFill>
                <a:latin typeface="+mj-lt"/>
              </a:rPr>
              <a:t>T</a:t>
            </a:r>
            <a:r>
              <a:rPr lang="en-AU" sz="2000" dirty="0">
                <a:solidFill>
                  <a:schemeClr val="tx2"/>
                </a:solidFill>
                <a:latin typeface="+mj-lt"/>
              </a:rPr>
              <a:t>ransform</a:t>
            </a:r>
          </a:p>
        </p:txBody>
      </p:sp>
      <p:sp>
        <p:nvSpPr>
          <p:cNvPr id="38" name="TextBox 37"/>
          <p:cNvSpPr txBox="1"/>
          <p:nvPr/>
        </p:nvSpPr>
        <p:spPr>
          <a:xfrm>
            <a:off x="3407654" y="4097254"/>
            <a:ext cx="7095254" cy="535531"/>
          </a:xfrm>
          <a:prstGeom prst="rect">
            <a:avLst/>
          </a:prstGeom>
          <a:noFill/>
        </p:spPr>
        <p:txBody>
          <a:bodyPr wrap="square" lIns="36000" rIns="36000" rtlCol="0">
            <a:spAutoFit/>
          </a:bodyPr>
          <a:lstStyle/>
          <a:p>
            <a:pPr>
              <a:lnSpc>
                <a:spcPct val="120000"/>
              </a:lnSpc>
            </a:pPr>
            <a:r>
              <a:rPr lang="en-US" sz="1200" dirty="0">
                <a:solidFill>
                  <a:schemeClr val="tx2"/>
                </a:solidFill>
              </a:rPr>
              <a:t>Transforming the datasets by a series of operations involving Cleaning, Filtering, Splitting, Joining, Applying Business Rules etc.</a:t>
            </a:r>
          </a:p>
        </p:txBody>
      </p:sp>
      <p:sp>
        <p:nvSpPr>
          <p:cNvPr id="39" name="TextBox 38"/>
          <p:cNvSpPr txBox="1"/>
          <p:nvPr/>
        </p:nvSpPr>
        <p:spPr>
          <a:xfrm>
            <a:off x="3407654" y="4896552"/>
            <a:ext cx="5736345" cy="400110"/>
          </a:xfrm>
          <a:prstGeom prst="rect">
            <a:avLst/>
          </a:prstGeom>
          <a:noFill/>
        </p:spPr>
        <p:txBody>
          <a:bodyPr wrap="square" lIns="36000" rIns="36000" rtlCol="0">
            <a:spAutoFit/>
          </a:bodyPr>
          <a:lstStyle/>
          <a:p>
            <a:r>
              <a:rPr lang="en-AU" sz="2000" b="1" dirty="0">
                <a:solidFill>
                  <a:schemeClr val="tx2"/>
                </a:solidFill>
                <a:latin typeface="+mj-lt"/>
              </a:rPr>
              <a:t>L</a:t>
            </a:r>
            <a:r>
              <a:rPr lang="en-AU" sz="2000" dirty="0">
                <a:solidFill>
                  <a:schemeClr val="tx2"/>
                </a:solidFill>
                <a:latin typeface="+mj-lt"/>
              </a:rPr>
              <a:t>oad</a:t>
            </a:r>
          </a:p>
        </p:txBody>
      </p:sp>
      <p:sp>
        <p:nvSpPr>
          <p:cNvPr id="40" name="TextBox 39"/>
          <p:cNvSpPr txBox="1"/>
          <p:nvPr/>
        </p:nvSpPr>
        <p:spPr>
          <a:xfrm>
            <a:off x="3416285" y="5242073"/>
            <a:ext cx="7095254" cy="535531"/>
          </a:xfrm>
          <a:prstGeom prst="rect">
            <a:avLst/>
          </a:prstGeom>
          <a:noFill/>
        </p:spPr>
        <p:txBody>
          <a:bodyPr wrap="square" lIns="36000" rIns="36000" rtlCol="0">
            <a:spAutoFit/>
          </a:bodyPr>
          <a:lstStyle/>
          <a:p>
            <a:pPr>
              <a:lnSpc>
                <a:spcPct val="120000"/>
              </a:lnSpc>
            </a:pPr>
            <a:r>
              <a:rPr lang="en-US" sz="1200" dirty="0"/>
              <a:t>Loading the data into a data warehouse or data repository after performing the final set of post-transform operations.</a:t>
            </a:r>
            <a:endParaRPr lang="en-US" sz="1200" dirty="0">
              <a:solidFill>
                <a:schemeClr val="tx2"/>
              </a:solidFill>
            </a:endParaRPr>
          </a:p>
        </p:txBody>
      </p:sp>
      <p:sp>
        <p:nvSpPr>
          <p:cNvPr id="42" name="Chevron 41"/>
          <p:cNvSpPr/>
          <p:nvPr/>
        </p:nvSpPr>
        <p:spPr>
          <a:xfrm>
            <a:off x="1736733" y="2717449"/>
            <a:ext cx="1518287" cy="791386"/>
          </a:xfrm>
          <a:prstGeom prst="chevron">
            <a:avLst>
              <a:gd name="adj" fmla="val 270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a:solidFill>
                  <a:schemeClr val="bg1"/>
                </a:solidFill>
                <a:latin typeface="FontAwesome" pitchFamily="2" charset="0"/>
              </a:rPr>
              <a:t>#1</a:t>
            </a:r>
            <a:endParaRPr lang="en-US" sz="2800" dirty="0">
              <a:solidFill>
                <a:schemeClr val="bg1"/>
              </a:solidFill>
              <a:latin typeface="FontAwesome" pitchFamily="2" charset="0"/>
            </a:endParaRPr>
          </a:p>
        </p:txBody>
      </p:sp>
      <p:sp>
        <p:nvSpPr>
          <p:cNvPr id="43" name="Chevron 42"/>
          <p:cNvSpPr/>
          <p:nvPr/>
        </p:nvSpPr>
        <p:spPr>
          <a:xfrm>
            <a:off x="1736733" y="3848709"/>
            <a:ext cx="1518287" cy="791386"/>
          </a:xfrm>
          <a:prstGeom prst="chevron">
            <a:avLst>
              <a:gd name="adj" fmla="val 270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sz="2800" dirty="0">
                <a:solidFill>
                  <a:srgbClr val="FFFFFF"/>
                </a:solidFill>
                <a:latin typeface="FontAwesome" pitchFamily="2" charset="0"/>
              </a:rPr>
              <a:t>#2</a:t>
            </a:r>
            <a:endParaRPr lang="en-US" sz="2800" dirty="0"/>
          </a:p>
        </p:txBody>
      </p:sp>
      <p:sp>
        <p:nvSpPr>
          <p:cNvPr id="44" name="Chevron 43"/>
          <p:cNvSpPr/>
          <p:nvPr/>
        </p:nvSpPr>
        <p:spPr>
          <a:xfrm>
            <a:off x="1736733" y="4965893"/>
            <a:ext cx="1518287" cy="791386"/>
          </a:xfrm>
          <a:prstGeom prst="chevron">
            <a:avLst>
              <a:gd name="adj" fmla="val 2702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sz="2800" dirty="0">
                <a:solidFill>
                  <a:srgbClr val="FFFFFF"/>
                </a:solidFill>
                <a:latin typeface="FontAwesome" pitchFamily="2" charset="0"/>
              </a:rPr>
              <a:t>#3</a:t>
            </a:r>
            <a:endParaRPr lang="en-US" sz="2800" dirty="0">
              <a:solidFill>
                <a:srgbClr val="FFFFFF"/>
              </a:solidFill>
            </a:endParaRPr>
          </a:p>
        </p:txBody>
      </p:sp>
      <p:sp>
        <p:nvSpPr>
          <p:cNvPr id="18" name="TextBox 17">
            <a:extLst>
              <a:ext uri="{FF2B5EF4-FFF2-40B4-BE49-F238E27FC236}">
                <a16:creationId xmlns:a16="http://schemas.microsoft.com/office/drawing/2014/main" id="{2BFEF1DC-1BCF-42C4-A958-34E2893EFC64}"/>
              </a:ext>
            </a:extLst>
          </p:cNvPr>
          <p:cNvSpPr txBox="1"/>
          <p:nvPr/>
        </p:nvSpPr>
        <p:spPr>
          <a:xfrm>
            <a:off x="1736731" y="1949398"/>
            <a:ext cx="8774807" cy="515206"/>
          </a:xfrm>
          <a:prstGeom prst="rect">
            <a:avLst/>
          </a:prstGeom>
          <a:noFill/>
        </p:spPr>
        <p:txBody>
          <a:bodyPr wrap="square" lIns="36000" rIns="36000" rtlCol="0">
            <a:spAutoFit/>
          </a:bodyPr>
          <a:lstStyle/>
          <a:p>
            <a:pPr>
              <a:lnSpc>
                <a:spcPct val="120000"/>
              </a:lnSpc>
            </a:pPr>
            <a:r>
              <a:rPr lang="en-US" sz="1200" dirty="0"/>
              <a:t>ETL is a process in data warehousing responsible for pulling data out of the source systems and placing it into a data warehouse. ETL involves the following tasks:</a:t>
            </a:r>
            <a:endParaRPr lang="en-US" sz="1200" dirty="0">
              <a:solidFill>
                <a:schemeClr val="tx2"/>
              </a:solidFill>
            </a:endParaRPr>
          </a:p>
        </p:txBody>
      </p:sp>
    </p:spTree>
    <p:extLst>
      <p:ext uri="{BB962C8B-B14F-4D97-AF65-F5344CB8AC3E}">
        <p14:creationId xmlns:p14="http://schemas.microsoft.com/office/powerpoint/2010/main" val="289109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500"/>
                                        <p:tgtEl>
                                          <p:spTgt spid="4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7" grpId="0"/>
      <p:bldP spid="38" grpId="0"/>
      <p:bldP spid="39" grpId="0"/>
      <p:bldP spid="40" grpId="0"/>
      <p:bldP spid="42" grpId="0" animBg="1"/>
      <p:bldP spid="43" grpId="0" animBg="1"/>
      <p:bldP spid="44"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Metrics</a:t>
            </a:r>
          </a:p>
        </p:txBody>
      </p:sp>
      <p:sp>
        <p:nvSpPr>
          <p:cNvPr id="4" name="Slide Number Placeholder 3"/>
          <p:cNvSpPr>
            <a:spLocks noGrp="1"/>
          </p:cNvSpPr>
          <p:nvPr>
            <p:ph type="sldNum" sz="quarter" idx="12"/>
          </p:nvPr>
        </p:nvSpPr>
        <p:spPr/>
        <p:txBody>
          <a:bodyPr/>
          <a:lstStyle/>
          <a:p>
            <a:fld id="{FCEE2C88-6C8F-484D-AF69-578F576B1F44}" type="slidenum">
              <a:rPr lang="en-US" smtClean="0"/>
              <a:pPr/>
              <a:t>30</a:t>
            </a:fld>
            <a:endParaRPr lang="en-US" dirty="0"/>
          </a:p>
        </p:txBody>
      </p:sp>
      <p:sp>
        <p:nvSpPr>
          <p:cNvPr id="9" name="Text Placeholder 8"/>
          <p:cNvSpPr>
            <a:spLocks noGrp="1"/>
          </p:cNvSpPr>
          <p:nvPr>
            <p:ph type="body" sz="quarter" idx="15"/>
          </p:nvPr>
        </p:nvSpPr>
        <p:spPr/>
        <p:txBody>
          <a:bodyPr/>
          <a:lstStyle/>
          <a:p>
            <a:r>
              <a:rPr lang="en-US" dirty="0"/>
              <a:t>SECTION FIVE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30</a:t>
            </a:fld>
            <a:endParaRPr lang="en-US" dirty="0"/>
          </a:p>
        </p:txBody>
      </p:sp>
      <p:sp>
        <p:nvSpPr>
          <p:cNvPr id="12" name="Text Placeholder 33">
            <a:extLst>
              <a:ext uri="{FF2B5EF4-FFF2-40B4-BE49-F238E27FC236}">
                <a16:creationId xmlns:a16="http://schemas.microsoft.com/office/drawing/2014/main" id="{987DAE52-EF96-4ACD-8F9B-F6013B15EF92}"/>
              </a:ext>
            </a:extLst>
          </p:cNvPr>
          <p:cNvSpPr txBox="1">
            <a:spLocks/>
          </p:cNvSpPr>
          <p:nvPr/>
        </p:nvSpPr>
        <p:spPr>
          <a:xfrm>
            <a:off x="650581" y="5935554"/>
            <a:ext cx="10820985"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3600" dirty="0"/>
              <a:t>Code Coverage [89%]</a:t>
            </a:r>
          </a:p>
        </p:txBody>
      </p:sp>
      <p:pic>
        <p:nvPicPr>
          <p:cNvPr id="10" name="Picture 2" descr="https://lh5.googleusercontent.com/lpsAcYMtvznhYWJM0xg-dOI1Ov5-Xk0gRXfO_gbYjyqX6DL4h8s9djhKwGO0_HlGrwMe9GY7nA5ymW9UQFunj-o0jQjVzHt7TBjLfNRyhWwV1h6uC7czMWDb8wUQ2nVsDi52nAUG">
            <a:extLst>
              <a:ext uri="{FF2B5EF4-FFF2-40B4-BE49-F238E27FC236}">
                <a16:creationId xmlns:a16="http://schemas.microsoft.com/office/drawing/2014/main" id="{864EAA1B-7075-4232-AB2E-273851657F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51" y="1564849"/>
            <a:ext cx="10871515" cy="332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9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31</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31</a:t>
            </a:fld>
            <a:endParaRPr lang="en-US" dirty="0"/>
          </a:p>
        </p:txBody>
      </p:sp>
      <p:sp>
        <p:nvSpPr>
          <p:cNvPr id="29" name="Text Placeholder 32"/>
          <p:cNvSpPr txBox="1">
            <a:spLocks/>
          </p:cNvSpPr>
          <p:nvPr/>
        </p:nvSpPr>
        <p:spPr>
          <a:xfrm>
            <a:off x="207389" y="2779295"/>
            <a:ext cx="6513922" cy="50532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US" sz="2400" dirty="0">
                <a:solidFill>
                  <a:schemeClr val="tx2"/>
                </a:solidFill>
                <a:latin typeface="+mn-lt"/>
              </a:rPr>
              <a:t>Management</a:t>
            </a:r>
          </a:p>
        </p:txBody>
      </p:sp>
      <p:sp>
        <p:nvSpPr>
          <p:cNvPr id="30" name="Text Placeholder 33"/>
          <p:cNvSpPr txBox="1">
            <a:spLocks/>
          </p:cNvSpPr>
          <p:nvPr/>
        </p:nvSpPr>
        <p:spPr>
          <a:xfrm>
            <a:off x="2540201" y="3284621"/>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Project Management</a:t>
            </a:r>
          </a:p>
        </p:txBody>
      </p:sp>
    </p:spTree>
    <p:extLst>
      <p:ext uri="{BB962C8B-B14F-4D97-AF65-F5344CB8AC3E}">
        <p14:creationId xmlns:p14="http://schemas.microsoft.com/office/powerpoint/2010/main" val="1121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Project Management</a:t>
            </a:r>
          </a:p>
        </p:txBody>
      </p:sp>
      <p:sp>
        <p:nvSpPr>
          <p:cNvPr id="4" name="Slide Number Placeholder 3"/>
          <p:cNvSpPr>
            <a:spLocks noGrp="1"/>
          </p:cNvSpPr>
          <p:nvPr>
            <p:ph type="sldNum" sz="quarter" idx="12"/>
          </p:nvPr>
        </p:nvSpPr>
        <p:spPr/>
        <p:txBody>
          <a:bodyPr/>
          <a:lstStyle/>
          <a:p>
            <a:fld id="{FCEE2C88-6C8F-484D-AF69-578F576B1F44}" type="slidenum">
              <a:rPr lang="en-US" smtClean="0"/>
              <a:pPr/>
              <a:t>32</a:t>
            </a:fld>
            <a:endParaRPr lang="en-US" dirty="0"/>
          </a:p>
        </p:txBody>
      </p:sp>
      <p:sp>
        <p:nvSpPr>
          <p:cNvPr id="9" name="Text Placeholder 8"/>
          <p:cNvSpPr>
            <a:spLocks noGrp="1"/>
          </p:cNvSpPr>
          <p:nvPr>
            <p:ph type="body" sz="quarter" idx="15"/>
          </p:nvPr>
        </p:nvSpPr>
        <p:spPr/>
        <p:txBody>
          <a:bodyPr/>
          <a:lstStyle/>
          <a:p>
            <a:r>
              <a:rPr lang="en-US" dirty="0"/>
              <a:t>SECTION SIX</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32</a:t>
            </a:fld>
            <a:endParaRPr lang="en-US" dirty="0"/>
          </a:p>
        </p:txBody>
      </p:sp>
      <p:sp>
        <p:nvSpPr>
          <p:cNvPr id="32" name="TextBox 31"/>
          <p:cNvSpPr txBox="1"/>
          <p:nvPr/>
        </p:nvSpPr>
        <p:spPr>
          <a:xfrm>
            <a:off x="1736732" y="1614966"/>
            <a:ext cx="8202397" cy="400110"/>
          </a:xfrm>
          <a:prstGeom prst="rect">
            <a:avLst/>
          </a:prstGeom>
          <a:noFill/>
        </p:spPr>
        <p:txBody>
          <a:bodyPr wrap="square" lIns="36000" rIns="36000" rtlCol="0">
            <a:spAutoFit/>
          </a:bodyPr>
          <a:lstStyle/>
          <a:p>
            <a:r>
              <a:rPr lang="en-US" sz="2000" dirty="0"/>
              <a:t>Knowledge Areas</a:t>
            </a:r>
          </a:p>
        </p:txBody>
      </p:sp>
      <p:sp>
        <p:nvSpPr>
          <p:cNvPr id="18" name="TextBox 17">
            <a:extLst>
              <a:ext uri="{FF2B5EF4-FFF2-40B4-BE49-F238E27FC236}">
                <a16:creationId xmlns:a16="http://schemas.microsoft.com/office/drawing/2014/main" id="{2BFEF1DC-1BCF-42C4-A958-34E2893EFC64}"/>
              </a:ext>
            </a:extLst>
          </p:cNvPr>
          <p:cNvSpPr txBox="1"/>
          <p:nvPr/>
        </p:nvSpPr>
        <p:spPr>
          <a:xfrm>
            <a:off x="1736731" y="1949398"/>
            <a:ext cx="8774807" cy="3970318"/>
          </a:xfrm>
          <a:prstGeom prst="rect">
            <a:avLst/>
          </a:prstGeom>
          <a:noFill/>
        </p:spPr>
        <p:txBody>
          <a:bodyPr wrap="square" lIns="36000" rIns="36000" rtlCol="0">
            <a:spAutoFit/>
          </a:bodyPr>
          <a:lstStyle/>
          <a:p>
            <a:pPr marL="285750" indent="-285750">
              <a:buFont typeface="Arial" panose="020B0604020202020204" pitchFamily="34" charset="0"/>
              <a:buChar char="•"/>
            </a:pPr>
            <a:r>
              <a:rPr lang="en-IN" dirty="0"/>
              <a:t>Software Life cycle : Agile Methodologies </a:t>
            </a:r>
          </a:p>
          <a:p>
            <a:endParaRPr lang="en-IN" dirty="0"/>
          </a:p>
          <a:p>
            <a:pPr marL="285750" indent="-285750">
              <a:buFont typeface="Arial" panose="020B0604020202020204" pitchFamily="34" charset="0"/>
              <a:buChar char="•"/>
            </a:pPr>
            <a:r>
              <a:rPr lang="en-IN" dirty="0"/>
              <a:t>Work Breakdown Structure and Responsibility Matrix </a:t>
            </a:r>
          </a:p>
          <a:p>
            <a:endParaRPr lang="en-IN" dirty="0"/>
          </a:p>
          <a:p>
            <a:pPr marL="285750" indent="-285750">
              <a:buFont typeface="Arial" panose="020B0604020202020204" pitchFamily="34" charset="0"/>
              <a:buChar char="•"/>
            </a:pPr>
            <a:r>
              <a:rPr lang="en-IN" dirty="0"/>
              <a:t>Scope: To Visualize user inputs and provide manipulation feature.</a:t>
            </a:r>
          </a:p>
          <a:p>
            <a:endParaRPr lang="en-IN" dirty="0"/>
          </a:p>
          <a:p>
            <a:pPr marL="285750" indent="-285750">
              <a:buFont typeface="Arial" panose="020B0604020202020204" pitchFamily="34" charset="0"/>
              <a:buChar char="•"/>
            </a:pPr>
            <a:r>
              <a:rPr lang="en-IN" dirty="0"/>
              <a:t>Time: Regular monitoring of optimistic, pessimistic and likely time.</a:t>
            </a:r>
          </a:p>
          <a:p>
            <a:r>
              <a:rPr lang="en-IN" dirty="0"/>
              <a:t>    Follow up time:</a:t>
            </a:r>
            <a:br>
              <a:rPr lang="en-IN" dirty="0"/>
            </a:br>
            <a:r>
              <a:rPr lang="en-IN" dirty="0"/>
              <a:t>                    PERT = (Optimistic + Pessimistic + (4 *Likely time)) / 6</a:t>
            </a:r>
          </a:p>
          <a:p>
            <a:r>
              <a:rPr lang="en-IN" dirty="0"/>
              <a:t>  </a:t>
            </a:r>
          </a:p>
          <a:p>
            <a:pPr marL="285750" indent="-285750">
              <a:buFont typeface="Arial" panose="020B0604020202020204" pitchFamily="34" charset="0"/>
              <a:buChar char="•"/>
            </a:pPr>
            <a:r>
              <a:rPr lang="en-IN" dirty="0"/>
              <a:t>Communication: </a:t>
            </a:r>
          </a:p>
          <a:p>
            <a:r>
              <a:rPr lang="en-IN" dirty="0"/>
              <a:t>	1. Pair Programming</a:t>
            </a:r>
          </a:p>
          <a:p>
            <a:r>
              <a:rPr lang="en-IN" dirty="0"/>
              <a:t>	2. Plank meetings</a:t>
            </a:r>
          </a:p>
          <a:p>
            <a:r>
              <a:rPr lang="en-IN" dirty="0"/>
              <a:t>	3. Team Meetings</a:t>
            </a:r>
          </a:p>
        </p:txBody>
      </p:sp>
    </p:spTree>
    <p:extLst>
      <p:ext uri="{BB962C8B-B14F-4D97-AF65-F5344CB8AC3E}">
        <p14:creationId xmlns:p14="http://schemas.microsoft.com/office/powerpoint/2010/main" val="12069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Project Management</a:t>
            </a:r>
          </a:p>
        </p:txBody>
      </p:sp>
      <p:sp>
        <p:nvSpPr>
          <p:cNvPr id="4" name="Slide Number Placeholder 3"/>
          <p:cNvSpPr>
            <a:spLocks noGrp="1"/>
          </p:cNvSpPr>
          <p:nvPr>
            <p:ph type="sldNum" sz="quarter" idx="12"/>
          </p:nvPr>
        </p:nvSpPr>
        <p:spPr/>
        <p:txBody>
          <a:bodyPr/>
          <a:lstStyle/>
          <a:p>
            <a:fld id="{FCEE2C88-6C8F-484D-AF69-578F576B1F44}" type="slidenum">
              <a:rPr lang="en-US" smtClean="0"/>
              <a:pPr/>
              <a:t>33</a:t>
            </a:fld>
            <a:endParaRPr lang="en-US" dirty="0"/>
          </a:p>
        </p:txBody>
      </p:sp>
      <p:sp>
        <p:nvSpPr>
          <p:cNvPr id="9" name="Text Placeholder 8"/>
          <p:cNvSpPr>
            <a:spLocks noGrp="1"/>
          </p:cNvSpPr>
          <p:nvPr>
            <p:ph type="body" sz="quarter" idx="15"/>
          </p:nvPr>
        </p:nvSpPr>
        <p:spPr/>
        <p:txBody>
          <a:bodyPr/>
          <a:lstStyle/>
          <a:p>
            <a:r>
              <a:rPr lang="en-US" dirty="0"/>
              <a:t>SECTION SIX</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33</a:t>
            </a:fld>
            <a:endParaRPr lang="en-US" dirty="0"/>
          </a:p>
        </p:txBody>
      </p:sp>
      <p:sp>
        <p:nvSpPr>
          <p:cNvPr id="32" name="TextBox 31"/>
          <p:cNvSpPr txBox="1"/>
          <p:nvPr/>
        </p:nvSpPr>
        <p:spPr>
          <a:xfrm>
            <a:off x="1736732" y="1614966"/>
            <a:ext cx="8202397" cy="400110"/>
          </a:xfrm>
          <a:prstGeom prst="rect">
            <a:avLst/>
          </a:prstGeom>
          <a:noFill/>
        </p:spPr>
        <p:txBody>
          <a:bodyPr wrap="square" lIns="36000" rIns="36000" rtlCol="0">
            <a:spAutoFit/>
          </a:bodyPr>
          <a:lstStyle/>
          <a:p>
            <a:r>
              <a:rPr lang="en-US" sz="2000" dirty="0"/>
              <a:t>Knowledge Areas</a:t>
            </a:r>
          </a:p>
        </p:txBody>
      </p:sp>
      <p:sp>
        <p:nvSpPr>
          <p:cNvPr id="18" name="TextBox 17">
            <a:extLst>
              <a:ext uri="{FF2B5EF4-FFF2-40B4-BE49-F238E27FC236}">
                <a16:creationId xmlns:a16="http://schemas.microsoft.com/office/drawing/2014/main" id="{2BFEF1DC-1BCF-42C4-A958-34E2893EFC64}"/>
              </a:ext>
            </a:extLst>
          </p:cNvPr>
          <p:cNvSpPr txBox="1"/>
          <p:nvPr/>
        </p:nvSpPr>
        <p:spPr>
          <a:xfrm>
            <a:off x="1736731" y="1949398"/>
            <a:ext cx="8774807" cy="2862322"/>
          </a:xfrm>
          <a:prstGeom prst="rect">
            <a:avLst/>
          </a:prstGeom>
          <a:noFill/>
        </p:spPr>
        <p:txBody>
          <a:bodyPr wrap="square" lIns="36000" rIns="36000"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Quality Management: Regular Monitoring and controlling through iteration.</a:t>
            </a:r>
            <a:br>
              <a:rPr lang="en-IN" dirty="0"/>
            </a:br>
            <a:endParaRPr lang="en-IN" dirty="0"/>
          </a:p>
          <a:p>
            <a:pPr marL="285750" indent="-285750">
              <a:buFont typeface="Arial" panose="020B0604020202020204" pitchFamily="34" charset="0"/>
              <a:buChar char="•"/>
            </a:pPr>
            <a:r>
              <a:rPr lang="en-IN" dirty="0"/>
              <a:t>Quality Metrics : Code coverage and review comments/ feedback.</a:t>
            </a:r>
            <a:br>
              <a:rPr lang="en-IN" dirty="0"/>
            </a:br>
            <a:endParaRPr lang="en-IN" dirty="0"/>
          </a:p>
          <a:p>
            <a:pPr marL="285750" indent="-285750">
              <a:buFont typeface="Arial" panose="020B0604020202020204" pitchFamily="34" charset="0"/>
              <a:buChar char="•"/>
            </a:pPr>
            <a:r>
              <a:rPr lang="en-IN" dirty="0"/>
              <a:t>Risk Management : Contingency Plan, Fall back Plan.</a:t>
            </a:r>
            <a:br>
              <a:rPr lang="en-IN" dirty="0"/>
            </a:br>
            <a:endParaRPr lang="en-IN" dirty="0"/>
          </a:p>
          <a:p>
            <a:pPr marL="285750" indent="-285750">
              <a:buFont typeface="Arial" panose="020B0604020202020204" pitchFamily="34" charset="0"/>
              <a:buChar char="•"/>
            </a:pPr>
            <a:r>
              <a:rPr lang="en-IN" dirty="0"/>
              <a:t>Project Milestones and Epic tracking in Pivotal tracker</a:t>
            </a:r>
            <a:br>
              <a:rPr lang="en-IN" dirty="0"/>
            </a:br>
            <a:endParaRPr lang="en-IN" dirty="0"/>
          </a:p>
          <a:p>
            <a:pPr marL="285750" indent="-285750">
              <a:buFont typeface="Arial" panose="020B0604020202020204" pitchFamily="34" charset="0"/>
              <a:buChar char="•"/>
            </a:pPr>
            <a:r>
              <a:rPr lang="en-IN" dirty="0"/>
              <a:t>Lessons learnt in challenges and future work.</a:t>
            </a:r>
          </a:p>
        </p:txBody>
      </p:sp>
    </p:spTree>
    <p:extLst>
      <p:ext uri="{BB962C8B-B14F-4D97-AF65-F5344CB8AC3E}">
        <p14:creationId xmlns:p14="http://schemas.microsoft.com/office/powerpoint/2010/main" val="92026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Iteration Evolution</a:t>
            </a:r>
          </a:p>
        </p:txBody>
      </p:sp>
      <p:sp>
        <p:nvSpPr>
          <p:cNvPr id="4" name="Slide Number Placeholder 3"/>
          <p:cNvSpPr>
            <a:spLocks noGrp="1"/>
          </p:cNvSpPr>
          <p:nvPr>
            <p:ph type="sldNum" sz="quarter" idx="12"/>
          </p:nvPr>
        </p:nvSpPr>
        <p:spPr/>
        <p:txBody>
          <a:bodyPr/>
          <a:lstStyle/>
          <a:p>
            <a:fld id="{FCEE2C88-6C8F-484D-AF69-578F576B1F44}" type="slidenum">
              <a:rPr lang="en-US" smtClean="0"/>
              <a:pPr/>
              <a:t>34</a:t>
            </a:fld>
            <a:endParaRPr lang="en-US" dirty="0"/>
          </a:p>
        </p:txBody>
      </p:sp>
      <p:sp>
        <p:nvSpPr>
          <p:cNvPr id="9" name="Text Placeholder 8"/>
          <p:cNvSpPr>
            <a:spLocks noGrp="1"/>
          </p:cNvSpPr>
          <p:nvPr>
            <p:ph type="body" sz="quarter" idx="15"/>
          </p:nvPr>
        </p:nvSpPr>
        <p:spPr>
          <a:xfrm>
            <a:off x="650581" y="415427"/>
            <a:ext cx="10905239" cy="156073"/>
          </a:xfrm>
        </p:spPr>
        <p:txBody>
          <a:bodyPr/>
          <a:lstStyle/>
          <a:p>
            <a:r>
              <a:rPr lang="en-US" dirty="0"/>
              <a:t>SECTION SIX</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34</a:t>
            </a:fld>
            <a:endParaRPr lang="en-US" dirty="0"/>
          </a:p>
        </p:txBody>
      </p:sp>
      <p:pic>
        <p:nvPicPr>
          <p:cNvPr id="7" name="Picture 6">
            <a:extLst>
              <a:ext uri="{FF2B5EF4-FFF2-40B4-BE49-F238E27FC236}">
                <a16:creationId xmlns:a16="http://schemas.microsoft.com/office/drawing/2014/main" id="{43056794-5182-4B6F-A425-105EF46CC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920" y="1433827"/>
            <a:ext cx="7140559" cy="4544291"/>
          </a:xfrm>
          <a:prstGeom prst="rect">
            <a:avLst/>
          </a:prstGeom>
        </p:spPr>
      </p:pic>
    </p:spTree>
    <p:extLst>
      <p:ext uri="{BB962C8B-B14F-4D97-AF65-F5344CB8AC3E}">
        <p14:creationId xmlns:p14="http://schemas.microsoft.com/office/powerpoint/2010/main" val="244436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35</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35</a:t>
            </a:fld>
            <a:endParaRPr lang="en-US" dirty="0"/>
          </a:p>
        </p:txBody>
      </p:sp>
      <p:sp>
        <p:nvSpPr>
          <p:cNvPr id="29" name="Text Placeholder 32"/>
          <p:cNvSpPr txBox="1">
            <a:spLocks/>
          </p:cNvSpPr>
          <p:nvPr/>
        </p:nvSpPr>
        <p:spPr>
          <a:xfrm>
            <a:off x="207390" y="2779295"/>
            <a:ext cx="5722070" cy="50532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US" sz="2400" dirty="0">
                <a:solidFill>
                  <a:schemeClr val="tx2"/>
                </a:solidFill>
                <a:latin typeface="+mn-lt"/>
              </a:rPr>
              <a:t>Dataset</a:t>
            </a:r>
          </a:p>
        </p:txBody>
      </p:sp>
      <p:sp>
        <p:nvSpPr>
          <p:cNvPr id="30" name="Text Placeholder 33"/>
          <p:cNvSpPr txBox="1">
            <a:spLocks/>
          </p:cNvSpPr>
          <p:nvPr/>
        </p:nvSpPr>
        <p:spPr>
          <a:xfrm>
            <a:off x="2540201" y="3284621"/>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Dataset Description &amp; Demo</a:t>
            </a:r>
          </a:p>
        </p:txBody>
      </p:sp>
    </p:spTree>
    <p:extLst>
      <p:ext uri="{BB962C8B-B14F-4D97-AF65-F5344CB8AC3E}">
        <p14:creationId xmlns:p14="http://schemas.microsoft.com/office/powerpoint/2010/main" val="11218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Security</a:t>
            </a:r>
          </a:p>
        </p:txBody>
      </p:sp>
      <p:sp>
        <p:nvSpPr>
          <p:cNvPr id="4" name="Slide Number Placeholder 3"/>
          <p:cNvSpPr>
            <a:spLocks noGrp="1"/>
          </p:cNvSpPr>
          <p:nvPr>
            <p:ph type="sldNum" sz="quarter" idx="12"/>
          </p:nvPr>
        </p:nvSpPr>
        <p:spPr/>
        <p:txBody>
          <a:bodyPr/>
          <a:lstStyle/>
          <a:p>
            <a:fld id="{FCEE2C88-6C8F-484D-AF69-578F576B1F44}" type="slidenum">
              <a:rPr lang="en-US" smtClean="0"/>
              <a:pPr/>
              <a:t>36</a:t>
            </a:fld>
            <a:endParaRPr lang="en-US" dirty="0"/>
          </a:p>
        </p:txBody>
      </p:sp>
      <p:sp>
        <p:nvSpPr>
          <p:cNvPr id="9" name="Text Placeholder 8"/>
          <p:cNvSpPr>
            <a:spLocks noGrp="1"/>
          </p:cNvSpPr>
          <p:nvPr>
            <p:ph type="body" sz="quarter" idx="15"/>
          </p:nvPr>
        </p:nvSpPr>
        <p:spPr/>
        <p:txBody>
          <a:bodyPr/>
          <a:lstStyle/>
          <a:p>
            <a:r>
              <a:rPr lang="en-US" dirty="0"/>
              <a:t>SECTION SEVEN</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36</a:t>
            </a:fld>
            <a:endParaRPr lang="en-US" dirty="0"/>
          </a:p>
        </p:txBody>
      </p:sp>
      <p:sp>
        <p:nvSpPr>
          <p:cNvPr id="10" name="Content Placeholder 2">
            <a:extLst>
              <a:ext uri="{FF2B5EF4-FFF2-40B4-BE49-F238E27FC236}">
                <a16:creationId xmlns:a16="http://schemas.microsoft.com/office/drawing/2014/main" id="{4F541577-FDB5-4B66-9295-E013ABDA2F26}"/>
              </a:ext>
            </a:extLst>
          </p:cNvPr>
          <p:cNvSpPr txBox="1">
            <a:spLocks/>
          </p:cNvSpPr>
          <p:nvPr/>
        </p:nvSpPr>
        <p:spPr>
          <a:xfrm>
            <a:off x="650581" y="1418438"/>
            <a:ext cx="10515600" cy="435133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 Privacy</a:t>
            </a:r>
          </a:p>
          <a:p>
            <a:endParaRPr lang="en-US" sz="2000" dirty="0"/>
          </a:p>
          <a:p>
            <a:pPr>
              <a:buFont typeface="Wingdings" panose="05000000000000000000" pitchFamily="2" charset="2"/>
              <a:buChar char="Ø"/>
            </a:pPr>
            <a:r>
              <a:rPr lang="en-US" sz="2000" dirty="0"/>
              <a:t> Ukubuka runs locally and doesn't use internet.</a:t>
            </a:r>
          </a:p>
          <a:p>
            <a:pPr>
              <a:buFont typeface="Wingdings" panose="05000000000000000000" pitchFamily="2" charset="2"/>
              <a:buChar char="Ø"/>
            </a:pPr>
            <a:r>
              <a:rPr lang="en-US" sz="2000" dirty="0"/>
              <a:t> Ukubuka doesn’t upload the dataset onto an internal databases.</a:t>
            </a:r>
          </a:p>
          <a:p>
            <a:pPr>
              <a:buFont typeface="Wingdings" panose="05000000000000000000" pitchFamily="2" charset="2"/>
              <a:buChar char="Ø"/>
            </a:pPr>
            <a:r>
              <a:rPr lang="en-US" sz="2000" dirty="0"/>
              <a:t> Ukubuka doesn't upload the data onto any cloud or server.</a:t>
            </a:r>
          </a:p>
          <a:p>
            <a:pPr>
              <a:buFont typeface="Wingdings" panose="05000000000000000000" pitchFamily="2" charset="2"/>
              <a:buChar char="Ø"/>
            </a:pPr>
            <a:r>
              <a:rPr lang="en-US" sz="2000" dirty="0"/>
              <a:t> The data is not retained after the visualization is complete.</a:t>
            </a:r>
          </a:p>
        </p:txBody>
      </p:sp>
    </p:spTree>
    <p:extLst>
      <p:ext uri="{BB962C8B-B14F-4D97-AF65-F5344CB8AC3E}">
        <p14:creationId xmlns:p14="http://schemas.microsoft.com/office/powerpoint/2010/main" val="5209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Security</a:t>
            </a:r>
          </a:p>
        </p:txBody>
      </p:sp>
      <p:sp>
        <p:nvSpPr>
          <p:cNvPr id="4" name="Slide Number Placeholder 3"/>
          <p:cNvSpPr>
            <a:spLocks noGrp="1"/>
          </p:cNvSpPr>
          <p:nvPr>
            <p:ph type="sldNum" sz="quarter" idx="12"/>
          </p:nvPr>
        </p:nvSpPr>
        <p:spPr/>
        <p:txBody>
          <a:bodyPr/>
          <a:lstStyle/>
          <a:p>
            <a:fld id="{FCEE2C88-6C8F-484D-AF69-578F576B1F44}" type="slidenum">
              <a:rPr lang="en-US" smtClean="0"/>
              <a:pPr/>
              <a:t>37</a:t>
            </a:fld>
            <a:endParaRPr lang="en-US" dirty="0"/>
          </a:p>
        </p:txBody>
      </p:sp>
      <p:sp>
        <p:nvSpPr>
          <p:cNvPr id="9" name="Text Placeholder 8"/>
          <p:cNvSpPr>
            <a:spLocks noGrp="1"/>
          </p:cNvSpPr>
          <p:nvPr>
            <p:ph type="body" sz="quarter" idx="15"/>
          </p:nvPr>
        </p:nvSpPr>
        <p:spPr/>
        <p:txBody>
          <a:bodyPr/>
          <a:lstStyle/>
          <a:p>
            <a:r>
              <a:rPr lang="en-US" dirty="0"/>
              <a:t>SECTION SEVEN</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37</a:t>
            </a:fld>
            <a:endParaRPr lang="en-US" dirty="0"/>
          </a:p>
        </p:txBody>
      </p:sp>
      <p:sp>
        <p:nvSpPr>
          <p:cNvPr id="10" name="Content Placeholder 2">
            <a:extLst>
              <a:ext uri="{FF2B5EF4-FFF2-40B4-BE49-F238E27FC236}">
                <a16:creationId xmlns:a16="http://schemas.microsoft.com/office/drawing/2014/main" id="{4F541577-FDB5-4B66-9295-E013ABDA2F26}"/>
              </a:ext>
            </a:extLst>
          </p:cNvPr>
          <p:cNvSpPr txBox="1">
            <a:spLocks/>
          </p:cNvSpPr>
          <p:nvPr/>
        </p:nvSpPr>
        <p:spPr>
          <a:xfrm>
            <a:off x="650581" y="1418438"/>
            <a:ext cx="10515600" cy="435133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 Integrity</a:t>
            </a:r>
          </a:p>
          <a:p>
            <a:endParaRPr lang="en-US" sz="2000" dirty="0"/>
          </a:p>
          <a:p>
            <a:pPr>
              <a:buFont typeface="Wingdings" panose="05000000000000000000" pitchFamily="2" charset="2"/>
              <a:buChar char="Ø"/>
            </a:pPr>
            <a:r>
              <a:rPr lang="en-US" sz="2000" dirty="0"/>
              <a:t> Ukubuka does allow manipulation of data but it does not change the original data source.</a:t>
            </a:r>
          </a:p>
          <a:p>
            <a:pPr>
              <a:buFont typeface="Wingdings" panose="05000000000000000000" pitchFamily="2" charset="2"/>
              <a:buChar char="Ø"/>
            </a:pPr>
            <a:r>
              <a:rPr lang="en-US" sz="2000" dirty="0"/>
              <a:t> Ukubuka maintains the dataset throughout the visualization process without any data drop.</a:t>
            </a:r>
          </a:p>
          <a:p>
            <a:pPr>
              <a:buFont typeface="Wingdings" panose="05000000000000000000" pitchFamily="2" charset="2"/>
              <a:buChar char="Ø"/>
            </a:pPr>
            <a:r>
              <a:rPr lang="en-US" sz="2000" dirty="0"/>
              <a:t> Visualization is done for the dataset as a whole. There is no data fragmentation. Thus reducing vulnerability.</a:t>
            </a:r>
          </a:p>
        </p:txBody>
      </p:sp>
    </p:spTree>
    <p:extLst>
      <p:ext uri="{BB962C8B-B14F-4D97-AF65-F5344CB8AC3E}">
        <p14:creationId xmlns:p14="http://schemas.microsoft.com/office/powerpoint/2010/main" val="51417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38</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38</a:t>
            </a:fld>
            <a:endParaRPr lang="en-US" dirty="0"/>
          </a:p>
        </p:txBody>
      </p:sp>
      <p:sp>
        <p:nvSpPr>
          <p:cNvPr id="62" name="Text Placeholder 33"/>
          <p:cNvSpPr txBox="1">
            <a:spLocks/>
          </p:cNvSpPr>
          <p:nvPr/>
        </p:nvSpPr>
        <p:spPr>
          <a:xfrm>
            <a:off x="650581" y="2490537"/>
            <a:ext cx="6029049" cy="384068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000" dirty="0">
                <a:solidFill>
                  <a:schemeClr val="tx2"/>
                </a:solidFill>
                <a:latin typeface="+mj-lt"/>
              </a:rPr>
              <a:t>It’s a graph dataset which shows the penetration of software technologies for a number of different projects.</a:t>
            </a:r>
          </a:p>
          <a:p>
            <a:pPr marL="0" indent="0">
              <a:buNone/>
            </a:pPr>
            <a:r>
              <a:rPr lang="en-AU" sz="2000" dirty="0">
                <a:solidFill>
                  <a:schemeClr val="tx2"/>
                </a:solidFill>
                <a:latin typeface="+mj-lt"/>
              </a:rPr>
              <a:t>Here, the data is organized in terms of different nodes where each node determines a particular technology like Java or Javascript etc. and has following attributes associated with it:</a:t>
            </a:r>
          </a:p>
          <a:p>
            <a:pPr marL="457200" indent="-457200">
              <a:buAutoNum type="arabicPeriod"/>
            </a:pPr>
            <a:r>
              <a:rPr lang="en-AU" sz="2000" dirty="0">
                <a:solidFill>
                  <a:schemeClr val="tx2"/>
                </a:solidFill>
                <a:latin typeface="+mj-lt"/>
              </a:rPr>
              <a:t>Node Color</a:t>
            </a:r>
          </a:p>
          <a:p>
            <a:pPr marL="457200" indent="-457200">
              <a:buAutoNum type="arabicPeriod"/>
            </a:pPr>
            <a:r>
              <a:rPr lang="en-AU" sz="2000" dirty="0">
                <a:solidFill>
                  <a:schemeClr val="tx2"/>
                </a:solidFill>
                <a:latin typeface="+mj-lt"/>
              </a:rPr>
              <a:t>Node Size</a:t>
            </a:r>
          </a:p>
          <a:p>
            <a:pPr marL="457200" indent="-457200">
              <a:buAutoNum type="arabicPeriod"/>
            </a:pPr>
            <a:r>
              <a:rPr lang="en-AU" sz="2000" dirty="0">
                <a:solidFill>
                  <a:schemeClr val="tx2"/>
                </a:solidFill>
                <a:latin typeface="+mj-lt"/>
              </a:rPr>
              <a:t>Node Position [(x,y) Coordinates]</a:t>
            </a:r>
          </a:p>
          <a:p>
            <a:pPr marL="457200" indent="-457200">
              <a:buAutoNum type="arabicPeriod"/>
            </a:pPr>
            <a:r>
              <a:rPr lang="en-AU" sz="2000" dirty="0">
                <a:solidFill>
                  <a:schemeClr val="tx2"/>
                </a:solidFill>
                <a:latin typeface="+mj-lt"/>
              </a:rPr>
              <a:t>Node Edges Information</a:t>
            </a:r>
          </a:p>
          <a:p>
            <a:pPr marL="0" indent="0">
              <a:buNone/>
            </a:pPr>
            <a:r>
              <a:rPr lang="en-AU" sz="2000" dirty="0">
                <a:solidFill>
                  <a:schemeClr val="tx2"/>
                </a:solidFill>
                <a:latin typeface="+mj-lt"/>
              </a:rPr>
              <a:t> </a:t>
            </a:r>
          </a:p>
        </p:txBody>
      </p:sp>
      <p:sp>
        <p:nvSpPr>
          <p:cNvPr id="3" name="Text Placeholder 2"/>
          <p:cNvSpPr>
            <a:spLocks noGrp="1"/>
          </p:cNvSpPr>
          <p:nvPr>
            <p:ph type="body" sz="quarter" idx="14"/>
          </p:nvPr>
        </p:nvSpPr>
        <p:spPr>
          <a:xfrm>
            <a:off x="650581" y="649914"/>
            <a:ext cx="10905239" cy="304623"/>
          </a:xfrm>
        </p:spPr>
        <p:txBody>
          <a:bodyPr/>
          <a:lstStyle/>
          <a:p>
            <a:r>
              <a:rPr lang="en-US" dirty="0"/>
              <a:t>Dataset</a:t>
            </a:r>
          </a:p>
        </p:txBody>
      </p:sp>
      <p:pic>
        <p:nvPicPr>
          <p:cNvPr id="6" name="Picture 5">
            <a:extLst>
              <a:ext uri="{FF2B5EF4-FFF2-40B4-BE49-F238E27FC236}">
                <a16:creationId xmlns:a16="http://schemas.microsoft.com/office/drawing/2014/main" id="{095EC756-B4AD-4EE8-BCF0-36804B817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855" y="3346515"/>
            <a:ext cx="2984711" cy="2984711"/>
          </a:xfrm>
          <a:prstGeom prst="rect">
            <a:avLst/>
          </a:prstGeom>
        </p:spPr>
      </p:pic>
      <p:sp>
        <p:nvSpPr>
          <p:cNvPr id="7" name="Text Placeholder 33">
            <a:extLst>
              <a:ext uri="{FF2B5EF4-FFF2-40B4-BE49-F238E27FC236}">
                <a16:creationId xmlns:a16="http://schemas.microsoft.com/office/drawing/2014/main" id="{3CC7FF4A-CBE8-4308-AABD-0DE6362390F6}"/>
              </a:ext>
            </a:extLst>
          </p:cNvPr>
          <p:cNvSpPr txBox="1">
            <a:spLocks/>
          </p:cNvSpPr>
          <p:nvPr/>
        </p:nvSpPr>
        <p:spPr>
          <a:xfrm>
            <a:off x="650581" y="1576092"/>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Software Technologies Penetration</a:t>
            </a:r>
          </a:p>
        </p:txBody>
      </p:sp>
    </p:spTree>
    <p:extLst>
      <p:ext uri="{BB962C8B-B14F-4D97-AF65-F5344CB8AC3E}">
        <p14:creationId xmlns:p14="http://schemas.microsoft.com/office/powerpoint/2010/main" val="195316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39</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39</a:t>
            </a:fld>
            <a:endParaRPr lang="en-US" dirty="0"/>
          </a:p>
        </p:txBody>
      </p:sp>
      <p:sp>
        <p:nvSpPr>
          <p:cNvPr id="62" name="Text Placeholder 33"/>
          <p:cNvSpPr txBox="1">
            <a:spLocks/>
          </p:cNvSpPr>
          <p:nvPr/>
        </p:nvSpPr>
        <p:spPr>
          <a:xfrm>
            <a:off x="650581" y="2490537"/>
            <a:ext cx="10837714" cy="384068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400" b="1" dirty="0">
                <a:solidFill>
                  <a:schemeClr val="tx2"/>
                </a:solidFill>
                <a:latin typeface="+mj-lt"/>
              </a:rPr>
              <a:t>Delimiter: Comma (,)</a:t>
            </a:r>
          </a:p>
          <a:p>
            <a:pPr marL="0" indent="0">
              <a:buNone/>
            </a:pPr>
            <a:r>
              <a:rPr lang="en-AU" sz="1400" b="1" u="sng" dirty="0">
                <a:solidFill>
                  <a:schemeClr val="tx2"/>
                </a:solidFill>
                <a:latin typeface="+mj-lt"/>
              </a:rPr>
              <a:t>Column Details:</a:t>
            </a:r>
          </a:p>
          <a:p>
            <a:pPr marL="0" indent="0">
              <a:buNone/>
            </a:pPr>
            <a:r>
              <a:rPr lang="en-AU" sz="1400" dirty="0">
                <a:solidFill>
                  <a:schemeClr val="tx2"/>
                </a:solidFill>
                <a:latin typeface="+mj-lt"/>
              </a:rPr>
              <a:t>nodes__label</a:t>
            </a:r>
          </a:p>
          <a:p>
            <a:pPr marL="0" indent="0">
              <a:buNone/>
            </a:pPr>
            <a:r>
              <a:rPr lang="en-AU" sz="1400" dirty="0">
                <a:solidFill>
                  <a:schemeClr val="tx2"/>
                </a:solidFill>
                <a:latin typeface="+mj-lt"/>
              </a:rPr>
              <a:t>nodes__y</a:t>
            </a:r>
          </a:p>
          <a:p>
            <a:pPr marL="0" indent="0">
              <a:buNone/>
            </a:pPr>
            <a:r>
              <a:rPr lang="en-AU" sz="1400" dirty="0">
                <a:solidFill>
                  <a:schemeClr val="tx2"/>
                </a:solidFill>
                <a:latin typeface="+mj-lt"/>
              </a:rPr>
              <a:t>nodes__x</a:t>
            </a:r>
          </a:p>
          <a:p>
            <a:pPr marL="0" indent="0">
              <a:buNone/>
            </a:pPr>
            <a:r>
              <a:rPr lang="en-AU" sz="1400" dirty="0">
                <a:solidFill>
                  <a:schemeClr val="tx2"/>
                </a:solidFill>
                <a:latin typeface="+mj-lt"/>
              </a:rPr>
              <a:t>nodes__id</a:t>
            </a:r>
          </a:p>
          <a:p>
            <a:pPr marL="0" indent="0">
              <a:buNone/>
            </a:pPr>
            <a:r>
              <a:rPr lang="en-AU" sz="1400" b="1" dirty="0">
                <a:solidFill>
                  <a:srgbClr val="FF0000"/>
                </a:solidFill>
                <a:latin typeface="+mj-lt"/>
              </a:rPr>
              <a:t>nodes__color__red [RED Color Decimal Value]</a:t>
            </a:r>
          </a:p>
          <a:p>
            <a:pPr marL="0" indent="0">
              <a:buNone/>
            </a:pPr>
            <a:r>
              <a:rPr lang="en-AU" sz="1400" b="1" dirty="0">
                <a:solidFill>
                  <a:srgbClr val="FF0000"/>
                </a:solidFill>
                <a:latin typeface="+mj-lt"/>
              </a:rPr>
              <a:t>nodes__color__green [GREEN Color Decimal Value]</a:t>
            </a:r>
          </a:p>
          <a:p>
            <a:pPr marL="0" indent="0">
              <a:buNone/>
            </a:pPr>
            <a:r>
              <a:rPr lang="en-AU" sz="1400" b="1" dirty="0">
                <a:solidFill>
                  <a:srgbClr val="FF0000"/>
                </a:solidFill>
                <a:latin typeface="+mj-lt"/>
              </a:rPr>
              <a:t>nodes__color__blue [BLUE Color Decimal Value]</a:t>
            </a:r>
          </a:p>
          <a:p>
            <a:pPr marL="0" indent="0">
              <a:buNone/>
            </a:pPr>
            <a:r>
              <a:rPr lang="en-AU" sz="1400" dirty="0">
                <a:solidFill>
                  <a:schemeClr val="tx2"/>
                </a:solidFill>
                <a:latin typeface="+mj-lt"/>
              </a:rPr>
              <a:t>nodes__size</a:t>
            </a:r>
          </a:p>
          <a:p>
            <a:pPr marL="0" indent="0">
              <a:buNone/>
            </a:pPr>
            <a:r>
              <a:rPr lang="en-AU" sz="1400" dirty="0">
                <a:solidFill>
                  <a:schemeClr val="tx2"/>
                </a:solidFill>
                <a:latin typeface="+mj-lt"/>
              </a:rPr>
              <a:t>edges__sourceID</a:t>
            </a:r>
          </a:p>
          <a:p>
            <a:pPr marL="0" indent="0">
              <a:buNone/>
            </a:pPr>
            <a:r>
              <a:rPr lang="en-AU" sz="1400" dirty="0">
                <a:solidFill>
                  <a:schemeClr val="tx2"/>
                </a:solidFill>
                <a:latin typeface="+mj-lt"/>
              </a:rPr>
              <a:t>edges__targetID</a:t>
            </a:r>
          </a:p>
          <a:p>
            <a:pPr marL="0" indent="0">
              <a:buNone/>
            </a:pPr>
            <a:r>
              <a:rPr lang="en-AU" sz="1400" dirty="0">
                <a:solidFill>
                  <a:schemeClr val="tx2"/>
                </a:solidFill>
                <a:latin typeface="+mj-lt"/>
              </a:rPr>
              <a:t>edges__size</a:t>
            </a:r>
          </a:p>
        </p:txBody>
      </p:sp>
      <p:sp>
        <p:nvSpPr>
          <p:cNvPr id="3" name="Text Placeholder 2"/>
          <p:cNvSpPr>
            <a:spLocks noGrp="1"/>
          </p:cNvSpPr>
          <p:nvPr>
            <p:ph type="body" sz="quarter" idx="14"/>
          </p:nvPr>
        </p:nvSpPr>
        <p:spPr>
          <a:xfrm>
            <a:off x="650581" y="649914"/>
            <a:ext cx="10905239" cy="304623"/>
          </a:xfrm>
        </p:spPr>
        <p:txBody>
          <a:bodyPr/>
          <a:lstStyle/>
          <a:p>
            <a:r>
              <a:rPr lang="en-US" dirty="0"/>
              <a:t>Dataset #1</a:t>
            </a:r>
          </a:p>
        </p:txBody>
      </p:sp>
      <p:sp>
        <p:nvSpPr>
          <p:cNvPr id="7" name="Text Placeholder 33">
            <a:extLst>
              <a:ext uri="{FF2B5EF4-FFF2-40B4-BE49-F238E27FC236}">
                <a16:creationId xmlns:a16="http://schemas.microsoft.com/office/drawing/2014/main" id="{3CC7FF4A-CBE8-4308-AABD-0DE6362390F6}"/>
              </a:ext>
            </a:extLst>
          </p:cNvPr>
          <p:cNvSpPr txBox="1">
            <a:spLocks/>
          </p:cNvSpPr>
          <p:nvPr/>
        </p:nvSpPr>
        <p:spPr>
          <a:xfrm>
            <a:off x="650581" y="1576092"/>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Software Technologies Penetration</a:t>
            </a:r>
          </a:p>
        </p:txBody>
      </p:sp>
      <p:pic>
        <p:nvPicPr>
          <p:cNvPr id="8" name="Picture 7">
            <a:extLst>
              <a:ext uri="{FF2B5EF4-FFF2-40B4-BE49-F238E27FC236}">
                <a16:creationId xmlns:a16="http://schemas.microsoft.com/office/drawing/2014/main" id="{BD8673BB-6956-4B12-948A-E718998B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855" y="3346515"/>
            <a:ext cx="2984711" cy="2984711"/>
          </a:xfrm>
          <a:prstGeom prst="rect">
            <a:avLst/>
          </a:prstGeom>
        </p:spPr>
      </p:pic>
    </p:spTree>
    <p:extLst>
      <p:ext uri="{BB962C8B-B14F-4D97-AF65-F5344CB8AC3E}">
        <p14:creationId xmlns:p14="http://schemas.microsoft.com/office/powerpoint/2010/main" val="313546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Ukubuka Schema</a:t>
            </a:r>
          </a:p>
        </p:txBody>
      </p:sp>
      <p:sp>
        <p:nvSpPr>
          <p:cNvPr id="4" name="Slide Number Placeholder 3"/>
          <p:cNvSpPr>
            <a:spLocks noGrp="1"/>
          </p:cNvSpPr>
          <p:nvPr>
            <p:ph type="sldNum" sz="quarter" idx="12"/>
          </p:nvPr>
        </p:nvSpPr>
        <p:spPr/>
        <p:txBody>
          <a:bodyPr/>
          <a:lstStyle/>
          <a:p>
            <a:fld id="{FCEE2C88-6C8F-484D-AF69-578F576B1F44}" type="slidenum">
              <a:rPr lang="en-US" smtClean="0"/>
              <a:pPr/>
              <a:t>4</a:t>
            </a:fld>
            <a:endParaRPr lang="en-US" dirty="0"/>
          </a:p>
        </p:txBody>
      </p:sp>
      <p:sp>
        <p:nvSpPr>
          <p:cNvPr id="9" name="Text Placeholder 8"/>
          <p:cNvSpPr>
            <a:spLocks noGrp="1"/>
          </p:cNvSpPr>
          <p:nvPr>
            <p:ph type="body" sz="quarter" idx="15"/>
          </p:nvPr>
        </p:nvSpPr>
        <p:spPr/>
        <p:txBody>
          <a:bodyPr/>
          <a:lstStyle/>
          <a:p>
            <a:r>
              <a:rPr lang="en-US" dirty="0"/>
              <a:t>OVERVIEW</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4</a:t>
            </a:fld>
            <a:endParaRPr lang="en-US" dirty="0"/>
          </a:p>
        </p:txBody>
      </p:sp>
      <p:sp>
        <p:nvSpPr>
          <p:cNvPr id="33" name="TextBox 32"/>
          <p:cNvSpPr txBox="1"/>
          <p:nvPr/>
        </p:nvSpPr>
        <p:spPr>
          <a:xfrm>
            <a:off x="3407655" y="2681078"/>
            <a:ext cx="3251562" cy="400110"/>
          </a:xfrm>
          <a:prstGeom prst="rect">
            <a:avLst/>
          </a:prstGeom>
          <a:noFill/>
        </p:spPr>
        <p:txBody>
          <a:bodyPr wrap="square" lIns="36000" rIns="36000" rtlCol="0">
            <a:spAutoFit/>
          </a:bodyPr>
          <a:lstStyle/>
          <a:p>
            <a:r>
              <a:rPr lang="en-AU" sz="2000" b="1" dirty="0">
                <a:solidFill>
                  <a:schemeClr val="tx2"/>
                </a:solidFill>
                <a:latin typeface="+mj-lt"/>
              </a:rPr>
              <a:t>T</a:t>
            </a:r>
            <a:r>
              <a:rPr lang="en-AU" sz="2000" dirty="0">
                <a:solidFill>
                  <a:schemeClr val="tx2"/>
                </a:solidFill>
                <a:latin typeface="+mj-lt"/>
              </a:rPr>
              <a:t>ransform Tag(s)</a:t>
            </a:r>
          </a:p>
        </p:txBody>
      </p:sp>
      <p:sp>
        <p:nvSpPr>
          <p:cNvPr id="34" name="TextBox 33"/>
          <p:cNvSpPr txBox="1"/>
          <p:nvPr/>
        </p:nvSpPr>
        <p:spPr>
          <a:xfrm>
            <a:off x="3416285" y="2999359"/>
            <a:ext cx="7095254" cy="535531"/>
          </a:xfrm>
          <a:prstGeom prst="rect">
            <a:avLst/>
          </a:prstGeom>
          <a:noFill/>
        </p:spPr>
        <p:txBody>
          <a:bodyPr wrap="square" lIns="36000" rIns="36000" rtlCol="0">
            <a:spAutoFit/>
          </a:bodyPr>
          <a:lstStyle/>
          <a:p>
            <a:pPr>
              <a:lnSpc>
                <a:spcPct val="120000"/>
              </a:lnSpc>
            </a:pPr>
            <a:r>
              <a:rPr lang="en-US" sz="1200" dirty="0"/>
              <a:t>Ordered List of </a:t>
            </a:r>
            <a:r>
              <a:rPr lang="en-US" sz="1200" b="1" dirty="0"/>
              <a:t>TRANSFORM Tag </a:t>
            </a:r>
            <a:r>
              <a:rPr lang="en-US" sz="1200" dirty="0"/>
              <a:t>which consists of Unique Identification Tag (UID) &amp; Ordered List of Operations</a:t>
            </a:r>
            <a:endParaRPr lang="en-US" sz="1200" dirty="0">
              <a:solidFill>
                <a:schemeClr val="tx2"/>
              </a:solidFill>
            </a:endParaRPr>
          </a:p>
        </p:txBody>
      </p:sp>
      <p:sp>
        <p:nvSpPr>
          <p:cNvPr id="37" name="TextBox 36"/>
          <p:cNvSpPr txBox="1"/>
          <p:nvPr/>
        </p:nvSpPr>
        <p:spPr>
          <a:xfrm>
            <a:off x="3407654" y="3778667"/>
            <a:ext cx="3758459" cy="400110"/>
          </a:xfrm>
          <a:prstGeom prst="rect">
            <a:avLst/>
          </a:prstGeom>
          <a:noFill/>
        </p:spPr>
        <p:txBody>
          <a:bodyPr wrap="square" lIns="36000" rIns="36000" rtlCol="0">
            <a:spAutoFit/>
          </a:bodyPr>
          <a:lstStyle/>
          <a:p>
            <a:r>
              <a:rPr lang="en-AU" sz="2000" b="1" dirty="0">
                <a:solidFill>
                  <a:schemeClr val="tx2"/>
                </a:solidFill>
                <a:latin typeface="+mj-lt"/>
              </a:rPr>
              <a:t>L</a:t>
            </a:r>
            <a:r>
              <a:rPr lang="en-AU" sz="2000" dirty="0">
                <a:solidFill>
                  <a:schemeClr val="tx2"/>
                </a:solidFill>
                <a:latin typeface="+mj-lt"/>
              </a:rPr>
              <a:t>oad Tag(s)</a:t>
            </a:r>
          </a:p>
        </p:txBody>
      </p:sp>
      <p:sp>
        <p:nvSpPr>
          <p:cNvPr id="38" name="TextBox 37"/>
          <p:cNvSpPr txBox="1"/>
          <p:nvPr/>
        </p:nvSpPr>
        <p:spPr>
          <a:xfrm>
            <a:off x="3407654" y="4097254"/>
            <a:ext cx="7095254" cy="535531"/>
          </a:xfrm>
          <a:prstGeom prst="rect">
            <a:avLst/>
          </a:prstGeom>
          <a:noFill/>
        </p:spPr>
        <p:txBody>
          <a:bodyPr wrap="square" lIns="36000" rIns="36000" rtlCol="0">
            <a:spAutoFit/>
          </a:bodyPr>
          <a:lstStyle/>
          <a:p>
            <a:pPr>
              <a:lnSpc>
                <a:spcPct val="120000"/>
              </a:lnSpc>
            </a:pPr>
            <a:r>
              <a:rPr lang="en-US" sz="1200" dirty="0"/>
              <a:t>Ordered List of </a:t>
            </a:r>
            <a:r>
              <a:rPr lang="en-US" sz="1200" b="1" dirty="0"/>
              <a:t>LOAD Tag</a:t>
            </a:r>
            <a:r>
              <a:rPr lang="en-US" sz="1200" dirty="0"/>
              <a:t> which consists of Unique Identification Tag (UID), Source File Type, Source File Location &amp; Ordered List of Operations</a:t>
            </a:r>
            <a:endParaRPr lang="en-US" sz="1200" dirty="0">
              <a:solidFill>
                <a:schemeClr val="tx2"/>
              </a:solidFill>
            </a:endParaRPr>
          </a:p>
        </p:txBody>
      </p:sp>
      <p:sp>
        <p:nvSpPr>
          <p:cNvPr id="39" name="TextBox 38"/>
          <p:cNvSpPr txBox="1"/>
          <p:nvPr/>
        </p:nvSpPr>
        <p:spPr>
          <a:xfrm>
            <a:off x="3407655" y="4896552"/>
            <a:ext cx="3251562" cy="400110"/>
          </a:xfrm>
          <a:prstGeom prst="rect">
            <a:avLst/>
          </a:prstGeom>
          <a:noFill/>
        </p:spPr>
        <p:txBody>
          <a:bodyPr wrap="square" lIns="36000" rIns="36000" rtlCol="0">
            <a:spAutoFit/>
          </a:bodyPr>
          <a:lstStyle/>
          <a:p>
            <a:r>
              <a:rPr lang="en-AU" sz="2000" b="1" dirty="0">
                <a:solidFill>
                  <a:schemeClr val="tx2"/>
                </a:solidFill>
                <a:latin typeface="+mj-lt"/>
              </a:rPr>
              <a:t>V</a:t>
            </a:r>
            <a:r>
              <a:rPr lang="en-AU" sz="2000" dirty="0">
                <a:solidFill>
                  <a:schemeClr val="tx2"/>
                </a:solidFill>
                <a:latin typeface="+mj-lt"/>
              </a:rPr>
              <a:t>isualize Tag(s)</a:t>
            </a:r>
          </a:p>
        </p:txBody>
      </p:sp>
      <p:sp>
        <p:nvSpPr>
          <p:cNvPr id="40" name="TextBox 39"/>
          <p:cNvSpPr txBox="1"/>
          <p:nvPr/>
        </p:nvSpPr>
        <p:spPr>
          <a:xfrm>
            <a:off x="3416285" y="5242073"/>
            <a:ext cx="7095254" cy="293607"/>
          </a:xfrm>
          <a:prstGeom prst="rect">
            <a:avLst/>
          </a:prstGeom>
          <a:noFill/>
        </p:spPr>
        <p:txBody>
          <a:bodyPr wrap="square" lIns="36000" rIns="36000" rtlCol="0">
            <a:spAutoFit/>
          </a:bodyPr>
          <a:lstStyle/>
          <a:p>
            <a:pPr>
              <a:lnSpc>
                <a:spcPct val="120000"/>
              </a:lnSpc>
            </a:pPr>
            <a:r>
              <a:rPr lang="en-US" sz="1200" dirty="0"/>
              <a:t>Ordered List of </a:t>
            </a:r>
            <a:r>
              <a:rPr lang="en-US" sz="1200" b="1" dirty="0"/>
              <a:t>VISUALIZE</a:t>
            </a:r>
            <a:r>
              <a:rPr lang="en-US" sz="1200" dirty="0"/>
              <a:t> </a:t>
            </a:r>
            <a:r>
              <a:rPr lang="en-US" sz="1200" b="1" dirty="0"/>
              <a:t>Tag</a:t>
            </a:r>
            <a:r>
              <a:rPr lang="en-US" sz="1200" dirty="0"/>
              <a:t> structure of which is TBD</a:t>
            </a:r>
            <a:endParaRPr lang="en-US" sz="1200" dirty="0">
              <a:solidFill>
                <a:schemeClr val="tx2"/>
              </a:solidFill>
            </a:endParaRPr>
          </a:p>
        </p:txBody>
      </p:sp>
      <p:sp>
        <p:nvSpPr>
          <p:cNvPr id="42" name="Chevron 41"/>
          <p:cNvSpPr/>
          <p:nvPr/>
        </p:nvSpPr>
        <p:spPr>
          <a:xfrm>
            <a:off x="1736733" y="2717449"/>
            <a:ext cx="1518287" cy="791386"/>
          </a:xfrm>
          <a:prstGeom prst="chevron">
            <a:avLst>
              <a:gd name="adj" fmla="val 270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a:solidFill>
                  <a:schemeClr val="bg1"/>
                </a:solidFill>
                <a:latin typeface="FontAwesome" pitchFamily="2" charset="0"/>
              </a:rPr>
              <a:t>#2</a:t>
            </a:r>
            <a:endParaRPr lang="en-US" sz="2800" dirty="0">
              <a:solidFill>
                <a:schemeClr val="bg1"/>
              </a:solidFill>
              <a:latin typeface="FontAwesome" pitchFamily="2" charset="0"/>
            </a:endParaRPr>
          </a:p>
        </p:txBody>
      </p:sp>
      <p:sp>
        <p:nvSpPr>
          <p:cNvPr id="43" name="Chevron 42"/>
          <p:cNvSpPr/>
          <p:nvPr/>
        </p:nvSpPr>
        <p:spPr>
          <a:xfrm>
            <a:off x="1736733" y="3848709"/>
            <a:ext cx="1518287" cy="791386"/>
          </a:xfrm>
          <a:prstGeom prst="chevron">
            <a:avLst>
              <a:gd name="adj" fmla="val 270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sz="2800" dirty="0">
                <a:solidFill>
                  <a:srgbClr val="FFFFFF"/>
                </a:solidFill>
                <a:latin typeface="FontAwesome" pitchFamily="2" charset="0"/>
              </a:rPr>
              <a:t>#3</a:t>
            </a:r>
            <a:endParaRPr lang="en-US" sz="2800" dirty="0"/>
          </a:p>
        </p:txBody>
      </p:sp>
      <p:sp>
        <p:nvSpPr>
          <p:cNvPr id="44" name="Chevron 43"/>
          <p:cNvSpPr/>
          <p:nvPr/>
        </p:nvSpPr>
        <p:spPr>
          <a:xfrm>
            <a:off x="1736733" y="4965893"/>
            <a:ext cx="1518287" cy="791386"/>
          </a:xfrm>
          <a:prstGeom prst="chevron">
            <a:avLst>
              <a:gd name="adj" fmla="val 2702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AU" sz="2800" dirty="0">
                <a:solidFill>
                  <a:srgbClr val="FFFFFF"/>
                </a:solidFill>
                <a:latin typeface="FontAwesome" pitchFamily="2" charset="0"/>
              </a:rPr>
              <a:t>#4</a:t>
            </a:r>
            <a:endParaRPr lang="en-US" sz="2800" dirty="0">
              <a:solidFill>
                <a:srgbClr val="FFFFFF"/>
              </a:solidFill>
            </a:endParaRPr>
          </a:p>
        </p:txBody>
      </p:sp>
      <p:sp>
        <p:nvSpPr>
          <p:cNvPr id="17" name="Chevron 40">
            <a:extLst>
              <a:ext uri="{FF2B5EF4-FFF2-40B4-BE49-F238E27FC236}">
                <a16:creationId xmlns:a16="http://schemas.microsoft.com/office/drawing/2014/main" id="{E6AADE93-7AF1-4BF0-A309-2E3A29DE788A}"/>
              </a:ext>
            </a:extLst>
          </p:cNvPr>
          <p:cNvSpPr/>
          <p:nvPr/>
        </p:nvSpPr>
        <p:spPr>
          <a:xfrm>
            <a:off x="1736733" y="1594443"/>
            <a:ext cx="1518287" cy="791386"/>
          </a:xfrm>
          <a:prstGeom prst="chevron">
            <a:avLst>
              <a:gd name="adj" fmla="val 270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solidFill>
                  <a:schemeClr val="bg1"/>
                </a:solidFill>
                <a:latin typeface="FontAwesome" pitchFamily="2" charset="0"/>
              </a:rPr>
              <a:t>#1</a:t>
            </a:r>
            <a:endParaRPr lang="en-US" sz="2800" dirty="0">
              <a:solidFill>
                <a:schemeClr val="bg1"/>
              </a:solidFill>
            </a:endParaRPr>
          </a:p>
        </p:txBody>
      </p:sp>
      <p:sp>
        <p:nvSpPr>
          <p:cNvPr id="19" name="TextBox 18">
            <a:extLst>
              <a:ext uri="{FF2B5EF4-FFF2-40B4-BE49-F238E27FC236}">
                <a16:creationId xmlns:a16="http://schemas.microsoft.com/office/drawing/2014/main" id="{9A7DE825-7730-41AE-AA96-D7BC3854026E}"/>
              </a:ext>
            </a:extLst>
          </p:cNvPr>
          <p:cNvSpPr txBox="1"/>
          <p:nvPr/>
        </p:nvSpPr>
        <p:spPr>
          <a:xfrm>
            <a:off x="3416285" y="1588289"/>
            <a:ext cx="2018568" cy="400110"/>
          </a:xfrm>
          <a:prstGeom prst="rect">
            <a:avLst/>
          </a:prstGeom>
          <a:noFill/>
        </p:spPr>
        <p:txBody>
          <a:bodyPr wrap="square" lIns="36000" rIns="36000" rtlCol="0">
            <a:spAutoFit/>
          </a:bodyPr>
          <a:lstStyle/>
          <a:p>
            <a:r>
              <a:rPr lang="en-AU" sz="2000" b="1" dirty="0">
                <a:solidFill>
                  <a:schemeClr val="tx2"/>
                </a:solidFill>
                <a:latin typeface="+mj-lt"/>
              </a:rPr>
              <a:t>E</a:t>
            </a:r>
            <a:r>
              <a:rPr lang="en-AU" sz="2000" dirty="0">
                <a:solidFill>
                  <a:schemeClr val="tx2"/>
                </a:solidFill>
                <a:latin typeface="+mj-lt"/>
              </a:rPr>
              <a:t>xtract Tag(s)</a:t>
            </a:r>
          </a:p>
        </p:txBody>
      </p:sp>
      <p:sp>
        <p:nvSpPr>
          <p:cNvPr id="20" name="TextBox 19">
            <a:extLst>
              <a:ext uri="{FF2B5EF4-FFF2-40B4-BE49-F238E27FC236}">
                <a16:creationId xmlns:a16="http://schemas.microsoft.com/office/drawing/2014/main" id="{6EA7DBA1-5DCE-40BA-B4DF-778B4A1B8A13}"/>
              </a:ext>
            </a:extLst>
          </p:cNvPr>
          <p:cNvSpPr txBox="1"/>
          <p:nvPr/>
        </p:nvSpPr>
        <p:spPr>
          <a:xfrm>
            <a:off x="3424915" y="1906570"/>
            <a:ext cx="7095254" cy="535531"/>
          </a:xfrm>
          <a:prstGeom prst="rect">
            <a:avLst/>
          </a:prstGeom>
          <a:noFill/>
        </p:spPr>
        <p:txBody>
          <a:bodyPr wrap="square" lIns="36000" rIns="36000" rtlCol="0">
            <a:spAutoFit/>
          </a:bodyPr>
          <a:lstStyle/>
          <a:p>
            <a:pPr>
              <a:lnSpc>
                <a:spcPct val="120000"/>
              </a:lnSpc>
            </a:pPr>
            <a:r>
              <a:rPr lang="en-US" sz="1200" dirty="0"/>
              <a:t>Ordered List of </a:t>
            </a:r>
            <a:r>
              <a:rPr lang="en-US" sz="1200" b="1" dirty="0"/>
              <a:t>EXTRACT Tag </a:t>
            </a:r>
            <a:r>
              <a:rPr lang="en-US" sz="1200" dirty="0"/>
              <a:t>which consists of Unique Identification Tag (UID), Source File Type, Source File Location &amp; Flags</a:t>
            </a:r>
            <a:endParaRPr lang="en-US" sz="1200" dirty="0">
              <a:solidFill>
                <a:schemeClr val="tx2"/>
              </a:solidFill>
            </a:endParaRPr>
          </a:p>
        </p:txBody>
      </p:sp>
    </p:spTree>
    <p:extLst>
      <p:ext uri="{BB962C8B-B14F-4D97-AF65-F5344CB8AC3E}">
        <p14:creationId xmlns:p14="http://schemas.microsoft.com/office/powerpoint/2010/main" val="213551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7" grpId="0"/>
      <p:bldP spid="38" grpId="0"/>
      <p:bldP spid="39" grpId="0"/>
      <p:bldP spid="40" grpId="0"/>
      <p:bldP spid="42" grpId="0" animBg="1"/>
      <p:bldP spid="43" grpId="0" animBg="1"/>
      <p:bldP spid="44" grpId="0" animBg="1"/>
      <p:bldP spid="17" grpId="0" animBg="1"/>
      <p:bldP spid="1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40</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40</a:t>
            </a:fld>
            <a:endParaRPr lang="en-US" dirty="0"/>
          </a:p>
        </p:txBody>
      </p:sp>
      <p:sp>
        <p:nvSpPr>
          <p:cNvPr id="62" name="Text Placeholder 33"/>
          <p:cNvSpPr txBox="1">
            <a:spLocks/>
          </p:cNvSpPr>
          <p:nvPr/>
        </p:nvSpPr>
        <p:spPr>
          <a:xfrm>
            <a:off x="650581" y="2490537"/>
            <a:ext cx="10837714" cy="384068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400" b="1" dirty="0">
                <a:solidFill>
                  <a:schemeClr val="tx2"/>
                </a:solidFill>
                <a:latin typeface="+mj-lt"/>
              </a:rPr>
              <a:t>Delimiter: Bar (|)</a:t>
            </a:r>
          </a:p>
          <a:p>
            <a:pPr marL="0" indent="0">
              <a:buNone/>
            </a:pPr>
            <a:r>
              <a:rPr lang="en-AU" sz="1400" b="1" u="sng" dirty="0">
                <a:solidFill>
                  <a:schemeClr val="tx2"/>
                </a:solidFill>
                <a:latin typeface="+mj-lt"/>
              </a:rPr>
              <a:t>Column Details:</a:t>
            </a:r>
          </a:p>
          <a:p>
            <a:pPr marL="0" indent="0">
              <a:buNone/>
            </a:pPr>
            <a:r>
              <a:rPr lang="en-AU" sz="1400" dirty="0">
                <a:solidFill>
                  <a:schemeClr val="tx2"/>
                </a:solidFill>
                <a:latin typeface="+mj-lt"/>
              </a:rPr>
              <a:t>nodes__color</a:t>
            </a:r>
          </a:p>
          <a:p>
            <a:pPr marL="0" indent="0">
              <a:buNone/>
            </a:pPr>
            <a:r>
              <a:rPr lang="en-AU" sz="1400" b="1" dirty="0">
                <a:solidFill>
                  <a:srgbClr val="FF0000"/>
                </a:solidFill>
                <a:latin typeface="+mj-lt"/>
              </a:rPr>
              <a:t>nodes__coordinates [JSON with x &amp; y coordinates]</a:t>
            </a:r>
          </a:p>
          <a:p>
            <a:pPr marL="0" indent="0">
              <a:buNone/>
            </a:pPr>
            <a:r>
              <a:rPr lang="en-AU" sz="1400" dirty="0">
                <a:solidFill>
                  <a:schemeClr val="tx2"/>
                </a:solidFill>
                <a:latin typeface="+mj-lt"/>
              </a:rPr>
              <a:t>nodes__label</a:t>
            </a:r>
          </a:p>
          <a:p>
            <a:pPr marL="0" indent="0">
              <a:buNone/>
            </a:pPr>
            <a:r>
              <a:rPr lang="en-AU" sz="1400" dirty="0">
                <a:solidFill>
                  <a:schemeClr val="tx2"/>
                </a:solidFill>
                <a:latin typeface="+mj-lt"/>
              </a:rPr>
              <a:t>nodes__id</a:t>
            </a:r>
          </a:p>
          <a:p>
            <a:pPr marL="0" indent="0">
              <a:buNone/>
            </a:pPr>
            <a:r>
              <a:rPr lang="en-AU" sz="1400" dirty="0">
                <a:solidFill>
                  <a:schemeClr val="tx2"/>
                </a:solidFill>
                <a:latin typeface="+mj-lt"/>
              </a:rPr>
              <a:t>nodes__size</a:t>
            </a:r>
          </a:p>
          <a:p>
            <a:pPr marL="0" indent="0">
              <a:buNone/>
            </a:pPr>
            <a:r>
              <a:rPr lang="en-AU" sz="1400" dirty="0">
                <a:solidFill>
                  <a:schemeClr val="tx2"/>
                </a:solidFill>
                <a:latin typeface="+mj-lt"/>
              </a:rPr>
              <a:t>edges__sourceID</a:t>
            </a:r>
          </a:p>
          <a:p>
            <a:pPr marL="0" indent="0">
              <a:buNone/>
            </a:pPr>
            <a:r>
              <a:rPr lang="en-AU" sz="1400" dirty="0">
                <a:solidFill>
                  <a:schemeClr val="tx2"/>
                </a:solidFill>
                <a:latin typeface="+mj-lt"/>
              </a:rPr>
              <a:t>edges__targetID</a:t>
            </a:r>
          </a:p>
          <a:p>
            <a:pPr marL="0" indent="0">
              <a:buNone/>
            </a:pPr>
            <a:r>
              <a:rPr lang="en-AU" sz="1400" dirty="0">
                <a:solidFill>
                  <a:schemeClr val="tx2"/>
                </a:solidFill>
                <a:latin typeface="+mj-lt"/>
              </a:rPr>
              <a:t>edges__size</a:t>
            </a:r>
          </a:p>
        </p:txBody>
      </p:sp>
      <p:sp>
        <p:nvSpPr>
          <p:cNvPr id="3" name="Text Placeholder 2"/>
          <p:cNvSpPr>
            <a:spLocks noGrp="1"/>
          </p:cNvSpPr>
          <p:nvPr>
            <p:ph type="body" sz="quarter" idx="14"/>
          </p:nvPr>
        </p:nvSpPr>
        <p:spPr>
          <a:xfrm>
            <a:off x="650581" y="649914"/>
            <a:ext cx="10905239" cy="304623"/>
          </a:xfrm>
        </p:spPr>
        <p:txBody>
          <a:bodyPr/>
          <a:lstStyle/>
          <a:p>
            <a:r>
              <a:rPr lang="en-US" dirty="0"/>
              <a:t>Dataset #2</a:t>
            </a:r>
          </a:p>
        </p:txBody>
      </p:sp>
      <p:sp>
        <p:nvSpPr>
          <p:cNvPr id="7" name="Text Placeholder 33">
            <a:extLst>
              <a:ext uri="{FF2B5EF4-FFF2-40B4-BE49-F238E27FC236}">
                <a16:creationId xmlns:a16="http://schemas.microsoft.com/office/drawing/2014/main" id="{FBB8FE0E-8F29-42AD-9557-3B328CFB4737}"/>
              </a:ext>
            </a:extLst>
          </p:cNvPr>
          <p:cNvSpPr txBox="1">
            <a:spLocks/>
          </p:cNvSpPr>
          <p:nvPr/>
        </p:nvSpPr>
        <p:spPr>
          <a:xfrm>
            <a:off x="650581" y="1576092"/>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Software Technologies Penetration</a:t>
            </a:r>
          </a:p>
        </p:txBody>
      </p:sp>
      <p:pic>
        <p:nvPicPr>
          <p:cNvPr id="8" name="Picture 7">
            <a:extLst>
              <a:ext uri="{FF2B5EF4-FFF2-40B4-BE49-F238E27FC236}">
                <a16:creationId xmlns:a16="http://schemas.microsoft.com/office/drawing/2014/main" id="{D855015E-675C-4D0A-A3CB-DFD9668F4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855" y="3346515"/>
            <a:ext cx="2984711" cy="2984711"/>
          </a:xfrm>
          <a:prstGeom prst="rect">
            <a:avLst/>
          </a:prstGeom>
        </p:spPr>
      </p:pic>
    </p:spTree>
    <p:extLst>
      <p:ext uri="{BB962C8B-B14F-4D97-AF65-F5344CB8AC3E}">
        <p14:creationId xmlns:p14="http://schemas.microsoft.com/office/powerpoint/2010/main" val="10179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41</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41</a:t>
            </a:fld>
            <a:endParaRPr lang="en-US" dirty="0"/>
          </a:p>
        </p:txBody>
      </p:sp>
      <p:sp>
        <p:nvSpPr>
          <p:cNvPr id="62" name="Text Placeholder 33"/>
          <p:cNvSpPr txBox="1">
            <a:spLocks/>
          </p:cNvSpPr>
          <p:nvPr/>
        </p:nvSpPr>
        <p:spPr>
          <a:xfrm>
            <a:off x="650581" y="2490537"/>
            <a:ext cx="10837714" cy="384068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400" b="1" dirty="0">
                <a:solidFill>
                  <a:schemeClr val="tx2"/>
                </a:solidFill>
                <a:latin typeface="+mj-lt"/>
              </a:rPr>
              <a:t>Delimiter: Backslash (\)</a:t>
            </a:r>
          </a:p>
          <a:p>
            <a:pPr marL="0" indent="0">
              <a:buNone/>
            </a:pPr>
            <a:r>
              <a:rPr lang="en-AU" sz="1400" b="1" u="sng" dirty="0">
                <a:solidFill>
                  <a:schemeClr val="tx2"/>
                </a:solidFill>
                <a:latin typeface="+mj-lt"/>
              </a:rPr>
              <a:t>Column Details:</a:t>
            </a:r>
          </a:p>
          <a:p>
            <a:pPr marL="0" indent="0">
              <a:buNone/>
            </a:pPr>
            <a:r>
              <a:rPr lang="en-AU" sz="1400" dirty="0">
                <a:solidFill>
                  <a:schemeClr val="tx2"/>
                </a:solidFill>
                <a:latin typeface="+mj-lt"/>
              </a:rPr>
              <a:t>nodes__color</a:t>
            </a:r>
          </a:p>
          <a:p>
            <a:pPr marL="0" indent="0">
              <a:buNone/>
            </a:pPr>
            <a:r>
              <a:rPr lang="en-AU" sz="1400" dirty="0">
                <a:solidFill>
                  <a:schemeClr val="tx2"/>
                </a:solidFill>
                <a:latin typeface="+mj-lt"/>
              </a:rPr>
              <a:t>nodes__label</a:t>
            </a:r>
          </a:p>
          <a:p>
            <a:pPr marL="0" indent="0">
              <a:buNone/>
            </a:pPr>
            <a:r>
              <a:rPr lang="en-AU" sz="1400" dirty="0">
                <a:solidFill>
                  <a:schemeClr val="tx2"/>
                </a:solidFill>
                <a:latin typeface="+mj-lt"/>
              </a:rPr>
              <a:t>nodes__y</a:t>
            </a:r>
          </a:p>
          <a:p>
            <a:pPr marL="0" indent="0">
              <a:buNone/>
            </a:pPr>
            <a:r>
              <a:rPr lang="en-AU" sz="1400" dirty="0">
                <a:solidFill>
                  <a:schemeClr val="tx2"/>
                </a:solidFill>
                <a:latin typeface="+mj-lt"/>
              </a:rPr>
              <a:t>nodes__x</a:t>
            </a:r>
          </a:p>
          <a:p>
            <a:pPr marL="0" indent="0">
              <a:buNone/>
            </a:pPr>
            <a:r>
              <a:rPr lang="en-AU" sz="1400" b="1" dirty="0">
                <a:solidFill>
                  <a:srgbClr val="FF0000"/>
                </a:solidFill>
                <a:latin typeface="+mj-lt"/>
              </a:rPr>
              <a:t>nodes__size [Not Normalized : Need to divide these values by 100]</a:t>
            </a:r>
          </a:p>
          <a:p>
            <a:pPr marL="0" indent="0">
              <a:buNone/>
            </a:pPr>
            <a:r>
              <a:rPr lang="en-AU" sz="1400" dirty="0">
                <a:solidFill>
                  <a:schemeClr val="tx2"/>
                </a:solidFill>
                <a:latin typeface="+mj-lt"/>
              </a:rPr>
              <a:t>nodes__id</a:t>
            </a:r>
          </a:p>
          <a:p>
            <a:pPr marL="0" indent="0">
              <a:buNone/>
            </a:pPr>
            <a:r>
              <a:rPr lang="en-AU" sz="1400" dirty="0">
                <a:solidFill>
                  <a:schemeClr val="tx2"/>
                </a:solidFill>
                <a:latin typeface="+mj-lt"/>
              </a:rPr>
              <a:t>edges__sourceID</a:t>
            </a:r>
          </a:p>
          <a:p>
            <a:pPr marL="0" indent="0">
              <a:buNone/>
            </a:pPr>
            <a:r>
              <a:rPr lang="en-AU" sz="1400" dirty="0">
                <a:solidFill>
                  <a:schemeClr val="tx2"/>
                </a:solidFill>
                <a:latin typeface="+mj-lt"/>
              </a:rPr>
              <a:t>edges__targetID</a:t>
            </a:r>
          </a:p>
          <a:p>
            <a:pPr marL="0" indent="0">
              <a:buNone/>
            </a:pPr>
            <a:r>
              <a:rPr lang="en-AU" sz="1400" dirty="0">
                <a:solidFill>
                  <a:schemeClr val="tx2"/>
                </a:solidFill>
                <a:latin typeface="+mj-lt"/>
              </a:rPr>
              <a:t>edges__size</a:t>
            </a:r>
          </a:p>
        </p:txBody>
      </p:sp>
      <p:sp>
        <p:nvSpPr>
          <p:cNvPr id="3" name="Text Placeholder 2"/>
          <p:cNvSpPr>
            <a:spLocks noGrp="1"/>
          </p:cNvSpPr>
          <p:nvPr>
            <p:ph type="body" sz="quarter" idx="14"/>
          </p:nvPr>
        </p:nvSpPr>
        <p:spPr>
          <a:xfrm>
            <a:off x="650581" y="649914"/>
            <a:ext cx="10905239" cy="304623"/>
          </a:xfrm>
        </p:spPr>
        <p:txBody>
          <a:bodyPr/>
          <a:lstStyle/>
          <a:p>
            <a:r>
              <a:rPr lang="en-US" dirty="0"/>
              <a:t>Dataset #3</a:t>
            </a:r>
          </a:p>
        </p:txBody>
      </p:sp>
      <p:sp>
        <p:nvSpPr>
          <p:cNvPr id="8" name="Text Placeholder 33">
            <a:extLst>
              <a:ext uri="{FF2B5EF4-FFF2-40B4-BE49-F238E27FC236}">
                <a16:creationId xmlns:a16="http://schemas.microsoft.com/office/drawing/2014/main" id="{A0B373D5-8417-465E-B4E4-95D21B98514A}"/>
              </a:ext>
            </a:extLst>
          </p:cNvPr>
          <p:cNvSpPr txBox="1">
            <a:spLocks/>
          </p:cNvSpPr>
          <p:nvPr/>
        </p:nvSpPr>
        <p:spPr>
          <a:xfrm>
            <a:off x="650581" y="1576092"/>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Software Technologies Penetration</a:t>
            </a:r>
          </a:p>
        </p:txBody>
      </p:sp>
      <p:pic>
        <p:nvPicPr>
          <p:cNvPr id="9" name="Picture 8">
            <a:extLst>
              <a:ext uri="{FF2B5EF4-FFF2-40B4-BE49-F238E27FC236}">
                <a16:creationId xmlns:a16="http://schemas.microsoft.com/office/drawing/2014/main" id="{5A6F7232-2C7B-4822-9011-1AFC3F3DB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855" y="3346515"/>
            <a:ext cx="2984711" cy="2984711"/>
          </a:xfrm>
          <a:prstGeom prst="rect">
            <a:avLst/>
          </a:prstGeom>
        </p:spPr>
      </p:pic>
    </p:spTree>
    <p:extLst>
      <p:ext uri="{BB962C8B-B14F-4D97-AF65-F5344CB8AC3E}">
        <p14:creationId xmlns:p14="http://schemas.microsoft.com/office/powerpoint/2010/main" val="55824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42</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42</a:t>
            </a:fld>
            <a:endParaRPr lang="en-US" dirty="0"/>
          </a:p>
        </p:txBody>
      </p:sp>
      <p:sp>
        <p:nvSpPr>
          <p:cNvPr id="62" name="Text Placeholder 33"/>
          <p:cNvSpPr txBox="1">
            <a:spLocks/>
          </p:cNvSpPr>
          <p:nvPr/>
        </p:nvSpPr>
        <p:spPr>
          <a:xfrm>
            <a:off x="650581" y="2490537"/>
            <a:ext cx="10837714" cy="384068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AU" sz="1400" b="1" dirty="0">
                <a:solidFill>
                  <a:schemeClr val="tx2"/>
                </a:solidFill>
                <a:latin typeface="+mj-lt"/>
              </a:rPr>
              <a:t>Dataset #1 : Add new column with RGB To HEX conversion</a:t>
            </a:r>
          </a:p>
          <a:p>
            <a:r>
              <a:rPr lang="en-AU" sz="1400" b="1" dirty="0">
                <a:solidFill>
                  <a:schemeClr val="tx2"/>
                </a:solidFill>
                <a:latin typeface="+mj-lt"/>
              </a:rPr>
              <a:t>Dataset #1 : Delete RGB columns</a:t>
            </a:r>
          </a:p>
          <a:p>
            <a:r>
              <a:rPr lang="en-AU" sz="1400" b="1" dirty="0">
                <a:solidFill>
                  <a:schemeClr val="tx2"/>
                </a:solidFill>
                <a:latin typeface="+mj-lt"/>
              </a:rPr>
              <a:t>Dataset #1 : Move newly added column to index 0</a:t>
            </a:r>
          </a:p>
          <a:p>
            <a:endParaRPr lang="en-AU" sz="1400" b="1" dirty="0">
              <a:solidFill>
                <a:schemeClr val="tx2"/>
              </a:solidFill>
              <a:latin typeface="+mj-lt"/>
            </a:endParaRPr>
          </a:p>
          <a:p>
            <a:r>
              <a:rPr lang="en-AU" sz="1400" b="1" dirty="0">
                <a:solidFill>
                  <a:schemeClr val="tx2"/>
                </a:solidFill>
              </a:rPr>
              <a:t>Dataset #2 : Add new column with parsed x &amp; y coordinates</a:t>
            </a:r>
          </a:p>
          <a:p>
            <a:r>
              <a:rPr lang="en-AU" sz="1400" b="1" dirty="0">
                <a:solidFill>
                  <a:schemeClr val="tx2"/>
                </a:solidFill>
              </a:rPr>
              <a:t>Dataset #2 : Delete nodes_coordinates columns</a:t>
            </a:r>
          </a:p>
          <a:p>
            <a:r>
              <a:rPr lang="en-AU" sz="1400" b="1" dirty="0">
                <a:solidFill>
                  <a:schemeClr val="tx2"/>
                </a:solidFill>
              </a:rPr>
              <a:t>Dataset #2 : Move newly added column to their respective indices</a:t>
            </a:r>
            <a:endParaRPr lang="en-AU" sz="1400" dirty="0">
              <a:solidFill>
                <a:schemeClr val="tx2"/>
              </a:solidFill>
            </a:endParaRPr>
          </a:p>
          <a:p>
            <a:endParaRPr lang="en-AU" sz="1400" dirty="0">
              <a:solidFill>
                <a:schemeClr val="tx2"/>
              </a:solidFill>
              <a:latin typeface="+mj-lt"/>
            </a:endParaRPr>
          </a:p>
          <a:p>
            <a:r>
              <a:rPr lang="en-AU" sz="1400" b="1" dirty="0">
                <a:solidFill>
                  <a:schemeClr val="tx2"/>
                </a:solidFill>
              </a:rPr>
              <a:t>Dataset #3 : Add new column with normalized data</a:t>
            </a:r>
          </a:p>
          <a:p>
            <a:r>
              <a:rPr lang="en-AU" sz="1400" b="1" dirty="0">
                <a:solidFill>
                  <a:schemeClr val="tx2"/>
                </a:solidFill>
              </a:rPr>
              <a:t>Dataset #3 : Delete the column with un-normalized data</a:t>
            </a:r>
          </a:p>
          <a:p>
            <a:r>
              <a:rPr lang="en-AU" sz="1400" b="1" dirty="0">
                <a:solidFill>
                  <a:schemeClr val="tx2"/>
                </a:solidFill>
              </a:rPr>
              <a:t>Dataset #3 : Move newly added column to its respective index</a:t>
            </a:r>
            <a:endParaRPr lang="en-AU" sz="1400" dirty="0">
              <a:solidFill>
                <a:schemeClr val="tx2"/>
              </a:solidFill>
            </a:endParaRPr>
          </a:p>
          <a:p>
            <a:endParaRPr lang="en-AU" sz="1400" dirty="0">
              <a:solidFill>
                <a:schemeClr val="tx2"/>
              </a:solidFill>
              <a:latin typeface="+mj-lt"/>
            </a:endParaRPr>
          </a:p>
        </p:txBody>
      </p:sp>
      <p:sp>
        <p:nvSpPr>
          <p:cNvPr id="3" name="Text Placeholder 2"/>
          <p:cNvSpPr>
            <a:spLocks noGrp="1"/>
          </p:cNvSpPr>
          <p:nvPr>
            <p:ph type="body" sz="quarter" idx="14"/>
          </p:nvPr>
        </p:nvSpPr>
        <p:spPr>
          <a:xfrm>
            <a:off x="650581" y="649914"/>
            <a:ext cx="10905239" cy="304623"/>
          </a:xfrm>
        </p:spPr>
        <p:txBody>
          <a:bodyPr/>
          <a:lstStyle/>
          <a:p>
            <a:r>
              <a:rPr lang="en-US" dirty="0"/>
              <a:t>Operations Performed</a:t>
            </a:r>
          </a:p>
        </p:txBody>
      </p:sp>
      <p:sp>
        <p:nvSpPr>
          <p:cNvPr id="8" name="Text Placeholder 33">
            <a:extLst>
              <a:ext uri="{FF2B5EF4-FFF2-40B4-BE49-F238E27FC236}">
                <a16:creationId xmlns:a16="http://schemas.microsoft.com/office/drawing/2014/main" id="{A0B373D5-8417-465E-B4E4-95D21B98514A}"/>
              </a:ext>
            </a:extLst>
          </p:cNvPr>
          <p:cNvSpPr txBox="1">
            <a:spLocks/>
          </p:cNvSpPr>
          <p:nvPr/>
        </p:nvSpPr>
        <p:spPr>
          <a:xfrm>
            <a:off x="650581" y="1576092"/>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Software Technologies Penetration</a:t>
            </a:r>
          </a:p>
        </p:txBody>
      </p:sp>
      <p:pic>
        <p:nvPicPr>
          <p:cNvPr id="9" name="Picture 8">
            <a:extLst>
              <a:ext uri="{FF2B5EF4-FFF2-40B4-BE49-F238E27FC236}">
                <a16:creationId xmlns:a16="http://schemas.microsoft.com/office/drawing/2014/main" id="{DCD1CDC3-E26B-423E-800E-D292C4A46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855" y="3346515"/>
            <a:ext cx="2984711" cy="2984711"/>
          </a:xfrm>
          <a:prstGeom prst="rect">
            <a:avLst/>
          </a:prstGeom>
        </p:spPr>
      </p:pic>
    </p:spTree>
    <p:extLst>
      <p:ext uri="{BB962C8B-B14F-4D97-AF65-F5344CB8AC3E}">
        <p14:creationId xmlns:p14="http://schemas.microsoft.com/office/powerpoint/2010/main" val="189514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43</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43</a:t>
            </a:fld>
            <a:endParaRPr lang="en-US" dirty="0"/>
          </a:p>
        </p:txBody>
      </p:sp>
      <p:sp>
        <p:nvSpPr>
          <p:cNvPr id="3" name="Text Placeholder 2"/>
          <p:cNvSpPr>
            <a:spLocks noGrp="1"/>
          </p:cNvSpPr>
          <p:nvPr>
            <p:ph type="body" sz="quarter" idx="14"/>
          </p:nvPr>
        </p:nvSpPr>
        <p:spPr>
          <a:xfrm>
            <a:off x="650581" y="649914"/>
            <a:ext cx="10905239" cy="304623"/>
          </a:xfrm>
        </p:spPr>
        <p:txBody>
          <a:bodyPr/>
          <a:lstStyle/>
          <a:p>
            <a:r>
              <a:rPr lang="en-US" dirty="0"/>
              <a:t>Demo Time</a:t>
            </a:r>
          </a:p>
        </p:txBody>
      </p:sp>
      <p:pic>
        <p:nvPicPr>
          <p:cNvPr id="7" name="Picture 6">
            <a:extLst>
              <a:ext uri="{FF2B5EF4-FFF2-40B4-BE49-F238E27FC236}">
                <a16:creationId xmlns:a16="http://schemas.microsoft.com/office/drawing/2014/main" id="{E1F88A04-6024-4657-BD20-1DEE4767E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991" y="912157"/>
            <a:ext cx="7168335" cy="5734667"/>
          </a:xfrm>
          <a:prstGeom prst="rect">
            <a:avLst/>
          </a:prstGeom>
        </p:spPr>
      </p:pic>
    </p:spTree>
    <p:extLst>
      <p:ext uri="{BB962C8B-B14F-4D97-AF65-F5344CB8AC3E}">
        <p14:creationId xmlns:p14="http://schemas.microsoft.com/office/powerpoint/2010/main" val="52622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fld id="{FCEE2C88-6C8F-484D-AF69-578F576B1F44}" type="slidenum">
              <a:rPr lang="en-US" smtClean="0"/>
              <a:pPr/>
              <a:t>44</a:t>
            </a:fld>
            <a:endParaRPr lang="en-US" dirty="0"/>
          </a:p>
        </p:txBody>
      </p:sp>
      <p:sp>
        <p:nvSpPr>
          <p:cNvPr id="9" name="Text Placeholder 8"/>
          <p:cNvSpPr>
            <a:spLocks noGrp="1"/>
          </p:cNvSpPr>
          <p:nvPr>
            <p:ph type="body" sz="quarter" idx="15"/>
          </p:nvPr>
        </p:nvSpPr>
        <p:spPr/>
        <p:txBody>
          <a:bodyPr/>
          <a:lstStyle/>
          <a:p>
            <a:r>
              <a:rPr lang="en-US" dirty="0"/>
              <a:t>SECTION FIVE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44</a:t>
            </a:fld>
            <a:endParaRPr lang="en-US" dirty="0"/>
          </a:p>
        </p:txBody>
      </p:sp>
      <p:pic>
        <p:nvPicPr>
          <p:cNvPr id="3" name="Picture 2">
            <a:extLst>
              <a:ext uri="{FF2B5EF4-FFF2-40B4-BE49-F238E27FC236}">
                <a16:creationId xmlns:a16="http://schemas.microsoft.com/office/drawing/2014/main" id="{D5A0343C-FF1B-4A21-A845-691F78048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60" y="778162"/>
            <a:ext cx="3812080" cy="5611382"/>
          </a:xfrm>
          <a:prstGeom prst="rect">
            <a:avLst/>
          </a:prstGeom>
        </p:spPr>
      </p:pic>
    </p:spTree>
    <p:extLst>
      <p:ext uri="{BB962C8B-B14F-4D97-AF65-F5344CB8AC3E}">
        <p14:creationId xmlns:p14="http://schemas.microsoft.com/office/powerpoint/2010/main" val="319198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5</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5</a:t>
            </a:fld>
            <a:endParaRPr lang="en-US" dirty="0"/>
          </a:p>
        </p:txBody>
      </p:sp>
      <p:sp>
        <p:nvSpPr>
          <p:cNvPr id="29" name="Text Placeholder 32"/>
          <p:cNvSpPr txBox="1">
            <a:spLocks/>
          </p:cNvSpPr>
          <p:nvPr/>
        </p:nvSpPr>
        <p:spPr>
          <a:xfrm>
            <a:off x="207390" y="2779295"/>
            <a:ext cx="5816338" cy="50532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US" sz="2400" dirty="0">
                <a:solidFill>
                  <a:schemeClr val="tx2"/>
                </a:solidFill>
                <a:latin typeface="+mn-lt"/>
              </a:rPr>
              <a:t>Analysis</a:t>
            </a:r>
          </a:p>
        </p:txBody>
      </p:sp>
      <p:sp>
        <p:nvSpPr>
          <p:cNvPr id="30" name="Text Placeholder 33"/>
          <p:cNvSpPr txBox="1">
            <a:spLocks/>
          </p:cNvSpPr>
          <p:nvPr/>
        </p:nvSpPr>
        <p:spPr>
          <a:xfrm>
            <a:off x="2540201" y="3284621"/>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Requirement Analysis</a:t>
            </a:r>
          </a:p>
        </p:txBody>
      </p:sp>
    </p:spTree>
    <p:extLst>
      <p:ext uri="{BB962C8B-B14F-4D97-AF65-F5344CB8AC3E}">
        <p14:creationId xmlns:p14="http://schemas.microsoft.com/office/powerpoint/2010/main" val="108583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Kibana Workflow</a:t>
            </a:r>
          </a:p>
        </p:txBody>
      </p:sp>
      <p:sp>
        <p:nvSpPr>
          <p:cNvPr id="4" name="Slide Number Placeholder 3"/>
          <p:cNvSpPr>
            <a:spLocks noGrp="1"/>
          </p:cNvSpPr>
          <p:nvPr>
            <p:ph type="sldNum" sz="quarter" idx="12"/>
          </p:nvPr>
        </p:nvSpPr>
        <p:spPr/>
        <p:txBody>
          <a:bodyPr/>
          <a:lstStyle/>
          <a:p>
            <a:fld id="{FCEE2C88-6C8F-484D-AF69-578F576B1F44}" type="slidenum">
              <a:rPr lang="en-US" smtClean="0"/>
              <a:pPr/>
              <a:t>6</a:t>
            </a:fld>
            <a:endParaRPr lang="en-US" dirty="0"/>
          </a:p>
        </p:txBody>
      </p:sp>
      <p:sp>
        <p:nvSpPr>
          <p:cNvPr id="9" name="Text Placeholder 8"/>
          <p:cNvSpPr>
            <a:spLocks noGrp="1"/>
          </p:cNvSpPr>
          <p:nvPr>
            <p:ph type="body" sz="quarter" idx="15"/>
          </p:nvPr>
        </p:nvSpPr>
        <p:spPr/>
        <p:txBody>
          <a:bodyPr/>
          <a:lstStyle/>
          <a:p>
            <a:r>
              <a:rPr lang="en-US" dirty="0"/>
              <a:t>SECTION ONE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6</a:t>
            </a:fld>
            <a:endParaRPr lang="en-US" dirty="0"/>
          </a:p>
        </p:txBody>
      </p:sp>
      <p:pic>
        <p:nvPicPr>
          <p:cNvPr id="14" name="Picture 2">
            <a:extLst>
              <a:ext uri="{FF2B5EF4-FFF2-40B4-BE49-F238E27FC236}">
                <a16:creationId xmlns:a16="http://schemas.microsoft.com/office/drawing/2014/main" id="{45D09B47-DA1B-4370-9FCC-68F550D5E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548" y="1482105"/>
            <a:ext cx="7739062" cy="4455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Use Case Diagram</a:t>
            </a:r>
          </a:p>
        </p:txBody>
      </p:sp>
      <p:sp>
        <p:nvSpPr>
          <p:cNvPr id="4" name="Slide Number Placeholder 3"/>
          <p:cNvSpPr>
            <a:spLocks noGrp="1"/>
          </p:cNvSpPr>
          <p:nvPr>
            <p:ph type="sldNum" sz="quarter" idx="12"/>
          </p:nvPr>
        </p:nvSpPr>
        <p:spPr/>
        <p:txBody>
          <a:bodyPr/>
          <a:lstStyle/>
          <a:p>
            <a:fld id="{FCEE2C88-6C8F-484D-AF69-578F576B1F44}" type="slidenum">
              <a:rPr lang="en-US" smtClean="0"/>
              <a:pPr/>
              <a:t>7</a:t>
            </a:fld>
            <a:endParaRPr lang="en-US" dirty="0"/>
          </a:p>
        </p:txBody>
      </p:sp>
      <p:sp>
        <p:nvSpPr>
          <p:cNvPr id="9" name="Text Placeholder 8"/>
          <p:cNvSpPr>
            <a:spLocks noGrp="1"/>
          </p:cNvSpPr>
          <p:nvPr>
            <p:ph type="body" sz="quarter" idx="15"/>
          </p:nvPr>
        </p:nvSpPr>
        <p:spPr/>
        <p:txBody>
          <a:bodyPr/>
          <a:lstStyle/>
          <a:p>
            <a:r>
              <a:rPr lang="en-US" dirty="0"/>
              <a:t>SECTION ONE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7</a:t>
            </a:fld>
            <a:endParaRPr lang="en-US" dirty="0"/>
          </a:p>
        </p:txBody>
      </p:sp>
      <p:pic>
        <p:nvPicPr>
          <p:cNvPr id="10" name="Picture 2">
            <a:extLst>
              <a:ext uri="{FF2B5EF4-FFF2-40B4-BE49-F238E27FC236}">
                <a16:creationId xmlns:a16="http://schemas.microsoft.com/office/drawing/2014/main" id="{56F82C10-2194-4D13-8DFA-4877A763A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148" y="1146719"/>
            <a:ext cx="4714103" cy="456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23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Transform User Story Example</a:t>
            </a:r>
          </a:p>
        </p:txBody>
      </p:sp>
      <p:sp>
        <p:nvSpPr>
          <p:cNvPr id="4" name="Slide Number Placeholder 3"/>
          <p:cNvSpPr>
            <a:spLocks noGrp="1"/>
          </p:cNvSpPr>
          <p:nvPr>
            <p:ph type="sldNum" sz="quarter" idx="12"/>
          </p:nvPr>
        </p:nvSpPr>
        <p:spPr/>
        <p:txBody>
          <a:bodyPr/>
          <a:lstStyle/>
          <a:p>
            <a:fld id="{FCEE2C88-6C8F-484D-AF69-578F576B1F44}" type="slidenum">
              <a:rPr lang="en-US" smtClean="0"/>
              <a:pPr/>
              <a:t>8</a:t>
            </a:fld>
            <a:endParaRPr lang="en-US" dirty="0"/>
          </a:p>
        </p:txBody>
      </p:sp>
      <p:sp>
        <p:nvSpPr>
          <p:cNvPr id="9" name="Text Placeholder 8"/>
          <p:cNvSpPr>
            <a:spLocks noGrp="1"/>
          </p:cNvSpPr>
          <p:nvPr>
            <p:ph type="body" sz="quarter" idx="15"/>
          </p:nvPr>
        </p:nvSpPr>
        <p:spPr/>
        <p:txBody>
          <a:bodyPr/>
          <a:lstStyle/>
          <a:p>
            <a:r>
              <a:rPr lang="en-US" dirty="0"/>
              <a:t>SECTION ONE</a:t>
            </a:r>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8</a:t>
            </a:fld>
            <a:endParaRPr lang="en-US" dirty="0"/>
          </a:p>
        </p:txBody>
      </p:sp>
      <p:sp>
        <p:nvSpPr>
          <p:cNvPr id="32" name="TextBox 31"/>
          <p:cNvSpPr txBox="1"/>
          <p:nvPr/>
        </p:nvSpPr>
        <p:spPr>
          <a:xfrm>
            <a:off x="1736732" y="1614966"/>
            <a:ext cx="8202397" cy="400110"/>
          </a:xfrm>
          <a:prstGeom prst="rect">
            <a:avLst/>
          </a:prstGeom>
          <a:noFill/>
        </p:spPr>
        <p:txBody>
          <a:bodyPr wrap="square" lIns="36000" rIns="36000" rtlCol="0">
            <a:spAutoFit/>
          </a:bodyPr>
          <a:lstStyle/>
          <a:p>
            <a:r>
              <a:rPr lang="en-US" sz="2000" dirty="0"/>
              <a:t>User Story [3 Points --- 9 Man Hours]</a:t>
            </a:r>
          </a:p>
        </p:txBody>
      </p:sp>
      <p:sp>
        <p:nvSpPr>
          <p:cNvPr id="18" name="TextBox 17">
            <a:extLst>
              <a:ext uri="{FF2B5EF4-FFF2-40B4-BE49-F238E27FC236}">
                <a16:creationId xmlns:a16="http://schemas.microsoft.com/office/drawing/2014/main" id="{2BFEF1DC-1BCF-42C4-A958-34E2893EFC64}"/>
              </a:ext>
            </a:extLst>
          </p:cNvPr>
          <p:cNvSpPr txBox="1"/>
          <p:nvPr/>
        </p:nvSpPr>
        <p:spPr>
          <a:xfrm>
            <a:off x="1736731" y="1949398"/>
            <a:ext cx="8774807" cy="4185761"/>
          </a:xfrm>
          <a:prstGeom prst="rect">
            <a:avLst/>
          </a:prstGeom>
          <a:noFill/>
        </p:spPr>
        <p:txBody>
          <a:bodyPr wrap="square" lIns="36000" rIns="36000" rtlCol="0">
            <a:spAutoFit/>
          </a:bodyPr>
          <a:lstStyle/>
          <a:p>
            <a:pPr algn="just"/>
            <a:r>
              <a:rPr lang="en-US" sz="1400" dirty="0"/>
              <a:t>As a customer, I would like to perform transformation operations like Adding a column, Deleting a column, and Renaming a column on individual files given as input so that I can standardize the format across all files which can be later used to combine multiple files into one.</a:t>
            </a:r>
          </a:p>
          <a:p>
            <a:pPr algn="just"/>
            <a:endParaRPr lang="en-US" sz="1400" dirty="0"/>
          </a:p>
          <a:p>
            <a:pPr algn="just"/>
            <a:r>
              <a:rPr lang="en-US" sz="1400" u="sng" dirty="0"/>
              <a:t>Acceptance Criteria:</a:t>
            </a:r>
          </a:p>
          <a:p>
            <a:pPr algn="just"/>
            <a:endParaRPr lang="en-US" sz="1400" dirty="0"/>
          </a:p>
          <a:p>
            <a:pPr algn="just"/>
            <a:r>
              <a:rPr lang="en-US" sz="1400" dirty="0"/>
              <a:t>Given that the customer provides the engine with an expression which contains source column names and mathematical operations to be performed on them, name of the resulting (target) column, and name of the file on which this is to be performed, when the user puts “add” as the type of transformation, then a new column should be appended to that file which will contain data according to the user’s specifications.</a:t>
            </a:r>
          </a:p>
          <a:p>
            <a:pPr algn="just"/>
            <a:endParaRPr lang="en-US" sz="1400" dirty="0"/>
          </a:p>
          <a:p>
            <a:pPr algn="just"/>
            <a:r>
              <a:rPr lang="en-US" sz="1400" dirty="0"/>
              <a:t>Given that the customer provides the engine with the name of the file and the source column name on which deletion is to be performed, when the user puts “delete” as the type of transformation, then the source column should be deleted from the file specified by the user.</a:t>
            </a:r>
          </a:p>
          <a:p>
            <a:pPr algn="just"/>
            <a:endParaRPr lang="en-US" sz="1400" dirty="0"/>
          </a:p>
          <a:p>
            <a:pPr algn="just"/>
            <a:r>
              <a:rPr lang="en-US" sz="1400" dirty="0"/>
              <a:t>Given that the customer provides the engine with the name of the file, the source column name on which renaming is to be performed and the (target) new name of the column, when the user puts “rename” as the type of transformation, then the header of source column should be changed to the (target) ‘new name’ in the file specified by the user.</a:t>
            </a:r>
          </a:p>
        </p:txBody>
      </p:sp>
    </p:spTree>
    <p:extLst>
      <p:ext uri="{BB962C8B-B14F-4D97-AF65-F5344CB8AC3E}">
        <p14:creationId xmlns:p14="http://schemas.microsoft.com/office/powerpoint/2010/main" val="228728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9</a:t>
            </a:fld>
            <a:endParaRPr lang="en-US" dirty="0"/>
          </a:p>
        </p:txBody>
      </p:sp>
      <p:sp>
        <p:nvSpPr>
          <p:cNvPr id="111" name="Slide Number Placeholder 3"/>
          <p:cNvSpPr txBox="1">
            <a:spLocks/>
          </p:cNvSpPr>
          <p:nvPr/>
        </p:nvSpPr>
        <p:spPr>
          <a:xfrm>
            <a:off x="11471566" y="6257741"/>
            <a:ext cx="431079" cy="389083"/>
          </a:xfrm>
          <a:prstGeom prst="rect">
            <a:avLst/>
          </a:prstGeom>
        </p:spPr>
        <p:txBody>
          <a:bodyPr vert="horz" lIns="0" tIns="0" rIns="0" bIns="0" rtlCol="0" anchor="ctr"/>
          <a:lstStyle>
            <a:defPPr>
              <a:defRPr lang="en-US"/>
            </a:defPPr>
            <a:lvl1pPr marL="0" algn="ctr" defTabSz="914377" rtl="0" eaLnBrk="1" latinLnBrk="0" hangingPunct="1">
              <a:defRPr sz="10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FCEE2C88-6C8F-484D-AF69-578F576B1F44}" type="slidenum">
              <a:rPr lang="en-US"/>
              <a:pPr/>
              <a:t>9</a:t>
            </a:fld>
            <a:endParaRPr lang="en-US" dirty="0"/>
          </a:p>
        </p:txBody>
      </p:sp>
      <p:sp>
        <p:nvSpPr>
          <p:cNvPr id="29" name="Text Placeholder 32"/>
          <p:cNvSpPr txBox="1">
            <a:spLocks/>
          </p:cNvSpPr>
          <p:nvPr/>
        </p:nvSpPr>
        <p:spPr>
          <a:xfrm>
            <a:off x="207390" y="2779295"/>
            <a:ext cx="5656082" cy="50532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US" sz="2400" dirty="0">
                <a:solidFill>
                  <a:schemeClr val="tx2"/>
                </a:solidFill>
                <a:latin typeface="+mn-lt"/>
              </a:rPr>
              <a:t>Metrics</a:t>
            </a:r>
          </a:p>
        </p:txBody>
      </p:sp>
      <p:sp>
        <p:nvSpPr>
          <p:cNvPr id="30" name="Text Placeholder 33"/>
          <p:cNvSpPr txBox="1">
            <a:spLocks/>
          </p:cNvSpPr>
          <p:nvPr/>
        </p:nvSpPr>
        <p:spPr>
          <a:xfrm>
            <a:off x="2540201" y="3284621"/>
            <a:ext cx="7831598" cy="5585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a:t>Iteration Evaluation</a:t>
            </a:r>
          </a:p>
        </p:txBody>
      </p:sp>
    </p:spTree>
    <p:extLst>
      <p:ext uri="{BB962C8B-B14F-4D97-AF65-F5344CB8AC3E}">
        <p14:creationId xmlns:p14="http://schemas.microsoft.com/office/powerpoint/2010/main" val="4199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Office Theme">
  <a:themeElements>
    <a:clrScheme name="Custom 15">
      <a:dk1>
        <a:srgbClr val="262526"/>
      </a:dk1>
      <a:lt1>
        <a:srgbClr val="FFFFFF"/>
      </a:lt1>
      <a:dk2>
        <a:srgbClr val="262626"/>
      </a:dk2>
      <a:lt2>
        <a:srgbClr val="D4D4D4"/>
      </a:lt2>
      <a:accent1>
        <a:srgbClr val="A6A6A6"/>
      </a:accent1>
      <a:accent2>
        <a:srgbClr val="7E7E7E"/>
      </a:accent2>
      <a:accent3>
        <a:srgbClr val="595959"/>
      </a:accent3>
      <a:accent4>
        <a:srgbClr val="404040"/>
      </a:accent4>
      <a:accent5>
        <a:srgbClr val="262626"/>
      </a:accent5>
      <a:accent6>
        <a:srgbClr val="80593A"/>
      </a:accent6>
      <a:hlink>
        <a:srgbClr val="6C472C"/>
      </a:hlink>
      <a:folHlink>
        <a:srgbClr val="969696"/>
      </a:folHlink>
    </a:clrScheme>
    <a:fontScheme name="Custom 2">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30289</TotalTime>
  <Words>2442</Words>
  <Application>Microsoft Office PowerPoint</Application>
  <PresentationFormat>Widescreen</PresentationFormat>
  <Paragraphs>553</Paragraphs>
  <Slides>44</Slides>
  <Notes>44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FontAwesome</vt:lpstr>
      <vt:lpstr>Neris Thin</vt:lpstr>
      <vt:lpstr>Roboto black</vt:lpstr>
      <vt:lpstr>Roboto Light</vt:lpstr>
      <vt:lpstr>Roboto Light</vt:lpstr>
      <vt:lpstr>Roboto medium</vt:lpstr>
      <vt:lpstr>Roboto medium</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c:creator>
  <cp:lastModifiedBy>Agrawal, Rohit</cp:lastModifiedBy>
  <cp:revision>2905</cp:revision>
  <dcterms:created xsi:type="dcterms:W3CDTF">2014-10-04T04:19:21Z</dcterms:created>
  <dcterms:modified xsi:type="dcterms:W3CDTF">2017-12-13T23:30:30Z</dcterms:modified>
</cp:coreProperties>
</file>