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71" r:id="rId3"/>
    <p:sldId id="257" r:id="rId4"/>
    <p:sldId id="260" r:id="rId5"/>
    <p:sldId id="263" r:id="rId6"/>
    <p:sldId id="264" r:id="rId7"/>
    <p:sldId id="265" r:id="rId8"/>
    <p:sldId id="258" r:id="rId9"/>
    <p:sldId id="261" r:id="rId10"/>
    <p:sldId id="269" r:id="rId11"/>
    <p:sldId id="266" r:id="rId12"/>
    <p:sldId id="268"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68" d="100"/>
          <a:sy n="68"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45EAC2F-0795-4CC4-82C5-EE534C1B229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40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C1108C-A978-4B17-9A9E-E391150C5031}"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EAC2F-0795-4CC4-82C5-EE534C1B2299}" type="slidenum">
              <a:rPr lang="en-US" smtClean="0"/>
              <a:t>‹#›</a:t>
            </a:fld>
            <a:endParaRPr lang="en-US"/>
          </a:p>
        </p:txBody>
      </p:sp>
    </p:spTree>
    <p:extLst>
      <p:ext uri="{BB962C8B-B14F-4D97-AF65-F5344CB8AC3E}">
        <p14:creationId xmlns:p14="http://schemas.microsoft.com/office/powerpoint/2010/main" val="81591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863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42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spTree>
    <p:extLst>
      <p:ext uri="{BB962C8B-B14F-4D97-AF65-F5344CB8AC3E}">
        <p14:creationId xmlns:p14="http://schemas.microsoft.com/office/powerpoint/2010/main" val="121793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65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026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562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6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spTree>
    <p:extLst>
      <p:ext uri="{BB962C8B-B14F-4D97-AF65-F5344CB8AC3E}">
        <p14:creationId xmlns:p14="http://schemas.microsoft.com/office/powerpoint/2010/main" val="185156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1108C-A978-4B17-9A9E-E391150C5031}"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EAC2F-0795-4CC4-82C5-EE534C1B229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58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1108C-A978-4B17-9A9E-E391150C5031}"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EAC2F-0795-4CC4-82C5-EE534C1B2299}" type="slidenum">
              <a:rPr lang="en-US" smtClean="0"/>
              <a:t>‹#›</a:t>
            </a:fld>
            <a:endParaRPr lang="en-US"/>
          </a:p>
        </p:txBody>
      </p:sp>
    </p:spTree>
    <p:extLst>
      <p:ext uri="{BB962C8B-B14F-4D97-AF65-F5344CB8AC3E}">
        <p14:creationId xmlns:p14="http://schemas.microsoft.com/office/powerpoint/2010/main" val="168483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1108C-A978-4B17-9A9E-E391150C5031}" type="datetimeFigureOut">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EAC2F-0795-4CC4-82C5-EE534C1B229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27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1108C-A978-4B17-9A9E-E391150C5031}" type="datetimeFigureOut">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EAC2F-0795-4CC4-82C5-EE534C1B229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62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1108C-A978-4B17-9A9E-E391150C5031}" type="datetimeFigureOut">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EAC2F-0795-4CC4-82C5-EE534C1B2299}" type="slidenum">
              <a:rPr lang="en-US" smtClean="0"/>
              <a:t>‹#›</a:t>
            </a:fld>
            <a:endParaRPr lang="en-US"/>
          </a:p>
        </p:txBody>
      </p:sp>
    </p:spTree>
    <p:extLst>
      <p:ext uri="{BB962C8B-B14F-4D97-AF65-F5344CB8AC3E}">
        <p14:creationId xmlns:p14="http://schemas.microsoft.com/office/powerpoint/2010/main" val="18892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C1108C-A978-4B17-9A9E-E391150C5031}"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EAC2F-0795-4CC4-82C5-EE534C1B229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691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C1108C-A978-4B17-9A9E-E391150C5031}"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EAC2F-0795-4CC4-82C5-EE534C1B2299}" type="slidenum">
              <a:rPr lang="en-US" smtClean="0"/>
              <a:t>‹#›</a:t>
            </a:fld>
            <a:endParaRPr lang="en-US"/>
          </a:p>
        </p:txBody>
      </p:sp>
    </p:spTree>
    <p:extLst>
      <p:ext uri="{BB962C8B-B14F-4D97-AF65-F5344CB8AC3E}">
        <p14:creationId xmlns:p14="http://schemas.microsoft.com/office/powerpoint/2010/main" val="93452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C1108C-A978-4B17-9A9E-E391150C5031}" type="datetimeFigureOut">
              <a:rPr lang="en-US" smtClean="0"/>
              <a:t>9/27/2017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5EAC2F-0795-4CC4-82C5-EE534C1B2299}" type="slidenum">
              <a:rPr lang="en-US" smtClean="0"/>
              <a:t>‹#›</a:t>
            </a:fld>
            <a:endParaRPr lang="en-US"/>
          </a:p>
        </p:txBody>
      </p:sp>
    </p:spTree>
    <p:extLst>
      <p:ext uri="{BB962C8B-B14F-4D97-AF65-F5344CB8AC3E}">
        <p14:creationId xmlns:p14="http://schemas.microsoft.com/office/powerpoint/2010/main" val="124834190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05274"/>
            <a:ext cx="8361229" cy="2098226"/>
          </a:xfrm>
        </p:spPr>
        <p:txBody>
          <a:bodyPr/>
          <a:lstStyle/>
          <a:p>
            <a:r>
              <a:rPr lang="en" dirty="0"/>
              <a:t>Project Ukubuka</a:t>
            </a:r>
            <a:endParaRPr lang="en-US" dirty="0"/>
          </a:p>
        </p:txBody>
      </p:sp>
      <p:sp>
        <p:nvSpPr>
          <p:cNvPr id="3" name="Subtitle 2"/>
          <p:cNvSpPr>
            <a:spLocks noGrp="1"/>
          </p:cNvSpPr>
          <p:nvPr>
            <p:ph type="subTitle" idx="1"/>
          </p:nvPr>
        </p:nvSpPr>
        <p:spPr>
          <a:xfrm>
            <a:off x="2212274" y="3638746"/>
            <a:ext cx="7766936" cy="1483200"/>
          </a:xfrm>
        </p:spPr>
        <p:txBody>
          <a:bodyPr>
            <a:normAutofit/>
          </a:bodyPr>
          <a:lstStyle/>
          <a:p>
            <a:pPr lvl="0"/>
            <a:r>
              <a:rPr lang="en" sz="3200" dirty="0">
                <a:solidFill>
                  <a:srgbClr val="000000"/>
                </a:solidFill>
              </a:rPr>
              <a:t>Team 5</a:t>
            </a:r>
          </a:p>
          <a:p>
            <a:endParaRPr lang="en-US" dirty="0"/>
          </a:p>
        </p:txBody>
      </p:sp>
      <p:sp>
        <p:nvSpPr>
          <p:cNvPr id="7" name="TextBox 6"/>
          <p:cNvSpPr txBox="1"/>
          <p:nvPr/>
        </p:nvSpPr>
        <p:spPr>
          <a:xfrm>
            <a:off x="2535809" y="4191862"/>
            <a:ext cx="7041823" cy="307777"/>
          </a:xfrm>
          <a:prstGeom prst="rect">
            <a:avLst/>
          </a:prstGeom>
          <a:noFill/>
        </p:spPr>
        <p:txBody>
          <a:bodyPr wrap="square" rtlCol="0">
            <a:spAutoFit/>
          </a:bodyPr>
          <a:lstStyle/>
          <a:p>
            <a:pPr lvl="0" algn="ctr">
              <a:spcBef>
                <a:spcPts val="0"/>
              </a:spcBef>
            </a:pPr>
            <a:r>
              <a:rPr lang="en-US" sz="1400" dirty="0"/>
              <a:t>Rohit Agrawal, </a:t>
            </a:r>
            <a:r>
              <a:rPr lang="en-US" sz="1400" dirty="0" err="1"/>
              <a:t>Anirvan</a:t>
            </a:r>
            <a:r>
              <a:rPr lang="en-US" sz="1400" dirty="0"/>
              <a:t> </a:t>
            </a:r>
            <a:r>
              <a:rPr lang="en-US" sz="1400" dirty="0" err="1"/>
              <a:t>Maiti</a:t>
            </a:r>
            <a:r>
              <a:rPr lang="en-US" sz="1400" dirty="0"/>
              <a:t>, </a:t>
            </a:r>
            <a:r>
              <a:rPr lang="en-US" sz="1400" dirty="0" err="1"/>
              <a:t>Yashvardhan</a:t>
            </a:r>
            <a:r>
              <a:rPr lang="en-US" sz="1400" dirty="0"/>
              <a:t> </a:t>
            </a:r>
            <a:r>
              <a:rPr lang="en-US" sz="1400" dirty="0" err="1"/>
              <a:t>Nanavati</a:t>
            </a:r>
            <a:r>
              <a:rPr lang="en-US" sz="1400" dirty="0"/>
              <a:t>, Wenjun Shen, </a:t>
            </a:r>
            <a:r>
              <a:rPr lang="en-US" sz="1400" dirty="0" err="1"/>
              <a:t>Aswin</a:t>
            </a:r>
            <a:r>
              <a:rPr lang="en-US" sz="1400" dirty="0"/>
              <a:t> Vasudevan, </a:t>
            </a:r>
            <a:r>
              <a:rPr lang="en-US" sz="1400" dirty="0" err="1"/>
              <a:t>Tianqi</a:t>
            </a:r>
            <a:r>
              <a:rPr lang="en-US" sz="1400" dirty="0"/>
              <a:t> Xu</a:t>
            </a:r>
            <a:endParaRPr lang="en" sz="1400" dirty="0"/>
          </a:p>
        </p:txBody>
      </p:sp>
      <p:pic>
        <p:nvPicPr>
          <p:cNvPr id="5" name="Content Placeholder 6">
            <a:extLst>
              <a:ext uri="{FF2B5EF4-FFF2-40B4-BE49-F238E27FC236}">
                <a16:creationId xmlns:a16="http://schemas.microsoft.com/office/drawing/2014/main" id="{84625D91-0D41-4573-879A-906DF2A897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1447" y="1735087"/>
            <a:ext cx="931902" cy="878594"/>
          </a:xfrm>
          <a:prstGeom prst="rect">
            <a:avLst/>
          </a:prstGeom>
        </p:spPr>
      </p:pic>
    </p:spTree>
    <p:extLst>
      <p:ext uri="{BB962C8B-B14F-4D97-AF65-F5344CB8AC3E}">
        <p14:creationId xmlns:p14="http://schemas.microsoft.com/office/powerpoint/2010/main" val="401552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p>
        </p:txBody>
      </p:sp>
      <p:sp>
        <p:nvSpPr>
          <p:cNvPr id="3" name="Content Placeholder 2"/>
          <p:cNvSpPr>
            <a:spLocks noGrp="1"/>
          </p:cNvSpPr>
          <p:nvPr>
            <p:ph idx="1"/>
          </p:nvPr>
        </p:nvSpPr>
        <p:spPr/>
        <p:txBody>
          <a:bodyPr>
            <a:normAutofit fontScale="92500" lnSpcReduction="10000"/>
          </a:bodyPr>
          <a:lstStyle/>
          <a:p>
            <a:r>
              <a:rPr lang="en-US" dirty="0"/>
              <a:t>Backend</a:t>
            </a:r>
          </a:p>
          <a:p>
            <a:pPr lvl="1"/>
            <a:r>
              <a:rPr lang="en-US" dirty="0"/>
              <a:t>Core Java + Spring Framework</a:t>
            </a:r>
          </a:p>
          <a:p>
            <a:pPr lvl="1"/>
            <a:r>
              <a:rPr lang="en-US" dirty="0"/>
              <a:t>SOA Architecture [Microservices]</a:t>
            </a:r>
          </a:p>
          <a:p>
            <a:pPr lvl="1"/>
            <a:r>
              <a:rPr lang="en-US" dirty="0"/>
              <a:t>Data Exchange Using JSON [Sorry, No XMLs] </a:t>
            </a:r>
          </a:p>
          <a:p>
            <a:r>
              <a:rPr lang="en-US" dirty="0"/>
              <a:t>Messaging Queues</a:t>
            </a:r>
          </a:p>
          <a:p>
            <a:pPr lvl="1"/>
            <a:r>
              <a:rPr lang="en-US" dirty="0"/>
              <a:t>Apache Camel </a:t>
            </a:r>
          </a:p>
          <a:p>
            <a:r>
              <a:rPr lang="en-US" dirty="0"/>
              <a:t>Frontend</a:t>
            </a:r>
          </a:p>
          <a:p>
            <a:pPr lvl="1"/>
            <a:r>
              <a:rPr lang="en-US" dirty="0"/>
              <a:t>React, JavaScript, Angular</a:t>
            </a:r>
          </a:p>
        </p:txBody>
      </p:sp>
    </p:spTree>
    <p:extLst>
      <p:ext uri="{BB962C8B-B14F-4D97-AF65-F5344CB8AC3E}">
        <p14:creationId xmlns:p14="http://schemas.microsoft.com/office/powerpoint/2010/main" val="196343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Plan</a:t>
            </a:r>
          </a:p>
        </p:txBody>
      </p:sp>
      <p:sp>
        <p:nvSpPr>
          <p:cNvPr id="3" name="Content Placeholder 2"/>
          <p:cNvSpPr>
            <a:spLocks noGrp="1"/>
          </p:cNvSpPr>
          <p:nvPr>
            <p:ph idx="1"/>
          </p:nvPr>
        </p:nvSpPr>
        <p:spPr/>
        <p:txBody>
          <a:bodyPr>
            <a:normAutofit lnSpcReduction="10000"/>
          </a:bodyPr>
          <a:lstStyle/>
          <a:p>
            <a:r>
              <a:rPr lang="en-US" dirty="0"/>
              <a:t>3 Iterations – 3 Sprints Per Iteration [1 Week Each]</a:t>
            </a:r>
          </a:p>
          <a:p>
            <a:r>
              <a:rPr lang="en-US" dirty="0"/>
              <a:t>Every major task is divided into several small story with 1-2 points. [3 Points Per Sprint Per Individual]</a:t>
            </a:r>
          </a:p>
          <a:p>
            <a:r>
              <a:rPr lang="en-US" dirty="0"/>
              <a:t>Pair Programming [2 X 2 Hours Sessions Per Week]</a:t>
            </a:r>
          </a:p>
          <a:p>
            <a:r>
              <a:rPr lang="en-US" dirty="0"/>
              <a:t>2-Minute Plank Meetings every day for the status check.</a:t>
            </a:r>
          </a:p>
          <a:p>
            <a:r>
              <a:rPr lang="en-US" dirty="0"/>
              <a:t>Rotating Scrum Master &amp; Time Keeper duties.</a:t>
            </a:r>
          </a:p>
          <a:p>
            <a:r>
              <a:rPr lang="en-US" dirty="0"/>
              <a:t>Planning, Retrospective &amp; Backlog Refinement Meetings after every sprint.</a:t>
            </a:r>
          </a:p>
          <a:p>
            <a:endParaRPr lang="en-US" dirty="0"/>
          </a:p>
        </p:txBody>
      </p:sp>
    </p:spTree>
    <p:extLst>
      <p:ext uri="{BB962C8B-B14F-4D97-AF65-F5344CB8AC3E}">
        <p14:creationId xmlns:p14="http://schemas.microsoft.com/office/powerpoint/2010/main" val="163699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Plan</a:t>
            </a:r>
          </a:p>
        </p:txBody>
      </p:sp>
      <p:sp>
        <p:nvSpPr>
          <p:cNvPr id="3" name="Content Placeholder 2"/>
          <p:cNvSpPr>
            <a:spLocks noGrp="1"/>
          </p:cNvSpPr>
          <p:nvPr>
            <p:ph idx="1"/>
          </p:nvPr>
        </p:nvSpPr>
        <p:spPr/>
        <p:txBody>
          <a:bodyPr>
            <a:normAutofit fontScale="77500" lnSpcReduction="20000"/>
          </a:bodyPr>
          <a:lstStyle/>
          <a:p>
            <a:r>
              <a:rPr lang="en-US" dirty="0"/>
              <a:t>Configuration items and tools</a:t>
            </a:r>
          </a:p>
          <a:p>
            <a:pPr lvl="2" fontAlgn="base"/>
            <a:r>
              <a:rPr lang="en-US" sz="1900" dirty="0"/>
              <a:t>GitHub [Branching Strategy: feature, hotfix, develop]</a:t>
            </a:r>
          </a:p>
          <a:p>
            <a:pPr lvl="2" fontAlgn="base"/>
            <a:r>
              <a:rPr lang="en-US" sz="1900" dirty="0"/>
              <a:t>TeamCity [Continuous Integration], </a:t>
            </a:r>
            <a:r>
              <a:rPr lang="en-US" sz="1900" dirty="0" err="1"/>
              <a:t>SonarQube</a:t>
            </a:r>
            <a:r>
              <a:rPr lang="en-US" sz="1900" dirty="0"/>
              <a:t> [Static Code Analysis]</a:t>
            </a:r>
          </a:p>
          <a:p>
            <a:pPr marL="228600" lvl="1">
              <a:spcBef>
                <a:spcPts val="1000"/>
              </a:spcBef>
            </a:pPr>
            <a:r>
              <a:rPr lang="en-US" sz="2400" dirty="0"/>
              <a:t>Change management and branch management</a:t>
            </a:r>
          </a:p>
          <a:p>
            <a:pPr marL="1028700" lvl="1" indent="-571500">
              <a:buFont typeface="+mj-lt"/>
              <a:buAutoNum type="romanUcPeriod"/>
            </a:pPr>
            <a:r>
              <a:rPr lang="en-US" sz="1900" dirty="0"/>
              <a:t>All pull-requests(PRs) submitted by team members will be reviewed by the Configuration Leader (</a:t>
            </a:r>
            <a:r>
              <a:rPr lang="en-US" sz="1900" dirty="0" err="1"/>
              <a:t>Yashvardhan</a:t>
            </a:r>
            <a:r>
              <a:rPr lang="en-US" sz="1900" dirty="0"/>
              <a:t> </a:t>
            </a:r>
            <a:r>
              <a:rPr lang="en-US" sz="1900" dirty="0" err="1"/>
              <a:t>Nanavati</a:t>
            </a:r>
            <a:r>
              <a:rPr lang="en-US" sz="1900" dirty="0"/>
              <a:t>) and Project Leader (</a:t>
            </a:r>
            <a:r>
              <a:rPr lang="en-US" sz="1900" dirty="0" err="1"/>
              <a:t>Rohit</a:t>
            </a:r>
            <a:r>
              <a:rPr lang="en-US" sz="1900" dirty="0"/>
              <a:t> Agrawal)</a:t>
            </a:r>
          </a:p>
          <a:p>
            <a:pPr marL="1028700" lvl="1" indent="-571500">
              <a:buFont typeface="+mj-lt"/>
              <a:buAutoNum type="romanUcPeriod"/>
            </a:pPr>
            <a:r>
              <a:rPr lang="en-US" sz="1900" dirty="0"/>
              <a:t>The code will then be merged to the </a:t>
            </a:r>
            <a:r>
              <a:rPr lang="en-US" sz="1900" dirty="0" err="1"/>
              <a:t>ukubuka</a:t>
            </a:r>
            <a:r>
              <a:rPr lang="en-US" sz="1900" dirty="0"/>
              <a:t>/core </a:t>
            </a:r>
            <a:r>
              <a:rPr lang="en-US" sz="1900" b="1" dirty="0"/>
              <a:t>master</a:t>
            </a:r>
            <a:r>
              <a:rPr lang="en-US" sz="1900" dirty="0"/>
              <a:t> branch on </a:t>
            </a:r>
            <a:r>
              <a:rPr lang="en-US" sz="1900" dirty="0" err="1"/>
              <a:t>Github</a:t>
            </a:r>
            <a:r>
              <a:rPr lang="en-US" sz="1900" dirty="0"/>
              <a:t> and the PR will be closed. Master branch is like the golden source and is the only clean copy of the code and hence is locked at any time and no code can be pushed directly to master.</a:t>
            </a:r>
          </a:p>
          <a:p>
            <a:pPr marL="1028700" lvl="1" indent="-571500">
              <a:buFont typeface="+mj-lt"/>
              <a:buAutoNum type="romanUcPeriod"/>
            </a:pPr>
            <a:r>
              <a:rPr lang="en-US" sz="1900" dirty="0"/>
              <a:t>Only the team leader and the configuration leader will have commit rights to the main project repository.</a:t>
            </a:r>
            <a:endParaRPr lang="en-US" dirty="0"/>
          </a:p>
          <a:p>
            <a:r>
              <a:rPr lang="en-US" dirty="0"/>
              <a:t>Code commit guidelines</a:t>
            </a:r>
          </a:p>
          <a:p>
            <a:pPr marL="0" indent="0">
              <a:buNone/>
            </a:pPr>
            <a:endParaRPr lang="en-US" dirty="0"/>
          </a:p>
          <a:p>
            <a:pPr marL="457200" lvl="1" indent="0">
              <a:buNone/>
            </a:pPr>
            <a:endParaRPr lang="en-US" sz="1900" dirty="0"/>
          </a:p>
          <a:p>
            <a:pPr lvl="1"/>
            <a:endParaRPr lang="en-US" dirty="0"/>
          </a:p>
        </p:txBody>
      </p:sp>
    </p:spTree>
    <p:extLst>
      <p:ext uri="{BB962C8B-B14F-4D97-AF65-F5344CB8AC3E}">
        <p14:creationId xmlns:p14="http://schemas.microsoft.com/office/powerpoint/2010/main" val="64197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Plan</a:t>
            </a:r>
          </a:p>
        </p:txBody>
      </p:sp>
      <p:sp>
        <p:nvSpPr>
          <p:cNvPr id="3" name="Content Placeholder 2"/>
          <p:cNvSpPr>
            <a:spLocks noGrp="1"/>
          </p:cNvSpPr>
          <p:nvPr>
            <p:ph idx="1"/>
          </p:nvPr>
        </p:nvSpPr>
        <p:spPr/>
        <p:txBody>
          <a:bodyPr>
            <a:normAutofit/>
          </a:bodyPr>
          <a:lstStyle/>
          <a:p>
            <a:r>
              <a:rPr lang="en-US" dirty="0"/>
              <a:t>Iteration 1 – Data </a:t>
            </a:r>
            <a:r>
              <a:rPr lang="en-US" dirty="0" err="1"/>
              <a:t>Data</a:t>
            </a:r>
            <a:r>
              <a:rPr lang="en-US" dirty="0"/>
              <a:t> </a:t>
            </a:r>
            <a:r>
              <a:rPr lang="en-US" dirty="0" err="1"/>
              <a:t>Data</a:t>
            </a:r>
            <a:endParaRPr lang="en-US" dirty="0"/>
          </a:p>
          <a:p>
            <a:pPr lvl="1"/>
            <a:r>
              <a:rPr lang="en-US" dirty="0"/>
              <a:t>Everything should be parsed and converted to JSON</a:t>
            </a:r>
          </a:p>
          <a:p>
            <a:pPr lvl="1"/>
            <a:r>
              <a:rPr lang="en-US" dirty="0" err="1"/>
              <a:t>SpEL</a:t>
            </a:r>
            <a:r>
              <a:rPr lang="en-US" dirty="0"/>
              <a:t> for Data Manipulation</a:t>
            </a:r>
          </a:p>
          <a:p>
            <a:r>
              <a:rPr lang="en-US" dirty="0"/>
              <a:t>Iteration 2 – Visualizations</a:t>
            </a:r>
          </a:p>
          <a:p>
            <a:pPr lvl="1"/>
            <a:r>
              <a:rPr lang="en-US" dirty="0" err="1"/>
              <a:t>ECHarts</a:t>
            </a:r>
            <a:r>
              <a:rPr lang="en-US" dirty="0"/>
              <a:t>, CD, </a:t>
            </a:r>
            <a:r>
              <a:rPr lang="en-US" dirty="0" err="1"/>
              <a:t>TauCharts</a:t>
            </a:r>
            <a:r>
              <a:rPr lang="en-US" dirty="0"/>
              <a:t>, etc.</a:t>
            </a:r>
          </a:p>
          <a:p>
            <a:r>
              <a:rPr lang="en-US" dirty="0"/>
              <a:t>Iteration 3 – Frontend</a:t>
            </a:r>
          </a:p>
          <a:p>
            <a:pPr lvl="1"/>
            <a:r>
              <a:rPr lang="en-US" dirty="0"/>
              <a:t>Web Interface</a:t>
            </a:r>
          </a:p>
        </p:txBody>
      </p:sp>
    </p:spTree>
    <p:extLst>
      <p:ext uri="{BB962C8B-B14F-4D97-AF65-F5344CB8AC3E}">
        <p14:creationId xmlns:p14="http://schemas.microsoft.com/office/powerpoint/2010/main" val="101121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fontScale="85000" lnSpcReduction="20000"/>
          </a:bodyPr>
          <a:lstStyle/>
          <a:p>
            <a:pPr marL="457200" lvl="1" indent="0">
              <a:buNone/>
            </a:pPr>
            <a:r>
              <a:rPr lang="en-US" sz="30800" dirty="0"/>
              <a:t>    </a:t>
            </a:r>
            <a:r>
              <a:rPr lang="en-US" sz="19400" dirty="0"/>
              <a:t> </a:t>
            </a:r>
            <a:r>
              <a:rPr lang="en-US" sz="30800" dirty="0"/>
              <a:t>?</a:t>
            </a:r>
          </a:p>
        </p:txBody>
      </p:sp>
    </p:spTree>
    <p:extLst>
      <p:ext uri="{BB962C8B-B14F-4D97-AF65-F5344CB8AC3E}">
        <p14:creationId xmlns:p14="http://schemas.microsoft.com/office/powerpoint/2010/main" val="422151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4CB6-713A-46CB-A82F-6FC89C848EE2}"/>
              </a:ext>
            </a:extLst>
          </p:cNvPr>
          <p:cNvSpPr>
            <a:spLocks noGrp="1"/>
          </p:cNvSpPr>
          <p:nvPr>
            <p:ph type="title"/>
          </p:nvPr>
        </p:nvSpPr>
        <p:spPr/>
        <p:txBody>
          <a:bodyPr/>
          <a:lstStyle/>
          <a:p>
            <a:r>
              <a:rPr lang="en-US" dirty="0"/>
              <a:t>Overview</a:t>
            </a:r>
          </a:p>
        </p:txBody>
      </p:sp>
      <p:sp>
        <p:nvSpPr>
          <p:cNvPr id="4" name="Content Placeholder 2">
            <a:extLst>
              <a:ext uri="{FF2B5EF4-FFF2-40B4-BE49-F238E27FC236}">
                <a16:creationId xmlns:a16="http://schemas.microsoft.com/office/drawing/2014/main" id="{E20E03B4-D8F1-42BE-AD2D-27F1F928E18D}"/>
              </a:ext>
            </a:extLst>
          </p:cNvPr>
          <p:cNvSpPr>
            <a:spLocks noGrp="1"/>
          </p:cNvSpPr>
          <p:nvPr>
            <p:ph idx="1"/>
          </p:nvPr>
        </p:nvSpPr>
        <p:spPr>
          <a:xfrm>
            <a:off x="1295401" y="2556932"/>
            <a:ext cx="9601196" cy="3318936"/>
          </a:xfrm>
        </p:spPr>
        <p:txBody>
          <a:bodyPr>
            <a:normAutofit/>
          </a:bodyPr>
          <a:lstStyle/>
          <a:p>
            <a:pPr marL="0" indent="0" algn="ctr">
              <a:buNone/>
            </a:pPr>
            <a:r>
              <a:rPr lang="en-US" sz="11500" dirty="0"/>
              <a:t>What &amp; Why?</a:t>
            </a:r>
          </a:p>
        </p:txBody>
      </p:sp>
    </p:spTree>
    <p:extLst>
      <p:ext uri="{BB962C8B-B14F-4D97-AF65-F5344CB8AC3E}">
        <p14:creationId xmlns:p14="http://schemas.microsoft.com/office/powerpoint/2010/main" val="206572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Ukubuka</a:t>
            </a:r>
            <a:r>
              <a:rPr lang="en-US" dirty="0"/>
              <a:t>?</a:t>
            </a:r>
          </a:p>
        </p:txBody>
      </p:sp>
      <p:sp>
        <p:nvSpPr>
          <p:cNvPr id="3" name="Content Placeholder 2"/>
          <p:cNvSpPr>
            <a:spLocks noGrp="1"/>
          </p:cNvSpPr>
          <p:nvPr>
            <p:ph idx="1"/>
          </p:nvPr>
        </p:nvSpPr>
        <p:spPr/>
        <p:txBody>
          <a:bodyPr/>
          <a:lstStyle/>
          <a:p>
            <a:pPr algn="just"/>
            <a:r>
              <a:rPr lang="en-US" dirty="0"/>
              <a:t>The name </a:t>
            </a:r>
            <a:r>
              <a:rPr lang="en-US" dirty="0" err="1"/>
              <a:t>Ukubuka</a:t>
            </a:r>
            <a:r>
              <a:rPr lang="en-US" dirty="0"/>
              <a:t> is inspired from a unique language spoken in South Africa and roughly translates to </a:t>
            </a:r>
            <a:r>
              <a:rPr lang="en-US" i="1" dirty="0"/>
              <a:t>"View"</a:t>
            </a:r>
            <a:r>
              <a:rPr lang="en-US" dirty="0"/>
              <a:t> or </a:t>
            </a:r>
            <a:r>
              <a:rPr lang="en-US" i="1" dirty="0"/>
              <a:t>"Visualization"</a:t>
            </a:r>
            <a:r>
              <a:rPr lang="en-US" dirty="0"/>
              <a:t> in Zulu which is one of the official languages of South Africa and is spoken by about 9 million people mainly in Zululand.</a:t>
            </a:r>
          </a:p>
          <a:p>
            <a:pPr algn="just"/>
            <a:r>
              <a:rPr lang="en-US" dirty="0" err="1"/>
              <a:t>Ukubuka</a:t>
            </a:r>
            <a:r>
              <a:rPr lang="en-US" dirty="0"/>
              <a:t> aims at producing high-quality interactive visualizations. It is powerful, lightweight and easy to use. It allows the users to analyze, manipulate and visualize their datasets in a novel and creative ways with no serious programming.</a:t>
            </a:r>
          </a:p>
          <a:p>
            <a:pPr marL="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373040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 </a:t>
            </a:r>
            <a:r>
              <a:rPr lang="en-US" dirty="0" err="1"/>
              <a:t>Ukubuka</a:t>
            </a:r>
            <a:r>
              <a:rPr lang="en-US" dirty="0"/>
              <a:t>?</a:t>
            </a:r>
          </a:p>
        </p:txBody>
      </p:sp>
      <p:sp>
        <p:nvSpPr>
          <p:cNvPr id="3" name="Content Placeholder 2"/>
          <p:cNvSpPr>
            <a:spLocks noGrp="1"/>
          </p:cNvSpPr>
          <p:nvPr>
            <p:ph idx="1"/>
          </p:nvPr>
        </p:nvSpPr>
        <p:spPr/>
        <p:txBody>
          <a:bodyPr>
            <a:normAutofit/>
          </a:bodyPr>
          <a:lstStyle/>
          <a:p>
            <a:pPr algn="just"/>
            <a:r>
              <a:rPr lang="en-US" sz="3200" dirty="0"/>
              <a:t>Kibana is a visualization tool which allows its users to create visualizations from data indexes in </a:t>
            </a:r>
            <a:r>
              <a:rPr lang="en-US" sz="3200" dirty="0" err="1"/>
              <a:t>ElasticSearch</a:t>
            </a:r>
            <a:r>
              <a:rPr lang="en-US" sz="3200" dirty="0"/>
              <a:t>.</a:t>
            </a:r>
          </a:p>
          <a:p>
            <a:pPr algn="just"/>
            <a:r>
              <a:rPr lang="en-US" sz="3200" dirty="0"/>
              <a:t>The main drawback of Kibana is that it very constrained in the type of data it can process and allows only a handful of simple graphical methods to choose from.</a:t>
            </a:r>
          </a:p>
        </p:txBody>
      </p:sp>
    </p:spTree>
    <p:extLst>
      <p:ext uri="{BB962C8B-B14F-4D97-AF65-F5344CB8AC3E}">
        <p14:creationId xmlns:p14="http://schemas.microsoft.com/office/powerpoint/2010/main" val="8245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4CB6-713A-46CB-A82F-6FC89C848EE2}"/>
              </a:ext>
            </a:extLst>
          </p:cNvPr>
          <p:cNvSpPr>
            <a:spLocks noGrp="1"/>
          </p:cNvSpPr>
          <p:nvPr>
            <p:ph type="title"/>
          </p:nvPr>
        </p:nvSpPr>
        <p:spPr/>
        <p:txBody>
          <a:bodyPr/>
          <a:lstStyle/>
          <a:p>
            <a:r>
              <a:rPr lang="en-US" dirty="0"/>
              <a:t>Kibana Issues</a:t>
            </a:r>
          </a:p>
        </p:txBody>
      </p:sp>
      <p:sp>
        <p:nvSpPr>
          <p:cNvPr id="4" name="Content Placeholder 2">
            <a:extLst>
              <a:ext uri="{FF2B5EF4-FFF2-40B4-BE49-F238E27FC236}">
                <a16:creationId xmlns:a16="http://schemas.microsoft.com/office/drawing/2014/main" id="{E20E03B4-D8F1-42BE-AD2D-27F1F928E18D}"/>
              </a:ext>
            </a:extLst>
          </p:cNvPr>
          <p:cNvSpPr>
            <a:spLocks noGrp="1"/>
          </p:cNvSpPr>
          <p:nvPr>
            <p:ph idx="1"/>
          </p:nvPr>
        </p:nvSpPr>
        <p:spPr>
          <a:xfrm>
            <a:off x="1295401" y="2556932"/>
            <a:ext cx="9601196" cy="3318936"/>
          </a:xfrm>
        </p:spPr>
        <p:txBody>
          <a:bodyPr>
            <a:normAutofit fontScale="92500"/>
          </a:bodyPr>
          <a:lstStyle/>
          <a:p>
            <a:r>
              <a:rPr lang="en-US" sz="3600" dirty="0"/>
              <a:t>It can’t parse multi-level JSON data.</a:t>
            </a:r>
          </a:p>
          <a:p>
            <a:r>
              <a:rPr lang="en-US" sz="3600" dirty="0"/>
              <a:t>It requires the flattened data in order to create visualizations.</a:t>
            </a:r>
          </a:p>
          <a:p>
            <a:r>
              <a:rPr lang="en-US" sz="3600" dirty="0"/>
              <a:t>The visualizations are lack-lustered and doesn’t utilize the full potential of the data to engage the audience. </a:t>
            </a:r>
          </a:p>
        </p:txBody>
      </p:sp>
    </p:spTree>
    <p:extLst>
      <p:ext uri="{BB962C8B-B14F-4D97-AF65-F5344CB8AC3E}">
        <p14:creationId xmlns:p14="http://schemas.microsoft.com/office/powerpoint/2010/main" val="44911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FD39F-A47E-4069-9E9E-FD0757A79372}"/>
              </a:ext>
            </a:extLst>
          </p:cNvPr>
          <p:cNvPicPr>
            <a:picLocks noChangeAspect="1"/>
          </p:cNvPicPr>
          <p:nvPr/>
        </p:nvPicPr>
        <p:blipFill>
          <a:blip r:embed="rId2"/>
          <a:stretch>
            <a:fillRect/>
          </a:stretch>
        </p:blipFill>
        <p:spPr>
          <a:xfrm>
            <a:off x="810409" y="769564"/>
            <a:ext cx="10578953" cy="5329582"/>
          </a:xfrm>
          <a:prstGeom prst="rect">
            <a:avLst/>
          </a:prstGeom>
        </p:spPr>
      </p:pic>
    </p:spTree>
    <p:extLst>
      <p:ext uri="{BB962C8B-B14F-4D97-AF65-F5344CB8AC3E}">
        <p14:creationId xmlns:p14="http://schemas.microsoft.com/office/powerpoint/2010/main" val="182201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4CB6-713A-46CB-A82F-6FC89C848EE2}"/>
              </a:ext>
            </a:extLst>
          </p:cNvPr>
          <p:cNvSpPr>
            <a:spLocks noGrp="1"/>
          </p:cNvSpPr>
          <p:nvPr>
            <p:ph type="title"/>
          </p:nvPr>
        </p:nvSpPr>
        <p:spPr/>
        <p:txBody>
          <a:bodyPr/>
          <a:lstStyle/>
          <a:p>
            <a:r>
              <a:rPr lang="en-US" dirty="0"/>
              <a:t>Kibana Issues</a:t>
            </a:r>
          </a:p>
        </p:txBody>
      </p:sp>
      <p:sp>
        <p:nvSpPr>
          <p:cNvPr id="4" name="Content Placeholder 2">
            <a:extLst>
              <a:ext uri="{FF2B5EF4-FFF2-40B4-BE49-F238E27FC236}">
                <a16:creationId xmlns:a16="http://schemas.microsoft.com/office/drawing/2014/main" id="{E20E03B4-D8F1-42BE-AD2D-27F1F928E18D}"/>
              </a:ext>
            </a:extLst>
          </p:cNvPr>
          <p:cNvSpPr>
            <a:spLocks noGrp="1"/>
          </p:cNvSpPr>
          <p:nvPr>
            <p:ph idx="1"/>
          </p:nvPr>
        </p:nvSpPr>
        <p:spPr>
          <a:xfrm>
            <a:off x="1295401" y="2556932"/>
            <a:ext cx="9601196" cy="3318936"/>
          </a:xfrm>
        </p:spPr>
        <p:txBody>
          <a:bodyPr>
            <a:normAutofit/>
          </a:bodyPr>
          <a:lstStyle/>
          <a:p>
            <a:r>
              <a:rPr lang="en-US" sz="3600" dirty="0"/>
              <a:t>No way to compute and visualize new data.</a:t>
            </a:r>
          </a:p>
          <a:p>
            <a:r>
              <a:rPr lang="en-US" sz="3600" dirty="0"/>
              <a:t>No way to plot an X-Y graph with </a:t>
            </a:r>
            <a:r>
              <a:rPr lang="en-US" sz="3600" b="1" dirty="0" err="1"/>
              <a:t>event_value.cxc</a:t>
            </a:r>
            <a:r>
              <a:rPr lang="en-US" sz="3600" b="1" dirty="0"/>
              <a:t> * </a:t>
            </a:r>
            <a:r>
              <a:rPr lang="en-US" sz="3600" b="1" dirty="0" err="1"/>
              <a:t>event_value.cpw</a:t>
            </a:r>
            <a:r>
              <a:rPr lang="en-US" sz="3600" b="1" dirty="0"/>
              <a:t> </a:t>
            </a:r>
            <a:r>
              <a:rPr lang="en-US" sz="3600" dirty="0"/>
              <a:t>on X-Axis &amp; </a:t>
            </a:r>
            <a:r>
              <a:rPr lang="en-US" sz="3600" b="1" dirty="0" err="1"/>
              <a:t>event_value.cyc</a:t>
            </a:r>
            <a:r>
              <a:rPr lang="en-US" sz="3600" b="1" dirty="0"/>
              <a:t> * </a:t>
            </a:r>
            <a:r>
              <a:rPr lang="en-US" sz="3600" b="1" dirty="0" err="1"/>
              <a:t>event_value.cph</a:t>
            </a:r>
            <a:r>
              <a:rPr lang="en-US" sz="3600" b="1" dirty="0"/>
              <a:t> </a:t>
            </a:r>
            <a:r>
              <a:rPr lang="en-US" sz="3600" dirty="0"/>
              <a:t>on Y-Axis.</a:t>
            </a:r>
          </a:p>
        </p:txBody>
      </p:sp>
    </p:spTree>
    <p:extLst>
      <p:ext uri="{BB962C8B-B14F-4D97-AF65-F5344CB8AC3E}">
        <p14:creationId xmlns:p14="http://schemas.microsoft.com/office/powerpoint/2010/main" val="417778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Ukubuka</a:t>
            </a:r>
            <a:endParaRPr lang="en-US" dirty="0"/>
          </a:p>
        </p:txBody>
      </p:sp>
      <p:sp>
        <p:nvSpPr>
          <p:cNvPr id="3" name="Content Placeholder 2"/>
          <p:cNvSpPr>
            <a:spLocks noGrp="1"/>
          </p:cNvSpPr>
          <p:nvPr>
            <p:ph idx="1"/>
          </p:nvPr>
        </p:nvSpPr>
        <p:spPr/>
        <p:txBody>
          <a:bodyPr>
            <a:normAutofit fontScale="85000" lnSpcReduction="20000"/>
          </a:bodyPr>
          <a:lstStyle/>
          <a:p>
            <a:r>
              <a:rPr lang="en-US" dirty="0"/>
              <a:t>Essential Features</a:t>
            </a:r>
          </a:p>
          <a:p>
            <a:pPr lvl="1"/>
            <a:r>
              <a:rPr lang="en-US" dirty="0"/>
              <a:t>Data Import [CSV, XML, </a:t>
            </a:r>
            <a:r>
              <a:rPr lang="en-US" dirty="0" err="1"/>
              <a:t>ElasticSearch</a:t>
            </a:r>
            <a:r>
              <a:rPr lang="en-US" dirty="0"/>
              <a:t>, DB]</a:t>
            </a:r>
          </a:p>
          <a:p>
            <a:pPr lvl="1"/>
            <a:r>
              <a:rPr lang="en-US" dirty="0"/>
              <a:t>Data Manipulation [</a:t>
            </a:r>
            <a:r>
              <a:rPr lang="en-US" dirty="0" err="1"/>
              <a:t>SpEL</a:t>
            </a:r>
            <a:r>
              <a:rPr lang="en-US" dirty="0"/>
              <a:t> Based Frameworks]</a:t>
            </a:r>
          </a:p>
          <a:p>
            <a:pPr lvl="1"/>
            <a:r>
              <a:rPr lang="en-US" dirty="0"/>
              <a:t>Data Visualization [</a:t>
            </a:r>
            <a:r>
              <a:rPr lang="en-US" dirty="0" err="1"/>
              <a:t>TauCharts</a:t>
            </a:r>
            <a:r>
              <a:rPr lang="en-US" dirty="0"/>
              <a:t>, </a:t>
            </a:r>
            <a:r>
              <a:rPr lang="en-US" dirty="0" err="1"/>
              <a:t>Echarts</a:t>
            </a:r>
            <a:r>
              <a:rPr lang="en-US" dirty="0"/>
              <a:t>, etc.]</a:t>
            </a:r>
          </a:p>
          <a:p>
            <a:r>
              <a:rPr lang="en-US" dirty="0"/>
              <a:t>Desirable Features</a:t>
            </a:r>
          </a:p>
          <a:p>
            <a:pPr lvl="1"/>
            <a:r>
              <a:rPr lang="en-US" dirty="0"/>
              <a:t>Data Export [Flat Files, DB]</a:t>
            </a:r>
          </a:p>
          <a:p>
            <a:pPr lvl="1"/>
            <a:r>
              <a:rPr lang="en-US" dirty="0"/>
              <a:t>Workflows </a:t>
            </a:r>
          </a:p>
          <a:p>
            <a:r>
              <a:rPr lang="en-US" dirty="0"/>
              <a:t>Optional Features</a:t>
            </a:r>
          </a:p>
          <a:p>
            <a:pPr lvl="1"/>
            <a:r>
              <a:rPr lang="en-US" dirty="0"/>
              <a:t>Data Analysis</a:t>
            </a:r>
          </a:p>
          <a:p>
            <a:pPr lvl="1"/>
            <a:endParaRPr lang="en-US" dirty="0"/>
          </a:p>
          <a:p>
            <a:pPr marL="457200" lvl="1" indent="0">
              <a:buNone/>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315524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Plan</a:t>
            </a:r>
          </a:p>
        </p:txBody>
      </p:sp>
      <p:sp>
        <p:nvSpPr>
          <p:cNvPr id="3" name="Content Placeholder 2"/>
          <p:cNvSpPr>
            <a:spLocks noGrp="1"/>
          </p:cNvSpPr>
          <p:nvPr>
            <p:ph idx="1"/>
          </p:nvPr>
        </p:nvSpPr>
        <p:spPr/>
        <p:txBody>
          <a:bodyPr>
            <a:normAutofit fontScale="85000" lnSpcReduction="20000"/>
          </a:bodyPr>
          <a:lstStyle/>
          <a:p>
            <a:r>
              <a:rPr lang="en-US" dirty="0"/>
              <a:t>Unit Testing</a:t>
            </a:r>
          </a:p>
          <a:p>
            <a:pPr lvl="1"/>
            <a:r>
              <a:rPr lang="en-US" dirty="0"/>
              <a:t>TDD Framework</a:t>
            </a:r>
          </a:p>
          <a:p>
            <a:pPr lvl="1"/>
            <a:r>
              <a:rPr lang="en-US" dirty="0"/>
              <a:t>75% Code Coverage </a:t>
            </a:r>
          </a:p>
          <a:p>
            <a:pPr lvl="1"/>
            <a:r>
              <a:rPr lang="en-US" dirty="0"/>
              <a:t>Mocking Frameworks [</a:t>
            </a:r>
            <a:r>
              <a:rPr lang="en-US" dirty="0" err="1"/>
              <a:t>JMock</a:t>
            </a:r>
            <a:r>
              <a:rPr lang="en-US" dirty="0"/>
              <a:t>, </a:t>
            </a:r>
            <a:r>
              <a:rPr lang="en-US" dirty="0" err="1"/>
              <a:t>EasyMock</a:t>
            </a:r>
            <a:r>
              <a:rPr lang="en-US" dirty="0"/>
              <a:t>, Mockito]</a:t>
            </a:r>
          </a:p>
          <a:p>
            <a:r>
              <a:rPr lang="en-US" dirty="0"/>
              <a:t>Integration Testing</a:t>
            </a:r>
          </a:p>
          <a:p>
            <a:pPr lvl="1"/>
            <a:r>
              <a:rPr lang="en-US" dirty="0"/>
              <a:t>After every feature merge</a:t>
            </a:r>
          </a:p>
          <a:p>
            <a:r>
              <a:rPr lang="en-US" dirty="0"/>
              <a:t>Regression Testing</a:t>
            </a:r>
          </a:p>
          <a:p>
            <a:pPr lvl="1"/>
            <a:r>
              <a:rPr lang="en-US" dirty="0"/>
              <a:t>Regression Suite, After every major release</a:t>
            </a:r>
          </a:p>
          <a:p>
            <a:r>
              <a:rPr lang="en-US" dirty="0"/>
              <a:t>Stress, System, &amp; Performance Testing [Before Alpha/Beta]</a:t>
            </a:r>
          </a:p>
        </p:txBody>
      </p:sp>
    </p:spTree>
    <p:extLst>
      <p:ext uri="{BB962C8B-B14F-4D97-AF65-F5344CB8AC3E}">
        <p14:creationId xmlns:p14="http://schemas.microsoft.com/office/powerpoint/2010/main" val="22392073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88</TotalTime>
  <Words>639</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Project Ukubuka</vt:lpstr>
      <vt:lpstr>Overview</vt:lpstr>
      <vt:lpstr>What is Ukubuka?</vt:lpstr>
      <vt:lpstr>Why Develop Ukubuka?</vt:lpstr>
      <vt:lpstr>Kibana Issues</vt:lpstr>
      <vt:lpstr>PowerPoint Presentation</vt:lpstr>
      <vt:lpstr>Kibana Issues</vt:lpstr>
      <vt:lpstr>Features of Ukubuka</vt:lpstr>
      <vt:lpstr>Quality Assurance Plan</vt:lpstr>
      <vt:lpstr>Technology Stack</vt:lpstr>
      <vt:lpstr>Management Plan</vt:lpstr>
      <vt:lpstr>Configuration Management Plan</vt:lpstr>
      <vt:lpstr>Future Plan</vt:lpstr>
      <vt:lpstr>Questions?</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Ukubuka</dc:title>
  <dc:creator>wenjun</dc:creator>
  <cp:lastModifiedBy>Agrawal, Rohit</cp:lastModifiedBy>
  <cp:revision>41</cp:revision>
  <dcterms:created xsi:type="dcterms:W3CDTF">2017-09-26T01:43:19Z</dcterms:created>
  <dcterms:modified xsi:type="dcterms:W3CDTF">2017-09-27T22:26:28Z</dcterms:modified>
</cp:coreProperties>
</file>