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Mediu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0" lvl="1" marL="45717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40" lvl="2" marL="91434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10" lvl="3" marL="137151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81" lvl="4" marL="182868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" lvl="5" marL="2285852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0" lvl="6" marL="274302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3" lvl="7" marL="320019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63" lvl="8" marL="365736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0" lvl="1" marL="45717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40" lvl="2" marL="91434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10" lvl="3" marL="137151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81" lvl="4" marL="182868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" lvl="5" marL="2285852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0" lvl="6" marL="274302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3" lvl="7" marL="320019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63" lvl="8" marL="365736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0" lvl="1" marL="45717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40" lvl="2" marL="91434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10" lvl="3" marL="1371511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81" lvl="4" marL="1828681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" lvl="5" marL="2285852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0" lvl="6" marL="2743021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3" lvl="7" marL="3200193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63" lvl="8" marL="3657363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0" lvl="1" marL="45717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40" lvl="2" marL="91434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10" lvl="3" marL="137151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81" lvl="4" marL="182868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" lvl="5" marL="2285852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0" lvl="6" marL="274302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3" lvl="7" marL="320019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63" lvl="8" marL="365736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2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11515583" y="6303057"/>
            <a:ext cx="342900" cy="2988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BEBEBE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1" u="none" cap="none" strike="noStrike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6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1_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637881" y="625851"/>
            <a:ext cx="10905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114265" lvl="1" marL="685765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1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1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8" lvl="7" marL="342882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1515583" y="6303057"/>
            <a:ext cx="342900" cy="2988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BEBEBE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1" u="none" cap="none" strike="noStrike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650581" y="415427"/>
            <a:ext cx="10905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BFBFB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114265" lvl="1" marL="685765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1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1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8" lvl="7" marL="342882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x="650581" y="1016000"/>
            <a:ext cx="639900" cy="4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1" u="none" cap="none" strike="noStrike">
              <a:solidFill>
                <a:srgbClr val="118CE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pic"/>
          </p:nvPr>
        </p:nvSpPr>
        <p:spPr>
          <a:xfrm>
            <a:off x="3406590" y="1799424"/>
            <a:ext cx="5378700" cy="5058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76188" lvl="0" marL="228588" marR="0" rtl="0" algn="l">
              <a:lnSpc>
                <a:spcPct val="90000"/>
              </a:lnSpc>
              <a:spcBef>
                <a:spcPts val="1000"/>
              </a:spcBef>
              <a:buClr>
                <a:srgbClr val="5C59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114265" lvl="1" marL="685765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1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1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8" lvl="7" marL="342882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11515583" y="6303057"/>
            <a:ext cx="342900" cy="2988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BEBEBE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1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37881" y="625851"/>
            <a:ext cx="10905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114265" lvl="1" marL="685765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1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1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8" lvl="7" marL="342882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650581" y="415427"/>
            <a:ext cx="10905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BFBFB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114265" lvl="1" marL="685765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1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1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8" lvl="7" marL="342882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650581" y="1016000"/>
            <a:ext cx="639900" cy="4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1">
              <a:solidFill>
                <a:srgbClr val="118CE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_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-1" y="0"/>
            <a:ext cx="6290100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5C595C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114265" lvl="1" marL="685765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1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1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8" lvl="7" marL="342882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11515583" y="6303057"/>
            <a:ext cx="342900" cy="2988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BEBEBE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1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C595C"/>
              </a:buClr>
              <a:buSzPts val="3000"/>
              <a:buFont typeface="Roboto Medium"/>
              <a:buNone/>
              <a:defRPr b="0" i="0" sz="3000" u="none" cap="none" strike="noStrike">
                <a:solidFill>
                  <a:srgbClr val="5C595C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188" lvl="0" marL="228588" marR="0" rtl="0" algn="l">
              <a:lnSpc>
                <a:spcPct val="90000"/>
              </a:lnSpc>
              <a:spcBef>
                <a:spcPts val="1000"/>
              </a:spcBef>
              <a:buClr>
                <a:srgbClr val="5C59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114265" lvl="1" marL="685765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1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1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8" lvl="7" marL="342882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038600" y="635635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B8A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2669" lvl="1" marL="457169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40" lvl="2" marL="91434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2611" lvl="3" marL="137151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2580" lvl="4" marL="182868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551" lvl="5" marL="228585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520" lvl="6" marL="274302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493" lvl="7" marL="320019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463" lvl="8" marL="3657364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10600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A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1" name="Shape 41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grpSp>
        <p:nvGrpSpPr>
          <p:cNvPr id="42" name="Shape 42"/>
          <p:cNvGrpSpPr/>
          <p:nvPr/>
        </p:nvGrpSpPr>
        <p:grpSpPr>
          <a:xfrm>
            <a:off x="5736000" y="4748905"/>
            <a:ext cx="720000" cy="89638"/>
            <a:chOff x="5342615" y="6257925"/>
            <a:chExt cx="1468948" cy="182880"/>
          </a:xfrm>
        </p:grpSpPr>
        <p:sp>
          <p:nvSpPr>
            <p:cNvPr id="43" name="Shape 43"/>
            <p:cNvSpPr/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gradFill>
              <a:gsLst>
                <a:gs pos="0">
                  <a:srgbClr val="003B66"/>
                </a:gs>
                <a:gs pos="50000">
                  <a:srgbClr val="005593"/>
                </a:gs>
                <a:gs pos="100000">
                  <a:srgbClr val="0067B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gradFill>
              <a:gsLst>
                <a:gs pos="0">
                  <a:srgbClr val="003B66"/>
                </a:gs>
                <a:gs pos="50000">
                  <a:srgbClr val="005593"/>
                </a:gs>
                <a:gs pos="100000">
                  <a:srgbClr val="0067B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gradFill>
              <a:gsLst>
                <a:gs pos="0">
                  <a:srgbClr val="003B66"/>
                </a:gs>
                <a:gs pos="50000">
                  <a:srgbClr val="005593"/>
                </a:gs>
                <a:gs pos="100000">
                  <a:srgbClr val="0067B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gradFill>
              <a:gsLst>
                <a:gs pos="0">
                  <a:srgbClr val="003B66"/>
                </a:gs>
                <a:gs pos="50000">
                  <a:srgbClr val="005593"/>
                </a:gs>
                <a:gs pos="100000">
                  <a:srgbClr val="0067B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gradFill>
              <a:gsLst>
                <a:gs pos="0">
                  <a:srgbClr val="003B66"/>
                </a:gs>
                <a:gs pos="50000">
                  <a:srgbClr val="005593"/>
                </a:gs>
                <a:gs pos="100000">
                  <a:srgbClr val="0067B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763" y="2007910"/>
            <a:ext cx="4260283" cy="24103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1363345" y="5541010"/>
            <a:ext cx="9465307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i="0" lang="en-US" sz="1600" u="none" cap="none" strike="noStrike">
                <a:solidFill>
                  <a:srgbClr val="05AD96"/>
                </a:solidFill>
                <a:latin typeface="Roboto Medium"/>
                <a:ea typeface="Roboto Medium"/>
                <a:cs typeface="Roboto Medium"/>
                <a:sym typeface="Roboto Medium"/>
              </a:rPr>
              <a:t>Rohit Agrawal, Yashvardhan Nanavati,</a:t>
            </a:r>
            <a:r>
              <a:rPr b="1" i="0" lang="en-US" sz="1600" u="none" cap="none" strike="noStrike">
                <a:solidFill>
                  <a:srgbClr val="0765A6"/>
                </a:solidFill>
                <a:latin typeface="Roboto Medium"/>
                <a:ea typeface="Roboto Medium"/>
                <a:cs typeface="Roboto Medium"/>
                <a:sym typeface="Roboto Medium"/>
              </a:rPr>
              <a:t> Wenjun Shen, Tianqi Xu, </a:t>
            </a:r>
            <a:r>
              <a:rPr b="1" i="0" lang="en-US" sz="1600" u="none" cap="none" strike="noStrike">
                <a:solidFill>
                  <a:srgbClr val="75C82D"/>
                </a:solidFill>
                <a:latin typeface="Roboto Medium"/>
                <a:ea typeface="Roboto Medium"/>
                <a:cs typeface="Roboto Medium"/>
                <a:sym typeface="Roboto Medium"/>
              </a:rPr>
              <a:t>Anirvan Maiti, Aswin Vasudewan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>
                <a:solidFill>
                  <a:schemeClr val="accent6"/>
                </a:solidFill>
              </a:rPr>
              <a:t>Visualization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METRICS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177" name="Shape 177"/>
          <p:cNvSpPr txBox="1"/>
          <p:nvPr/>
        </p:nvSpPr>
        <p:spPr>
          <a:xfrm>
            <a:off x="3385468" y="2002494"/>
            <a:ext cx="32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Line Chart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3394098" y="2320774"/>
            <a:ext cx="709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Used to visualize the trend in data, usually over interval of time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415685" y="2884644"/>
            <a:ext cx="37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Pie Chart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407054" y="3239810"/>
            <a:ext cx="7095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Used to visualize the numerical proportion of data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389786" y="3821314"/>
            <a:ext cx="61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Radar Chart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322215" y="4249555"/>
            <a:ext cx="709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Display multivariate data in a 2 dimension chart</a:t>
            </a:r>
          </a:p>
        </p:txBody>
      </p:sp>
      <p:sp>
        <p:nvSpPr>
          <p:cNvPr id="183" name="Shape 183"/>
          <p:cNvSpPr/>
          <p:nvPr/>
        </p:nvSpPr>
        <p:spPr>
          <a:xfrm>
            <a:off x="1745383" y="2003802"/>
            <a:ext cx="1518300" cy="791400"/>
          </a:xfrm>
          <a:prstGeom prst="chevron">
            <a:avLst>
              <a:gd fmla="val 2702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Line</a:t>
            </a:r>
          </a:p>
        </p:txBody>
      </p:sp>
      <p:sp>
        <p:nvSpPr>
          <p:cNvPr id="184" name="Shape 184"/>
          <p:cNvSpPr/>
          <p:nvPr/>
        </p:nvSpPr>
        <p:spPr>
          <a:xfrm>
            <a:off x="1745364" y="2906711"/>
            <a:ext cx="1518300" cy="791400"/>
          </a:xfrm>
          <a:prstGeom prst="chevron">
            <a:avLst>
              <a:gd fmla="val 2702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Pie</a:t>
            </a:r>
          </a:p>
        </p:txBody>
      </p:sp>
      <p:sp>
        <p:nvSpPr>
          <p:cNvPr id="185" name="Shape 185"/>
          <p:cNvSpPr/>
          <p:nvPr/>
        </p:nvSpPr>
        <p:spPr>
          <a:xfrm>
            <a:off x="1745364" y="3809593"/>
            <a:ext cx="1518300" cy="791400"/>
          </a:xfrm>
          <a:prstGeom prst="chevron">
            <a:avLst>
              <a:gd fmla="val 27026" name="adj"/>
            </a:avLst>
          </a:prstGeom>
          <a:solidFill>
            <a:srgbClr val="A1714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Radar</a:t>
            </a:r>
          </a:p>
        </p:txBody>
      </p:sp>
      <p:sp>
        <p:nvSpPr>
          <p:cNvPr id="186" name="Shape 186"/>
          <p:cNvSpPr/>
          <p:nvPr/>
        </p:nvSpPr>
        <p:spPr>
          <a:xfrm>
            <a:off x="1736733" y="1100893"/>
            <a:ext cx="1518300" cy="791400"/>
          </a:xfrm>
          <a:prstGeom prst="chevron">
            <a:avLst>
              <a:gd fmla="val 2702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Bar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385460" y="1100901"/>
            <a:ext cx="66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Bar chart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394090" y="1419182"/>
            <a:ext cx="709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Shows comparison among discrete categories easily.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385454" y="4712496"/>
            <a:ext cx="7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Bubble Chart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385454" y="5071484"/>
            <a:ext cx="709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Display 3 dimensions of data in a 2 dimension of chart</a:t>
            </a:r>
          </a:p>
        </p:txBody>
      </p:sp>
      <p:sp>
        <p:nvSpPr>
          <p:cNvPr id="191" name="Shape 191"/>
          <p:cNvSpPr/>
          <p:nvPr/>
        </p:nvSpPr>
        <p:spPr>
          <a:xfrm>
            <a:off x="1736733" y="4712500"/>
            <a:ext cx="1518300" cy="791400"/>
          </a:xfrm>
          <a:prstGeom prst="chevron">
            <a:avLst>
              <a:gd fmla="val 2702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Bubble</a:t>
            </a:r>
          </a:p>
        </p:txBody>
      </p:sp>
      <p:sp>
        <p:nvSpPr>
          <p:cNvPr id="192" name="Shape 192"/>
          <p:cNvSpPr/>
          <p:nvPr/>
        </p:nvSpPr>
        <p:spPr>
          <a:xfrm>
            <a:off x="1736733" y="5615400"/>
            <a:ext cx="1518300" cy="791400"/>
          </a:xfrm>
          <a:prstGeom prst="chevron">
            <a:avLst>
              <a:gd fmla="val 27026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Sankey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407054" y="5603671"/>
            <a:ext cx="7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Sankey Chart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407054" y="5962659"/>
            <a:ext cx="709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show the flows between units with proportion of the quantity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43350" y="2004262"/>
            <a:ext cx="10905300" cy="43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37881" y="625851"/>
            <a:ext cx="10905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rtl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/>
              <a:t>Visualization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Screen Shot 2017-11-08 at 2.29.30 PM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10" name="Shape 210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50581" y="649914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Demo Time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2991" y="912157"/>
            <a:ext cx="7150414" cy="572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43350" y="2004262"/>
            <a:ext cx="10905300" cy="42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Roboto Medium"/>
              <a:buChar char="●"/>
            </a:pPr>
            <a:r>
              <a:rPr lang="en-US">
                <a:solidFill>
                  <a:srgbClr val="000000"/>
                </a:solidFill>
              </a:rPr>
              <a:t>More type of charts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Medium"/>
              <a:buChar char="●"/>
            </a:pPr>
            <a:r>
              <a:rPr lang="en-US">
                <a:solidFill>
                  <a:srgbClr val="000000"/>
                </a:solidFill>
              </a:rPr>
              <a:t>The connection between Ukubuka the visualization and the association between tags and visualization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Char char="○"/>
            </a:pPr>
            <a:r>
              <a:rPr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 structure and library issue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Roboto Medium"/>
              <a:buChar char="○"/>
            </a:pPr>
            <a:r>
              <a:rPr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tag and visualization connection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Roboto Medium"/>
              <a:buChar char="●"/>
            </a:pPr>
            <a:r>
              <a:rPr lang="en-US">
                <a:solidFill>
                  <a:srgbClr val="000000"/>
                </a:solidFill>
              </a:rPr>
              <a:t>UI design, interactive or not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37881" y="625851"/>
            <a:ext cx="10905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rtl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>
                <a:solidFill>
                  <a:schemeClr val="accent6"/>
                </a:solidFill>
              </a:rPr>
              <a:t>Plan for the next iteration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Questions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FIVE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4460" y="778162"/>
            <a:ext cx="3812080" cy="560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6" name="Shape 56"/>
          <p:cNvSpPr txBox="1"/>
          <p:nvPr/>
        </p:nvSpPr>
        <p:spPr>
          <a:xfrm>
            <a:off x="326400" y="482675"/>
            <a:ext cx="10920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2000">
                <a:solidFill>
                  <a:srgbClr val="A17149"/>
                </a:solidFill>
                <a:latin typeface="Roboto"/>
                <a:ea typeface="Roboto"/>
                <a:cs typeface="Roboto"/>
                <a:sym typeface="Roboto"/>
              </a:rPr>
              <a:t>FLOW OF TOPICS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37300" y="1312975"/>
            <a:ext cx="10709100" cy="4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Char char="●"/>
            </a:pP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Implementation of XML PARSER for Extract Operation</a:t>
            </a:r>
            <a:b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</a:b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Char char="●"/>
            </a:pP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Test Harness</a:t>
            </a:r>
            <a:b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</a:p>
          <a:p>
            <a:pPr indent="-381000" lvl="0" marL="457200" rtl="0">
              <a:spcBef>
                <a:spcPts val="0"/>
              </a:spcBef>
              <a:buSzPts val="2400"/>
              <a:buFont typeface="Roboto Medium"/>
              <a:buChar char="●"/>
            </a:pP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Research on Dex and E-charts </a:t>
            </a:r>
            <a:b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</a:b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Char char="●"/>
            </a:pP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Implementation of Visualization for datasets.</a:t>
            </a:r>
            <a:b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</a:br>
          </a:p>
          <a:p>
            <a:pPr indent="-381000" lvl="0" marL="457200">
              <a:spcBef>
                <a:spcPts val="0"/>
              </a:spcBef>
              <a:buSzPts val="2400"/>
              <a:buFont typeface="Roboto Medium"/>
              <a:buChar char="●"/>
            </a:pP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Demo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43350" y="1260222"/>
            <a:ext cx="10905300" cy="511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Extract operation to support XML input to Ukubuka Engine  </a:t>
            </a:r>
            <a:br>
              <a:rPr lang="en-US" sz="2400"/>
            </a:b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Stack Implementation to parse the parent - child tags</a:t>
            </a:r>
            <a:br>
              <a:rPr lang="en-US" sz="2400"/>
            </a:b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Spring Framework - All changes are Bean invocation based.</a:t>
            </a:r>
            <a:br>
              <a:rPr lang="en-US" sz="2400"/>
            </a:b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Mockito Framework to test the XML parser</a:t>
            </a:r>
            <a:br>
              <a:rPr lang="en-US" sz="2400"/>
            </a:b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-US" sz="2400"/>
              <a:t>Code Coverage achieved : 78% 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37881" y="625851"/>
            <a:ext cx="10905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rtl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>
                <a:solidFill>
                  <a:srgbClr val="A17149"/>
                </a:solidFill>
              </a:rPr>
              <a:t>XML Parser for Extract Operation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13" y="1661899"/>
            <a:ext cx="7953375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body"/>
          </p:nvPr>
        </p:nvSpPr>
        <p:spPr>
          <a:xfrm>
            <a:off x="637881" y="625851"/>
            <a:ext cx="10905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rtl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>
                <a:solidFill>
                  <a:schemeClr val="accent6"/>
                </a:solidFill>
              </a:rPr>
              <a:t>Schema for XML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43350" y="633524"/>
            <a:ext cx="10905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>
                <a:solidFill>
                  <a:srgbClr val="A17149"/>
                </a:solidFill>
              </a:rPr>
              <a:t>XML</a:t>
            </a:r>
            <a:r>
              <a:rPr b="0" i="0" lang="en-US" u="none" cap="none" strike="noStrike">
                <a:solidFill>
                  <a:srgbClr val="A17149"/>
                </a:solidFill>
                <a:latin typeface="Roboto Medium"/>
                <a:ea typeface="Roboto Medium"/>
                <a:cs typeface="Roboto Medium"/>
                <a:sym typeface="Roboto Medium"/>
              </a:rPr>
              <a:t> Parsing Design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81" name="Shape 81"/>
          <p:cNvSpPr txBox="1"/>
          <p:nvPr/>
        </p:nvSpPr>
        <p:spPr>
          <a:xfrm>
            <a:off x="11471566" y="6257741"/>
            <a:ext cx="431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82" name="Shape 82"/>
          <p:cNvSpPr/>
          <p:nvPr/>
        </p:nvSpPr>
        <p:spPr>
          <a:xfrm>
            <a:off x="897650" y="1291225"/>
            <a:ext cx="3933900" cy="41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&lt;?xml version="1.0" encoding="UTF-8"?&gt;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&lt;visualize&gt;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&lt;record&gt;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  &lt;x&gt;5&lt;/x&gt;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  &lt;y&gt;3&lt;/y&gt;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  &lt;z&gt;9&lt;/z&gt;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&lt;/record&gt;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&lt;record&gt;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  &lt;x&gt;1&lt;/x&gt;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  &lt;y&gt;8&lt;/y&gt;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  &lt;z&gt;4&lt;/z&gt;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&lt;/record&gt;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&lt;record&gt;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  &lt;x&gt;3&lt;/x&gt;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  &lt;y&gt;6&lt;/y&gt;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  &lt;z&gt;7&lt;/z&gt;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  &lt;/record&gt;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A17149"/>
                </a:solidFill>
              </a:rPr>
              <a:t>&lt;/visualize&gt;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524925" y="3097350"/>
            <a:ext cx="1356600" cy="6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350375" y="1202475"/>
            <a:ext cx="3933900" cy="42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br>
              <a:rPr lang="en-US" sz="4800">
                <a:solidFill>
                  <a:srgbClr val="A17149"/>
                </a:solidFill>
              </a:rPr>
            </a:br>
            <a:r>
              <a:rPr lang="en-US" sz="4800">
                <a:solidFill>
                  <a:srgbClr val="A17149"/>
                </a:solidFill>
              </a:rPr>
              <a:t>x~`~y~`~z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4800">
                <a:solidFill>
                  <a:srgbClr val="A17149"/>
                </a:solidFill>
              </a:rPr>
              <a:t>5~`~3~`~9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4800">
                <a:solidFill>
                  <a:srgbClr val="A17149"/>
                </a:solidFill>
              </a:rPr>
              <a:t>1~`~8~`~4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4800">
                <a:solidFill>
                  <a:srgbClr val="A17149"/>
                </a:solidFill>
              </a:rPr>
              <a:t>3~`~6~`~7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17149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861150" y="1411800"/>
            <a:ext cx="2878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2400">
                <a:solidFill>
                  <a:srgbClr val="A17149"/>
                </a:solidFill>
              </a:rPr>
              <a:t>LIST OF STRINGS</a:t>
            </a:r>
            <a:br>
              <a:rPr b="1" lang="en-US" sz="2400">
                <a:solidFill>
                  <a:srgbClr val="A17149"/>
                </a:solidFill>
              </a:rPr>
            </a:br>
            <a:r>
              <a:rPr b="1" lang="en-US" sz="2400">
                <a:solidFill>
                  <a:srgbClr val="A17149"/>
                </a:solidFill>
              </a:rPr>
              <a:t>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92" name="Shape 92"/>
          <p:cNvSpPr txBox="1"/>
          <p:nvPr/>
        </p:nvSpPr>
        <p:spPr>
          <a:xfrm>
            <a:off x="11471566" y="6257741"/>
            <a:ext cx="431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grpSp>
        <p:nvGrpSpPr>
          <p:cNvPr id="93" name="Shape 93"/>
          <p:cNvGrpSpPr/>
          <p:nvPr/>
        </p:nvGrpSpPr>
        <p:grpSpPr>
          <a:xfrm>
            <a:off x="3569821" y="3835079"/>
            <a:ext cx="2190756" cy="1052339"/>
            <a:chOff x="5022025" y="4211204"/>
            <a:chExt cx="2190756" cy="1052339"/>
          </a:xfrm>
        </p:grpSpPr>
        <p:grpSp>
          <p:nvGrpSpPr>
            <p:cNvPr id="94" name="Shape 94"/>
            <p:cNvGrpSpPr/>
            <p:nvPr/>
          </p:nvGrpSpPr>
          <p:grpSpPr>
            <a:xfrm>
              <a:off x="5022025" y="4236643"/>
              <a:ext cx="1166459" cy="1026900"/>
              <a:chOff x="2873965" y="2332283"/>
              <a:chExt cx="1166459" cy="1026900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3013524" y="2332283"/>
                <a:ext cx="1026900" cy="1026900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2873965" y="2332283"/>
                <a:ext cx="654600" cy="142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97" name="Shape 97"/>
            <p:cNvGrpSpPr/>
            <p:nvPr/>
          </p:nvGrpSpPr>
          <p:grpSpPr>
            <a:xfrm>
              <a:off x="6046718" y="4211204"/>
              <a:ext cx="1166062" cy="1036327"/>
              <a:chOff x="6558263" y="3988241"/>
              <a:chExt cx="1166063" cy="1036327"/>
            </a:xfrm>
          </p:grpSpPr>
          <p:sp>
            <p:nvSpPr>
              <p:cNvPr id="98" name="Shape 98"/>
              <p:cNvSpPr/>
              <p:nvPr/>
            </p:nvSpPr>
            <p:spPr>
              <a:xfrm rot="10800000">
                <a:off x="6558263" y="3988241"/>
                <a:ext cx="1026900" cy="1026900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9" name="Shape 99"/>
              <p:cNvSpPr/>
              <p:nvPr/>
            </p:nvSpPr>
            <p:spPr>
              <a:xfrm rot="10800000">
                <a:off x="7069726" y="4881768"/>
                <a:ext cx="654600" cy="142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100" name="Shape 100"/>
          <p:cNvGrpSpPr/>
          <p:nvPr/>
        </p:nvGrpSpPr>
        <p:grpSpPr>
          <a:xfrm>
            <a:off x="8527002" y="2966917"/>
            <a:ext cx="1288501" cy="1168058"/>
            <a:chOff x="9019242" y="3230497"/>
            <a:chExt cx="1288501" cy="1168058"/>
          </a:xfrm>
        </p:grpSpPr>
        <p:sp>
          <p:nvSpPr>
            <p:cNvPr id="101" name="Shape 101"/>
            <p:cNvSpPr/>
            <p:nvPr/>
          </p:nvSpPr>
          <p:spPr>
            <a:xfrm>
              <a:off x="10008643" y="3973455"/>
              <a:ext cx="299100" cy="425100"/>
            </a:xfrm>
            <a:prstGeom prst="chevron">
              <a:avLst>
                <a:gd fmla="val 4134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02" name="Shape 102"/>
            <p:cNvGrpSpPr/>
            <p:nvPr/>
          </p:nvGrpSpPr>
          <p:grpSpPr>
            <a:xfrm rot="10800000">
              <a:off x="9019242" y="3230497"/>
              <a:ext cx="1163337" cy="1026900"/>
              <a:chOff x="2877129" y="2341710"/>
              <a:chExt cx="1163337" cy="1026900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x="3013524" y="2341710"/>
                <a:ext cx="1026900" cy="1026900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2877129" y="2341710"/>
                <a:ext cx="654600" cy="142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 rot="5400000">
                <a:off x="3738066" y="2995393"/>
                <a:ext cx="462000" cy="142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sp>
        <p:nvSpPr>
          <p:cNvPr id="106" name="Shape 106"/>
          <p:cNvSpPr/>
          <p:nvPr/>
        </p:nvSpPr>
        <p:spPr>
          <a:xfrm>
            <a:off x="9914372" y="3744925"/>
            <a:ext cx="15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5233372" y="3396177"/>
            <a:ext cx="1028107" cy="1475229"/>
            <a:chOff x="5427435" y="3659757"/>
            <a:chExt cx="1028107" cy="1475229"/>
          </a:xfrm>
        </p:grpSpPr>
        <p:sp>
          <p:nvSpPr>
            <p:cNvPr id="108" name="Shape 108"/>
            <p:cNvSpPr/>
            <p:nvPr/>
          </p:nvSpPr>
          <p:spPr>
            <a:xfrm flipH="1" rot="10800000">
              <a:off x="5427435" y="4108086"/>
              <a:ext cx="1026900" cy="1026900"/>
            </a:xfrm>
            <a:prstGeom prst="blockArc">
              <a:avLst>
                <a:gd fmla="val 16202709" name="adj1"/>
                <a:gd fmla="val 21553953" name="adj2"/>
                <a:gd fmla="val 13784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5400000">
              <a:off x="5893643" y="4078857"/>
              <a:ext cx="981000" cy="142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 rot="10800000">
            <a:off x="2445452" y="2966915"/>
            <a:ext cx="1081553" cy="1026901"/>
            <a:chOff x="2877130" y="2341709"/>
            <a:chExt cx="1163336" cy="1026901"/>
          </a:xfrm>
        </p:grpSpPr>
        <p:sp>
          <p:nvSpPr>
            <p:cNvPr id="111" name="Shape 111"/>
            <p:cNvSpPr/>
            <p:nvPr/>
          </p:nvSpPr>
          <p:spPr>
            <a:xfrm>
              <a:off x="3013524" y="2341710"/>
              <a:ext cx="1026900" cy="1026900"/>
            </a:xfrm>
            <a:prstGeom prst="blockArc">
              <a:avLst>
                <a:gd fmla="val 16202709" name="adj1"/>
                <a:gd fmla="val 21553953" name="adj2"/>
                <a:gd fmla="val 13784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2877130" y="2341709"/>
              <a:ext cx="654600" cy="13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5400000">
              <a:off x="3738066" y="2995393"/>
              <a:ext cx="462000" cy="142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6114438" y="2118474"/>
            <a:ext cx="1027146" cy="1286170"/>
            <a:chOff x="6317928" y="2343554"/>
            <a:chExt cx="1027146" cy="1286170"/>
          </a:xfrm>
        </p:grpSpPr>
        <p:sp>
          <p:nvSpPr>
            <p:cNvPr id="115" name="Shape 115"/>
            <p:cNvSpPr/>
            <p:nvPr/>
          </p:nvSpPr>
          <p:spPr>
            <a:xfrm>
              <a:off x="6816174" y="2343554"/>
              <a:ext cx="528900" cy="142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16" name="Shape 116"/>
            <p:cNvGrpSpPr/>
            <p:nvPr/>
          </p:nvGrpSpPr>
          <p:grpSpPr>
            <a:xfrm>
              <a:off x="6317928" y="2346350"/>
              <a:ext cx="1027019" cy="1283373"/>
              <a:chOff x="2366456" y="2332283"/>
              <a:chExt cx="1027019" cy="1283373"/>
            </a:xfrm>
          </p:grpSpPr>
          <p:sp>
            <p:nvSpPr>
              <p:cNvPr id="117" name="Shape 117"/>
              <p:cNvSpPr/>
              <p:nvPr/>
            </p:nvSpPr>
            <p:spPr>
              <a:xfrm flipH="1">
                <a:off x="2366575" y="2332283"/>
                <a:ext cx="1026900" cy="1026900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 rot="5400000">
                <a:off x="2049506" y="3155906"/>
                <a:ext cx="776700" cy="142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119" name="Shape 119"/>
          <p:cNvGrpSpPr/>
          <p:nvPr/>
        </p:nvGrpSpPr>
        <p:grpSpPr>
          <a:xfrm>
            <a:off x="7079695" y="2121246"/>
            <a:ext cx="1588341" cy="988391"/>
            <a:chOff x="7571935" y="2346350"/>
            <a:chExt cx="1588341" cy="1026900"/>
          </a:xfrm>
        </p:grpSpPr>
        <p:grpSp>
          <p:nvGrpSpPr>
            <p:cNvPr id="120" name="Shape 120"/>
            <p:cNvGrpSpPr/>
            <p:nvPr/>
          </p:nvGrpSpPr>
          <p:grpSpPr>
            <a:xfrm>
              <a:off x="7571935" y="2346350"/>
              <a:ext cx="1588299" cy="1026900"/>
              <a:chOff x="7571935" y="2346350"/>
              <a:chExt cx="1588299" cy="102690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7571935" y="2346350"/>
                <a:ext cx="1116300" cy="142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8133334" y="2346350"/>
                <a:ext cx="1026900" cy="1026900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23" name="Shape 123"/>
            <p:cNvSpPr/>
            <p:nvPr/>
          </p:nvSpPr>
          <p:spPr>
            <a:xfrm rot="5400000">
              <a:off x="8857876" y="3012623"/>
              <a:ext cx="462000" cy="142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24" name="Shape 124"/>
          <p:cNvSpPr txBox="1"/>
          <p:nvPr/>
        </p:nvSpPr>
        <p:spPr>
          <a:xfrm>
            <a:off x="2940458" y="2566022"/>
            <a:ext cx="2619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Tag specific id : XML</a:t>
            </a:r>
            <a:b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Location attribute </a:t>
            </a:r>
            <a:b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Flag attribute for UTF encoding </a:t>
            </a:r>
            <a:b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940458" y="2382299"/>
            <a:ext cx="28170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Reading EXTRACT Operation(s) Schema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540325" y="4600524"/>
            <a:ext cx="1995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rgbClr val="A17149"/>
                </a:solidFill>
                <a:latin typeface="Roboto"/>
                <a:ea typeface="Roboto"/>
                <a:cs typeface="Roboto"/>
                <a:sym typeface="Roboto"/>
              </a:rPr>
              <a:t>Ukubuka Reader </a:t>
            </a:r>
            <a:b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Reading Input XML as stream of data using XML stream reader and input factory.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031748" y="5055328"/>
            <a:ext cx="2565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Stack implementation. Adding delimiter for file between tags and next line for the fields </a:t>
            </a: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031747" y="4845430"/>
            <a:ext cx="21642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Ukubuka XML Parser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974531" y="2875000"/>
            <a:ext cx="1879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extracted tagged </a:t>
            </a: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dataset is then saved to the </a:t>
            </a: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Global DW </a:t>
            </a: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for further processing.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974532" y="2691277"/>
            <a:ext cx="18798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Saving Dataset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1701762" y="2897768"/>
            <a:ext cx="1031645" cy="1149732"/>
            <a:chOff x="1060437" y="2346350"/>
            <a:chExt cx="1031645" cy="1149732"/>
          </a:xfrm>
        </p:grpSpPr>
        <p:grpSp>
          <p:nvGrpSpPr>
            <p:cNvPr id="132" name="Shape 132"/>
            <p:cNvGrpSpPr/>
            <p:nvPr/>
          </p:nvGrpSpPr>
          <p:grpSpPr>
            <a:xfrm>
              <a:off x="1117682" y="2346350"/>
              <a:ext cx="974400" cy="1026900"/>
              <a:chOff x="2366396" y="2332283"/>
              <a:chExt cx="974400" cy="1026900"/>
            </a:xfrm>
          </p:grpSpPr>
          <p:sp>
            <p:nvSpPr>
              <p:cNvPr id="133" name="Shape 133"/>
              <p:cNvSpPr/>
              <p:nvPr/>
            </p:nvSpPr>
            <p:spPr>
              <a:xfrm flipH="1">
                <a:off x="2366396" y="2332283"/>
                <a:ext cx="974400" cy="1026900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 rot="5400000">
                <a:off x="2201868" y="2993571"/>
                <a:ext cx="462000" cy="13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1060437" y="3239882"/>
              <a:ext cx="256200" cy="25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36" name="Shape 136"/>
          <p:cNvSpPr/>
          <p:nvPr/>
        </p:nvSpPr>
        <p:spPr>
          <a:xfrm>
            <a:off x="1186070" y="4122564"/>
            <a:ext cx="1287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Trigger</a:t>
            </a:r>
          </a:p>
        </p:txBody>
      </p:sp>
      <p:sp>
        <p:nvSpPr>
          <p:cNvPr id="137" name="Shape 137"/>
          <p:cNvSpPr/>
          <p:nvPr/>
        </p:nvSpPr>
        <p:spPr>
          <a:xfrm flipH="1">
            <a:off x="2197780" y="2685927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rgbClr val="FFFFFF"/>
                </a:solidFill>
              </a:rPr>
              <a:t>20</a:t>
            </a: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138" name="Shape 138"/>
          <p:cNvSpPr/>
          <p:nvPr/>
        </p:nvSpPr>
        <p:spPr>
          <a:xfrm flipH="1">
            <a:off x="3249194" y="3589519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</a:rPr>
              <a:t>30</a:t>
            </a: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139" name="Shape 139"/>
          <p:cNvSpPr/>
          <p:nvPr/>
        </p:nvSpPr>
        <p:spPr>
          <a:xfrm flipH="1">
            <a:off x="5081142" y="4470851"/>
            <a:ext cx="6762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</a:rPr>
              <a:t>4</a:t>
            </a: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</a:p>
        </p:txBody>
      </p:sp>
      <p:sp>
        <p:nvSpPr>
          <p:cNvPr id="140" name="Shape 140"/>
          <p:cNvSpPr/>
          <p:nvPr/>
        </p:nvSpPr>
        <p:spPr>
          <a:xfrm flipH="1">
            <a:off x="8283778" y="2603072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</a:rPr>
              <a:t>10</a:t>
            </a: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541906" y="5205412"/>
            <a:ext cx="168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*.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01800" y="261225"/>
            <a:ext cx="9413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A17149"/>
                </a:solidFill>
                <a:latin typeface="Roboto Medium"/>
                <a:ea typeface="Roboto Medium"/>
                <a:cs typeface="Roboto Medium"/>
                <a:sym typeface="Roboto Medium"/>
              </a:rPr>
              <a:t>XML Operation Flow Graph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43350" y="2004273"/>
            <a:ext cx="10905300" cy="464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•Test Launcher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•CSV Comparator</a:t>
            </a:r>
          </a:p>
          <a:p>
            <a:pPr indent="457200" lvl="0" marL="0" rtl="0">
              <a:spcBef>
                <a:spcPts val="50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•Identical rows, Flexible order of  rows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•XML Comparator</a:t>
            </a:r>
          </a:p>
          <a:p>
            <a:pPr indent="457200" lvl="0" marL="0" rtl="0">
              <a:spcBef>
                <a:spcPts val="50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•Strict order of entries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•JSON Comparator</a:t>
            </a:r>
          </a:p>
          <a:p>
            <a:pPr indent="457200" lvl="0" marL="0" rtl="0">
              <a:spcBef>
                <a:spcPts val="50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•Flexible order of entries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37881" y="625851"/>
            <a:ext cx="10905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rtl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>
                <a:solidFill>
                  <a:schemeClr val="accent6"/>
                </a:solidFill>
              </a:rPr>
              <a:t>Test Harness</a:t>
            </a:r>
          </a:p>
          <a:p>
            <a:pPr indent="-127000" lvl="0" marL="0" rtl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509900" y="1615250"/>
            <a:ext cx="5098800" cy="464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•Obtain the original file and the result file.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•Put both files under the same folder.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•Repeat the above steps for every steps.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•Put the test cases path as the input argument.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•Run the test launcher.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37881" y="625851"/>
            <a:ext cx="10905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rtl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>
                <a:solidFill>
                  <a:schemeClr val="accent6"/>
                </a:solidFill>
              </a:rPr>
              <a:t>Test Harness</a:t>
            </a:r>
          </a:p>
          <a:p>
            <a:pPr indent="-127000" lvl="0" marL="0" rtl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/>
              <a:t> </a:t>
            </a:r>
          </a:p>
        </p:txBody>
      </p:sp>
      <p:pic>
        <p:nvPicPr>
          <p:cNvPr descr="test pic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200" y="1615250"/>
            <a:ext cx="6042175" cy="464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1139100" y="1986400"/>
            <a:ext cx="10066200" cy="39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Dex.js is a pow</a:t>
            </a:r>
            <a:r>
              <a:rPr lang="en-US"/>
              <a:t>erful vi</a:t>
            </a:r>
            <a:r>
              <a:rPr lang="en-US"/>
              <a:t>sualization framework, it unifies a number of charts from other framework</a:t>
            </a:r>
            <a:r>
              <a:rPr lang="en-US"/>
              <a:t> libraries.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Dex -&gt; E chart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 chart is a pure javascript chart library that runs smoothly on PCs and mobile devices, is compatible with most current browsers. It contains many 2-D visualization libraries that can be developed by users.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11471566" y="6257742"/>
            <a:ext cx="431100" cy="3891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37881" y="625851"/>
            <a:ext cx="10905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rtl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>
                <a:solidFill>
                  <a:schemeClr val="accent6"/>
                </a:solidFill>
              </a:rPr>
              <a:t>Research on charts library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5">
      <a:dk1>
        <a:srgbClr val="262526"/>
      </a:dk1>
      <a:lt1>
        <a:srgbClr val="FFFFFF"/>
      </a:lt1>
      <a:dk2>
        <a:srgbClr val="262626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80593A"/>
      </a:accent6>
      <a:hlink>
        <a:srgbClr val="6C472C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