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41" r:id="rId2"/>
    <p:sldId id="887" r:id="rId3"/>
    <p:sldId id="888" r:id="rId4"/>
    <p:sldId id="893" r:id="rId5"/>
    <p:sldId id="889" r:id="rId6"/>
    <p:sldId id="891" r:id="rId7"/>
    <p:sldId id="890" r:id="rId8"/>
    <p:sldId id="884" r:id="rId9"/>
    <p:sldId id="894" r:id="rId10"/>
    <p:sldId id="895" r:id="rId11"/>
    <p:sldId id="483" r:id="rId12"/>
    <p:sldId id="896" r:id="rId13"/>
    <p:sldId id="908" r:id="rId14"/>
    <p:sldId id="899" r:id="rId15"/>
    <p:sldId id="900" r:id="rId16"/>
    <p:sldId id="901" r:id="rId17"/>
    <p:sldId id="902" r:id="rId18"/>
    <p:sldId id="903" r:id="rId19"/>
    <p:sldId id="904" r:id="rId20"/>
    <p:sldId id="906" r:id="rId21"/>
    <p:sldId id="907" r:id="rId22"/>
    <p:sldId id="611" r:id="rId23"/>
  </p:sldIdLst>
  <p:sldSz cx="12188825" cy="6858000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晓露" initials="李晓露" lastIdx="1" clrIdx="0">
    <p:extLst>
      <p:ext uri="{19B8F6BF-5375-455C-9EA6-DF929625EA0E}">
        <p15:presenceInfo xmlns:p15="http://schemas.microsoft.com/office/powerpoint/2012/main" userId="李晓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3333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9" autoAdjust="0"/>
    <p:restoredTop sz="60717" autoAdjust="0"/>
  </p:normalViewPr>
  <p:slideViewPr>
    <p:cSldViewPr>
      <p:cViewPr varScale="1">
        <p:scale>
          <a:sx n="60" d="100"/>
          <a:sy n="60" d="100"/>
        </p:scale>
        <p:origin x="1188" y="2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280" y="96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5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409719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50" y="9409719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0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5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8" y="742950"/>
            <a:ext cx="66008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46" y="4705683"/>
            <a:ext cx="5435010" cy="44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09719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50" y="9409719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2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</a:t>
            </a:r>
            <a:r>
              <a:rPr lang="en-US" dirty="0" err="1"/>
              <a:t>eveybody</a:t>
            </a:r>
            <a:r>
              <a:rPr lang="en-US" dirty="0"/>
              <a:t>, I</a:t>
            </a:r>
            <a:r>
              <a:rPr lang="en-US" baseline="0" dirty="0"/>
              <a:t> a</a:t>
            </a:r>
            <a:r>
              <a:rPr lang="en-US" dirty="0"/>
              <a:t>m </a:t>
            </a:r>
            <a:r>
              <a:rPr lang="en-US" dirty="0" err="1"/>
              <a:t>Xiaolu</a:t>
            </a:r>
            <a:r>
              <a:rPr lang="en-US" dirty="0"/>
              <a:t> Li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Huazhong University of Science and Technology.</a:t>
            </a:r>
          </a:p>
          <a:p>
            <a:r>
              <a:rPr lang="en-US" altLang="zh-CN" sz="1200" dirty="0"/>
              <a:t>I’m honored to present our work here. </a:t>
            </a:r>
          </a:p>
          <a:p>
            <a:r>
              <a:rPr lang="en-US" dirty="0"/>
              <a:t>And this is a joint work with folks from</a:t>
            </a:r>
            <a:r>
              <a:rPr lang="en-US" baseline="0" dirty="0"/>
              <a:t> Northwestern Polytechnical University and the Chinese University of Hong Kong.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2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Secondly, the inference can crash at different steps in the prefill. And the prefill is more likely to crash in step 2, 3, and 4, which </a:t>
            </a:r>
          </a:p>
          <a:p>
            <a:r>
              <a:rPr lang="en-US" altLang="zh-CN" baseline="0" dirty="0"/>
              <a:t>Performs operations such as matrix multiplication.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However, the peak memory usage can be calculated before the actual computation, such that we can predict whether</a:t>
            </a:r>
          </a:p>
          <a:p>
            <a:r>
              <a:rPr lang="en-US" altLang="zh-CN" baseline="0" dirty="0"/>
              <a:t>the peak memory usage will exceed the memory limitation. </a:t>
            </a:r>
          </a:p>
          <a:p>
            <a:r>
              <a:rPr lang="en-US" altLang="zh-CN" baseline="0" dirty="0"/>
              <a:t>This provides us the opportunity to partition the </a:t>
            </a:r>
            <a:r>
              <a:rPr lang="en-US" altLang="zh-CN" baseline="0" dirty="0" err="1"/>
              <a:t>compution</a:t>
            </a:r>
            <a:r>
              <a:rPr lang="en-US" altLang="zh-CN" baseline="0" dirty="0"/>
              <a:t> into sub-operations before the  inference actually starts, such</a:t>
            </a:r>
          </a:p>
          <a:p>
            <a:r>
              <a:rPr lang="en-US" altLang="zh-CN" baseline="0" dirty="0"/>
              <a:t>That sub-operations will not exceed the memory limitation.</a:t>
            </a:r>
          </a:p>
          <a:p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821013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Based on these two observation, we propose </a:t>
            </a:r>
            <a:r>
              <a:rPr lang="en-US" altLang="zh-CN" baseline="0" dirty="0" err="1"/>
              <a:t>HyperGen</a:t>
            </a:r>
            <a:r>
              <a:rPr lang="en-US" altLang="zh-CN" baseline="0" dirty="0"/>
              <a:t>, which applies an idea of partitioning to efficiently utilize the memory resources.</a:t>
            </a:r>
          </a:p>
          <a:p>
            <a:endParaRPr lang="en-US" altLang="zh-CN" baseline="0" dirty="0"/>
          </a:p>
          <a:p>
            <a:r>
              <a:rPr lang="en-US" altLang="zh-CN" dirty="0"/>
              <a:t>We propose size-aware parameter partitioning as well as step-aware computation partition,</a:t>
            </a:r>
          </a:p>
          <a:p>
            <a:r>
              <a:rPr lang="en-US" altLang="zh-CN" dirty="0"/>
              <a:t>Which extends the maximum prompt length by up to 3.8 times, reduces the TTFT by up to 36.7%, and improves the throughput by up to 25.2%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26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Let me first introduce the size-aware parameter partitioning. </a:t>
            </a:r>
          </a:p>
          <a:p>
            <a:r>
              <a:rPr lang="en-US" altLang="zh-CN" baseline="0" dirty="0"/>
              <a:t>We divide parameters into groups based on different transformer blocks.</a:t>
            </a:r>
          </a:p>
          <a:p>
            <a:r>
              <a:rPr lang="en-US" altLang="zh-CN" baseline="0" dirty="0"/>
              <a:t>Then, in each group, we divide parameters into different fragments based on different weight matrices.</a:t>
            </a:r>
          </a:p>
          <a:p>
            <a:r>
              <a:rPr lang="en-US" altLang="zh-CN" baseline="0" dirty="0"/>
              <a:t>Thus, we keep small fragments in GPU memory, while loading larger fragments dynamically when needed.</a:t>
            </a:r>
          </a:p>
        </p:txBody>
      </p:sp>
    </p:spTree>
    <p:extLst>
      <p:ext uri="{BB962C8B-B14F-4D97-AF65-F5344CB8AC3E}">
        <p14:creationId xmlns:p14="http://schemas.microsoft.com/office/powerpoint/2010/main" val="1631123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Let me first introduce the size-aware parameter partitioning. </a:t>
            </a:r>
          </a:p>
          <a:p>
            <a:r>
              <a:rPr lang="en-US" altLang="zh-CN" baseline="0" dirty="0"/>
              <a:t>We divide parameters into groups based on different transformer blocks.</a:t>
            </a:r>
          </a:p>
          <a:p>
            <a:r>
              <a:rPr lang="en-US" altLang="zh-CN" baseline="0" dirty="0"/>
              <a:t>Then, in each group, we divide parameters into different fragments based on different weight matrices.</a:t>
            </a:r>
          </a:p>
          <a:p>
            <a:r>
              <a:rPr lang="en-US" altLang="zh-CN" baseline="0" dirty="0"/>
              <a:t>Thus, we keep small fragments in GPU memory, while loading larger fragments dynamically when needed.</a:t>
            </a:r>
          </a:p>
        </p:txBody>
      </p:sp>
    </p:spTree>
    <p:extLst>
      <p:ext uri="{BB962C8B-B14F-4D97-AF65-F5344CB8AC3E}">
        <p14:creationId xmlns:p14="http://schemas.microsoft.com/office/powerpoint/2010/main" val="415950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For moderate pressure, we partition the input matrix of </a:t>
            </a:r>
            <a:r>
              <a:rPr lang="en-US" altLang="zh-CN" baseline="0" dirty="0" err="1"/>
              <a:t>softmax</a:t>
            </a:r>
            <a:r>
              <a:rPr lang="en-US" altLang="zh-CN" baseline="0" dirty="0"/>
              <a:t> into small splits based on the available memory.</a:t>
            </a:r>
          </a:p>
          <a:p>
            <a:r>
              <a:rPr lang="en-US" altLang="zh-CN" baseline="0" dirty="0"/>
              <a:t>Then, we perform </a:t>
            </a:r>
            <a:r>
              <a:rPr lang="en-US" altLang="zh-CN" baseline="0" dirty="0" err="1"/>
              <a:t>softmax</a:t>
            </a:r>
            <a:r>
              <a:rPr lang="en-US" altLang="zh-CN" baseline="0" dirty="0"/>
              <a:t> on splits one by one, such that they each split fits well into the available memory</a:t>
            </a:r>
          </a:p>
        </p:txBody>
      </p:sp>
    </p:spTree>
    <p:extLst>
      <p:ext uri="{BB962C8B-B14F-4D97-AF65-F5344CB8AC3E}">
        <p14:creationId xmlns:p14="http://schemas.microsoft.com/office/powerpoint/2010/main" val="1064399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For severe pressure, we carefully perform the partition for different operations.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attention score calculation, which performs matrix multiplication, we partition the two input matrices of the matrix multiplication,</a:t>
            </a:r>
          </a:p>
          <a:p>
            <a:r>
              <a:rPr lang="en-US" altLang="zh-CN" baseline="0" dirty="0"/>
              <a:t>Such that we only calculate a small part of the final matrix.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</a:t>
            </a:r>
            <a:r>
              <a:rPr lang="en-US" altLang="zh-CN" baseline="0" dirty="0" err="1"/>
              <a:t>Softmax</a:t>
            </a:r>
            <a:r>
              <a:rPr lang="en-US" altLang="zh-CN" baseline="0" dirty="0"/>
              <a:t>, we apply similar ideas from moderate pressure.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Attention output generation, which also performs matrix multiplication, we also perform fine-grained partition for matrices.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As a result, </a:t>
            </a:r>
            <a:r>
              <a:rPr lang="en-US" altLang="zh-CN" baseline="0" dirty="0" err="1"/>
              <a:t>HyperGen</a:t>
            </a:r>
            <a:r>
              <a:rPr lang="en-US" altLang="zh-CN" baseline="0" dirty="0"/>
              <a:t> enables generative inference of long prompts.</a:t>
            </a:r>
          </a:p>
        </p:txBody>
      </p:sp>
    </p:spTree>
    <p:extLst>
      <p:ext uri="{BB962C8B-B14F-4D97-AF65-F5344CB8AC3E}">
        <p14:creationId xmlns:p14="http://schemas.microsoft.com/office/powerpoint/2010/main" val="300621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implement </a:t>
            </a:r>
            <a:r>
              <a:rPr lang="en-US" altLang="zh-CN" dirty="0" err="1"/>
              <a:t>HyperGen</a:t>
            </a:r>
            <a:r>
              <a:rPr lang="en-US" altLang="zh-CN" dirty="0"/>
              <a:t> based on </a:t>
            </a:r>
            <a:r>
              <a:rPr lang="en-US" altLang="zh-CN" dirty="0" err="1"/>
              <a:t>FlexGen</a:t>
            </a:r>
            <a:r>
              <a:rPr lang="en-US" altLang="zh-CN" dirty="0"/>
              <a:t> with only 325 </a:t>
            </a:r>
            <a:r>
              <a:rPr lang="en-US" altLang="zh-CN" dirty="0" err="1"/>
              <a:t>LoC.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973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evaluate it in a machine with an NVIDIA RTX 4090 GPU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215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evaluation shows that </a:t>
            </a:r>
            <a:r>
              <a:rPr lang="en-US" altLang="zh-CN" dirty="0" err="1"/>
              <a:t>HyperGen</a:t>
            </a:r>
            <a:r>
              <a:rPr lang="en-US" altLang="zh-CN" dirty="0"/>
              <a:t> improves the maximum prompt length by up to 3.8 and 3.3 times compared with </a:t>
            </a:r>
            <a:r>
              <a:rPr lang="en-US" altLang="zh-CN" dirty="0" err="1"/>
              <a:t>FlexGen</a:t>
            </a:r>
            <a:r>
              <a:rPr lang="en-US" altLang="zh-CN" dirty="0"/>
              <a:t> for OPT-30B and OPT-66B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015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HyperGen</a:t>
            </a:r>
            <a:r>
              <a:rPr lang="en-US" altLang="zh-CN" dirty="0"/>
              <a:t> reduces the TTFT by up to 36.7% for OPT-66B model, due to the size-aware partitioning for model parameters.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02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Generative inference is popular in many applications, including text generation, code generation, and so on.</a:t>
            </a:r>
          </a:p>
          <a:p>
            <a:r>
              <a:rPr lang="en-US" altLang="zh-CN" baseline="0" dirty="0"/>
              <a:t>And there is an increasing need to deploy generative inference at the edge for enhanced data security and personalized recommendation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So what is the generative inference we are talking about here?</a:t>
            </a:r>
          </a:p>
          <a:p>
            <a:r>
              <a:rPr lang="en-US" altLang="zh-CN" baseline="0" dirty="0"/>
              <a:t>Currently, the most popular generative inference framework is based on the transformer model, </a:t>
            </a:r>
          </a:p>
          <a:p>
            <a:r>
              <a:rPr lang="en-US" altLang="zh-CN" baseline="0" dirty="0"/>
              <a:t>which comprises a prefill stage, that pre-processes the input prompts, </a:t>
            </a:r>
          </a:p>
          <a:p>
            <a:r>
              <a:rPr lang="en-US" altLang="zh-CN" baseline="0" dirty="0"/>
              <a:t>and several iterations of decode stages, where each decode stage generates an output word.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example, we have an input prompt that asks “Where is APSys’25 held?”.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input prompt is first tokenized and embedded into a vector X. </a:t>
            </a:r>
          </a:p>
          <a:p>
            <a:r>
              <a:rPr lang="en-US" altLang="zh-CN" baseline="0" dirty="0"/>
              <a:t>Then, the tokenized input prompts X go through the prefill stage for pre-processing. </a:t>
            </a:r>
          </a:p>
          <a:p>
            <a:r>
              <a:rPr lang="en-US" altLang="zh-CN" baseline="0" dirty="0"/>
              <a:t>Then, the pre-processed inputs go through the first decode stage, which output the first word It.</a:t>
            </a:r>
          </a:p>
          <a:p>
            <a:r>
              <a:rPr lang="en-US" altLang="zh-CN" baseline="0" dirty="0"/>
              <a:t>Next, several iterations of decode stage proceeds and generate outputs one by one.</a:t>
            </a:r>
          </a:p>
        </p:txBody>
      </p:sp>
    </p:spTree>
    <p:extLst>
      <p:ext uri="{BB962C8B-B14F-4D97-AF65-F5344CB8AC3E}">
        <p14:creationId xmlns:p14="http://schemas.microsoft.com/office/powerpoint/2010/main" val="334455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HyperGen</a:t>
            </a:r>
            <a:r>
              <a:rPr lang="en-US" altLang="zh-CN" dirty="0"/>
              <a:t> improves the throughput by up to 25.2% for OPT-66B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268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a conclusion, we perform a detailed peak memory usage analysis for generative inference in resource-constrained systems, </a:t>
            </a:r>
          </a:p>
          <a:p>
            <a:r>
              <a:rPr lang="en-US" altLang="zh-CN" dirty="0"/>
              <a:t>And propose </a:t>
            </a:r>
            <a:r>
              <a:rPr lang="en-US" altLang="zh-CN" dirty="0" err="1"/>
              <a:t>HyperGen</a:t>
            </a:r>
            <a:r>
              <a:rPr lang="en-US" altLang="zh-CN" dirty="0"/>
              <a:t> based on the idea of partitioning, which enables generative inference with long prompts in resource constrained systems.</a:t>
            </a:r>
          </a:p>
          <a:p>
            <a:endParaRPr lang="en-US" altLang="zh-CN" dirty="0"/>
          </a:p>
          <a:p>
            <a:r>
              <a:rPr lang="en-US" altLang="zh-CN" dirty="0"/>
              <a:t>We consider it as our future work to address the problems of enabling </a:t>
            </a:r>
            <a:r>
              <a:rPr lang="en-US" altLang="zh-CN" dirty="0" err="1"/>
              <a:t>HyperGen</a:t>
            </a:r>
            <a:r>
              <a:rPr lang="en-US" altLang="zh-CN" dirty="0"/>
              <a:t> with multiple GPUs, smaller models, and other optimization techniques.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776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Thank</a:t>
            </a:r>
            <a:r>
              <a:rPr lang="zh-CN" altLang="en-US" baseline="0" dirty="0"/>
              <a:t> </a:t>
            </a:r>
            <a:r>
              <a:rPr lang="en-US" altLang="zh-CN" baseline="0" dirty="0"/>
              <a:t>you.</a:t>
            </a:r>
            <a:r>
              <a:rPr lang="zh-CN" altLang="en-US" baseline="0" dirty="0"/>
              <a:t> </a:t>
            </a:r>
            <a:r>
              <a:rPr lang="en-US" altLang="zh-CN" baseline="0" dirty="0"/>
              <a:t>I’d</a:t>
            </a:r>
            <a:r>
              <a:rPr lang="zh-CN" altLang="en-US" baseline="0" dirty="0"/>
              <a:t> </a:t>
            </a:r>
            <a:r>
              <a:rPr lang="en-US" altLang="zh-CN" baseline="0" dirty="0"/>
              <a:t>like</a:t>
            </a:r>
            <a:r>
              <a:rPr lang="zh-CN" altLang="en-US" baseline="0" dirty="0"/>
              <a:t> </a:t>
            </a:r>
            <a:r>
              <a:rPr lang="en-US" altLang="zh-CN" baseline="0" dirty="0"/>
              <a:t>to</a:t>
            </a:r>
            <a:r>
              <a:rPr lang="zh-CN" altLang="en-US" baseline="0" dirty="0"/>
              <a:t> </a:t>
            </a:r>
            <a:r>
              <a:rPr lang="en-US" altLang="zh-CN" baseline="0" dirty="0"/>
              <a:t>take</a:t>
            </a:r>
            <a:r>
              <a:rPr lang="zh-CN" altLang="en-US" baseline="0" dirty="0"/>
              <a:t> </a:t>
            </a:r>
            <a:r>
              <a:rPr lang="en-US" altLang="zh-CN" baseline="0" dirty="0"/>
              <a:t>your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questions and comments.</a:t>
            </a:r>
          </a:p>
        </p:txBody>
      </p:sp>
    </p:spTree>
    <p:extLst>
      <p:ext uri="{BB962C8B-B14F-4D97-AF65-F5344CB8AC3E}">
        <p14:creationId xmlns:p14="http://schemas.microsoft.com/office/powerpoint/2010/main" val="218042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Specifically,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prefill stage comprises multiple transformer blocks, where the number of transformer blocks depends on the used model for the inference.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64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transformer block comprises several steps:</a:t>
            </a:r>
          </a:p>
          <a:p>
            <a:r>
              <a:rPr lang="en-US" altLang="zh-CN" dirty="0"/>
              <a:t>Step 1 computes the QKV matrices based on the input X,</a:t>
            </a:r>
          </a:p>
          <a:p>
            <a:r>
              <a:rPr lang="en-US" altLang="zh-CN" dirty="0"/>
              <a:t>Step 2 Calculates the attention score based on the Q and K</a:t>
            </a:r>
          </a:p>
          <a:p>
            <a:r>
              <a:rPr lang="en-US" altLang="zh-CN" dirty="0"/>
              <a:t>Step 3 Calculates the </a:t>
            </a:r>
            <a:r>
              <a:rPr lang="en-US" altLang="zh-CN" dirty="0" err="1"/>
              <a:t>softmax</a:t>
            </a:r>
            <a:r>
              <a:rPr lang="en-US" altLang="zh-CN" dirty="0"/>
              <a:t> based on the output of step 2</a:t>
            </a:r>
          </a:p>
          <a:p>
            <a:r>
              <a:rPr lang="en-US" altLang="zh-CN" dirty="0"/>
              <a:t>Step 4 Generates the attention output based on temporary results from step 1, step 3, and the original input X </a:t>
            </a:r>
          </a:p>
          <a:p>
            <a:r>
              <a:rPr lang="en-US" altLang="zh-CN" dirty="0"/>
              <a:t>Step 5 Calculates a feed-forward network.</a:t>
            </a:r>
          </a:p>
          <a:p>
            <a:endParaRPr lang="en-US" altLang="zh-CN" dirty="0"/>
          </a:p>
          <a:p>
            <a:r>
              <a:rPr lang="en-US" altLang="zh-CN" dirty="0"/>
              <a:t>Among these steps, parameters marked in red are called model weights.</a:t>
            </a:r>
          </a:p>
          <a:p>
            <a:r>
              <a:rPr lang="en-US" altLang="zh-CN" dirty="0"/>
              <a:t>We also have some transient states here, such as the QKV matrices that we generate in the step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674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Decode stage generates one token per iteration, where each iteration also goes through multiple transformer blocks.</a:t>
            </a:r>
          </a:p>
          <a:p>
            <a:r>
              <a:rPr lang="en-US" altLang="zh-CN" dirty="0"/>
              <a:t>Different with a transformer block used in the prefill stage, a transformer block in the decode stage only deals 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token,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transient states</a:t>
            </a:r>
          </a:p>
          <a:p>
            <a:r>
              <a:rPr lang="en-US" altLang="zh-CN" dirty="0"/>
              <a:t>Generated in the prefill stage.</a:t>
            </a:r>
          </a:p>
        </p:txBody>
      </p:sp>
    </p:spTree>
    <p:extLst>
      <p:ext uri="{BB962C8B-B14F-4D97-AF65-F5344CB8AC3E}">
        <p14:creationId xmlns:p14="http://schemas.microsoft.com/office/powerpoint/2010/main" val="262963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it’s challenging to deploy generative inference efficiently at the edge, as the resource is </a:t>
            </a:r>
            <a:r>
              <a:rPr lang="en-US" altLang="zh-CN" dirty="0" err="1"/>
              <a:t>contrained</a:t>
            </a:r>
            <a:r>
              <a:rPr lang="en-US" altLang="zh-CN" dirty="0"/>
              <a:t>, while generative inference has high memory requirements.</a:t>
            </a:r>
          </a:p>
          <a:p>
            <a:endParaRPr lang="en-US" altLang="zh-CN" dirty="0"/>
          </a:p>
          <a:p>
            <a:r>
              <a:rPr lang="en-US" altLang="zh-CN" dirty="0"/>
              <a:t>For example, NVIDIA RTX 4090 has only 24 GiB of memory, but the model weights of GPT-3 requires 350 </a:t>
            </a:r>
            <a:r>
              <a:rPr lang="en-US" altLang="zh-CN" dirty="0" err="1"/>
              <a:t>GiB.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28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address the problem of memory limitation, existing research works focuses on optimizing the decoding stage.</a:t>
            </a:r>
          </a:p>
          <a:p>
            <a:r>
              <a:rPr lang="en-US" altLang="zh-CN" dirty="0" err="1"/>
              <a:t>FlexGen</a:t>
            </a:r>
            <a:r>
              <a:rPr lang="en-US" altLang="zh-CN" dirty="0"/>
              <a:t> proposes offloading, which solves a linear system for a proper offloading policy. </a:t>
            </a:r>
          </a:p>
          <a:p>
            <a:r>
              <a:rPr lang="en-US" altLang="zh-CN" dirty="0"/>
              <a:t>Each time, it only loads the required data with respect to a transformer block into GPU memory, while offloading other states in CPU memory or disk.</a:t>
            </a:r>
          </a:p>
          <a:p>
            <a:r>
              <a:rPr lang="en-US" altLang="zh-CN" dirty="0" err="1"/>
              <a:t>PowerInfer</a:t>
            </a:r>
            <a:r>
              <a:rPr lang="en-US" altLang="zh-CN" dirty="0"/>
              <a:t> divides tensors based on their hotness, and only processes hot tensors in GPU, while offloading cold tensors to CPU.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457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However</a:t>
            </a:r>
            <a:r>
              <a:rPr lang="zh-CN" altLang="en-US" baseline="0" dirty="0"/>
              <a:t>，</a:t>
            </a:r>
            <a:r>
              <a:rPr lang="en-US" altLang="zh-CN" baseline="0" dirty="0"/>
              <a:t>we find that the prefill stage can crash, before the first token comes out.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example, </a:t>
            </a:r>
            <a:r>
              <a:rPr lang="en-US" altLang="zh-CN" baseline="0" dirty="0" err="1"/>
              <a:t>FlexGen</a:t>
            </a:r>
            <a:r>
              <a:rPr lang="en-US" altLang="zh-CN" baseline="0" dirty="0"/>
              <a:t> crashes when the input prompts is larger than 4096 on NVIDIA RTX 4090.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To enable the generative inference with long prompts in resource-constrained systems, we take a more detailed analysis in the memory usage.</a:t>
            </a:r>
          </a:p>
          <a:p>
            <a:r>
              <a:rPr lang="en-US" altLang="zh-CN" baseline="0" dirty="0"/>
              <a:t>Let me show you our observation.</a:t>
            </a:r>
          </a:p>
        </p:txBody>
      </p:sp>
    </p:spTree>
    <p:extLst>
      <p:ext uri="{BB962C8B-B14F-4D97-AF65-F5344CB8AC3E}">
        <p14:creationId xmlns:p14="http://schemas.microsoft.com/office/powerpoint/2010/main" val="157445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First, we find that model parameters can be partitioned based on their usage.</a:t>
            </a:r>
          </a:p>
          <a:p>
            <a:r>
              <a:rPr lang="en-US" altLang="zh-CN" baseline="0" dirty="0"/>
              <a:t>For example, for OPT-30B, after the partitioning, around 62% of partitions are smaller than 60 KB.</a:t>
            </a:r>
          </a:p>
          <a:p>
            <a:r>
              <a:rPr lang="en-US" altLang="zh-CN" baseline="0" dirty="0"/>
              <a:t>The aggregated volume of these small partitions only counts on 0.02% out of the total capacity of the model.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This observation indicates that, there is a chance to cache small partitions in the GPU memory all the time to speed up the inference.</a:t>
            </a:r>
          </a:p>
        </p:txBody>
      </p:sp>
    </p:spTree>
    <p:extLst>
      <p:ext uri="{BB962C8B-B14F-4D97-AF65-F5344CB8AC3E}">
        <p14:creationId xmlns:p14="http://schemas.microsoft.com/office/powerpoint/2010/main" val="108484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6200"/>
            <a:ext cx="10969943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1"/>
            <a:ext cx="10969943" cy="4678364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41" y="6400801"/>
            <a:ext cx="741486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5000"/>
        </a:lnSpc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2001"/>
            <a:ext cx="12188825" cy="1771651"/>
          </a:xfrm>
        </p:spPr>
        <p:txBody>
          <a:bodyPr/>
          <a:lstStyle/>
          <a:p>
            <a:r>
              <a:rPr lang="en-US" altLang="zh-CN" dirty="0" err="1"/>
              <a:t>HyperGen</a:t>
            </a:r>
            <a:r>
              <a:rPr lang="en-US" altLang="zh-CN" dirty="0"/>
              <a:t>: Optimizing Generative Inference With Long Prompts for Resource-Constrained Systems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51" y="3861048"/>
            <a:ext cx="11376237" cy="2569840"/>
          </a:xfrm>
        </p:spPr>
        <p:txBody>
          <a:bodyPr/>
          <a:lstStyle/>
          <a:p>
            <a:r>
              <a:rPr lang="en-US" altLang="zh-CN" sz="2400" dirty="0" err="1"/>
              <a:t>LingWen</a:t>
            </a:r>
            <a:r>
              <a:rPr lang="en-US" altLang="zh-CN" sz="2400" dirty="0"/>
              <a:t> Gong</a:t>
            </a:r>
            <a:r>
              <a:rPr lang="en-US" altLang="zh-CN" sz="2400" baseline="30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Kaixin</a:t>
            </a:r>
            <a:r>
              <a:rPr lang="en-US" sz="2400" dirty="0"/>
              <a:t> Liu</a:t>
            </a:r>
            <a:r>
              <a:rPr lang="en-US" sz="2400" baseline="30000" dirty="0"/>
              <a:t>1</a:t>
            </a:r>
            <a:r>
              <a:rPr lang="en-US" sz="2400" dirty="0"/>
              <a:t>, </a:t>
            </a:r>
            <a:r>
              <a:rPr lang="en-US" sz="2400" b="1" dirty="0" err="1"/>
              <a:t>Xiaolu</a:t>
            </a:r>
            <a:r>
              <a:rPr lang="en-US" sz="2400" b="1" dirty="0"/>
              <a:t> Li</a:t>
            </a:r>
            <a:r>
              <a:rPr lang="en-US" altLang="zh-CN" sz="2400" b="1" baseline="30000" dirty="0"/>
              <a:t>1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Shujie</a:t>
            </a:r>
            <a:r>
              <a:rPr lang="en-US" altLang="zh-CN" sz="2400" dirty="0"/>
              <a:t> Han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, </a:t>
            </a:r>
          </a:p>
          <a:p>
            <a:r>
              <a:rPr lang="en-US" sz="2400" dirty="0"/>
              <a:t>Patrick P. C. Lee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Yuchong</a:t>
            </a:r>
            <a:r>
              <a:rPr lang="en-US" altLang="zh-CN" sz="2400" dirty="0"/>
              <a:t> Hu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, Dan Feng</a:t>
            </a:r>
            <a:r>
              <a:rPr lang="en-US" altLang="zh-CN" sz="2400" baseline="30000" dirty="0"/>
              <a:t>1</a:t>
            </a:r>
          </a:p>
          <a:p>
            <a:endParaRPr lang="en-US" altLang="zh-CN" sz="2400" baseline="30000" dirty="0"/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lang="en-US" altLang="zh-CN" sz="2400" baseline="30000" dirty="0"/>
              <a:t>1</a:t>
            </a:r>
            <a:r>
              <a:rPr lang="en-US" altLang="zh-CN" sz="2400" dirty="0"/>
              <a:t>Huazhong University of Science and Technology, 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Northwestern</a:t>
            </a:r>
            <a:r>
              <a:rPr lang="zh-CN" altLang="en-US" sz="2400" dirty="0"/>
              <a:t> </a:t>
            </a:r>
            <a:r>
              <a:rPr lang="en-US" altLang="zh-CN" sz="2400" dirty="0"/>
              <a:t>Polytechnical</a:t>
            </a:r>
            <a:r>
              <a:rPr lang="zh-CN" altLang="en-US" sz="2400" dirty="0"/>
              <a:t> </a:t>
            </a:r>
            <a:r>
              <a:rPr lang="en-US" altLang="zh-CN" sz="2400" dirty="0"/>
              <a:t>University,</a:t>
            </a:r>
            <a:r>
              <a:rPr lang="zh-CN" altLang="en-US" sz="2400" dirty="0"/>
              <a:t> </a:t>
            </a:r>
            <a:r>
              <a:rPr lang="en-US" altLang="zh-CN" sz="2400" baseline="30000" dirty="0"/>
              <a:t>3</a:t>
            </a:r>
            <a:r>
              <a:rPr lang="en-US" sz="2400" dirty="0"/>
              <a:t>The Chinese University of Hong Kong</a:t>
            </a: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lang="en-US" altLang="zh-CN" sz="2400" dirty="0" err="1"/>
              <a:t>APSys</a:t>
            </a:r>
            <a:r>
              <a:rPr lang="zh-CN" altLang="en-US" sz="2400" dirty="0"/>
              <a:t> </a:t>
            </a:r>
            <a:r>
              <a:rPr lang="en-US" altLang="zh-CN" sz="2400" dirty="0"/>
              <a:t>2024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33"/>
    </mc:Choice>
    <mc:Fallback xmlns="">
      <p:transition advTm="13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Observation 2:</a:t>
            </a:r>
          </a:p>
          <a:p>
            <a:pPr lvl="1"/>
            <a:r>
              <a:rPr kumimoji="1" lang="en-US" altLang="zh-CN" dirty="0"/>
              <a:t>Peak memory usage can be calculated before the actual computation</a:t>
            </a:r>
          </a:p>
          <a:p>
            <a:pPr lvl="1"/>
            <a:r>
              <a:rPr kumimoji="1" lang="en-US" altLang="zh-CN" dirty="0"/>
              <a:t>Computation inside a transformer block can further be partitioned</a:t>
            </a:r>
          </a:p>
          <a:p>
            <a:pPr lvl="2"/>
            <a:r>
              <a:rPr kumimoji="1" lang="en-US" altLang="zh-CN" dirty="0"/>
              <a:t>Matrix multiplication</a:t>
            </a:r>
          </a:p>
          <a:p>
            <a:pPr lvl="2"/>
            <a:r>
              <a:rPr kumimoji="1" lang="en-US" altLang="zh-CN" dirty="0"/>
              <a:t>Matrix addition</a:t>
            </a:r>
          </a:p>
          <a:p>
            <a:pPr lvl="2"/>
            <a:r>
              <a:rPr kumimoji="1" lang="en-US" altLang="zh-CN" dirty="0" err="1"/>
              <a:t>Softmax</a:t>
            </a:r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6CD7FB6-C4F0-4B6C-B0D6-906184C40970}"/>
              </a:ext>
            </a:extLst>
          </p:cNvPr>
          <p:cNvGrpSpPr/>
          <p:nvPr/>
        </p:nvGrpSpPr>
        <p:grpSpPr>
          <a:xfrm>
            <a:off x="365448" y="5539156"/>
            <a:ext cx="1032141" cy="302114"/>
            <a:chOff x="1920115" y="3386888"/>
            <a:chExt cx="1032141" cy="302114"/>
          </a:xfrm>
        </p:grpSpPr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78F8C56C-0405-427B-9F7C-0A53A3FDA2DD}"/>
                </a:ext>
              </a:extLst>
            </p:cNvPr>
            <p:cNvSpPr/>
            <p:nvPr/>
          </p:nvSpPr>
          <p:spPr>
            <a:xfrm>
              <a:off x="1920116" y="3386888"/>
              <a:ext cx="1021944" cy="3021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2">
                  <a:extLst>
                    <a:ext uri="{FF2B5EF4-FFF2-40B4-BE49-F238E27FC236}">
                      <a16:creationId xmlns:a16="http://schemas.microsoft.com/office/drawing/2014/main" id="{149AA3FD-E7CB-4857-933F-261EEAE0FDFB}"/>
                    </a:ext>
                  </a:extLst>
                </p:cNvPr>
                <p:cNvSpPr txBox="1"/>
                <p:nvPr/>
              </p:nvSpPr>
              <p:spPr>
                <a:xfrm>
                  <a:off x="1920115" y="3408299"/>
                  <a:ext cx="1032141" cy="2405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sz="16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en-US" sz="1600" b="1" baseline="-25000" dirty="0"/>
                </a:p>
              </p:txBody>
            </p:sp>
          </mc:Choice>
          <mc:Fallback xmlns="">
            <p:sp>
              <p:nvSpPr>
                <p:cNvPr id="17" name="TextBox 22">
                  <a:extLst>
                    <a:ext uri="{FF2B5EF4-FFF2-40B4-BE49-F238E27FC236}">
                      <a16:creationId xmlns:a16="http://schemas.microsoft.com/office/drawing/2014/main" id="{149AA3FD-E7CB-4857-933F-261EEAE0F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115" y="3408299"/>
                  <a:ext cx="1032141" cy="240579"/>
                </a:xfrm>
                <a:prstGeom prst="rect">
                  <a:avLst/>
                </a:prstGeom>
                <a:blipFill>
                  <a:blip r:embed="rId3"/>
                  <a:stretch>
                    <a:fillRect l="-7101" r="-3550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8C2A8FC-17E5-4E69-9047-238502861BEC}"/>
              </a:ext>
            </a:extLst>
          </p:cNvPr>
          <p:cNvGrpSpPr/>
          <p:nvPr/>
        </p:nvGrpSpPr>
        <p:grpSpPr>
          <a:xfrm>
            <a:off x="1837134" y="5867959"/>
            <a:ext cx="754176" cy="594958"/>
            <a:chOff x="8037297" y="4927511"/>
            <a:chExt cx="1552035" cy="594958"/>
          </a:xfrm>
        </p:grpSpPr>
        <p:sp>
          <p:nvSpPr>
            <p:cNvPr id="20" name="Rounded Rectangle 47">
              <a:extLst>
                <a:ext uri="{FF2B5EF4-FFF2-40B4-BE49-F238E27FC236}">
                  <a16:creationId xmlns:a16="http://schemas.microsoft.com/office/drawing/2014/main" id="{A2A213DE-5D5D-41D4-B28A-6D52B96AF7E2}"/>
                </a:ext>
              </a:extLst>
            </p:cNvPr>
            <p:cNvSpPr/>
            <p:nvPr/>
          </p:nvSpPr>
          <p:spPr>
            <a:xfrm>
              <a:off x="8037297" y="4927511"/>
              <a:ext cx="1552035" cy="59495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49">
                  <a:extLst>
                    <a:ext uri="{FF2B5EF4-FFF2-40B4-BE49-F238E27FC236}">
                      <a16:creationId xmlns:a16="http://schemas.microsoft.com/office/drawing/2014/main" id="{93355ACE-952A-4BE1-B656-0BC6726A76C8}"/>
                    </a:ext>
                  </a:extLst>
                </p:cNvPr>
                <p:cNvSpPr txBox="1"/>
                <p:nvPr/>
              </p:nvSpPr>
              <p:spPr>
                <a:xfrm>
                  <a:off x="8400908" y="4951622"/>
                  <a:ext cx="843951" cy="508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600" b="0" i="1" baseline="300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b="0" i="1" baseline="-2500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49">
                  <a:extLst>
                    <a:ext uri="{FF2B5EF4-FFF2-40B4-BE49-F238E27FC236}">
                      <a16:creationId xmlns:a16="http://schemas.microsoft.com/office/drawing/2014/main" id="{93355ACE-952A-4BE1-B656-0BC6726A7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908" y="4951622"/>
                  <a:ext cx="843951" cy="508665"/>
                </a:xfrm>
                <a:prstGeom prst="rect">
                  <a:avLst/>
                </a:prstGeom>
                <a:blipFill>
                  <a:blip r:embed="rId4"/>
                  <a:stretch>
                    <a:fillRect r="-26471"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34F80B0-088C-4CA3-A8C2-80062A8533D9}"/>
              </a:ext>
            </a:extLst>
          </p:cNvPr>
          <p:cNvGrpSpPr/>
          <p:nvPr/>
        </p:nvGrpSpPr>
        <p:grpSpPr>
          <a:xfrm>
            <a:off x="365448" y="5946662"/>
            <a:ext cx="1045465" cy="302114"/>
            <a:chOff x="3221679" y="3369170"/>
            <a:chExt cx="1045465" cy="302114"/>
          </a:xfrm>
        </p:grpSpPr>
        <p:sp>
          <p:nvSpPr>
            <p:cNvPr id="22" name="Rounded Rectangle 61">
              <a:extLst>
                <a:ext uri="{FF2B5EF4-FFF2-40B4-BE49-F238E27FC236}">
                  <a16:creationId xmlns:a16="http://schemas.microsoft.com/office/drawing/2014/main" id="{9A95168F-904B-48FE-88CC-8E180574D2BD}"/>
                </a:ext>
              </a:extLst>
            </p:cNvPr>
            <p:cNvSpPr/>
            <p:nvPr/>
          </p:nvSpPr>
          <p:spPr>
            <a:xfrm>
              <a:off x="3221679" y="3369170"/>
              <a:ext cx="1021944" cy="3021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0BA687C8-6C43-425E-B752-2380AB8107DA}"/>
                    </a:ext>
                  </a:extLst>
                </p:cNvPr>
                <p:cNvSpPr txBox="1"/>
                <p:nvPr/>
              </p:nvSpPr>
              <p:spPr>
                <a:xfrm>
                  <a:off x="3226795" y="3393281"/>
                  <a:ext cx="1040349" cy="2405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sz="16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oMath>
                    </m:oMathPara>
                  </a14:m>
                  <a:endParaRPr lang="en-US" sz="1600" b="1" baseline="-25000" dirty="0"/>
                </a:p>
              </p:txBody>
            </p:sp>
          </mc:Choice>
          <mc:Fallback xmlns=""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0BA687C8-6C43-425E-B752-2380AB810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795" y="3393281"/>
                  <a:ext cx="1040349" cy="240579"/>
                </a:xfrm>
                <a:prstGeom prst="rect">
                  <a:avLst/>
                </a:prstGeom>
                <a:blipFill>
                  <a:blip r:embed="rId5"/>
                  <a:stretch>
                    <a:fillRect l="-5294" r="-2941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B5CD657-E7EF-477C-BD92-77FBF8B19CCF}"/>
              </a:ext>
            </a:extLst>
          </p:cNvPr>
          <p:cNvGrpSpPr/>
          <p:nvPr/>
        </p:nvGrpSpPr>
        <p:grpSpPr>
          <a:xfrm>
            <a:off x="379766" y="6367246"/>
            <a:ext cx="1021944" cy="302114"/>
            <a:chOff x="4482541" y="3363935"/>
            <a:chExt cx="1021944" cy="302114"/>
          </a:xfrm>
        </p:grpSpPr>
        <p:sp>
          <p:nvSpPr>
            <p:cNvPr id="24" name="Rounded Rectangle 62">
              <a:extLst>
                <a:ext uri="{FF2B5EF4-FFF2-40B4-BE49-F238E27FC236}">
                  <a16:creationId xmlns:a16="http://schemas.microsoft.com/office/drawing/2014/main" id="{9F598D7B-4383-4426-91A1-30325F3B961C}"/>
                </a:ext>
              </a:extLst>
            </p:cNvPr>
            <p:cNvSpPr/>
            <p:nvPr/>
          </p:nvSpPr>
          <p:spPr>
            <a:xfrm>
              <a:off x="4482541" y="3363935"/>
              <a:ext cx="1021944" cy="30211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9349B4B-55BB-4AB8-8E72-3EB724B58AFC}"/>
                    </a:ext>
                  </a:extLst>
                </p:cNvPr>
                <p:cNvSpPr txBox="1"/>
                <p:nvPr/>
              </p:nvSpPr>
              <p:spPr>
                <a:xfrm>
                  <a:off x="4489687" y="3397514"/>
                  <a:ext cx="1010212" cy="2405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sz="1600" b="1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en-US" sz="1600" b="1" baseline="-25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9349B4B-55BB-4AB8-8E72-3EB724B58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687" y="3397514"/>
                  <a:ext cx="1010212" cy="240579"/>
                </a:xfrm>
                <a:prstGeom prst="rect">
                  <a:avLst/>
                </a:prstGeom>
                <a:blipFill>
                  <a:blip r:embed="rId6"/>
                  <a:stretch>
                    <a:fillRect l="-4819" r="-1807" b="-1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938508-AA21-4A10-B56D-0E3C854CE420}"/>
              </a:ext>
            </a:extLst>
          </p:cNvPr>
          <p:cNvGrpSpPr/>
          <p:nvPr/>
        </p:nvGrpSpPr>
        <p:grpSpPr>
          <a:xfrm>
            <a:off x="3117462" y="5903593"/>
            <a:ext cx="1705806" cy="521249"/>
            <a:chOff x="8044082" y="4068748"/>
            <a:chExt cx="1705806" cy="521249"/>
          </a:xfrm>
        </p:grpSpPr>
        <p:sp>
          <p:nvSpPr>
            <p:cNvPr id="27" name="Rounded Rectangle 83">
              <a:extLst>
                <a:ext uri="{FF2B5EF4-FFF2-40B4-BE49-F238E27FC236}">
                  <a16:creationId xmlns:a16="http://schemas.microsoft.com/office/drawing/2014/main" id="{52F2340F-85FE-4F79-89DF-FD7A3AB2B69B}"/>
                </a:ext>
              </a:extLst>
            </p:cNvPr>
            <p:cNvSpPr/>
            <p:nvPr/>
          </p:nvSpPr>
          <p:spPr>
            <a:xfrm>
              <a:off x="8044082" y="4068748"/>
              <a:ext cx="1552035" cy="52124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82">
                  <a:extLst>
                    <a:ext uri="{FF2B5EF4-FFF2-40B4-BE49-F238E27FC236}">
                      <a16:creationId xmlns:a16="http://schemas.microsoft.com/office/drawing/2014/main" id="{3274D738-4ECB-44CA-923E-E126CFD7808C}"/>
                    </a:ext>
                  </a:extLst>
                </p:cNvPr>
                <p:cNvSpPr txBox="1"/>
                <p:nvPr/>
              </p:nvSpPr>
              <p:spPr>
                <a:xfrm>
                  <a:off x="8225144" y="4144514"/>
                  <a:ext cx="1524744" cy="362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600" dirty="0" err="1"/>
                    <a:t>Softmax</a:t>
                  </a:r>
                  <a:r>
                    <a:rPr lang="en-US" sz="1600" dirty="0"/>
                    <a:t>(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baseline="-2500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1600" dirty="0"/>
                    <a:t> )</a:t>
                  </a:r>
                </a:p>
              </p:txBody>
            </p:sp>
          </mc:Choice>
          <mc:Fallback xmlns="">
            <p:sp>
              <p:nvSpPr>
                <p:cNvPr id="28" name="TextBox 82">
                  <a:extLst>
                    <a:ext uri="{FF2B5EF4-FFF2-40B4-BE49-F238E27FC236}">
                      <a16:creationId xmlns:a16="http://schemas.microsoft.com/office/drawing/2014/main" id="{3274D738-4ECB-44CA-923E-E126CFD78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144" y="4144514"/>
                  <a:ext cx="1524744" cy="362856"/>
                </a:xfrm>
                <a:prstGeom prst="rect">
                  <a:avLst/>
                </a:prstGeom>
                <a:blipFill>
                  <a:blip r:embed="rId7"/>
                  <a:stretch>
                    <a:fillRect l="-8000" t="-3333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0A66474-7301-41AF-B47E-4F951C029E84}"/>
              </a:ext>
            </a:extLst>
          </p:cNvPr>
          <p:cNvGrpSpPr/>
          <p:nvPr/>
        </p:nvGrpSpPr>
        <p:grpSpPr>
          <a:xfrm>
            <a:off x="5230316" y="5937031"/>
            <a:ext cx="3206093" cy="447512"/>
            <a:chOff x="8365144" y="3335591"/>
            <a:chExt cx="3206093" cy="447512"/>
          </a:xfrm>
        </p:grpSpPr>
        <p:sp>
          <p:nvSpPr>
            <p:cNvPr id="31" name="Rounded Rectangle 101">
              <a:extLst>
                <a:ext uri="{FF2B5EF4-FFF2-40B4-BE49-F238E27FC236}">
                  <a16:creationId xmlns:a16="http://schemas.microsoft.com/office/drawing/2014/main" id="{4F5EB7A1-F406-4485-A4E0-70606D76E6C5}"/>
                </a:ext>
              </a:extLst>
            </p:cNvPr>
            <p:cNvSpPr/>
            <p:nvPr/>
          </p:nvSpPr>
          <p:spPr>
            <a:xfrm>
              <a:off x="8365144" y="3335591"/>
              <a:ext cx="3112373" cy="4475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102">
                  <a:extLst>
                    <a:ext uri="{FF2B5EF4-FFF2-40B4-BE49-F238E27FC236}">
                      <a16:creationId xmlns:a16="http://schemas.microsoft.com/office/drawing/2014/main" id="{F64AAEDF-E60B-4F78-92C2-259B56B73886}"/>
                    </a:ext>
                  </a:extLst>
                </p:cNvPr>
                <p:cNvSpPr txBox="1"/>
                <p:nvPr/>
              </p:nvSpPr>
              <p:spPr>
                <a:xfrm>
                  <a:off x="8420063" y="3369170"/>
                  <a:ext cx="3151174" cy="362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600" dirty="0" err="1"/>
                    <a:t>X</a:t>
                  </a:r>
                  <a:r>
                    <a:rPr lang="en-US" sz="1600" baseline="-25000" dirty="0" err="1"/>
                    <a:t>out</a:t>
                  </a:r>
                  <a:r>
                    <a:rPr lang="en-US" sz="1600" dirty="0"/>
                    <a:t> = </a:t>
                  </a:r>
                  <a:r>
                    <a:rPr lang="en-US" sz="1600" dirty="0" err="1"/>
                    <a:t>Softmax</a:t>
                  </a:r>
                  <a:r>
                    <a:rPr lang="en-US" sz="1600" dirty="0"/>
                    <a:t>(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baseline="-2500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1600" dirty="0"/>
                    <a:t> )</a:t>
                  </a:r>
                  <a:r>
                    <a:rPr lang="en-US" sz="16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600" dirty="0"/>
                    <a:t> V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600" dirty="0"/>
                    <a:t> </a:t>
                  </a:r>
                  <a:r>
                    <a:rPr lang="en-US" sz="1600" b="1" dirty="0">
                      <a:solidFill>
                        <a:srgbClr val="FF0000"/>
                      </a:solidFill>
                    </a:rPr>
                    <a:t>W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</a:rPr>
                    <a:t>O</a:t>
                  </a:r>
                  <a:r>
                    <a:rPr lang="en-US" sz="1600" baseline="-25000" dirty="0"/>
                    <a:t> </a:t>
                  </a:r>
                  <a:r>
                    <a:rPr lang="en-US" sz="1600" dirty="0"/>
                    <a:t>+ </a:t>
                  </a:r>
                  <a:r>
                    <a:rPr lang="en-US" altLang="zh-CN" sz="1600" dirty="0"/>
                    <a:t>X</a:t>
                  </a:r>
                  <a:endParaRPr lang="en-US" sz="1600" baseline="-25000" dirty="0"/>
                </a:p>
              </p:txBody>
            </p:sp>
          </mc:Choice>
          <mc:Fallback xmlns="">
            <p:sp>
              <p:nvSpPr>
                <p:cNvPr id="32" name="TextBox 102">
                  <a:extLst>
                    <a:ext uri="{FF2B5EF4-FFF2-40B4-BE49-F238E27FC236}">
                      <a16:creationId xmlns:a16="http://schemas.microsoft.com/office/drawing/2014/main" id="{F64AAEDF-E60B-4F78-92C2-259B56B73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063" y="3369170"/>
                  <a:ext cx="3151174" cy="362856"/>
                </a:xfrm>
                <a:prstGeom prst="rect">
                  <a:avLst/>
                </a:prstGeom>
                <a:blipFill>
                  <a:blip r:embed="rId8"/>
                  <a:stretch>
                    <a:fillRect l="-3868" t="-5085" b="-16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916E0F3-33DF-4139-8BB0-77E1DCFB8FB7}"/>
              </a:ext>
            </a:extLst>
          </p:cNvPr>
          <p:cNvGrpSpPr/>
          <p:nvPr/>
        </p:nvGrpSpPr>
        <p:grpSpPr>
          <a:xfrm>
            <a:off x="9029142" y="5987639"/>
            <a:ext cx="2923477" cy="317525"/>
            <a:chOff x="8054790" y="3023576"/>
            <a:chExt cx="2923477" cy="317525"/>
          </a:xfrm>
        </p:grpSpPr>
        <p:sp>
          <p:nvSpPr>
            <p:cNvPr id="39" name="Rounded Rectangle 131">
              <a:extLst>
                <a:ext uri="{FF2B5EF4-FFF2-40B4-BE49-F238E27FC236}">
                  <a16:creationId xmlns:a16="http://schemas.microsoft.com/office/drawing/2014/main" id="{51A3C144-6182-408E-B2EB-37110C286858}"/>
                </a:ext>
              </a:extLst>
            </p:cNvPr>
            <p:cNvSpPr/>
            <p:nvPr/>
          </p:nvSpPr>
          <p:spPr>
            <a:xfrm>
              <a:off x="8054790" y="3023576"/>
              <a:ext cx="2923477" cy="31752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132">
                  <a:extLst>
                    <a:ext uri="{FF2B5EF4-FFF2-40B4-BE49-F238E27FC236}">
                      <a16:creationId xmlns:a16="http://schemas.microsoft.com/office/drawing/2014/main" id="{45D7848D-D393-4767-91E0-8AFF73B938EE}"/>
                    </a:ext>
                  </a:extLst>
                </p:cNvPr>
                <p:cNvSpPr txBox="1"/>
                <p:nvPr/>
              </p:nvSpPr>
              <p:spPr>
                <a:xfrm>
                  <a:off x="8122656" y="3044953"/>
                  <a:ext cx="28556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1600" dirty="0"/>
                    <a:t>X’</a:t>
                  </a:r>
                  <a:r>
                    <a:rPr lang="en-US" sz="1600" dirty="0"/>
                    <a:t> = ReLU(</a:t>
                  </a:r>
                  <a:r>
                    <a:rPr lang="en-US" sz="1600" dirty="0" err="1"/>
                    <a:t>X</a:t>
                  </a:r>
                  <a:r>
                    <a:rPr lang="en-US" sz="1600" baseline="-25000" dirty="0" err="1"/>
                    <a:t>out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600" dirty="0"/>
                    <a:t> </a:t>
                  </a:r>
                  <a:r>
                    <a:rPr lang="en-US" sz="1600" b="1" dirty="0">
                      <a:solidFill>
                        <a:srgbClr val="FF0000"/>
                      </a:solidFill>
                    </a:rPr>
                    <a:t>W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1600" dirty="0"/>
                    <a:t>)</a:t>
                  </a:r>
                  <a:r>
                    <a:rPr lang="en-US" sz="16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1600" dirty="0"/>
                    <a:t> </a:t>
                  </a:r>
                  <a:r>
                    <a:rPr lang="en-US" sz="1600" b="1" dirty="0">
                      <a:solidFill>
                        <a:srgbClr val="FF0000"/>
                      </a:solidFill>
                    </a:rPr>
                    <a:t>W</a:t>
                  </a:r>
                  <a:r>
                    <a:rPr lang="en-US" sz="1600" b="1" baseline="-250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sz="1600" dirty="0"/>
                    <a:t> + </a:t>
                  </a:r>
                  <a:r>
                    <a:rPr lang="en-US" altLang="zh-CN" sz="1600" dirty="0" err="1"/>
                    <a:t>X</a:t>
                  </a:r>
                  <a:r>
                    <a:rPr lang="en-US" sz="1600" baseline="-25000" dirty="0" err="1"/>
                    <a:t>out</a:t>
                  </a:r>
                  <a:endParaRPr lang="en-US" sz="1600" baseline="-25000" dirty="0"/>
                </a:p>
              </p:txBody>
            </p:sp>
          </mc:Choice>
          <mc:Fallback xmlns="">
            <p:sp>
              <p:nvSpPr>
                <p:cNvPr id="40" name="TextBox 132">
                  <a:extLst>
                    <a:ext uri="{FF2B5EF4-FFF2-40B4-BE49-F238E27FC236}">
                      <a16:creationId xmlns:a16="http://schemas.microsoft.com/office/drawing/2014/main" id="{45D7848D-D393-4767-91E0-8AFF73B93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656" y="3044953"/>
                  <a:ext cx="2855611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4264" t="-27500" r="-853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89522B5-7317-4A6D-A725-E5EA04F1F126}"/>
              </a:ext>
            </a:extLst>
          </p:cNvPr>
          <p:cNvSpPr/>
          <p:nvPr/>
        </p:nvSpPr>
        <p:spPr bwMode="auto">
          <a:xfrm>
            <a:off x="1485900" y="6009016"/>
            <a:ext cx="308540" cy="2462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ED1006C0-9A11-4685-AF2D-8A850AC94A9B}"/>
              </a:ext>
            </a:extLst>
          </p:cNvPr>
          <p:cNvSpPr/>
          <p:nvPr/>
        </p:nvSpPr>
        <p:spPr bwMode="auto">
          <a:xfrm>
            <a:off x="2715202" y="6009016"/>
            <a:ext cx="308540" cy="2462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293AA142-075E-418B-B844-E85B5A38E1A2}"/>
              </a:ext>
            </a:extLst>
          </p:cNvPr>
          <p:cNvSpPr/>
          <p:nvPr/>
        </p:nvSpPr>
        <p:spPr bwMode="auto">
          <a:xfrm>
            <a:off x="4773949" y="6009015"/>
            <a:ext cx="308540" cy="2462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B04F3759-724F-4A9B-9E6F-9E685A8F1574}"/>
              </a:ext>
            </a:extLst>
          </p:cNvPr>
          <p:cNvSpPr/>
          <p:nvPr/>
        </p:nvSpPr>
        <p:spPr bwMode="auto">
          <a:xfrm>
            <a:off x="8522453" y="6037676"/>
            <a:ext cx="308540" cy="2462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1088D7F-4F5F-4D1F-ADBF-6E90EC93F2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7570" y="3040797"/>
            <a:ext cx="5769765" cy="22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0F22-5A5E-464D-9475-E6C4A2CC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21DD1-2FD1-48F3-BF06-03AC32F7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2819400"/>
            <a:ext cx="10969943" cy="3230565"/>
          </a:xfrm>
        </p:spPr>
        <p:txBody>
          <a:bodyPr/>
          <a:lstStyle/>
          <a:p>
            <a:r>
              <a:rPr lang="en-US" sz="2400" dirty="0"/>
              <a:t>Size-aware parameter partitioning</a:t>
            </a:r>
            <a:endParaRPr lang="en-US" sz="2000" dirty="0"/>
          </a:p>
          <a:p>
            <a:r>
              <a:rPr lang="en-US" sz="2400" dirty="0"/>
              <a:t>Step-aware computation partitioning</a:t>
            </a:r>
          </a:p>
          <a:p>
            <a:pPr lvl="1"/>
            <a:r>
              <a:rPr lang="en-US" sz="2000" dirty="0"/>
              <a:t>Memory usage estimation</a:t>
            </a:r>
          </a:p>
          <a:p>
            <a:pPr lvl="1"/>
            <a:r>
              <a:rPr lang="en-US" sz="2000" dirty="0"/>
              <a:t>Computation scheduling based on memory pressure</a:t>
            </a:r>
          </a:p>
          <a:p>
            <a:r>
              <a:rPr lang="en-US" sz="2400" dirty="0"/>
              <a:t>Results:</a:t>
            </a:r>
          </a:p>
          <a:p>
            <a:pPr lvl="1"/>
            <a:r>
              <a:rPr lang="en-US" sz="2000" dirty="0"/>
              <a:t>Extends the maximum prompt length by up to </a:t>
            </a:r>
            <a:r>
              <a:rPr lang="en-US" sz="2000" b="1" dirty="0">
                <a:solidFill>
                  <a:srgbClr val="FF0000"/>
                </a:solidFill>
              </a:rPr>
              <a:t>3.8x</a:t>
            </a:r>
          </a:p>
          <a:p>
            <a:pPr lvl="1"/>
            <a:r>
              <a:rPr lang="en-HK" sz="2000" dirty="0"/>
              <a:t>Reduces the TTFT by up to </a:t>
            </a:r>
            <a:r>
              <a:rPr lang="en-HK" sz="2000" b="1" dirty="0">
                <a:solidFill>
                  <a:srgbClr val="FF0000"/>
                </a:solidFill>
              </a:rPr>
              <a:t>36.7%</a:t>
            </a:r>
          </a:p>
          <a:p>
            <a:pPr lvl="1"/>
            <a:r>
              <a:rPr lang="en-HK" sz="2000" dirty="0"/>
              <a:t>Improves the throughput by up to </a:t>
            </a:r>
            <a:r>
              <a:rPr lang="en-HK" sz="2000" b="1" dirty="0">
                <a:solidFill>
                  <a:srgbClr val="FF0000"/>
                </a:solidFill>
              </a:rPr>
              <a:t>25.2%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5B907-65C9-4781-9B80-6534AA732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1859DC-7858-4BC7-BA57-9F4AB73BB871}"/>
              </a:ext>
            </a:extLst>
          </p:cNvPr>
          <p:cNvSpPr txBox="1">
            <a:spLocks/>
          </p:cNvSpPr>
          <p:nvPr/>
        </p:nvSpPr>
        <p:spPr bwMode="auto">
          <a:xfrm>
            <a:off x="836612" y="1295400"/>
            <a:ext cx="10514172" cy="126525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6" tIns="91440" rIns="91416" bIns="91440" numCol="1" anchor="ctr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126">
              <a:buNone/>
            </a:pPr>
            <a:r>
              <a:rPr lang="en-US" altLang="zh-CN" sz="3200" b="1" kern="0" dirty="0" err="1">
                <a:solidFill>
                  <a:srgbClr val="FF0000"/>
                </a:solidFill>
                <a:latin typeface="Arial"/>
              </a:rPr>
              <a:t>HyperGen</a:t>
            </a:r>
            <a:r>
              <a:rPr lang="en-US" altLang="zh-CN" sz="3200" b="1" kern="0" dirty="0">
                <a:solidFill>
                  <a:srgbClr val="FF0000"/>
                </a:solidFill>
                <a:latin typeface="Arial"/>
              </a:rPr>
              <a:t>:</a:t>
            </a:r>
            <a:r>
              <a:rPr lang="zh-CN" altLang="en-US" sz="3200" b="1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Arial"/>
              </a:rPr>
              <a:t>Optimizing Generative Inference with Long Prompts for Resource-Constrained Systems</a:t>
            </a:r>
            <a:endParaRPr lang="en-US" sz="3200" b="1" kern="0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0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HyperGen</a:t>
            </a:r>
            <a:r>
              <a:rPr lang="en-US" altLang="zh-CN" dirty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Size-aware parameter partitioning</a:t>
            </a:r>
          </a:p>
          <a:p>
            <a:pPr lvl="1"/>
            <a:r>
              <a:rPr kumimoji="1" lang="en-US" altLang="zh-CN" dirty="0"/>
              <a:t>Divide parameters into groups based on different transformer blocks</a:t>
            </a:r>
          </a:p>
          <a:p>
            <a:pPr lvl="1"/>
            <a:r>
              <a:rPr kumimoji="1" lang="en-US" altLang="zh-CN" dirty="0"/>
              <a:t>Divide each group into fragments based on different weight matrices</a:t>
            </a:r>
          </a:p>
          <a:p>
            <a:pPr lvl="1"/>
            <a:r>
              <a:rPr kumimoji="1" lang="en-US" altLang="zh-CN" dirty="0"/>
              <a:t>Keep small fragments in GPU memory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58C2D3-74FF-416A-A70E-29177860E4B2}"/>
              </a:ext>
            </a:extLst>
          </p:cNvPr>
          <p:cNvSpPr/>
          <p:nvPr/>
        </p:nvSpPr>
        <p:spPr bwMode="auto">
          <a:xfrm>
            <a:off x="1426616" y="4303524"/>
            <a:ext cx="1564676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Parameters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093ABB-820A-4367-A0C6-80653205EC30}"/>
              </a:ext>
            </a:extLst>
          </p:cNvPr>
          <p:cNvSpPr/>
          <p:nvPr/>
        </p:nvSpPr>
        <p:spPr bwMode="auto">
          <a:xfrm>
            <a:off x="3790156" y="3441163"/>
            <a:ext cx="25202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Parameters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 Block 1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49518BA-6B7C-4B39-91CF-93D095DBF312}"/>
              </a:ext>
            </a:extLst>
          </p:cNvPr>
          <p:cNvSpPr/>
          <p:nvPr/>
        </p:nvSpPr>
        <p:spPr bwMode="auto">
          <a:xfrm>
            <a:off x="3060368" y="4480302"/>
            <a:ext cx="648072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A58116-D63C-4028-B4EE-6E5A8112B426}"/>
              </a:ext>
            </a:extLst>
          </p:cNvPr>
          <p:cNvSpPr txBox="1"/>
          <p:nvPr/>
        </p:nvSpPr>
        <p:spPr>
          <a:xfrm>
            <a:off x="4736430" y="497511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2C0CC0B-BF5F-4021-9586-BC629B9FC1FF}"/>
              </a:ext>
            </a:extLst>
          </p:cNvPr>
          <p:cNvSpPr/>
          <p:nvPr/>
        </p:nvSpPr>
        <p:spPr bwMode="auto">
          <a:xfrm>
            <a:off x="3790156" y="4300282"/>
            <a:ext cx="25202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Parameters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 Block 2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C7F79C-B0BD-4D5D-9E8E-7A167EF81F77}"/>
              </a:ext>
            </a:extLst>
          </p:cNvPr>
          <p:cNvSpPr/>
          <p:nvPr/>
        </p:nvSpPr>
        <p:spPr bwMode="auto">
          <a:xfrm>
            <a:off x="3790156" y="5410199"/>
            <a:ext cx="25202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Parameters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 Block n</a:t>
            </a:r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CFD685CB-FC99-4F5A-B433-14EF87D80402}"/>
              </a:ext>
            </a:extLst>
          </p:cNvPr>
          <p:cNvSpPr/>
          <p:nvPr/>
        </p:nvSpPr>
        <p:spPr bwMode="auto">
          <a:xfrm>
            <a:off x="7079839" y="3940242"/>
            <a:ext cx="792088" cy="720080"/>
          </a:xfrm>
          <a:prstGeom prst="flowChartDocumen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r>
              <a:rPr kumimoji="0" lang="en-US" altLang="zh-CN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流程图: 文档 42">
            <a:extLst>
              <a:ext uri="{FF2B5EF4-FFF2-40B4-BE49-F238E27FC236}">
                <a16:creationId xmlns:a16="http://schemas.microsoft.com/office/drawing/2014/main" id="{9061452D-EEF2-4632-8CEB-37B243B5B9A3}"/>
              </a:ext>
            </a:extLst>
          </p:cNvPr>
          <p:cNvSpPr/>
          <p:nvPr/>
        </p:nvSpPr>
        <p:spPr bwMode="auto">
          <a:xfrm>
            <a:off x="8275796" y="3940242"/>
            <a:ext cx="792088" cy="720080"/>
          </a:xfrm>
          <a:prstGeom prst="flowChartDocumen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r>
              <a:rPr kumimoji="0" lang="en-US" altLang="zh-CN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流程图: 文档 53">
            <a:extLst>
              <a:ext uri="{FF2B5EF4-FFF2-40B4-BE49-F238E27FC236}">
                <a16:creationId xmlns:a16="http://schemas.microsoft.com/office/drawing/2014/main" id="{F4BC05CF-1E24-45F3-AD82-6D5F269DFAD5}"/>
              </a:ext>
            </a:extLst>
          </p:cNvPr>
          <p:cNvSpPr/>
          <p:nvPr/>
        </p:nvSpPr>
        <p:spPr bwMode="auto">
          <a:xfrm>
            <a:off x="9437716" y="3940242"/>
            <a:ext cx="792088" cy="720080"/>
          </a:xfrm>
          <a:prstGeom prst="flowChartDocumen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r>
              <a:rPr kumimoji="0" lang="en-US" altLang="zh-CN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流程图: 文档 54">
            <a:extLst>
              <a:ext uri="{FF2B5EF4-FFF2-40B4-BE49-F238E27FC236}">
                <a16:creationId xmlns:a16="http://schemas.microsoft.com/office/drawing/2014/main" id="{985CBADB-F0D3-4AB0-BFAA-F8225426D58B}"/>
              </a:ext>
            </a:extLst>
          </p:cNvPr>
          <p:cNvSpPr/>
          <p:nvPr/>
        </p:nvSpPr>
        <p:spPr bwMode="auto">
          <a:xfrm>
            <a:off x="7079839" y="5088978"/>
            <a:ext cx="792088" cy="720080"/>
          </a:xfrm>
          <a:prstGeom prst="flowChartDocumen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r>
              <a:rPr kumimoji="0" lang="en-US" altLang="zh-CN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流程图: 文档 55">
            <a:extLst>
              <a:ext uri="{FF2B5EF4-FFF2-40B4-BE49-F238E27FC236}">
                <a16:creationId xmlns:a16="http://schemas.microsoft.com/office/drawing/2014/main" id="{13A8FBEB-7F5A-4998-BECE-39A93F129243}"/>
              </a:ext>
            </a:extLst>
          </p:cNvPr>
          <p:cNvSpPr/>
          <p:nvPr/>
        </p:nvSpPr>
        <p:spPr bwMode="auto">
          <a:xfrm>
            <a:off x="8275796" y="5071483"/>
            <a:ext cx="792088" cy="720080"/>
          </a:xfrm>
          <a:prstGeom prst="flowChartDocumen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r>
              <a:rPr lang="en-US" altLang="zh-CN" sz="2000" b="1" baseline="-25000" dirty="0"/>
              <a:t>1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流程图: 文档 56">
            <a:extLst>
              <a:ext uri="{FF2B5EF4-FFF2-40B4-BE49-F238E27FC236}">
                <a16:creationId xmlns:a16="http://schemas.microsoft.com/office/drawing/2014/main" id="{E9F62592-C6B3-4F94-8198-8EE3BAAB6FC8}"/>
              </a:ext>
            </a:extLst>
          </p:cNvPr>
          <p:cNvSpPr/>
          <p:nvPr/>
        </p:nvSpPr>
        <p:spPr bwMode="auto">
          <a:xfrm>
            <a:off x="9445933" y="5071483"/>
            <a:ext cx="792088" cy="720080"/>
          </a:xfrm>
          <a:prstGeom prst="flowChartDocumen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r>
              <a:rPr lang="en-US" altLang="zh-CN" sz="2000" b="1" baseline="-25000" dirty="0"/>
              <a:t>2</a:t>
            </a:r>
            <a:endParaRPr kumimoji="0" lang="zh-CN" alt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09202D3-8B47-4376-AFAF-9D75AB539CC5}"/>
              </a:ext>
            </a:extLst>
          </p:cNvPr>
          <p:cNvCxnSpPr/>
          <p:nvPr/>
        </p:nvCxnSpPr>
        <p:spPr bwMode="auto">
          <a:xfrm flipV="1">
            <a:off x="6310436" y="3711641"/>
            <a:ext cx="735548" cy="5886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C02967F-8DF4-4788-8BC8-BCC29D1E23E0}"/>
              </a:ext>
            </a:extLst>
          </p:cNvPr>
          <p:cNvCxnSpPr/>
          <p:nvPr/>
        </p:nvCxnSpPr>
        <p:spPr bwMode="auto">
          <a:xfrm>
            <a:off x="6310436" y="5004264"/>
            <a:ext cx="625387" cy="9130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54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HyperGen</a:t>
            </a:r>
            <a:r>
              <a:rPr lang="en-US" altLang="zh-CN" dirty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Size-aware computation partitioning</a:t>
            </a:r>
          </a:p>
          <a:p>
            <a:pPr lvl="1"/>
            <a:r>
              <a:rPr kumimoji="1" lang="en-US" altLang="zh-CN" b="1" dirty="0"/>
              <a:t>Memory usage estimation</a:t>
            </a:r>
          </a:p>
          <a:p>
            <a:pPr lvl="2"/>
            <a:r>
              <a:rPr kumimoji="1" lang="en-US" altLang="zh-CN" sz="2400" dirty="0"/>
              <a:t>input prompt length: </a:t>
            </a:r>
            <a:r>
              <a:rPr kumimoji="1" lang="en-US" altLang="zh-CN" sz="2400" dirty="0">
                <a:solidFill>
                  <a:srgbClr val="FF0000"/>
                </a:solidFill>
              </a:rPr>
              <a:t>s</a:t>
            </a:r>
          </a:p>
          <a:p>
            <a:pPr lvl="2"/>
            <a:r>
              <a:rPr kumimoji="1" lang="en-US" altLang="zh-CN" sz="2400" dirty="0"/>
              <a:t>batch size: </a:t>
            </a:r>
            <a:r>
              <a:rPr kumimoji="1" lang="en-US" altLang="zh-CN" sz="2400" dirty="0">
                <a:solidFill>
                  <a:srgbClr val="FF0000"/>
                </a:solidFill>
              </a:rPr>
              <a:t>b</a:t>
            </a:r>
          </a:p>
          <a:p>
            <a:pPr lvl="2"/>
            <a:r>
              <a:rPr kumimoji="1" lang="en-US" altLang="zh-CN" sz="2400" dirty="0"/>
              <a:t>hidden layer dimensions</a:t>
            </a:r>
          </a:p>
          <a:p>
            <a:pPr lvl="3"/>
            <a:r>
              <a:rPr kumimoji="1" lang="en-US" altLang="zh-CN" sz="2600" dirty="0">
                <a:solidFill>
                  <a:srgbClr val="FF0000"/>
                </a:solidFill>
              </a:rPr>
              <a:t>h</a:t>
            </a:r>
            <a:r>
              <a:rPr kumimoji="1" lang="en-US" altLang="zh-CN" sz="2600" baseline="-25000" dirty="0">
                <a:solidFill>
                  <a:srgbClr val="FF0000"/>
                </a:solidFill>
              </a:rPr>
              <a:t>1</a:t>
            </a:r>
            <a:r>
              <a:rPr kumimoji="1" lang="en-US" altLang="zh-CN" sz="2600" dirty="0"/>
              <a:t>: for attention</a:t>
            </a:r>
          </a:p>
          <a:p>
            <a:pPr lvl="3"/>
            <a:r>
              <a:rPr kumimoji="1" lang="en-US" altLang="zh-CN" sz="2600" dirty="0">
                <a:solidFill>
                  <a:srgbClr val="FF0000"/>
                </a:solidFill>
              </a:rPr>
              <a:t>h</a:t>
            </a:r>
            <a:r>
              <a:rPr kumimoji="1" lang="en-US" altLang="zh-CN" sz="2600" baseline="-25000" dirty="0">
                <a:solidFill>
                  <a:srgbClr val="FF0000"/>
                </a:solidFill>
              </a:rPr>
              <a:t>2</a:t>
            </a:r>
            <a:r>
              <a:rPr kumimoji="1" lang="en-US" altLang="zh-CN" sz="2600" dirty="0"/>
              <a:t>: for MLP processing</a:t>
            </a:r>
          </a:p>
          <a:p>
            <a:pPr lvl="3"/>
            <a:r>
              <a:rPr kumimoji="1" lang="en-US" altLang="zh-CN" sz="2600" dirty="0">
                <a:solidFill>
                  <a:srgbClr val="FF0000"/>
                </a:solidFill>
              </a:rPr>
              <a:t>n</a:t>
            </a:r>
            <a:r>
              <a:rPr kumimoji="1" lang="en-US" altLang="zh-CN" sz="2600" dirty="0"/>
              <a:t>: attention heads</a:t>
            </a:r>
          </a:p>
          <a:p>
            <a:pPr marL="685800" lvl="1">
              <a:buFont typeface="Wingdings" panose="05000000000000000000" pitchFamily="2" charset="2"/>
              <a:buChar char="Ø"/>
            </a:pPr>
            <a:r>
              <a:rPr kumimoji="1" lang="en-US" altLang="zh-CN" b="1" dirty="0"/>
              <a:t>Types of memory pressure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kumimoji="1" lang="en-US" altLang="zh-CN" sz="2400" dirty="0"/>
              <a:t>Moderate pressure</a:t>
            </a:r>
          </a:p>
          <a:p>
            <a:pPr lvl="2" indent="-285750">
              <a:buFont typeface="Wingdings" panose="05000000000000000000" pitchFamily="2" charset="2"/>
              <a:buChar char="Ø"/>
            </a:pPr>
            <a:r>
              <a:rPr kumimoji="1" lang="en-US" altLang="zh-CN" sz="2400" dirty="0"/>
              <a:t>Severe pressure</a:t>
            </a:r>
          </a:p>
          <a:p>
            <a:pPr lvl="3"/>
            <a:endParaRPr kumimoji="1" lang="en-US" altLang="zh-CN" sz="2600" dirty="0"/>
          </a:p>
          <a:p>
            <a:pPr lvl="1"/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938472" y="6551867"/>
            <a:ext cx="2844059" cy="320675"/>
          </a:xfrm>
        </p:spPr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7A652F-24C9-4734-8102-C17EFB63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428" y="1983808"/>
            <a:ext cx="5724380" cy="21966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FAA12C8-D5B8-4B65-82B3-C87D8D449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0" y="4510454"/>
            <a:ext cx="5769765" cy="2286636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DEA2F27A-23EF-4D53-888B-BFECA3948CB2}"/>
              </a:ext>
            </a:extLst>
          </p:cNvPr>
          <p:cNvSpPr/>
          <p:nvPr/>
        </p:nvSpPr>
        <p:spPr bwMode="auto">
          <a:xfrm>
            <a:off x="9788200" y="5241424"/>
            <a:ext cx="432047" cy="4234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90629EC-BD5B-4C4B-88CD-4E5FF8EB2AFB}"/>
              </a:ext>
            </a:extLst>
          </p:cNvPr>
          <p:cNvSpPr/>
          <p:nvPr/>
        </p:nvSpPr>
        <p:spPr bwMode="auto">
          <a:xfrm>
            <a:off x="10723420" y="4807428"/>
            <a:ext cx="923849" cy="92557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CC481F-F4D1-4B70-9121-DA02CF4A6203}"/>
              </a:ext>
            </a:extLst>
          </p:cNvPr>
          <p:cNvSpPr txBox="1"/>
          <p:nvPr/>
        </p:nvSpPr>
        <p:spPr>
          <a:xfrm>
            <a:off x="9051302" y="4462577"/>
            <a:ext cx="125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moderate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7B05BC-BF26-4682-AA86-018612C18930}"/>
              </a:ext>
            </a:extLst>
          </p:cNvPr>
          <p:cNvSpPr txBox="1"/>
          <p:nvPr/>
        </p:nvSpPr>
        <p:spPr>
          <a:xfrm>
            <a:off x="10723420" y="4193631"/>
            <a:ext cx="92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severe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92229B-4592-42D0-9DBB-CD19E1B1D020}"/>
              </a:ext>
            </a:extLst>
          </p:cNvPr>
          <p:cNvCxnSpPr>
            <a:stCxn id="21" idx="0"/>
            <a:endCxn id="23" idx="2"/>
          </p:cNvCxnSpPr>
          <p:nvPr/>
        </p:nvCxnSpPr>
        <p:spPr bwMode="auto">
          <a:xfrm flipH="1" flipV="1">
            <a:off x="9680616" y="4831909"/>
            <a:ext cx="323608" cy="4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023231C-DA92-4CAC-AA4E-08CBD86C8C6B}"/>
              </a:ext>
            </a:extLst>
          </p:cNvPr>
          <p:cNvCxnSpPr>
            <a:stCxn id="22" idx="0"/>
            <a:endCxn id="24" idx="2"/>
          </p:cNvCxnSpPr>
          <p:nvPr/>
        </p:nvCxnSpPr>
        <p:spPr bwMode="auto">
          <a:xfrm flipV="1">
            <a:off x="11185345" y="4562963"/>
            <a:ext cx="0" cy="2444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822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HyperGen</a:t>
            </a:r>
            <a:r>
              <a:rPr lang="en-US" altLang="zh-CN" dirty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Size-aware computation partitioning</a:t>
            </a:r>
          </a:p>
          <a:p>
            <a:pPr lvl="1"/>
            <a:r>
              <a:rPr kumimoji="1" lang="en-US" altLang="zh-CN" b="1" dirty="0"/>
              <a:t>Partitioning for moderate pressure</a:t>
            </a:r>
          </a:p>
          <a:p>
            <a:pPr lvl="2"/>
            <a:r>
              <a:rPr kumimoji="1" lang="en-US" altLang="zh-CN" dirty="0"/>
              <a:t>Input of </a:t>
            </a:r>
            <a:r>
              <a:rPr kumimoji="1" lang="en-US" altLang="zh-CN" dirty="0" err="1"/>
              <a:t>Softmax</a:t>
            </a:r>
            <a:r>
              <a:rPr kumimoji="1" lang="en-US" altLang="zh-CN" dirty="0"/>
              <a:t> 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) reside in GPU memory</a:t>
            </a:r>
          </a:p>
          <a:p>
            <a:pPr lvl="2"/>
            <a:r>
              <a:rPr kumimoji="1" lang="en-US" altLang="zh-CN" dirty="0"/>
              <a:t>Partition the input into small splits based on available memory</a:t>
            </a:r>
          </a:p>
          <a:p>
            <a:pPr lvl="2"/>
            <a:r>
              <a:rPr kumimoji="1" lang="en-US" altLang="zh-CN" dirty="0"/>
              <a:t>Calculate </a:t>
            </a:r>
            <a:r>
              <a:rPr kumimoji="1" lang="en-US" altLang="zh-CN" dirty="0" err="1"/>
              <a:t>Softmax</a:t>
            </a:r>
            <a:r>
              <a:rPr kumimoji="1" lang="en-US" altLang="zh-CN" dirty="0"/>
              <a:t> of each splits in GPU </a:t>
            </a:r>
          </a:p>
          <a:p>
            <a:pPr lvl="2"/>
            <a:r>
              <a:rPr kumimoji="1" lang="en-US" altLang="zh-CN" dirty="0"/>
              <a:t>Update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 with the </a:t>
            </a:r>
            <a:r>
              <a:rPr kumimoji="1" lang="en-US" altLang="zh-CN" dirty="0" err="1"/>
              <a:t>Softmax</a:t>
            </a:r>
            <a:r>
              <a:rPr kumimoji="1" lang="en-US" altLang="zh-CN" dirty="0"/>
              <a:t> result of each split</a:t>
            </a:r>
          </a:p>
          <a:p>
            <a:pPr lvl="1"/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DD4196-75CA-40D4-A29E-B6FD84C1DC5E}"/>
              </a:ext>
            </a:extLst>
          </p:cNvPr>
          <p:cNvGrpSpPr/>
          <p:nvPr/>
        </p:nvGrpSpPr>
        <p:grpSpPr>
          <a:xfrm>
            <a:off x="1125860" y="4725144"/>
            <a:ext cx="2212386" cy="958087"/>
            <a:chOff x="8044082" y="4068748"/>
            <a:chExt cx="1690628" cy="521249"/>
          </a:xfrm>
        </p:grpSpPr>
        <p:sp>
          <p:nvSpPr>
            <p:cNvPr id="10" name="Rounded Rectangle 83">
              <a:extLst>
                <a:ext uri="{FF2B5EF4-FFF2-40B4-BE49-F238E27FC236}">
                  <a16:creationId xmlns:a16="http://schemas.microsoft.com/office/drawing/2014/main" id="{6DE1025A-C90F-41D1-8EF1-3D40D7AA7955}"/>
                </a:ext>
              </a:extLst>
            </p:cNvPr>
            <p:cNvSpPr/>
            <p:nvPr/>
          </p:nvSpPr>
          <p:spPr>
            <a:xfrm>
              <a:off x="8044082" y="4068748"/>
              <a:ext cx="1552035" cy="52124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82">
                  <a:extLst>
                    <a:ext uri="{FF2B5EF4-FFF2-40B4-BE49-F238E27FC236}">
                      <a16:creationId xmlns:a16="http://schemas.microsoft.com/office/drawing/2014/main" id="{D9946989-A4FD-4920-A604-A982235F1BBA}"/>
                    </a:ext>
                  </a:extLst>
                </p:cNvPr>
                <p:cNvSpPr txBox="1"/>
                <p:nvPr/>
              </p:nvSpPr>
              <p:spPr>
                <a:xfrm>
                  <a:off x="8209966" y="4198236"/>
                  <a:ext cx="1524744" cy="2492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b="1" dirty="0" err="1"/>
                    <a:t>Softmax</a:t>
                  </a:r>
                  <a:r>
                    <a:rPr lang="en-US" sz="2000" b="1" dirty="0"/>
                    <a:t>(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𝑲𝑻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000" b="1" i="1" baseline="-2500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en-US" sz="2000" b="1" dirty="0"/>
                    <a:t> )</a:t>
                  </a:r>
                </a:p>
              </p:txBody>
            </p:sp>
          </mc:Choice>
          <mc:Fallback xmlns="">
            <p:sp>
              <p:nvSpPr>
                <p:cNvPr id="11" name="TextBox 82">
                  <a:extLst>
                    <a:ext uri="{FF2B5EF4-FFF2-40B4-BE49-F238E27FC236}">
                      <a16:creationId xmlns:a16="http://schemas.microsoft.com/office/drawing/2014/main" id="{D9946989-A4FD-4920-A604-A982235F1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9966" y="4198236"/>
                  <a:ext cx="1524744" cy="249286"/>
                </a:xfrm>
                <a:prstGeom prst="rect">
                  <a:avLst/>
                </a:prstGeom>
                <a:blipFill>
                  <a:blip r:embed="rId3"/>
                  <a:stretch>
                    <a:fillRect l="-7622" t="-266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32E5B54-1820-4BF5-BB6C-AA0AA2F1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33" y="4162648"/>
            <a:ext cx="5832648" cy="24637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6816BA8-6BDA-4554-9177-DD5004DBC0FC}"/>
              </a:ext>
            </a:extLst>
          </p:cNvPr>
          <p:cNvSpPr txBox="1"/>
          <p:nvPr/>
        </p:nvSpPr>
        <p:spPr>
          <a:xfrm>
            <a:off x="4582040" y="552213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A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HyperGen</a:t>
            </a:r>
            <a:r>
              <a:rPr lang="en-US" altLang="zh-CN" dirty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24744"/>
            <a:ext cx="10969943" cy="5001421"/>
          </a:xfrm>
        </p:spPr>
        <p:txBody>
          <a:bodyPr/>
          <a:lstStyle/>
          <a:p>
            <a:r>
              <a:rPr kumimoji="1" lang="en-US" altLang="zh-CN" b="1" dirty="0"/>
              <a:t>Size-aware computation partitioning</a:t>
            </a:r>
          </a:p>
          <a:p>
            <a:pPr lvl="1"/>
            <a:r>
              <a:rPr kumimoji="1" lang="en-US" altLang="zh-CN" b="1" dirty="0"/>
              <a:t>Partitioning for severe pressure</a:t>
            </a:r>
          </a:p>
          <a:p>
            <a:pPr lvl="2"/>
            <a:r>
              <a:rPr kumimoji="1" lang="en-US" altLang="zh-CN" dirty="0"/>
              <a:t>Attention score calculation: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fine-grained matrix multiplication</a:t>
            </a:r>
          </a:p>
          <a:p>
            <a:pPr lvl="2"/>
            <a:r>
              <a:rPr kumimoji="1" lang="en-US" altLang="zh-CN" dirty="0" err="1"/>
              <a:t>Softmax</a:t>
            </a:r>
            <a:r>
              <a:rPr kumimoji="1" lang="en-US" altLang="zh-CN" dirty="0"/>
              <a:t>: similar for moderate pressure</a:t>
            </a:r>
          </a:p>
          <a:p>
            <a:pPr lvl="2"/>
            <a:r>
              <a:rPr kumimoji="1" lang="en-US" altLang="zh-CN" dirty="0"/>
              <a:t>Attention output generation: fine-grained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B9EA10-9076-42ED-8B26-DDC5D613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6" y="3388573"/>
            <a:ext cx="10615183" cy="33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1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BCE8-A0AD-45E5-858A-89BA2DE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C16DF-FD6E-4D7F-B9AF-09A70EEC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HyperGen</a:t>
            </a:r>
            <a:r>
              <a:rPr lang="en-US" altLang="zh-CN" dirty="0"/>
              <a:t> is implemented based on </a:t>
            </a:r>
            <a:r>
              <a:rPr lang="en-US" altLang="zh-CN" dirty="0" err="1"/>
              <a:t>FlexGen</a:t>
            </a:r>
            <a:r>
              <a:rPr lang="en-US" altLang="zh-CN" dirty="0"/>
              <a:t> with 325 LoC</a:t>
            </a:r>
          </a:p>
          <a:p>
            <a:r>
              <a:rPr lang="en-US" altLang="zh-CN" dirty="0"/>
              <a:t>Model Partitioner</a:t>
            </a:r>
          </a:p>
          <a:p>
            <a:pPr lvl="1"/>
            <a:r>
              <a:rPr lang="en-US" altLang="zh-CN" dirty="0"/>
              <a:t>Size-aware model partitioning</a:t>
            </a:r>
          </a:p>
          <a:p>
            <a:r>
              <a:rPr lang="en-US" altLang="zh-CN" dirty="0"/>
              <a:t>Computation Partitioner</a:t>
            </a:r>
          </a:p>
          <a:p>
            <a:pPr lvl="1"/>
            <a:r>
              <a:rPr lang="en-US" altLang="zh-CN" dirty="0"/>
              <a:t>Step-aware computation partitioning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2C2A0-8864-456D-AEA8-4D3F4AB71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D91838-E273-4958-935E-CC2246E1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13" y="2176223"/>
            <a:ext cx="5440628" cy="28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9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A373-026C-4037-89CE-8E2E9B5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5A4D1-1BAA-4AB4-9F8C-3BC3302F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Platform</a:t>
            </a:r>
          </a:p>
          <a:p>
            <a:pPr lvl="1"/>
            <a:r>
              <a:rPr lang="pt-BR" altLang="zh-CN" dirty="0"/>
              <a:t>An NVIDIA GeForce RTX 4090 GPU </a:t>
            </a:r>
            <a:r>
              <a:rPr lang="en-US" altLang="zh-CN" dirty="0"/>
              <a:t>(24 GiB GDDR6X)</a:t>
            </a:r>
          </a:p>
          <a:p>
            <a:pPr lvl="1"/>
            <a:r>
              <a:rPr lang="en-US" altLang="zh-CN" dirty="0"/>
              <a:t>A 48-core Intel Xeon Silver 4310 CPU (2.1 GHz)</a:t>
            </a:r>
          </a:p>
          <a:p>
            <a:pPr lvl="1"/>
            <a:r>
              <a:rPr lang="en-US" altLang="zh-CN" dirty="0"/>
              <a:t>256 GiB DDR4 memory</a:t>
            </a:r>
          </a:p>
          <a:p>
            <a:pPr lvl="1"/>
            <a:r>
              <a:rPr lang="nl-NL" altLang="zh-CN" dirty="0"/>
              <a:t>Linux kernel version 5.15.0, </a:t>
            </a:r>
            <a:r>
              <a:rPr lang="en-US" altLang="zh-CN" dirty="0"/>
              <a:t>CUDA 11.8, </a:t>
            </a:r>
            <a:r>
              <a:rPr lang="en-US" altLang="zh-CN" dirty="0" err="1"/>
              <a:t>PyTorch</a:t>
            </a:r>
            <a:r>
              <a:rPr lang="en-US" altLang="zh-CN" dirty="0"/>
              <a:t> 2.4.1</a:t>
            </a:r>
            <a:endParaRPr lang="nl-NL" altLang="zh-CN" dirty="0"/>
          </a:p>
          <a:p>
            <a:r>
              <a:rPr lang="nl-NL" altLang="zh-CN" b="1" dirty="0"/>
              <a:t>Parameters</a:t>
            </a:r>
          </a:p>
          <a:p>
            <a:pPr lvl="1"/>
            <a:r>
              <a:rPr lang="nl-NL" altLang="zh-CN" dirty="0"/>
              <a:t>Batchsize: 4, Output tokens: 32, Output tokens: 512</a:t>
            </a:r>
          </a:p>
          <a:p>
            <a:pPr lvl="1"/>
            <a:r>
              <a:rPr lang="nl-NL" altLang="zh-CN" dirty="0"/>
              <a:t>Available GPU memory: 4GiB</a:t>
            </a:r>
          </a:p>
          <a:p>
            <a:pPr lvl="1"/>
            <a:r>
              <a:rPr lang="nl-NL" altLang="zh-CN" dirty="0"/>
              <a:t>OPT-30B: h</a:t>
            </a:r>
            <a:r>
              <a:rPr lang="nl-NL" altLang="zh-CN" baseline="-25000" dirty="0"/>
              <a:t>1</a:t>
            </a:r>
            <a:r>
              <a:rPr lang="nl-NL" altLang="zh-CN" dirty="0"/>
              <a:t>=7168, h</a:t>
            </a:r>
            <a:r>
              <a:rPr lang="nl-NL" altLang="zh-CN" baseline="-25000" dirty="0"/>
              <a:t>2</a:t>
            </a:r>
            <a:r>
              <a:rPr lang="nl-NL" altLang="zh-CN" dirty="0"/>
              <a:t>=28672, n=56</a:t>
            </a:r>
          </a:p>
          <a:p>
            <a:pPr lvl="1"/>
            <a:r>
              <a:rPr lang="nl-NL" altLang="zh-CN" dirty="0"/>
              <a:t>OPT-66B: h</a:t>
            </a:r>
            <a:r>
              <a:rPr lang="nl-NL" altLang="zh-CN" baseline="-25000" dirty="0"/>
              <a:t>1</a:t>
            </a:r>
            <a:r>
              <a:rPr lang="nl-NL" altLang="zh-CN" dirty="0"/>
              <a:t>=9216, h</a:t>
            </a:r>
            <a:r>
              <a:rPr lang="nl-NL" altLang="zh-CN" baseline="-25000" dirty="0"/>
              <a:t>2</a:t>
            </a:r>
            <a:r>
              <a:rPr lang="nl-NL" altLang="zh-CN" dirty="0"/>
              <a:t>=36864, n=72</a:t>
            </a:r>
          </a:p>
          <a:p>
            <a:pPr lvl="1"/>
            <a:endParaRPr lang="nl-NL" altLang="zh-CN" dirty="0"/>
          </a:p>
          <a:p>
            <a:pPr lvl="1"/>
            <a:endParaRPr lang="nl-NL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B5984-1B48-4B8F-BD7B-ED7D56A43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2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A373-026C-4037-89CE-8E2E9B5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5A4D1-1BAA-4AB4-9F8C-3BC3302F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Maximum Prompt Length</a:t>
            </a:r>
            <a:endParaRPr lang="nl-NL" altLang="zh-CN" b="1" dirty="0"/>
          </a:p>
          <a:p>
            <a:pPr lvl="1"/>
            <a:endParaRPr lang="nl-NL" altLang="zh-CN" dirty="0"/>
          </a:p>
          <a:p>
            <a:pPr lvl="1"/>
            <a:endParaRPr lang="nl-NL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B5984-1B48-4B8F-BD7B-ED7D56A43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92C2B-3EBB-4D14-A945-E9D5A8CF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2204864"/>
            <a:ext cx="8539574" cy="35283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BE134B-F8C8-4A08-91D6-E21D2C2AA2D8}"/>
              </a:ext>
            </a:extLst>
          </p:cNvPr>
          <p:cNvSpPr txBox="1"/>
          <p:nvPr/>
        </p:nvSpPr>
        <p:spPr>
          <a:xfrm>
            <a:off x="405780" y="580852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OPT-30B: up to 3.8× improvements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9C7800-78A4-41D3-B548-1CDECC3A973F}"/>
              </a:ext>
            </a:extLst>
          </p:cNvPr>
          <p:cNvSpPr txBox="1"/>
          <p:nvPr/>
        </p:nvSpPr>
        <p:spPr>
          <a:xfrm>
            <a:off x="6238428" y="5808526"/>
            <a:ext cx="548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OPT-66B: up to 3.3× </a:t>
            </a:r>
            <a:r>
              <a:rPr lang="en-US" altLang="zh-CN" sz="2800" dirty="0" err="1"/>
              <a:t>improments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7868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A373-026C-4037-89CE-8E2E9B5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5A4D1-1BAA-4AB4-9F8C-3BC3302F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Latency analysis</a:t>
            </a:r>
            <a:endParaRPr lang="nl-NL" altLang="zh-CN" b="1" dirty="0"/>
          </a:p>
          <a:p>
            <a:pPr lvl="1"/>
            <a:endParaRPr lang="nl-NL" altLang="zh-CN" dirty="0"/>
          </a:p>
          <a:p>
            <a:pPr lvl="1"/>
            <a:endParaRPr lang="nl-NL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B5984-1B48-4B8F-BD7B-ED7D56A43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54F5DB-C5C0-4B5A-B573-169937440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276872"/>
            <a:ext cx="5894137" cy="33843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CDC78E-5D54-48C2-BA64-C69255280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60" y="2609405"/>
            <a:ext cx="5932933" cy="23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0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Generative inference is popular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Text generation (</a:t>
            </a:r>
            <a:r>
              <a:rPr kumimoji="1" lang="en-US" altLang="zh-CN" dirty="0" err="1"/>
              <a:t>ChatGPT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Code generation (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Copilot)</a:t>
            </a:r>
          </a:p>
          <a:p>
            <a:r>
              <a:rPr kumimoji="1" lang="en-US" altLang="zh-CN" b="1" dirty="0"/>
              <a:t>Increasing need to deploy generative inference at the edge</a:t>
            </a:r>
          </a:p>
          <a:p>
            <a:pPr lvl="1"/>
            <a:r>
              <a:rPr kumimoji="1" lang="en-US" altLang="zh-CN" dirty="0"/>
              <a:t>Enhanced data security</a:t>
            </a:r>
          </a:p>
          <a:p>
            <a:pPr lvl="1"/>
            <a:r>
              <a:rPr kumimoji="1" lang="en-US" altLang="zh-CN" dirty="0"/>
              <a:t>Personalized recommendation</a:t>
            </a:r>
          </a:p>
          <a:p>
            <a:r>
              <a:rPr kumimoji="1" lang="en-US" altLang="zh-CN" b="1" dirty="0"/>
              <a:t>What is generative inference</a:t>
            </a:r>
            <a:r>
              <a:rPr kumimoji="1" lang="zh-CN" altLang="en-US" b="1" dirty="0"/>
              <a:t>？</a:t>
            </a:r>
            <a:endParaRPr kumimoji="1" lang="en-US" altLang="zh-C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DF8841-0DF7-43E9-84C1-BC83DC5F4995}"/>
              </a:ext>
            </a:extLst>
          </p:cNvPr>
          <p:cNvSpPr/>
          <p:nvPr/>
        </p:nvSpPr>
        <p:spPr bwMode="auto">
          <a:xfrm>
            <a:off x="614718" y="4967494"/>
            <a:ext cx="3024336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Where is APSys’25 held?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FD0952F5-62A2-46E7-B72F-8D9E79CFAE08}"/>
              </a:ext>
            </a:extLst>
          </p:cNvPr>
          <p:cNvSpPr/>
          <p:nvPr/>
        </p:nvSpPr>
        <p:spPr bwMode="auto">
          <a:xfrm>
            <a:off x="2081465" y="5586866"/>
            <a:ext cx="346483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7DF90E-7524-4725-A45C-67D7DB2FEB39}"/>
              </a:ext>
            </a:extLst>
          </p:cNvPr>
          <p:cNvSpPr txBox="1"/>
          <p:nvPr/>
        </p:nvSpPr>
        <p:spPr>
          <a:xfrm>
            <a:off x="113681" y="5623740"/>
            <a:ext cx="153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Prompt</a:t>
            </a:r>
          </a:p>
          <a:p>
            <a:r>
              <a:rPr lang="en-US" altLang="zh-CN" dirty="0"/>
              <a:t> Processing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846E14-7664-4E48-AF01-BC944438A173}"/>
              </a:ext>
            </a:extLst>
          </p:cNvPr>
          <p:cNvSpPr/>
          <p:nvPr/>
        </p:nvSpPr>
        <p:spPr bwMode="auto">
          <a:xfrm>
            <a:off x="1718035" y="6048320"/>
            <a:ext cx="1073341" cy="4817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CC6464C-228C-41B0-ABC9-10DB55744BB1}"/>
              </a:ext>
            </a:extLst>
          </p:cNvPr>
          <p:cNvSpPr/>
          <p:nvPr/>
        </p:nvSpPr>
        <p:spPr bwMode="auto">
          <a:xfrm>
            <a:off x="5148687" y="6038751"/>
            <a:ext cx="1034479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It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8B1F3F-A801-4A43-9571-78B35C114437}"/>
              </a:ext>
            </a:extLst>
          </p:cNvPr>
          <p:cNvSpPr/>
          <p:nvPr/>
        </p:nvSpPr>
        <p:spPr bwMode="auto">
          <a:xfrm>
            <a:off x="4006180" y="4938794"/>
            <a:ext cx="910853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Prefill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91615CF-36F3-4CA6-A516-DD3F74F47E89}"/>
              </a:ext>
            </a:extLst>
          </p:cNvPr>
          <p:cNvSpPr/>
          <p:nvPr/>
        </p:nvSpPr>
        <p:spPr bwMode="auto">
          <a:xfrm>
            <a:off x="5148689" y="4938794"/>
            <a:ext cx="1034478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Decode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561BA152-3E34-47E6-A4AB-40EDA3C5E8D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 flipV="1">
            <a:off x="2791376" y="5262830"/>
            <a:ext cx="1214804" cy="1026345"/>
          </a:xfrm>
          <a:prstGeom prst="bentConnector3">
            <a:avLst>
              <a:gd name="adj1" fmla="val 8074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0DA07FB-BBD2-4087-B759-56AE565B567C}"/>
              </a:ext>
            </a:extLst>
          </p:cNvPr>
          <p:cNvSpPr/>
          <p:nvPr/>
        </p:nvSpPr>
        <p:spPr bwMode="auto">
          <a:xfrm>
            <a:off x="6436267" y="6039170"/>
            <a:ext cx="971036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9AD9251-7E6C-4DE9-BEE6-EE8E2E56A0CC}"/>
              </a:ext>
            </a:extLst>
          </p:cNvPr>
          <p:cNvSpPr/>
          <p:nvPr/>
        </p:nvSpPr>
        <p:spPr bwMode="auto">
          <a:xfrm>
            <a:off x="7642367" y="6038751"/>
            <a:ext cx="989072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in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63B698-60DE-4661-826E-E00A281207DA}"/>
              </a:ext>
            </a:extLst>
          </p:cNvPr>
          <p:cNvSpPr/>
          <p:nvPr/>
        </p:nvSpPr>
        <p:spPr bwMode="auto">
          <a:xfrm>
            <a:off x="6436267" y="4935956"/>
            <a:ext cx="971036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Decode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C9B366-7190-4218-A00B-BF5FFE3085B9}"/>
              </a:ext>
            </a:extLst>
          </p:cNvPr>
          <p:cNvSpPr/>
          <p:nvPr/>
        </p:nvSpPr>
        <p:spPr bwMode="auto">
          <a:xfrm>
            <a:off x="7642367" y="4932387"/>
            <a:ext cx="989072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Decode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6C28D2C-C1C0-4170-BD57-02563A8386C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4917033" y="5262830"/>
            <a:ext cx="23165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890C49-E3A4-494C-8FC0-63F4B51B8541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 bwMode="auto">
          <a:xfrm flipV="1">
            <a:off x="6183167" y="5259992"/>
            <a:ext cx="253100" cy="28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1F5F641-F642-4A67-9CCE-8A4F013F5E2B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 bwMode="auto">
          <a:xfrm flipV="1">
            <a:off x="7407303" y="5256423"/>
            <a:ext cx="235064" cy="35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8A2C275-3E3E-4D1C-8DD6-4D5CD2C1709E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 bwMode="auto">
          <a:xfrm flipH="1">
            <a:off x="5665927" y="5586866"/>
            <a:ext cx="1" cy="4518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55114D0-4492-4222-8412-7BED6C986C89}"/>
              </a:ext>
            </a:extLst>
          </p:cNvPr>
          <p:cNvCxnSpPr>
            <a:cxnSpLocks/>
            <a:stCxn id="33" idx="2"/>
            <a:endCxn id="31" idx="0"/>
          </p:cNvCxnSpPr>
          <p:nvPr/>
        </p:nvCxnSpPr>
        <p:spPr bwMode="auto">
          <a:xfrm>
            <a:off x="6921785" y="5584028"/>
            <a:ext cx="0" cy="4551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A03575-C10B-4AF6-94E5-3DD946BB4D37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 bwMode="auto">
          <a:xfrm>
            <a:off x="8136903" y="5580459"/>
            <a:ext cx="0" cy="4582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5F519DA-D866-4430-BEEB-654D96411223}"/>
              </a:ext>
            </a:extLst>
          </p:cNvPr>
          <p:cNvSpPr txBox="1"/>
          <p:nvPr/>
        </p:nvSpPr>
        <p:spPr>
          <a:xfrm>
            <a:off x="10458917" y="5403106"/>
            <a:ext cx="824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9686F1D-65D6-4A2D-9851-C15B0D513ECC}"/>
              </a:ext>
            </a:extLst>
          </p:cNvPr>
          <p:cNvSpPr/>
          <p:nvPr/>
        </p:nvSpPr>
        <p:spPr bwMode="auto">
          <a:xfrm>
            <a:off x="8866503" y="4932387"/>
            <a:ext cx="989072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Decode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A6291B25-72D4-455F-A4D7-D48871D138BA}"/>
              </a:ext>
            </a:extLst>
          </p:cNvPr>
          <p:cNvCxnSpPr>
            <a:cxnSpLocks/>
            <a:stCxn id="34" idx="3"/>
            <a:endCxn id="77" idx="1"/>
          </p:cNvCxnSpPr>
          <p:nvPr/>
        </p:nvCxnSpPr>
        <p:spPr bwMode="auto">
          <a:xfrm>
            <a:off x="8631439" y="5256423"/>
            <a:ext cx="23506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2361DCD7-F588-4D94-A4BC-A8F42DC275DD}"/>
              </a:ext>
            </a:extLst>
          </p:cNvPr>
          <p:cNvSpPr/>
          <p:nvPr/>
        </p:nvSpPr>
        <p:spPr bwMode="auto">
          <a:xfrm>
            <a:off x="8860712" y="6025973"/>
            <a:ext cx="989072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</a:t>
            </a:r>
            <a:r>
              <a:rPr lang="en-US" altLang="zh-CN" dirty="0"/>
              <a:t>oul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3699F57-828F-4461-90EA-30816BAE25F0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 bwMode="auto">
          <a:xfrm flipH="1">
            <a:off x="9355248" y="5580459"/>
            <a:ext cx="5791" cy="4455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81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A373-026C-4037-89CE-8E2E9B5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5A4D1-1BAA-4AB4-9F8C-3BC3302F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Throughput analysis</a:t>
            </a:r>
            <a:endParaRPr lang="nl-NL" altLang="zh-CN" dirty="0"/>
          </a:p>
          <a:p>
            <a:pPr lvl="1"/>
            <a:endParaRPr lang="nl-NL" altLang="zh-CN" dirty="0"/>
          </a:p>
          <a:p>
            <a:pPr lvl="1"/>
            <a:endParaRPr lang="nl-NL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B5984-1B48-4B8F-BD7B-ED7D56A43D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697BCA-230B-4561-B068-02B82012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060848"/>
            <a:ext cx="8286811" cy="32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BA89B-D29A-499B-AF53-24329D73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B6103-5B90-440B-A47E-93534EEE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Detailed peak memory usage analysis for resource-constrained systems</a:t>
            </a:r>
          </a:p>
          <a:p>
            <a:pPr lvl="1"/>
            <a:r>
              <a:rPr lang="en-US" altLang="zh-CN" dirty="0"/>
              <a:t>Size-aware model partitioning and pressure-aware computation partitioning</a:t>
            </a:r>
          </a:p>
          <a:p>
            <a:pPr lvl="1"/>
            <a:r>
              <a:rPr lang="en-US" altLang="zh-CN" dirty="0"/>
              <a:t>Enable generative inference with long prompts in resource-constrained systems</a:t>
            </a:r>
          </a:p>
          <a:p>
            <a:r>
              <a:rPr lang="en-US" altLang="zh-CN" dirty="0"/>
              <a:t>Future work</a:t>
            </a:r>
          </a:p>
          <a:p>
            <a:pPr lvl="1"/>
            <a:r>
              <a:rPr lang="en-US" altLang="zh-CN" dirty="0"/>
              <a:t>How does </a:t>
            </a:r>
            <a:r>
              <a:rPr lang="en-US" altLang="zh-CN" dirty="0" err="1"/>
              <a:t>HyperGen</a:t>
            </a:r>
            <a:r>
              <a:rPr lang="en-US" altLang="zh-CN" dirty="0"/>
              <a:t> work in multiple GPUs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Can </a:t>
            </a:r>
            <a:r>
              <a:rPr lang="en-US" altLang="zh-CN" dirty="0" err="1"/>
              <a:t>HyperGen</a:t>
            </a:r>
            <a:r>
              <a:rPr lang="en-US" altLang="zh-CN" dirty="0"/>
              <a:t> support smaller models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How does </a:t>
            </a:r>
            <a:r>
              <a:rPr lang="en-US" altLang="zh-CN" dirty="0" err="1"/>
              <a:t>HyperGen</a:t>
            </a:r>
            <a:r>
              <a:rPr lang="en-US" altLang="zh-CN" dirty="0"/>
              <a:t> works with other optimization techniques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1B1D5-AF8D-4652-92D2-15AC3D809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2857500"/>
            <a:ext cx="10969943" cy="11430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 </a:t>
            </a:r>
            <a:r>
              <a:rPr lang="en-US" altLang="zh-CN" dirty="0"/>
              <a:t>&amp;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6"/>
    </mc:Choice>
    <mc:Fallback xmlns="">
      <p:transition spd="slow" advTm="51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587C3-E4F5-4A95-8B86-FAD62A3E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A871F-E662-4FD7-9D9B-7567900D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Prefill stage processes the input prompts</a:t>
            </a:r>
          </a:p>
          <a:p>
            <a:pPr lvl="1"/>
            <a:r>
              <a:rPr lang="en-US" altLang="zh-CN" dirty="0"/>
              <a:t>Tokenized input X goes through multiple transformer blocks</a:t>
            </a:r>
          </a:p>
          <a:p>
            <a:pPr lvl="1"/>
            <a:r>
              <a:rPr lang="en-US" altLang="zh-CN" dirty="0"/>
              <a:t>The number of transformer blocks (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) depends on models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68F9D-B0E4-4465-91D0-7DB235A06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804E4D8-EC05-4478-8F36-9D6EE49FE6B9}"/>
              </a:ext>
            </a:extLst>
          </p:cNvPr>
          <p:cNvSpPr/>
          <p:nvPr/>
        </p:nvSpPr>
        <p:spPr bwMode="auto">
          <a:xfrm>
            <a:off x="1456718" y="6128186"/>
            <a:ext cx="3921020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Where is APSys’25 held?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1AC5A85C-9E70-4DF0-963D-BE0F3E78A8FF}"/>
              </a:ext>
            </a:extLst>
          </p:cNvPr>
          <p:cNvSpPr/>
          <p:nvPr/>
        </p:nvSpPr>
        <p:spPr bwMode="auto">
          <a:xfrm rot="10800000">
            <a:off x="2293202" y="5558444"/>
            <a:ext cx="346483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8C2235-812E-4985-AAFE-768EDB1DF852}"/>
              </a:ext>
            </a:extLst>
          </p:cNvPr>
          <p:cNvSpPr txBox="1"/>
          <p:nvPr/>
        </p:nvSpPr>
        <p:spPr>
          <a:xfrm>
            <a:off x="2671320" y="5409164"/>
            <a:ext cx="158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Prompt Processing</a:t>
            </a:r>
            <a:endParaRPr lang="zh-CN" altLang="en-US" dirty="0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84DE5FBA-90F5-42B3-BCBB-F23E9AA9289C}"/>
              </a:ext>
            </a:extLst>
          </p:cNvPr>
          <p:cNvSpPr txBox="1"/>
          <p:nvPr/>
        </p:nvSpPr>
        <p:spPr>
          <a:xfrm>
            <a:off x="2279683" y="4983077"/>
            <a:ext cx="30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48308C-C5E2-41A2-AA01-0047C5622DCB}"/>
              </a:ext>
            </a:extLst>
          </p:cNvPr>
          <p:cNvSpPr/>
          <p:nvPr/>
        </p:nvSpPr>
        <p:spPr bwMode="auto">
          <a:xfrm>
            <a:off x="1385213" y="3937202"/>
            <a:ext cx="2094057" cy="7078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Transformer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</a:rPr>
              <a:t>Block </a:t>
            </a:r>
          </a:p>
        </p:txBody>
      </p:sp>
      <p:sp>
        <p:nvSpPr>
          <p:cNvPr id="66" name="TextBox 18">
            <a:extLst>
              <a:ext uri="{FF2B5EF4-FFF2-40B4-BE49-F238E27FC236}">
                <a16:creationId xmlns:a16="http://schemas.microsoft.com/office/drawing/2014/main" id="{F1661814-2DC3-4C84-895B-7C92F1494F6C}"/>
              </a:ext>
            </a:extLst>
          </p:cNvPr>
          <p:cNvSpPr txBox="1"/>
          <p:nvPr/>
        </p:nvSpPr>
        <p:spPr>
          <a:xfrm>
            <a:off x="2145007" y="3104178"/>
            <a:ext cx="5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B6EF506-7B5F-4C8C-9EEA-74E4343783A2}"/>
              </a:ext>
            </a:extLst>
          </p:cNvPr>
          <p:cNvCxnSpPr>
            <a:stCxn id="10" idx="0"/>
            <a:endCxn id="65" idx="2"/>
          </p:cNvCxnSpPr>
          <p:nvPr/>
        </p:nvCxnSpPr>
        <p:spPr bwMode="auto">
          <a:xfrm flipH="1" flipV="1">
            <a:off x="2432242" y="4645009"/>
            <a:ext cx="1939" cy="338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FA5ABED-7249-421F-AE59-DD7EC4CB3E7E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 bwMode="auto">
          <a:xfrm flipH="1" flipV="1">
            <a:off x="2432241" y="3565843"/>
            <a:ext cx="1" cy="3713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B224C065-0379-404C-9F87-405EB47384D9}"/>
              </a:ext>
            </a:extLst>
          </p:cNvPr>
          <p:cNvSpPr/>
          <p:nvPr/>
        </p:nvSpPr>
        <p:spPr bwMode="auto">
          <a:xfrm>
            <a:off x="3898414" y="3937201"/>
            <a:ext cx="1890494" cy="707719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Transformer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</a:rPr>
              <a:t>Block </a:t>
            </a:r>
          </a:p>
        </p:txBody>
      </p:sp>
      <p:sp>
        <p:nvSpPr>
          <p:cNvPr id="78" name="TextBox 18">
            <a:extLst>
              <a:ext uri="{FF2B5EF4-FFF2-40B4-BE49-F238E27FC236}">
                <a16:creationId xmlns:a16="http://schemas.microsoft.com/office/drawing/2014/main" id="{6F8EB5E4-A36E-4FB7-9D6E-4CDAF7A8F3AA}"/>
              </a:ext>
            </a:extLst>
          </p:cNvPr>
          <p:cNvSpPr txBox="1"/>
          <p:nvPr/>
        </p:nvSpPr>
        <p:spPr>
          <a:xfrm>
            <a:off x="4559841" y="3104178"/>
            <a:ext cx="5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A60FBB-FD13-44B7-9B4B-9E2179904FD0}"/>
              </a:ext>
            </a:extLst>
          </p:cNvPr>
          <p:cNvCxnSpPr>
            <a:cxnSpLocks/>
            <a:stCxn id="77" idx="0"/>
            <a:endCxn id="78" idx="2"/>
          </p:cNvCxnSpPr>
          <p:nvPr/>
        </p:nvCxnSpPr>
        <p:spPr bwMode="auto">
          <a:xfrm flipV="1">
            <a:off x="4843661" y="3565843"/>
            <a:ext cx="3414" cy="3713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1E7C7E2A-02DB-4079-BAD8-5237D3B72E0E}"/>
              </a:ext>
            </a:extLst>
          </p:cNvPr>
          <p:cNvCxnSpPr>
            <a:cxnSpLocks/>
            <a:stCxn id="66" idx="3"/>
            <a:endCxn id="77" idx="2"/>
          </p:cNvCxnSpPr>
          <p:nvPr/>
        </p:nvCxnSpPr>
        <p:spPr bwMode="auto">
          <a:xfrm>
            <a:off x="2719474" y="3335011"/>
            <a:ext cx="2124187" cy="1309909"/>
          </a:xfrm>
          <a:prstGeom prst="bentConnector4">
            <a:avLst>
              <a:gd name="adj1" fmla="val 27750"/>
              <a:gd name="adj2" fmla="val 1174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EAC30AC7-531A-417B-A7E4-3FB09C0C23DB}"/>
              </a:ext>
            </a:extLst>
          </p:cNvPr>
          <p:cNvSpPr txBox="1"/>
          <p:nvPr/>
        </p:nvSpPr>
        <p:spPr>
          <a:xfrm>
            <a:off x="5993307" y="3922314"/>
            <a:ext cx="107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B778018-0249-4E12-8AC2-A65C36972FBA}"/>
              </a:ext>
            </a:extLst>
          </p:cNvPr>
          <p:cNvSpPr/>
          <p:nvPr/>
        </p:nvSpPr>
        <p:spPr bwMode="auto">
          <a:xfrm>
            <a:off x="7069433" y="3922314"/>
            <a:ext cx="1890494" cy="70771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Transformer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</a:rPr>
              <a:t>Block </a:t>
            </a:r>
          </a:p>
        </p:txBody>
      </p:sp>
      <p:sp>
        <p:nvSpPr>
          <p:cNvPr id="127" name="TextBox 18">
            <a:extLst>
              <a:ext uri="{FF2B5EF4-FFF2-40B4-BE49-F238E27FC236}">
                <a16:creationId xmlns:a16="http://schemas.microsoft.com/office/drawing/2014/main" id="{C1FC5C8C-EAED-4E86-8BBF-8816A78E43F9}"/>
              </a:ext>
            </a:extLst>
          </p:cNvPr>
          <p:cNvSpPr txBox="1"/>
          <p:nvPr/>
        </p:nvSpPr>
        <p:spPr>
          <a:xfrm>
            <a:off x="7759596" y="3104178"/>
            <a:ext cx="57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X</a:t>
            </a:r>
            <a:r>
              <a:rPr lang="en-US" altLang="zh-CN" sz="2400" baseline="-25000" dirty="0" err="1"/>
              <a:t>n</a:t>
            </a:r>
            <a:endParaRPr lang="en-US" sz="2400" baseline="-250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033324E-42FF-46A1-8CE2-E35BD30350DE}"/>
              </a:ext>
            </a:extLst>
          </p:cNvPr>
          <p:cNvCxnSpPr>
            <a:cxnSpLocks/>
            <a:endCxn id="127" idx="2"/>
          </p:cNvCxnSpPr>
          <p:nvPr/>
        </p:nvCxnSpPr>
        <p:spPr bwMode="auto">
          <a:xfrm flipV="1">
            <a:off x="8043416" y="3565843"/>
            <a:ext cx="3414" cy="3713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40730DEE-D2C5-4B77-A2DD-8174E2ED119F}"/>
              </a:ext>
            </a:extLst>
          </p:cNvPr>
          <p:cNvCxnSpPr>
            <a:cxnSpLocks/>
            <a:endCxn id="126" idx="2"/>
          </p:cNvCxnSpPr>
          <p:nvPr/>
        </p:nvCxnSpPr>
        <p:spPr bwMode="auto">
          <a:xfrm>
            <a:off x="6760101" y="3933056"/>
            <a:ext cx="1254579" cy="696977"/>
          </a:xfrm>
          <a:prstGeom prst="bentConnector4">
            <a:avLst>
              <a:gd name="adj1" fmla="val 12328"/>
              <a:gd name="adj2" fmla="val 13279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950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587C3-E4F5-4A95-8B86-FAD62A3E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A871F-E662-4FD7-9D9B-7567900D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10969943" cy="5089525"/>
          </a:xfrm>
        </p:spPr>
        <p:txBody>
          <a:bodyPr/>
          <a:lstStyle/>
          <a:p>
            <a:r>
              <a:rPr lang="en-US" altLang="zh-CN" b="1" dirty="0"/>
              <a:t>Steps in a transformer block of the prefill stage 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QKV calculation</a:t>
            </a:r>
          </a:p>
          <a:p>
            <a:pPr lvl="1"/>
            <a:r>
              <a:rPr lang="en-US" altLang="zh-CN" dirty="0"/>
              <a:t>(ii) Attention score calculation</a:t>
            </a:r>
          </a:p>
          <a:p>
            <a:pPr lvl="1"/>
            <a:r>
              <a:rPr lang="en-US" altLang="zh-CN" dirty="0"/>
              <a:t>(iii)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lvl="1"/>
            <a:r>
              <a:rPr lang="en-US" altLang="zh-CN" dirty="0"/>
              <a:t>(iv) Attention output generation</a:t>
            </a:r>
          </a:p>
          <a:p>
            <a:pPr lvl="1"/>
            <a:r>
              <a:rPr lang="en-US" altLang="zh-CN" dirty="0"/>
              <a:t>(v) Feed-forward network</a:t>
            </a:r>
          </a:p>
          <a:p>
            <a:r>
              <a:rPr lang="en-US" altLang="zh-CN" b="1" dirty="0"/>
              <a:t>Model weights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baseline="-25000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en-US" altLang="zh-CN" baseline="-25000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r>
              <a:rPr lang="en-US" altLang="zh-CN" b="1" dirty="0"/>
              <a:t>Transient states</a:t>
            </a:r>
          </a:p>
          <a:p>
            <a:pPr lvl="1"/>
            <a:r>
              <a:rPr lang="en-US" altLang="zh-CN" dirty="0"/>
              <a:t>QKV matrices</a:t>
            </a:r>
          </a:p>
          <a:p>
            <a:pPr lvl="1"/>
            <a:r>
              <a:rPr lang="en-US" altLang="zh-CN" dirty="0"/>
              <a:t>Temporary results X’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68F9D-B0E4-4465-91D0-7DB235A06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2" name="Rectangle 109">
            <a:extLst>
              <a:ext uri="{FF2B5EF4-FFF2-40B4-BE49-F238E27FC236}">
                <a16:creationId xmlns:a16="http://schemas.microsoft.com/office/drawing/2014/main" id="{045808BC-1065-40C0-A82D-08FB952954D3}"/>
              </a:ext>
            </a:extLst>
          </p:cNvPr>
          <p:cNvSpPr/>
          <p:nvPr/>
        </p:nvSpPr>
        <p:spPr>
          <a:xfrm>
            <a:off x="6200701" y="2966232"/>
            <a:ext cx="5641208" cy="3374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A2687B0E-6A60-40C1-99A1-A792DC7E2946}"/>
              </a:ext>
            </a:extLst>
          </p:cNvPr>
          <p:cNvSpPr/>
          <p:nvPr/>
        </p:nvSpPr>
        <p:spPr>
          <a:xfrm>
            <a:off x="7625055" y="5797381"/>
            <a:ext cx="1021944" cy="3021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Elbow Connector 11">
            <a:extLst>
              <a:ext uri="{FF2B5EF4-FFF2-40B4-BE49-F238E27FC236}">
                <a16:creationId xmlns:a16="http://schemas.microsoft.com/office/drawing/2014/main" id="{1F0E79D1-ECD8-420B-B238-CB5FFCC31F2A}"/>
              </a:ext>
            </a:extLst>
          </p:cNvPr>
          <p:cNvCxnSpPr>
            <a:cxnSpLocks/>
            <a:endCxn id="53" idx="2"/>
          </p:cNvCxnSpPr>
          <p:nvPr/>
        </p:nvCxnSpPr>
        <p:spPr>
          <a:xfrm rot="10800000">
            <a:off x="8136027" y="6099496"/>
            <a:ext cx="1150142" cy="4258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15">
            <a:extLst>
              <a:ext uri="{FF2B5EF4-FFF2-40B4-BE49-F238E27FC236}">
                <a16:creationId xmlns:a16="http://schemas.microsoft.com/office/drawing/2014/main" id="{415C76E8-67C7-4D80-AD18-6C52BC3119E9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9595164" y="6048586"/>
            <a:ext cx="1104568" cy="4767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19">
            <a:extLst>
              <a:ext uri="{FF2B5EF4-FFF2-40B4-BE49-F238E27FC236}">
                <a16:creationId xmlns:a16="http://schemas.microsoft.com/office/drawing/2014/main" id="{DE38A542-7372-403F-B540-03EAA877F1D3}"/>
              </a:ext>
            </a:extLst>
          </p:cNvPr>
          <p:cNvCxnSpPr>
            <a:cxnSpLocks/>
            <a:endCxn id="62" idx="2"/>
          </p:cNvCxnSpPr>
          <p:nvPr/>
        </p:nvCxnSpPr>
        <p:spPr>
          <a:xfrm flipH="1" flipV="1">
            <a:off x="9437590" y="6081777"/>
            <a:ext cx="3077" cy="258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22">
                <a:extLst>
                  <a:ext uri="{FF2B5EF4-FFF2-40B4-BE49-F238E27FC236}">
                    <a16:creationId xmlns:a16="http://schemas.microsoft.com/office/drawing/2014/main" id="{0083B128-38EE-497B-B17B-D7F9A3D646EB}"/>
                  </a:ext>
                </a:extLst>
              </p:cNvPr>
              <p:cNvSpPr txBox="1"/>
              <p:nvPr/>
            </p:nvSpPr>
            <p:spPr>
              <a:xfrm>
                <a:off x="7625054" y="5818792"/>
                <a:ext cx="1032141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600" b="1" baseline="-25000" dirty="0"/>
              </a:p>
            </p:txBody>
          </p:sp>
        </mc:Choice>
        <mc:Fallback xmlns="">
          <p:sp>
            <p:nvSpPr>
              <p:cNvPr id="57" name="TextBox 22">
                <a:extLst>
                  <a:ext uri="{FF2B5EF4-FFF2-40B4-BE49-F238E27FC236}">
                    <a16:creationId xmlns:a16="http://schemas.microsoft.com/office/drawing/2014/main" id="{0083B128-38EE-497B-B17B-D7F9A3D6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054" y="5818792"/>
                <a:ext cx="1032141" cy="240579"/>
              </a:xfrm>
              <a:prstGeom prst="rect">
                <a:avLst/>
              </a:prstGeom>
              <a:blipFill>
                <a:blip r:embed="rId3"/>
                <a:stretch>
                  <a:fillRect l="-7101" r="-3550" b="-35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37">
            <a:extLst>
              <a:ext uri="{FF2B5EF4-FFF2-40B4-BE49-F238E27FC236}">
                <a16:creationId xmlns:a16="http://schemas.microsoft.com/office/drawing/2014/main" id="{864E66A2-A9B3-48CC-B462-7263094B8D02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8136027" y="5522469"/>
            <a:ext cx="677288" cy="274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0">
            <a:extLst>
              <a:ext uri="{FF2B5EF4-FFF2-40B4-BE49-F238E27FC236}">
                <a16:creationId xmlns:a16="http://schemas.microsoft.com/office/drawing/2014/main" id="{1F799DC8-DFAA-4656-ACB9-947BC2A3D294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H="1" flipV="1">
            <a:off x="8813315" y="5522469"/>
            <a:ext cx="638594" cy="281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47">
            <a:extLst>
              <a:ext uri="{FF2B5EF4-FFF2-40B4-BE49-F238E27FC236}">
                <a16:creationId xmlns:a16="http://schemas.microsoft.com/office/drawing/2014/main" id="{DA6033FC-0F15-4B8D-A29B-215B2E619A15}"/>
              </a:ext>
            </a:extLst>
          </p:cNvPr>
          <p:cNvSpPr/>
          <p:nvPr/>
        </p:nvSpPr>
        <p:spPr>
          <a:xfrm>
            <a:off x="8037297" y="4927511"/>
            <a:ext cx="1552035" cy="5949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49">
                <a:extLst>
                  <a:ext uri="{FF2B5EF4-FFF2-40B4-BE49-F238E27FC236}">
                    <a16:creationId xmlns:a16="http://schemas.microsoft.com/office/drawing/2014/main" id="{2173A924-CA08-44E2-98EA-9982B67B0D39}"/>
                  </a:ext>
                </a:extLst>
              </p:cNvPr>
              <p:cNvSpPr txBox="1"/>
              <p:nvPr/>
            </p:nvSpPr>
            <p:spPr>
              <a:xfrm>
                <a:off x="8400908" y="4951622"/>
                <a:ext cx="843951" cy="50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6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baseline="-2500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49">
                <a:extLst>
                  <a:ext uri="{FF2B5EF4-FFF2-40B4-BE49-F238E27FC236}">
                    <a16:creationId xmlns:a16="http://schemas.microsoft.com/office/drawing/2014/main" id="{2173A924-CA08-44E2-98EA-9982B67B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908" y="4951622"/>
                <a:ext cx="843951" cy="508665"/>
              </a:xfrm>
              <a:prstGeom prst="rect">
                <a:avLst/>
              </a:prstGeom>
              <a:blipFill>
                <a:blip r:embed="rId4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34E8358D-3B61-444A-A064-929EAF0C02CB}"/>
              </a:ext>
            </a:extLst>
          </p:cNvPr>
          <p:cNvSpPr/>
          <p:nvPr/>
        </p:nvSpPr>
        <p:spPr>
          <a:xfrm>
            <a:off x="8926618" y="5779663"/>
            <a:ext cx="1021944" cy="3021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23">
                <a:extLst>
                  <a:ext uri="{FF2B5EF4-FFF2-40B4-BE49-F238E27FC236}">
                    <a16:creationId xmlns:a16="http://schemas.microsoft.com/office/drawing/2014/main" id="{3F465C0A-A37E-4F0D-B9B9-45EE66A85C6D}"/>
                  </a:ext>
                </a:extLst>
              </p:cNvPr>
              <p:cNvSpPr txBox="1"/>
              <p:nvPr/>
            </p:nvSpPr>
            <p:spPr>
              <a:xfrm>
                <a:off x="8931734" y="5803774"/>
                <a:ext cx="1040349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600" b="1" baseline="-25000" dirty="0"/>
              </a:p>
            </p:txBody>
          </p:sp>
        </mc:Choice>
        <mc:Fallback xmlns="">
          <p:sp>
            <p:nvSpPr>
              <p:cNvPr id="63" name="TextBox 23">
                <a:extLst>
                  <a:ext uri="{FF2B5EF4-FFF2-40B4-BE49-F238E27FC236}">
                    <a16:creationId xmlns:a16="http://schemas.microsoft.com/office/drawing/2014/main" id="{3F465C0A-A37E-4F0D-B9B9-45EE66A85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734" y="5803774"/>
                <a:ext cx="1040349" cy="240579"/>
              </a:xfrm>
              <a:prstGeom prst="rect">
                <a:avLst/>
              </a:prstGeom>
              <a:blipFill>
                <a:blip r:embed="rId5"/>
                <a:stretch>
                  <a:fillRect l="-4678" r="-233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2">
            <a:extLst>
              <a:ext uri="{FF2B5EF4-FFF2-40B4-BE49-F238E27FC236}">
                <a16:creationId xmlns:a16="http://schemas.microsoft.com/office/drawing/2014/main" id="{F025D856-1FBA-4A78-9534-8345E0431DC8}"/>
              </a:ext>
            </a:extLst>
          </p:cNvPr>
          <p:cNvSpPr/>
          <p:nvPr/>
        </p:nvSpPr>
        <p:spPr>
          <a:xfrm>
            <a:off x="10187480" y="5774428"/>
            <a:ext cx="1021944" cy="3021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24">
                <a:extLst>
                  <a:ext uri="{FF2B5EF4-FFF2-40B4-BE49-F238E27FC236}">
                    <a16:creationId xmlns:a16="http://schemas.microsoft.com/office/drawing/2014/main" id="{DDCB3344-4518-4BC3-A8F3-9AF653826BBF}"/>
                  </a:ext>
                </a:extLst>
              </p:cNvPr>
              <p:cNvSpPr txBox="1"/>
              <p:nvPr/>
            </p:nvSpPr>
            <p:spPr>
              <a:xfrm>
                <a:off x="10194626" y="5808007"/>
                <a:ext cx="1010212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600" b="1" baseline="-25000" dirty="0"/>
              </a:p>
            </p:txBody>
          </p:sp>
        </mc:Choice>
        <mc:Fallback xmlns="">
          <p:sp>
            <p:nvSpPr>
              <p:cNvPr id="67" name="TextBox 24">
                <a:extLst>
                  <a:ext uri="{FF2B5EF4-FFF2-40B4-BE49-F238E27FC236}">
                    <a16:creationId xmlns:a16="http://schemas.microsoft.com/office/drawing/2014/main" id="{DDCB3344-4518-4BC3-A8F3-9AF65382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26" y="5808007"/>
                <a:ext cx="1010212" cy="240579"/>
              </a:xfrm>
              <a:prstGeom prst="rect">
                <a:avLst/>
              </a:prstGeom>
              <a:blipFill>
                <a:blip r:embed="rId6"/>
                <a:stretch>
                  <a:fillRect l="-4819" r="-1807"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75">
            <a:extLst>
              <a:ext uri="{FF2B5EF4-FFF2-40B4-BE49-F238E27FC236}">
                <a16:creationId xmlns:a16="http://schemas.microsoft.com/office/drawing/2014/main" id="{6B3E28BB-A68E-471D-9CF0-4CE20CFFE79B}"/>
              </a:ext>
            </a:extLst>
          </p:cNvPr>
          <p:cNvCxnSpPr>
            <a:cxnSpLocks/>
            <a:stCxn id="60" idx="0"/>
            <a:endCxn id="70" idx="2"/>
          </p:cNvCxnSpPr>
          <p:nvPr/>
        </p:nvCxnSpPr>
        <p:spPr>
          <a:xfrm flipV="1">
            <a:off x="8813315" y="4589997"/>
            <a:ext cx="6785" cy="337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83">
            <a:extLst>
              <a:ext uri="{FF2B5EF4-FFF2-40B4-BE49-F238E27FC236}">
                <a16:creationId xmlns:a16="http://schemas.microsoft.com/office/drawing/2014/main" id="{BCDAC212-8BE2-45FB-B3ED-F35825D389BB}"/>
              </a:ext>
            </a:extLst>
          </p:cNvPr>
          <p:cNvSpPr/>
          <p:nvPr/>
        </p:nvSpPr>
        <p:spPr>
          <a:xfrm>
            <a:off x="8044082" y="4068748"/>
            <a:ext cx="1552035" cy="5212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82">
                <a:extLst>
                  <a:ext uri="{FF2B5EF4-FFF2-40B4-BE49-F238E27FC236}">
                    <a16:creationId xmlns:a16="http://schemas.microsoft.com/office/drawing/2014/main" id="{BF03BA37-E9B9-438A-BD18-28FB696F7F03}"/>
                  </a:ext>
                </a:extLst>
              </p:cNvPr>
              <p:cNvSpPr txBox="1"/>
              <p:nvPr/>
            </p:nvSpPr>
            <p:spPr>
              <a:xfrm>
                <a:off x="8225144" y="4144514"/>
                <a:ext cx="1524744" cy="3628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 err="1"/>
                  <a:t>Softmax</a:t>
                </a:r>
                <a:r>
                  <a:rPr lang="en-US" sz="1600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)</a:t>
                </a:r>
              </a:p>
            </p:txBody>
          </p:sp>
        </mc:Choice>
        <mc:Fallback xmlns="">
          <p:sp>
            <p:nvSpPr>
              <p:cNvPr id="71" name="TextBox 82">
                <a:extLst>
                  <a:ext uri="{FF2B5EF4-FFF2-40B4-BE49-F238E27FC236}">
                    <a16:creationId xmlns:a16="http://schemas.microsoft.com/office/drawing/2014/main" id="{BF03BA37-E9B9-438A-BD18-28FB696F7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44" y="4144514"/>
                <a:ext cx="1524744" cy="362856"/>
              </a:xfrm>
              <a:prstGeom prst="rect">
                <a:avLst/>
              </a:prstGeom>
              <a:blipFill>
                <a:blip r:embed="rId7"/>
                <a:stretch>
                  <a:fillRect l="-8000" t="-5085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89">
            <a:extLst>
              <a:ext uri="{FF2B5EF4-FFF2-40B4-BE49-F238E27FC236}">
                <a16:creationId xmlns:a16="http://schemas.microsoft.com/office/drawing/2014/main" id="{1D13608F-A8BC-4628-B48D-43D0E07E2A90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8817515" y="3787013"/>
            <a:ext cx="2585" cy="281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92">
            <a:extLst>
              <a:ext uri="{FF2B5EF4-FFF2-40B4-BE49-F238E27FC236}">
                <a16:creationId xmlns:a16="http://schemas.microsoft.com/office/drawing/2014/main" id="{291803AF-1768-4B07-A756-4B68F2596193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679299" y="3783103"/>
            <a:ext cx="19153" cy="1991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101">
            <a:extLst>
              <a:ext uri="{FF2B5EF4-FFF2-40B4-BE49-F238E27FC236}">
                <a16:creationId xmlns:a16="http://schemas.microsoft.com/office/drawing/2014/main" id="{5B3B3E31-A36E-46DF-AB44-839AD4105401}"/>
              </a:ext>
            </a:extLst>
          </p:cNvPr>
          <p:cNvSpPr/>
          <p:nvPr/>
        </p:nvSpPr>
        <p:spPr>
          <a:xfrm>
            <a:off x="8365144" y="3335591"/>
            <a:ext cx="3112373" cy="4475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102">
                <a:extLst>
                  <a:ext uri="{FF2B5EF4-FFF2-40B4-BE49-F238E27FC236}">
                    <a16:creationId xmlns:a16="http://schemas.microsoft.com/office/drawing/2014/main" id="{31E67BC8-ADDD-40BA-B6BA-A546B3532B96}"/>
                  </a:ext>
                </a:extLst>
              </p:cNvPr>
              <p:cNvSpPr txBox="1"/>
              <p:nvPr/>
            </p:nvSpPr>
            <p:spPr>
              <a:xfrm>
                <a:off x="8420063" y="3369170"/>
                <a:ext cx="3151174" cy="3628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dirty="0" err="1"/>
                  <a:t>X</a:t>
                </a:r>
                <a:r>
                  <a:rPr lang="en-US" sz="1600" baseline="-25000" dirty="0" err="1"/>
                  <a:t>out</a:t>
                </a:r>
                <a:r>
                  <a:rPr lang="en-US" sz="1600" dirty="0"/>
                  <a:t> = </a:t>
                </a:r>
                <a:r>
                  <a:rPr lang="en-US" sz="1600" dirty="0" err="1"/>
                  <a:t>Softmax</a:t>
                </a:r>
                <a:r>
                  <a:rPr lang="en-US" sz="1600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)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V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W</a:t>
                </a:r>
                <a:r>
                  <a:rPr lang="en-US" sz="1600" b="1" baseline="-25000" dirty="0">
                    <a:solidFill>
                      <a:srgbClr val="FF0000"/>
                    </a:solidFill>
                  </a:rPr>
                  <a:t>O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+ </a:t>
                </a:r>
                <a:r>
                  <a:rPr lang="en-US" altLang="zh-CN" sz="1600" dirty="0"/>
                  <a:t>X</a:t>
                </a:r>
                <a:endParaRPr lang="en-US" sz="1600" baseline="-25000" dirty="0"/>
              </a:p>
            </p:txBody>
          </p:sp>
        </mc:Choice>
        <mc:Fallback xmlns="">
          <p:sp>
            <p:nvSpPr>
              <p:cNvPr id="76" name="TextBox 102">
                <a:extLst>
                  <a:ext uri="{FF2B5EF4-FFF2-40B4-BE49-F238E27FC236}">
                    <a16:creationId xmlns:a16="http://schemas.microsoft.com/office/drawing/2014/main" id="{31E67BC8-ADDD-40BA-B6BA-A546B3532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063" y="3369170"/>
                <a:ext cx="3151174" cy="362856"/>
              </a:xfrm>
              <a:prstGeom prst="rect">
                <a:avLst/>
              </a:prstGeom>
              <a:blipFill>
                <a:blip r:embed="rId8"/>
                <a:stretch>
                  <a:fillRect l="-3868" t="-5085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Elbow Connector 103">
            <a:extLst>
              <a:ext uri="{FF2B5EF4-FFF2-40B4-BE49-F238E27FC236}">
                <a16:creationId xmlns:a16="http://schemas.microsoft.com/office/drawing/2014/main" id="{9550320F-1768-4DF7-9DFA-58878F088731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9595164" y="3559347"/>
            <a:ext cx="1882353" cy="2965995"/>
          </a:xfrm>
          <a:prstGeom prst="bentConnector3">
            <a:avLst>
              <a:gd name="adj1" fmla="val 11214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110">
            <a:extLst>
              <a:ext uri="{FF2B5EF4-FFF2-40B4-BE49-F238E27FC236}">
                <a16:creationId xmlns:a16="http://schemas.microsoft.com/office/drawing/2014/main" id="{84614321-4579-48F9-8A5B-4354626C44D0}"/>
              </a:ext>
            </a:extLst>
          </p:cNvPr>
          <p:cNvSpPr txBox="1"/>
          <p:nvPr/>
        </p:nvSpPr>
        <p:spPr>
          <a:xfrm>
            <a:off x="6206281" y="2966232"/>
            <a:ext cx="158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86" name="TextBox 111">
            <a:extLst>
              <a:ext uri="{FF2B5EF4-FFF2-40B4-BE49-F238E27FC236}">
                <a16:creationId xmlns:a16="http://schemas.microsoft.com/office/drawing/2014/main" id="{C0A96AA8-6D8F-4971-95F8-C46E87EA5E6D}"/>
              </a:ext>
            </a:extLst>
          </p:cNvPr>
          <p:cNvSpPr txBox="1"/>
          <p:nvPr/>
        </p:nvSpPr>
        <p:spPr>
          <a:xfrm>
            <a:off x="6233383" y="5669110"/>
            <a:ext cx="102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Q, K, V </a:t>
            </a:r>
            <a:r>
              <a:rPr lang="en-US" altLang="zh-CN" sz="1400" dirty="0"/>
              <a:t>calculation</a:t>
            </a:r>
            <a:endParaRPr lang="en-US" sz="1400" dirty="0"/>
          </a:p>
        </p:txBody>
      </p:sp>
      <p:sp>
        <p:nvSpPr>
          <p:cNvPr id="89" name="TextBox 114">
            <a:extLst>
              <a:ext uri="{FF2B5EF4-FFF2-40B4-BE49-F238E27FC236}">
                <a16:creationId xmlns:a16="http://schemas.microsoft.com/office/drawing/2014/main" id="{D2285B41-6F6F-4BD5-B2FB-755A94F1FB89}"/>
              </a:ext>
            </a:extLst>
          </p:cNvPr>
          <p:cNvSpPr txBox="1"/>
          <p:nvPr/>
        </p:nvSpPr>
        <p:spPr>
          <a:xfrm>
            <a:off x="6218780" y="4921458"/>
            <a:ext cx="167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(ii) Attention score calculation</a:t>
            </a:r>
          </a:p>
        </p:txBody>
      </p:sp>
      <p:sp>
        <p:nvSpPr>
          <p:cNvPr id="90" name="TextBox 117">
            <a:extLst>
              <a:ext uri="{FF2B5EF4-FFF2-40B4-BE49-F238E27FC236}">
                <a16:creationId xmlns:a16="http://schemas.microsoft.com/office/drawing/2014/main" id="{5A219D6E-DC16-4A1E-B5A8-BB764237FB7D}"/>
              </a:ext>
            </a:extLst>
          </p:cNvPr>
          <p:cNvSpPr txBox="1"/>
          <p:nvPr/>
        </p:nvSpPr>
        <p:spPr>
          <a:xfrm>
            <a:off x="6196206" y="4119299"/>
            <a:ext cx="13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(iii) </a:t>
            </a:r>
            <a:r>
              <a:rPr lang="en-US" sz="1400" dirty="0" err="1"/>
              <a:t>Softmax</a:t>
            </a:r>
            <a:endParaRPr lang="en-US" sz="1400" dirty="0"/>
          </a:p>
        </p:txBody>
      </p:sp>
      <p:sp>
        <p:nvSpPr>
          <p:cNvPr id="93" name="TextBox 118">
            <a:extLst>
              <a:ext uri="{FF2B5EF4-FFF2-40B4-BE49-F238E27FC236}">
                <a16:creationId xmlns:a16="http://schemas.microsoft.com/office/drawing/2014/main" id="{3F5DB438-BD31-4159-ADEA-89A168417705}"/>
              </a:ext>
            </a:extLst>
          </p:cNvPr>
          <p:cNvSpPr txBox="1"/>
          <p:nvPr/>
        </p:nvSpPr>
        <p:spPr>
          <a:xfrm>
            <a:off x="6196206" y="3346173"/>
            <a:ext cx="184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(iv) Attention output generation</a:t>
            </a:r>
          </a:p>
        </p:txBody>
      </p:sp>
      <p:sp>
        <p:nvSpPr>
          <p:cNvPr id="94" name="Rounded Rectangle 131">
            <a:extLst>
              <a:ext uri="{FF2B5EF4-FFF2-40B4-BE49-F238E27FC236}">
                <a16:creationId xmlns:a16="http://schemas.microsoft.com/office/drawing/2014/main" id="{FD22A61B-5E73-4CA4-8F48-3CC937FB321E}"/>
              </a:ext>
            </a:extLst>
          </p:cNvPr>
          <p:cNvSpPr/>
          <p:nvPr/>
        </p:nvSpPr>
        <p:spPr>
          <a:xfrm>
            <a:off x="8860502" y="2254810"/>
            <a:ext cx="2923477" cy="3175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132">
                <a:extLst>
                  <a:ext uri="{FF2B5EF4-FFF2-40B4-BE49-F238E27FC236}">
                    <a16:creationId xmlns:a16="http://schemas.microsoft.com/office/drawing/2014/main" id="{D1156DD8-1C52-49FE-A781-A58FDD1F1DBC}"/>
                  </a:ext>
                </a:extLst>
              </p:cNvPr>
              <p:cNvSpPr txBox="1"/>
              <p:nvPr/>
            </p:nvSpPr>
            <p:spPr>
              <a:xfrm>
                <a:off x="8928368" y="2276187"/>
                <a:ext cx="285561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600" dirty="0"/>
                  <a:t>X’</a:t>
                </a:r>
                <a:r>
                  <a:rPr lang="en-US" sz="1600" dirty="0"/>
                  <a:t> = ReLU(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out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W</a:t>
                </a:r>
                <a:r>
                  <a:rPr lang="en-US" sz="16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600" dirty="0"/>
                  <a:t>)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W</a:t>
                </a:r>
                <a:r>
                  <a:rPr lang="en-US" sz="16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1600" dirty="0"/>
                  <a:t> + </a:t>
                </a:r>
                <a:r>
                  <a:rPr lang="en-US" altLang="zh-CN" sz="1600" dirty="0" err="1"/>
                  <a:t>X</a:t>
                </a:r>
                <a:r>
                  <a:rPr lang="en-US" sz="1600" baseline="-25000" dirty="0" err="1"/>
                  <a:t>out</a:t>
                </a:r>
                <a:endParaRPr lang="en-US" sz="1600" baseline="-25000" dirty="0"/>
              </a:p>
            </p:txBody>
          </p:sp>
        </mc:Choice>
        <mc:Fallback xmlns="">
          <p:sp>
            <p:nvSpPr>
              <p:cNvPr id="96" name="TextBox 132">
                <a:extLst>
                  <a:ext uri="{FF2B5EF4-FFF2-40B4-BE49-F238E27FC236}">
                    <a16:creationId xmlns:a16="http://schemas.microsoft.com/office/drawing/2014/main" id="{D1156DD8-1C52-49FE-A781-A58FDD1F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68" y="2276187"/>
                <a:ext cx="2855611" cy="246221"/>
              </a:xfrm>
              <a:prstGeom prst="rect">
                <a:avLst/>
              </a:prstGeom>
              <a:blipFill>
                <a:blip r:embed="rId9"/>
                <a:stretch>
                  <a:fillRect l="-4487" t="-24390" r="-855" b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134">
            <a:extLst>
              <a:ext uri="{FF2B5EF4-FFF2-40B4-BE49-F238E27FC236}">
                <a16:creationId xmlns:a16="http://schemas.microsoft.com/office/drawing/2014/main" id="{1C9DCAAA-C6A3-444F-B198-3F6F40100491}"/>
              </a:ext>
            </a:extLst>
          </p:cNvPr>
          <p:cNvSpPr/>
          <p:nvPr/>
        </p:nvSpPr>
        <p:spPr>
          <a:xfrm>
            <a:off x="6200701" y="2136145"/>
            <a:ext cx="5641208" cy="55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135">
            <a:extLst>
              <a:ext uri="{FF2B5EF4-FFF2-40B4-BE49-F238E27FC236}">
                <a16:creationId xmlns:a16="http://schemas.microsoft.com/office/drawing/2014/main" id="{800D53DA-BA04-4263-8013-A92A46CCA9D9}"/>
              </a:ext>
            </a:extLst>
          </p:cNvPr>
          <p:cNvSpPr txBox="1"/>
          <p:nvPr/>
        </p:nvSpPr>
        <p:spPr>
          <a:xfrm>
            <a:off x="6124198" y="2203003"/>
            <a:ext cx="28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(v) Feed-forward network</a:t>
            </a:r>
          </a:p>
        </p:txBody>
      </p:sp>
      <p:cxnSp>
        <p:nvCxnSpPr>
          <p:cNvPr id="100" name="Straight Arrow Connector 136">
            <a:extLst>
              <a:ext uri="{FF2B5EF4-FFF2-40B4-BE49-F238E27FC236}">
                <a16:creationId xmlns:a16="http://schemas.microsoft.com/office/drawing/2014/main" id="{E7E98357-B350-4137-AD72-3758C718FFA6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9921331" y="2692683"/>
            <a:ext cx="0" cy="642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8">
            <a:extLst>
              <a:ext uri="{FF2B5EF4-FFF2-40B4-BE49-F238E27FC236}">
                <a16:creationId xmlns:a16="http://schemas.microsoft.com/office/drawing/2014/main" id="{3738BDCF-00D4-4D56-B050-13061282070C}"/>
              </a:ext>
            </a:extLst>
          </p:cNvPr>
          <p:cNvSpPr txBox="1"/>
          <p:nvPr/>
        </p:nvSpPr>
        <p:spPr>
          <a:xfrm>
            <a:off x="9297410" y="6302087"/>
            <a:ext cx="30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329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587C3-E4F5-4A95-8B86-FAD62A3E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A871F-E662-4FD7-9D9B-7567900D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Decode Stage generates one token per iteration</a:t>
            </a:r>
          </a:p>
          <a:p>
            <a:pPr lvl="1"/>
            <a:r>
              <a:rPr lang="en-US" altLang="zh-CN" dirty="0"/>
              <a:t>Generation of a token also goes through multiple transformer blocks</a:t>
            </a:r>
          </a:p>
          <a:p>
            <a:pPr lvl="1"/>
            <a:r>
              <a:rPr lang="en-US" altLang="zh-CN" dirty="0"/>
              <a:t>The number of transformer blocks depends on the model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68F9D-B0E4-4465-91D0-7DB235A06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84DE5FBA-90F5-42B3-BCBB-F23E9AA9289C}"/>
              </a:ext>
            </a:extLst>
          </p:cNvPr>
          <p:cNvSpPr txBox="1"/>
          <p:nvPr/>
        </p:nvSpPr>
        <p:spPr>
          <a:xfrm>
            <a:off x="956695" y="4977623"/>
            <a:ext cx="43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D48308C-C5E2-41A2-AA01-0047C5622DCB}"/>
              </a:ext>
            </a:extLst>
          </p:cNvPr>
          <p:cNvSpPr/>
          <p:nvPr/>
        </p:nvSpPr>
        <p:spPr bwMode="auto">
          <a:xfrm>
            <a:off x="232784" y="3980364"/>
            <a:ext cx="1887615" cy="7428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Transformer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</a:rPr>
              <a:t>Block 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B6EF506-7B5F-4C8C-9EEA-74E4343783A2}"/>
              </a:ext>
            </a:extLst>
          </p:cNvPr>
          <p:cNvCxnSpPr>
            <a:cxnSpLocks/>
            <a:stCxn id="10" idx="0"/>
            <a:endCxn id="65" idx="2"/>
          </p:cNvCxnSpPr>
          <p:nvPr/>
        </p:nvCxnSpPr>
        <p:spPr bwMode="auto">
          <a:xfrm flipV="1">
            <a:off x="1176591" y="4723180"/>
            <a:ext cx="1" cy="2544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FA5ABED-7249-421F-AE59-DD7EC4CB3E7E}"/>
              </a:ext>
            </a:extLst>
          </p:cNvPr>
          <p:cNvCxnSpPr>
            <a:cxnSpLocks/>
            <a:stCxn id="65" idx="0"/>
          </p:cNvCxnSpPr>
          <p:nvPr/>
        </p:nvCxnSpPr>
        <p:spPr bwMode="auto">
          <a:xfrm flipV="1">
            <a:off x="1176592" y="3738725"/>
            <a:ext cx="0" cy="241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EAC30AC7-531A-417B-A7E4-3FB09C0C23DB}"/>
              </a:ext>
            </a:extLst>
          </p:cNvPr>
          <p:cNvSpPr txBox="1"/>
          <p:nvPr/>
        </p:nvSpPr>
        <p:spPr>
          <a:xfrm>
            <a:off x="4482357" y="3980044"/>
            <a:ext cx="107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F310EB18-FEE4-47E3-89BD-734B1A74040C}"/>
              </a:ext>
            </a:extLst>
          </p:cNvPr>
          <p:cNvSpPr txBox="1"/>
          <p:nvPr/>
        </p:nvSpPr>
        <p:spPr>
          <a:xfrm>
            <a:off x="3238651" y="3261284"/>
            <a:ext cx="46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t’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6C40D63-CA1F-4BC2-8E4E-74841B0D5FFB}"/>
              </a:ext>
            </a:extLst>
          </p:cNvPr>
          <p:cNvSpPr/>
          <p:nvPr/>
        </p:nvSpPr>
        <p:spPr bwMode="auto">
          <a:xfrm>
            <a:off x="2566020" y="3980044"/>
            <a:ext cx="1887615" cy="742816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Transformer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chemeClr val="bg1"/>
                </a:solidFill>
              </a:rPr>
              <a:t>Block 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C2BE11FF-6D6E-4154-9457-3A5FC27CB979}"/>
              </a:ext>
            </a:extLst>
          </p:cNvPr>
          <p:cNvSpPr txBox="1"/>
          <p:nvPr/>
        </p:nvSpPr>
        <p:spPr>
          <a:xfrm>
            <a:off x="1001975" y="3261604"/>
            <a:ext cx="34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3F36D333-2D67-4700-AF89-7DA16AF7BB26}"/>
              </a:ext>
            </a:extLst>
          </p:cNvPr>
          <p:cNvCxnSpPr>
            <a:cxnSpLocks/>
            <a:stCxn id="70" idx="3"/>
            <a:endCxn id="69" idx="2"/>
          </p:cNvCxnSpPr>
          <p:nvPr/>
        </p:nvCxnSpPr>
        <p:spPr bwMode="auto">
          <a:xfrm>
            <a:off x="1351206" y="3492437"/>
            <a:ext cx="2158622" cy="1230423"/>
          </a:xfrm>
          <a:prstGeom prst="bentConnector4">
            <a:avLst>
              <a:gd name="adj1" fmla="val 46336"/>
              <a:gd name="adj2" fmla="val 11857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69E0305-3AA2-40FF-9D26-84DDF87E452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73144" y="3738725"/>
            <a:ext cx="0" cy="241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ounded Rectangle 3">
            <a:extLst>
              <a:ext uri="{FF2B5EF4-FFF2-40B4-BE49-F238E27FC236}">
                <a16:creationId xmlns:a16="http://schemas.microsoft.com/office/drawing/2014/main" id="{3EDBA74D-2DAE-4E00-93F8-DFE95F6DBC81}"/>
              </a:ext>
            </a:extLst>
          </p:cNvPr>
          <p:cNvSpPr/>
          <p:nvPr/>
        </p:nvSpPr>
        <p:spPr>
          <a:xfrm>
            <a:off x="6005950" y="5063521"/>
            <a:ext cx="2055917" cy="3971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4">
                <a:extLst>
                  <a:ext uri="{FF2B5EF4-FFF2-40B4-BE49-F238E27FC236}">
                    <a16:creationId xmlns:a16="http://schemas.microsoft.com/office/drawing/2014/main" id="{1D55547C-348A-4591-B4CE-1F4FACBC4CC2}"/>
                  </a:ext>
                </a:extLst>
              </p:cNvPr>
              <p:cNvSpPr txBox="1"/>
              <p:nvPr/>
            </p:nvSpPr>
            <p:spPr>
              <a:xfrm>
                <a:off x="6124103" y="5137592"/>
                <a:ext cx="198413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K = </a:t>
                </a:r>
                <a:r>
                  <a:rPr lang="en-US" sz="1600" dirty="0" err="1"/>
                  <a:t>concat</a:t>
                </a:r>
                <a:r>
                  <a:rPr lang="en-US" sz="1600" dirty="0"/>
                  <a:t>(K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16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0" name="TextBox 4">
                <a:extLst>
                  <a:ext uri="{FF2B5EF4-FFF2-40B4-BE49-F238E27FC236}">
                    <a16:creationId xmlns:a16="http://schemas.microsoft.com/office/drawing/2014/main" id="{1D55547C-348A-4591-B4CE-1F4FACBC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103" y="5137592"/>
                <a:ext cx="1984135" cy="246221"/>
              </a:xfrm>
              <a:prstGeom prst="rect">
                <a:avLst/>
              </a:prstGeom>
              <a:blipFill>
                <a:blip r:embed="rId3"/>
                <a:stretch>
                  <a:fillRect l="-6462" t="-27500" r="-338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5">
            <a:extLst>
              <a:ext uri="{FF2B5EF4-FFF2-40B4-BE49-F238E27FC236}">
                <a16:creationId xmlns:a16="http://schemas.microsoft.com/office/drawing/2014/main" id="{BF0BCB44-AC73-4009-B902-7E318399663B}"/>
              </a:ext>
            </a:extLst>
          </p:cNvPr>
          <p:cNvSpPr/>
          <p:nvPr/>
        </p:nvSpPr>
        <p:spPr>
          <a:xfrm>
            <a:off x="8139458" y="5070081"/>
            <a:ext cx="2024697" cy="3971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6">
                <a:extLst>
                  <a:ext uri="{FF2B5EF4-FFF2-40B4-BE49-F238E27FC236}">
                    <a16:creationId xmlns:a16="http://schemas.microsoft.com/office/drawing/2014/main" id="{6C4985CC-BA47-4A22-92E5-9CCB969E4643}"/>
                  </a:ext>
                </a:extLst>
              </p:cNvPr>
              <p:cNvSpPr txBox="1"/>
              <p:nvPr/>
            </p:nvSpPr>
            <p:spPr>
              <a:xfrm>
                <a:off x="8237732" y="5137593"/>
                <a:ext cx="19576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V = </a:t>
                </a:r>
                <a:r>
                  <a:rPr lang="en-US" sz="1600" dirty="0" err="1"/>
                  <a:t>concat</a:t>
                </a:r>
                <a:r>
                  <a:rPr lang="en-US" sz="1600" dirty="0"/>
                  <a:t>(V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1600" b="1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4" name="TextBox 6">
                <a:extLst>
                  <a:ext uri="{FF2B5EF4-FFF2-40B4-BE49-F238E27FC236}">
                    <a16:creationId xmlns:a16="http://schemas.microsoft.com/office/drawing/2014/main" id="{6C4985CC-BA47-4A22-92E5-9CCB969E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732" y="5137593"/>
                <a:ext cx="1957643" cy="246221"/>
              </a:xfrm>
              <a:prstGeom prst="rect">
                <a:avLst/>
              </a:prstGeom>
              <a:blipFill>
                <a:blip r:embed="rId4"/>
                <a:stretch>
                  <a:fillRect l="-6231" t="-27500" r="-43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ounded Rectangle 7">
            <a:extLst>
              <a:ext uri="{FF2B5EF4-FFF2-40B4-BE49-F238E27FC236}">
                <a16:creationId xmlns:a16="http://schemas.microsoft.com/office/drawing/2014/main" id="{BD63D9DA-3A50-403A-825C-92BB851FC89B}"/>
              </a:ext>
            </a:extLst>
          </p:cNvPr>
          <p:cNvSpPr/>
          <p:nvPr/>
        </p:nvSpPr>
        <p:spPr>
          <a:xfrm>
            <a:off x="6914831" y="4335035"/>
            <a:ext cx="4418898" cy="4475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8">
                <a:extLst>
                  <a:ext uri="{FF2B5EF4-FFF2-40B4-BE49-F238E27FC236}">
                    <a16:creationId xmlns:a16="http://schemas.microsoft.com/office/drawing/2014/main" id="{524F7C4F-A74D-40FB-B2EA-E4DA95F128AE}"/>
                  </a:ext>
                </a:extLst>
              </p:cNvPr>
              <p:cNvSpPr txBox="1"/>
              <p:nvPr/>
            </p:nvSpPr>
            <p:spPr>
              <a:xfrm>
                <a:off x="7788624" y="4389161"/>
                <a:ext cx="2964589" cy="3628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t</a:t>
                </a:r>
                <a:r>
                  <a:rPr lang="en-US" sz="1600" baseline="-25000" dirty="0"/>
                  <a:t>out</a:t>
                </a:r>
                <a:r>
                  <a:rPr lang="en-US" sz="1600" dirty="0"/>
                  <a:t> = </a:t>
                </a:r>
                <a:r>
                  <a:rPr lang="en-US" sz="1600" dirty="0" err="1"/>
                  <a:t>Softmax</a:t>
                </a:r>
                <a:r>
                  <a:rPr lang="en-US" sz="1600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/>
                  <a:t> )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V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W</a:t>
                </a:r>
                <a:r>
                  <a:rPr lang="en-US" sz="1600" b="1" baseline="-25000" dirty="0">
                    <a:solidFill>
                      <a:srgbClr val="FF0000"/>
                    </a:solidFill>
                  </a:rPr>
                  <a:t>O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+ t</a:t>
                </a:r>
                <a:endParaRPr lang="en-US" sz="1600" baseline="-25000" dirty="0"/>
              </a:p>
            </p:txBody>
          </p:sp>
        </mc:Choice>
        <mc:Fallback xmlns="">
          <p:sp>
            <p:nvSpPr>
              <p:cNvPr id="97" name="TextBox 8">
                <a:extLst>
                  <a:ext uri="{FF2B5EF4-FFF2-40B4-BE49-F238E27FC236}">
                    <a16:creationId xmlns:a16="http://schemas.microsoft.com/office/drawing/2014/main" id="{524F7C4F-A74D-40FB-B2EA-E4DA95F1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24" y="4389161"/>
                <a:ext cx="2964589" cy="362856"/>
              </a:xfrm>
              <a:prstGeom prst="rect">
                <a:avLst/>
              </a:prstGeom>
              <a:blipFill>
                <a:blip r:embed="rId5"/>
                <a:stretch>
                  <a:fillRect l="-4321" t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ounded Rectangle 11">
            <a:extLst>
              <a:ext uri="{FF2B5EF4-FFF2-40B4-BE49-F238E27FC236}">
                <a16:creationId xmlns:a16="http://schemas.microsoft.com/office/drawing/2014/main" id="{F5A6505C-9BE3-4A94-8BB9-A1EBAA4DA4E1}"/>
              </a:ext>
            </a:extLst>
          </p:cNvPr>
          <p:cNvSpPr/>
          <p:nvPr/>
        </p:nvSpPr>
        <p:spPr>
          <a:xfrm>
            <a:off x="10293649" y="5060536"/>
            <a:ext cx="1043709" cy="3971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12">
                <a:extLst>
                  <a:ext uri="{FF2B5EF4-FFF2-40B4-BE49-F238E27FC236}">
                    <a16:creationId xmlns:a16="http://schemas.microsoft.com/office/drawing/2014/main" id="{45F9EF4F-09C8-4262-9D76-92EBF2A42CCC}"/>
                  </a:ext>
                </a:extLst>
              </p:cNvPr>
              <p:cNvSpPr txBox="1"/>
              <p:nvPr/>
            </p:nvSpPr>
            <p:spPr>
              <a:xfrm>
                <a:off x="10413721" y="5123549"/>
                <a:ext cx="92363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Q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sz="1600" b="1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0" name="TextBox 12">
                <a:extLst>
                  <a:ext uri="{FF2B5EF4-FFF2-40B4-BE49-F238E27FC236}">
                    <a16:creationId xmlns:a16="http://schemas.microsoft.com/office/drawing/2014/main" id="{45F9EF4F-09C8-4262-9D76-92EBF2A4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721" y="5123549"/>
                <a:ext cx="923637" cy="246221"/>
              </a:xfrm>
              <a:prstGeom prst="rect">
                <a:avLst/>
              </a:prstGeom>
              <a:blipFill>
                <a:blip r:embed="rId6"/>
                <a:stretch>
                  <a:fillRect l="-13158" t="-24390" r="-3947" b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ounded Rectangle 13">
            <a:extLst>
              <a:ext uri="{FF2B5EF4-FFF2-40B4-BE49-F238E27FC236}">
                <a16:creationId xmlns:a16="http://schemas.microsoft.com/office/drawing/2014/main" id="{5CC4D35E-B6FE-4741-99C2-B8AE37B95AE0}"/>
              </a:ext>
            </a:extLst>
          </p:cNvPr>
          <p:cNvSpPr/>
          <p:nvPr/>
        </p:nvSpPr>
        <p:spPr>
          <a:xfrm>
            <a:off x="6914830" y="3536208"/>
            <a:ext cx="4418883" cy="4475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4">
                <a:extLst>
                  <a:ext uri="{FF2B5EF4-FFF2-40B4-BE49-F238E27FC236}">
                    <a16:creationId xmlns:a16="http://schemas.microsoft.com/office/drawing/2014/main" id="{1B428CF4-323F-46D1-BE6E-7006171E0755}"/>
                  </a:ext>
                </a:extLst>
              </p:cNvPr>
              <p:cNvSpPr txBox="1"/>
              <p:nvPr/>
            </p:nvSpPr>
            <p:spPr>
              <a:xfrm>
                <a:off x="8029515" y="3649041"/>
                <a:ext cx="24828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t</a:t>
                </a:r>
                <a:r>
                  <a:rPr lang="en-US" altLang="zh-CN" sz="1600" dirty="0"/>
                  <a:t>’</a:t>
                </a:r>
                <a:r>
                  <a:rPr lang="en-US" sz="1600" dirty="0"/>
                  <a:t> = </a:t>
                </a:r>
                <a:r>
                  <a:rPr lang="en-US" sz="1600" dirty="0" err="1"/>
                  <a:t>ReLU</a:t>
                </a:r>
                <a:r>
                  <a:rPr lang="en-US" sz="1600" dirty="0"/>
                  <a:t>(t</a:t>
                </a:r>
                <a:r>
                  <a:rPr lang="en-US" sz="1600" baseline="-25000" dirty="0"/>
                  <a:t>out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W</a:t>
                </a:r>
                <a:r>
                  <a:rPr lang="en-US" sz="16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1600" dirty="0"/>
                  <a:t>)</a:t>
                </a:r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W</a:t>
                </a:r>
                <a:r>
                  <a:rPr lang="en-US" sz="16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1600" dirty="0"/>
                  <a:t> + t</a:t>
                </a:r>
                <a:r>
                  <a:rPr lang="en-US" sz="1600" baseline="-25000" dirty="0"/>
                  <a:t>out</a:t>
                </a:r>
              </a:p>
            </p:txBody>
          </p:sp>
        </mc:Choice>
        <mc:Fallback xmlns="">
          <p:sp>
            <p:nvSpPr>
              <p:cNvPr id="102" name="TextBox 14">
                <a:extLst>
                  <a:ext uri="{FF2B5EF4-FFF2-40B4-BE49-F238E27FC236}">
                    <a16:creationId xmlns:a16="http://schemas.microsoft.com/office/drawing/2014/main" id="{1B428CF4-323F-46D1-BE6E-7006171E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15" y="3649041"/>
                <a:ext cx="2482806" cy="246221"/>
              </a:xfrm>
              <a:prstGeom prst="rect">
                <a:avLst/>
              </a:prstGeom>
              <a:blipFill>
                <a:blip r:embed="rId7"/>
                <a:stretch>
                  <a:fillRect l="-4914" t="-27500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5">
            <a:extLst>
              <a:ext uri="{FF2B5EF4-FFF2-40B4-BE49-F238E27FC236}">
                <a16:creationId xmlns:a16="http://schemas.microsoft.com/office/drawing/2014/main" id="{3F25A7A0-40E5-45E3-A4BB-DE2E87D024E7}"/>
              </a:ext>
            </a:extLst>
          </p:cNvPr>
          <p:cNvSpPr txBox="1"/>
          <p:nvPr/>
        </p:nvSpPr>
        <p:spPr>
          <a:xfrm>
            <a:off x="8918752" y="5774667"/>
            <a:ext cx="23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04" name="Straight Arrow Connector 16">
            <a:extLst>
              <a:ext uri="{FF2B5EF4-FFF2-40B4-BE49-F238E27FC236}">
                <a16:creationId xmlns:a16="http://schemas.microsoft.com/office/drawing/2014/main" id="{DE12C4AB-7DC8-4C99-9AFA-D03FED3A17F5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7033909" y="4794159"/>
            <a:ext cx="1814" cy="269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9">
            <a:extLst>
              <a:ext uri="{FF2B5EF4-FFF2-40B4-BE49-F238E27FC236}">
                <a16:creationId xmlns:a16="http://schemas.microsoft.com/office/drawing/2014/main" id="{EFB941F3-E7B0-41FF-B08A-E69E86DAED1F}"/>
              </a:ext>
            </a:extLst>
          </p:cNvPr>
          <p:cNvCxnSpPr>
            <a:cxnSpLocks/>
          </p:cNvCxnSpPr>
          <p:nvPr/>
        </p:nvCxnSpPr>
        <p:spPr>
          <a:xfrm flipH="1" flipV="1">
            <a:off x="9013113" y="4786860"/>
            <a:ext cx="1814" cy="269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1">
            <a:extLst>
              <a:ext uri="{FF2B5EF4-FFF2-40B4-BE49-F238E27FC236}">
                <a16:creationId xmlns:a16="http://schemas.microsoft.com/office/drawing/2014/main" id="{F8ED63CC-E32B-4F46-877A-B3A2C3978134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10815504" y="4782547"/>
            <a:ext cx="0" cy="277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3">
            <a:extLst>
              <a:ext uri="{FF2B5EF4-FFF2-40B4-BE49-F238E27FC236}">
                <a16:creationId xmlns:a16="http://schemas.microsoft.com/office/drawing/2014/main" id="{188A6453-0D1B-4D1C-A080-3E35706AE134}"/>
              </a:ext>
            </a:extLst>
          </p:cNvPr>
          <p:cNvCxnSpPr>
            <a:cxnSpLocks/>
          </p:cNvCxnSpPr>
          <p:nvPr/>
        </p:nvCxnSpPr>
        <p:spPr>
          <a:xfrm flipV="1">
            <a:off x="9184365" y="4026154"/>
            <a:ext cx="0" cy="271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26">
            <a:extLst>
              <a:ext uri="{FF2B5EF4-FFF2-40B4-BE49-F238E27FC236}">
                <a16:creationId xmlns:a16="http://schemas.microsoft.com/office/drawing/2014/main" id="{EFEFBE34-A101-415A-A23A-2B77BE3CA67A}"/>
              </a:ext>
            </a:extLst>
          </p:cNvPr>
          <p:cNvSpPr txBox="1"/>
          <p:nvPr/>
        </p:nvSpPr>
        <p:spPr>
          <a:xfrm>
            <a:off x="5717926" y="3478935"/>
            <a:ext cx="128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Feed-forward</a:t>
            </a:r>
            <a:r>
              <a:rPr lang="zh-CN" altLang="en-US" sz="1400" dirty="0"/>
              <a:t> </a:t>
            </a:r>
            <a:r>
              <a:rPr lang="en-US" altLang="zh-CN" sz="1400" dirty="0"/>
              <a:t>network</a:t>
            </a:r>
            <a:endParaRPr lang="en-US" sz="1400" dirty="0"/>
          </a:p>
        </p:txBody>
      </p:sp>
      <p:sp>
        <p:nvSpPr>
          <p:cNvPr id="109" name="TextBox 27">
            <a:extLst>
              <a:ext uri="{FF2B5EF4-FFF2-40B4-BE49-F238E27FC236}">
                <a16:creationId xmlns:a16="http://schemas.microsoft.com/office/drawing/2014/main" id="{51657ADD-BEE6-49E2-985B-827BD2FE6CB8}"/>
              </a:ext>
            </a:extLst>
          </p:cNvPr>
          <p:cNvSpPr txBox="1"/>
          <p:nvPr/>
        </p:nvSpPr>
        <p:spPr>
          <a:xfrm>
            <a:off x="5717926" y="4378664"/>
            <a:ext cx="139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Self</a:t>
            </a:r>
            <a:r>
              <a:rPr lang="en-US" altLang="zh-CN" sz="1400" dirty="0"/>
              <a:t>-attention</a:t>
            </a:r>
            <a:endParaRPr lang="en-US" sz="1400" dirty="0"/>
          </a:p>
        </p:txBody>
      </p:sp>
      <p:cxnSp>
        <p:nvCxnSpPr>
          <p:cNvPr id="110" name="Straight Arrow Connector 28">
            <a:extLst>
              <a:ext uri="{FF2B5EF4-FFF2-40B4-BE49-F238E27FC236}">
                <a16:creationId xmlns:a16="http://schemas.microsoft.com/office/drawing/2014/main" id="{D1FF17A3-F86D-4D45-8A22-99962D08DD4A}"/>
              </a:ext>
            </a:extLst>
          </p:cNvPr>
          <p:cNvCxnSpPr>
            <a:cxnSpLocks/>
          </p:cNvCxnSpPr>
          <p:nvPr/>
        </p:nvCxnSpPr>
        <p:spPr>
          <a:xfrm flipV="1">
            <a:off x="9037748" y="5502730"/>
            <a:ext cx="0" cy="271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29">
            <a:extLst>
              <a:ext uri="{FF2B5EF4-FFF2-40B4-BE49-F238E27FC236}">
                <a16:creationId xmlns:a16="http://schemas.microsoft.com/office/drawing/2014/main" id="{EA99C86F-283D-41CC-9037-94814588E4CC}"/>
              </a:ext>
            </a:extLst>
          </p:cNvPr>
          <p:cNvCxnSpPr>
            <a:cxnSpLocks/>
          </p:cNvCxnSpPr>
          <p:nvPr/>
        </p:nvCxnSpPr>
        <p:spPr>
          <a:xfrm flipH="1" flipV="1">
            <a:off x="9124271" y="3236586"/>
            <a:ext cx="3088" cy="242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30">
            <a:extLst>
              <a:ext uri="{FF2B5EF4-FFF2-40B4-BE49-F238E27FC236}">
                <a16:creationId xmlns:a16="http://schemas.microsoft.com/office/drawing/2014/main" id="{17EDE14C-559E-498D-B720-573F4BB2A5C6}"/>
              </a:ext>
            </a:extLst>
          </p:cNvPr>
          <p:cNvSpPr/>
          <p:nvPr/>
        </p:nvSpPr>
        <p:spPr>
          <a:xfrm>
            <a:off x="5717926" y="3429000"/>
            <a:ext cx="5770298" cy="2267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31">
            <a:extLst>
              <a:ext uri="{FF2B5EF4-FFF2-40B4-BE49-F238E27FC236}">
                <a16:creationId xmlns:a16="http://schemas.microsoft.com/office/drawing/2014/main" id="{88945268-C0FA-454B-A5E6-88FBBF86923A}"/>
              </a:ext>
            </a:extLst>
          </p:cNvPr>
          <p:cNvSpPr txBox="1"/>
          <p:nvPr/>
        </p:nvSpPr>
        <p:spPr>
          <a:xfrm>
            <a:off x="5717926" y="3051920"/>
            <a:ext cx="20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block</a:t>
            </a:r>
          </a:p>
        </p:txBody>
      </p:sp>
      <p:sp>
        <p:nvSpPr>
          <p:cNvPr id="114" name="TextBox 44">
            <a:extLst>
              <a:ext uri="{FF2B5EF4-FFF2-40B4-BE49-F238E27FC236}">
                <a16:creationId xmlns:a16="http://schemas.microsoft.com/office/drawing/2014/main" id="{A756375C-DE03-4B6A-A9B2-C5F4BDC9E5AC}"/>
              </a:ext>
            </a:extLst>
          </p:cNvPr>
          <p:cNvSpPr txBox="1"/>
          <p:nvPr/>
        </p:nvSpPr>
        <p:spPr>
          <a:xfrm>
            <a:off x="8923593" y="2915901"/>
            <a:ext cx="4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t’</a:t>
            </a:r>
          </a:p>
        </p:txBody>
      </p:sp>
      <p:cxnSp>
        <p:nvCxnSpPr>
          <p:cNvPr id="115" name="Elbow Connector 19">
            <a:extLst>
              <a:ext uri="{FF2B5EF4-FFF2-40B4-BE49-F238E27FC236}">
                <a16:creationId xmlns:a16="http://schemas.microsoft.com/office/drawing/2014/main" id="{9B75CB3A-02AE-4B31-9D8B-C6705415A27E}"/>
              </a:ext>
            </a:extLst>
          </p:cNvPr>
          <p:cNvCxnSpPr>
            <a:cxnSpLocks/>
          </p:cNvCxnSpPr>
          <p:nvPr/>
        </p:nvCxnSpPr>
        <p:spPr>
          <a:xfrm rot="10800000">
            <a:off x="7114109" y="5492694"/>
            <a:ext cx="1688153" cy="466638"/>
          </a:xfrm>
          <a:prstGeom prst="bentConnector3">
            <a:avLst>
              <a:gd name="adj1" fmla="val 9954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20">
            <a:extLst>
              <a:ext uri="{FF2B5EF4-FFF2-40B4-BE49-F238E27FC236}">
                <a16:creationId xmlns:a16="http://schemas.microsoft.com/office/drawing/2014/main" id="{51E98C66-C52E-4F00-BC4B-3AF7CA610EBB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9286239" y="5457721"/>
            <a:ext cx="1529265" cy="50161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1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2DD2-6011-400A-8752-80700ACF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BE9E6-299F-469F-A3D1-EFB7DFFA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It is challenging to deploy generative inference at the edge</a:t>
            </a:r>
          </a:p>
          <a:p>
            <a:pPr lvl="1"/>
            <a:r>
              <a:rPr kumimoji="1" lang="en-US" altLang="zh-CN" b="1" dirty="0">
                <a:solidFill>
                  <a:srgbClr val="FF0000"/>
                </a:solidFill>
              </a:rPr>
              <a:t>Resource is constrained at the edge</a:t>
            </a:r>
          </a:p>
          <a:p>
            <a:pPr lvl="2"/>
            <a:r>
              <a:rPr kumimoji="1" lang="en-US" altLang="zh-CN" dirty="0"/>
              <a:t>NVIDIA RTX 4090 has only 24 GiB of memory</a:t>
            </a:r>
          </a:p>
          <a:p>
            <a:r>
              <a:rPr lang="en-US" altLang="zh-CN" b="1" dirty="0"/>
              <a:t>Generative inference has high memory requirements</a:t>
            </a:r>
          </a:p>
          <a:p>
            <a:pPr lvl="1"/>
            <a:r>
              <a:rPr lang="en-US" altLang="zh-CN" dirty="0"/>
              <a:t>Model weights</a:t>
            </a:r>
          </a:p>
          <a:p>
            <a:pPr lvl="2"/>
            <a:r>
              <a:rPr lang="en-US" altLang="zh-CN" dirty="0"/>
              <a:t>GPT-3, 175 billion parameters, 350 GiB </a:t>
            </a:r>
          </a:p>
          <a:p>
            <a:pPr lvl="2"/>
            <a:r>
              <a:rPr lang="en-US" altLang="zh-CN" dirty="0"/>
              <a:t>OPT-30B, 30 billion parameters, 57 GiB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0E198-63C0-48E0-BEF3-CFC5C235D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D2DD2-6011-400A-8752-80700ACF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BE9E6-299F-469F-A3D1-EFB7DFFA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err="1"/>
              <a:t>FlexGen</a:t>
            </a:r>
            <a:r>
              <a:rPr kumimoji="1" lang="en-US" altLang="zh-CN" b="1" dirty="0"/>
              <a:t> [Sheng et al., ICML’23]</a:t>
            </a:r>
          </a:p>
          <a:p>
            <a:pPr lvl="1"/>
            <a:r>
              <a:rPr kumimoji="1" lang="en-US" altLang="zh-CN" dirty="0"/>
              <a:t>Offloading</a:t>
            </a:r>
          </a:p>
          <a:p>
            <a:pPr lvl="2"/>
            <a:r>
              <a:rPr kumimoji="1" lang="en-US" altLang="zh-CN" dirty="0"/>
              <a:t>Load data with respect to a transformer block into GPU memory</a:t>
            </a:r>
          </a:p>
          <a:p>
            <a:pPr lvl="2"/>
            <a:r>
              <a:rPr kumimoji="1" lang="en-US" altLang="zh-CN" dirty="0"/>
              <a:t>Offload data to CPU </a:t>
            </a:r>
            <a:r>
              <a:rPr kumimoji="1" lang="en-US" altLang="zh-CN" dirty="0" err="1"/>
              <a:t>memoy</a:t>
            </a:r>
            <a:r>
              <a:rPr kumimoji="1" lang="en-US" altLang="zh-CN" dirty="0"/>
              <a:t> and disk after a transformer block finishes</a:t>
            </a:r>
          </a:p>
          <a:p>
            <a:r>
              <a:rPr kumimoji="1" lang="en-US" altLang="zh-CN" b="1" dirty="0" err="1"/>
              <a:t>PowerInfer</a:t>
            </a:r>
            <a:r>
              <a:rPr kumimoji="1" lang="en-US" altLang="zh-CN" b="1" dirty="0"/>
              <a:t> [Song et al., OSDI’24]</a:t>
            </a:r>
          </a:p>
          <a:p>
            <a:pPr lvl="1"/>
            <a:r>
              <a:rPr kumimoji="1" lang="en-US" altLang="zh-CN" dirty="0"/>
              <a:t>Hot/Cold separation</a:t>
            </a:r>
          </a:p>
          <a:p>
            <a:pPr lvl="1"/>
            <a:r>
              <a:rPr kumimoji="1" lang="en-US" altLang="zh-CN" dirty="0"/>
              <a:t>Hot tensors are processed in GPU</a:t>
            </a:r>
          </a:p>
          <a:p>
            <a:pPr lvl="1"/>
            <a:r>
              <a:rPr kumimoji="1" lang="en-US" altLang="zh-CN" dirty="0"/>
              <a:t>Cold tensors are processed in CPU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0E198-63C0-48E0-BEF3-CFC5C235D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An evaluation on NVIDIA RTX 4090 with </a:t>
            </a:r>
            <a:r>
              <a:rPr kumimoji="1" lang="en-US" altLang="zh-CN" b="1" dirty="0" err="1"/>
              <a:t>FlexGen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Fail to perform the inference when input prompt is larger than 4096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A92A83-A4E0-44F2-B56E-C87B97E7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36" y="2688715"/>
            <a:ext cx="6984776" cy="27341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E9E6F2-2B5B-433D-8C69-3656FAFD5271}"/>
              </a:ext>
            </a:extLst>
          </p:cNvPr>
          <p:cNvSpPr txBox="1"/>
          <p:nvPr/>
        </p:nvSpPr>
        <p:spPr>
          <a:xfrm>
            <a:off x="202120" y="5612843"/>
            <a:ext cx="1137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Prefill stage has high peak GPU memory usage!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Observation 1:</a:t>
            </a:r>
          </a:p>
          <a:p>
            <a:pPr lvl="1"/>
            <a:r>
              <a:rPr kumimoji="1" lang="en-US" altLang="zh-CN" dirty="0"/>
              <a:t>Model parameters can be partitioned based on the usage</a:t>
            </a:r>
          </a:p>
          <a:p>
            <a:pPr lvl="1"/>
            <a:r>
              <a:rPr kumimoji="1" lang="en-US" altLang="zh-CN" dirty="0"/>
              <a:t>Partition sizes are various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3CD6C0-9A10-439B-893D-C2DF863E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664" b="22390"/>
          <a:stretch/>
        </p:blipFill>
        <p:spPr>
          <a:xfrm>
            <a:off x="693812" y="2884433"/>
            <a:ext cx="4392488" cy="34703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99EDD6-037B-4144-A016-8456BE5F6F8A}"/>
              </a:ext>
            </a:extLst>
          </p:cNvPr>
          <p:cNvSpPr txBox="1"/>
          <p:nvPr/>
        </p:nvSpPr>
        <p:spPr>
          <a:xfrm>
            <a:off x="1845940" y="62373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partitions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D2C7AD-2D4F-425A-B493-4413E94B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08" b="17687"/>
          <a:stretch/>
        </p:blipFill>
        <p:spPr>
          <a:xfrm>
            <a:off x="5806380" y="2891118"/>
            <a:ext cx="4176464" cy="33601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7BCFFD-8093-4110-8AD8-4EB7FE32D906}"/>
              </a:ext>
            </a:extLst>
          </p:cNvPr>
          <p:cNvSpPr txBox="1"/>
          <p:nvPr/>
        </p:nvSpPr>
        <p:spPr>
          <a:xfrm>
            <a:off x="7462564" y="620962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 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6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4"/>
    </mc:Choice>
    <mc:Fallback xmlns="">
      <p:transition spd="slow" advTm="68884"/>
    </mc:Fallback>
  </mc:AlternateContent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ast21ssd" id="{31FDBD2F-1145-594D-9A47-06F970B463AA}" vid="{37F21638-0B69-9F4B-B94A-4CC39DF0C31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12398</TotalTime>
  <Words>2307</Words>
  <Application>Microsoft Office PowerPoint</Application>
  <PresentationFormat>自定义</PresentationFormat>
  <Paragraphs>339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Wingdings</vt:lpstr>
      <vt:lpstr>Default Design</vt:lpstr>
      <vt:lpstr>HyperGen: Optimizing Generative Inference With Long Prompts for Resource-Constrained Systems 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Background and Motivation</vt:lpstr>
      <vt:lpstr>Our Contributions</vt:lpstr>
      <vt:lpstr>HyperGen Design</vt:lpstr>
      <vt:lpstr>HyperGen Design</vt:lpstr>
      <vt:lpstr>HyperGen Design</vt:lpstr>
      <vt:lpstr>HyperGen Design</vt:lpstr>
      <vt:lpstr>Implementation</vt:lpstr>
      <vt:lpstr>Evaluation</vt:lpstr>
      <vt:lpstr>Evaluation</vt:lpstr>
      <vt:lpstr>Evaluation</vt:lpstr>
      <vt:lpstr>Evaluation</vt:lpstr>
      <vt:lpstr>Conclusion and Future Work</vt:lpstr>
      <vt:lpstr>Thank You!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HyperGen: Optimizing Generative Inference With Long Prompts for Resource-Constrained Systems </dc:title>
  <dc:creator>Shujie Han</dc:creator>
  <cp:lastModifiedBy>李晓露</cp:lastModifiedBy>
  <cp:revision>458</cp:revision>
  <cp:lastPrinted>2021-01-23T03:01:14Z</cp:lastPrinted>
  <dcterms:created xsi:type="dcterms:W3CDTF">2024-11-18T06:59:53Z</dcterms:created>
  <dcterms:modified xsi:type="dcterms:W3CDTF">2025-10-10T13:25:14Z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