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9" r:id="rId3"/>
    <p:sldId id="260" r:id="rId4"/>
    <p:sldId id="339" r:id="rId5"/>
    <p:sldId id="262" r:id="rId6"/>
    <p:sldId id="335" r:id="rId7"/>
    <p:sldId id="263" r:id="rId8"/>
    <p:sldId id="336" r:id="rId9"/>
    <p:sldId id="337" r:id="rId10"/>
    <p:sldId id="3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12/10/21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6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347749-6C37-7C48-9A81-0E4C1034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7" y="666903"/>
            <a:ext cx="3608649" cy="37159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100" b="0" kern="1200" cap="all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7:</a:t>
            </a:r>
            <a:br>
              <a:rPr lang="en-US" sz="5100" b="0" kern="1200" cap="all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100" b="0" kern="1200" cap="all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JOIN OVER SKEWED DATASET</a:t>
            </a:r>
            <a:br>
              <a:rPr lang="en-US" sz="5100" b="0" kern="1200" cap="all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100" b="0" kern="1200" cap="all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0" kern="1200" cap="all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Uday </a:t>
            </a:r>
            <a:br>
              <a:rPr lang="en-US" sz="2000" b="0" kern="1200" cap="all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0" kern="1200" cap="all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Shrinivas</a:t>
            </a:r>
          </a:p>
        </p:txBody>
      </p:sp>
      <p:pic>
        <p:nvPicPr>
          <p:cNvPr id="30" name="Picture 1" descr="A picture below of a basketball hoop against a starry sky">
            <a:extLst>
              <a:ext uri="{FF2B5EF4-FFF2-40B4-BE49-F238E27FC236}">
                <a16:creationId xmlns:a16="http://schemas.microsoft.com/office/drawing/2014/main" id="{FB288294-4182-464E-A8AF-1314ED12C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9" r="19027" b="-2"/>
          <a:stretch/>
        </p:blipFill>
        <p:spPr>
          <a:xfrm>
            <a:off x="5844005" y="1497220"/>
            <a:ext cx="4230005" cy="4127230"/>
          </a:xfrm>
          <a:prstGeom prst="rect">
            <a:avLst/>
          </a:prstGeom>
        </p:spPr>
      </p:pic>
      <p:sp>
        <p:nvSpPr>
          <p:cNvPr id="46" name="Cross 45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C1E6F83-6912-4D2E-B657-06A9EE67B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420" y="4286250"/>
            <a:ext cx="4064209" cy="50802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D090936-0BDC-4317-9844-050014DB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515173"/>
            <a:ext cx="3479695" cy="9688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EE23E-F27B-430D-9E45-C79991ED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0" y="4816505"/>
            <a:ext cx="4102311" cy="469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519A86-3807-4DDF-A474-10B563315985}"/>
              </a:ext>
            </a:extLst>
          </p:cNvPr>
          <p:cNvSpPr txBox="1"/>
          <p:nvPr/>
        </p:nvSpPr>
        <p:spPr>
          <a:xfrm>
            <a:off x="565149" y="1660059"/>
            <a:ext cx="99834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conclude, this optimization where we cast the skewed keys to the memory and perform broadcast join with repartition join on non skewed keys took about 4 nanoseconds.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Whereas single repartition join took about 10-11 nanoseconds.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4775-A770-E24B-8245-BD45E154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Data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3A4A-29A3-7D4E-B9B7-E054E550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Skewness is a common problem in distributed processing(Imbalance in data). Whenever a key occurs several times in a column and the same column is used for join, this will lead to Data Skewness.</a:t>
            </a:r>
          </a:p>
          <a:p>
            <a:r>
              <a:rPr lang="en-US" dirty="0"/>
              <a:t>Example:- Table A = Million records(Large Dataset)</a:t>
            </a:r>
          </a:p>
          <a:p>
            <a:pPr marL="0" indent="0">
              <a:buNone/>
            </a:pPr>
            <a:r>
              <a:rPr lang="en-US" dirty="0"/>
              <a:t>      	         Table B = Million records(Large Dataset)</a:t>
            </a:r>
          </a:p>
          <a:p>
            <a:pPr marL="0" indent="0">
              <a:buNone/>
            </a:pPr>
            <a:r>
              <a:rPr lang="en-US" dirty="0"/>
              <a:t>	Join Condition =&gt; </a:t>
            </a:r>
            <a:r>
              <a:rPr lang="en-US" dirty="0" err="1"/>
              <a:t>A.id</a:t>
            </a:r>
            <a:r>
              <a:rPr lang="en-US" dirty="0"/>
              <a:t> = </a:t>
            </a:r>
            <a:r>
              <a:rPr lang="en-US" dirty="0" err="1"/>
              <a:t>B.id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9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FA6E-9F1C-CE44-A0A4-E96C4C0E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07821"/>
            <a:ext cx="8267296" cy="1446550"/>
          </a:xfrm>
        </p:spPr>
        <p:txBody>
          <a:bodyPr/>
          <a:lstStyle/>
          <a:p>
            <a:r>
              <a:rPr lang="en-US" dirty="0"/>
              <a:t>Disadvantage of Data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4509-A3CA-434B-94D1-C2141A60F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34707"/>
            <a:ext cx="8267296" cy="3188586"/>
          </a:xfrm>
        </p:spPr>
        <p:txBody>
          <a:bodyPr>
            <a:normAutofit fontScale="92500"/>
          </a:bodyPr>
          <a:lstStyle/>
          <a:p>
            <a:r>
              <a:rPr lang="en-US" dirty="0"/>
              <a:t>Performance of Spark job is impacted. Because Joins between big tables require shuffling data and the skew can lead to an extreme imbalance of work in the cluster</a:t>
            </a:r>
          </a:p>
          <a:p>
            <a:r>
              <a:rPr lang="en-US" dirty="0"/>
              <a:t>Job runs for longer time than usual</a:t>
            </a:r>
          </a:p>
          <a:p>
            <a:r>
              <a:rPr lang="en-US" dirty="0"/>
              <a:t>Resources allocated to spark job are not utilized, because most of the resources would be idle without performing any task.</a:t>
            </a:r>
          </a:p>
          <a:p>
            <a:r>
              <a:rPr lang="en-US" dirty="0"/>
              <a:t>Although Spark is known for its Distributed processing, we won’t be able get the advantage of that processing. </a:t>
            </a:r>
          </a:p>
        </p:txBody>
      </p:sp>
    </p:spTree>
    <p:extLst>
      <p:ext uri="{BB962C8B-B14F-4D97-AF65-F5344CB8AC3E}">
        <p14:creationId xmlns:p14="http://schemas.microsoft.com/office/powerpoint/2010/main" val="10089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2973B-F137-8745-942E-5896FE21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Pearson’s second coefficient of skewness :-</a:t>
            </a:r>
            <a:endParaRPr lang="en-US" sz="3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01F024-59E9-4594-BED0-F474EBAF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If the skewness is between -0.5 &amp; 0.5, the data are nearly symmetrical.</a:t>
            </a:r>
            <a:endParaRPr lang="en-US" dirty="0"/>
          </a:p>
          <a:p>
            <a:r>
              <a:rPr lang="en-US" b="1" i="1" dirty="0"/>
              <a:t>If the skewness is between -1 &amp; -0.5 (negative skewed) or between 0.5 &amp; 1(positive skewed), the data are slightly skewed.</a:t>
            </a:r>
            <a:endParaRPr lang="en-US" dirty="0"/>
          </a:p>
          <a:p>
            <a:r>
              <a:rPr lang="en-US" b="1" i="1" dirty="0"/>
              <a:t>If the skewness is lower than -1 (negative skewed) or greater than 1 (positive skewed), the data are extremely skewed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42329B-65F6-8A49-9363-75090E72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2807178"/>
            <a:ext cx="6518645" cy="1507314"/>
          </a:xfrm>
          <a:prstGeom prst="rect">
            <a:avLst/>
          </a:prstGeom>
        </p:spPr>
      </p:pic>
      <p:sp>
        <p:nvSpPr>
          <p:cNvPr id="23" name="Cross 1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9F5C-79AA-D84A-A426-4A34E17C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DCDC-0D21-3D41-844C-8C4C174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7" y="2271224"/>
            <a:ext cx="8267296" cy="318858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0" i="0" dirty="0">
                <a:solidFill>
                  <a:srgbClr val="172B4D"/>
                </a:solidFill>
                <a:effectLst/>
              </a:rPr>
              <a:t>Now let's assume that A was highly skewed in favor of id = 1. Reducers R2 and R3 will complete quickly but R1 will continue for a long time, thus becoming the bottleneck. If the user has information about the skew, the bottleneck can be avoided manually as follows:</a:t>
            </a:r>
          </a:p>
          <a:p>
            <a:pPr algn="l"/>
            <a:r>
              <a:rPr lang="en-US" sz="8000" b="0" i="0" dirty="0">
                <a:solidFill>
                  <a:srgbClr val="172B4D"/>
                </a:solidFill>
                <a:effectLst/>
              </a:rPr>
              <a:t>Do two separate queries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172B4D"/>
                </a:solidFill>
                <a:effectLst/>
              </a:rPr>
              <a:t>select A.id from A join B on A.id = B.id where A.id &lt;&gt; 1;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172B4D"/>
                </a:solidFill>
                <a:effectLst/>
              </a:rPr>
              <a:t>select A.id from A join B on A.id = B.id where A.id = 1 and B.id = 1;</a:t>
            </a:r>
          </a:p>
          <a:p>
            <a:pPr algn="l"/>
            <a:r>
              <a:rPr lang="en-US" sz="8000" b="0" i="0" dirty="0">
                <a:solidFill>
                  <a:srgbClr val="172B4D"/>
                </a:solidFill>
                <a:effectLst/>
              </a:rPr>
              <a:t>The first query will not have any skew, so all the Reducers will finish at roughly the same time. If we assume that B has only few rows with B.id = 1, then it will fit into memory. So, the join can be done efficiently by storing the B values in an in-memory hash table. This way, the join can be done by the Mapper itself and the data do not have to go to a Reducer. The partial results of the two queries can then be merged to get the final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6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6C2E-CE5B-4300-A4EF-A58F6238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Disadvantages:</a:t>
            </a:r>
            <a:b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05CE-F93F-4ABF-96EB-ADE649D1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tables A and B must be read and processed twice.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Because of the partial results, the results also must be read and written twice.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user needs to be aware of the skew in the data and manually do the above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They need to write two different queries all the time for different skewed keys.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6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9B7F-09C3-0A4B-B91C-211EBC6A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E17B-7073-D244-8D73-9FF3CB0A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-apple-system"/>
              </a:rPr>
              <a:t>To avoid reading and writing twice, and to relax the assumption that the user is aware of the skewness and know exactly which keys are skewed. </a:t>
            </a:r>
          </a:p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can improve this further by trying to reduce the processing of skewed keys. </a:t>
            </a:r>
            <a:r>
              <a:rPr lang="en-US" dirty="0">
                <a:latin typeface="-apple-system"/>
              </a:rPr>
              <a:t>We tried t</a:t>
            </a:r>
            <a:r>
              <a:rPr lang="en-US" b="0" i="0" dirty="0">
                <a:effectLst/>
                <a:latin typeface="ui-monospace"/>
              </a:rPr>
              <a:t>o cast skewed customers data in memory and broadcast it to all the mappers.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did broadcast join on the skewed keys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72B4D"/>
                </a:solidFill>
                <a:effectLst/>
                <a:latin typeface="-apple-system"/>
              </a:rPr>
              <a:t>Fo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r all other keys, send it to a reducer which does the join. This reducer will get rows of customers also from a mapper.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158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246-57A1-4A77-ABF3-0210BE82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98" y="429185"/>
            <a:ext cx="4322615" cy="1446550"/>
          </a:xfrm>
        </p:spPr>
        <p:txBody>
          <a:bodyPr/>
          <a:lstStyle/>
          <a:p>
            <a:r>
              <a:rPr lang="en-US" dirty="0"/>
              <a:t>The output from the Broadcast: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10DFB-C2E8-40F7-834F-EFD01A12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64" y="1243321"/>
            <a:ext cx="7743391" cy="50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DCEB-C618-4117-883D-A2C9BF20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1" y="513986"/>
            <a:ext cx="7274067" cy="8351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output from the reduce side join 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881668-323E-460C-9F04-E9C12D790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084" y="1349095"/>
            <a:ext cx="8199412" cy="4725722"/>
          </a:xfrm>
        </p:spPr>
      </p:pic>
    </p:spTree>
    <p:extLst>
      <p:ext uri="{BB962C8B-B14F-4D97-AF65-F5344CB8AC3E}">
        <p14:creationId xmlns:p14="http://schemas.microsoft.com/office/powerpoint/2010/main" val="105722004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682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Seaford Display</vt:lpstr>
      <vt:lpstr>System Font Regular</vt:lpstr>
      <vt:lpstr>Tenorite</vt:lpstr>
      <vt:lpstr>ui-monospace</vt:lpstr>
      <vt:lpstr>MadridVTI</vt:lpstr>
      <vt:lpstr>Group 7: JOIN OVER SKEWED DATASET  Uday  Shrinivas</vt:lpstr>
      <vt:lpstr>Problem: Data Skewness</vt:lpstr>
      <vt:lpstr>Disadvantage of Data Skewness</vt:lpstr>
      <vt:lpstr>Pearson’s second coefficient of skewness :-</vt:lpstr>
      <vt:lpstr>Existing Solution:</vt:lpstr>
      <vt:lpstr>Disadvantages: </vt:lpstr>
      <vt:lpstr>Solution:</vt:lpstr>
      <vt:lpstr>The output from the Broadcast:</vt:lpstr>
      <vt:lpstr>The output from the reduce side join 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OVER SKEWED DATASET</dc:title>
  <dc:creator>Kumbhar, Uday Ekanath</dc:creator>
  <cp:lastModifiedBy>Kumbhar, Uday Ekanath</cp:lastModifiedBy>
  <cp:revision>7</cp:revision>
  <dcterms:created xsi:type="dcterms:W3CDTF">2021-12-10T05:34:45Z</dcterms:created>
  <dcterms:modified xsi:type="dcterms:W3CDTF">2021-12-11T00:51:31Z</dcterms:modified>
</cp:coreProperties>
</file>