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91" r:id="rId4"/>
    <p:sldId id="294" r:id="rId5"/>
    <p:sldId id="295" r:id="rId6"/>
    <p:sldId id="296" r:id="rId7"/>
    <p:sldId id="292" r:id="rId8"/>
    <p:sldId id="297" r:id="rId9"/>
    <p:sldId id="298" r:id="rId10"/>
    <p:sldId id="293" r:id="rId11"/>
    <p:sldId id="286" r:id="rId12"/>
    <p:sldId id="287" r:id="rId13"/>
    <p:sldId id="288" r:id="rId14"/>
    <p:sldId id="289" r:id="rId15"/>
    <p:sldId id="290" r:id="rId1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06jo" initials="d" lastIdx="4" clrIdx="0"/>
  <p:cmAuthor id="1" name="Gregory Erhardt" initials="GE" lastIdx="2" clrIdx="1">
    <p:extLst>
      <p:ext uri="{19B8F6BF-5375-455C-9EA6-DF929625EA0E}">
        <p15:presenceInfo xmlns:p15="http://schemas.microsoft.com/office/powerpoint/2012/main" userId="37d1e3cd14f6f2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AB7"/>
    <a:srgbClr val="02339E"/>
    <a:srgbClr val="0033A1"/>
    <a:srgbClr val="0032A1"/>
    <a:srgbClr val="002E9C"/>
    <a:srgbClr val="4682B4"/>
    <a:srgbClr val="605270"/>
    <a:srgbClr val="669900"/>
    <a:srgbClr val="7267B5"/>
    <a:srgbClr val="564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76" autoAdjust="0"/>
    <p:restoredTop sz="91759" autoAdjust="0"/>
  </p:normalViewPr>
  <p:slideViewPr>
    <p:cSldViewPr>
      <p:cViewPr varScale="1">
        <p:scale>
          <a:sx n="71" d="100"/>
          <a:sy n="71" d="100"/>
        </p:scale>
        <p:origin x="252" y="48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2740" y="40"/>
      </p:cViewPr>
      <p:guideLst>
        <p:guide orient="horz" pos="3224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Erhardt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106D-EF57-4844-84DC-8E2ED954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56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B1986778-4955-48BF-B9A5-723767A6F1B2}" type="datetimeFigureOut">
              <a:rPr lang="en-US" smtClean="0"/>
              <a:pPr/>
              <a:t>3/4/2021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91" tIns="47745" rIns="95491" bIns="47745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5491" tIns="47745" rIns="95491" bIns="4774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5A667B8F-CD95-4BB3-B09F-6C28F666D6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58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73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Standard-Slide-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8" t="93599" r="41942"/>
          <a:stretch/>
        </p:blipFill>
        <p:spPr>
          <a:xfrm>
            <a:off x="1" y="-19077"/>
            <a:ext cx="9143999" cy="11348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15" y="-110656"/>
            <a:ext cx="3543106" cy="12422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5139190"/>
            <a:ext cx="6480448" cy="566738"/>
          </a:xfrm>
        </p:spPr>
        <p:txBody>
          <a:bodyPr anchor="b"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1640" y="728699"/>
            <a:ext cx="6480448" cy="4269836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1640" y="5846583"/>
            <a:ext cx="6480448" cy="8048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5875" y="0"/>
            <a:ext cx="9169876" cy="58142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-16552" y="5679250"/>
            <a:ext cx="9186429" cy="1178750"/>
          </a:xfrm>
          <a:prstGeom prst="rect">
            <a:avLst/>
          </a:prstGeom>
          <a:solidFill>
            <a:srgbClr val="002E9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31" y="5814265"/>
            <a:ext cx="7403069" cy="1043736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itle 1"/>
          <p:cNvSpPr txBox="1">
            <a:spLocks/>
          </p:cNvSpPr>
          <p:nvPr userDrawn="1"/>
        </p:nvSpPr>
        <p:spPr bwMode="auto">
          <a:xfrm>
            <a:off x="-25875" y="0"/>
            <a:ext cx="9186429" cy="1043735"/>
          </a:xfrm>
          <a:prstGeom prst="rect">
            <a:avLst/>
          </a:prstGeom>
          <a:solidFill>
            <a:srgbClr val="02339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66738" y="0"/>
            <a:ext cx="7875587" cy="1042988"/>
          </a:xfr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accent3"/>
                </a:solidFill>
                <a:latin typeface="+mj-lt"/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97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30" y="5839268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72870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3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82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1448780"/>
            <a:ext cx="4168775" cy="48605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448781"/>
            <a:ext cx="4168775" cy="486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822960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0001"/>
            <a:ext cx="4040188" cy="5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441890"/>
            <a:ext cx="4041775" cy="546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1344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3008313" cy="5400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700"/>
            <a:ext cx="5111750" cy="55806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8780"/>
            <a:ext cx="3008313" cy="48605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125" y="729431"/>
            <a:ext cx="3008313" cy="5400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/>
              <a:t>Click to edit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5" y="729431"/>
            <a:ext cx="4995555" cy="558062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97125" y="1449511"/>
            <a:ext cx="3008313" cy="486053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6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80000" y="6578492"/>
            <a:ext cx="2880000" cy="288147"/>
          </a:xfrm>
          <a:prstGeom prst="rect">
            <a:avLst/>
          </a:prstGeom>
          <a:solidFill>
            <a:srgbClr val="002E9C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000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000" y="6579350"/>
            <a:ext cx="523610" cy="288149"/>
          </a:xfrm>
          <a:prstGeom prst="rect">
            <a:avLst/>
          </a:prstGeom>
          <a:solidFill>
            <a:srgbClr val="605270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40000" y="6578492"/>
            <a:ext cx="502224" cy="279508"/>
          </a:xfrm>
          <a:prstGeom prst="rect">
            <a:avLst/>
          </a:prstGeom>
          <a:solidFill>
            <a:srgbClr val="002E9C"/>
          </a:solidFill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 descr="Standard-Slide-9.jp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8" t="93599" r="11298"/>
          <a:stretch/>
        </p:blipFill>
        <p:spPr>
          <a:xfrm>
            <a:off x="-18509" y="0"/>
            <a:ext cx="9182120" cy="5941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9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58" r:id="rId10"/>
    <p:sldLayoutId id="214748366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reg.Erhardt@uky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riclippert.com/2014/03/05/how-to-debug-small-program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help/mcv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0002503/why-does-a-b-or-c-or-d-always-evaluate-to-tru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 r="3905"/>
          <a:stretch/>
        </p:blipFill>
        <p:spPr>
          <a:xfrm>
            <a:off x="-18509" y="1088740"/>
            <a:ext cx="9181020" cy="4995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625" y="1178749"/>
            <a:ext cx="7740860" cy="1080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b="0" dirty="0">
                <a:solidFill>
                  <a:schemeClr val="bg1"/>
                </a:solidFill>
              </a:rPr>
              <a:t>Resources: Planning and Debugging Code</a:t>
            </a:r>
            <a:endParaRPr lang="en-GB" b="0" dirty="0"/>
          </a:p>
        </p:txBody>
      </p:sp>
      <p:sp>
        <p:nvSpPr>
          <p:cNvPr id="4" name="Rectangle 3"/>
          <p:cNvSpPr/>
          <p:nvPr/>
        </p:nvSpPr>
        <p:spPr>
          <a:xfrm>
            <a:off x="-10510" y="6084295"/>
            <a:ext cx="9154510" cy="795470"/>
          </a:xfrm>
          <a:prstGeom prst="rect">
            <a:avLst/>
          </a:prstGeom>
          <a:solidFill>
            <a:srgbClr val="003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Dr.</a:t>
            </a:r>
            <a:r>
              <a:rPr lang="en-GB" dirty="0"/>
              <a:t> Greg Erhardt</a:t>
            </a:r>
          </a:p>
          <a:p>
            <a:r>
              <a:rPr lang="en-GB" dirty="0">
                <a:hlinkClick r:id="rId4"/>
              </a:rPr>
              <a:t>greg.erhardt@uky.edu</a:t>
            </a:r>
            <a:r>
              <a:rPr lang="en-GB" dirty="0"/>
              <a:t> 					E 599</a:t>
            </a:r>
          </a:p>
        </p:txBody>
      </p:sp>
    </p:spTree>
    <p:extLst>
      <p:ext uri="{BB962C8B-B14F-4D97-AF65-F5344CB8AC3E}">
        <p14:creationId xmlns:p14="http://schemas.microsoft.com/office/powerpoint/2010/main" val="340166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75D0B7-2153-408E-A766-5D8F403A54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F04FF-10FB-459C-B72A-3204B9FB2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4723"/>
            <a:ext cx="9144000" cy="344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1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A68D-2F9A-411B-B9E4-166DDD46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35E13-2C54-46AD-A1FF-8351414EE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How to debug small programs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https://ericlippert.com/2014/03/05/how-to-debug-small-programs/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Rubber Duck Debugging!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F7E92-CA39-4BDE-B966-A577119A2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337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A68D-2F9A-411B-B9E4-166DDD46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35E13-2C54-46AD-A1FF-8351414EE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How to ask for help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https://stackoverflow.com/help/mcve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Create a Minimal, Complete, and Verifiable example!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F7E92-CA39-4BDE-B966-A577119A2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1778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A68D-2F9A-411B-B9E4-166DDD46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35E13-2C54-46AD-A1FF-8351414EE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How to get help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Explain it to a rubber duck</a:t>
            </a:r>
          </a:p>
          <a:p>
            <a:pPr marL="514350" indent="-514350">
              <a:buAutoNum type="arabicPeriod"/>
            </a:pPr>
            <a:r>
              <a:rPr lang="en-US" dirty="0"/>
              <a:t>Google it</a:t>
            </a:r>
          </a:p>
          <a:p>
            <a:pPr marL="514350" indent="-514350">
              <a:buAutoNum type="arabicPeriod"/>
            </a:pPr>
            <a:r>
              <a:rPr lang="en-US" dirty="0"/>
              <a:t>Ask a peer</a:t>
            </a:r>
          </a:p>
          <a:p>
            <a:pPr marL="514350" indent="-514350">
              <a:buAutoNum type="arabicPeriod"/>
            </a:pPr>
            <a:r>
              <a:rPr lang="en-US" dirty="0"/>
              <a:t>Ask the professor</a:t>
            </a:r>
          </a:p>
          <a:p>
            <a:pPr marL="514350" indent="-514350">
              <a:buAutoNum type="arabicPeriod"/>
            </a:pPr>
            <a:r>
              <a:rPr lang="en-US" dirty="0"/>
              <a:t>Ask </a:t>
            </a:r>
            <a:r>
              <a:rPr lang="en-US" dirty="0" err="1"/>
              <a:t>StackOverflow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F7E92-CA39-4BDE-B966-A577119A2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8639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476D-5828-4A60-84E8-0EEBCD0B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C39D9-E539-463A-AE61-A1B9F826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Using Stack Exchange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https://stackoverflow.com/questions/20002503/why-does-a-b-or-c-or-d-always-evaluate-to-true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example…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72D9C-BC16-4ADC-886F-CD3B221181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834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476D-5828-4A60-84E8-0EEBCD0B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C39D9-E539-463A-AE61-A1B9F826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But how do you know if the random answers you get on the internet are right?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them!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72D9C-BC16-4ADC-886F-CD3B221181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15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42E10-F445-4E5D-9B6D-F48DC4BF3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05" y="2573905"/>
            <a:ext cx="2115235" cy="388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Software Development Stages</a:t>
            </a:r>
          </a:p>
          <a:p>
            <a:pPr marL="514350" indent="-514350">
              <a:buAutoNum type="arabicPeriod"/>
            </a:pPr>
            <a:r>
              <a:rPr lang="en-US" dirty="0"/>
              <a:t>Big-Design Up-Front and Agile Project Management</a:t>
            </a:r>
          </a:p>
          <a:p>
            <a:pPr marL="514350" indent="-514350">
              <a:buAutoNum type="arabicPeriod"/>
            </a:pPr>
            <a:r>
              <a:rPr lang="en-US" dirty="0"/>
              <a:t>Debugging 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36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D97CBAF3-A1AB-4616-BDD5-DA3A5B6CA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8" y="1527302"/>
            <a:ext cx="9053512" cy="3864303"/>
          </a:xfrm>
          <a:prstGeom prst="rect">
            <a:avLst/>
          </a:prstGeom>
          <a:noFill/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F5E69127-03F2-4F9B-B3E7-8B164B7151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B5A3A47-29A7-45E5-923E-10FF85749154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4B6EB-2F24-4F30-8380-EE94D80BB301}"/>
              </a:ext>
            </a:extLst>
          </p:cNvPr>
          <p:cNvSpPr txBox="1"/>
          <p:nvPr/>
        </p:nvSpPr>
        <p:spPr>
          <a:xfrm>
            <a:off x="206515" y="5814265"/>
            <a:ext cx="4589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https://phoenixnap.com/blog/software-development-life-cycle</a:t>
            </a:r>
          </a:p>
        </p:txBody>
      </p:sp>
    </p:spTree>
    <p:extLst>
      <p:ext uri="{BB962C8B-B14F-4D97-AF65-F5344CB8AC3E}">
        <p14:creationId xmlns:p14="http://schemas.microsoft.com/office/powerpoint/2010/main" val="408331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1261B12-F0F5-457A-A8C3-2E5FC5CC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730"/>
          </a:xfrm>
        </p:spPr>
        <p:txBody>
          <a:bodyPr/>
          <a:lstStyle/>
          <a:p>
            <a:r>
              <a:rPr lang="en-US" dirty="0"/>
              <a:t>Top-Down Design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2957F90-3263-40DA-9443-ACA7D25A4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196" y="1448780"/>
            <a:ext cx="6073957" cy="4888520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5CD45-25D2-4661-B43F-5FBEADA201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0000" y="6578492"/>
            <a:ext cx="502224" cy="2795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B5A3A47-29A7-45E5-923E-10FF85749154}" type="slidenum">
              <a:rPr lang="en-GB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GB" sz="1300"/>
          </a:p>
        </p:txBody>
      </p:sp>
    </p:spTree>
    <p:extLst>
      <p:ext uri="{BB962C8B-B14F-4D97-AF65-F5344CB8AC3E}">
        <p14:creationId xmlns:p14="http://schemas.microsoft.com/office/powerpoint/2010/main" val="16455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726CC55-AAA4-4F40-8FA7-95868ACA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730"/>
          </a:xfrm>
        </p:spPr>
        <p:txBody>
          <a:bodyPr/>
          <a:lstStyle/>
          <a:p>
            <a:r>
              <a:rPr lang="en-US" dirty="0"/>
              <a:t>Top-Down Design</a:t>
            </a:r>
          </a:p>
        </p:txBody>
      </p:sp>
      <p:pic>
        <p:nvPicPr>
          <p:cNvPr id="4" name="Picture 3" descr="A black background with red lines&#10;&#10;Description automatically generated with low confidence">
            <a:extLst>
              <a:ext uri="{FF2B5EF4-FFF2-40B4-BE49-F238E27FC236}">
                <a16:creationId xmlns:a16="http://schemas.microsoft.com/office/drawing/2014/main" id="{160A75CB-45AD-45CD-8C3D-579CEDDD7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69" y="1448780"/>
            <a:ext cx="7887612" cy="4888520"/>
          </a:xfrm>
          <a:prstGeom prst="rect">
            <a:avLst/>
          </a:prstGeom>
          <a:noFill/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E8CE9D4A-2F21-49E6-B0EA-B59F09DA3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0000" y="6578492"/>
            <a:ext cx="502224" cy="279508"/>
          </a:xfrm>
        </p:spPr>
        <p:txBody>
          <a:bodyPr/>
          <a:lstStyle/>
          <a:p>
            <a:pPr algn="ctr">
              <a:spcAft>
                <a:spcPts val="600"/>
              </a:spcAft>
            </a:pPr>
            <a:fld id="{DB5A3A47-29A7-45E5-923E-10FF85749154}" type="slidenum">
              <a:rPr lang="en-GB" smtClean="0"/>
              <a:pPr algn="ctr">
                <a:spcAft>
                  <a:spcPts val="600"/>
                </a:spcAft>
              </a:pPr>
              <a:t>5</a:t>
            </a:fld>
            <a:endParaRPr lang="en-GB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6CF6CC9C-90B9-42C9-9D84-37D872B538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B5A3A47-29A7-45E5-923E-10FF85749154}" type="slidenum">
              <a:rPr lang="en-GB" smtClean="0"/>
              <a:pPr>
                <a:spcAft>
                  <a:spcPts val="600"/>
                </a:spcAft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17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726CC55-AAA4-4F40-8FA7-95868ACA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730"/>
          </a:xfrm>
        </p:spPr>
        <p:txBody>
          <a:bodyPr/>
          <a:lstStyle/>
          <a:p>
            <a:r>
              <a:rPr lang="en-US" dirty="0"/>
              <a:t>Top-Down Design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E8CE9D4A-2F21-49E6-B0EA-B59F09DA3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0000" y="6578492"/>
            <a:ext cx="502224" cy="279508"/>
          </a:xfrm>
        </p:spPr>
        <p:txBody>
          <a:bodyPr/>
          <a:lstStyle/>
          <a:p>
            <a:pPr algn="ctr">
              <a:spcAft>
                <a:spcPts val="600"/>
              </a:spcAft>
            </a:pPr>
            <a:fld id="{DB5A3A47-29A7-45E5-923E-10FF85749154}" type="slidenum">
              <a:rPr lang="en-GB" smtClean="0"/>
              <a:pPr algn="ctr">
                <a:spcAft>
                  <a:spcPts val="600"/>
                </a:spcAft>
              </a:pPr>
              <a:t>6</a:t>
            </a:fld>
            <a:endParaRPr lang="en-GB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6CF6CC9C-90B9-42C9-9D84-37D872B538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B5A3A47-29A7-45E5-923E-10FF85749154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2E7C4817-D15F-4E01-B539-265D6F232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97" y="1628800"/>
            <a:ext cx="6879005" cy="47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7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1CF04-E263-4806-AD44-6C3639530D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8954E-3A0D-406B-9880-C871ED4C3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2650"/>
            <a:ext cx="9144000" cy="33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5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9F07450-A85B-48C4-B72E-E4C93D35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730"/>
          </a:xfrm>
        </p:spPr>
        <p:txBody>
          <a:bodyPr/>
          <a:lstStyle/>
          <a:p>
            <a:r>
              <a:rPr lang="en-US" dirty="0"/>
              <a:t>Agile Development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223F801-B792-42AF-A055-41C2D20F0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61" y="1448780"/>
            <a:ext cx="7323627" cy="4888520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1BAC06-E0A9-4156-9085-C9BA015413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0000" y="6578492"/>
            <a:ext cx="502224" cy="2795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B5A3A47-29A7-45E5-923E-10FF85749154}" type="slidenum">
              <a:rPr lang="en-GB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GB" sz="1300"/>
          </a:p>
        </p:txBody>
      </p:sp>
    </p:spTree>
    <p:extLst>
      <p:ext uri="{BB962C8B-B14F-4D97-AF65-F5344CB8AC3E}">
        <p14:creationId xmlns:p14="http://schemas.microsoft.com/office/powerpoint/2010/main" val="413395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3132343-D619-41D3-BA97-90701CD08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730"/>
          </a:xfrm>
        </p:spPr>
        <p:txBody>
          <a:bodyPr/>
          <a:lstStyle/>
          <a:p>
            <a:r>
              <a:rPr lang="en-US" dirty="0"/>
              <a:t>Agile Development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20C6A74-063F-439B-AF74-6A6F395BE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989" y="1448780"/>
            <a:ext cx="6496372" cy="4888520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835181-B957-4944-9205-6A5C399181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0000" y="6578492"/>
            <a:ext cx="502224" cy="2795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B5A3A47-29A7-45E5-923E-10FF85749154}" type="slidenum">
              <a:rPr lang="en-GB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GB" sz="1300"/>
          </a:p>
        </p:txBody>
      </p:sp>
    </p:spTree>
    <p:extLst>
      <p:ext uri="{BB962C8B-B14F-4D97-AF65-F5344CB8AC3E}">
        <p14:creationId xmlns:p14="http://schemas.microsoft.com/office/powerpoint/2010/main" val="25571169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16233</TotalTime>
  <Words>179</Words>
  <Application>Microsoft Office PowerPoint</Application>
  <PresentationFormat>On-screen Show (4:3)</PresentationFormat>
  <Paragraphs>61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Custom Design</vt:lpstr>
      <vt:lpstr>Resources: Planning and Debugging Code</vt:lpstr>
      <vt:lpstr>Today’s Topics</vt:lpstr>
      <vt:lpstr>PowerPoint Presentation</vt:lpstr>
      <vt:lpstr>Top-Down Design</vt:lpstr>
      <vt:lpstr>Top-Down Design</vt:lpstr>
      <vt:lpstr>Top-Down Design</vt:lpstr>
      <vt:lpstr>PowerPoint Presentation</vt:lpstr>
      <vt:lpstr>Agile Development</vt:lpstr>
      <vt:lpstr>Agile Development</vt:lpstr>
      <vt:lpstr>PowerPoint Presentation</vt:lpstr>
      <vt:lpstr>Debugging</vt:lpstr>
      <vt:lpstr>Debugging</vt:lpstr>
      <vt:lpstr>Debugging</vt:lpstr>
      <vt:lpstr>Debugging</vt:lpstr>
      <vt:lpstr>Debugging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greg.erhardt.13@ucl.ac.uk</dc:creator>
  <cp:lastModifiedBy>Erhardt, Greg</cp:lastModifiedBy>
  <cp:revision>2998</cp:revision>
  <cp:lastPrinted>2017-01-08T15:57:22Z</cp:lastPrinted>
  <dcterms:created xsi:type="dcterms:W3CDTF">2005-07-13T12:26:50Z</dcterms:created>
  <dcterms:modified xsi:type="dcterms:W3CDTF">2021-03-04T17:22:37Z</dcterms:modified>
</cp:coreProperties>
</file>