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56" r:id="rId5"/>
    <p:sldId id="338" r:id="rId6"/>
    <p:sldId id="339" r:id="rId7"/>
    <p:sldId id="340" r:id="rId8"/>
    <p:sldId id="341" r:id="rId9"/>
    <p:sldId id="342" r:id="rId10"/>
  </p:sldIdLst>
  <p:sldSz cx="9144000" cy="6858000" type="screen4x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90" autoAdjust="0"/>
    <p:restoredTop sz="77655" autoAdjust="0"/>
  </p:normalViewPr>
  <p:slideViewPr>
    <p:cSldViewPr snapToGrid="0">
      <p:cViewPr varScale="1">
        <p:scale>
          <a:sx n="96" d="100"/>
          <a:sy n="96" d="100"/>
        </p:scale>
        <p:origin x="8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B9099E52-4290-4D05-8931-2C9DD7F1DF44}" type="datetimeFigureOut">
              <a:rPr kumimoji="1" lang="ja-JP" altLang="en-US" smtClean="0"/>
              <a:t>2025/5/5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03EEE56-410F-4B37-8A58-3A9F24EE8A6D}" type="slidenum">
              <a:rPr kumimoji="1" lang="ja-JP" altLang="en-US" smtClean="0"/>
              <a:t>‹#›</a:t>
            </a:fld>
            <a:endParaRPr kumimoji="1" lang="ja-JP" altLang="en-US"/>
          </a:p>
        </p:txBody>
      </p:sp>
    </p:spTree>
    <p:extLst>
      <p:ext uri="{BB962C8B-B14F-4D97-AF65-F5344CB8AC3E}">
        <p14:creationId xmlns:p14="http://schemas.microsoft.com/office/powerpoint/2010/main" val="30699667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t>参考程度に。</a:t>
            </a:r>
            <a:endParaRPr lang="en-JP" dirty="0"/>
          </a:p>
        </p:txBody>
      </p:sp>
      <p:sp>
        <p:nvSpPr>
          <p:cNvPr id="4" name="Slide Number Placeholder 3"/>
          <p:cNvSpPr>
            <a:spLocks noGrp="1"/>
          </p:cNvSpPr>
          <p:nvPr>
            <p:ph type="sldNum" sz="quarter" idx="5"/>
          </p:nvPr>
        </p:nvSpPr>
        <p:spPr/>
        <p:txBody>
          <a:bodyPr/>
          <a:lstStyle/>
          <a:p>
            <a:fld id="{C03EEE56-410F-4B37-8A58-3A9F24EE8A6D}" type="slidenum">
              <a:rPr kumimoji="1" lang="ja-JP" altLang="en-US" smtClean="0"/>
              <a:t>1</a:t>
            </a:fld>
            <a:endParaRPr kumimoji="1" lang="ja-JP" altLang="en-US"/>
          </a:p>
        </p:txBody>
      </p:sp>
    </p:spTree>
    <p:extLst>
      <p:ext uri="{BB962C8B-B14F-4D97-AF65-F5344CB8AC3E}">
        <p14:creationId xmlns:p14="http://schemas.microsoft.com/office/powerpoint/2010/main" val="39324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03EEE56-410F-4B37-8A58-3A9F24EE8A6D}" type="slidenum">
              <a:rPr kumimoji="1" lang="ja-JP" altLang="en-US" smtClean="0"/>
              <a:t>2</a:t>
            </a:fld>
            <a:endParaRPr kumimoji="1" lang="ja-JP" altLang="en-US"/>
          </a:p>
        </p:txBody>
      </p:sp>
    </p:spTree>
    <p:extLst>
      <p:ext uri="{BB962C8B-B14F-4D97-AF65-F5344CB8AC3E}">
        <p14:creationId xmlns:p14="http://schemas.microsoft.com/office/powerpoint/2010/main" val="144020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ターミナルを開いて端末に割り当てられてるローカル</a:t>
            </a:r>
            <a:r>
              <a:rPr lang="en-US" altLang="ja-JP" dirty="0"/>
              <a:t>IP</a:t>
            </a:r>
            <a:r>
              <a:rPr lang="ja-JP" altLang="en-US"/>
              <a:t>アドレスを確認してください。</a:t>
            </a:r>
            <a:r>
              <a:rPr lang="en-US" altLang="ja-JP" dirty="0"/>
              <a:t>Ipconfig</a:t>
            </a:r>
            <a:r>
              <a:rPr lang="ja-JP" altLang="en-US"/>
              <a:t>か</a:t>
            </a:r>
            <a:r>
              <a:rPr lang="en-US" altLang="ja-JP" dirty="0" err="1"/>
              <a:t>ifconfig</a:t>
            </a:r>
            <a:r>
              <a:rPr lang="ja-JP" altLang="en-US"/>
              <a:t>で確認。</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3</a:t>
            </a:fld>
            <a:endParaRPr kumimoji="1" lang="ja-JP" altLang="en-US"/>
          </a:p>
        </p:txBody>
      </p:sp>
    </p:spTree>
    <p:extLst>
      <p:ext uri="{BB962C8B-B14F-4D97-AF65-F5344CB8AC3E}">
        <p14:creationId xmlns:p14="http://schemas.microsoft.com/office/powerpoint/2010/main" val="326148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indent="-228600">
              <a:buFont typeface="+mj-lt"/>
              <a:buAutoNum type="arabicPeriod"/>
            </a:pPr>
            <a:r>
              <a:rPr kumimoji="1" lang="ja-JP" altLang="en-US"/>
              <a:t>サーバーへアクセス</a:t>
            </a:r>
            <a:endParaRPr kumimoji="1" lang="en-US" altLang="ja-JP" dirty="0"/>
          </a:p>
          <a:p>
            <a:pPr marL="228600" indent="-228600">
              <a:buFont typeface="+mj-lt"/>
              <a:buAutoNum type="arabicPeriod"/>
            </a:pPr>
            <a:r>
              <a:rPr kumimoji="1" lang="ja-JP" altLang="en-US"/>
              <a:t>サーバーから色を割り当てられる</a:t>
            </a:r>
            <a:endParaRPr kumimoji="1" lang="en-US" altLang="ja-JP" dirty="0"/>
          </a:p>
          <a:p>
            <a:pPr marL="228600" indent="-228600">
              <a:buFont typeface="+mj-lt"/>
              <a:buAutoNum type="arabicPeriod"/>
            </a:pPr>
            <a:r>
              <a:rPr kumimoji="1" lang="ja-JP" altLang="en-US"/>
              <a:t>色が割り当てられたことをサーバーへ伝える</a:t>
            </a:r>
            <a:endParaRPr kumimoji="1" lang="en-US" altLang="ja-JP" dirty="0"/>
          </a:p>
          <a:p>
            <a:pPr marL="228600" indent="-228600">
              <a:buFont typeface="+mj-lt"/>
              <a:buAutoNum type="arabicPeriod"/>
            </a:pPr>
            <a:r>
              <a:rPr kumimoji="1" lang="ja-JP" altLang="en-US"/>
              <a:t>サーバーから初期盤面を割り当てられる</a:t>
            </a:r>
            <a:r>
              <a:rPr kumimoji="1" lang="en-US" altLang="ja-JP" dirty="0"/>
              <a:t>(JSON</a:t>
            </a:r>
            <a:r>
              <a:rPr kumimoji="1" lang="ja-JP" altLang="en-US"/>
              <a:t>形式</a:t>
            </a:r>
            <a:r>
              <a:rPr kumimoji="1" lang="en-US" altLang="ja-JP" dirty="0"/>
              <a:t>)</a:t>
            </a:r>
            <a:r>
              <a:rPr kumimoji="1" lang="ja-JP" altLang="en-US"/>
              <a:t>。</a:t>
            </a:r>
            <a:endParaRPr kumimoji="1" lang="en-US" altLang="ja-JP" dirty="0"/>
          </a:p>
          <a:p>
            <a:pPr marL="228600" indent="-228600">
              <a:buFont typeface="+mj-lt"/>
              <a:buAutoNum type="arabicPeriod"/>
            </a:pPr>
            <a:r>
              <a:rPr kumimoji="1" lang="en-US" altLang="ja-JP" dirty="0"/>
              <a:t>GUI</a:t>
            </a:r>
            <a:r>
              <a:rPr kumimoji="1" lang="ja-JP" altLang="en-US"/>
              <a:t>で盤面描画を行う</a:t>
            </a:r>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4</a:t>
            </a:fld>
            <a:endParaRPr kumimoji="1" lang="ja-JP" altLang="en-US"/>
          </a:p>
        </p:txBody>
      </p:sp>
    </p:spTree>
    <p:extLst>
      <p:ext uri="{BB962C8B-B14F-4D97-AF65-F5344CB8AC3E}">
        <p14:creationId xmlns:p14="http://schemas.microsoft.com/office/powerpoint/2010/main" val="72858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Server.py</a:t>
            </a:r>
            <a:r>
              <a:rPr kumimoji="1" lang="ja-JP" altLang="en-US"/>
              <a:t>の</a:t>
            </a:r>
            <a:r>
              <a:rPr kumimoji="1" lang="en-US" altLang="ja-JP" dirty="0" err="1"/>
              <a:t>self.socket.listen</a:t>
            </a:r>
            <a:r>
              <a:rPr kumimoji="1" lang="en-US" altLang="ja-JP" dirty="0"/>
              <a:t>()</a:t>
            </a:r>
            <a:r>
              <a:rPr kumimoji="1" lang="ja-JP" altLang="en-US"/>
              <a:t>でサーバーに同時に接続できる人間を管理しているので引数を調節したらできると思われる。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Brardcast_board</a:t>
            </a:r>
            <a:r>
              <a:rPr lang="ja-JP" altLang="en-US"/>
              <a:t>で参加者リストに対して盤面を配布しているので観戦者用リストにも</a:t>
            </a:r>
            <a:r>
              <a:rPr lang="en-US" altLang="ja-JP" dirty="0" err="1"/>
              <a:t>sendall</a:t>
            </a:r>
            <a:r>
              <a:rPr lang="en-US" altLang="ja-JP" dirty="0"/>
              <a:t>(data)</a:t>
            </a:r>
            <a:r>
              <a:rPr lang="ja-JP" altLang="en-US"/>
              <a:t>を行えばいいと思う。</a:t>
            </a: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おそらく接続する際に色を割り当てられないように修正する必要あります。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現時点では</a:t>
            </a:r>
            <a:r>
              <a:rPr kumimoji="1" lang="en-US" altLang="ja-JP" dirty="0"/>
              <a:t>2</a:t>
            </a:r>
            <a:r>
              <a:rPr kumimoji="1" lang="ja-JP" altLang="en-US"/>
              <a:t>人参加した時点で募集打ち切りしている</a:t>
            </a:r>
            <a:r>
              <a:rPr lang="ja-JP" altLang="en-US"/>
              <a:t>のでそこを修正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conn, </a:t>
            </a:r>
            <a:r>
              <a:rPr kumimoji="1" lang="en-US" altLang="ja-JP" dirty="0" err="1"/>
              <a:t>addr</a:t>
            </a:r>
            <a:r>
              <a:rPr kumimoji="1" lang="en-US" altLang="ja-JP" dirty="0"/>
              <a:t> = </a:t>
            </a:r>
            <a:r>
              <a:rPr kumimoji="1" lang="en-US" altLang="ja-JP" dirty="0" err="1"/>
              <a:t>self.socket.accept</a:t>
            </a:r>
            <a:r>
              <a:rPr kumimoji="1" lang="en-US" altLang="ja-JP" dirty="0"/>
              <a:t>()</a:t>
            </a:r>
            <a:r>
              <a:rPr kumimoji="1" lang="ja-JP" altLang="en-US"/>
              <a:t>この</a:t>
            </a:r>
            <a:r>
              <a:rPr kumimoji="1" lang="en-US" altLang="ja-JP" dirty="0"/>
              <a:t>conn(</a:t>
            </a:r>
            <a:r>
              <a:rPr kumimoji="1" lang="ja-JP" altLang="en-US"/>
              <a:t>サーバーがクライアントとの通信を行うソケットオブジェクト</a:t>
            </a:r>
            <a:r>
              <a:rPr kumimoji="1" lang="en-US" altLang="ja-JP" dirty="0"/>
              <a:t>)</a:t>
            </a:r>
            <a:r>
              <a:rPr kumimoji="1" lang="ja-JP" altLang="en-US"/>
              <a:t>で特定のクライアントと送受信しているのでここを別の参加者リストで管理すればいけるかもしれないです。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6</a:t>
            </a:fld>
            <a:endParaRPr kumimoji="1" lang="ja-JP" altLang="en-US"/>
          </a:p>
        </p:txBody>
      </p:sp>
    </p:spTree>
    <p:extLst>
      <p:ext uri="{BB962C8B-B14F-4D97-AF65-F5344CB8AC3E}">
        <p14:creationId xmlns:p14="http://schemas.microsoft.com/office/powerpoint/2010/main" val="235853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7875"/>
            <a:ext cx="7772400" cy="1462087"/>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4519748"/>
            <a:ext cx="6858000" cy="7380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D354A73-9645-46F4-8CAE-3F039435ADA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81926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5F034-11D4-4366-853C-C3CE1C3E9DD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37419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CB243-010E-4448-A624-A31D1CE7D411}"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344110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41314" y="117565"/>
            <a:ext cx="6634162" cy="586967"/>
          </a:xfrm>
        </p:spPr>
        <p:txBody>
          <a:bodyPr>
            <a:no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045029"/>
            <a:ext cx="7886700" cy="5131934"/>
          </a:xfrm>
        </p:spPr>
        <p:txBody>
          <a:bodyPr/>
          <a:lstStyle>
            <a:lvl1pPr marL="228600" indent="-228600">
              <a:buClr>
                <a:schemeClr val="accent1">
                  <a:lumMod val="50000"/>
                </a:schemeClr>
              </a:buClr>
              <a:buFont typeface="Wingdings" panose="05000000000000000000" pitchFamily="2" charset="2"/>
              <a:buChar char="n"/>
              <a:defRPr/>
            </a:lvl1pPr>
            <a:lvl2pPr marL="685800" indent="-228600">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7BB014B0-122C-4DE8-8FBD-5C4C0E25D7C9}"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8" name="直線コネクタ 7"/>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05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ADD008-8462-44E2-A740-4DA599C2DD0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941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4107" y="69692"/>
            <a:ext cx="6516733" cy="620871"/>
          </a:xfrm>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116874"/>
            <a:ext cx="3886200" cy="5060089"/>
          </a:xfrm>
        </p:spPr>
        <p:txBody>
          <a:bodyPr/>
          <a:lstStyle>
            <a:lvl1pPr marL="228600" indent="-228600">
              <a:buClr>
                <a:schemeClr val="accent1">
                  <a:lumMod val="50000"/>
                </a:schemeClr>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hasCustomPrompt="1"/>
          </p:nvPr>
        </p:nvSpPr>
        <p:spPr>
          <a:xfrm>
            <a:off x="4629150" y="1116874"/>
            <a:ext cx="3886200" cy="5060089"/>
          </a:xfrm>
        </p:spPr>
        <p:txBody>
          <a:bodyPr/>
          <a:lstStyle>
            <a:lvl1pPr marL="228600" indent="-228600">
              <a:buClr>
                <a:schemeClr val="accent1">
                  <a:lumMod val="50000"/>
                </a:schemeClr>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3E54CD5F-C650-410B-A1AC-62501D008F96}"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9" name="直線コネクタ 8"/>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0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82BA59-4774-4E9E-9A45-A2984AD30C02}" type="datetime1">
              <a:rPr kumimoji="1" lang="ja-JP" altLang="en-US" smtClean="0"/>
              <a:t>2025/5/5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29877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69422" y="169187"/>
            <a:ext cx="6405699" cy="529680"/>
          </a:xfrm>
        </p:spPr>
        <p:txBody>
          <a:bodyPr>
            <a:normAutofit/>
          </a:bodyPr>
          <a:lstStyle>
            <a:lvl1pPr>
              <a:defRPr sz="3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7F90D10-8C79-416E-A6A2-50A88F87A646}" type="datetime1">
              <a:rPr kumimoji="1" lang="ja-JP" altLang="en-US" smtClean="0"/>
              <a:t>2025/5/5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7" name="直線コネクタ 6"/>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7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C0977-B3ED-4B27-A70E-C3A8D1885C38}" type="datetime1">
              <a:rPr kumimoji="1" lang="ja-JP" altLang="en-US" smtClean="0"/>
              <a:t>2025/5/5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2819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62DD34-1A33-432F-A254-1D2296669383}"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60319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211CB7-0049-41A1-A329-4A9097D844AD}"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60985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E39EE-241C-455E-BDAE-4FB8C207E1BF}" type="datetime1">
              <a:rPr kumimoji="1" lang="ja-JP" altLang="en-US" smtClean="0"/>
              <a:t>2025/5/5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747316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797D5-C6AD-4E94-B9AC-6D31834192D2}"/>
              </a:ext>
            </a:extLst>
          </p:cNvPr>
          <p:cNvSpPr>
            <a:spLocks noGrp="1"/>
          </p:cNvSpPr>
          <p:nvPr>
            <p:ph type="ctrTitle"/>
          </p:nvPr>
        </p:nvSpPr>
        <p:spPr>
          <a:xfrm>
            <a:off x="130629" y="2047875"/>
            <a:ext cx="8860971" cy="1462087"/>
          </a:xfrm>
        </p:spPr>
        <p:txBody>
          <a:bodyPr>
            <a:noAutofit/>
          </a:bodyPr>
          <a:lstStyle/>
          <a:p>
            <a:r>
              <a:rPr lang="ja-JP" altLang="en-US" sz="3200">
                <a:solidFill>
                  <a:schemeClr val="tx1"/>
                </a:solidFill>
                <a:latin typeface="Arial" panose="020B0604020202020204" pitchFamily="34" charset="0"/>
                <a:ea typeface="Meiryo" panose="020B0604030504040204" pitchFamily="34" charset="-128"/>
                <a:cs typeface="Arial" panose="020B0604020202020204" pitchFamily="34" charset="0"/>
              </a:rPr>
              <a:t>オセロゲーム使い方</a:t>
            </a:r>
          </a:p>
        </p:txBody>
      </p:sp>
      <p:sp>
        <p:nvSpPr>
          <p:cNvPr id="3" name="字幕 2">
            <a:extLst>
              <a:ext uri="{FF2B5EF4-FFF2-40B4-BE49-F238E27FC236}">
                <a16:creationId xmlns:a16="http://schemas.microsoft.com/office/drawing/2014/main" id="{082D166A-3943-4079-8E87-58D2A1C9BB6F}"/>
              </a:ext>
            </a:extLst>
          </p:cNvPr>
          <p:cNvSpPr>
            <a:spLocks noGrp="1"/>
          </p:cNvSpPr>
          <p:nvPr>
            <p:ph type="subTitle" idx="1"/>
          </p:nvPr>
        </p:nvSpPr>
        <p:spPr>
          <a:xfrm>
            <a:off x="1143000" y="4082144"/>
            <a:ext cx="6858000" cy="1175656"/>
          </a:xfrm>
        </p:spPr>
        <p:txBody>
          <a:bodyPr>
            <a:normAutofit/>
          </a:bodyPr>
          <a:lstStyle/>
          <a:p>
            <a:endPar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D4C311A4-4324-4F49-A8FD-0C2ACAF25466}"/>
              </a:ext>
            </a:extLst>
          </p:cNvPr>
          <p:cNvSpPr>
            <a:spLocks noGrp="1"/>
          </p:cNvSpPr>
          <p:nvPr>
            <p:ph type="sldNum" sz="quarter" idx="12"/>
          </p:nvPr>
        </p:nvSpPr>
        <p:spPr/>
        <p:txBody>
          <a:bodyPr/>
          <a:lstStyle/>
          <a:p>
            <a:fld id="{222B90FD-C78F-48BD-91D7-403B7159C4F8}" type="slidenum">
              <a:rPr kumimoji="1" lang="ja-JP" altLang="en-US" smtClean="0"/>
              <a:t>1</a:t>
            </a:fld>
            <a:endParaRPr kumimoji="1" lang="ja-JP" altLang="en-US"/>
          </a:p>
        </p:txBody>
      </p:sp>
    </p:spTree>
    <p:extLst>
      <p:ext uri="{BB962C8B-B14F-4D97-AF65-F5344CB8AC3E}">
        <p14:creationId xmlns:p14="http://schemas.microsoft.com/office/powerpoint/2010/main" val="211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4DF9-B7AD-D868-63F7-F206246868CA}"/>
              </a:ext>
            </a:extLst>
          </p:cNvPr>
          <p:cNvSpPr>
            <a:spLocks noGrp="1"/>
          </p:cNvSpPr>
          <p:nvPr>
            <p:ph type="title"/>
          </p:nvPr>
        </p:nvSpPr>
        <p:spPr/>
        <p:txBody>
          <a:bodyPr/>
          <a:lstStyle/>
          <a:p>
            <a:r>
              <a:rPr lang="en-JP" dirty="0"/>
              <a:t>Overview</a:t>
            </a:r>
          </a:p>
        </p:txBody>
      </p:sp>
      <p:sp>
        <p:nvSpPr>
          <p:cNvPr id="3" name="Content Placeholder 2">
            <a:extLst>
              <a:ext uri="{FF2B5EF4-FFF2-40B4-BE49-F238E27FC236}">
                <a16:creationId xmlns:a16="http://schemas.microsoft.com/office/drawing/2014/main" id="{01B2C0F0-854C-0DC9-F4E3-949C04FAAAF2}"/>
              </a:ext>
            </a:extLst>
          </p:cNvPr>
          <p:cNvSpPr>
            <a:spLocks noGrp="1"/>
          </p:cNvSpPr>
          <p:nvPr>
            <p:ph idx="1"/>
          </p:nvPr>
        </p:nvSpPr>
        <p:spPr/>
        <p:txBody>
          <a:bodyPr/>
          <a:lstStyle/>
          <a:p>
            <a:pPr marL="251460" indent="-251460">
              <a:buFont typeface="Wingdings" pitchFamily="2" charset="2"/>
              <a:buChar char="u"/>
            </a:pPr>
            <a:r>
              <a:rPr lang="ja-JP" altLang="en-US">
                <a:ea typeface="Meiryo" panose="020B0604030504040204" pitchFamily="34" charset="-128"/>
              </a:rPr>
              <a:t>プログラムを立ち上げる前の準備</a:t>
            </a:r>
            <a:endParaRPr lang="en-US" altLang="ja-JP" dirty="0">
              <a:ea typeface="Meiryo" panose="020B0604030504040204" pitchFamily="34" charset="-128"/>
            </a:endParaRPr>
          </a:p>
          <a:p>
            <a:pPr marL="251460" indent="-251460">
              <a:buFont typeface="Wingdings" pitchFamily="2" charset="2"/>
              <a:buChar char="u"/>
            </a:pPr>
            <a:r>
              <a:rPr lang="ja-JP" altLang="en-US">
                <a:ea typeface="Meiryo" panose="020B0604030504040204" pitchFamily="34" charset="-128"/>
              </a:rPr>
              <a:t>初期設定</a:t>
            </a:r>
            <a:endParaRPr lang="en-US" altLang="ja-JP" dirty="0">
              <a:ea typeface="Meiryo" panose="020B0604030504040204" pitchFamily="34" charset="-128"/>
            </a:endParaRPr>
          </a:p>
          <a:p>
            <a:pPr marL="251460" indent="-251460">
              <a:buFont typeface="Wingdings" pitchFamily="2" charset="2"/>
              <a:buChar char="u"/>
            </a:pPr>
            <a:r>
              <a:rPr lang="ja-JP" altLang="en-US">
                <a:ea typeface="Meiryo" panose="020B0604030504040204" pitchFamily="34" charset="-128"/>
              </a:rPr>
              <a:t>ゲーム開始</a:t>
            </a:r>
            <a:endParaRPr lang="en-US" altLang="ja-JP" dirty="0">
              <a:ea typeface="Meiryo" panose="020B0604030504040204" pitchFamily="34" charset="-128"/>
            </a:endParaRPr>
          </a:p>
          <a:p>
            <a:pPr marL="251460" indent="-251460">
              <a:buFont typeface="Wingdings" pitchFamily="2" charset="2"/>
              <a:buChar char="u"/>
            </a:pPr>
            <a:r>
              <a:rPr lang="ja-JP" altLang="en-US" sz="2800">
                <a:ea typeface="Meiryo" panose="020B0604030504040204" pitchFamily="34" charset="-128"/>
              </a:rPr>
              <a:t>拡張機能うんぬんかんぬん</a:t>
            </a:r>
            <a:endParaRPr lang="en-US" altLang="ja-JP" sz="2800" dirty="0">
              <a:ea typeface="Meiryo" panose="020B0604030504040204" pitchFamily="34" charset="-128"/>
            </a:endParaRPr>
          </a:p>
        </p:txBody>
      </p:sp>
      <p:sp>
        <p:nvSpPr>
          <p:cNvPr id="4" name="Slide Number Placeholder 3">
            <a:extLst>
              <a:ext uri="{FF2B5EF4-FFF2-40B4-BE49-F238E27FC236}">
                <a16:creationId xmlns:a16="http://schemas.microsoft.com/office/drawing/2014/main" id="{F7BA217F-2D40-B2BA-7520-4D81F5D72C08}"/>
              </a:ext>
            </a:extLst>
          </p:cNvPr>
          <p:cNvSpPr>
            <a:spLocks noGrp="1"/>
          </p:cNvSpPr>
          <p:nvPr>
            <p:ph type="sldNum" sz="quarter" idx="12"/>
          </p:nvPr>
        </p:nvSpPr>
        <p:spPr/>
        <p:txBody>
          <a:bodyPr/>
          <a:lstStyle/>
          <a:p>
            <a:fld id="{222B90FD-C78F-48BD-91D7-403B7159C4F8}" type="slidenum">
              <a:rPr kumimoji="1" lang="ja-JP" altLang="en-US" smtClean="0"/>
              <a:t>2</a:t>
            </a:fld>
            <a:endParaRPr kumimoji="1" lang="ja-JP" altLang="en-US"/>
          </a:p>
        </p:txBody>
      </p:sp>
    </p:spTree>
    <p:extLst>
      <p:ext uri="{BB962C8B-B14F-4D97-AF65-F5344CB8AC3E}">
        <p14:creationId xmlns:p14="http://schemas.microsoft.com/office/powerpoint/2010/main" val="354683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1F3CB-8602-D5A6-3607-84C99F3EDE28}"/>
              </a:ext>
            </a:extLst>
          </p:cNvPr>
          <p:cNvSpPr>
            <a:spLocks noGrp="1"/>
          </p:cNvSpPr>
          <p:nvPr>
            <p:ph type="title"/>
          </p:nvPr>
        </p:nvSpPr>
        <p:spPr>
          <a:xfrm>
            <a:off x="341313" y="117565"/>
            <a:ext cx="7172669" cy="586967"/>
          </a:xfrm>
        </p:spPr>
        <p:txBody>
          <a:bodyPr/>
          <a:lstStyle/>
          <a:p>
            <a:r>
              <a:rPr kumimoji="1" lang="ja-JP" altLang="en-US"/>
              <a:t>プログラムを立ち上げる前の準備</a:t>
            </a:r>
          </a:p>
        </p:txBody>
      </p:sp>
      <p:sp>
        <p:nvSpPr>
          <p:cNvPr id="3" name="コンテンツ プレースホルダー 2">
            <a:extLst>
              <a:ext uri="{FF2B5EF4-FFF2-40B4-BE49-F238E27FC236}">
                <a16:creationId xmlns:a16="http://schemas.microsoft.com/office/drawing/2014/main" id="{78272005-DC55-A5FB-7D36-D04783C13A2E}"/>
              </a:ext>
            </a:extLst>
          </p:cNvPr>
          <p:cNvSpPr>
            <a:spLocks noGrp="1"/>
          </p:cNvSpPr>
          <p:nvPr>
            <p:ph idx="1"/>
          </p:nvPr>
        </p:nvSpPr>
        <p:spPr/>
        <p:txBody>
          <a:bodyPr/>
          <a:lstStyle/>
          <a:p>
            <a:pPr marL="514350" indent="-514350">
              <a:buFont typeface="+mj-lt"/>
              <a:buAutoNum type="arabicPeriod"/>
            </a:pPr>
            <a:r>
              <a:rPr lang="ja-JP" altLang="en-US"/>
              <a:t>ターミナルを開いて端末に割り当てられてるローカル</a:t>
            </a:r>
            <a:r>
              <a:rPr lang="en-US" altLang="ja-JP" dirty="0"/>
              <a:t>IP</a:t>
            </a:r>
            <a:r>
              <a:rPr lang="ja-JP" altLang="en-US"/>
              <a:t>アドレスを確認してください。</a:t>
            </a:r>
            <a:endParaRPr lang="en-US" altLang="ja-JP" dirty="0"/>
          </a:p>
          <a:p>
            <a:pPr marL="514350" indent="-514350">
              <a:buFont typeface="+mj-lt"/>
              <a:buAutoNum type="arabicPeriod"/>
            </a:pPr>
            <a:r>
              <a:rPr lang="en-US" altLang="ja-JP" dirty="0" err="1"/>
              <a:t>Client.py</a:t>
            </a:r>
            <a:r>
              <a:rPr lang="ja-JP" altLang="en-US"/>
              <a:t>の</a:t>
            </a:r>
            <a:r>
              <a:rPr lang="en-US" altLang="ja-JP" dirty="0"/>
              <a:t>SERVER_IP</a:t>
            </a:r>
            <a:r>
              <a:rPr lang="ja-JP" altLang="en-US"/>
              <a:t>にそのローカル</a:t>
            </a:r>
            <a:r>
              <a:rPr lang="en-US" altLang="ja-JP" dirty="0"/>
              <a:t>IP</a:t>
            </a:r>
            <a:r>
              <a:rPr lang="ja-JP" altLang="en-US"/>
              <a:t>アドレスを代入してください</a:t>
            </a:r>
            <a:r>
              <a:rPr lang="en-US" altLang="ja-JP" dirty="0"/>
              <a:t>(</a:t>
            </a:r>
            <a:r>
              <a:rPr lang="ja-JP" altLang="en-US"/>
              <a:t>要編集</a:t>
            </a:r>
            <a:r>
              <a:rPr lang="en-US" altLang="ja-JP" dirty="0"/>
              <a:t>)</a:t>
            </a:r>
            <a:r>
              <a:rPr lang="ja-JP" altLang="en-US"/>
              <a:t>。</a:t>
            </a:r>
            <a:endParaRPr kumimoji="1" lang="en-US" altLang="ja-JP" dirty="0"/>
          </a:p>
          <a:p>
            <a:pPr marL="514350" indent="-514350">
              <a:buFont typeface="+mj-lt"/>
              <a:buAutoNum type="arabicPeriod"/>
            </a:pPr>
            <a:r>
              <a:rPr kumimoji="1" lang="ja-JP" altLang="en-US"/>
              <a:t>ターミナルを</a:t>
            </a:r>
            <a:r>
              <a:rPr kumimoji="1" lang="en-US" altLang="ja-JP" dirty="0"/>
              <a:t>3</a:t>
            </a:r>
            <a:r>
              <a:rPr kumimoji="1" lang="ja-JP" altLang="en-US"/>
              <a:t>つ立ち上げてください。</a:t>
            </a:r>
            <a:endParaRPr kumimoji="1" lang="en-US" altLang="ja-JP" dirty="0"/>
          </a:p>
          <a:p>
            <a:pPr marL="514350" indent="-514350">
              <a:buFont typeface="+mj-lt"/>
              <a:buAutoNum type="arabicPeriod"/>
            </a:pPr>
            <a:r>
              <a:rPr lang="en-US" altLang="ja-JP" dirty="0"/>
              <a:t>1</a:t>
            </a:r>
            <a:r>
              <a:rPr lang="ja-JP" altLang="en-US"/>
              <a:t>つのターミナルで</a:t>
            </a:r>
            <a:r>
              <a:rPr lang="en-US" altLang="ja-JP" dirty="0" err="1"/>
              <a:t>server.py</a:t>
            </a:r>
            <a:r>
              <a:rPr lang="ja-JP" altLang="en-US"/>
              <a:t>を実行</a:t>
            </a:r>
            <a:endParaRPr lang="en-US" altLang="ja-JP" dirty="0"/>
          </a:p>
          <a:p>
            <a:pPr marL="514350" indent="-514350">
              <a:buFont typeface="+mj-lt"/>
              <a:buAutoNum type="arabicPeriod"/>
            </a:pPr>
            <a:r>
              <a:rPr kumimoji="1" lang="en-US" altLang="ja-JP" dirty="0"/>
              <a:t>2</a:t>
            </a:r>
            <a:r>
              <a:rPr kumimoji="1" lang="ja-JP" altLang="en-US"/>
              <a:t>つのターミナルで</a:t>
            </a:r>
            <a:r>
              <a:rPr kumimoji="1" lang="en-US" altLang="ja-JP" dirty="0" err="1"/>
              <a:t>client.py</a:t>
            </a:r>
            <a:r>
              <a:rPr kumimoji="1" lang="ja-JP" altLang="en-US"/>
              <a:t>を実行</a:t>
            </a:r>
            <a:endParaRPr kumimoji="1" lang="en-US" altLang="ja-JP" dirty="0"/>
          </a:p>
          <a:p>
            <a:pPr marL="514350" indent="-514350">
              <a:buFont typeface="+mj-lt"/>
              <a:buAutoNum type="arabicPeriod"/>
            </a:pPr>
            <a:r>
              <a:rPr kumimoji="1" lang="ja-JP" altLang="en-US"/>
              <a:t>オセロの盤面が</a:t>
            </a:r>
            <a:r>
              <a:rPr kumimoji="1" lang="en-US" altLang="ja-JP" dirty="0"/>
              <a:t>2</a:t>
            </a:r>
            <a:r>
              <a:rPr kumimoji="1" lang="ja-JP" altLang="en-US"/>
              <a:t>つ出てくるはずです。</a:t>
            </a:r>
            <a:endParaRPr kumimoji="1" lang="en-US" altLang="ja-JP" dirty="0"/>
          </a:p>
          <a:p>
            <a:pPr marL="514350" indent="-514350">
              <a:buFont typeface="+mj-lt"/>
              <a:buAutoNum type="arabicPeriod"/>
            </a:pPr>
            <a:r>
              <a:rPr lang="ja-JP" altLang="en-US"/>
              <a:t>盤面に「</a:t>
            </a:r>
            <a:r>
              <a:rPr lang="en-US" altLang="ja-JP" dirty="0"/>
              <a:t>your color black</a:t>
            </a:r>
            <a:r>
              <a:rPr lang="ja-JP" altLang="en-US"/>
              <a:t>」「</a:t>
            </a:r>
            <a:r>
              <a:rPr lang="en-US" altLang="ja-JP" dirty="0"/>
              <a:t>your color white</a:t>
            </a:r>
            <a:r>
              <a:rPr lang="ja-JP" altLang="en-US"/>
              <a:t>」的なことが書いてるので、</a:t>
            </a:r>
            <a:r>
              <a:rPr lang="en-US" altLang="ja-JP" dirty="0"/>
              <a:t>black</a:t>
            </a:r>
            <a:r>
              <a:rPr lang="ja-JP" altLang="en-US"/>
              <a:t>の盤面で石を置けるところをクリック</a:t>
            </a:r>
            <a:endParaRPr kumimoji="1" lang="ja-JP" altLang="en-US"/>
          </a:p>
        </p:txBody>
      </p:sp>
      <p:sp>
        <p:nvSpPr>
          <p:cNvPr id="4" name="スライド番号プレースホルダー 3">
            <a:extLst>
              <a:ext uri="{FF2B5EF4-FFF2-40B4-BE49-F238E27FC236}">
                <a16:creationId xmlns:a16="http://schemas.microsoft.com/office/drawing/2014/main" id="{5B200F59-C606-6FA2-4FEB-57CB44A734D8}"/>
              </a:ext>
            </a:extLst>
          </p:cNvPr>
          <p:cNvSpPr>
            <a:spLocks noGrp="1"/>
          </p:cNvSpPr>
          <p:nvPr>
            <p:ph type="sldNum" sz="quarter" idx="12"/>
          </p:nvPr>
        </p:nvSpPr>
        <p:spPr/>
        <p:txBody>
          <a:bodyPr/>
          <a:lstStyle/>
          <a:p>
            <a:fld id="{222B90FD-C78F-48BD-91D7-403B7159C4F8}" type="slidenum">
              <a:rPr kumimoji="1" lang="ja-JP" altLang="en-US" smtClean="0"/>
              <a:t>3</a:t>
            </a:fld>
            <a:endParaRPr kumimoji="1" lang="ja-JP" altLang="en-US"/>
          </a:p>
        </p:txBody>
      </p:sp>
    </p:spTree>
    <p:extLst>
      <p:ext uri="{BB962C8B-B14F-4D97-AF65-F5344CB8AC3E}">
        <p14:creationId xmlns:p14="http://schemas.microsoft.com/office/powerpoint/2010/main" val="187584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ED4F3-F3D8-6CB0-E4D4-CDECECFD5332}"/>
              </a:ext>
            </a:extLst>
          </p:cNvPr>
          <p:cNvSpPr>
            <a:spLocks noGrp="1"/>
          </p:cNvSpPr>
          <p:nvPr>
            <p:ph type="title"/>
          </p:nvPr>
        </p:nvSpPr>
        <p:spPr/>
        <p:txBody>
          <a:bodyPr/>
          <a:lstStyle/>
          <a:p>
            <a:r>
              <a:rPr kumimoji="1" lang="ja-JP" altLang="en-US"/>
              <a:t>初期設定</a:t>
            </a:r>
          </a:p>
        </p:txBody>
      </p:sp>
      <p:sp>
        <p:nvSpPr>
          <p:cNvPr id="3" name="コンテンツ プレースホルダー 2">
            <a:extLst>
              <a:ext uri="{FF2B5EF4-FFF2-40B4-BE49-F238E27FC236}">
                <a16:creationId xmlns:a16="http://schemas.microsoft.com/office/drawing/2014/main" id="{C0B52022-F4A0-6C04-F0B3-3C5E47B91A57}"/>
              </a:ext>
            </a:extLst>
          </p:cNvPr>
          <p:cNvSpPr>
            <a:spLocks noGrp="1"/>
          </p:cNvSpPr>
          <p:nvPr>
            <p:ph idx="1"/>
          </p:nvPr>
        </p:nvSpPr>
        <p:spPr>
          <a:xfrm>
            <a:off x="628650" y="1045029"/>
            <a:ext cx="7886700" cy="586967"/>
          </a:xfrm>
        </p:spPr>
        <p:txBody>
          <a:bodyPr/>
          <a:lstStyle/>
          <a:p>
            <a:r>
              <a:rPr kumimoji="1" lang="en-US" altLang="ja-JP" dirty="0" err="1"/>
              <a:t>Client.py</a:t>
            </a:r>
            <a:r>
              <a:rPr kumimoji="1" lang="ja-JP" altLang="en-US"/>
              <a:t>実行</a:t>
            </a:r>
            <a:r>
              <a:rPr kumimoji="1" lang="en-US" altLang="ja-JP" dirty="0"/>
              <a:t>~</a:t>
            </a:r>
            <a:r>
              <a:rPr kumimoji="1" lang="ja-JP" altLang="en-US"/>
              <a:t>盤面出力までの流れ</a:t>
            </a:r>
          </a:p>
        </p:txBody>
      </p:sp>
      <p:sp>
        <p:nvSpPr>
          <p:cNvPr id="4" name="スライド番号プレースホルダー 3">
            <a:extLst>
              <a:ext uri="{FF2B5EF4-FFF2-40B4-BE49-F238E27FC236}">
                <a16:creationId xmlns:a16="http://schemas.microsoft.com/office/drawing/2014/main" id="{B0EE1779-AA0B-B783-427F-E44BB3AD22E9}"/>
              </a:ext>
            </a:extLst>
          </p:cNvPr>
          <p:cNvSpPr>
            <a:spLocks noGrp="1"/>
          </p:cNvSpPr>
          <p:nvPr>
            <p:ph type="sldNum" sz="quarter" idx="12"/>
          </p:nvPr>
        </p:nvSpPr>
        <p:spPr/>
        <p:txBody>
          <a:bodyPr/>
          <a:lstStyle/>
          <a:p>
            <a:fld id="{222B90FD-C78F-48BD-91D7-403B7159C4F8}" type="slidenum">
              <a:rPr kumimoji="1" lang="ja-JP" altLang="en-US" smtClean="0"/>
              <a:t>4</a:t>
            </a:fld>
            <a:endParaRPr kumimoji="1" lang="ja-JP" altLang="en-US"/>
          </a:p>
        </p:txBody>
      </p:sp>
      <p:sp>
        <p:nvSpPr>
          <p:cNvPr id="5" name="円/楕円 4">
            <a:extLst>
              <a:ext uri="{FF2B5EF4-FFF2-40B4-BE49-F238E27FC236}">
                <a16:creationId xmlns:a16="http://schemas.microsoft.com/office/drawing/2014/main" id="{9E4E3E41-C2B5-F3AA-417B-6A24A4361BEF}"/>
              </a:ext>
            </a:extLst>
          </p:cNvPr>
          <p:cNvSpPr/>
          <p:nvPr/>
        </p:nvSpPr>
        <p:spPr>
          <a:xfrm>
            <a:off x="4212000"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サ</a:t>
            </a:r>
          </a:p>
        </p:txBody>
      </p:sp>
      <p:sp>
        <p:nvSpPr>
          <p:cNvPr id="6" name="円/楕円 5">
            <a:extLst>
              <a:ext uri="{FF2B5EF4-FFF2-40B4-BE49-F238E27FC236}">
                <a16:creationId xmlns:a16="http://schemas.microsoft.com/office/drawing/2014/main" id="{5DE410A4-99ED-CBE0-321E-921D1C276195}"/>
              </a:ext>
            </a:extLst>
          </p:cNvPr>
          <p:cNvSpPr/>
          <p:nvPr/>
        </p:nvSpPr>
        <p:spPr>
          <a:xfrm>
            <a:off x="6975476"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ク</a:t>
            </a:r>
          </a:p>
        </p:txBody>
      </p:sp>
      <p:sp>
        <p:nvSpPr>
          <p:cNvPr id="7" name="円/楕円 6">
            <a:extLst>
              <a:ext uri="{FF2B5EF4-FFF2-40B4-BE49-F238E27FC236}">
                <a16:creationId xmlns:a16="http://schemas.microsoft.com/office/drawing/2014/main" id="{3E5B8019-0257-B09E-35E7-F13163730F23}"/>
              </a:ext>
            </a:extLst>
          </p:cNvPr>
          <p:cNvSpPr/>
          <p:nvPr/>
        </p:nvSpPr>
        <p:spPr>
          <a:xfrm>
            <a:off x="1429044"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ク</a:t>
            </a:r>
          </a:p>
        </p:txBody>
      </p:sp>
      <p:cxnSp>
        <p:nvCxnSpPr>
          <p:cNvPr id="9" name="直線コネクタ 8">
            <a:extLst>
              <a:ext uri="{FF2B5EF4-FFF2-40B4-BE49-F238E27FC236}">
                <a16:creationId xmlns:a16="http://schemas.microsoft.com/office/drawing/2014/main" id="{AAC66360-D439-979F-0213-E179C36224CB}"/>
              </a:ext>
            </a:extLst>
          </p:cNvPr>
          <p:cNvCxnSpPr>
            <a:cxnSpLocks/>
            <a:stCxn id="7" idx="4"/>
          </p:cNvCxnSpPr>
          <p:nvPr/>
        </p:nvCxnSpPr>
        <p:spPr>
          <a:xfrm>
            <a:off x="1789044" y="2518423"/>
            <a:ext cx="0" cy="2880000"/>
          </a:xfrm>
          <a:prstGeom prst="line">
            <a:avLst/>
          </a:prstGeom>
          <a:ln w="6350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956B702-FEEC-A6BA-8F45-A6E1A275F950}"/>
              </a:ext>
            </a:extLst>
          </p:cNvPr>
          <p:cNvCxnSpPr/>
          <p:nvPr/>
        </p:nvCxnSpPr>
        <p:spPr>
          <a:xfrm>
            <a:off x="4605131" y="2518424"/>
            <a:ext cx="0" cy="4020489"/>
          </a:xfrm>
          <a:prstGeom prst="line">
            <a:avLst/>
          </a:prstGeom>
          <a:ln w="635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9A9F4F00-E427-08B1-6959-C7EAD37CB039}"/>
              </a:ext>
            </a:extLst>
          </p:cNvPr>
          <p:cNvCxnSpPr/>
          <p:nvPr/>
        </p:nvCxnSpPr>
        <p:spPr>
          <a:xfrm>
            <a:off x="7335476" y="2518423"/>
            <a:ext cx="0" cy="2880000"/>
          </a:xfrm>
          <a:prstGeom prst="line">
            <a:avLst/>
          </a:prstGeom>
          <a:ln w="63500"/>
        </p:spPr>
        <p:style>
          <a:lnRef idx="1">
            <a:schemeClr val="dk1"/>
          </a:lnRef>
          <a:fillRef idx="0">
            <a:schemeClr val="dk1"/>
          </a:fillRef>
          <a:effectRef idx="0">
            <a:schemeClr val="dk1"/>
          </a:effectRef>
          <a:fontRef idx="minor">
            <a:schemeClr val="tx1"/>
          </a:fontRef>
        </p:style>
      </p:cxnSp>
      <p:grpSp>
        <p:nvGrpSpPr>
          <p:cNvPr id="17" name="グループ化 16">
            <a:extLst>
              <a:ext uri="{FF2B5EF4-FFF2-40B4-BE49-F238E27FC236}">
                <a16:creationId xmlns:a16="http://schemas.microsoft.com/office/drawing/2014/main" id="{140B06A8-8FEC-BBA5-62F7-2F294D37B3B0}"/>
              </a:ext>
            </a:extLst>
          </p:cNvPr>
          <p:cNvGrpSpPr/>
          <p:nvPr/>
        </p:nvGrpSpPr>
        <p:grpSpPr>
          <a:xfrm>
            <a:off x="1808523" y="2663689"/>
            <a:ext cx="2796608" cy="344555"/>
            <a:chOff x="1808523" y="2663689"/>
            <a:chExt cx="2796608" cy="344555"/>
          </a:xfrm>
        </p:grpSpPr>
        <p:cxnSp>
          <p:nvCxnSpPr>
            <p:cNvPr id="13" name="直線矢印コネクタ 12">
              <a:extLst>
                <a:ext uri="{FF2B5EF4-FFF2-40B4-BE49-F238E27FC236}">
                  <a16:creationId xmlns:a16="http://schemas.microsoft.com/office/drawing/2014/main" id="{2B3DB41F-01DC-DAB0-0FD5-0F2B6BC93A46}"/>
                </a:ext>
              </a:extLst>
            </p:cNvPr>
            <p:cNvCxnSpPr/>
            <p:nvPr/>
          </p:nvCxnSpPr>
          <p:spPr>
            <a:xfrm>
              <a:off x="1808523" y="2663689"/>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74E98B3-F5B5-D6CD-1EAE-6A34E066C9BB}"/>
                </a:ext>
              </a:extLst>
            </p:cNvPr>
            <p:cNvCxnSpPr>
              <a:cxnSpLocks/>
            </p:cNvCxnSpPr>
            <p:nvPr/>
          </p:nvCxnSpPr>
          <p:spPr>
            <a:xfrm flipH="1">
              <a:off x="1841654" y="3008244"/>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24" name="グループ化 23">
            <a:extLst>
              <a:ext uri="{FF2B5EF4-FFF2-40B4-BE49-F238E27FC236}">
                <a16:creationId xmlns:a16="http://schemas.microsoft.com/office/drawing/2014/main" id="{E7075947-63C4-BD05-0BFC-E046CBD41DCB}"/>
              </a:ext>
            </a:extLst>
          </p:cNvPr>
          <p:cNvGrpSpPr/>
          <p:nvPr/>
        </p:nvGrpSpPr>
        <p:grpSpPr>
          <a:xfrm>
            <a:off x="4561860" y="3226906"/>
            <a:ext cx="2773616" cy="318052"/>
            <a:chOff x="4561860" y="3226906"/>
            <a:chExt cx="2773616" cy="318052"/>
          </a:xfrm>
        </p:grpSpPr>
        <p:cxnSp>
          <p:nvCxnSpPr>
            <p:cNvPr id="14" name="直線矢印コネクタ 13">
              <a:extLst>
                <a:ext uri="{FF2B5EF4-FFF2-40B4-BE49-F238E27FC236}">
                  <a16:creationId xmlns:a16="http://schemas.microsoft.com/office/drawing/2014/main" id="{CB6B56C9-A694-3F4B-4162-DF6B1E9D650B}"/>
                </a:ext>
              </a:extLst>
            </p:cNvPr>
            <p:cNvCxnSpPr>
              <a:cxnSpLocks/>
            </p:cNvCxnSpPr>
            <p:nvPr/>
          </p:nvCxnSpPr>
          <p:spPr>
            <a:xfrm flipH="1">
              <a:off x="4571999" y="3226906"/>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687CCA20-71E8-C2B1-8057-D7121528B75D}"/>
                </a:ext>
              </a:extLst>
            </p:cNvPr>
            <p:cNvCxnSpPr/>
            <p:nvPr/>
          </p:nvCxnSpPr>
          <p:spPr>
            <a:xfrm>
              <a:off x="4561860" y="3544958"/>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18" name="グループ化 17">
            <a:extLst>
              <a:ext uri="{FF2B5EF4-FFF2-40B4-BE49-F238E27FC236}">
                <a16:creationId xmlns:a16="http://schemas.microsoft.com/office/drawing/2014/main" id="{3A274EE2-A530-2656-6324-49076B9052C4}"/>
              </a:ext>
            </a:extLst>
          </p:cNvPr>
          <p:cNvGrpSpPr/>
          <p:nvPr/>
        </p:nvGrpSpPr>
        <p:grpSpPr>
          <a:xfrm>
            <a:off x="1826211" y="4092681"/>
            <a:ext cx="2796608" cy="344555"/>
            <a:chOff x="1808523" y="2663689"/>
            <a:chExt cx="2796608" cy="344555"/>
          </a:xfrm>
        </p:grpSpPr>
        <p:cxnSp>
          <p:nvCxnSpPr>
            <p:cNvPr id="19" name="直線矢印コネクタ 18">
              <a:extLst>
                <a:ext uri="{FF2B5EF4-FFF2-40B4-BE49-F238E27FC236}">
                  <a16:creationId xmlns:a16="http://schemas.microsoft.com/office/drawing/2014/main" id="{D225D182-1573-1221-4486-1EDD977D462F}"/>
                </a:ext>
              </a:extLst>
            </p:cNvPr>
            <p:cNvCxnSpPr/>
            <p:nvPr/>
          </p:nvCxnSpPr>
          <p:spPr>
            <a:xfrm>
              <a:off x="1808523" y="2663689"/>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8F7755B4-CAD0-F12B-CFD1-1D089BA38E85}"/>
                </a:ext>
              </a:extLst>
            </p:cNvPr>
            <p:cNvCxnSpPr>
              <a:cxnSpLocks/>
            </p:cNvCxnSpPr>
            <p:nvPr/>
          </p:nvCxnSpPr>
          <p:spPr>
            <a:xfrm flipH="1">
              <a:off x="1841654" y="3008244"/>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25" name="グループ化 24">
            <a:extLst>
              <a:ext uri="{FF2B5EF4-FFF2-40B4-BE49-F238E27FC236}">
                <a16:creationId xmlns:a16="http://schemas.microsoft.com/office/drawing/2014/main" id="{11B98445-54AC-810A-CF09-3DDAFB82F9AE}"/>
              </a:ext>
            </a:extLst>
          </p:cNvPr>
          <p:cNvGrpSpPr/>
          <p:nvPr/>
        </p:nvGrpSpPr>
        <p:grpSpPr>
          <a:xfrm>
            <a:off x="4581340" y="4761440"/>
            <a:ext cx="2773616" cy="318052"/>
            <a:chOff x="4561860" y="3226906"/>
            <a:chExt cx="2773616" cy="318052"/>
          </a:xfrm>
        </p:grpSpPr>
        <p:cxnSp>
          <p:nvCxnSpPr>
            <p:cNvPr id="26" name="直線矢印コネクタ 25">
              <a:extLst>
                <a:ext uri="{FF2B5EF4-FFF2-40B4-BE49-F238E27FC236}">
                  <a16:creationId xmlns:a16="http://schemas.microsoft.com/office/drawing/2014/main" id="{7BC9215F-139F-1FBB-3FA1-4E02BD7D8265}"/>
                </a:ext>
              </a:extLst>
            </p:cNvPr>
            <p:cNvCxnSpPr>
              <a:cxnSpLocks/>
            </p:cNvCxnSpPr>
            <p:nvPr/>
          </p:nvCxnSpPr>
          <p:spPr>
            <a:xfrm flipH="1">
              <a:off x="4571999" y="3226906"/>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0A640CA1-FB23-5FA8-510B-DBE2A589CEEA}"/>
                </a:ext>
              </a:extLst>
            </p:cNvPr>
            <p:cNvCxnSpPr/>
            <p:nvPr/>
          </p:nvCxnSpPr>
          <p:spPr>
            <a:xfrm>
              <a:off x="4561860" y="3544958"/>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sp>
        <p:nvSpPr>
          <p:cNvPr id="31" name="テキスト ボックス 30">
            <a:extLst>
              <a:ext uri="{FF2B5EF4-FFF2-40B4-BE49-F238E27FC236}">
                <a16:creationId xmlns:a16="http://schemas.microsoft.com/office/drawing/2014/main" id="{5BC8E081-9C2C-A2AF-E253-5504DFAAE08C}"/>
              </a:ext>
            </a:extLst>
          </p:cNvPr>
          <p:cNvSpPr txBox="1"/>
          <p:nvPr/>
        </p:nvSpPr>
        <p:spPr>
          <a:xfrm>
            <a:off x="2094002" y="2236978"/>
            <a:ext cx="490840" cy="369332"/>
          </a:xfrm>
          <a:prstGeom prst="rect">
            <a:avLst/>
          </a:prstGeom>
          <a:noFill/>
        </p:spPr>
        <p:txBody>
          <a:bodyPr wrap="none" rtlCol="0">
            <a:spAutoFit/>
          </a:bodyPr>
          <a:lstStyle/>
          <a:p>
            <a:r>
              <a:rPr kumimoji="1" lang="en-US" altLang="ja-JP" dirty="0"/>
              <a:t>①</a:t>
            </a:r>
            <a:endParaRPr kumimoji="1" lang="ja-JP" altLang="en-US"/>
          </a:p>
        </p:txBody>
      </p:sp>
      <p:sp>
        <p:nvSpPr>
          <p:cNvPr id="32" name="テキスト ボックス 31">
            <a:extLst>
              <a:ext uri="{FF2B5EF4-FFF2-40B4-BE49-F238E27FC236}">
                <a16:creationId xmlns:a16="http://schemas.microsoft.com/office/drawing/2014/main" id="{9BB7606B-A099-255B-AFB5-C06ECEF7FB69}"/>
              </a:ext>
            </a:extLst>
          </p:cNvPr>
          <p:cNvSpPr txBox="1"/>
          <p:nvPr/>
        </p:nvSpPr>
        <p:spPr>
          <a:xfrm>
            <a:off x="3783536" y="2654456"/>
            <a:ext cx="490840" cy="369332"/>
          </a:xfrm>
          <a:prstGeom prst="rect">
            <a:avLst/>
          </a:prstGeom>
          <a:noFill/>
        </p:spPr>
        <p:txBody>
          <a:bodyPr wrap="none" rtlCol="0">
            <a:spAutoFit/>
          </a:bodyPr>
          <a:lstStyle/>
          <a:p>
            <a:r>
              <a:rPr kumimoji="1" lang="en-US" altLang="ja-JP" dirty="0"/>
              <a:t>②</a:t>
            </a:r>
            <a:endParaRPr kumimoji="1" lang="ja-JP" altLang="en-US"/>
          </a:p>
        </p:txBody>
      </p:sp>
      <p:sp>
        <p:nvSpPr>
          <p:cNvPr id="33" name="テキスト ボックス 32">
            <a:extLst>
              <a:ext uri="{FF2B5EF4-FFF2-40B4-BE49-F238E27FC236}">
                <a16:creationId xmlns:a16="http://schemas.microsoft.com/office/drawing/2014/main" id="{25269550-44C4-1062-3DBD-BA420FC88C22}"/>
              </a:ext>
            </a:extLst>
          </p:cNvPr>
          <p:cNvSpPr txBox="1"/>
          <p:nvPr/>
        </p:nvSpPr>
        <p:spPr>
          <a:xfrm>
            <a:off x="6811428" y="2804344"/>
            <a:ext cx="490840" cy="369332"/>
          </a:xfrm>
          <a:prstGeom prst="rect">
            <a:avLst/>
          </a:prstGeom>
          <a:noFill/>
        </p:spPr>
        <p:txBody>
          <a:bodyPr wrap="none" rtlCol="0">
            <a:spAutoFit/>
          </a:bodyPr>
          <a:lstStyle/>
          <a:p>
            <a:r>
              <a:rPr kumimoji="1" lang="en-US" altLang="ja-JP" dirty="0"/>
              <a:t>①</a:t>
            </a:r>
            <a:endParaRPr kumimoji="1" lang="ja-JP" altLang="en-US"/>
          </a:p>
        </p:txBody>
      </p:sp>
      <p:sp>
        <p:nvSpPr>
          <p:cNvPr id="34" name="テキスト ボックス 33">
            <a:extLst>
              <a:ext uri="{FF2B5EF4-FFF2-40B4-BE49-F238E27FC236}">
                <a16:creationId xmlns:a16="http://schemas.microsoft.com/office/drawing/2014/main" id="{B6678508-E306-41B4-E7CD-95F42B597F36}"/>
              </a:ext>
            </a:extLst>
          </p:cNvPr>
          <p:cNvSpPr txBox="1"/>
          <p:nvPr/>
        </p:nvSpPr>
        <p:spPr>
          <a:xfrm>
            <a:off x="4795281" y="3175626"/>
            <a:ext cx="490840" cy="369332"/>
          </a:xfrm>
          <a:prstGeom prst="rect">
            <a:avLst/>
          </a:prstGeom>
          <a:noFill/>
        </p:spPr>
        <p:txBody>
          <a:bodyPr wrap="none" rtlCol="0">
            <a:spAutoFit/>
          </a:bodyPr>
          <a:lstStyle/>
          <a:p>
            <a:r>
              <a:rPr kumimoji="1" lang="en-US" altLang="ja-JP" dirty="0"/>
              <a:t>②</a:t>
            </a:r>
            <a:endParaRPr kumimoji="1" lang="ja-JP" altLang="en-US"/>
          </a:p>
        </p:txBody>
      </p:sp>
      <p:sp>
        <p:nvSpPr>
          <p:cNvPr id="35" name="テキスト ボックス 34">
            <a:extLst>
              <a:ext uri="{FF2B5EF4-FFF2-40B4-BE49-F238E27FC236}">
                <a16:creationId xmlns:a16="http://schemas.microsoft.com/office/drawing/2014/main" id="{BE928E8C-CD1B-8A2D-7182-AD99B4960379}"/>
              </a:ext>
            </a:extLst>
          </p:cNvPr>
          <p:cNvSpPr txBox="1"/>
          <p:nvPr/>
        </p:nvSpPr>
        <p:spPr>
          <a:xfrm>
            <a:off x="2092361" y="3654524"/>
            <a:ext cx="490840" cy="369332"/>
          </a:xfrm>
          <a:prstGeom prst="rect">
            <a:avLst/>
          </a:prstGeom>
          <a:noFill/>
        </p:spPr>
        <p:txBody>
          <a:bodyPr wrap="none" rtlCol="0">
            <a:spAutoFit/>
          </a:bodyPr>
          <a:lstStyle/>
          <a:p>
            <a:r>
              <a:rPr kumimoji="1" lang="en-US" altLang="ja-JP" dirty="0"/>
              <a:t>③</a:t>
            </a:r>
            <a:endParaRPr kumimoji="1" lang="ja-JP" altLang="en-US"/>
          </a:p>
        </p:txBody>
      </p:sp>
      <p:sp>
        <p:nvSpPr>
          <p:cNvPr id="36" name="テキスト ボックス 35">
            <a:extLst>
              <a:ext uri="{FF2B5EF4-FFF2-40B4-BE49-F238E27FC236}">
                <a16:creationId xmlns:a16="http://schemas.microsoft.com/office/drawing/2014/main" id="{D9645A26-1976-D735-75B9-5342E493C81A}"/>
              </a:ext>
            </a:extLst>
          </p:cNvPr>
          <p:cNvSpPr txBox="1"/>
          <p:nvPr/>
        </p:nvSpPr>
        <p:spPr>
          <a:xfrm>
            <a:off x="3852817" y="4108224"/>
            <a:ext cx="490840" cy="369332"/>
          </a:xfrm>
          <a:prstGeom prst="rect">
            <a:avLst/>
          </a:prstGeom>
          <a:noFill/>
        </p:spPr>
        <p:txBody>
          <a:bodyPr wrap="none" rtlCol="0">
            <a:spAutoFit/>
          </a:bodyPr>
          <a:lstStyle/>
          <a:p>
            <a:r>
              <a:rPr kumimoji="1" lang="en-US" altLang="ja-JP" dirty="0"/>
              <a:t>④</a:t>
            </a:r>
            <a:endParaRPr kumimoji="1" lang="ja-JP" altLang="en-US"/>
          </a:p>
        </p:txBody>
      </p:sp>
      <p:sp>
        <p:nvSpPr>
          <p:cNvPr id="37" name="テキスト ボックス 36">
            <a:extLst>
              <a:ext uri="{FF2B5EF4-FFF2-40B4-BE49-F238E27FC236}">
                <a16:creationId xmlns:a16="http://schemas.microsoft.com/office/drawing/2014/main" id="{3C1C15F2-6D83-C020-E16A-D204BB990103}"/>
              </a:ext>
            </a:extLst>
          </p:cNvPr>
          <p:cNvSpPr txBox="1"/>
          <p:nvPr/>
        </p:nvSpPr>
        <p:spPr>
          <a:xfrm>
            <a:off x="6839567" y="4344002"/>
            <a:ext cx="490840" cy="369332"/>
          </a:xfrm>
          <a:prstGeom prst="rect">
            <a:avLst/>
          </a:prstGeom>
          <a:noFill/>
        </p:spPr>
        <p:txBody>
          <a:bodyPr wrap="none" rtlCol="0">
            <a:spAutoFit/>
          </a:bodyPr>
          <a:lstStyle/>
          <a:p>
            <a:r>
              <a:rPr kumimoji="1" lang="en-US" altLang="ja-JP" dirty="0"/>
              <a:t>③</a:t>
            </a:r>
            <a:endParaRPr kumimoji="1" lang="ja-JP" altLang="en-US"/>
          </a:p>
        </p:txBody>
      </p:sp>
      <p:sp>
        <p:nvSpPr>
          <p:cNvPr id="38" name="テキスト ボックス 37">
            <a:extLst>
              <a:ext uri="{FF2B5EF4-FFF2-40B4-BE49-F238E27FC236}">
                <a16:creationId xmlns:a16="http://schemas.microsoft.com/office/drawing/2014/main" id="{04AFFFBA-1DFA-9254-6192-6D68C7EC9C8E}"/>
              </a:ext>
            </a:extLst>
          </p:cNvPr>
          <p:cNvSpPr txBox="1"/>
          <p:nvPr/>
        </p:nvSpPr>
        <p:spPr>
          <a:xfrm>
            <a:off x="4864044" y="4759002"/>
            <a:ext cx="490840" cy="369332"/>
          </a:xfrm>
          <a:prstGeom prst="rect">
            <a:avLst/>
          </a:prstGeom>
          <a:noFill/>
        </p:spPr>
        <p:txBody>
          <a:bodyPr wrap="none" rtlCol="0">
            <a:spAutoFit/>
          </a:bodyPr>
          <a:lstStyle/>
          <a:p>
            <a:r>
              <a:rPr kumimoji="1" lang="en-US" altLang="ja-JP" dirty="0"/>
              <a:t>④</a:t>
            </a:r>
            <a:endParaRPr kumimoji="1" lang="ja-JP" altLang="en-US"/>
          </a:p>
        </p:txBody>
      </p:sp>
      <p:sp>
        <p:nvSpPr>
          <p:cNvPr id="45" name="テキスト ボックス 44">
            <a:extLst>
              <a:ext uri="{FF2B5EF4-FFF2-40B4-BE49-F238E27FC236}">
                <a16:creationId xmlns:a16="http://schemas.microsoft.com/office/drawing/2014/main" id="{EA991EA1-75B0-E601-D9F1-9096FDF2910E}"/>
              </a:ext>
            </a:extLst>
          </p:cNvPr>
          <p:cNvSpPr txBox="1"/>
          <p:nvPr/>
        </p:nvSpPr>
        <p:spPr>
          <a:xfrm>
            <a:off x="983085" y="5576813"/>
            <a:ext cx="1717137" cy="369332"/>
          </a:xfrm>
          <a:prstGeom prst="rect">
            <a:avLst/>
          </a:prstGeom>
          <a:noFill/>
        </p:spPr>
        <p:txBody>
          <a:bodyPr wrap="none" rtlCol="0">
            <a:spAutoFit/>
          </a:bodyPr>
          <a:lstStyle/>
          <a:p>
            <a:r>
              <a:rPr kumimoji="1" lang="en-US" altLang="ja-JP" dirty="0"/>
              <a:t>GUI</a:t>
            </a:r>
            <a:r>
              <a:rPr kumimoji="1" lang="ja-JP" altLang="en-US"/>
              <a:t>で盤面描画</a:t>
            </a:r>
          </a:p>
        </p:txBody>
      </p:sp>
      <p:sp>
        <p:nvSpPr>
          <p:cNvPr id="46" name="テキスト ボックス 45">
            <a:extLst>
              <a:ext uri="{FF2B5EF4-FFF2-40B4-BE49-F238E27FC236}">
                <a16:creationId xmlns:a16="http://schemas.microsoft.com/office/drawing/2014/main" id="{269CAF83-F1D4-210E-48CB-E23400217652}"/>
              </a:ext>
            </a:extLst>
          </p:cNvPr>
          <p:cNvSpPr txBox="1"/>
          <p:nvPr/>
        </p:nvSpPr>
        <p:spPr>
          <a:xfrm>
            <a:off x="6443699" y="5535287"/>
            <a:ext cx="1717137" cy="369332"/>
          </a:xfrm>
          <a:prstGeom prst="rect">
            <a:avLst/>
          </a:prstGeom>
          <a:noFill/>
        </p:spPr>
        <p:txBody>
          <a:bodyPr wrap="none" rtlCol="0">
            <a:spAutoFit/>
          </a:bodyPr>
          <a:lstStyle/>
          <a:p>
            <a:r>
              <a:rPr kumimoji="1" lang="en-US" altLang="ja-JP" dirty="0"/>
              <a:t>GUI</a:t>
            </a:r>
            <a:r>
              <a:rPr kumimoji="1" lang="ja-JP" altLang="en-US"/>
              <a:t>で盤面描画</a:t>
            </a:r>
          </a:p>
        </p:txBody>
      </p:sp>
    </p:spTree>
    <p:extLst>
      <p:ext uri="{BB962C8B-B14F-4D97-AF65-F5344CB8AC3E}">
        <p14:creationId xmlns:p14="http://schemas.microsoft.com/office/powerpoint/2010/main" val="13099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B791E-8152-2A6B-9A43-3E64C5AB185D}"/>
              </a:ext>
            </a:extLst>
          </p:cNvPr>
          <p:cNvSpPr>
            <a:spLocks noGrp="1"/>
          </p:cNvSpPr>
          <p:nvPr>
            <p:ph type="title"/>
          </p:nvPr>
        </p:nvSpPr>
        <p:spPr/>
        <p:txBody>
          <a:bodyPr/>
          <a:lstStyle/>
          <a:p>
            <a:r>
              <a:rPr kumimoji="1" lang="ja-JP" altLang="en-US"/>
              <a:t>ゲーム開始</a:t>
            </a:r>
          </a:p>
        </p:txBody>
      </p:sp>
      <p:sp>
        <p:nvSpPr>
          <p:cNvPr id="3" name="コンテンツ プレースホルダー 2">
            <a:extLst>
              <a:ext uri="{FF2B5EF4-FFF2-40B4-BE49-F238E27FC236}">
                <a16:creationId xmlns:a16="http://schemas.microsoft.com/office/drawing/2014/main" id="{22AE503D-B56F-4CF7-33EB-109940550B92}"/>
              </a:ext>
            </a:extLst>
          </p:cNvPr>
          <p:cNvSpPr>
            <a:spLocks noGrp="1"/>
          </p:cNvSpPr>
          <p:nvPr>
            <p:ph idx="1"/>
          </p:nvPr>
        </p:nvSpPr>
        <p:spPr/>
        <p:txBody>
          <a:bodyPr/>
          <a:lstStyle/>
          <a:p>
            <a:r>
              <a:rPr kumimoji="1" lang="ja-JP" altLang="en-US"/>
              <a:t>初期盤面のみハイライトなし。</a:t>
            </a:r>
            <a:endParaRPr kumimoji="1" lang="en-US" altLang="ja-JP" dirty="0"/>
          </a:p>
          <a:p>
            <a:r>
              <a:rPr lang="ja-JP" altLang="en-US"/>
              <a:t>先行は黒</a:t>
            </a:r>
            <a:r>
              <a:rPr lang="en-US" altLang="ja-JP" dirty="0"/>
              <a:t>(</a:t>
            </a:r>
            <a:r>
              <a:rPr lang="ja-JP" altLang="en-US"/>
              <a:t>先に繋げた</a:t>
            </a:r>
            <a:r>
              <a:rPr lang="en-US" altLang="ja-JP" dirty="0"/>
              <a:t>client)</a:t>
            </a:r>
          </a:p>
          <a:p>
            <a:r>
              <a:rPr lang="ja-JP" altLang="en-US"/>
              <a:t>オセロの盤面でおける場所をクリックすることでゲームは進行する</a:t>
            </a:r>
            <a:endParaRPr lang="en-US" altLang="ja-JP" dirty="0"/>
          </a:p>
          <a:p>
            <a:r>
              <a:rPr lang="ja-JP" altLang="en-US"/>
              <a:t>両対戦者が置けない、盤面全てが埋まったとき、石の数の合計で勝敗を決定</a:t>
            </a:r>
            <a:endParaRPr lang="en-US" altLang="ja-JP" dirty="0"/>
          </a:p>
          <a:p>
            <a:endParaRPr lang="en-US" altLang="ja-JP" dirty="0"/>
          </a:p>
          <a:p>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4CD889C1-E0D8-06EA-499D-706022B15062}"/>
              </a:ext>
            </a:extLst>
          </p:cNvPr>
          <p:cNvSpPr>
            <a:spLocks noGrp="1"/>
          </p:cNvSpPr>
          <p:nvPr>
            <p:ph type="sldNum" sz="quarter" idx="12"/>
          </p:nvPr>
        </p:nvSpPr>
        <p:spPr/>
        <p:txBody>
          <a:bodyPr/>
          <a:lstStyle/>
          <a:p>
            <a:fld id="{222B90FD-C78F-48BD-91D7-403B7159C4F8}" type="slidenum">
              <a:rPr kumimoji="1" lang="ja-JP" altLang="en-US" smtClean="0"/>
              <a:t>5</a:t>
            </a:fld>
            <a:endParaRPr kumimoji="1" lang="ja-JP" altLang="en-US"/>
          </a:p>
        </p:txBody>
      </p:sp>
    </p:spTree>
    <p:extLst>
      <p:ext uri="{BB962C8B-B14F-4D97-AF65-F5344CB8AC3E}">
        <p14:creationId xmlns:p14="http://schemas.microsoft.com/office/powerpoint/2010/main" val="82652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B9BBE-B60F-799C-DB86-8BB67FE2515C}"/>
              </a:ext>
            </a:extLst>
          </p:cNvPr>
          <p:cNvSpPr>
            <a:spLocks noGrp="1"/>
          </p:cNvSpPr>
          <p:nvPr>
            <p:ph type="title"/>
          </p:nvPr>
        </p:nvSpPr>
        <p:spPr>
          <a:xfrm>
            <a:off x="341314" y="117565"/>
            <a:ext cx="7886700" cy="586967"/>
          </a:xfrm>
        </p:spPr>
        <p:txBody>
          <a:bodyPr/>
          <a:lstStyle/>
          <a:p>
            <a:r>
              <a:rPr kumimoji="1" lang="ja-JP" altLang="en-US"/>
              <a:t>拡張機能うんぬんかんぬん</a:t>
            </a:r>
            <a:r>
              <a:rPr kumimoji="1" lang="en-US" altLang="ja-JP" dirty="0"/>
              <a:t>(</a:t>
            </a:r>
            <a:r>
              <a:rPr kumimoji="1" lang="ja-JP" altLang="en-US"/>
              <a:t>参考程度</a:t>
            </a:r>
            <a:r>
              <a:rPr kumimoji="1"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00207174-326F-0C71-D001-80FE8F7FE65A}"/>
              </a:ext>
            </a:extLst>
          </p:cNvPr>
          <p:cNvSpPr>
            <a:spLocks noGrp="1"/>
          </p:cNvSpPr>
          <p:nvPr>
            <p:ph idx="1"/>
          </p:nvPr>
        </p:nvSpPr>
        <p:spPr/>
        <p:txBody>
          <a:bodyPr/>
          <a:lstStyle/>
          <a:p>
            <a:r>
              <a:rPr kumimoji="1" lang="ja-JP" altLang="en-US"/>
              <a:t>観戦者機能</a:t>
            </a:r>
            <a:endParaRPr kumimoji="1" lang="en-US" altLang="ja-JP" dirty="0"/>
          </a:p>
          <a:p>
            <a:pPr lvl="1"/>
            <a:r>
              <a:rPr kumimoji="1" lang="en-US" altLang="ja-JP" dirty="0" err="1"/>
              <a:t>Server.py</a:t>
            </a:r>
            <a:r>
              <a:rPr kumimoji="1" lang="ja-JP" altLang="en-US"/>
              <a:t>の</a:t>
            </a:r>
            <a:r>
              <a:rPr kumimoji="1" lang="en-US" altLang="ja-JP" dirty="0" err="1"/>
              <a:t>self.socket.listen</a:t>
            </a:r>
            <a:r>
              <a:rPr kumimoji="1" lang="en-US" altLang="ja-JP" dirty="0"/>
              <a:t>()</a:t>
            </a:r>
            <a:r>
              <a:rPr kumimoji="1" lang="ja-JP" altLang="en-US"/>
              <a:t>でサーバーに同時に接続できる人間を管理</a:t>
            </a:r>
            <a:endParaRPr kumimoji="1" lang="en-US" altLang="ja-JP" dirty="0"/>
          </a:p>
          <a:p>
            <a:pPr lvl="1"/>
            <a:r>
              <a:rPr lang="en-US" altLang="ja-JP" dirty="0" err="1"/>
              <a:t>Brardcast_board</a:t>
            </a:r>
            <a:r>
              <a:rPr lang="en-US" altLang="ja-JP" dirty="0"/>
              <a:t>()</a:t>
            </a:r>
            <a:r>
              <a:rPr lang="ja-JP" altLang="en-US"/>
              <a:t>で参加者リストに対して盤面を配布</a:t>
            </a:r>
            <a:endParaRPr lang="en-US" altLang="ja-JP" dirty="0"/>
          </a:p>
          <a:p>
            <a:pPr lvl="1"/>
            <a:r>
              <a:rPr kumimoji="1" lang="ja-JP" altLang="en-US"/>
              <a:t>おそらく接続する際に色を割り当てられないように修正する必要あり</a:t>
            </a:r>
            <a:endParaRPr kumimoji="1" lang="en-US" altLang="ja-JP" dirty="0"/>
          </a:p>
          <a:p>
            <a:r>
              <a:rPr lang="ja-JP" altLang="en-US"/>
              <a:t>複数対戦機能</a:t>
            </a:r>
            <a:endParaRPr lang="en-US" altLang="ja-JP" dirty="0"/>
          </a:p>
          <a:p>
            <a:pPr lvl="1"/>
            <a:r>
              <a:rPr kumimoji="1" lang="ja-JP" altLang="en-US"/>
              <a:t>現時点では</a:t>
            </a:r>
            <a:r>
              <a:rPr kumimoji="1" lang="en-US" altLang="ja-JP" dirty="0"/>
              <a:t>2</a:t>
            </a:r>
            <a:r>
              <a:rPr kumimoji="1" lang="ja-JP" altLang="en-US"/>
              <a:t>人参加した時点で募集打ち切りしている</a:t>
            </a:r>
            <a:r>
              <a:rPr lang="ja-JP" altLang="en-US"/>
              <a:t>のでそこを修正</a:t>
            </a:r>
            <a:endParaRPr lang="en-US" altLang="ja-JP" dirty="0"/>
          </a:p>
          <a:p>
            <a:pPr lvl="1"/>
            <a:r>
              <a:rPr kumimoji="1" lang="en-US" altLang="ja-JP" dirty="0"/>
              <a:t>conn, </a:t>
            </a:r>
            <a:r>
              <a:rPr kumimoji="1" lang="en-US" altLang="ja-JP" dirty="0" err="1"/>
              <a:t>addr</a:t>
            </a:r>
            <a:r>
              <a:rPr kumimoji="1" lang="en-US" altLang="ja-JP" dirty="0"/>
              <a:t> = </a:t>
            </a:r>
            <a:r>
              <a:rPr kumimoji="1" lang="en-US" altLang="ja-JP" dirty="0" err="1"/>
              <a:t>self.socket.accept</a:t>
            </a:r>
            <a:r>
              <a:rPr kumimoji="1" lang="en-US" altLang="ja-JP" dirty="0"/>
              <a:t>()</a:t>
            </a:r>
            <a:r>
              <a:rPr kumimoji="1" lang="ja-JP" altLang="en-US"/>
              <a:t>この</a:t>
            </a:r>
            <a:r>
              <a:rPr kumimoji="1" lang="en-US" altLang="ja-JP" dirty="0"/>
              <a:t>conn</a:t>
            </a:r>
            <a:r>
              <a:rPr kumimoji="1" lang="ja-JP" altLang="en-US"/>
              <a:t>でクライアントの送受信しているのでここを別の参加者リストで管理すればいけるかも？</a:t>
            </a:r>
            <a:endParaRPr kumimoji="1" lang="en-US" altLang="ja-JP" dirty="0"/>
          </a:p>
          <a:p>
            <a:pPr lvl="1"/>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B96B62AB-F6FA-93AC-F5B5-03C42928C92A}"/>
              </a:ext>
            </a:extLst>
          </p:cNvPr>
          <p:cNvSpPr>
            <a:spLocks noGrp="1"/>
          </p:cNvSpPr>
          <p:nvPr>
            <p:ph type="sldNum" sz="quarter" idx="12"/>
          </p:nvPr>
        </p:nvSpPr>
        <p:spPr/>
        <p:txBody>
          <a:bodyPr/>
          <a:lstStyle/>
          <a:p>
            <a:fld id="{222B90FD-C78F-48BD-91D7-403B7159C4F8}" type="slidenum">
              <a:rPr kumimoji="1" lang="ja-JP" altLang="en-US" smtClean="0"/>
              <a:t>6</a:t>
            </a:fld>
            <a:endParaRPr kumimoji="1" lang="ja-JP" altLang="en-US"/>
          </a:p>
        </p:txBody>
      </p:sp>
    </p:spTree>
    <p:extLst>
      <p:ext uri="{BB962C8B-B14F-4D97-AF65-F5344CB8AC3E}">
        <p14:creationId xmlns:p14="http://schemas.microsoft.com/office/powerpoint/2010/main" val="1838974693"/>
      </p:ext>
    </p:extLst>
  </p:cSld>
  <p:clrMapOvr>
    <a:masterClrMapping/>
  </p:clrMapOvr>
</p:sld>
</file>

<file path=ppt/theme/theme1.xml><?xml version="1.0" encoding="utf-8"?>
<a:theme xmlns:a="http://schemas.openxmlformats.org/drawingml/2006/main" name="大阪工業大学">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Z UDPとSegoe">
      <a:majorFont>
        <a:latin typeface="Segoe UI"/>
        <a:ea typeface="BIZ UDPゴシック"/>
        <a:cs typeface=""/>
      </a:majorFont>
      <a:minorFont>
        <a:latin typeface="Segoe UI"/>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ws2024" id="{8C66227E-EB0D-4C4A-8277-567938F49174}" vid="{C200BE61-CD09-1F4E-899D-AD219147214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6BAB8902328748B0FE5BEEE8D0CCB2" ma:contentTypeVersion="10" ma:contentTypeDescription="Create a new document." ma:contentTypeScope="" ma:versionID="40414093c067ed721c2f82f522f160b0">
  <xsd:schema xmlns:xsd="http://www.w3.org/2001/XMLSchema" xmlns:xs="http://www.w3.org/2001/XMLSchema" xmlns:p="http://schemas.microsoft.com/office/2006/metadata/properties" xmlns:ns2="1b869432-6d72-42a7-b8e8-44707294afa2" xmlns:ns3="1196d923-5ac7-43fb-95ce-b3fa5caae8c9" targetNamespace="http://schemas.microsoft.com/office/2006/metadata/properties" ma:root="true" ma:fieldsID="f3e1eca8ffdc45b21a0c8a5316f54719" ns2:_="" ns3:_="">
    <xsd:import namespace="1b869432-6d72-42a7-b8e8-44707294afa2"/>
    <xsd:import namespace="1196d923-5ac7-43fb-95ce-b3fa5caae8c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69432-6d72-42a7-b8e8-44707294a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96d923-5ac7-43fb-95ce-b3fa5caae8c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AF318-6F92-4E09-BF38-3B4EC8BD556C}">
  <ds:schemaRefs>
    <ds:schemaRef ds:uri="http://schemas.microsoft.com/sharepoint/v3/contenttype/forms"/>
  </ds:schemaRefs>
</ds:datastoreItem>
</file>

<file path=customXml/itemProps2.xml><?xml version="1.0" encoding="utf-8"?>
<ds:datastoreItem xmlns:ds="http://schemas.openxmlformats.org/officeDocument/2006/customXml" ds:itemID="{7498FD27-B82F-4009-85F7-14226D5912EF}">
  <ds:schemaRefs>
    <ds:schemaRef ds:uri="http://purl.org/dc/dcmitype/"/>
    <ds:schemaRef ds:uri="http://purl.org/dc/terms/"/>
    <ds:schemaRef ds:uri="http://www.w3.org/XML/1998/namespace"/>
    <ds:schemaRef ds:uri="http://schemas.microsoft.com/office/2006/documentManagement/types"/>
    <ds:schemaRef ds:uri="http://purl.org/dc/elements/1.1/"/>
    <ds:schemaRef ds:uri="http://schemas.openxmlformats.org/package/2006/metadata/core-properties"/>
    <ds:schemaRef ds:uri="1b869432-6d72-42a7-b8e8-44707294afa2"/>
    <ds:schemaRef ds:uri="http://schemas.microsoft.com/office/infopath/2007/PartnerControls"/>
    <ds:schemaRef ds:uri="1196d923-5ac7-43fb-95ce-b3fa5caae8c9"/>
    <ds:schemaRef ds:uri="http://schemas.microsoft.com/office/2006/metadata/properties"/>
  </ds:schemaRefs>
</ds:datastoreItem>
</file>

<file path=customXml/itemProps3.xml><?xml version="1.0" encoding="utf-8"?>
<ds:datastoreItem xmlns:ds="http://schemas.openxmlformats.org/officeDocument/2006/customXml" ds:itemID="{AF3A181B-E782-4878-9C1B-BD7D7DF1C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69432-6d72-42a7-b8e8-44707294afa2"/>
    <ds:schemaRef ds:uri="1196d923-5ac7-43fb-95ce-b3fa5caae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大阪工業大学</Template>
  <TotalTime>550</TotalTime>
  <Words>518</Words>
  <Application>Microsoft Macintosh PowerPoint</Application>
  <PresentationFormat>画面に合わせる (4:3)</PresentationFormat>
  <Paragraphs>68</Paragraphs>
  <Slides>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vt:lpstr>
      <vt:lpstr>游ゴシック</vt:lpstr>
      <vt:lpstr>Arial</vt:lpstr>
      <vt:lpstr>Segoe UI</vt:lpstr>
      <vt:lpstr>Wingdings</vt:lpstr>
      <vt:lpstr>大阪工業大学</vt:lpstr>
      <vt:lpstr>オセロゲーム使い方</vt:lpstr>
      <vt:lpstr>Overview</vt:lpstr>
      <vt:lpstr>プログラムを立ち上げる前の準備</vt:lpstr>
      <vt:lpstr>初期設定</vt:lpstr>
      <vt:lpstr>ゲーム開始</vt:lpstr>
      <vt:lpstr>拡張機能うんぬんかんぬん(参考程度)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長谷川　右京</dc:creator>
  <cp:lastModifiedBy>長谷川　右京</cp:lastModifiedBy>
  <cp:revision>7</cp:revision>
  <cp:lastPrinted>2023-12-14T00:08:54Z</cp:lastPrinted>
  <dcterms:created xsi:type="dcterms:W3CDTF">2025-05-04T17:14:08Z</dcterms:created>
  <dcterms:modified xsi:type="dcterms:W3CDTF">2025-05-05T02:24:19Z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0x0101003F6BAB8902328748B0FE5BEEE8D0CCB2</vt:lpwstr>
  </property>
</Properties>
</file>