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8" r:id="rId3"/>
    <p:sldId id="259" r:id="rId4"/>
    <p:sldId id="331" r:id="rId5"/>
    <p:sldId id="335" r:id="rId6"/>
    <p:sldId id="336" r:id="rId7"/>
    <p:sldId id="332" r:id="rId8"/>
    <p:sldId id="338" r:id="rId9"/>
    <p:sldId id="339" r:id="rId10"/>
    <p:sldId id="333" r:id="rId11"/>
    <p:sldId id="341" r:id="rId12"/>
    <p:sldId id="342" r:id="rId13"/>
    <p:sldId id="343" r:id="rId14"/>
    <p:sldId id="346" r:id="rId15"/>
    <p:sldId id="347" r:id="rId16"/>
    <p:sldId id="348" r:id="rId17"/>
    <p:sldId id="334" r:id="rId18"/>
    <p:sldId id="344" r:id="rId19"/>
    <p:sldId id="34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FBE5D6"/>
    <a:srgbClr val="DAE3F3"/>
    <a:srgbClr val="C85C12"/>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7" autoAdjust="0"/>
    <p:restoredTop sz="95416" autoAdjust="0"/>
  </p:normalViewPr>
  <p:slideViewPr>
    <p:cSldViewPr snapToGrid="0">
      <p:cViewPr>
        <p:scale>
          <a:sx n="136" d="100"/>
          <a:sy n="136" d="100"/>
        </p:scale>
        <p:origin x="350" y="106"/>
      </p:cViewPr>
      <p:guideLst/>
    </p:cSldViewPr>
  </p:slideViewPr>
  <p:notesTextViewPr>
    <p:cViewPr>
      <p:scale>
        <a:sx n="1" d="1"/>
        <a:sy n="1" d="1"/>
      </p:scale>
      <p:origin x="0" y="-17"/>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5EF10-77E6-4DEB-9B1A-E9E02E211928}" type="datetimeFigureOut">
              <a:rPr lang="zh-CN" altLang="en-US" smtClean="0"/>
              <a:t>2022/2/22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BCB09-A821-42C5-B4B3-A849D2C89DF9}" type="slidenum">
              <a:rPr lang="zh-CN" altLang="en-US" smtClean="0"/>
              <a:t>‹#›</a:t>
            </a:fld>
            <a:endParaRPr lang="zh-CN" altLang="en-US"/>
          </a:p>
        </p:txBody>
      </p:sp>
    </p:spTree>
    <p:extLst>
      <p:ext uri="{BB962C8B-B14F-4D97-AF65-F5344CB8AC3E}">
        <p14:creationId xmlns:p14="http://schemas.microsoft.com/office/powerpoint/2010/main" val="25943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各位老师好，我是软件</a:t>
            </a:r>
            <a:r>
              <a:rPr lang="en-US" altLang="zh-CN" dirty="0"/>
              <a:t>83</a:t>
            </a:r>
            <a:r>
              <a:rPr lang="zh-CN" altLang="en-US" dirty="0"/>
              <a:t>班的郑舒文，目前在王朝坤老师的指导下做毕业设计，题目是锚社区时序社交网络图生成算法的研究。</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1</a:t>
            </a:fld>
            <a:endParaRPr lang="zh-CN" altLang="en-US"/>
          </a:p>
        </p:txBody>
      </p:sp>
    </p:spTree>
    <p:extLst>
      <p:ext uri="{BB962C8B-B14F-4D97-AF65-F5344CB8AC3E}">
        <p14:creationId xmlns:p14="http://schemas.microsoft.com/office/powerpoint/2010/main" val="1739484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接下来介绍我的研究方案。</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10</a:t>
            </a:fld>
            <a:endParaRPr lang="zh-CN" altLang="en-US"/>
          </a:p>
        </p:txBody>
      </p:sp>
    </p:spTree>
    <p:extLst>
      <p:ext uri="{BB962C8B-B14F-4D97-AF65-F5344CB8AC3E}">
        <p14:creationId xmlns:p14="http://schemas.microsoft.com/office/powerpoint/2010/main" val="2769336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如何生成锚社区？</a:t>
            </a:r>
            <a:endParaRPr lang="en-US" altLang="zh-CN" dirty="0"/>
          </a:p>
          <a:p>
            <a:endParaRPr lang="en-US" altLang="zh-CN" dirty="0"/>
          </a:p>
          <a:p>
            <a:r>
              <a:rPr lang="zh-CN" altLang="en-US" dirty="0"/>
              <a:t>第一步，采用滑动窗口的思想生成每个社区：</a:t>
            </a:r>
            <a:endParaRPr lang="en-US" altLang="zh-CN" dirty="0"/>
          </a:p>
          <a:p>
            <a:pPr marL="171450" indent="-171450">
              <a:buFont typeface="Arial" panose="020B0604020202020204" pitchFamily="34" charset="0"/>
              <a:buChar char="•"/>
            </a:pPr>
            <a:r>
              <a:rPr lang="zh-CN" altLang="en-US" dirty="0"/>
              <a:t>用户先输入时间窗口的长度和每次移动的步长，这里我们用不同颜色代表不同的时间窗口或者说区间。</a:t>
            </a:r>
            <a:endParaRPr lang="en-US" altLang="zh-CN" dirty="0"/>
          </a:p>
          <a:p>
            <a:pPr marL="171450" indent="-171450">
              <a:buFont typeface="Arial" panose="020B0604020202020204" pitchFamily="34" charset="0"/>
              <a:buChar char="•"/>
            </a:pPr>
            <a:r>
              <a:rPr lang="zh-CN" altLang="en-US" dirty="0"/>
              <a:t>然后算法对每个锚定的时间窗口，随机选取节点生成社区，其中每条边的时间戳都在时间窗口以内。</a:t>
            </a:r>
            <a:endParaRPr lang="en-US" altLang="zh-CN" dirty="0"/>
          </a:p>
          <a:p>
            <a:pPr marL="171450" indent="-171450">
              <a:buFont typeface="Arial" panose="020B0604020202020204" pitchFamily="34" charset="0"/>
              <a:buChar char="•"/>
            </a:pPr>
            <a:r>
              <a:rPr lang="zh-CN" altLang="en-US" dirty="0"/>
              <a:t>比如针对时间窗口</a:t>
            </a:r>
            <a:r>
              <a:rPr lang="en-US" altLang="zh-CN" dirty="0"/>
              <a:t>1</a:t>
            </a:r>
            <a:r>
              <a:rPr lang="zh-CN" altLang="en-US" dirty="0"/>
              <a:t>生成一个社区，针对时间窗口</a:t>
            </a:r>
            <a:r>
              <a:rPr lang="en-US" altLang="zh-CN" dirty="0"/>
              <a:t>2</a:t>
            </a:r>
            <a:r>
              <a:rPr lang="zh-CN" altLang="en-US" dirty="0"/>
              <a:t>生成一个社区，等等等等。</a:t>
            </a:r>
            <a:endParaRPr lang="en-US" altLang="zh-CN" dirty="0"/>
          </a:p>
          <a:p>
            <a:pPr marL="171450" indent="-171450">
              <a:buFont typeface="Arial" panose="020B0604020202020204" pitchFamily="34" charset="0"/>
              <a:buChar char="•"/>
            </a:pPr>
            <a:endParaRPr lang="en-US" altLang="zh-CN" dirty="0"/>
          </a:p>
          <a:p>
            <a:pPr marL="0" indent="0">
              <a:buFont typeface="Arial" panose="020B0604020202020204" pitchFamily="34" charset="0"/>
              <a:buNone/>
            </a:pPr>
            <a:r>
              <a:rPr lang="zh-CN" altLang="en-US" dirty="0"/>
              <a:t>这里的难点是：锚社区的时间区间长度不一定是相同的，需要寻找比滑动窗口更好的刻画方式。</a:t>
            </a:r>
            <a:endParaRPr lang="en-US" altLang="zh-CN" dirty="0"/>
          </a:p>
          <a:p>
            <a:pPr marL="0" indent="0">
              <a:buFont typeface="Arial" panose="020B0604020202020204" pitchFamily="34" charset="0"/>
              <a:buNone/>
            </a:pPr>
            <a:r>
              <a:rPr lang="zh-CN" altLang="en-US" dirty="0"/>
              <a:t>以及为边打标上时间戳的一种常见方式是在其中搜索路径并递增赋值，但</a:t>
            </a:r>
            <a:r>
              <a:rPr lang="en-US" altLang="zh-CN" dirty="0" err="1"/>
              <a:t>fastsgg</a:t>
            </a:r>
            <a:r>
              <a:rPr lang="zh-CN" altLang="en-US" dirty="0"/>
              <a:t>本身可以生成</a:t>
            </a:r>
            <a:r>
              <a:rPr lang="en-US" altLang="zh-CN" dirty="0"/>
              <a:t>trillion</a:t>
            </a:r>
            <a:r>
              <a:rPr lang="zh-CN" altLang="en-US" dirty="0"/>
              <a:t>级别的图，在这种图上做路径搜索会占用大量时间或空间资源，影响效率，因此要寻找更好的打标方式或者做出优化。</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11</a:t>
            </a:fld>
            <a:endParaRPr lang="zh-CN" altLang="en-US"/>
          </a:p>
        </p:txBody>
      </p:sp>
    </p:spTree>
    <p:extLst>
      <p:ext uri="{BB962C8B-B14F-4D97-AF65-F5344CB8AC3E}">
        <p14:creationId xmlns:p14="http://schemas.microsoft.com/office/powerpoint/2010/main" val="4273212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这些小社区是可以叠加在一起的，忽略时间戳后这些社区将类似于重叠社区</a:t>
            </a:r>
            <a:endParaRPr lang="en-US" altLang="zh-CN" dirty="0"/>
          </a:p>
          <a:p>
            <a:r>
              <a:rPr lang="zh-CN" altLang="en-US" dirty="0"/>
              <a:t>就是同一节点可以属于不同的社区，比如正中心的这个节点既可以属于红色社区，也可以属于蓝色社区。</a:t>
            </a:r>
            <a:endParaRPr lang="en-US" altLang="zh-CN" dirty="0"/>
          </a:p>
          <a:p>
            <a:endParaRPr lang="en-US" altLang="zh-CN" dirty="0"/>
          </a:p>
          <a:p>
            <a:r>
              <a:rPr lang="zh-CN" altLang="en-US" dirty="0"/>
              <a:t>但实际上，控制社区重叠程度，即社区之间有多少个节点重叠；以及选定具体是哪些节点重叠，都是比较有难度的。</a:t>
            </a:r>
            <a:endParaRPr lang="en-US" altLang="zh-CN" dirty="0"/>
          </a:p>
        </p:txBody>
      </p:sp>
      <p:sp>
        <p:nvSpPr>
          <p:cNvPr id="4" name="灯片编号占位符 3"/>
          <p:cNvSpPr>
            <a:spLocks noGrp="1"/>
          </p:cNvSpPr>
          <p:nvPr>
            <p:ph type="sldNum" sz="quarter" idx="5"/>
          </p:nvPr>
        </p:nvSpPr>
        <p:spPr/>
        <p:txBody>
          <a:bodyPr/>
          <a:lstStyle/>
          <a:p>
            <a:fld id="{FF0BCB09-A821-42C5-B4B3-A849D2C89DF9}" type="slidenum">
              <a:rPr lang="zh-CN" altLang="en-US" smtClean="0"/>
              <a:t>12</a:t>
            </a:fld>
            <a:endParaRPr lang="zh-CN" altLang="en-US"/>
          </a:p>
        </p:txBody>
      </p:sp>
    </p:spTree>
    <p:extLst>
      <p:ext uri="{BB962C8B-B14F-4D97-AF65-F5344CB8AC3E}">
        <p14:creationId xmlns:p14="http://schemas.microsoft.com/office/powerpoint/2010/main" val="3263833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最后一步，就是生成社区之间的边，也就是连接处于不同社区的两个节点。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因此考虑节点</a:t>
            </a:r>
            <a:r>
              <a:rPr lang="en-US" altLang="zh-CN" dirty="0"/>
              <a:t>u</a:t>
            </a:r>
            <a:r>
              <a:rPr lang="zh-CN" altLang="en-US"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对于那些从来没有和</a:t>
            </a:r>
            <a:r>
              <a:rPr lang="en-US" altLang="zh-CN" dirty="0"/>
              <a:t>u</a:t>
            </a:r>
            <a:r>
              <a:rPr lang="zh-CN" altLang="en-US" dirty="0"/>
              <a:t>共处在一个社区的节点</a:t>
            </a:r>
            <a:r>
              <a:rPr lang="en-US" altLang="zh-CN" dirty="0"/>
              <a:t>v</a:t>
            </a:r>
            <a:r>
              <a:rPr lang="zh-CN" altLang="en-US" dirty="0"/>
              <a:t>，它们可以以任意时间戳相连，因为它们在拓扑结构上就在</a:t>
            </a:r>
            <a:r>
              <a:rPr lang="en-US" altLang="zh-CN" dirty="0"/>
              <a:t>u</a:t>
            </a:r>
            <a:r>
              <a:rPr lang="zh-CN" altLang="en-US" dirty="0"/>
              <a:t>的所有社区之外。</a:t>
            </a:r>
            <a:endParaRPr lang="en-US" altLang="zh-CN" dirty="0"/>
          </a:p>
          <a:p>
            <a:endParaRPr lang="en-US" altLang="zh-CN" dirty="0"/>
          </a:p>
          <a:p>
            <a:r>
              <a:rPr lang="zh-CN" altLang="en-US" dirty="0"/>
              <a:t>对于在某个时间段内曾经和</a:t>
            </a:r>
            <a:r>
              <a:rPr lang="en-US" altLang="zh-CN" dirty="0"/>
              <a:t>u</a:t>
            </a:r>
            <a:r>
              <a:rPr lang="zh-CN" altLang="en-US" dirty="0"/>
              <a:t>处于同一个社区的</a:t>
            </a:r>
            <a:r>
              <a:rPr lang="en-US" altLang="zh-CN" dirty="0"/>
              <a:t>w</a:t>
            </a:r>
            <a:r>
              <a:rPr lang="zh-CN" altLang="en-US" dirty="0"/>
              <a:t>，它们也可以相连，但是对应的时间戳要在社区对应的时间区间之外；这样虽然</a:t>
            </a:r>
            <a:r>
              <a:rPr lang="en-US" altLang="zh-CN" dirty="0"/>
              <a:t>w</a:t>
            </a:r>
            <a:r>
              <a:rPr lang="zh-CN" altLang="en-US" dirty="0"/>
              <a:t>和</a:t>
            </a:r>
            <a:r>
              <a:rPr lang="en-US" altLang="zh-CN" dirty="0"/>
              <a:t>u</a:t>
            </a:r>
            <a:r>
              <a:rPr lang="zh-CN" altLang="en-US" dirty="0"/>
              <a:t>在拓扑上相连，但是</a:t>
            </a:r>
            <a:r>
              <a:rPr lang="en-US" altLang="zh-CN" dirty="0"/>
              <a:t>w</a:t>
            </a:r>
            <a:r>
              <a:rPr lang="zh-CN" altLang="en-US" dirty="0"/>
              <a:t>在时间上跑到了这个社区外面。</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通过以上步骤，我们基本完成了带锚社区的时序社交网络图的生成。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但是其中还遗留了一些问题，这是我下一步需要搜集分析时序数据要发现的规律和解决的问题。</a:t>
            </a:r>
            <a:endParaRPr lang="en-US" altLang="zh-CN" dirty="0"/>
          </a:p>
        </p:txBody>
      </p:sp>
      <p:sp>
        <p:nvSpPr>
          <p:cNvPr id="4" name="灯片编号占位符 3"/>
          <p:cNvSpPr>
            <a:spLocks noGrp="1"/>
          </p:cNvSpPr>
          <p:nvPr>
            <p:ph type="sldNum" sz="quarter" idx="5"/>
          </p:nvPr>
        </p:nvSpPr>
        <p:spPr/>
        <p:txBody>
          <a:bodyPr/>
          <a:lstStyle/>
          <a:p>
            <a:fld id="{FF0BCB09-A821-42C5-B4B3-A849D2C89DF9}" type="slidenum">
              <a:rPr lang="zh-CN" altLang="en-US" smtClean="0"/>
              <a:t>13</a:t>
            </a:fld>
            <a:endParaRPr lang="zh-CN" altLang="en-US"/>
          </a:p>
        </p:txBody>
      </p:sp>
    </p:spTree>
    <p:extLst>
      <p:ext uri="{BB962C8B-B14F-4D97-AF65-F5344CB8AC3E}">
        <p14:creationId xmlns:p14="http://schemas.microsoft.com/office/powerpoint/2010/main" val="2555135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Ground truth</a:t>
            </a:r>
            <a:r>
              <a:rPr lang="zh-CN" altLang="en-US" dirty="0"/>
              <a:t>中，统计信息包括：</a:t>
            </a:r>
            <a:endParaRPr lang="en-US" altLang="zh-CN" dirty="0"/>
          </a:p>
          <a:p>
            <a:r>
              <a:rPr lang="zh-CN" altLang="en-US" dirty="0"/>
              <a:t>节点、边和社区的数量</a:t>
            </a:r>
            <a:endParaRPr lang="en-US" altLang="zh-CN" dirty="0"/>
          </a:p>
          <a:p>
            <a:r>
              <a:rPr lang="zh-CN" altLang="en-US" dirty="0"/>
              <a:t>社区的直径</a:t>
            </a:r>
            <a:endParaRPr lang="en-US" altLang="zh-CN" dirty="0"/>
          </a:p>
          <a:p>
            <a:r>
              <a:rPr lang="zh-CN" altLang="en-US" b="0" i="0" dirty="0">
                <a:solidFill>
                  <a:srgbClr val="333333"/>
                </a:solidFill>
                <a:effectLst/>
                <a:latin typeface="-apple-system"/>
              </a:rPr>
              <a:t>社区的平均路径长度</a:t>
            </a:r>
            <a:endParaRPr lang="en-US" altLang="zh-CN" b="0" i="0" dirty="0">
              <a:solidFill>
                <a:srgbClr val="333333"/>
              </a:solidFill>
              <a:effectLst/>
              <a:latin typeface="-apple-system"/>
            </a:endParaRPr>
          </a:p>
          <a:p>
            <a:pPr algn="l">
              <a:buFont typeface="Arial" panose="020B0604020202020204" pitchFamily="34" charset="0"/>
              <a:buNone/>
            </a:pPr>
            <a:r>
              <a:rPr lang="zh-CN" altLang="en-US" b="0" i="0" dirty="0">
                <a:solidFill>
                  <a:srgbClr val="333333"/>
                </a:solidFill>
                <a:effectLst/>
                <a:latin typeface="-apple-system"/>
              </a:rPr>
              <a:t>聚集系数</a:t>
            </a:r>
          </a:p>
          <a:p>
            <a:pPr algn="l">
              <a:buFont typeface="Arial" panose="020B0604020202020204" pitchFamily="34" charset="0"/>
              <a:buNone/>
            </a:pPr>
            <a:r>
              <a:rPr lang="zh-CN" altLang="en-US" b="0" i="0" dirty="0">
                <a:solidFill>
                  <a:srgbClr val="333333"/>
                </a:solidFill>
                <a:effectLst/>
                <a:latin typeface="-apple-system"/>
              </a:rPr>
              <a:t>同配系数等等。</a:t>
            </a:r>
            <a:endParaRPr lang="en-US" altLang="zh-CN" b="0"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i="0" dirty="0">
                <a:solidFill>
                  <a:srgbClr val="333333"/>
                </a:solidFill>
                <a:effectLst/>
                <a:latin typeface="-apple-system"/>
              </a:rPr>
              <a:t>样例如右图所示。</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14</a:t>
            </a:fld>
            <a:endParaRPr lang="zh-CN" altLang="en-US"/>
          </a:p>
        </p:txBody>
      </p:sp>
    </p:spTree>
    <p:extLst>
      <p:ext uri="{BB962C8B-B14F-4D97-AF65-F5344CB8AC3E}">
        <p14:creationId xmlns:p14="http://schemas.microsoft.com/office/powerpoint/2010/main" val="3430416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pple-system"/>
              </a:rPr>
              <a:t>可视化信息包括出入度分布图和社区结构图等。</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15</a:t>
            </a:fld>
            <a:endParaRPr lang="zh-CN" altLang="en-US"/>
          </a:p>
        </p:txBody>
      </p:sp>
    </p:spTree>
    <p:extLst>
      <p:ext uri="{BB962C8B-B14F-4D97-AF65-F5344CB8AC3E}">
        <p14:creationId xmlns:p14="http://schemas.microsoft.com/office/powerpoint/2010/main" val="229750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pple-system"/>
              </a:rPr>
              <a:t>基于提出的算法，进一步地设计如图所示的社交网络图生成管理系统业务架构：</a:t>
            </a:r>
            <a:endParaRPr lang="en-US" altLang="zh-CN" b="0" i="0" dirty="0">
              <a:solidFill>
                <a:srgbClr val="333333"/>
              </a:solidFill>
              <a:effectLst/>
              <a:latin typeface="-apple-system"/>
            </a:endParaRPr>
          </a:p>
          <a:p>
            <a:endParaRPr lang="en-US" altLang="zh-CN" b="0" i="0" dirty="0">
              <a:solidFill>
                <a:srgbClr val="333333"/>
              </a:solidFill>
              <a:effectLst/>
              <a:latin typeface="-apple-system"/>
            </a:endParaRPr>
          </a:p>
          <a:p>
            <a:r>
              <a:rPr lang="zh-CN" altLang="en-US" b="0" i="0" dirty="0">
                <a:solidFill>
                  <a:srgbClr val="333333"/>
                </a:solidFill>
                <a:effectLst/>
                <a:latin typeface="-apple-system"/>
              </a:rPr>
              <a:t>系统目前主要以</a:t>
            </a:r>
            <a:r>
              <a:rPr lang="en-US" altLang="zh-CN" b="0" i="0" dirty="0">
                <a:solidFill>
                  <a:srgbClr val="333333"/>
                </a:solidFill>
                <a:effectLst/>
                <a:latin typeface="-apple-system"/>
              </a:rPr>
              <a:t>web</a:t>
            </a:r>
            <a:r>
              <a:rPr lang="zh-CN" altLang="en-US" b="0" i="0" dirty="0">
                <a:solidFill>
                  <a:srgbClr val="333333"/>
                </a:solidFill>
                <a:effectLst/>
                <a:latin typeface="-apple-system"/>
              </a:rPr>
              <a:t>端来面向用户，包括算法介绍、使用样例、数据集配置和数据集列表等内容；</a:t>
            </a:r>
            <a:endParaRPr lang="en-US" altLang="zh-CN" b="0" i="0" dirty="0">
              <a:solidFill>
                <a:srgbClr val="333333"/>
              </a:solidFill>
              <a:effectLst/>
              <a:latin typeface="-apple-system"/>
            </a:endParaRPr>
          </a:p>
          <a:p>
            <a:endParaRPr lang="en-US" altLang="zh-CN" b="0" i="0" dirty="0">
              <a:solidFill>
                <a:srgbClr val="333333"/>
              </a:solidFill>
              <a:effectLst/>
              <a:latin typeface="-apple-system"/>
            </a:endParaRPr>
          </a:p>
          <a:p>
            <a:r>
              <a:rPr lang="zh-CN" altLang="en-US" b="0" i="0" dirty="0">
                <a:solidFill>
                  <a:srgbClr val="333333"/>
                </a:solidFill>
                <a:effectLst/>
                <a:latin typeface="-apple-system"/>
              </a:rPr>
              <a:t>系统主要有四大核心业务</a:t>
            </a:r>
            <a:endParaRPr lang="en-US" altLang="zh-CN" b="0" i="0" dirty="0">
              <a:solidFill>
                <a:srgbClr val="333333"/>
              </a:solidFill>
              <a:effectLst/>
              <a:latin typeface="-apple-system"/>
            </a:endParaRPr>
          </a:p>
          <a:p>
            <a:r>
              <a:rPr lang="zh-CN" altLang="en-US" b="0" i="0" dirty="0">
                <a:solidFill>
                  <a:srgbClr val="333333"/>
                </a:solidFill>
                <a:effectLst/>
                <a:latin typeface="-apple-system"/>
              </a:rPr>
              <a:t>它接收输入的各种配置，包括直接输入</a:t>
            </a:r>
            <a:r>
              <a:rPr lang="en-US" altLang="zh-CN" b="0" i="0" dirty="0">
                <a:solidFill>
                  <a:srgbClr val="333333"/>
                </a:solidFill>
                <a:effectLst/>
                <a:latin typeface="-apple-system"/>
              </a:rPr>
              <a:t>JSON</a:t>
            </a:r>
            <a:r>
              <a:rPr lang="zh-CN" altLang="en-US" b="0" i="0" dirty="0">
                <a:solidFill>
                  <a:srgbClr val="333333"/>
                </a:solidFill>
                <a:effectLst/>
                <a:latin typeface="-apple-system"/>
              </a:rPr>
              <a:t>文件、利用系统本身来配置节点、边、社区、指定名称和保存格式等等；</a:t>
            </a:r>
            <a:endParaRPr lang="en-US" altLang="zh-CN" b="0"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pple-system"/>
              </a:rPr>
              <a:t>然后可以调用核心算法，生成对应的社交网络图；</a:t>
            </a:r>
            <a:endParaRPr lang="en-US" altLang="zh-CN" b="0" i="0" dirty="0">
              <a:solidFill>
                <a:srgbClr val="333333"/>
              </a:solidFill>
              <a:effectLst/>
              <a:latin typeface="-apple-system"/>
            </a:endParaRPr>
          </a:p>
          <a:p>
            <a:r>
              <a:rPr lang="zh-CN" altLang="en-US" b="0" i="0" dirty="0">
                <a:solidFill>
                  <a:srgbClr val="333333"/>
                </a:solidFill>
                <a:effectLst/>
                <a:latin typeface="-apple-system"/>
              </a:rPr>
              <a:t>它提供对游客、注册用户的不同权限管理；还具有数据集管理的功能，包括数据集的增删改查及其可视化。</a:t>
            </a:r>
            <a:endParaRPr lang="en-US" altLang="zh-CN" b="0" i="0" dirty="0">
              <a:solidFill>
                <a:srgbClr val="333333"/>
              </a:solidFill>
              <a:effectLst/>
              <a:latin typeface="-apple-system"/>
            </a:endParaRPr>
          </a:p>
          <a:p>
            <a:endParaRPr lang="en-US" altLang="zh-CN" b="0" i="0" dirty="0">
              <a:solidFill>
                <a:srgbClr val="333333"/>
              </a:solidFill>
              <a:effectLst/>
              <a:latin typeface="-apple-system"/>
            </a:endParaRPr>
          </a:p>
          <a:p>
            <a:r>
              <a:rPr lang="zh-CN" altLang="en-US" b="0" i="0" dirty="0">
                <a:solidFill>
                  <a:srgbClr val="333333"/>
                </a:solidFill>
                <a:effectLst/>
                <a:latin typeface="-apple-system"/>
              </a:rPr>
              <a:t>系统底层数据采用</a:t>
            </a:r>
            <a:r>
              <a:rPr lang="en-US" altLang="zh-CN" b="0" i="0" dirty="0">
                <a:solidFill>
                  <a:srgbClr val="333333"/>
                </a:solidFill>
                <a:effectLst/>
                <a:latin typeface="-apple-system"/>
              </a:rPr>
              <a:t>Db.sqlite3</a:t>
            </a:r>
            <a:r>
              <a:rPr lang="zh-CN" altLang="en-US" b="0" i="0" dirty="0">
                <a:solidFill>
                  <a:srgbClr val="333333"/>
                </a:solidFill>
                <a:effectLst/>
                <a:latin typeface="-apple-system"/>
              </a:rPr>
              <a:t>数据库，采用</a:t>
            </a:r>
            <a:r>
              <a:rPr lang="en-US" altLang="zh-CN" b="0" i="0" dirty="0">
                <a:solidFill>
                  <a:srgbClr val="333333"/>
                </a:solidFill>
                <a:effectLst/>
                <a:latin typeface="-apple-system"/>
              </a:rPr>
              <a:t>CSNAS</a:t>
            </a:r>
            <a:r>
              <a:rPr lang="zh-CN" altLang="en-US" b="0" i="0" dirty="0">
                <a:solidFill>
                  <a:srgbClr val="333333"/>
                </a:solidFill>
                <a:effectLst/>
                <a:latin typeface="-apple-system"/>
              </a:rPr>
              <a:t>来存储和管理社交网络图，这是实验室王彬彬学长之前的工作。</a:t>
            </a:r>
            <a:endParaRPr lang="en-US" altLang="zh-CN"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FF0BCB09-A821-42C5-B4B3-A849D2C89DF9}" type="slidenum">
              <a:rPr lang="zh-CN" altLang="en-US" smtClean="0"/>
              <a:t>16</a:t>
            </a:fld>
            <a:endParaRPr lang="zh-CN" altLang="en-US"/>
          </a:p>
        </p:txBody>
      </p:sp>
    </p:spTree>
    <p:extLst>
      <p:ext uri="{BB962C8B-B14F-4D97-AF65-F5344CB8AC3E}">
        <p14:creationId xmlns:p14="http://schemas.microsoft.com/office/powerpoint/2010/main" val="21332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下面是我毕设工作的计划。</a:t>
            </a:r>
            <a:endParaRPr lang="en-US" altLang="zh-CN" dirty="0"/>
          </a:p>
          <a:p>
            <a:r>
              <a:rPr lang="zh-CN" altLang="en-US" dirty="0"/>
              <a:t>（</a:t>
            </a:r>
            <a:r>
              <a:rPr lang="en-US" altLang="zh-CN" dirty="0"/>
              <a:t>or</a:t>
            </a:r>
            <a:r>
              <a:rPr lang="zh-CN" altLang="en-US" dirty="0"/>
              <a:t>我毕设的工作计划如下）</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17</a:t>
            </a:fld>
            <a:endParaRPr lang="zh-CN" altLang="en-US"/>
          </a:p>
        </p:txBody>
      </p:sp>
    </p:spTree>
    <p:extLst>
      <p:ext uri="{BB962C8B-B14F-4D97-AF65-F5344CB8AC3E}">
        <p14:creationId xmlns:p14="http://schemas.microsoft.com/office/powerpoint/2010/main" val="1216460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目前已经完成了对文献的初步阅读和整理，制定了大致的方案，完成了包括文献翻译等等在内的开题报告要求</a:t>
            </a:r>
            <a:endParaRPr lang="en-US" altLang="zh-CN" dirty="0"/>
          </a:p>
          <a:p>
            <a:endParaRPr lang="en-US" altLang="zh-CN" dirty="0"/>
          </a:p>
          <a:p>
            <a:r>
              <a:rPr lang="zh-CN" altLang="en-US" dirty="0"/>
              <a:t>接下来将按照计划时间表，收集时序图数据集并发现其具体时序规律，其次根据该规律和大致方案填充方案细节，然后对图生成</a:t>
            </a:r>
            <a:r>
              <a:rPr lang="zh-CN" altLang="en-US" b="1" dirty="0"/>
              <a:t>算法</a:t>
            </a:r>
            <a:r>
              <a:rPr lang="zh-CN" altLang="en-US" dirty="0"/>
              <a:t>进行具体实现和优化，对图生成</a:t>
            </a:r>
            <a:r>
              <a:rPr lang="zh-CN" altLang="en-US" b="1" dirty="0"/>
              <a:t>系统</a:t>
            </a:r>
            <a:r>
              <a:rPr lang="zh-CN" altLang="en-US" dirty="0"/>
              <a:t>进行设计和实现，并最终完成毕业论文及答辩。</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18</a:t>
            </a:fld>
            <a:endParaRPr lang="zh-CN" altLang="en-US"/>
          </a:p>
        </p:txBody>
      </p:sp>
    </p:spTree>
    <p:extLst>
      <p:ext uri="{BB962C8B-B14F-4D97-AF65-F5344CB8AC3E}">
        <p14:creationId xmlns:p14="http://schemas.microsoft.com/office/powerpoint/2010/main" val="728128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谢谢大家！</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19</a:t>
            </a:fld>
            <a:endParaRPr lang="zh-CN" altLang="en-US"/>
          </a:p>
        </p:txBody>
      </p:sp>
    </p:spTree>
    <p:extLst>
      <p:ext uri="{BB962C8B-B14F-4D97-AF65-F5344CB8AC3E}">
        <p14:creationId xmlns:p14="http://schemas.microsoft.com/office/powerpoint/2010/main" val="327539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接下来我将从</a:t>
            </a:r>
            <a:r>
              <a:rPr kumimoji="1" lang="zh-CN" altLang="en-US" dirty="0"/>
              <a:t>下面几个方面来介绍我将做的工作。首先是研究背景。</a:t>
            </a:r>
            <a:endParaRPr lang="zh-CN" altLang="en-US" dirty="0"/>
          </a:p>
        </p:txBody>
      </p:sp>
      <p:sp>
        <p:nvSpPr>
          <p:cNvPr id="4" name="灯片编号占位符 3"/>
          <p:cNvSpPr>
            <a:spLocks noGrp="1"/>
          </p:cNvSpPr>
          <p:nvPr>
            <p:ph type="sldNum" sz="quarter" idx="5"/>
          </p:nvPr>
        </p:nvSpPr>
        <p:spPr/>
        <p:txBody>
          <a:bodyPr/>
          <a:lstStyle/>
          <a:p>
            <a:fld id="{FF0BCB09-A821-42C5-B4B3-A849D2C89DF9}" type="slidenum">
              <a:rPr lang="zh-CN" altLang="en-US" smtClean="0"/>
              <a:t>2</a:t>
            </a:fld>
            <a:endParaRPr lang="zh-CN" altLang="en-US"/>
          </a:p>
        </p:txBody>
      </p:sp>
    </p:spTree>
    <p:extLst>
      <p:ext uri="{BB962C8B-B14F-4D97-AF65-F5344CB8AC3E}">
        <p14:creationId xmlns:p14="http://schemas.microsoft.com/office/powerpoint/2010/main" val="209500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为什么要研究这个题目呢？</a:t>
            </a:r>
            <a:endParaRPr lang="en-US" altLang="zh-CN" dirty="0"/>
          </a:p>
          <a:p>
            <a:endParaRPr lang="en-US" altLang="zh-CN" dirty="0"/>
          </a:p>
          <a:p>
            <a:r>
              <a:rPr lang="zh-CN" altLang="en-US" dirty="0"/>
              <a:t>首先，社交网络图数据是广泛存在的，比如人们经常在</a:t>
            </a:r>
            <a:r>
              <a:rPr lang="zh-CN" altLang="en-US" b="0" i="0" dirty="0">
                <a:solidFill>
                  <a:srgbClr val="333333"/>
                </a:solidFill>
                <a:effectLst/>
                <a:latin typeface="-apple-system"/>
              </a:rPr>
              <a:t>社交平台来互动和交流，可以从图的视角对它们进行建模。</a:t>
            </a:r>
            <a:endParaRPr lang="en-US" altLang="zh-CN" b="0" i="0" dirty="0">
              <a:solidFill>
                <a:srgbClr val="333333"/>
              </a:solidFill>
              <a:effectLst/>
              <a:latin typeface="-apple-system"/>
            </a:endParaRPr>
          </a:p>
          <a:p>
            <a:endParaRPr lang="en-US" altLang="zh-CN" b="0" i="0" dirty="0">
              <a:solidFill>
                <a:srgbClr val="333333"/>
              </a:solidFill>
              <a:effectLst/>
              <a:latin typeface="-apple-system"/>
            </a:endParaRPr>
          </a:p>
          <a:p>
            <a:r>
              <a:rPr lang="zh-CN" altLang="en-US" b="0" i="0" dirty="0">
                <a:solidFill>
                  <a:srgbClr val="333333"/>
                </a:solidFill>
                <a:effectLst/>
                <a:latin typeface="-apple-system"/>
              </a:rPr>
              <a:t>对于社交网络领域的算法来说，生成数据集是必要的，因为算法需要数据来检验和评估有效性和高效性；而真实数据集又由于成本或隐私等问题不易获取。</a:t>
            </a:r>
            <a:endParaRPr lang="en-US" altLang="zh-CN" b="0" i="0" dirty="0">
              <a:solidFill>
                <a:srgbClr val="333333"/>
              </a:solidFill>
              <a:effectLst/>
              <a:latin typeface="-apple-system"/>
            </a:endParaRPr>
          </a:p>
          <a:p>
            <a:endParaRPr lang="en-US" altLang="zh-CN" b="0" i="0" dirty="0">
              <a:solidFill>
                <a:srgbClr val="333333"/>
              </a:solidFill>
              <a:effectLst/>
              <a:latin typeface="-apple-system"/>
            </a:endParaRPr>
          </a:p>
          <a:p>
            <a:r>
              <a:rPr lang="zh-CN" altLang="en-US" b="0" i="0" dirty="0">
                <a:solidFill>
                  <a:srgbClr val="333333"/>
                </a:solidFill>
                <a:effectLst/>
                <a:latin typeface="-apple-system"/>
              </a:rPr>
              <a:t>真实图往往有不断演化的特点，而时序图是一种很好地表达该特点的方式，但时序图的生成仍有待研究。</a:t>
            </a:r>
            <a:endParaRPr lang="en-US" altLang="zh-CN" b="0" i="0" dirty="0">
              <a:solidFill>
                <a:srgbClr val="333333"/>
              </a:solidFill>
              <a:effectLst/>
              <a:latin typeface="-apple-system"/>
            </a:endParaRPr>
          </a:p>
          <a:p>
            <a:r>
              <a:rPr lang="zh-CN" altLang="en-US" b="0" i="0" dirty="0">
                <a:solidFill>
                  <a:srgbClr val="333333"/>
                </a:solidFill>
                <a:effectLst/>
                <a:latin typeface="-apple-system"/>
              </a:rPr>
              <a:t>其次，短时频繁交互也是重要时序特征之一，我们把具有这样特点的社区称之为锚社区。</a:t>
            </a:r>
            <a:endParaRPr lang="en-US" altLang="zh-CN"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FF0BCB09-A821-42C5-B4B3-A849D2C89DF9}" type="slidenum">
              <a:rPr lang="zh-CN" altLang="en-US" smtClean="0"/>
              <a:t>3</a:t>
            </a:fld>
            <a:endParaRPr lang="zh-CN" altLang="en-US"/>
          </a:p>
        </p:txBody>
      </p:sp>
    </p:spTree>
    <p:extLst>
      <p:ext uri="{BB962C8B-B14F-4D97-AF65-F5344CB8AC3E}">
        <p14:creationId xmlns:p14="http://schemas.microsoft.com/office/powerpoint/2010/main" val="374711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接下来介绍一下相关工作。</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4</a:t>
            </a:fld>
            <a:endParaRPr lang="zh-CN" altLang="en-US"/>
          </a:p>
        </p:txBody>
      </p:sp>
    </p:spTree>
    <p:extLst>
      <p:ext uri="{BB962C8B-B14F-4D97-AF65-F5344CB8AC3E}">
        <p14:creationId xmlns:p14="http://schemas.microsoft.com/office/powerpoint/2010/main" val="2853533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社交网络图的生成主要基于传统模型或者深度学习模型两种。</a:t>
                </a:r>
                <a:endParaRPr lang="en-US" altLang="zh-CN" dirty="0"/>
              </a:p>
              <a:p>
                <a:endParaRPr lang="en-US" altLang="zh-CN" dirty="0"/>
              </a:p>
              <a:p>
                <a:r>
                  <a:rPr lang="zh-CN" altLang="en-US" dirty="0"/>
                  <a:t>传统模型主要利用概率分布来控制生成图。如 </a:t>
                </a:r>
                <a:r>
                  <a:rPr lang="en-US" altLang="zh-CN" dirty="0"/>
                  <a:t>R-MAT</a:t>
                </a:r>
                <a:r>
                  <a:rPr lang="zh-CN" altLang="en-US" dirty="0"/>
                  <a:t>，就是不断更新图的邻接矩阵，来生成一张符合度数幂律分布的图；而</a:t>
                </a:r>
                <a:r>
                  <a:rPr lang="en-US" altLang="zh-CN" dirty="0" err="1"/>
                  <a:t>FastSGG</a:t>
                </a:r>
                <a:r>
                  <a:rPr lang="zh-CN" altLang="en-US" dirty="0"/>
                  <a:t>选择利用</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𝐷</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𝐺</m:t>
                    </m:r>
                  </m:oMath>
                </a14:m>
                <a:r>
                  <a:rPr lang="zh-CN" altLang="en-US" dirty="0"/>
                  <a:t>模型，用户可以指定度数分布及其参数，然后生成超大规模的图数据。</a:t>
                </a:r>
                <a:endParaRPr lang="en-US" altLang="zh-CN" dirty="0"/>
              </a:p>
              <a:p>
                <a:endParaRPr lang="en-US" altLang="zh-CN" dirty="0"/>
              </a:p>
              <a:p>
                <a:r>
                  <a:rPr lang="zh-CN" altLang="en-US" dirty="0"/>
                  <a:t>近年来深度学习发展迅速，也有一些基于其上的图生成方法，如</a:t>
                </a:r>
                <a:r>
                  <a:rPr lang="en-US" altLang="zh-CN" dirty="0" err="1"/>
                  <a:t>GraphVAE</a:t>
                </a:r>
                <a:r>
                  <a:rPr lang="zh-CN" altLang="en-US" dirty="0"/>
                  <a:t>就是将图的邻接矩阵打平成一个</a:t>
                </a:r>
                <a:r>
                  <a:rPr lang="zh-CN" altLang="en-US" sz="1400" dirty="0">
                    <a:latin typeface="微软雅黑" panose="020B0503020204020204" pitchFamily="34" charset="-122"/>
                    <a:ea typeface="微软雅黑" panose="020B0503020204020204" pitchFamily="34" charset="-122"/>
                  </a:rPr>
                  <a:t>向量，再输进</a:t>
                </a:r>
                <a:r>
                  <a:rPr lang="en-US" altLang="zh-CN" sz="1400" dirty="0">
                    <a:latin typeface="微软雅黑" panose="020B0503020204020204" pitchFamily="34" charset="-122"/>
                    <a:ea typeface="微软雅黑" panose="020B0503020204020204" pitchFamily="34" charset="-122"/>
                  </a:rPr>
                  <a:t>VAE</a:t>
                </a:r>
                <a:r>
                  <a:rPr lang="zh-CN" altLang="en-US" sz="1400" dirty="0">
                    <a:latin typeface="微软雅黑" panose="020B0503020204020204" pitchFamily="34" charset="-122"/>
                    <a:ea typeface="微软雅黑" panose="020B0503020204020204" pitchFamily="34" charset="-122"/>
                  </a:rPr>
                  <a:t>学习；</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VGAE</a:t>
                </a:r>
                <a:r>
                  <a:rPr lang="zh-CN" altLang="en-US" sz="1400" dirty="0">
                    <a:latin typeface="微软雅黑" panose="020B0503020204020204" pitchFamily="34" charset="-122"/>
                    <a:ea typeface="微软雅黑" panose="020B0503020204020204" pitchFamily="34" charset="-122"/>
                  </a:rPr>
                  <a:t>则是把节点用向量表示，从它们</a:t>
                </a:r>
                <a:r>
                  <a:rPr lang="en-US" altLang="zh-CN" sz="1400" dirty="0">
                    <a:latin typeface="微软雅黑" panose="020B0503020204020204" pitchFamily="34" charset="-122"/>
                    <a:ea typeface="微软雅黑" panose="020B0503020204020204" pitchFamily="34" charset="-122"/>
                  </a:rPr>
                  <a:t>embedding</a:t>
                </a:r>
                <a:r>
                  <a:rPr lang="zh-CN" altLang="en-US" sz="1400" dirty="0">
                    <a:latin typeface="微软雅黑" panose="020B0503020204020204" pitchFamily="34" charset="-122"/>
                    <a:ea typeface="微软雅黑" panose="020B0503020204020204" pitchFamily="34" charset="-122"/>
                  </a:rPr>
                  <a:t>的成对关系来模拟边的发生概率；</a:t>
                </a:r>
                <a:endParaRPr lang="en-US" altLang="zh-CN" sz="1400" dirty="0">
                  <a:latin typeface="微软雅黑" panose="020B0503020204020204" pitchFamily="34" charset="-122"/>
                  <a:ea typeface="微软雅黑" panose="020B0503020204020204" pitchFamily="34" charset="-122"/>
                </a:endParaRPr>
              </a:p>
              <a:p>
                <a:r>
                  <a:rPr lang="en-US" altLang="zh-CN" sz="1400" dirty="0" err="1">
                    <a:latin typeface="微软雅黑" panose="020B0503020204020204" pitchFamily="34" charset="-122"/>
                    <a:ea typeface="微软雅黑" panose="020B0503020204020204" pitchFamily="34" charset="-122"/>
                  </a:rPr>
                  <a:t>GraphRNN</a:t>
                </a:r>
                <a:r>
                  <a:rPr lang="zh-CN" altLang="en-US" sz="1400" dirty="0">
                    <a:latin typeface="微软雅黑" panose="020B0503020204020204" pitchFamily="34" charset="-122"/>
                    <a:ea typeface="微软雅黑" panose="020B0503020204020204" pitchFamily="34" charset="-122"/>
                  </a:rPr>
                  <a:t>是想要考虑边之间的复杂依赖关系，所以采用</a:t>
                </a:r>
                <a:r>
                  <a:rPr lang="en-US" altLang="zh-CN" sz="1400" dirty="0">
                    <a:latin typeface="微软雅黑" panose="020B0503020204020204" pitchFamily="34" charset="-122"/>
                    <a:ea typeface="微软雅黑" panose="020B0503020204020204" pitchFamily="34" charset="-122"/>
                  </a:rPr>
                  <a:t>RNN</a:t>
                </a:r>
                <a:r>
                  <a:rPr lang="zh-CN" altLang="en-US" sz="1400" dirty="0">
                    <a:latin typeface="微软雅黑" panose="020B0503020204020204" pitchFamily="34" charset="-122"/>
                    <a:ea typeface="微软雅黑" panose="020B0503020204020204" pitchFamily="34" charset="-122"/>
                  </a:rPr>
                  <a:t>来记忆节点和边的历史信息。</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但是这些工作生成的图都不具有时序特征。</a:t>
                </a:r>
                <a:endParaRPr lang="en-US" altLang="zh-CN" dirty="0"/>
              </a:p>
            </p:txBody>
          </p:sp>
        </mc:Choice>
        <mc:Fallback xmlns="">
          <p:sp>
            <p:nvSpPr>
              <p:cNvPr id="3" name="备注占位符 2"/>
              <p:cNvSpPr>
                <a:spLocks noGrp="1"/>
              </p:cNvSpPr>
              <p:nvPr>
                <p:ph type="body" idx="1"/>
              </p:nvPr>
            </p:nvSpPr>
            <p:spPr/>
            <p:txBody>
              <a:bodyPr/>
              <a:lstStyle/>
              <a:p>
                <a:r>
                  <a:rPr lang="zh-CN" altLang="en-US" dirty="0"/>
                  <a:t>社交网络图的生成主要基于传统模型或者深度学习模型两种。</a:t>
                </a:r>
                <a:endParaRPr lang="en-US" altLang="zh-CN" dirty="0"/>
              </a:p>
              <a:p>
                <a:endParaRPr lang="en-US" altLang="zh-CN" dirty="0"/>
              </a:p>
              <a:p>
                <a:r>
                  <a:rPr lang="zh-CN" altLang="en-US" dirty="0"/>
                  <a:t>传统模型主要利用概率分布来控制生成图。如 </a:t>
                </a:r>
                <a:r>
                  <a:rPr lang="en-US" altLang="zh-CN" dirty="0"/>
                  <a:t>R-MAT</a:t>
                </a:r>
                <a:r>
                  <a:rPr lang="zh-CN" altLang="en-US" dirty="0"/>
                  <a:t>，就是不断更新图的邻接矩阵，来生成一张符合度数幂律分布的图；而</a:t>
                </a:r>
                <a:r>
                  <a:rPr lang="en-US" altLang="zh-CN" dirty="0" err="1"/>
                  <a:t>FastSGG</a:t>
                </a:r>
                <a:r>
                  <a:rPr lang="zh-CN" altLang="en-US" dirty="0"/>
                  <a:t>选择利用</a:t>
                </a:r>
                <a:r>
                  <a:rPr lang="en-US" altLang="zh-CN" b="0" i="0" dirty="0">
                    <a:latin typeface="Cambria Math" panose="02040503050406030204" pitchFamily="18" charset="0"/>
                  </a:rPr>
                  <a:t>𝐷^2 𝐺</a:t>
                </a:r>
                <a:r>
                  <a:rPr lang="zh-CN" altLang="en-US" dirty="0"/>
                  <a:t>模型，用户可以指定度数分布及其参数，然后生成超大规模的图数据。</a:t>
                </a:r>
                <a:endParaRPr lang="en-US" altLang="zh-CN" dirty="0"/>
              </a:p>
              <a:p>
                <a:endParaRPr lang="en-US" altLang="zh-CN" dirty="0"/>
              </a:p>
              <a:p>
                <a:r>
                  <a:rPr lang="zh-CN" altLang="en-US" dirty="0"/>
                  <a:t>近年来深度学习发展迅速，也有一些基于其上的图生成方法，如</a:t>
                </a:r>
                <a:r>
                  <a:rPr lang="en-US" altLang="zh-CN" dirty="0" err="1"/>
                  <a:t>GraphVAE</a:t>
                </a:r>
                <a:r>
                  <a:rPr lang="zh-CN" altLang="en-US" dirty="0"/>
                  <a:t>就是将图的邻接矩阵打平成一个</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ℝ</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𝑛</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effectLst/>
                    <a:latin typeface="Cambria Math" panose="02040503050406030204" pitchFamily="18" charset="0"/>
                    <a:ea typeface="宋体" panose="02010600030101010101" pitchFamily="2" charset="-122"/>
                    <a:cs typeface="Times New Roman" panose="02020603050405020304" pitchFamily="18" charset="0"/>
                  </a:rPr>
                  <a:t>2 </a:t>
                </a:r>
                <a:r>
                  <a:rPr lang="zh-CN" altLang="zh-CN" sz="1200" i="0">
                    <a:effectLst/>
                    <a:latin typeface="Cambria Math" panose="02040503050406030204" pitchFamily="18" charset="0"/>
                    <a:ea typeface="宋体" panose="02010600030101010101" pitchFamily="2" charset="-122"/>
                    <a:cs typeface="Times New Roman" panose="02020603050405020304" pitchFamily="18" charset="0"/>
                  </a:rPr>
                  <a:t>)</a:t>
                </a:r>
                <a:r>
                  <a:rPr lang="zh-CN" altLang="en-US" sz="1400" dirty="0">
                    <a:latin typeface="微软雅黑" panose="020B0503020204020204" pitchFamily="34" charset="-122"/>
                    <a:ea typeface="微软雅黑" panose="020B0503020204020204" pitchFamily="34" charset="-122"/>
                  </a:rPr>
                  <a:t>空间的向量，在输进</a:t>
                </a:r>
                <a:r>
                  <a:rPr lang="en-US" altLang="zh-CN" sz="1400" dirty="0">
                    <a:latin typeface="微软雅黑" panose="020B0503020204020204" pitchFamily="34" charset="-122"/>
                    <a:ea typeface="微软雅黑" panose="020B0503020204020204" pitchFamily="34" charset="-122"/>
                  </a:rPr>
                  <a:t>VAE</a:t>
                </a:r>
                <a:r>
                  <a:rPr lang="zh-CN" altLang="en-US" sz="1400" dirty="0">
                    <a:latin typeface="微软雅黑" panose="020B0503020204020204" pitchFamily="34" charset="-122"/>
                    <a:ea typeface="微软雅黑" panose="020B0503020204020204" pitchFamily="34" charset="-122"/>
                  </a:rPr>
                  <a:t>进行学习；</a:t>
                </a:r>
                <a:r>
                  <a:rPr lang="en-US" altLang="zh-CN" sz="1400" dirty="0">
                    <a:latin typeface="微软雅黑" panose="020B0503020204020204" pitchFamily="34" charset="-122"/>
                    <a:ea typeface="微软雅黑" panose="020B0503020204020204" pitchFamily="34" charset="-122"/>
                  </a:rPr>
                  <a:t>VGAE</a:t>
                </a:r>
                <a:r>
                  <a:rPr lang="zh-CN" altLang="en-US" sz="1400" dirty="0">
                    <a:latin typeface="微软雅黑" panose="020B0503020204020204" pitchFamily="34" charset="-122"/>
                    <a:ea typeface="微软雅黑" panose="020B0503020204020204" pitchFamily="34" charset="-122"/>
                  </a:rPr>
                  <a:t>则是把节点用向量表示，从它们</a:t>
                </a:r>
                <a:r>
                  <a:rPr lang="en-US" altLang="zh-CN" sz="1400" dirty="0">
                    <a:latin typeface="微软雅黑" panose="020B0503020204020204" pitchFamily="34" charset="-122"/>
                    <a:ea typeface="微软雅黑" panose="020B0503020204020204" pitchFamily="34" charset="-122"/>
                  </a:rPr>
                  <a:t>embedding</a:t>
                </a:r>
                <a:r>
                  <a:rPr lang="zh-CN" altLang="en-US" sz="1400" dirty="0">
                    <a:latin typeface="微软雅黑" panose="020B0503020204020204" pitchFamily="34" charset="-122"/>
                    <a:ea typeface="微软雅黑" panose="020B0503020204020204" pitchFamily="34" charset="-122"/>
                  </a:rPr>
                  <a:t>的成对关系来模拟边的发生概率；</a:t>
                </a:r>
                <a:r>
                  <a:rPr lang="en-US" altLang="zh-CN" sz="1400" dirty="0" err="1">
                    <a:latin typeface="微软雅黑" panose="020B0503020204020204" pitchFamily="34" charset="-122"/>
                    <a:ea typeface="微软雅黑" panose="020B0503020204020204" pitchFamily="34" charset="-122"/>
                  </a:rPr>
                  <a:t>GraphRNNRNN</a:t>
                </a:r>
                <a:r>
                  <a:rPr lang="zh-CN" altLang="en-US" sz="1400" dirty="0">
                    <a:latin typeface="微软雅黑" panose="020B0503020204020204" pitchFamily="34" charset="-122"/>
                    <a:ea typeface="微软雅黑" panose="020B0503020204020204" pitchFamily="34" charset="-122"/>
                  </a:rPr>
                  <a:t>考虑了边之间的复杂依赖关系，所以采用</a:t>
                </a:r>
                <a:r>
                  <a:rPr lang="en-US" altLang="zh-CN" sz="1400" dirty="0">
                    <a:latin typeface="微软雅黑" panose="020B0503020204020204" pitchFamily="34" charset="-122"/>
                    <a:ea typeface="微软雅黑" panose="020B0503020204020204" pitchFamily="34" charset="-122"/>
                  </a:rPr>
                  <a:t>RNN</a:t>
                </a:r>
                <a:r>
                  <a:rPr lang="zh-CN" altLang="en-US" sz="1400" dirty="0">
                    <a:latin typeface="微软雅黑" panose="020B0503020204020204" pitchFamily="34" charset="-122"/>
                    <a:ea typeface="微软雅黑" panose="020B0503020204020204" pitchFamily="34" charset="-122"/>
                  </a:rPr>
                  <a:t>来记忆节点和边的历史信息。</a:t>
                </a:r>
                <a:endParaRPr lang="en-US" altLang="zh-CN" dirty="0"/>
              </a:p>
            </p:txBody>
          </p:sp>
        </mc:Fallback>
      </mc:AlternateContent>
      <p:sp>
        <p:nvSpPr>
          <p:cNvPr id="4" name="灯片编号占位符 3"/>
          <p:cNvSpPr>
            <a:spLocks noGrp="1"/>
          </p:cNvSpPr>
          <p:nvPr>
            <p:ph type="sldNum" sz="quarter" idx="5"/>
          </p:nvPr>
        </p:nvSpPr>
        <p:spPr/>
        <p:txBody>
          <a:bodyPr/>
          <a:lstStyle/>
          <a:p>
            <a:fld id="{FF0BCB09-A821-42C5-B4B3-A849D2C89DF9}" type="slidenum">
              <a:rPr lang="zh-CN" altLang="en-US" smtClean="0"/>
              <a:t>5</a:t>
            </a:fld>
            <a:endParaRPr lang="zh-CN" altLang="en-US"/>
          </a:p>
        </p:txBody>
      </p:sp>
    </p:spTree>
    <p:extLst>
      <p:ext uri="{BB962C8B-B14F-4D97-AF65-F5344CB8AC3E}">
        <p14:creationId xmlns:p14="http://schemas.microsoft.com/office/powerpoint/2010/main" val="63998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接下来介绍时序图生成的相关工作，发现仍可分为传统模型和深度学习模型两类。</a:t>
            </a:r>
            <a:endParaRPr lang="en-US" altLang="zh-CN" dirty="0"/>
          </a:p>
          <a:p>
            <a:endParaRPr lang="en-US" altLang="zh-CN" dirty="0"/>
          </a:p>
          <a:p>
            <a:r>
              <a:rPr lang="zh-CN" altLang="en-US" dirty="0"/>
              <a:t>传统模型仍然利用某种分布，比如这里的时序</a:t>
            </a:r>
            <a:r>
              <a:rPr lang="en-US" altLang="zh-CN" dirty="0"/>
              <a:t>motifs</a:t>
            </a:r>
            <a:r>
              <a:rPr lang="zh-CN" altLang="en-US" dirty="0"/>
              <a:t>分布，</a:t>
            </a:r>
            <a:r>
              <a:rPr lang="en-US" altLang="zh-CN" dirty="0"/>
              <a:t>motifs</a:t>
            </a:r>
            <a:r>
              <a:rPr lang="zh-CN" altLang="en-US" dirty="0"/>
              <a:t>即小于等于</a:t>
            </a:r>
            <a:r>
              <a:rPr lang="en-US" altLang="zh-CN" dirty="0"/>
              <a:t>3</a:t>
            </a:r>
            <a:r>
              <a:rPr lang="zh-CN" altLang="en-US" dirty="0"/>
              <a:t>个节点时各种连接边的情况，然后一步一步扩展为大图。</a:t>
            </a:r>
            <a:endParaRPr lang="en-US" altLang="zh-CN" dirty="0"/>
          </a:p>
          <a:p>
            <a:endParaRPr lang="en-US" altLang="zh-CN" dirty="0"/>
          </a:p>
          <a:p>
            <a:r>
              <a:rPr lang="zh-CN" altLang="en-US" dirty="0"/>
              <a:t>深度学习模型包括比如基于</a:t>
            </a:r>
            <a:r>
              <a:rPr lang="en-US" altLang="zh-CN" dirty="0"/>
              <a:t>GAN</a:t>
            </a:r>
            <a:r>
              <a:rPr lang="zh-CN" altLang="en-US" dirty="0"/>
              <a:t>的工作，它使用</a:t>
            </a:r>
            <a:r>
              <a:rPr lang="en-US" altLang="zh-CN" dirty="0"/>
              <a:t>GAN</a:t>
            </a:r>
            <a:r>
              <a:rPr lang="zh-CN" altLang="en-US" dirty="0"/>
              <a:t>来生成满足时序约束的边序列及对应的时间预算；</a:t>
            </a:r>
            <a:endParaRPr lang="en-US" altLang="zh-CN" dirty="0"/>
          </a:p>
          <a:p>
            <a:r>
              <a:rPr lang="zh-CN" altLang="en-US" dirty="0"/>
              <a:t>另外还有基于</a:t>
            </a:r>
            <a:r>
              <a:rPr lang="en-US" altLang="zh-CN" dirty="0"/>
              <a:t>NLM</a:t>
            </a:r>
            <a:r>
              <a:rPr lang="zh-CN" altLang="en-US" dirty="0"/>
              <a:t>的工作，它使用自然语言模型将一段文字中满足的时序关系转化成时序图。</a:t>
            </a:r>
            <a:endParaRPr lang="en-US" altLang="zh-CN" dirty="0"/>
          </a:p>
          <a:p>
            <a:endParaRPr lang="en-US" altLang="zh-CN" dirty="0"/>
          </a:p>
          <a:p>
            <a:r>
              <a:rPr lang="zh-CN" altLang="en-US" dirty="0"/>
              <a:t>以上这些图虽然具有时序特征但不能具有社区结构。</a:t>
            </a:r>
            <a:endParaRPr lang="en-US" altLang="zh-CN" dirty="0"/>
          </a:p>
        </p:txBody>
      </p:sp>
      <p:sp>
        <p:nvSpPr>
          <p:cNvPr id="4" name="灯片编号占位符 3"/>
          <p:cNvSpPr>
            <a:spLocks noGrp="1"/>
          </p:cNvSpPr>
          <p:nvPr>
            <p:ph type="sldNum" sz="quarter" idx="5"/>
          </p:nvPr>
        </p:nvSpPr>
        <p:spPr/>
        <p:txBody>
          <a:bodyPr/>
          <a:lstStyle/>
          <a:p>
            <a:fld id="{FF0BCB09-A821-42C5-B4B3-A849D2C89DF9}" type="slidenum">
              <a:rPr lang="zh-CN" altLang="en-US" smtClean="0"/>
              <a:t>6</a:t>
            </a:fld>
            <a:endParaRPr lang="zh-CN" altLang="en-US"/>
          </a:p>
        </p:txBody>
      </p:sp>
    </p:spTree>
    <p:extLst>
      <p:ext uri="{BB962C8B-B14F-4D97-AF65-F5344CB8AC3E}">
        <p14:creationId xmlns:p14="http://schemas.microsoft.com/office/powerpoint/2010/main" val="292466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下面介绍我的研究内容。</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7</a:t>
            </a:fld>
            <a:endParaRPr lang="zh-CN" altLang="en-US"/>
          </a:p>
        </p:txBody>
      </p:sp>
    </p:spTree>
    <p:extLst>
      <p:ext uri="{BB962C8B-B14F-4D97-AF65-F5344CB8AC3E}">
        <p14:creationId xmlns:p14="http://schemas.microsoft.com/office/powerpoint/2010/main" val="366450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首先提出了锚社区的定义：即在锚定时间区间内节点联系紧密</a:t>
            </a:r>
            <a:endParaRPr lang="en-US" altLang="zh-CN" dirty="0"/>
          </a:p>
          <a:p>
            <a:endParaRPr lang="en-US" altLang="zh-CN" dirty="0"/>
          </a:p>
          <a:p>
            <a:r>
              <a:rPr lang="zh-CN" altLang="en-US" dirty="0"/>
              <a:t>这样的锚社区在真实网络图中是有对应的含义的。</a:t>
            </a:r>
            <a:endParaRPr lang="en-US" altLang="zh-CN" dirty="0"/>
          </a:p>
          <a:p>
            <a:r>
              <a:rPr lang="zh-CN" altLang="en-US" dirty="0"/>
              <a:t>* 比如微博的话题，在某个特定时限内话题会引起人们热烈的讨论，而在这个时限之外热度渐渐消失；</a:t>
            </a:r>
            <a:endParaRPr lang="en-US" altLang="zh-CN" dirty="0"/>
          </a:p>
          <a:p>
            <a:r>
              <a:rPr lang="zh-CN" altLang="en-US" dirty="0"/>
              <a:t>* 比如课程微信群，在作业的 </a:t>
            </a:r>
            <a:r>
              <a:rPr lang="en-US" altLang="zh-CN" dirty="0" err="1"/>
              <a:t>ddl</a:t>
            </a:r>
            <a:r>
              <a:rPr lang="en-US" altLang="zh-CN" dirty="0"/>
              <a:t> </a:t>
            </a:r>
            <a:r>
              <a:rPr lang="zh-CN" altLang="en-US" dirty="0"/>
              <a:t>或是考试之前消息更容易活跃；</a:t>
            </a:r>
            <a:endParaRPr lang="en-US" altLang="zh-CN" dirty="0"/>
          </a:p>
          <a:p>
            <a:r>
              <a:rPr lang="zh-CN" altLang="en-US" dirty="0"/>
              <a:t>* 又比如银行转账，右图是一张银行转账图，</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1.14</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1.16</a:t>
            </a:r>
            <a:r>
              <a:rPr lang="zh-CN" altLang="en-US" dirty="0">
                <a:latin typeface="微软雅黑" panose="020B0503020204020204" pitchFamily="34" charset="-122"/>
                <a:ea typeface="微软雅黑" panose="020B0503020204020204" pitchFamily="34" charset="-122"/>
              </a:rPr>
              <a:t>之间，</a:t>
            </a:r>
            <a:r>
              <a:rPr lang="en-US" altLang="zh-CN" dirty="0">
                <a:latin typeface="微软雅黑" panose="020B0503020204020204" pitchFamily="34" charset="-122"/>
                <a:ea typeface="微软雅黑" panose="020B0503020204020204" pitchFamily="34" charset="-122"/>
              </a:rPr>
              <a:t>ABCDE </a:t>
            </a:r>
            <a:r>
              <a:rPr lang="zh-CN" altLang="en-US" dirty="0">
                <a:latin typeface="微软雅黑" panose="020B0503020204020204" pitchFamily="34" charset="-122"/>
                <a:ea typeface="微软雅黑" panose="020B0503020204020204" pitchFamily="34" charset="-122"/>
              </a:rPr>
              <a:t>联系紧密；在</a:t>
            </a:r>
            <a:r>
              <a:rPr lang="en-US" altLang="zh-CN" dirty="0">
                <a:latin typeface="微软雅黑" panose="020B0503020204020204" pitchFamily="34" charset="-122"/>
                <a:ea typeface="微软雅黑" panose="020B0503020204020204" pitchFamily="34" charset="-122"/>
              </a:rPr>
              <a:t>2.8</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2.9</a:t>
            </a:r>
            <a:r>
              <a:rPr lang="zh-CN" altLang="en-US" dirty="0">
                <a:latin typeface="微软雅黑" panose="020B0503020204020204" pitchFamily="34" charset="-122"/>
                <a:ea typeface="微软雅黑" panose="020B0503020204020204" pitchFamily="34" charset="-122"/>
              </a:rPr>
              <a:t>之间，</a:t>
            </a:r>
            <a:r>
              <a:rPr lang="en-US" altLang="zh-CN" dirty="0">
                <a:latin typeface="微软雅黑" panose="020B0503020204020204" pitchFamily="34" charset="-122"/>
                <a:ea typeface="微软雅黑" panose="020B0503020204020204" pitchFamily="34" charset="-122"/>
              </a:rPr>
              <a:t>EFHIJKL </a:t>
            </a:r>
            <a:r>
              <a:rPr lang="zh-CN" altLang="en-US" dirty="0">
                <a:latin typeface="微软雅黑" panose="020B0503020204020204" pitchFamily="34" charset="-122"/>
                <a:ea typeface="微软雅黑" panose="020B0503020204020204" pitchFamily="34" charset="-122"/>
              </a:rPr>
              <a:t>联系紧密</a:t>
            </a:r>
            <a:endParaRPr lang="en-US" altLang="zh-CN" dirty="0"/>
          </a:p>
          <a:p>
            <a:r>
              <a:rPr lang="zh-CN" altLang="en-US" dirty="0"/>
              <a:t>这些在较短时间区间内频繁转账的用户，很有可能对应着洗钱团伙。</a:t>
            </a:r>
            <a:endParaRPr lang="en-US" altLang="zh-CN" dirty="0"/>
          </a:p>
        </p:txBody>
      </p:sp>
      <p:sp>
        <p:nvSpPr>
          <p:cNvPr id="4" name="灯片编号占位符 3"/>
          <p:cNvSpPr>
            <a:spLocks noGrp="1"/>
          </p:cNvSpPr>
          <p:nvPr>
            <p:ph type="sldNum" sz="quarter" idx="5"/>
          </p:nvPr>
        </p:nvSpPr>
        <p:spPr/>
        <p:txBody>
          <a:bodyPr/>
          <a:lstStyle/>
          <a:p>
            <a:fld id="{FF0BCB09-A821-42C5-B4B3-A849D2C89DF9}" type="slidenum">
              <a:rPr lang="zh-CN" altLang="en-US" smtClean="0"/>
              <a:t>8</a:t>
            </a:fld>
            <a:endParaRPr lang="zh-CN" altLang="en-US"/>
          </a:p>
        </p:txBody>
      </p:sp>
    </p:spTree>
    <p:extLst>
      <p:ext uri="{BB962C8B-B14F-4D97-AF65-F5344CB8AC3E}">
        <p14:creationId xmlns:p14="http://schemas.microsoft.com/office/powerpoint/2010/main" val="217205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我的研究内容是基于</a:t>
            </a:r>
            <a:r>
              <a:rPr lang="en-US" altLang="zh-CN" dirty="0" err="1"/>
              <a:t>FastSGG</a:t>
            </a:r>
            <a:r>
              <a:rPr lang="zh-CN" altLang="en-US" dirty="0"/>
              <a:t>的工作，实现一个能生成锚社区结构的时序社交网络图算法。</a:t>
            </a:r>
            <a:endParaRPr lang="en-US" altLang="zh-CN" dirty="0"/>
          </a:p>
          <a:p>
            <a:pPr marL="171450" indent="-171450">
              <a:buFontTx/>
              <a:buChar char="-"/>
            </a:pPr>
            <a:r>
              <a:rPr lang="zh-CN" altLang="en-US" dirty="0"/>
              <a:t>算法接收配置信息，比如特定度数分布以及</a:t>
            </a:r>
            <a:r>
              <a:rPr lang="zh-CN" altLang="en-US" b="1" dirty="0"/>
              <a:t>锚定</a:t>
            </a:r>
            <a:r>
              <a:rPr lang="zh-CN" altLang="en-US" dirty="0"/>
              <a:t>的时间区间。</a:t>
            </a:r>
            <a:endParaRPr lang="en-US" altLang="zh-CN" dirty="0"/>
          </a:p>
          <a:p>
            <a:pPr marL="171450" indent="-171450">
              <a:buFontTx/>
              <a:buChar char="-"/>
            </a:pPr>
            <a:r>
              <a:rPr lang="zh-CN" altLang="en-US" dirty="0"/>
              <a:t>然后生成带有锚社区的时序社交网络图。</a:t>
            </a:r>
            <a:endParaRPr lang="en-US" altLang="zh-CN" dirty="0"/>
          </a:p>
          <a:p>
            <a:pPr marL="171450" indent="-171450">
              <a:buFontTx/>
              <a:buChar char="-"/>
            </a:pPr>
            <a:r>
              <a:rPr lang="zh-CN" altLang="en-US" dirty="0"/>
              <a:t>最后输出</a:t>
            </a:r>
            <a:r>
              <a:rPr lang="en-US" altLang="zh-CN" dirty="0"/>
              <a:t>ground truth</a:t>
            </a:r>
            <a:r>
              <a:rPr lang="zh-CN" altLang="en-US" dirty="0"/>
              <a:t>，包括数据集本身及其他统计信息、社区结构信息等等，以便于算法的检测和评估。</a:t>
            </a:r>
            <a:endParaRPr lang="en-US" altLang="zh-CN" dirty="0"/>
          </a:p>
          <a:p>
            <a:endParaRPr lang="en-US" altLang="zh-CN" dirty="0"/>
          </a:p>
          <a:p>
            <a:r>
              <a:rPr lang="zh-CN" altLang="en-US" dirty="0"/>
              <a:t>进一步还将设计并实现一个图生成管理系统，在其上完成数据生成的配置和结果的可视化。</a:t>
            </a:r>
          </a:p>
        </p:txBody>
      </p:sp>
      <p:sp>
        <p:nvSpPr>
          <p:cNvPr id="4" name="灯片编号占位符 3"/>
          <p:cNvSpPr>
            <a:spLocks noGrp="1"/>
          </p:cNvSpPr>
          <p:nvPr>
            <p:ph type="sldNum" sz="quarter" idx="5"/>
          </p:nvPr>
        </p:nvSpPr>
        <p:spPr/>
        <p:txBody>
          <a:bodyPr/>
          <a:lstStyle/>
          <a:p>
            <a:fld id="{FF0BCB09-A821-42C5-B4B3-A849D2C89DF9}" type="slidenum">
              <a:rPr lang="zh-CN" altLang="en-US" smtClean="0"/>
              <a:t>9</a:t>
            </a:fld>
            <a:endParaRPr lang="zh-CN" altLang="en-US"/>
          </a:p>
        </p:txBody>
      </p:sp>
    </p:spTree>
    <p:extLst>
      <p:ext uri="{BB962C8B-B14F-4D97-AF65-F5344CB8AC3E}">
        <p14:creationId xmlns:p14="http://schemas.microsoft.com/office/powerpoint/2010/main" val="407661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B28B3-8BA1-4382-87B8-19216E5126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E114642-1280-459B-A6A4-EC702DC16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D7BA3C0-9229-43F4-A200-3BAEB6D79437}"/>
              </a:ext>
            </a:extLst>
          </p:cNvPr>
          <p:cNvSpPr>
            <a:spLocks noGrp="1"/>
          </p:cNvSpPr>
          <p:nvPr>
            <p:ph type="dt" sz="half" idx="10"/>
          </p:nvPr>
        </p:nvSpPr>
        <p:spPr/>
        <p:txBody>
          <a:bodyPr/>
          <a:lstStyle/>
          <a:p>
            <a:fld id="{E3FB6992-2BAB-4E18-9BCD-54C1FF3FB86E}" type="datetime1">
              <a:rPr lang="zh-CN" altLang="en-US" smtClean="0"/>
              <a:t>2022/2/22</a:t>
            </a:fld>
            <a:endParaRPr lang="zh-CN" altLang="en-US"/>
          </a:p>
        </p:txBody>
      </p:sp>
      <p:sp>
        <p:nvSpPr>
          <p:cNvPr id="5" name="页脚占位符 4">
            <a:extLst>
              <a:ext uri="{FF2B5EF4-FFF2-40B4-BE49-F238E27FC236}">
                <a16:creationId xmlns:a16="http://schemas.microsoft.com/office/drawing/2014/main" id="{ECCC5163-4DF8-42D1-B775-8F26FCE553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A3CA0E-1F15-4160-935C-B4183C171729}"/>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145809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C945A-5459-41EA-A92E-0348F277E0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FCCD19-2AD3-4C4E-9AAD-37E60B72811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82E6DB-6BD9-44A5-AABC-B14E52B4FE2F}"/>
              </a:ext>
            </a:extLst>
          </p:cNvPr>
          <p:cNvSpPr>
            <a:spLocks noGrp="1"/>
          </p:cNvSpPr>
          <p:nvPr>
            <p:ph type="dt" sz="half" idx="10"/>
          </p:nvPr>
        </p:nvSpPr>
        <p:spPr/>
        <p:txBody>
          <a:bodyPr/>
          <a:lstStyle/>
          <a:p>
            <a:fld id="{5A4B0328-CAA0-4693-BF02-D92BCC7B41D5}" type="datetime1">
              <a:rPr lang="zh-CN" altLang="en-US" smtClean="0"/>
              <a:t>2022/2/22</a:t>
            </a:fld>
            <a:endParaRPr lang="zh-CN" altLang="en-US"/>
          </a:p>
        </p:txBody>
      </p:sp>
      <p:sp>
        <p:nvSpPr>
          <p:cNvPr id="5" name="页脚占位符 4">
            <a:extLst>
              <a:ext uri="{FF2B5EF4-FFF2-40B4-BE49-F238E27FC236}">
                <a16:creationId xmlns:a16="http://schemas.microsoft.com/office/drawing/2014/main" id="{B59D085A-2FD5-42D6-94B8-1004AA0F60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681C45-0DE5-42B9-AD93-90945BF63103}"/>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241877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27C68F-897D-48E0-99A4-C3E7553AC8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2E8E8D-6A67-4FE4-A6F1-B4D8AB46578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454DE6-3B1C-49AA-9D89-A77DD7035D94}"/>
              </a:ext>
            </a:extLst>
          </p:cNvPr>
          <p:cNvSpPr>
            <a:spLocks noGrp="1"/>
          </p:cNvSpPr>
          <p:nvPr>
            <p:ph type="dt" sz="half" idx="10"/>
          </p:nvPr>
        </p:nvSpPr>
        <p:spPr/>
        <p:txBody>
          <a:bodyPr/>
          <a:lstStyle/>
          <a:p>
            <a:fld id="{3A34FF94-9D7D-42B8-AD08-38A52BCFFFCE}" type="datetime1">
              <a:rPr lang="zh-CN" altLang="en-US" smtClean="0"/>
              <a:t>2022/2/22</a:t>
            </a:fld>
            <a:endParaRPr lang="zh-CN" altLang="en-US"/>
          </a:p>
        </p:txBody>
      </p:sp>
      <p:sp>
        <p:nvSpPr>
          <p:cNvPr id="5" name="页脚占位符 4">
            <a:extLst>
              <a:ext uri="{FF2B5EF4-FFF2-40B4-BE49-F238E27FC236}">
                <a16:creationId xmlns:a16="http://schemas.microsoft.com/office/drawing/2014/main" id="{CD4D3F46-B1D9-445C-AB86-700BB360A9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29C745-934C-4D3E-8E0F-C76D73684284}"/>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226048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5C0EB-69F4-4D0C-8E43-3A6679D580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FF97BD-623E-418C-9FAF-A984AB1F9B7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D4D8D7-DF75-4603-B911-59CE1FD6965D}"/>
              </a:ext>
            </a:extLst>
          </p:cNvPr>
          <p:cNvSpPr>
            <a:spLocks noGrp="1"/>
          </p:cNvSpPr>
          <p:nvPr>
            <p:ph type="dt" sz="half" idx="10"/>
          </p:nvPr>
        </p:nvSpPr>
        <p:spPr/>
        <p:txBody>
          <a:bodyPr/>
          <a:lstStyle/>
          <a:p>
            <a:fld id="{B3540760-BB1E-4033-A925-F7F0283DA870}" type="datetime1">
              <a:rPr lang="zh-CN" altLang="en-US" smtClean="0"/>
              <a:t>2022/2/22</a:t>
            </a:fld>
            <a:endParaRPr lang="zh-CN" altLang="en-US"/>
          </a:p>
        </p:txBody>
      </p:sp>
      <p:sp>
        <p:nvSpPr>
          <p:cNvPr id="5" name="页脚占位符 4">
            <a:extLst>
              <a:ext uri="{FF2B5EF4-FFF2-40B4-BE49-F238E27FC236}">
                <a16:creationId xmlns:a16="http://schemas.microsoft.com/office/drawing/2014/main" id="{50CBDBCD-8752-4D31-B9AA-6A7C6C77F1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379CD0-97DF-4AEA-95CD-1D77235521E1}"/>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119949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2B10A-A905-42B0-8897-45898E9B40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C3F7FD-F427-4A79-8588-9FFDDBF74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CABCB5-9564-49E8-820D-74E8238249BC}"/>
              </a:ext>
            </a:extLst>
          </p:cNvPr>
          <p:cNvSpPr>
            <a:spLocks noGrp="1"/>
          </p:cNvSpPr>
          <p:nvPr>
            <p:ph type="dt" sz="half" idx="10"/>
          </p:nvPr>
        </p:nvSpPr>
        <p:spPr/>
        <p:txBody>
          <a:bodyPr/>
          <a:lstStyle/>
          <a:p>
            <a:fld id="{84CF0696-358D-4EE2-8A3E-39EF9F2CE9F8}" type="datetime1">
              <a:rPr lang="zh-CN" altLang="en-US" smtClean="0"/>
              <a:t>2022/2/22</a:t>
            </a:fld>
            <a:endParaRPr lang="zh-CN" altLang="en-US"/>
          </a:p>
        </p:txBody>
      </p:sp>
      <p:sp>
        <p:nvSpPr>
          <p:cNvPr id="5" name="页脚占位符 4">
            <a:extLst>
              <a:ext uri="{FF2B5EF4-FFF2-40B4-BE49-F238E27FC236}">
                <a16:creationId xmlns:a16="http://schemas.microsoft.com/office/drawing/2014/main" id="{B603C8FF-68BD-4EFD-BBA1-1B0924A25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A5C246-6810-4374-A0DC-B80655CF5845}"/>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154566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9A04D-8FE3-480F-9CA0-6ECC1F3C95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91E691-ACA2-4809-865E-F8743E5C3EA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7A81F0A-5AED-453E-AA52-1DFD4E01E6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6B352C9-5728-404A-AFA8-A024971FE159}"/>
              </a:ext>
            </a:extLst>
          </p:cNvPr>
          <p:cNvSpPr>
            <a:spLocks noGrp="1"/>
          </p:cNvSpPr>
          <p:nvPr>
            <p:ph type="dt" sz="half" idx="10"/>
          </p:nvPr>
        </p:nvSpPr>
        <p:spPr/>
        <p:txBody>
          <a:bodyPr/>
          <a:lstStyle/>
          <a:p>
            <a:fld id="{6A731E53-1431-4F87-98FD-FFBC7D133F86}" type="datetime1">
              <a:rPr lang="zh-CN" altLang="en-US" smtClean="0"/>
              <a:t>2022/2/22</a:t>
            </a:fld>
            <a:endParaRPr lang="zh-CN" altLang="en-US"/>
          </a:p>
        </p:txBody>
      </p:sp>
      <p:sp>
        <p:nvSpPr>
          <p:cNvPr id="6" name="页脚占位符 5">
            <a:extLst>
              <a:ext uri="{FF2B5EF4-FFF2-40B4-BE49-F238E27FC236}">
                <a16:creationId xmlns:a16="http://schemas.microsoft.com/office/drawing/2014/main" id="{60ACDF61-E685-4892-AB8D-185C360F4C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B5A283-6DDB-4FB6-8F9B-21D32C77DD0D}"/>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128202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5DE5A-D503-4278-BE55-CB08BE5B73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C1670E-D64A-40E4-B2D6-84E2C8A4B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D87D644-0604-428A-B310-DC7C1CF0BC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90A9031-81E3-4A46-89D8-8C0E1DB65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4997D3-F279-49A7-94FB-9EC5F536015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6232EB-7FFA-4D31-B8BC-1E78068F44A3}"/>
              </a:ext>
            </a:extLst>
          </p:cNvPr>
          <p:cNvSpPr>
            <a:spLocks noGrp="1"/>
          </p:cNvSpPr>
          <p:nvPr>
            <p:ph type="dt" sz="half" idx="10"/>
          </p:nvPr>
        </p:nvSpPr>
        <p:spPr/>
        <p:txBody>
          <a:bodyPr/>
          <a:lstStyle/>
          <a:p>
            <a:fld id="{A807E061-984D-47C7-B37A-3C937585E137}" type="datetime1">
              <a:rPr lang="zh-CN" altLang="en-US" smtClean="0"/>
              <a:t>2022/2/22</a:t>
            </a:fld>
            <a:endParaRPr lang="zh-CN" altLang="en-US"/>
          </a:p>
        </p:txBody>
      </p:sp>
      <p:sp>
        <p:nvSpPr>
          <p:cNvPr id="8" name="页脚占位符 7">
            <a:extLst>
              <a:ext uri="{FF2B5EF4-FFF2-40B4-BE49-F238E27FC236}">
                <a16:creationId xmlns:a16="http://schemas.microsoft.com/office/drawing/2014/main" id="{CA6F5CFA-EBAF-481C-AB6E-F230FD56C1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B6801B-252D-47F4-81CE-3D981C4F2109}"/>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197420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CB944-DFD9-45BB-B25A-8AF8F111E6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7D0690-ECCB-4C9D-8377-848058D89474}"/>
              </a:ext>
            </a:extLst>
          </p:cNvPr>
          <p:cNvSpPr>
            <a:spLocks noGrp="1"/>
          </p:cNvSpPr>
          <p:nvPr>
            <p:ph type="dt" sz="half" idx="10"/>
          </p:nvPr>
        </p:nvSpPr>
        <p:spPr/>
        <p:txBody>
          <a:bodyPr/>
          <a:lstStyle/>
          <a:p>
            <a:fld id="{2C692156-95B6-4EAA-BDF8-C9712DA31979}" type="datetime1">
              <a:rPr lang="zh-CN" altLang="en-US" smtClean="0"/>
              <a:t>2022/2/22</a:t>
            </a:fld>
            <a:endParaRPr lang="zh-CN" altLang="en-US"/>
          </a:p>
        </p:txBody>
      </p:sp>
      <p:sp>
        <p:nvSpPr>
          <p:cNvPr id="4" name="页脚占位符 3">
            <a:extLst>
              <a:ext uri="{FF2B5EF4-FFF2-40B4-BE49-F238E27FC236}">
                <a16:creationId xmlns:a16="http://schemas.microsoft.com/office/drawing/2014/main" id="{A83EA133-ADF5-46BD-A75D-CCF276A92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6D7D80-14CB-439F-832B-3BFCF7688C75}"/>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191587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786216-7C0A-4F62-A57E-A3427C774653}"/>
              </a:ext>
            </a:extLst>
          </p:cNvPr>
          <p:cNvSpPr>
            <a:spLocks noGrp="1"/>
          </p:cNvSpPr>
          <p:nvPr>
            <p:ph type="dt" sz="half" idx="10"/>
          </p:nvPr>
        </p:nvSpPr>
        <p:spPr/>
        <p:txBody>
          <a:bodyPr/>
          <a:lstStyle/>
          <a:p>
            <a:fld id="{A66237C4-9469-41D3-A093-AA476D3A6475}" type="datetime1">
              <a:rPr lang="zh-CN" altLang="en-US" smtClean="0"/>
              <a:t>2022/2/22</a:t>
            </a:fld>
            <a:endParaRPr lang="zh-CN" altLang="en-US"/>
          </a:p>
        </p:txBody>
      </p:sp>
      <p:sp>
        <p:nvSpPr>
          <p:cNvPr id="3" name="页脚占位符 2">
            <a:extLst>
              <a:ext uri="{FF2B5EF4-FFF2-40B4-BE49-F238E27FC236}">
                <a16:creationId xmlns:a16="http://schemas.microsoft.com/office/drawing/2014/main" id="{8E98361F-81AC-4773-A720-ADA7D35B5B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B3A19C7-B9E6-4E41-9E80-B36DBFF4327E}"/>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98263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84F90-0EC2-48EC-A825-DAD108484E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03980C-3DF6-42E3-937B-1632B283C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00D6EE-A657-41D2-A360-33E3F981E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871B26-CB4E-4E4A-853F-DF984780AC11}"/>
              </a:ext>
            </a:extLst>
          </p:cNvPr>
          <p:cNvSpPr>
            <a:spLocks noGrp="1"/>
          </p:cNvSpPr>
          <p:nvPr>
            <p:ph type="dt" sz="half" idx="10"/>
          </p:nvPr>
        </p:nvSpPr>
        <p:spPr/>
        <p:txBody>
          <a:bodyPr/>
          <a:lstStyle/>
          <a:p>
            <a:fld id="{F19047C0-FD5E-401F-B1FE-41873C7643ED}" type="datetime1">
              <a:rPr lang="zh-CN" altLang="en-US" smtClean="0"/>
              <a:t>2022/2/22</a:t>
            </a:fld>
            <a:endParaRPr lang="zh-CN" altLang="en-US"/>
          </a:p>
        </p:txBody>
      </p:sp>
      <p:sp>
        <p:nvSpPr>
          <p:cNvPr id="6" name="页脚占位符 5">
            <a:extLst>
              <a:ext uri="{FF2B5EF4-FFF2-40B4-BE49-F238E27FC236}">
                <a16:creationId xmlns:a16="http://schemas.microsoft.com/office/drawing/2014/main" id="{1EEDC484-A3FE-4353-BB62-59ACAE0DC9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937E56-3CD7-41FD-AB1D-18746F7528D9}"/>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348116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E9A87-1503-4810-9DBA-1C26FA0242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CE1CED-3F01-455B-A4D2-8DAF08473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995B6A-E846-44AA-B622-2E1DA9D12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6E8D0A-6B30-4A81-9E08-7279A242D754}"/>
              </a:ext>
            </a:extLst>
          </p:cNvPr>
          <p:cNvSpPr>
            <a:spLocks noGrp="1"/>
          </p:cNvSpPr>
          <p:nvPr>
            <p:ph type="dt" sz="half" idx="10"/>
          </p:nvPr>
        </p:nvSpPr>
        <p:spPr/>
        <p:txBody>
          <a:bodyPr/>
          <a:lstStyle/>
          <a:p>
            <a:fld id="{DA3E4397-3942-47E8-A4C2-9CAD1A17779B}" type="datetime1">
              <a:rPr lang="zh-CN" altLang="en-US" smtClean="0"/>
              <a:t>2022/2/22</a:t>
            </a:fld>
            <a:endParaRPr lang="zh-CN" altLang="en-US"/>
          </a:p>
        </p:txBody>
      </p:sp>
      <p:sp>
        <p:nvSpPr>
          <p:cNvPr id="6" name="页脚占位符 5">
            <a:extLst>
              <a:ext uri="{FF2B5EF4-FFF2-40B4-BE49-F238E27FC236}">
                <a16:creationId xmlns:a16="http://schemas.microsoft.com/office/drawing/2014/main" id="{974FAB0C-8D71-4BA5-9747-A48CC946CA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0B6FB5-2F10-4C61-BEA6-6B17AEC8A3A4}"/>
              </a:ext>
            </a:extLst>
          </p:cNvPr>
          <p:cNvSpPr>
            <a:spLocks noGrp="1"/>
          </p:cNvSpPr>
          <p:nvPr>
            <p:ph type="sldNum" sz="quarter" idx="12"/>
          </p:nvPr>
        </p:nvSpPr>
        <p:spPr/>
        <p:txBody>
          <a:body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310448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00C8BD-A02E-49AC-9203-E6D74A477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EB21BC-4272-41B1-B680-A4B47C30F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2FD454-ED94-4363-A248-E132EBE89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E33B9-FCFA-41CC-B945-C625E6FD74F0}" type="datetime1">
              <a:rPr lang="zh-CN" altLang="en-US" smtClean="0"/>
              <a:t>2022/2/22</a:t>
            </a:fld>
            <a:endParaRPr lang="zh-CN" altLang="en-US"/>
          </a:p>
        </p:txBody>
      </p:sp>
      <p:sp>
        <p:nvSpPr>
          <p:cNvPr id="5" name="页脚占位符 4">
            <a:extLst>
              <a:ext uri="{FF2B5EF4-FFF2-40B4-BE49-F238E27FC236}">
                <a16:creationId xmlns:a16="http://schemas.microsoft.com/office/drawing/2014/main" id="{665693FF-F24A-4840-976F-014067E25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80B66B-8580-4A99-8965-721736CE1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01A41-1378-4BFC-B45D-6CFED6CD3CB0}" type="slidenum">
              <a:rPr lang="zh-CN" altLang="en-US" smtClean="0"/>
              <a:t>‹#›</a:t>
            </a:fld>
            <a:endParaRPr lang="zh-CN" altLang="en-US"/>
          </a:p>
        </p:txBody>
      </p:sp>
    </p:spTree>
    <p:extLst>
      <p:ext uri="{BB962C8B-B14F-4D97-AF65-F5344CB8AC3E}">
        <p14:creationId xmlns:p14="http://schemas.microsoft.com/office/powerpoint/2010/main" val="305056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B194A39-0C37-40FC-B7B2-BA433AC70035}"/>
              </a:ext>
            </a:extLst>
          </p:cNvPr>
          <p:cNvGrpSpPr/>
          <p:nvPr/>
        </p:nvGrpSpPr>
        <p:grpSpPr>
          <a:xfrm>
            <a:off x="505677" y="1832941"/>
            <a:ext cx="11180648" cy="1754326"/>
            <a:chOff x="1663701" y="2274838"/>
            <a:chExt cx="12979491" cy="1754326"/>
          </a:xfrm>
        </p:grpSpPr>
        <p:sp>
          <p:nvSpPr>
            <p:cNvPr id="4" name="文本框 3">
              <a:extLst>
                <a:ext uri="{FF2B5EF4-FFF2-40B4-BE49-F238E27FC236}">
                  <a16:creationId xmlns:a16="http://schemas.microsoft.com/office/drawing/2014/main" id="{3A9E29EB-2565-45C7-84A6-958F9EA240DE}"/>
                </a:ext>
              </a:extLst>
            </p:cNvPr>
            <p:cNvSpPr txBox="1"/>
            <p:nvPr/>
          </p:nvSpPr>
          <p:spPr>
            <a:xfrm>
              <a:off x="1663701" y="2274838"/>
              <a:ext cx="12979491" cy="1754326"/>
            </a:xfrm>
            <a:prstGeom prst="rect">
              <a:avLst/>
            </a:prstGeom>
            <a:noFill/>
          </p:spPr>
          <p:txBody>
            <a:bodyPr wrap="square" rtlCol="0">
              <a:spAutoFit/>
            </a:bodyPr>
            <a:lstStyle/>
            <a:p>
              <a:r>
                <a:rPr lang="zh-CN" altLang="en-US" sz="5400" b="1" dirty="0">
                  <a:solidFill>
                    <a:srgbClr val="993300"/>
                  </a:solidFill>
                  <a:latin typeface="微软雅黑" panose="020B0503020204020204" pitchFamily="34" charset="-122"/>
                  <a:ea typeface="微软雅黑" panose="020B0503020204020204" pitchFamily="34" charset="-122"/>
                </a:rPr>
                <a:t>锚社区时序社交网络图生成算法研究</a:t>
              </a:r>
              <a:endParaRPr lang="en-US" altLang="zh-CN" sz="5400" b="1" dirty="0">
                <a:solidFill>
                  <a:srgbClr val="9933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921D9A2-6946-4B6C-9FD3-0ED21A17ECEF}"/>
                </a:ext>
              </a:extLst>
            </p:cNvPr>
            <p:cNvSpPr txBox="1"/>
            <p:nvPr/>
          </p:nvSpPr>
          <p:spPr>
            <a:xfrm>
              <a:off x="1682514" y="3210277"/>
              <a:ext cx="9175690"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Research on Temporal Graph with Anchor Communities</a:t>
              </a:r>
              <a:endParaRPr lang="zh-CN" altLang="en-US" b="1" dirty="0">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AA69C3DA-B532-438B-86BA-5F488EF90AF4}"/>
              </a:ext>
            </a:extLst>
          </p:cNvPr>
          <p:cNvSpPr txBox="1"/>
          <p:nvPr/>
        </p:nvSpPr>
        <p:spPr>
          <a:xfrm>
            <a:off x="521883" y="4678872"/>
            <a:ext cx="3204678" cy="961289"/>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汇报人：软</a:t>
            </a:r>
            <a:r>
              <a:rPr lang="en-US" altLang="zh-CN" sz="2000" b="1" dirty="0">
                <a:latin typeface="微软雅黑" panose="020B0503020204020204" pitchFamily="34" charset="-122"/>
                <a:ea typeface="微软雅黑" panose="020B0503020204020204" pitchFamily="34" charset="-122"/>
              </a:rPr>
              <a:t>83</a:t>
            </a:r>
            <a:r>
              <a:rPr lang="zh-CN" altLang="en-US" sz="2000" b="1" dirty="0">
                <a:latin typeface="微软雅黑" panose="020B0503020204020204" pitchFamily="34" charset="-122"/>
                <a:ea typeface="微软雅黑" panose="020B0503020204020204" pitchFamily="34" charset="-122"/>
              </a:rPr>
              <a:t>班</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郑舒文</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导师：   王朝坤 副教授</a:t>
            </a:r>
            <a:endParaRPr lang="en-US" altLang="zh-CN" sz="20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1CD1A2E-510A-4550-8750-CA4105768563}"/>
              </a:ext>
            </a:extLst>
          </p:cNvPr>
          <p:cNvSpPr txBox="1"/>
          <p:nvPr/>
        </p:nvSpPr>
        <p:spPr>
          <a:xfrm>
            <a:off x="7824108" y="3325657"/>
            <a:ext cx="4052430" cy="523220"/>
          </a:xfrm>
          <a:prstGeom prst="rect">
            <a:avLst/>
          </a:prstGeom>
          <a:noFill/>
        </p:spPr>
        <p:txBody>
          <a:bodyPr wrap="square">
            <a:spAutoFit/>
          </a:bodyPr>
          <a:lstStyle/>
          <a:p>
            <a:r>
              <a:rPr lang="en-US" altLang="zh-CN" sz="2800" b="1" dirty="0">
                <a:latin typeface="微软雅黑" panose="020B0503020204020204" pitchFamily="34" charset="-122"/>
                <a:ea typeface="微软雅黑" panose="020B0503020204020204" pitchFamily="34" charset="-122"/>
                <a:cs typeface="仓耳玄三M W05" panose="02020400000000000000" charset="-122"/>
              </a:rPr>
              <a:t>——</a:t>
            </a:r>
            <a:r>
              <a:rPr lang="zh-CN" altLang="en-US" sz="2800" b="1" dirty="0">
                <a:latin typeface="微软雅黑" panose="020B0503020204020204" pitchFamily="34" charset="-122"/>
                <a:ea typeface="微软雅黑" panose="020B0503020204020204" pitchFamily="34" charset="-122"/>
                <a:cs typeface="仓耳玄三M W05" panose="02020400000000000000" charset="-122"/>
              </a:rPr>
              <a:t>毕业设计开题报告</a:t>
            </a:r>
            <a:endParaRPr lang="en-US" altLang="zh-CN" sz="2800" b="1" dirty="0">
              <a:latin typeface="微软雅黑" panose="020B0503020204020204" pitchFamily="34" charset="-122"/>
              <a:ea typeface="微软雅黑" panose="020B0503020204020204" pitchFamily="34" charset="-122"/>
              <a:cs typeface="仓耳玄三M W05" panose="02020400000000000000" charset="-122"/>
            </a:endParaRPr>
          </a:p>
        </p:txBody>
      </p:sp>
    </p:spTree>
    <p:extLst>
      <p:ext uri="{BB962C8B-B14F-4D97-AF65-F5344CB8AC3E}">
        <p14:creationId xmlns:p14="http://schemas.microsoft.com/office/powerpoint/2010/main" val="265973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848408C-85B6-4EFF-937E-88F38BCD3492}"/>
              </a:ext>
            </a:extLst>
          </p:cNvPr>
          <p:cNvSpPr txBox="1"/>
          <p:nvPr/>
        </p:nvSpPr>
        <p:spPr>
          <a:xfrm>
            <a:off x="1727200" y="1664901"/>
            <a:ext cx="3092450"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Catalog</a:t>
            </a:r>
            <a:endParaRPr lang="zh-CN" altLang="en-US"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EDB043B-7366-49F5-855F-CF1EE35FD922}"/>
              </a:ext>
            </a:extLst>
          </p:cNvPr>
          <p:cNvSpPr txBox="1"/>
          <p:nvPr/>
        </p:nvSpPr>
        <p:spPr>
          <a:xfrm>
            <a:off x="1663700" y="649238"/>
            <a:ext cx="2146300" cy="1015663"/>
          </a:xfrm>
          <a:prstGeom prst="rect">
            <a:avLst/>
          </a:prstGeom>
          <a:noFill/>
        </p:spPr>
        <p:txBody>
          <a:bodyPr wrap="square" rtlCol="0">
            <a:spAutoFit/>
          </a:bodyPr>
          <a:lstStyle/>
          <a:p>
            <a:r>
              <a:rPr lang="zh-CN" altLang="en-US" sz="6000" b="1" dirty="0">
                <a:solidFill>
                  <a:srgbClr val="993300"/>
                </a:solidFill>
                <a:latin typeface="微软雅黑" panose="020B0503020204020204" pitchFamily="34" charset="-122"/>
                <a:ea typeface="微软雅黑" panose="020B0503020204020204" pitchFamily="34" charset="-122"/>
              </a:rPr>
              <a:t>目录</a:t>
            </a:r>
          </a:p>
        </p:txBody>
      </p:sp>
      <p:grpSp>
        <p:nvGrpSpPr>
          <p:cNvPr id="3" name="组合 2">
            <a:extLst>
              <a:ext uri="{FF2B5EF4-FFF2-40B4-BE49-F238E27FC236}">
                <a16:creationId xmlns:a16="http://schemas.microsoft.com/office/drawing/2014/main" id="{B02072DE-20CF-44F4-B490-E756514AF849}"/>
              </a:ext>
            </a:extLst>
          </p:cNvPr>
          <p:cNvGrpSpPr/>
          <p:nvPr/>
        </p:nvGrpSpPr>
        <p:grpSpPr>
          <a:xfrm>
            <a:off x="1663700" y="2280455"/>
            <a:ext cx="3155950" cy="769441"/>
            <a:chOff x="1663700" y="2598003"/>
            <a:chExt cx="3155950" cy="769441"/>
          </a:xfrm>
        </p:grpSpPr>
        <p:sp>
          <p:nvSpPr>
            <p:cNvPr id="2" name="文本框 1">
              <a:extLst>
                <a:ext uri="{FF2B5EF4-FFF2-40B4-BE49-F238E27FC236}">
                  <a16:creationId xmlns:a16="http://schemas.microsoft.com/office/drawing/2014/main" id="{2E4C3B2A-515C-48AD-9029-DCEEE68A9EA2}"/>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01</a:t>
              </a:r>
              <a:endParaRPr lang="zh-CN" altLang="en-US" sz="44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A5756F3-E600-470B-BDA4-96143A5CF98E}"/>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研究背景</a:t>
              </a:r>
            </a:p>
          </p:txBody>
        </p:sp>
      </p:grpSp>
      <p:grpSp>
        <p:nvGrpSpPr>
          <p:cNvPr id="11" name="组合 10">
            <a:extLst>
              <a:ext uri="{FF2B5EF4-FFF2-40B4-BE49-F238E27FC236}">
                <a16:creationId xmlns:a16="http://schemas.microsoft.com/office/drawing/2014/main" id="{EB8EC2FD-BDF4-4CBD-A547-C9F73624D58F}"/>
              </a:ext>
            </a:extLst>
          </p:cNvPr>
          <p:cNvGrpSpPr/>
          <p:nvPr/>
        </p:nvGrpSpPr>
        <p:grpSpPr>
          <a:xfrm>
            <a:off x="1663700" y="3034507"/>
            <a:ext cx="3155950" cy="769441"/>
            <a:chOff x="1663700" y="2598003"/>
            <a:chExt cx="3155950" cy="769441"/>
          </a:xfrm>
        </p:grpSpPr>
        <p:sp>
          <p:nvSpPr>
            <p:cNvPr id="12" name="文本框 11">
              <a:extLst>
                <a:ext uri="{FF2B5EF4-FFF2-40B4-BE49-F238E27FC236}">
                  <a16:creationId xmlns:a16="http://schemas.microsoft.com/office/drawing/2014/main" id="{C83883CE-EAF8-4879-A6B4-330A096647A7}"/>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02</a:t>
              </a:r>
              <a:endParaRPr lang="zh-CN" altLang="en-US" sz="4400" b="1"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72B2C60-9605-4057-A5AE-1A742757B5E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相关工作</a:t>
              </a:r>
            </a:p>
          </p:txBody>
        </p:sp>
      </p:grpSp>
      <p:grpSp>
        <p:nvGrpSpPr>
          <p:cNvPr id="14" name="组合 13">
            <a:extLst>
              <a:ext uri="{FF2B5EF4-FFF2-40B4-BE49-F238E27FC236}">
                <a16:creationId xmlns:a16="http://schemas.microsoft.com/office/drawing/2014/main" id="{01AD6F0D-E2DC-4136-AEA7-72E92E3EDE50}"/>
              </a:ext>
            </a:extLst>
          </p:cNvPr>
          <p:cNvGrpSpPr/>
          <p:nvPr/>
        </p:nvGrpSpPr>
        <p:grpSpPr>
          <a:xfrm>
            <a:off x="1663700" y="3813729"/>
            <a:ext cx="3155950" cy="769441"/>
            <a:chOff x="1663700" y="2598003"/>
            <a:chExt cx="3155950" cy="769441"/>
          </a:xfrm>
        </p:grpSpPr>
        <p:sp>
          <p:nvSpPr>
            <p:cNvPr id="15" name="文本框 14">
              <a:extLst>
                <a:ext uri="{FF2B5EF4-FFF2-40B4-BE49-F238E27FC236}">
                  <a16:creationId xmlns:a16="http://schemas.microsoft.com/office/drawing/2014/main" id="{64250E07-2B62-4E67-8CE0-074999161F1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03</a:t>
              </a:r>
              <a:endParaRPr lang="zh-CN" altLang="en-US" sz="44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ECD5917-D728-48E9-BD7E-BFE1962B3930}"/>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研究内容</a:t>
              </a:r>
            </a:p>
          </p:txBody>
        </p:sp>
      </p:grpSp>
      <p:grpSp>
        <p:nvGrpSpPr>
          <p:cNvPr id="18" name="组合 17">
            <a:extLst>
              <a:ext uri="{FF2B5EF4-FFF2-40B4-BE49-F238E27FC236}">
                <a16:creationId xmlns:a16="http://schemas.microsoft.com/office/drawing/2014/main" id="{88B8C24E-90AA-4427-A16E-48C6276C2F26}"/>
              </a:ext>
            </a:extLst>
          </p:cNvPr>
          <p:cNvGrpSpPr/>
          <p:nvPr/>
        </p:nvGrpSpPr>
        <p:grpSpPr>
          <a:xfrm>
            <a:off x="1663700" y="4558000"/>
            <a:ext cx="3155950" cy="769441"/>
            <a:chOff x="1663700" y="2598003"/>
            <a:chExt cx="3155950" cy="769441"/>
          </a:xfrm>
        </p:grpSpPr>
        <p:sp>
          <p:nvSpPr>
            <p:cNvPr id="19" name="文本框 18">
              <a:extLst>
                <a:ext uri="{FF2B5EF4-FFF2-40B4-BE49-F238E27FC236}">
                  <a16:creationId xmlns:a16="http://schemas.microsoft.com/office/drawing/2014/main" id="{2E19AF13-ADD3-47D4-B8BA-C9C3EDC33C4A}"/>
                </a:ext>
              </a:extLst>
            </p:cNvPr>
            <p:cNvSpPr txBox="1"/>
            <p:nvPr/>
          </p:nvSpPr>
          <p:spPr>
            <a:xfrm>
              <a:off x="1663700" y="2598003"/>
              <a:ext cx="965200" cy="769441"/>
            </a:xfrm>
            <a:prstGeom prst="rect">
              <a:avLst/>
            </a:prstGeom>
            <a:noFill/>
          </p:spPr>
          <p:txBody>
            <a:bodyPr wrap="square" rtlCol="0">
              <a:spAutoFit/>
            </a:bodyPr>
            <a:lstStyle/>
            <a:p>
              <a:r>
                <a:rPr lang="en-US" altLang="zh-CN" sz="4400" b="1" dirty="0">
                  <a:solidFill>
                    <a:srgbClr val="993300"/>
                  </a:solidFill>
                  <a:latin typeface="微软雅黑" panose="020B0503020204020204" pitchFamily="34" charset="-122"/>
                  <a:ea typeface="微软雅黑" panose="020B0503020204020204" pitchFamily="34" charset="-122"/>
                </a:rPr>
                <a:t>04</a:t>
              </a:r>
              <a:endParaRPr lang="zh-CN" altLang="en-US" sz="4400" b="1" dirty="0">
                <a:solidFill>
                  <a:srgbClr val="99330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A78E01F-8BB6-460C-B3FD-0F0FB4C26C87}"/>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研究方案</a:t>
              </a:r>
            </a:p>
          </p:txBody>
        </p:sp>
      </p:grpSp>
      <p:grpSp>
        <p:nvGrpSpPr>
          <p:cNvPr id="21" name="组合 20">
            <a:extLst>
              <a:ext uri="{FF2B5EF4-FFF2-40B4-BE49-F238E27FC236}">
                <a16:creationId xmlns:a16="http://schemas.microsoft.com/office/drawing/2014/main" id="{2FDCF9D7-BAF1-4BE7-B946-6C02716E044F}"/>
              </a:ext>
            </a:extLst>
          </p:cNvPr>
          <p:cNvGrpSpPr/>
          <p:nvPr/>
        </p:nvGrpSpPr>
        <p:grpSpPr>
          <a:xfrm>
            <a:off x="1663700" y="5302271"/>
            <a:ext cx="3155950" cy="769441"/>
            <a:chOff x="1663700" y="2598003"/>
            <a:chExt cx="3155950" cy="769441"/>
          </a:xfrm>
        </p:grpSpPr>
        <p:sp>
          <p:nvSpPr>
            <p:cNvPr id="22" name="文本框 21">
              <a:extLst>
                <a:ext uri="{FF2B5EF4-FFF2-40B4-BE49-F238E27FC236}">
                  <a16:creationId xmlns:a16="http://schemas.microsoft.com/office/drawing/2014/main" id="{F4A07DBC-4A63-4D01-A4CB-73DEC0EF9F9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05</a:t>
              </a:r>
              <a:endParaRPr lang="zh-CN" altLang="en-US" sz="4400"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56CD906-E4E8-4EA5-B951-099BE2D0920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工作计划</a:t>
              </a:r>
            </a:p>
          </p:txBody>
        </p:sp>
      </p:grpSp>
    </p:spTree>
    <p:extLst>
      <p:ext uri="{BB962C8B-B14F-4D97-AF65-F5344CB8AC3E}">
        <p14:creationId xmlns:p14="http://schemas.microsoft.com/office/powerpoint/2010/main" val="147152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DF8AD60C-63EE-463F-9F9F-CC970B6BB918}"/>
              </a:ext>
            </a:extLst>
          </p:cNvPr>
          <p:cNvSpPr txBox="1"/>
          <p:nvPr/>
        </p:nvSpPr>
        <p:spPr>
          <a:xfrm>
            <a:off x="551067" y="1031214"/>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Research Program</a:t>
            </a:r>
            <a:endParaRPr lang="zh-CN" altLang="en-US" sz="16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6E0561C-5F64-4E36-A874-C76FAF515086}"/>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研究方案</a:t>
            </a:r>
            <a:endParaRPr lang="zh-CN" altLang="en-US" sz="3200"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437D8CF-51CD-4E0C-94FF-24413E3BA4FD}"/>
              </a:ext>
            </a:extLst>
          </p:cNvPr>
          <p:cNvSpPr txBox="1"/>
          <p:nvPr/>
        </p:nvSpPr>
        <p:spPr>
          <a:xfrm>
            <a:off x="3329462" y="1302662"/>
            <a:ext cx="5442627" cy="1116781"/>
          </a:xfrm>
          <a:prstGeom prst="rect">
            <a:avLst/>
          </a:prstGeom>
          <a:noFill/>
        </p:spPr>
        <p:txBody>
          <a:bodyPr wrap="square">
            <a:spAutoFit/>
          </a:bodyPr>
          <a:lstStyle/>
          <a:p>
            <a:pPr>
              <a:lnSpc>
                <a:spcPct val="200000"/>
              </a:lnSpc>
            </a:pPr>
            <a:r>
              <a:rPr lang="zh-CN" altLang="en-US" b="1" dirty="0">
                <a:latin typeface="微软雅黑" panose="020B0503020204020204" pitchFamily="34" charset="-122"/>
                <a:ea typeface="微软雅黑" panose="020B0503020204020204" pitchFamily="34" charset="-122"/>
              </a:rPr>
              <a:t>锚社区依赖于特定时间区间，故采用滑动窗口思想</a:t>
            </a:r>
            <a:endParaRPr lang="en-US" altLang="zh-CN" b="1" dirty="0">
              <a:latin typeface="微软雅黑" panose="020B0503020204020204" pitchFamily="34" charset="-122"/>
              <a:ea typeface="微软雅黑" panose="020B0503020204020204" pitchFamily="34" charset="-122"/>
            </a:endParaRPr>
          </a:p>
          <a:p>
            <a:pPr marL="342900" indent="-342900">
              <a:lnSpc>
                <a:spcPct val="200000"/>
              </a:lnSpc>
              <a:buFont typeface="+mj-lt"/>
              <a:buAutoNum type="arabicPeriod"/>
            </a:pPr>
            <a:r>
              <a:rPr lang="zh-CN" altLang="en-US" dirty="0">
                <a:latin typeface="微软雅黑" panose="020B0503020204020204" pitchFamily="34" charset="-122"/>
                <a:ea typeface="微软雅黑" panose="020B0503020204020204" pitchFamily="34" charset="-122"/>
              </a:rPr>
              <a:t>输入时间窗口长度和移动步长</a:t>
            </a:r>
            <a:endParaRPr lang="en-US" altLang="zh-CN" dirty="0">
              <a:latin typeface="微软雅黑" panose="020B0503020204020204" pitchFamily="34" charset="-122"/>
              <a:ea typeface="微软雅黑" panose="020B0503020204020204" pitchFamily="34" charset="-122"/>
            </a:endParaRPr>
          </a:p>
        </p:txBody>
      </p:sp>
      <p:sp>
        <p:nvSpPr>
          <p:cNvPr id="127" name="文本框 126">
            <a:extLst>
              <a:ext uri="{FF2B5EF4-FFF2-40B4-BE49-F238E27FC236}">
                <a16:creationId xmlns:a16="http://schemas.microsoft.com/office/drawing/2014/main" id="{95F067B9-3C8F-43C9-9751-8B86DFE6A23B}"/>
              </a:ext>
            </a:extLst>
          </p:cNvPr>
          <p:cNvSpPr txBox="1"/>
          <p:nvPr/>
        </p:nvSpPr>
        <p:spPr>
          <a:xfrm>
            <a:off x="11527972" y="6371255"/>
            <a:ext cx="498022"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11</a:t>
            </a:r>
            <a:endParaRPr lang="zh-CN" altLang="en-US" dirty="0">
              <a:latin typeface="Bodoni MT Black" panose="02070A03080606020203" pitchFamily="18" charset="0"/>
              <a:cs typeface="Aharoni" panose="02010803020104030203" pitchFamily="2" charset="-79"/>
            </a:endParaRPr>
          </a:p>
        </p:txBody>
      </p:sp>
      <p:grpSp>
        <p:nvGrpSpPr>
          <p:cNvPr id="2" name="组合 1">
            <a:extLst>
              <a:ext uri="{FF2B5EF4-FFF2-40B4-BE49-F238E27FC236}">
                <a16:creationId xmlns:a16="http://schemas.microsoft.com/office/drawing/2014/main" id="{A846E0DF-CB7F-4AAB-80A3-8CAE8D2953FD}"/>
              </a:ext>
            </a:extLst>
          </p:cNvPr>
          <p:cNvGrpSpPr/>
          <p:nvPr/>
        </p:nvGrpSpPr>
        <p:grpSpPr>
          <a:xfrm>
            <a:off x="3643517" y="2785740"/>
            <a:ext cx="7324059" cy="1114806"/>
            <a:chOff x="3643517" y="2955402"/>
            <a:chExt cx="7324059" cy="1114806"/>
          </a:xfrm>
        </p:grpSpPr>
        <p:sp>
          <p:nvSpPr>
            <p:cNvPr id="4" name="流程图: 过程 3">
              <a:extLst>
                <a:ext uri="{FF2B5EF4-FFF2-40B4-BE49-F238E27FC236}">
                  <a16:creationId xmlns:a16="http://schemas.microsoft.com/office/drawing/2014/main" id="{366BD82D-76B4-45CD-807E-EE4172CC5A91}"/>
                </a:ext>
              </a:extLst>
            </p:cNvPr>
            <p:cNvSpPr/>
            <p:nvPr/>
          </p:nvSpPr>
          <p:spPr>
            <a:xfrm>
              <a:off x="5183204" y="3404355"/>
              <a:ext cx="2041107" cy="436161"/>
            </a:xfrm>
            <a:prstGeom prst="flowChartProcess">
              <a:avLst/>
            </a:prstGeom>
            <a:solidFill>
              <a:srgbClr val="FBE5D6">
                <a:alpha val="40000"/>
              </a:srgbClr>
            </a:solidFill>
            <a:ln w="28575">
              <a:solidFill>
                <a:srgbClr val="C85C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流程图: 过程 26">
              <a:extLst>
                <a:ext uri="{FF2B5EF4-FFF2-40B4-BE49-F238E27FC236}">
                  <a16:creationId xmlns:a16="http://schemas.microsoft.com/office/drawing/2014/main" id="{936C2D58-5886-436B-BFED-29D92AC3428C}"/>
                </a:ext>
              </a:extLst>
            </p:cNvPr>
            <p:cNvSpPr/>
            <p:nvPr/>
          </p:nvSpPr>
          <p:spPr>
            <a:xfrm>
              <a:off x="6637133" y="3397126"/>
              <a:ext cx="2041107" cy="436161"/>
            </a:xfrm>
            <a:prstGeom prst="flowChartProcess">
              <a:avLst/>
            </a:prstGeom>
            <a:solidFill>
              <a:srgbClr val="DAE3F3">
                <a:alpha val="40000"/>
              </a:srgbClr>
            </a:solidFill>
            <a:ln w="28575">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id="{D802EAD9-8A84-45AF-B65E-B678E7626243}"/>
                </a:ext>
              </a:extLst>
            </p:cNvPr>
            <p:cNvSpPr txBox="1"/>
            <p:nvPr/>
          </p:nvSpPr>
          <p:spPr>
            <a:xfrm>
              <a:off x="3643517" y="3700876"/>
              <a:ext cx="958038" cy="369332"/>
            </a:xfrm>
            <a:prstGeom prst="rect">
              <a:avLst/>
            </a:prstGeom>
            <a:noFill/>
          </p:spPr>
          <p:txBody>
            <a:bodyPr wrap="square">
              <a:spAutoFit/>
            </a:bodyPr>
            <a:lstStyle/>
            <a:p>
              <a:r>
                <a:rPr lang="zh-CN" altLang="en-US" sz="1800" b="1" dirty="0">
                  <a:latin typeface="微软雅黑" panose="020B0503020204020204" pitchFamily="34" charset="-122"/>
                  <a:ea typeface="微软雅黑" panose="020B0503020204020204" pitchFamily="34" charset="-122"/>
                </a:rPr>
                <a:t>时间轴</a:t>
              </a:r>
            </a:p>
          </p:txBody>
        </p:sp>
        <p:sp>
          <p:nvSpPr>
            <p:cNvPr id="32" name="文本框 31">
              <a:extLst>
                <a:ext uri="{FF2B5EF4-FFF2-40B4-BE49-F238E27FC236}">
                  <a16:creationId xmlns:a16="http://schemas.microsoft.com/office/drawing/2014/main" id="{20EAC5E7-77EA-47E3-9737-242FBF846ED5}"/>
                </a:ext>
              </a:extLst>
            </p:cNvPr>
            <p:cNvSpPr txBox="1"/>
            <p:nvPr/>
          </p:nvSpPr>
          <p:spPr>
            <a:xfrm>
              <a:off x="9392422" y="3287132"/>
              <a:ext cx="1096456" cy="48191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p>
          </p:txBody>
        </p:sp>
        <p:sp>
          <p:nvSpPr>
            <p:cNvPr id="9" name="箭头: 右 8">
              <a:extLst>
                <a:ext uri="{FF2B5EF4-FFF2-40B4-BE49-F238E27FC236}">
                  <a16:creationId xmlns:a16="http://schemas.microsoft.com/office/drawing/2014/main" id="{C8F81B89-1DD6-44A8-B285-841335DF5E7B}"/>
                </a:ext>
              </a:extLst>
            </p:cNvPr>
            <p:cNvSpPr/>
            <p:nvPr/>
          </p:nvSpPr>
          <p:spPr>
            <a:xfrm>
              <a:off x="4706055" y="3778695"/>
              <a:ext cx="6261521" cy="229894"/>
            </a:xfrm>
            <a:prstGeom prst="rightArrow">
              <a:avLst>
                <a:gd name="adj1" fmla="val 50000"/>
                <a:gd name="adj2" fmla="val 877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CB60E5DA-ACF9-4926-848C-08ECCC18C953}"/>
                </a:ext>
              </a:extLst>
            </p:cNvPr>
            <p:cNvSpPr txBox="1"/>
            <p:nvPr/>
          </p:nvSpPr>
          <p:spPr>
            <a:xfrm>
              <a:off x="5603491" y="2955402"/>
              <a:ext cx="1331039"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时间窗口</a:t>
              </a:r>
              <a:r>
                <a:rPr lang="en-US" altLang="zh-CN" dirty="0">
                  <a:latin typeface="微软雅黑" panose="020B0503020204020204" pitchFamily="34" charset="-122"/>
                  <a:ea typeface="微软雅黑" panose="020B0503020204020204" pitchFamily="34" charset="-122"/>
                </a:rPr>
                <a:t>1</a:t>
              </a:r>
              <a:endParaRPr lang="zh-CN" altLang="en-US" dirty="0"/>
            </a:p>
          </p:txBody>
        </p:sp>
        <p:sp>
          <p:nvSpPr>
            <p:cNvPr id="38" name="文本框 37">
              <a:extLst>
                <a:ext uri="{FF2B5EF4-FFF2-40B4-BE49-F238E27FC236}">
                  <a16:creationId xmlns:a16="http://schemas.microsoft.com/office/drawing/2014/main" id="{E04C31A4-224B-44C4-9C74-B0DDB72B992F}"/>
                </a:ext>
              </a:extLst>
            </p:cNvPr>
            <p:cNvSpPr txBox="1"/>
            <p:nvPr/>
          </p:nvSpPr>
          <p:spPr>
            <a:xfrm>
              <a:off x="7047250" y="2956774"/>
              <a:ext cx="1331039"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时间窗口</a:t>
              </a:r>
              <a:r>
                <a:rPr lang="en-US" altLang="zh-CN" dirty="0">
                  <a:latin typeface="微软雅黑" panose="020B0503020204020204" pitchFamily="34" charset="-122"/>
                  <a:ea typeface="微软雅黑" panose="020B0503020204020204" pitchFamily="34" charset="-122"/>
                </a:rPr>
                <a:t>2</a:t>
              </a:r>
              <a:endParaRPr lang="zh-CN" altLang="en-US" dirty="0"/>
            </a:p>
          </p:txBody>
        </p:sp>
      </p:grpSp>
      <p:sp>
        <p:nvSpPr>
          <p:cNvPr id="39" name="文本框 38">
            <a:extLst>
              <a:ext uri="{FF2B5EF4-FFF2-40B4-BE49-F238E27FC236}">
                <a16:creationId xmlns:a16="http://schemas.microsoft.com/office/drawing/2014/main" id="{E63A4742-A161-4076-8ACE-8A0A0417BC15}"/>
              </a:ext>
            </a:extLst>
          </p:cNvPr>
          <p:cNvSpPr txBox="1"/>
          <p:nvPr/>
        </p:nvSpPr>
        <p:spPr>
          <a:xfrm>
            <a:off x="3302956" y="4222085"/>
            <a:ext cx="7932869" cy="562783"/>
          </a:xfrm>
          <a:prstGeom prst="rect">
            <a:avLst/>
          </a:prstGeom>
          <a:noFill/>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对每个锚定时间窗口，随机选取节点生成社区，边的时间戳在时间窗口内</a:t>
            </a:r>
            <a:endParaRPr lang="en-US" altLang="zh-CN" dirty="0">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3B74EAE2-83BF-4EDB-9EEA-58CE5AB12ED8}"/>
              </a:ext>
            </a:extLst>
          </p:cNvPr>
          <p:cNvGrpSpPr/>
          <p:nvPr/>
        </p:nvGrpSpPr>
        <p:grpSpPr>
          <a:xfrm>
            <a:off x="3758271" y="5280595"/>
            <a:ext cx="2292505" cy="787911"/>
            <a:chOff x="4207178" y="2901712"/>
            <a:chExt cx="2292505" cy="787911"/>
          </a:xfrm>
        </p:grpSpPr>
        <p:sp>
          <p:nvSpPr>
            <p:cNvPr id="41" name="椭圆 40">
              <a:extLst>
                <a:ext uri="{FF2B5EF4-FFF2-40B4-BE49-F238E27FC236}">
                  <a16:creationId xmlns:a16="http://schemas.microsoft.com/office/drawing/2014/main" id="{628D1782-FBB9-44B1-B865-25831E82D4DB}"/>
                </a:ext>
              </a:extLst>
            </p:cNvPr>
            <p:cNvSpPr/>
            <p:nvPr/>
          </p:nvSpPr>
          <p:spPr>
            <a:xfrm>
              <a:off x="6389517" y="3306705"/>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2" name="椭圆 41">
              <a:extLst>
                <a:ext uri="{FF2B5EF4-FFF2-40B4-BE49-F238E27FC236}">
                  <a16:creationId xmlns:a16="http://schemas.microsoft.com/office/drawing/2014/main" id="{C094DED0-BD91-4EEB-AB83-19734F558A46}"/>
                </a:ext>
              </a:extLst>
            </p:cNvPr>
            <p:cNvSpPr/>
            <p:nvPr/>
          </p:nvSpPr>
          <p:spPr>
            <a:xfrm>
              <a:off x="4945758" y="2901712"/>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782FD60C-EB85-481F-90B1-154D8512AC71}"/>
                </a:ext>
              </a:extLst>
            </p:cNvPr>
            <p:cNvSpPr/>
            <p:nvPr/>
          </p:nvSpPr>
          <p:spPr>
            <a:xfrm>
              <a:off x="4207178" y="3577012"/>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44" name="直接连接符 43">
              <a:extLst>
                <a:ext uri="{FF2B5EF4-FFF2-40B4-BE49-F238E27FC236}">
                  <a16:creationId xmlns:a16="http://schemas.microsoft.com/office/drawing/2014/main" id="{D432459E-5028-456A-B33B-A82D0E606F38}"/>
                </a:ext>
              </a:extLst>
            </p:cNvPr>
            <p:cNvCxnSpPr>
              <a:cxnSpLocks/>
              <a:stCxn id="42" idx="6"/>
              <a:endCxn id="41" idx="1"/>
            </p:cNvCxnSpPr>
            <p:nvPr/>
          </p:nvCxnSpPr>
          <p:spPr>
            <a:xfrm>
              <a:off x="5055924" y="2958018"/>
              <a:ext cx="1349726" cy="365178"/>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45" name="直接连接符 44">
              <a:extLst>
                <a:ext uri="{FF2B5EF4-FFF2-40B4-BE49-F238E27FC236}">
                  <a16:creationId xmlns:a16="http://schemas.microsoft.com/office/drawing/2014/main" id="{22DEC894-B896-4C86-ACAD-E72D4E43F1DE}"/>
                </a:ext>
              </a:extLst>
            </p:cNvPr>
            <p:cNvCxnSpPr>
              <a:cxnSpLocks/>
              <a:stCxn id="43" idx="7"/>
              <a:endCxn id="42" idx="3"/>
            </p:cNvCxnSpPr>
            <p:nvPr/>
          </p:nvCxnSpPr>
          <p:spPr>
            <a:xfrm flipV="1">
              <a:off x="4301211" y="2997832"/>
              <a:ext cx="660680" cy="595671"/>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46" name="直接连接符 45">
              <a:extLst>
                <a:ext uri="{FF2B5EF4-FFF2-40B4-BE49-F238E27FC236}">
                  <a16:creationId xmlns:a16="http://schemas.microsoft.com/office/drawing/2014/main" id="{E916884C-1C81-4A70-B62B-7030D5122F42}"/>
                </a:ext>
              </a:extLst>
            </p:cNvPr>
            <p:cNvCxnSpPr>
              <a:cxnSpLocks/>
              <a:stCxn id="43" idx="6"/>
              <a:endCxn id="41" idx="2"/>
            </p:cNvCxnSpPr>
            <p:nvPr/>
          </p:nvCxnSpPr>
          <p:spPr>
            <a:xfrm flipV="1">
              <a:off x="4317344" y="3363011"/>
              <a:ext cx="2072173" cy="270307"/>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grpSp>
      <p:grpSp>
        <p:nvGrpSpPr>
          <p:cNvPr id="47" name="组合 46">
            <a:extLst>
              <a:ext uri="{FF2B5EF4-FFF2-40B4-BE49-F238E27FC236}">
                <a16:creationId xmlns:a16="http://schemas.microsoft.com/office/drawing/2014/main" id="{D23EEB15-0633-408F-877F-59333282958C}"/>
              </a:ext>
            </a:extLst>
          </p:cNvPr>
          <p:cNvGrpSpPr/>
          <p:nvPr/>
        </p:nvGrpSpPr>
        <p:grpSpPr>
          <a:xfrm>
            <a:off x="6696964" y="5395806"/>
            <a:ext cx="2455380" cy="704436"/>
            <a:chOff x="3945873" y="3108770"/>
            <a:chExt cx="2455380" cy="704436"/>
          </a:xfrm>
        </p:grpSpPr>
        <p:sp>
          <p:nvSpPr>
            <p:cNvPr id="48" name="椭圆 47">
              <a:extLst>
                <a:ext uri="{FF2B5EF4-FFF2-40B4-BE49-F238E27FC236}">
                  <a16:creationId xmlns:a16="http://schemas.microsoft.com/office/drawing/2014/main" id="{58793398-0BBC-4591-AEC8-4107CA3A6B3A}"/>
                </a:ext>
              </a:extLst>
            </p:cNvPr>
            <p:cNvSpPr/>
            <p:nvPr/>
          </p:nvSpPr>
          <p:spPr>
            <a:xfrm>
              <a:off x="5428172" y="3700595"/>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椭圆 48">
              <a:extLst>
                <a:ext uri="{FF2B5EF4-FFF2-40B4-BE49-F238E27FC236}">
                  <a16:creationId xmlns:a16="http://schemas.microsoft.com/office/drawing/2014/main" id="{2313AC21-F577-4D80-9C2E-EA99C44B8544}"/>
                </a:ext>
              </a:extLst>
            </p:cNvPr>
            <p:cNvSpPr/>
            <p:nvPr/>
          </p:nvSpPr>
          <p:spPr>
            <a:xfrm>
              <a:off x="6291087" y="3108770"/>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椭圆 49">
              <a:extLst>
                <a:ext uri="{FF2B5EF4-FFF2-40B4-BE49-F238E27FC236}">
                  <a16:creationId xmlns:a16="http://schemas.microsoft.com/office/drawing/2014/main" id="{4A3E27D2-7F27-4FF9-A5F8-10474DFF27D8}"/>
                </a:ext>
              </a:extLst>
            </p:cNvPr>
            <p:cNvSpPr/>
            <p:nvPr/>
          </p:nvSpPr>
          <p:spPr>
            <a:xfrm>
              <a:off x="3945873" y="3371915"/>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51" name="直接连接符 50">
              <a:extLst>
                <a:ext uri="{FF2B5EF4-FFF2-40B4-BE49-F238E27FC236}">
                  <a16:creationId xmlns:a16="http://schemas.microsoft.com/office/drawing/2014/main" id="{6618E934-FF6C-466E-BBFF-A70EC16500CF}"/>
                </a:ext>
              </a:extLst>
            </p:cNvPr>
            <p:cNvCxnSpPr>
              <a:cxnSpLocks/>
              <a:stCxn id="49" idx="3"/>
              <a:endCxn id="48" idx="7"/>
            </p:cNvCxnSpPr>
            <p:nvPr/>
          </p:nvCxnSpPr>
          <p:spPr>
            <a:xfrm flipH="1">
              <a:off x="5522205" y="3204890"/>
              <a:ext cx="785015" cy="512196"/>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55" name="直接连接符 54">
              <a:extLst>
                <a:ext uri="{FF2B5EF4-FFF2-40B4-BE49-F238E27FC236}">
                  <a16:creationId xmlns:a16="http://schemas.microsoft.com/office/drawing/2014/main" id="{4235A2D9-399A-463E-B2F4-6E95AFF96749}"/>
                </a:ext>
              </a:extLst>
            </p:cNvPr>
            <p:cNvCxnSpPr>
              <a:cxnSpLocks/>
              <a:stCxn id="50" idx="6"/>
              <a:endCxn id="49" idx="2"/>
            </p:cNvCxnSpPr>
            <p:nvPr/>
          </p:nvCxnSpPr>
          <p:spPr>
            <a:xfrm flipV="1">
              <a:off x="4056039" y="3165076"/>
              <a:ext cx="2235048" cy="263145"/>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57" name="直接连接符 56">
              <a:extLst>
                <a:ext uri="{FF2B5EF4-FFF2-40B4-BE49-F238E27FC236}">
                  <a16:creationId xmlns:a16="http://schemas.microsoft.com/office/drawing/2014/main" id="{41B0FEC3-210C-40C4-ABB9-FF95E325CBB0}"/>
                </a:ext>
              </a:extLst>
            </p:cNvPr>
            <p:cNvCxnSpPr>
              <a:cxnSpLocks/>
              <a:stCxn id="50" idx="5"/>
              <a:endCxn id="48" idx="2"/>
            </p:cNvCxnSpPr>
            <p:nvPr/>
          </p:nvCxnSpPr>
          <p:spPr>
            <a:xfrm>
              <a:off x="4039906" y="3468035"/>
              <a:ext cx="1388266" cy="288866"/>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grpSp>
      <p:sp>
        <p:nvSpPr>
          <p:cNvPr id="58" name="文本框 57">
            <a:extLst>
              <a:ext uri="{FF2B5EF4-FFF2-40B4-BE49-F238E27FC236}">
                <a16:creationId xmlns:a16="http://schemas.microsoft.com/office/drawing/2014/main" id="{7465A8EC-0F74-4570-91BB-0B813AC6666B}"/>
              </a:ext>
            </a:extLst>
          </p:cNvPr>
          <p:cNvSpPr txBox="1"/>
          <p:nvPr/>
        </p:nvSpPr>
        <p:spPr>
          <a:xfrm>
            <a:off x="10088782" y="5393206"/>
            <a:ext cx="1570254"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a:t>
            </a:r>
            <a:endParaRPr lang="zh-CN" altLang="en-US" sz="2400" b="1" dirty="0"/>
          </a:p>
        </p:txBody>
      </p:sp>
      <p:sp>
        <p:nvSpPr>
          <p:cNvPr id="60" name="文本框 59">
            <a:extLst>
              <a:ext uri="{FF2B5EF4-FFF2-40B4-BE49-F238E27FC236}">
                <a16:creationId xmlns:a16="http://schemas.microsoft.com/office/drawing/2014/main" id="{688400EB-8468-46B8-85D9-14A51C47811D}"/>
              </a:ext>
            </a:extLst>
          </p:cNvPr>
          <p:cNvSpPr txBox="1"/>
          <p:nvPr/>
        </p:nvSpPr>
        <p:spPr>
          <a:xfrm>
            <a:off x="551066" y="1521499"/>
            <a:ext cx="2726707" cy="1670778"/>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a:solidFill>
                  <a:srgbClr val="993300"/>
                </a:solidFill>
                <a:latin typeface="微软雅黑" panose="020B0503020204020204" pitchFamily="34" charset="-122"/>
                <a:ea typeface="微软雅黑" panose="020B0503020204020204" pitchFamily="34" charset="-122"/>
              </a:rPr>
              <a:t>算法</a:t>
            </a:r>
            <a:endParaRPr lang="en-US" altLang="zh-CN" b="1" dirty="0">
              <a:solidFill>
                <a:srgbClr val="9933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b="1" dirty="0">
                <a:solidFill>
                  <a:srgbClr val="993300"/>
                </a:solidFill>
                <a:latin typeface="微软雅黑" panose="020B0503020204020204" pitchFamily="34" charset="-122"/>
                <a:ea typeface="微软雅黑" panose="020B0503020204020204" pitchFamily="34" charset="-122"/>
              </a:rPr>
              <a:t>锚社区</a:t>
            </a:r>
            <a:endParaRPr lang="en-US" altLang="zh-CN" b="1" dirty="0">
              <a:solidFill>
                <a:srgbClr val="9933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Ground Truth</a:t>
            </a:r>
          </a:p>
          <a:p>
            <a:pPr marL="285750" indent="-285750">
              <a:lnSpc>
                <a:spcPct val="20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系统</a:t>
            </a:r>
            <a:endParaRPr lang="en-US" altLang="zh-CN" b="1" dirty="0">
              <a:latin typeface="微软雅黑" panose="020B0503020204020204" pitchFamily="34" charset="-122"/>
              <a:ea typeface="微软雅黑" panose="020B0503020204020204" pitchFamily="34" charset="-122"/>
            </a:endParaRPr>
          </a:p>
        </p:txBody>
      </p:sp>
      <p:sp>
        <p:nvSpPr>
          <p:cNvPr id="19" name="对话气泡: 矩形 18">
            <a:extLst>
              <a:ext uri="{FF2B5EF4-FFF2-40B4-BE49-F238E27FC236}">
                <a16:creationId xmlns:a16="http://schemas.microsoft.com/office/drawing/2014/main" id="{8D392D2A-EBAA-4F4D-9601-31337A1E1F62}"/>
              </a:ext>
            </a:extLst>
          </p:cNvPr>
          <p:cNvSpPr/>
          <p:nvPr/>
        </p:nvSpPr>
        <p:spPr>
          <a:xfrm>
            <a:off x="8665802" y="540748"/>
            <a:ext cx="2975131" cy="2510310"/>
          </a:xfrm>
          <a:prstGeom prst="wedgeRectCallout">
            <a:avLst>
              <a:gd name="adj1" fmla="val -33274"/>
              <a:gd name="adj2" fmla="val 63597"/>
            </a:avLst>
          </a:prstGeom>
          <a:solidFill>
            <a:schemeClr val="accent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r>
              <a:rPr lang="zh-CN" altLang="en-US" sz="1800" dirty="0">
                <a:latin typeface="微软雅黑" panose="020B0503020204020204" pitchFamily="34" charset="-122"/>
                <a:ea typeface="微软雅黑" panose="020B0503020204020204" pitchFamily="34" charset="-122"/>
              </a:rPr>
              <a:t>难点：</a:t>
            </a: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锚社区的时间区间不一定</a:t>
            </a:r>
            <a:r>
              <a:rPr lang="zh-CN" altLang="en-US" sz="1800" b="1" dirty="0">
                <a:latin typeface="微软雅黑" panose="020B0503020204020204" pitchFamily="34" charset="-122"/>
                <a:ea typeface="微软雅黑" panose="020B0503020204020204" pitchFamily="34" charset="-122"/>
              </a:rPr>
              <a:t>等长</a:t>
            </a:r>
            <a:r>
              <a:rPr lang="zh-CN" altLang="en-US" sz="1800" dirty="0">
                <a:latin typeface="微软雅黑" panose="020B0503020204020204" pitchFamily="34" charset="-122"/>
                <a:ea typeface="微软雅黑" panose="020B0503020204020204" pitchFamily="34" charset="-122"/>
              </a:rPr>
              <a:t>，需要寻找比滑动窗口更好的刻画方式。</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可以在社区中</a:t>
            </a:r>
            <a:r>
              <a:rPr lang="zh-CN" altLang="en-US" b="1" dirty="0">
                <a:latin typeface="微软雅黑" panose="020B0503020204020204" pitchFamily="34" charset="-122"/>
                <a:ea typeface="微软雅黑" panose="020B0503020204020204" pitchFamily="34" charset="-122"/>
              </a:rPr>
              <a:t>搜索路径</a:t>
            </a:r>
            <a:r>
              <a:rPr lang="zh-CN" altLang="en-US" dirty="0">
                <a:latin typeface="微软雅黑" panose="020B0503020204020204" pitchFamily="34" charset="-122"/>
                <a:ea typeface="微软雅黑" panose="020B0503020204020204" pitchFamily="34" charset="-122"/>
              </a:rPr>
              <a:t>并递增赋值边时间戳，但路径搜索占用大量资源，影响效率。</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745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9" grpId="0"/>
      <p:bldP spid="58"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DF8AD60C-63EE-463F-9F9F-CC970B6BB918}"/>
              </a:ext>
            </a:extLst>
          </p:cNvPr>
          <p:cNvSpPr txBox="1"/>
          <p:nvPr/>
        </p:nvSpPr>
        <p:spPr>
          <a:xfrm>
            <a:off x="551067" y="1031214"/>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Research Program</a:t>
            </a:r>
            <a:endParaRPr lang="zh-CN" altLang="en-US" sz="16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6E0561C-5F64-4E36-A874-C76FAF515086}"/>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研究方案</a:t>
            </a:r>
            <a:endParaRPr lang="zh-CN" altLang="en-US" sz="3200"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437D8CF-51CD-4E0C-94FF-24413E3BA4FD}"/>
              </a:ext>
            </a:extLst>
          </p:cNvPr>
          <p:cNvSpPr txBox="1"/>
          <p:nvPr/>
        </p:nvSpPr>
        <p:spPr>
          <a:xfrm>
            <a:off x="7165630" y="2633039"/>
            <a:ext cx="423352"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a:t>
            </a:r>
            <a:endParaRPr lang="zh-CN" altLang="en-US" sz="2400" dirty="0"/>
          </a:p>
        </p:txBody>
      </p:sp>
      <p:grpSp>
        <p:nvGrpSpPr>
          <p:cNvPr id="14" name="组合 13">
            <a:extLst>
              <a:ext uri="{FF2B5EF4-FFF2-40B4-BE49-F238E27FC236}">
                <a16:creationId xmlns:a16="http://schemas.microsoft.com/office/drawing/2014/main" id="{47C49D38-4227-4981-B6EE-C07203CCD917}"/>
              </a:ext>
            </a:extLst>
          </p:cNvPr>
          <p:cNvGrpSpPr/>
          <p:nvPr/>
        </p:nvGrpSpPr>
        <p:grpSpPr>
          <a:xfrm>
            <a:off x="5122671" y="1779088"/>
            <a:ext cx="2292505" cy="787911"/>
            <a:chOff x="4207178" y="2901712"/>
            <a:chExt cx="2292505" cy="787911"/>
          </a:xfrm>
        </p:grpSpPr>
        <p:sp>
          <p:nvSpPr>
            <p:cNvPr id="15" name="椭圆 14">
              <a:extLst>
                <a:ext uri="{FF2B5EF4-FFF2-40B4-BE49-F238E27FC236}">
                  <a16:creationId xmlns:a16="http://schemas.microsoft.com/office/drawing/2014/main" id="{3A61126F-B3FE-4FA7-8354-CDE5945DD697}"/>
                </a:ext>
              </a:extLst>
            </p:cNvPr>
            <p:cNvSpPr/>
            <p:nvPr/>
          </p:nvSpPr>
          <p:spPr>
            <a:xfrm>
              <a:off x="6389517" y="3306705"/>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7C9CBA35-E5DB-4A0C-9FA2-F5892CFE45AB}"/>
                </a:ext>
              </a:extLst>
            </p:cNvPr>
            <p:cNvSpPr/>
            <p:nvPr/>
          </p:nvSpPr>
          <p:spPr>
            <a:xfrm>
              <a:off x="4945758" y="2901712"/>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C1E963AC-BC65-48A5-8C55-D49B33A38C84}"/>
                </a:ext>
              </a:extLst>
            </p:cNvPr>
            <p:cNvSpPr/>
            <p:nvPr/>
          </p:nvSpPr>
          <p:spPr>
            <a:xfrm>
              <a:off x="4207178" y="3577012"/>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1" name="直接连接符 20">
              <a:extLst>
                <a:ext uri="{FF2B5EF4-FFF2-40B4-BE49-F238E27FC236}">
                  <a16:creationId xmlns:a16="http://schemas.microsoft.com/office/drawing/2014/main" id="{A4D3D3D5-0B8D-4DB8-981F-92AB1C649BF1}"/>
                </a:ext>
              </a:extLst>
            </p:cNvPr>
            <p:cNvCxnSpPr>
              <a:cxnSpLocks/>
              <a:stCxn id="16" idx="6"/>
              <a:endCxn id="15" idx="1"/>
            </p:cNvCxnSpPr>
            <p:nvPr/>
          </p:nvCxnSpPr>
          <p:spPr>
            <a:xfrm>
              <a:off x="5055924" y="2958018"/>
              <a:ext cx="1349726" cy="365178"/>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22" name="直接连接符 21">
              <a:extLst>
                <a:ext uri="{FF2B5EF4-FFF2-40B4-BE49-F238E27FC236}">
                  <a16:creationId xmlns:a16="http://schemas.microsoft.com/office/drawing/2014/main" id="{DF764D01-3175-4650-901C-64C16331CA6F}"/>
                </a:ext>
              </a:extLst>
            </p:cNvPr>
            <p:cNvCxnSpPr>
              <a:cxnSpLocks/>
              <a:stCxn id="19" idx="7"/>
              <a:endCxn id="16" idx="3"/>
            </p:cNvCxnSpPr>
            <p:nvPr/>
          </p:nvCxnSpPr>
          <p:spPr>
            <a:xfrm flipV="1">
              <a:off x="4301211" y="2997832"/>
              <a:ext cx="660680" cy="595671"/>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23" name="直接连接符 22">
              <a:extLst>
                <a:ext uri="{FF2B5EF4-FFF2-40B4-BE49-F238E27FC236}">
                  <a16:creationId xmlns:a16="http://schemas.microsoft.com/office/drawing/2014/main" id="{CD1244F7-9017-4738-B3F2-0D8E9DE733CC}"/>
                </a:ext>
              </a:extLst>
            </p:cNvPr>
            <p:cNvCxnSpPr>
              <a:cxnSpLocks/>
              <a:stCxn id="19" idx="6"/>
              <a:endCxn id="15" idx="2"/>
            </p:cNvCxnSpPr>
            <p:nvPr/>
          </p:nvCxnSpPr>
          <p:spPr>
            <a:xfrm flipV="1">
              <a:off x="4317344" y="3363011"/>
              <a:ext cx="2072173" cy="270307"/>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grpSp>
      <p:grpSp>
        <p:nvGrpSpPr>
          <p:cNvPr id="24" name="组合 23">
            <a:extLst>
              <a:ext uri="{FF2B5EF4-FFF2-40B4-BE49-F238E27FC236}">
                <a16:creationId xmlns:a16="http://schemas.microsoft.com/office/drawing/2014/main" id="{C2E266F3-F509-4172-81E1-79E4A22859CF}"/>
              </a:ext>
            </a:extLst>
          </p:cNvPr>
          <p:cNvGrpSpPr/>
          <p:nvPr/>
        </p:nvGrpSpPr>
        <p:grpSpPr>
          <a:xfrm>
            <a:off x="7322223" y="3084688"/>
            <a:ext cx="2455380" cy="704436"/>
            <a:chOff x="3945873" y="3108770"/>
            <a:chExt cx="2455380" cy="704436"/>
          </a:xfrm>
        </p:grpSpPr>
        <p:sp>
          <p:nvSpPr>
            <p:cNvPr id="27" name="椭圆 26">
              <a:extLst>
                <a:ext uri="{FF2B5EF4-FFF2-40B4-BE49-F238E27FC236}">
                  <a16:creationId xmlns:a16="http://schemas.microsoft.com/office/drawing/2014/main" id="{6B5766A5-E3B9-47B9-A876-43B2B4BCAD04}"/>
                </a:ext>
              </a:extLst>
            </p:cNvPr>
            <p:cNvSpPr/>
            <p:nvPr/>
          </p:nvSpPr>
          <p:spPr>
            <a:xfrm>
              <a:off x="5428172" y="3700595"/>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88453D46-1FF8-4133-8EDD-9CD47DA2D968}"/>
                </a:ext>
              </a:extLst>
            </p:cNvPr>
            <p:cNvSpPr/>
            <p:nvPr/>
          </p:nvSpPr>
          <p:spPr>
            <a:xfrm>
              <a:off x="6291087" y="3108770"/>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8572F819-FC78-48B2-A023-1DE2B325118B}"/>
                </a:ext>
              </a:extLst>
            </p:cNvPr>
            <p:cNvSpPr/>
            <p:nvPr/>
          </p:nvSpPr>
          <p:spPr>
            <a:xfrm>
              <a:off x="3945873" y="3371915"/>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23C96E43-05B3-485E-AE30-DCCF84DD146D}"/>
                </a:ext>
              </a:extLst>
            </p:cNvPr>
            <p:cNvCxnSpPr>
              <a:cxnSpLocks/>
              <a:stCxn id="29" idx="3"/>
              <a:endCxn id="27" idx="7"/>
            </p:cNvCxnSpPr>
            <p:nvPr/>
          </p:nvCxnSpPr>
          <p:spPr>
            <a:xfrm flipH="1">
              <a:off x="5522205" y="3204890"/>
              <a:ext cx="785015" cy="512196"/>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32" name="直接连接符 31">
              <a:extLst>
                <a:ext uri="{FF2B5EF4-FFF2-40B4-BE49-F238E27FC236}">
                  <a16:creationId xmlns:a16="http://schemas.microsoft.com/office/drawing/2014/main" id="{E25E5EA3-E1B0-4A59-9A26-2B665562C06A}"/>
                </a:ext>
              </a:extLst>
            </p:cNvPr>
            <p:cNvCxnSpPr>
              <a:cxnSpLocks/>
              <a:stCxn id="30" idx="6"/>
              <a:endCxn id="29" idx="2"/>
            </p:cNvCxnSpPr>
            <p:nvPr/>
          </p:nvCxnSpPr>
          <p:spPr>
            <a:xfrm flipV="1">
              <a:off x="4056039" y="3165076"/>
              <a:ext cx="2235048" cy="263145"/>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33" name="直接连接符 32">
              <a:extLst>
                <a:ext uri="{FF2B5EF4-FFF2-40B4-BE49-F238E27FC236}">
                  <a16:creationId xmlns:a16="http://schemas.microsoft.com/office/drawing/2014/main" id="{9CFCC8CB-597A-49FB-9B4C-40272FEEB463}"/>
                </a:ext>
              </a:extLst>
            </p:cNvPr>
            <p:cNvCxnSpPr>
              <a:cxnSpLocks/>
              <a:stCxn id="30" idx="5"/>
              <a:endCxn id="27" idx="2"/>
            </p:cNvCxnSpPr>
            <p:nvPr/>
          </p:nvCxnSpPr>
          <p:spPr>
            <a:xfrm>
              <a:off x="4039906" y="3468035"/>
              <a:ext cx="1388266" cy="288866"/>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grpSp>
      <p:sp>
        <p:nvSpPr>
          <p:cNvPr id="35" name="文本框 34">
            <a:extLst>
              <a:ext uri="{FF2B5EF4-FFF2-40B4-BE49-F238E27FC236}">
                <a16:creationId xmlns:a16="http://schemas.microsoft.com/office/drawing/2014/main" id="{F8010D33-5743-4E51-B1C4-4B741E22B1D6}"/>
              </a:ext>
            </a:extLst>
          </p:cNvPr>
          <p:cNvSpPr txBox="1"/>
          <p:nvPr/>
        </p:nvSpPr>
        <p:spPr>
          <a:xfrm>
            <a:off x="7220713" y="4051511"/>
            <a:ext cx="423352" cy="400110"/>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a:t>
            </a:r>
            <a:endParaRPr lang="zh-CN" altLang="en-US" sz="2000" dirty="0"/>
          </a:p>
        </p:txBody>
      </p:sp>
      <p:grpSp>
        <p:nvGrpSpPr>
          <p:cNvPr id="71" name="组合 70">
            <a:extLst>
              <a:ext uri="{FF2B5EF4-FFF2-40B4-BE49-F238E27FC236}">
                <a16:creationId xmlns:a16="http://schemas.microsoft.com/office/drawing/2014/main" id="{811829DA-6B75-451E-A3B6-134672D86A8D}"/>
              </a:ext>
            </a:extLst>
          </p:cNvPr>
          <p:cNvGrpSpPr/>
          <p:nvPr/>
        </p:nvGrpSpPr>
        <p:grpSpPr>
          <a:xfrm>
            <a:off x="5154761" y="5201403"/>
            <a:ext cx="4637719" cy="855830"/>
            <a:chOff x="4643314" y="3702734"/>
            <a:chExt cx="4637719" cy="855830"/>
          </a:xfrm>
        </p:grpSpPr>
        <p:sp>
          <p:nvSpPr>
            <p:cNvPr id="38" name="椭圆 37">
              <a:extLst>
                <a:ext uri="{FF2B5EF4-FFF2-40B4-BE49-F238E27FC236}">
                  <a16:creationId xmlns:a16="http://schemas.microsoft.com/office/drawing/2014/main" id="{98E37B98-3D4C-4B53-A67E-7A7B94457617}"/>
                </a:ext>
              </a:extLst>
            </p:cNvPr>
            <p:cNvSpPr/>
            <p:nvPr/>
          </p:nvSpPr>
          <p:spPr>
            <a:xfrm>
              <a:off x="5381894" y="3702734"/>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椭圆 38">
              <a:extLst>
                <a:ext uri="{FF2B5EF4-FFF2-40B4-BE49-F238E27FC236}">
                  <a16:creationId xmlns:a16="http://schemas.microsoft.com/office/drawing/2014/main" id="{4DF576F6-DEF7-488A-A793-E0AE8E096B32}"/>
                </a:ext>
              </a:extLst>
            </p:cNvPr>
            <p:cNvSpPr/>
            <p:nvPr/>
          </p:nvSpPr>
          <p:spPr>
            <a:xfrm>
              <a:off x="4643314" y="4378034"/>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40" name="直接连接符 39">
              <a:extLst>
                <a:ext uri="{FF2B5EF4-FFF2-40B4-BE49-F238E27FC236}">
                  <a16:creationId xmlns:a16="http://schemas.microsoft.com/office/drawing/2014/main" id="{B505FC44-72F2-4149-9758-FB8D4C0F32E0}"/>
                </a:ext>
              </a:extLst>
            </p:cNvPr>
            <p:cNvCxnSpPr>
              <a:cxnSpLocks/>
              <a:stCxn id="38" idx="6"/>
              <a:endCxn id="60" idx="2"/>
            </p:cNvCxnSpPr>
            <p:nvPr/>
          </p:nvCxnSpPr>
          <p:spPr>
            <a:xfrm>
              <a:off x="5492060" y="3759040"/>
              <a:ext cx="1376347" cy="413977"/>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41" name="直接连接符 40">
              <a:extLst>
                <a:ext uri="{FF2B5EF4-FFF2-40B4-BE49-F238E27FC236}">
                  <a16:creationId xmlns:a16="http://schemas.microsoft.com/office/drawing/2014/main" id="{52E1595A-D4E7-42DD-8F1C-F3CA180AE369}"/>
                </a:ext>
              </a:extLst>
            </p:cNvPr>
            <p:cNvCxnSpPr>
              <a:cxnSpLocks/>
              <a:stCxn id="39" idx="7"/>
              <a:endCxn id="38" idx="3"/>
            </p:cNvCxnSpPr>
            <p:nvPr/>
          </p:nvCxnSpPr>
          <p:spPr>
            <a:xfrm flipV="1">
              <a:off x="4737347" y="3798854"/>
              <a:ext cx="660680" cy="595671"/>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42" name="直接连接符 41">
              <a:extLst>
                <a:ext uri="{FF2B5EF4-FFF2-40B4-BE49-F238E27FC236}">
                  <a16:creationId xmlns:a16="http://schemas.microsoft.com/office/drawing/2014/main" id="{94CD3EBE-067E-41A0-BACE-13795798C115}"/>
                </a:ext>
              </a:extLst>
            </p:cNvPr>
            <p:cNvCxnSpPr>
              <a:cxnSpLocks/>
              <a:stCxn id="39" idx="6"/>
              <a:endCxn id="60" idx="2"/>
            </p:cNvCxnSpPr>
            <p:nvPr/>
          </p:nvCxnSpPr>
          <p:spPr>
            <a:xfrm flipV="1">
              <a:off x="4753480" y="4173017"/>
              <a:ext cx="2114927" cy="261323"/>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44" name="椭圆 43">
              <a:extLst>
                <a:ext uri="{FF2B5EF4-FFF2-40B4-BE49-F238E27FC236}">
                  <a16:creationId xmlns:a16="http://schemas.microsoft.com/office/drawing/2014/main" id="{056CD00E-0646-4C9D-B8F5-6BB7F2CD9FBE}"/>
                </a:ext>
              </a:extLst>
            </p:cNvPr>
            <p:cNvSpPr/>
            <p:nvPr/>
          </p:nvSpPr>
          <p:spPr>
            <a:xfrm>
              <a:off x="8307952" y="4445953"/>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椭圆 44">
              <a:extLst>
                <a:ext uri="{FF2B5EF4-FFF2-40B4-BE49-F238E27FC236}">
                  <a16:creationId xmlns:a16="http://schemas.microsoft.com/office/drawing/2014/main" id="{ABFE5D06-4FA7-41CC-890A-FC7B832E6C21}"/>
                </a:ext>
              </a:extLst>
            </p:cNvPr>
            <p:cNvSpPr/>
            <p:nvPr/>
          </p:nvSpPr>
          <p:spPr>
            <a:xfrm>
              <a:off x="9170867" y="3854128"/>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47" name="直接连接符 46">
              <a:extLst>
                <a:ext uri="{FF2B5EF4-FFF2-40B4-BE49-F238E27FC236}">
                  <a16:creationId xmlns:a16="http://schemas.microsoft.com/office/drawing/2014/main" id="{F09F7363-29AB-48E0-B963-38F67A69DF0E}"/>
                </a:ext>
              </a:extLst>
            </p:cNvPr>
            <p:cNvCxnSpPr>
              <a:cxnSpLocks/>
              <a:stCxn id="45" idx="3"/>
              <a:endCxn id="44" idx="7"/>
            </p:cNvCxnSpPr>
            <p:nvPr/>
          </p:nvCxnSpPr>
          <p:spPr>
            <a:xfrm flipH="1">
              <a:off x="8401985" y="3950248"/>
              <a:ext cx="785015" cy="512196"/>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48" name="直接连接符 47">
              <a:extLst>
                <a:ext uri="{FF2B5EF4-FFF2-40B4-BE49-F238E27FC236}">
                  <a16:creationId xmlns:a16="http://schemas.microsoft.com/office/drawing/2014/main" id="{8EBF31B7-FBBB-49B5-BD6C-82947860BA81}"/>
                </a:ext>
              </a:extLst>
            </p:cNvPr>
            <p:cNvCxnSpPr>
              <a:cxnSpLocks/>
              <a:stCxn id="65" idx="2"/>
              <a:endCxn id="45" idx="2"/>
            </p:cNvCxnSpPr>
            <p:nvPr/>
          </p:nvCxnSpPr>
          <p:spPr>
            <a:xfrm flipV="1">
              <a:off x="6876798" y="3910434"/>
              <a:ext cx="2294069" cy="262624"/>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49" name="直接连接符 48">
              <a:extLst>
                <a:ext uri="{FF2B5EF4-FFF2-40B4-BE49-F238E27FC236}">
                  <a16:creationId xmlns:a16="http://schemas.microsoft.com/office/drawing/2014/main" id="{00E206AC-E50F-4A8E-8E18-E22AA95A2470}"/>
                </a:ext>
              </a:extLst>
            </p:cNvPr>
            <p:cNvCxnSpPr>
              <a:cxnSpLocks/>
              <a:stCxn id="65" idx="2"/>
              <a:endCxn id="44" idx="2"/>
            </p:cNvCxnSpPr>
            <p:nvPr/>
          </p:nvCxnSpPr>
          <p:spPr>
            <a:xfrm>
              <a:off x="6876798" y="4173058"/>
              <a:ext cx="1431154" cy="329201"/>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sp>
          <p:nvSpPr>
            <p:cNvPr id="60" name="弦形 59">
              <a:extLst>
                <a:ext uri="{FF2B5EF4-FFF2-40B4-BE49-F238E27FC236}">
                  <a16:creationId xmlns:a16="http://schemas.microsoft.com/office/drawing/2014/main" id="{BA1336CD-996B-40F8-9D93-1C7681522C27}"/>
                </a:ext>
              </a:extLst>
            </p:cNvPr>
            <p:cNvSpPr/>
            <p:nvPr/>
          </p:nvSpPr>
          <p:spPr>
            <a:xfrm>
              <a:off x="6766827" y="4079681"/>
              <a:ext cx="216488" cy="186731"/>
            </a:xfrm>
            <a:prstGeom prst="chord">
              <a:avLst>
                <a:gd name="adj1" fmla="val 5665969"/>
                <a:gd name="adj2" fmla="val 15975109"/>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弦形 64">
              <a:extLst>
                <a:ext uri="{FF2B5EF4-FFF2-40B4-BE49-F238E27FC236}">
                  <a16:creationId xmlns:a16="http://schemas.microsoft.com/office/drawing/2014/main" id="{287B796D-3BA4-4750-A62E-41E3B130E502}"/>
                </a:ext>
              </a:extLst>
            </p:cNvPr>
            <p:cNvSpPr/>
            <p:nvPr/>
          </p:nvSpPr>
          <p:spPr>
            <a:xfrm>
              <a:off x="6766827" y="4079680"/>
              <a:ext cx="216488" cy="186731"/>
            </a:xfrm>
            <a:prstGeom prst="chord">
              <a:avLst>
                <a:gd name="adj1" fmla="val 16298114"/>
                <a:gd name="adj2" fmla="val 5370928"/>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椭圆 71">
            <a:extLst>
              <a:ext uri="{FF2B5EF4-FFF2-40B4-BE49-F238E27FC236}">
                <a16:creationId xmlns:a16="http://schemas.microsoft.com/office/drawing/2014/main" id="{62E152CE-EB1C-45D5-92BD-46E9EFAC89B6}"/>
              </a:ext>
            </a:extLst>
          </p:cNvPr>
          <p:cNvSpPr/>
          <p:nvPr/>
        </p:nvSpPr>
        <p:spPr>
          <a:xfrm>
            <a:off x="4868734" y="4770364"/>
            <a:ext cx="2720248" cy="1719799"/>
          </a:xfrm>
          <a:prstGeom prst="ellipse">
            <a:avLst/>
          </a:prstGeom>
          <a:noFill/>
          <a:ln w="19050">
            <a:solidFill>
              <a:srgbClr val="99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a:extLst>
              <a:ext uri="{FF2B5EF4-FFF2-40B4-BE49-F238E27FC236}">
                <a16:creationId xmlns:a16="http://schemas.microsoft.com/office/drawing/2014/main" id="{72EF6DEF-01A3-4A62-B824-6F62B941FBBA}"/>
              </a:ext>
            </a:extLst>
          </p:cNvPr>
          <p:cNvSpPr/>
          <p:nvPr/>
        </p:nvSpPr>
        <p:spPr>
          <a:xfrm>
            <a:off x="7220712" y="4732822"/>
            <a:ext cx="2813473" cy="1719799"/>
          </a:xfrm>
          <a:prstGeom prst="ellipse">
            <a:avLst/>
          </a:prstGeom>
          <a:noFill/>
          <a:ln w="190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645ACD07-F6E0-4972-95D0-32B07075980D}"/>
              </a:ext>
            </a:extLst>
          </p:cNvPr>
          <p:cNvSpPr txBox="1"/>
          <p:nvPr/>
        </p:nvSpPr>
        <p:spPr>
          <a:xfrm>
            <a:off x="11527972" y="6371255"/>
            <a:ext cx="498022"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12</a:t>
            </a:r>
            <a:endParaRPr lang="zh-CN" altLang="en-US" dirty="0">
              <a:latin typeface="Bodoni MT Black" panose="02070A03080606020203" pitchFamily="18" charset="0"/>
              <a:cs typeface="Aharoni" panose="02010803020104030203" pitchFamily="2" charset="-79"/>
            </a:endParaRPr>
          </a:p>
        </p:txBody>
      </p:sp>
      <p:sp>
        <p:nvSpPr>
          <p:cNvPr id="43" name="文本框 42">
            <a:extLst>
              <a:ext uri="{FF2B5EF4-FFF2-40B4-BE49-F238E27FC236}">
                <a16:creationId xmlns:a16="http://schemas.microsoft.com/office/drawing/2014/main" id="{268D5289-95B1-44C9-BF92-F93A7233DF36}"/>
              </a:ext>
            </a:extLst>
          </p:cNvPr>
          <p:cNvSpPr txBox="1"/>
          <p:nvPr/>
        </p:nvSpPr>
        <p:spPr>
          <a:xfrm>
            <a:off x="4318655" y="1075824"/>
            <a:ext cx="3900535" cy="562783"/>
          </a:xfrm>
          <a:prstGeom prst="rect">
            <a:avLst/>
          </a:prstGeom>
          <a:noFill/>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社区叠加，类似于重叠社区。</a:t>
            </a:r>
            <a:endParaRPr lang="en-US" altLang="zh-CN" dirty="0">
              <a:latin typeface="微软雅黑" panose="020B0503020204020204" pitchFamily="34" charset="-122"/>
              <a:ea typeface="微软雅黑" panose="020B0503020204020204" pitchFamily="34" charset="-122"/>
            </a:endParaRPr>
          </a:p>
        </p:txBody>
      </p:sp>
      <p:sp>
        <p:nvSpPr>
          <p:cNvPr id="52" name="对话气泡: 矩形 51">
            <a:extLst>
              <a:ext uri="{FF2B5EF4-FFF2-40B4-BE49-F238E27FC236}">
                <a16:creationId xmlns:a16="http://schemas.microsoft.com/office/drawing/2014/main" id="{BE8A414F-C73B-4E0A-8911-C452100051AC}"/>
              </a:ext>
            </a:extLst>
          </p:cNvPr>
          <p:cNvSpPr/>
          <p:nvPr/>
        </p:nvSpPr>
        <p:spPr>
          <a:xfrm>
            <a:off x="8742496" y="1031214"/>
            <a:ext cx="2444832" cy="1062733"/>
          </a:xfrm>
          <a:prstGeom prst="wedgeRectCallout">
            <a:avLst>
              <a:gd name="adj1" fmla="val -32696"/>
              <a:gd name="adj2" fmla="val 92998"/>
            </a:avLst>
          </a:prstGeom>
          <a:solidFill>
            <a:schemeClr val="accent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r>
              <a:rPr lang="zh-CN" altLang="en-US" sz="1800" dirty="0">
                <a:latin typeface="微软雅黑" panose="020B0503020204020204" pitchFamily="34" charset="-122"/>
                <a:ea typeface="微软雅黑" panose="020B0503020204020204" pitchFamily="34" charset="-122"/>
              </a:rPr>
              <a:t>难点：</a:t>
            </a:r>
            <a:endParaRPr lang="en-US" altLang="zh-CN" sz="1800" dirty="0">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如何控制</a:t>
            </a:r>
            <a:r>
              <a:rPr lang="zh-CN" altLang="en-US" b="1" dirty="0">
                <a:latin typeface="微软雅黑" panose="020B0503020204020204" pitchFamily="34" charset="-122"/>
                <a:ea typeface="微软雅黑" panose="020B0503020204020204" pitchFamily="34" charset="-122"/>
              </a:rPr>
              <a:t>重叠程度</a:t>
            </a:r>
            <a:endParaRPr lang="en-US" altLang="zh-CN" b="1" dirty="0">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如何选定</a:t>
            </a:r>
            <a:r>
              <a:rPr lang="zh-CN" altLang="en-US" b="1" dirty="0">
                <a:latin typeface="微软雅黑" panose="020B0503020204020204" pitchFamily="34" charset="-122"/>
                <a:ea typeface="微软雅黑" panose="020B0503020204020204" pitchFamily="34" charset="-122"/>
              </a:rPr>
              <a:t>重叠节点</a:t>
            </a:r>
            <a:endParaRPr lang="en-US" altLang="zh-CN" sz="1800" b="1" dirty="0">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B0FDD501-672A-46FA-AB44-24A8E2C7DD87}"/>
              </a:ext>
            </a:extLst>
          </p:cNvPr>
          <p:cNvSpPr txBox="1"/>
          <p:nvPr/>
        </p:nvSpPr>
        <p:spPr>
          <a:xfrm>
            <a:off x="551066" y="1521499"/>
            <a:ext cx="2726707" cy="1670778"/>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a:solidFill>
                  <a:srgbClr val="993300"/>
                </a:solidFill>
                <a:latin typeface="微软雅黑" panose="020B0503020204020204" pitchFamily="34" charset="-122"/>
                <a:ea typeface="微软雅黑" panose="020B0503020204020204" pitchFamily="34" charset="-122"/>
              </a:rPr>
              <a:t>算法</a:t>
            </a:r>
            <a:endParaRPr lang="en-US" altLang="zh-CN" b="1" dirty="0">
              <a:solidFill>
                <a:srgbClr val="9933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b="1" dirty="0">
                <a:solidFill>
                  <a:srgbClr val="993300"/>
                </a:solidFill>
                <a:latin typeface="微软雅黑" panose="020B0503020204020204" pitchFamily="34" charset="-122"/>
                <a:ea typeface="微软雅黑" panose="020B0503020204020204" pitchFamily="34" charset="-122"/>
              </a:rPr>
              <a:t>锚社区</a:t>
            </a:r>
            <a:endParaRPr lang="en-US" altLang="zh-CN" b="1" dirty="0">
              <a:solidFill>
                <a:srgbClr val="9933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Ground Truth</a:t>
            </a:r>
          </a:p>
          <a:p>
            <a:pPr marL="285750" indent="-285750">
              <a:lnSpc>
                <a:spcPct val="20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系统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999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DF8AD60C-63EE-463F-9F9F-CC970B6BB918}"/>
              </a:ext>
            </a:extLst>
          </p:cNvPr>
          <p:cNvSpPr txBox="1"/>
          <p:nvPr/>
        </p:nvSpPr>
        <p:spPr>
          <a:xfrm>
            <a:off x="551067" y="1031214"/>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Research Program</a:t>
            </a:r>
            <a:endParaRPr lang="zh-CN" altLang="en-US" sz="16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6E0561C-5F64-4E36-A874-C76FAF515086}"/>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研究方案</a:t>
            </a:r>
            <a:endParaRPr lang="zh-CN" altLang="en-US" sz="3200"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437D8CF-51CD-4E0C-94FF-24413E3BA4FD}"/>
              </a:ext>
            </a:extLst>
          </p:cNvPr>
          <p:cNvSpPr txBox="1"/>
          <p:nvPr/>
        </p:nvSpPr>
        <p:spPr>
          <a:xfrm>
            <a:off x="3397317" y="981358"/>
            <a:ext cx="7915117" cy="1705403"/>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生成锚社区之间的边，考虑结点</a:t>
            </a: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对于和</a:t>
            </a: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不在任意同社区的点</a:t>
            </a:r>
            <a:r>
              <a:rPr lang="en-US" altLang="zh-CN" dirty="0">
                <a:latin typeface="微软雅黑" panose="020B0503020204020204" pitchFamily="34" charset="-122"/>
                <a:ea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rPr>
              <a:t>，可以生成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u,v,t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为任意时间戳；</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对于曾经和</a:t>
            </a: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在同锚社区的点</a:t>
            </a:r>
            <a:r>
              <a:rPr lang="en-US" altLang="zh-CN" dirty="0">
                <a:latin typeface="微软雅黑" panose="020B0503020204020204" pitchFamily="34" charset="-122"/>
                <a:ea typeface="微软雅黑" panose="020B0503020204020204" pitchFamily="34" charset="-122"/>
              </a:rPr>
              <a:t>w</a:t>
            </a:r>
            <a:r>
              <a:rPr lang="zh-CN" altLang="en-US" dirty="0">
                <a:latin typeface="微软雅黑" panose="020B0503020204020204" pitchFamily="34" charset="-122"/>
                <a:ea typeface="微软雅黑" panose="020B0503020204020204" pitchFamily="34" charset="-122"/>
              </a:rPr>
              <a:t>，可以生成边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u,w,t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不在社区对应的时间区间中。</a:t>
            </a:r>
            <a:endParaRPr lang="en-US" altLang="zh-CN" dirty="0">
              <a:latin typeface="微软雅黑" panose="020B0503020204020204" pitchFamily="34" charset="-122"/>
              <a:ea typeface="微软雅黑" panose="020B0503020204020204" pitchFamily="34" charset="-122"/>
            </a:endParaRPr>
          </a:p>
        </p:txBody>
      </p:sp>
      <p:grpSp>
        <p:nvGrpSpPr>
          <p:cNvPr id="71" name="组合 70">
            <a:extLst>
              <a:ext uri="{FF2B5EF4-FFF2-40B4-BE49-F238E27FC236}">
                <a16:creationId xmlns:a16="http://schemas.microsoft.com/office/drawing/2014/main" id="{3D1361EC-AF13-47C4-9C14-BE5E5420ECD6}"/>
              </a:ext>
            </a:extLst>
          </p:cNvPr>
          <p:cNvGrpSpPr/>
          <p:nvPr/>
        </p:nvGrpSpPr>
        <p:grpSpPr>
          <a:xfrm>
            <a:off x="8302284" y="3059965"/>
            <a:ext cx="2720248" cy="2660305"/>
            <a:chOff x="3718165" y="1792705"/>
            <a:chExt cx="2720248" cy="2660305"/>
          </a:xfrm>
        </p:grpSpPr>
        <p:sp>
          <p:nvSpPr>
            <p:cNvPr id="12" name="椭圆 11">
              <a:extLst>
                <a:ext uri="{FF2B5EF4-FFF2-40B4-BE49-F238E27FC236}">
                  <a16:creationId xmlns:a16="http://schemas.microsoft.com/office/drawing/2014/main" id="{3E709FF6-2D9D-4663-AF85-A0EE4D5010FA}"/>
                </a:ext>
              </a:extLst>
            </p:cNvPr>
            <p:cNvSpPr/>
            <p:nvPr/>
          </p:nvSpPr>
          <p:spPr>
            <a:xfrm>
              <a:off x="5922277" y="3627797"/>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6EF8C789-CEE4-4FF1-8673-FBE89C8524B3}"/>
                </a:ext>
              </a:extLst>
            </p:cNvPr>
            <p:cNvSpPr/>
            <p:nvPr/>
          </p:nvSpPr>
          <p:spPr>
            <a:xfrm>
              <a:off x="5010270" y="2197802"/>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F9044F24-D029-4673-85A3-032926230B1F}"/>
                </a:ext>
              </a:extLst>
            </p:cNvPr>
            <p:cNvSpPr/>
            <p:nvPr/>
          </p:nvSpPr>
          <p:spPr>
            <a:xfrm>
              <a:off x="4098263" y="3627797"/>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DF101560-59E8-4045-8C9A-DEAB53027ECF}"/>
                </a:ext>
              </a:extLst>
            </p:cNvPr>
            <p:cNvCxnSpPr>
              <a:cxnSpLocks/>
              <a:stCxn id="13" idx="4"/>
              <a:endCxn id="12" idx="2"/>
            </p:cNvCxnSpPr>
            <p:nvPr/>
          </p:nvCxnSpPr>
          <p:spPr>
            <a:xfrm>
              <a:off x="5065353" y="2310413"/>
              <a:ext cx="856924" cy="137369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6" name="直接连接符 15">
              <a:extLst>
                <a:ext uri="{FF2B5EF4-FFF2-40B4-BE49-F238E27FC236}">
                  <a16:creationId xmlns:a16="http://schemas.microsoft.com/office/drawing/2014/main" id="{3586F355-F38E-4F97-8DAD-4D1710A00A88}"/>
                </a:ext>
              </a:extLst>
            </p:cNvPr>
            <p:cNvCxnSpPr>
              <a:cxnSpLocks/>
              <a:stCxn id="14" idx="7"/>
              <a:endCxn id="13" idx="3"/>
            </p:cNvCxnSpPr>
            <p:nvPr/>
          </p:nvCxnSpPr>
          <p:spPr>
            <a:xfrm flipV="1">
              <a:off x="4192296" y="2293922"/>
              <a:ext cx="834107" cy="1350366"/>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9" name="直接连接符 18">
              <a:extLst>
                <a:ext uri="{FF2B5EF4-FFF2-40B4-BE49-F238E27FC236}">
                  <a16:creationId xmlns:a16="http://schemas.microsoft.com/office/drawing/2014/main" id="{FD18AE2B-D41E-41A6-9398-DAFEE9E545F9}"/>
                </a:ext>
              </a:extLst>
            </p:cNvPr>
            <p:cNvCxnSpPr>
              <a:cxnSpLocks/>
              <a:stCxn id="14" idx="6"/>
              <a:endCxn id="12" idx="2"/>
            </p:cNvCxnSpPr>
            <p:nvPr/>
          </p:nvCxnSpPr>
          <p:spPr>
            <a:xfrm>
              <a:off x="4208429" y="3684103"/>
              <a:ext cx="1713848"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21" name="椭圆 20">
              <a:extLst>
                <a:ext uri="{FF2B5EF4-FFF2-40B4-BE49-F238E27FC236}">
                  <a16:creationId xmlns:a16="http://schemas.microsoft.com/office/drawing/2014/main" id="{9ACA2B07-B6F8-43AE-AA6E-65D297DB8D5F}"/>
                </a:ext>
              </a:extLst>
            </p:cNvPr>
            <p:cNvSpPr/>
            <p:nvPr/>
          </p:nvSpPr>
          <p:spPr>
            <a:xfrm>
              <a:off x="3718165" y="1792705"/>
              <a:ext cx="2720248" cy="2660305"/>
            </a:xfrm>
            <a:prstGeom prst="ellipse">
              <a:avLst/>
            </a:prstGeom>
            <a:noFill/>
            <a:ln w="19050">
              <a:solidFill>
                <a:srgbClr val="99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7" name="直接连接符 46">
              <a:extLst>
                <a:ext uri="{FF2B5EF4-FFF2-40B4-BE49-F238E27FC236}">
                  <a16:creationId xmlns:a16="http://schemas.microsoft.com/office/drawing/2014/main" id="{5371F184-033C-4727-8735-E8ED10113E06}"/>
                </a:ext>
              </a:extLst>
            </p:cNvPr>
            <p:cNvCxnSpPr>
              <a:cxnSpLocks/>
              <a:stCxn id="13" idx="6"/>
              <a:endCxn id="12" idx="0"/>
            </p:cNvCxnSpPr>
            <p:nvPr/>
          </p:nvCxnSpPr>
          <p:spPr>
            <a:xfrm>
              <a:off x="5120436" y="2254108"/>
              <a:ext cx="856924" cy="1373689"/>
            </a:xfrm>
            <a:prstGeom prst="line">
              <a:avLst/>
            </a:prstGeom>
            <a:ln w="38100">
              <a:solidFill>
                <a:schemeClr val="accent1">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sp>
          <p:nvSpPr>
            <p:cNvPr id="53" name="文本框 52">
              <a:extLst>
                <a:ext uri="{FF2B5EF4-FFF2-40B4-BE49-F238E27FC236}">
                  <a16:creationId xmlns:a16="http://schemas.microsoft.com/office/drawing/2014/main" id="{070DF7FE-E38C-48D9-8B79-BB24DF632A72}"/>
                </a:ext>
              </a:extLst>
            </p:cNvPr>
            <p:cNvSpPr txBox="1"/>
            <p:nvPr/>
          </p:nvSpPr>
          <p:spPr>
            <a:xfrm>
              <a:off x="4894959" y="1856623"/>
              <a:ext cx="340788"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u</a:t>
              </a:r>
              <a:endParaRPr lang="zh-CN" altLang="en-US" dirty="0"/>
            </a:p>
          </p:txBody>
        </p:sp>
        <p:sp>
          <p:nvSpPr>
            <p:cNvPr id="54" name="文本框 53">
              <a:extLst>
                <a:ext uri="{FF2B5EF4-FFF2-40B4-BE49-F238E27FC236}">
                  <a16:creationId xmlns:a16="http://schemas.microsoft.com/office/drawing/2014/main" id="{3FB67C59-97AF-4153-AFC2-36DB7EBB3023}"/>
                </a:ext>
              </a:extLst>
            </p:cNvPr>
            <p:cNvSpPr txBox="1"/>
            <p:nvPr/>
          </p:nvSpPr>
          <p:spPr>
            <a:xfrm>
              <a:off x="5989165" y="3371644"/>
              <a:ext cx="340788"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w</a:t>
              </a:r>
              <a:endParaRPr lang="zh-CN" altLang="en-US" dirty="0"/>
            </a:p>
          </p:txBody>
        </p:sp>
      </p:grpSp>
      <p:sp>
        <p:nvSpPr>
          <p:cNvPr id="113" name="文本框 112">
            <a:extLst>
              <a:ext uri="{FF2B5EF4-FFF2-40B4-BE49-F238E27FC236}">
                <a16:creationId xmlns:a16="http://schemas.microsoft.com/office/drawing/2014/main" id="{3CD634E1-5C09-4DC7-B598-493D1D61FCF9}"/>
              </a:ext>
            </a:extLst>
          </p:cNvPr>
          <p:cNvSpPr txBox="1"/>
          <p:nvPr/>
        </p:nvSpPr>
        <p:spPr>
          <a:xfrm>
            <a:off x="11527972" y="6371255"/>
            <a:ext cx="498022"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13</a:t>
            </a:r>
            <a:endParaRPr lang="zh-CN" altLang="en-US" dirty="0">
              <a:latin typeface="Bodoni MT Black" panose="02070A03080606020203" pitchFamily="18" charset="0"/>
              <a:cs typeface="Aharoni" panose="02010803020104030203" pitchFamily="2" charset="-79"/>
            </a:endParaRPr>
          </a:p>
        </p:txBody>
      </p:sp>
      <p:grpSp>
        <p:nvGrpSpPr>
          <p:cNvPr id="3" name="组合 2">
            <a:extLst>
              <a:ext uri="{FF2B5EF4-FFF2-40B4-BE49-F238E27FC236}">
                <a16:creationId xmlns:a16="http://schemas.microsoft.com/office/drawing/2014/main" id="{1073ADEF-FE0A-464A-A023-A67C607CF351}"/>
              </a:ext>
            </a:extLst>
          </p:cNvPr>
          <p:cNvGrpSpPr/>
          <p:nvPr/>
        </p:nvGrpSpPr>
        <p:grpSpPr>
          <a:xfrm>
            <a:off x="3482636" y="2752092"/>
            <a:ext cx="3639282" cy="3445737"/>
            <a:chOff x="7420419" y="1383646"/>
            <a:chExt cx="3639282" cy="3445737"/>
          </a:xfrm>
        </p:grpSpPr>
        <p:grpSp>
          <p:nvGrpSpPr>
            <p:cNvPr id="2" name="组合 1">
              <a:extLst>
                <a:ext uri="{FF2B5EF4-FFF2-40B4-BE49-F238E27FC236}">
                  <a16:creationId xmlns:a16="http://schemas.microsoft.com/office/drawing/2014/main" id="{846997FE-76CC-4200-9C2D-0D155BA7B688}"/>
                </a:ext>
              </a:extLst>
            </p:cNvPr>
            <p:cNvGrpSpPr/>
            <p:nvPr/>
          </p:nvGrpSpPr>
          <p:grpSpPr>
            <a:xfrm>
              <a:off x="7420419" y="1383646"/>
              <a:ext cx="3639282" cy="3350066"/>
              <a:chOff x="7420419" y="1383646"/>
              <a:chExt cx="3639282" cy="3350066"/>
            </a:xfrm>
          </p:grpSpPr>
          <p:grpSp>
            <p:nvGrpSpPr>
              <p:cNvPr id="56" name="组合 55">
                <a:extLst>
                  <a:ext uri="{FF2B5EF4-FFF2-40B4-BE49-F238E27FC236}">
                    <a16:creationId xmlns:a16="http://schemas.microsoft.com/office/drawing/2014/main" id="{4A3B7440-FAF4-4F86-8A9C-000991C215B8}"/>
                  </a:ext>
                </a:extLst>
              </p:cNvPr>
              <p:cNvGrpSpPr/>
              <p:nvPr/>
            </p:nvGrpSpPr>
            <p:grpSpPr>
              <a:xfrm>
                <a:off x="7984193" y="2489980"/>
                <a:ext cx="2585370" cy="1444911"/>
                <a:chOff x="5617362" y="3413725"/>
                <a:chExt cx="2585370" cy="1444911"/>
              </a:xfrm>
            </p:grpSpPr>
            <p:sp>
              <p:nvSpPr>
                <p:cNvPr id="57" name="椭圆 56">
                  <a:extLst>
                    <a:ext uri="{FF2B5EF4-FFF2-40B4-BE49-F238E27FC236}">
                      <a16:creationId xmlns:a16="http://schemas.microsoft.com/office/drawing/2014/main" id="{967CA0B3-F004-4584-A8FA-A01A02AD8CCB}"/>
                    </a:ext>
                  </a:extLst>
                </p:cNvPr>
                <p:cNvSpPr/>
                <p:nvPr/>
              </p:nvSpPr>
              <p:spPr>
                <a:xfrm>
                  <a:off x="5617362" y="3413725"/>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339B3AFC-ECE1-4005-8238-E7C5DF941F9A}"/>
                    </a:ext>
                  </a:extLst>
                </p:cNvPr>
                <p:cNvSpPr/>
                <p:nvPr/>
              </p:nvSpPr>
              <p:spPr>
                <a:xfrm>
                  <a:off x="5617362" y="4746025"/>
                  <a:ext cx="110166" cy="112611"/>
                </a:xfrm>
                <a:prstGeom prst="ellipse">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59" name="直接连接符 58">
                  <a:extLst>
                    <a:ext uri="{FF2B5EF4-FFF2-40B4-BE49-F238E27FC236}">
                      <a16:creationId xmlns:a16="http://schemas.microsoft.com/office/drawing/2014/main" id="{BF17CBA7-D868-40EF-AD91-B575B01241E2}"/>
                    </a:ext>
                  </a:extLst>
                </p:cNvPr>
                <p:cNvCxnSpPr>
                  <a:cxnSpLocks/>
                  <a:stCxn id="57" idx="6"/>
                  <a:endCxn id="67" idx="2"/>
                </p:cNvCxnSpPr>
                <p:nvPr/>
              </p:nvCxnSpPr>
              <p:spPr>
                <a:xfrm>
                  <a:off x="5727528" y="3470031"/>
                  <a:ext cx="1140879" cy="702986"/>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60" name="直接连接符 59">
                  <a:extLst>
                    <a:ext uri="{FF2B5EF4-FFF2-40B4-BE49-F238E27FC236}">
                      <a16:creationId xmlns:a16="http://schemas.microsoft.com/office/drawing/2014/main" id="{11348F28-65C2-463E-8BFF-E0283199720E}"/>
                    </a:ext>
                  </a:extLst>
                </p:cNvPr>
                <p:cNvCxnSpPr>
                  <a:cxnSpLocks/>
                  <a:stCxn id="58" idx="0"/>
                  <a:endCxn id="57" idx="4"/>
                </p:cNvCxnSpPr>
                <p:nvPr/>
              </p:nvCxnSpPr>
              <p:spPr>
                <a:xfrm flipV="1">
                  <a:off x="5672445" y="3526336"/>
                  <a:ext cx="0" cy="1219689"/>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61" name="直接连接符 60">
                  <a:extLst>
                    <a:ext uri="{FF2B5EF4-FFF2-40B4-BE49-F238E27FC236}">
                      <a16:creationId xmlns:a16="http://schemas.microsoft.com/office/drawing/2014/main" id="{505048C5-6BE6-4868-8DCE-D8DDFA20855E}"/>
                    </a:ext>
                  </a:extLst>
                </p:cNvPr>
                <p:cNvCxnSpPr>
                  <a:cxnSpLocks/>
                  <a:stCxn id="58" idx="6"/>
                  <a:endCxn id="67" idx="2"/>
                </p:cNvCxnSpPr>
                <p:nvPr/>
              </p:nvCxnSpPr>
              <p:spPr>
                <a:xfrm flipV="1">
                  <a:off x="5727528" y="4173017"/>
                  <a:ext cx="1140879" cy="62931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62" name="椭圆 61">
                  <a:extLst>
                    <a:ext uri="{FF2B5EF4-FFF2-40B4-BE49-F238E27FC236}">
                      <a16:creationId xmlns:a16="http://schemas.microsoft.com/office/drawing/2014/main" id="{FCC09EF6-71E4-4484-BBA9-6AF9F51AEFC3}"/>
                    </a:ext>
                  </a:extLst>
                </p:cNvPr>
                <p:cNvSpPr/>
                <p:nvPr/>
              </p:nvSpPr>
              <p:spPr>
                <a:xfrm>
                  <a:off x="8092566" y="4746025"/>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椭圆 62">
                  <a:extLst>
                    <a:ext uri="{FF2B5EF4-FFF2-40B4-BE49-F238E27FC236}">
                      <a16:creationId xmlns:a16="http://schemas.microsoft.com/office/drawing/2014/main" id="{52BE9B96-3A6A-44C2-892B-8859D3401039}"/>
                    </a:ext>
                  </a:extLst>
                </p:cNvPr>
                <p:cNvSpPr/>
                <p:nvPr/>
              </p:nvSpPr>
              <p:spPr>
                <a:xfrm>
                  <a:off x="8088259" y="3413725"/>
                  <a:ext cx="110166" cy="112611"/>
                </a:xfrm>
                <a:prstGeom prst="ellipse">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4" name="直接连接符 63">
                  <a:extLst>
                    <a:ext uri="{FF2B5EF4-FFF2-40B4-BE49-F238E27FC236}">
                      <a16:creationId xmlns:a16="http://schemas.microsoft.com/office/drawing/2014/main" id="{901A8B44-FF94-475E-9934-8CE878987E39}"/>
                    </a:ext>
                  </a:extLst>
                </p:cNvPr>
                <p:cNvCxnSpPr>
                  <a:cxnSpLocks/>
                  <a:stCxn id="63" idx="4"/>
                  <a:endCxn id="62" idx="0"/>
                </p:cNvCxnSpPr>
                <p:nvPr/>
              </p:nvCxnSpPr>
              <p:spPr>
                <a:xfrm>
                  <a:off x="8143342" y="3526336"/>
                  <a:ext cx="4307" cy="1219689"/>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65" name="直接连接符 64">
                  <a:extLst>
                    <a:ext uri="{FF2B5EF4-FFF2-40B4-BE49-F238E27FC236}">
                      <a16:creationId xmlns:a16="http://schemas.microsoft.com/office/drawing/2014/main" id="{85221969-DED1-43EF-9D25-8A0D02A08934}"/>
                    </a:ext>
                  </a:extLst>
                </p:cNvPr>
                <p:cNvCxnSpPr>
                  <a:cxnSpLocks/>
                  <a:stCxn id="68" idx="2"/>
                  <a:endCxn id="63" idx="2"/>
                </p:cNvCxnSpPr>
                <p:nvPr/>
              </p:nvCxnSpPr>
              <p:spPr>
                <a:xfrm flipV="1">
                  <a:off x="6876798" y="3470031"/>
                  <a:ext cx="1211461" cy="703027"/>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66" name="直接连接符 65">
                  <a:extLst>
                    <a:ext uri="{FF2B5EF4-FFF2-40B4-BE49-F238E27FC236}">
                      <a16:creationId xmlns:a16="http://schemas.microsoft.com/office/drawing/2014/main" id="{C254AEB8-5FF6-4ACB-81AD-4BBEE1FE6D78}"/>
                    </a:ext>
                  </a:extLst>
                </p:cNvPr>
                <p:cNvCxnSpPr>
                  <a:cxnSpLocks/>
                  <a:stCxn id="68" idx="2"/>
                  <a:endCxn id="62" idx="2"/>
                </p:cNvCxnSpPr>
                <p:nvPr/>
              </p:nvCxnSpPr>
              <p:spPr>
                <a:xfrm>
                  <a:off x="6876798" y="4173058"/>
                  <a:ext cx="1215768" cy="629273"/>
                </a:xfrm>
                <a:prstGeom prst="line">
                  <a:avLst/>
                </a:prstGeom>
                <a:ln>
                  <a:solidFill>
                    <a:schemeClr val="accent5">
                      <a:lumMod val="60000"/>
                      <a:lumOff val="40000"/>
                    </a:schemeClr>
                  </a:solidFill>
                  <a:prstDash val="sysDash"/>
                </a:ln>
              </p:spPr>
              <p:style>
                <a:lnRef idx="3">
                  <a:schemeClr val="accent2"/>
                </a:lnRef>
                <a:fillRef idx="0">
                  <a:schemeClr val="accent2"/>
                </a:fillRef>
                <a:effectRef idx="2">
                  <a:schemeClr val="accent2"/>
                </a:effectRef>
                <a:fontRef idx="minor">
                  <a:schemeClr val="tx1"/>
                </a:fontRef>
              </p:style>
            </p:cxnSp>
            <p:sp>
              <p:nvSpPr>
                <p:cNvPr id="67" name="弦形 66">
                  <a:extLst>
                    <a:ext uri="{FF2B5EF4-FFF2-40B4-BE49-F238E27FC236}">
                      <a16:creationId xmlns:a16="http://schemas.microsoft.com/office/drawing/2014/main" id="{5472A05F-300A-4C16-987F-56D2067DE3B9}"/>
                    </a:ext>
                  </a:extLst>
                </p:cNvPr>
                <p:cNvSpPr/>
                <p:nvPr/>
              </p:nvSpPr>
              <p:spPr>
                <a:xfrm>
                  <a:off x="6766827" y="4079681"/>
                  <a:ext cx="216488" cy="186731"/>
                </a:xfrm>
                <a:prstGeom prst="chord">
                  <a:avLst>
                    <a:gd name="adj1" fmla="val 5665969"/>
                    <a:gd name="adj2" fmla="val 15975109"/>
                  </a:avLst>
                </a:prstGeom>
                <a:solidFill>
                  <a:srgbClr val="9933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弦形 67">
                  <a:extLst>
                    <a:ext uri="{FF2B5EF4-FFF2-40B4-BE49-F238E27FC236}">
                      <a16:creationId xmlns:a16="http://schemas.microsoft.com/office/drawing/2014/main" id="{71D6E58D-418B-4F3D-AE73-282B8523544E}"/>
                    </a:ext>
                  </a:extLst>
                </p:cNvPr>
                <p:cNvSpPr/>
                <p:nvPr/>
              </p:nvSpPr>
              <p:spPr>
                <a:xfrm>
                  <a:off x="6766827" y="4079680"/>
                  <a:ext cx="216488" cy="186731"/>
                </a:xfrm>
                <a:prstGeom prst="chord">
                  <a:avLst>
                    <a:gd name="adj1" fmla="val 16298114"/>
                    <a:gd name="adj2" fmla="val 5370928"/>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椭圆 68">
                <a:extLst>
                  <a:ext uri="{FF2B5EF4-FFF2-40B4-BE49-F238E27FC236}">
                    <a16:creationId xmlns:a16="http://schemas.microsoft.com/office/drawing/2014/main" id="{8EDA6692-37F0-4C5B-8927-EED4865D391F}"/>
                  </a:ext>
                </a:extLst>
              </p:cNvPr>
              <p:cNvSpPr/>
              <p:nvPr/>
            </p:nvSpPr>
            <p:spPr>
              <a:xfrm>
                <a:off x="7420419" y="2299093"/>
                <a:ext cx="1854305" cy="1826684"/>
              </a:xfrm>
              <a:prstGeom prst="ellipse">
                <a:avLst/>
              </a:prstGeom>
              <a:noFill/>
              <a:ln w="19050">
                <a:solidFill>
                  <a:srgbClr val="99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3C806550-49B5-41FC-9828-DA47779D035A}"/>
                  </a:ext>
                </a:extLst>
              </p:cNvPr>
              <p:cNvSpPr/>
              <p:nvPr/>
            </p:nvSpPr>
            <p:spPr>
              <a:xfrm>
                <a:off x="9205396" y="2315962"/>
                <a:ext cx="1854305" cy="1826684"/>
              </a:xfrm>
              <a:prstGeom prst="ellipse">
                <a:avLst/>
              </a:prstGeom>
              <a:noFill/>
              <a:ln w="190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椭圆 98">
                <a:extLst>
                  <a:ext uri="{FF2B5EF4-FFF2-40B4-BE49-F238E27FC236}">
                    <a16:creationId xmlns:a16="http://schemas.microsoft.com/office/drawing/2014/main" id="{8E36CBC1-7FA5-4EA1-A792-D07E7D2DB197}"/>
                  </a:ext>
                </a:extLst>
              </p:cNvPr>
              <p:cNvSpPr/>
              <p:nvPr/>
            </p:nvSpPr>
            <p:spPr>
              <a:xfrm>
                <a:off x="8869283" y="1712132"/>
                <a:ext cx="1854305" cy="1826684"/>
              </a:xfrm>
              <a:prstGeom prst="ellipse">
                <a:avLst/>
              </a:prstGeom>
              <a:noFill/>
              <a:ln w="190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椭圆 99">
                <a:extLst>
                  <a:ext uri="{FF2B5EF4-FFF2-40B4-BE49-F238E27FC236}">
                    <a16:creationId xmlns:a16="http://schemas.microsoft.com/office/drawing/2014/main" id="{E22C5C30-A1C5-4F33-97CE-E842287FC113}"/>
                  </a:ext>
                </a:extLst>
              </p:cNvPr>
              <p:cNvSpPr/>
              <p:nvPr/>
            </p:nvSpPr>
            <p:spPr>
              <a:xfrm>
                <a:off x="7749685" y="1709092"/>
                <a:ext cx="1854305" cy="1826684"/>
              </a:xfrm>
              <a:prstGeom prst="ellipse">
                <a:avLst/>
              </a:prstGeom>
              <a:noFill/>
              <a:ln w="1905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文本框 101">
                <a:extLst>
                  <a:ext uri="{FF2B5EF4-FFF2-40B4-BE49-F238E27FC236}">
                    <a16:creationId xmlns:a16="http://schemas.microsoft.com/office/drawing/2014/main" id="{DFADE5EC-ECC8-4365-8403-A2B75B08F762}"/>
                  </a:ext>
                </a:extLst>
              </p:cNvPr>
              <p:cNvSpPr txBox="1"/>
              <p:nvPr/>
            </p:nvSpPr>
            <p:spPr>
              <a:xfrm>
                <a:off x="8884836" y="1383646"/>
                <a:ext cx="1570254"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a:t>
                </a:r>
                <a:endParaRPr lang="zh-CN" altLang="en-US" b="1" dirty="0"/>
              </a:p>
            </p:txBody>
          </p:sp>
          <p:sp>
            <p:nvSpPr>
              <p:cNvPr id="103" name="文本框 102">
                <a:extLst>
                  <a:ext uri="{FF2B5EF4-FFF2-40B4-BE49-F238E27FC236}">
                    <a16:creationId xmlns:a16="http://schemas.microsoft.com/office/drawing/2014/main" id="{7F1971DA-0784-4717-A9B1-94303221DA98}"/>
                  </a:ext>
                </a:extLst>
              </p:cNvPr>
              <p:cNvSpPr txBox="1"/>
              <p:nvPr/>
            </p:nvSpPr>
            <p:spPr>
              <a:xfrm>
                <a:off x="9211726" y="2837006"/>
                <a:ext cx="340788"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u</a:t>
                </a:r>
                <a:endParaRPr lang="zh-CN" altLang="en-US" dirty="0"/>
              </a:p>
            </p:txBody>
          </p:sp>
          <p:sp>
            <p:nvSpPr>
              <p:cNvPr id="108" name="椭圆 107">
                <a:extLst>
                  <a:ext uri="{FF2B5EF4-FFF2-40B4-BE49-F238E27FC236}">
                    <a16:creationId xmlns:a16="http://schemas.microsoft.com/office/drawing/2014/main" id="{A3120298-2272-4B62-8D8B-F109DD0AB1E1}"/>
                  </a:ext>
                </a:extLst>
              </p:cNvPr>
              <p:cNvSpPr/>
              <p:nvPr/>
            </p:nvSpPr>
            <p:spPr>
              <a:xfrm>
                <a:off x="9186819" y="4621101"/>
                <a:ext cx="110166" cy="112611"/>
              </a:xfrm>
              <a:prstGeom prst="ellipse">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09" name="直接连接符 108">
                <a:extLst>
                  <a:ext uri="{FF2B5EF4-FFF2-40B4-BE49-F238E27FC236}">
                    <a16:creationId xmlns:a16="http://schemas.microsoft.com/office/drawing/2014/main" id="{5CA18F10-002E-4AAA-9B62-1C4DB36439A0}"/>
                  </a:ext>
                </a:extLst>
              </p:cNvPr>
              <p:cNvCxnSpPr>
                <a:cxnSpLocks/>
                <a:stCxn id="68" idx="2"/>
                <a:endCxn id="108" idx="0"/>
              </p:cNvCxnSpPr>
              <p:nvPr/>
            </p:nvCxnSpPr>
            <p:spPr>
              <a:xfrm flipH="1">
                <a:off x="9241902" y="3249313"/>
                <a:ext cx="1727" cy="1371788"/>
              </a:xfrm>
              <a:prstGeom prst="line">
                <a:avLst/>
              </a:prstGeom>
              <a:ln w="38100">
                <a:solidFill>
                  <a:schemeClr val="accent3"/>
                </a:solidFill>
                <a:prstDash val="sysDash"/>
              </a:ln>
            </p:spPr>
            <p:style>
              <a:lnRef idx="3">
                <a:schemeClr val="accent2"/>
              </a:lnRef>
              <a:fillRef idx="0">
                <a:schemeClr val="accent2"/>
              </a:fillRef>
              <a:effectRef idx="2">
                <a:schemeClr val="accent2"/>
              </a:effectRef>
              <a:fontRef idx="minor">
                <a:schemeClr val="tx1"/>
              </a:fontRef>
            </p:style>
          </p:cxnSp>
        </p:grpSp>
        <p:sp>
          <p:nvSpPr>
            <p:cNvPr id="43" name="文本框 42">
              <a:extLst>
                <a:ext uri="{FF2B5EF4-FFF2-40B4-BE49-F238E27FC236}">
                  <a16:creationId xmlns:a16="http://schemas.microsoft.com/office/drawing/2014/main" id="{DDCFFE08-39F4-47D5-90FD-5AF12C81D019}"/>
                </a:ext>
              </a:extLst>
            </p:cNvPr>
            <p:cNvSpPr txBox="1"/>
            <p:nvPr/>
          </p:nvSpPr>
          <p:spPr>
            <a:xfrm>
              <a:off x="9394539" y="4460051"/>
              <a:ext cx="340788"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v</a:t>
              </a:r>
              <a:endParaRPr lang="zh-CN" altLang="en-US" dirty="0"/>
            </a:p>
          </p:txBody>
        </p:sp>
      </p:grpSp>
      <p:sp>
        <p:nvSpPr>
          <p:cNvPr id="46" name="文本框 45">
            <a:extLst>
              <a:ext uri="{FF2B5EF4-FFF2-40B4-BE49-F238E27FC236}">
                <a16:creationId xmlns:a16="http://schemas.microsoft.com/office/drawing/2014/main" id="{16C9717A-E5F0-4B0E-ADBE-90BC77065144}"/>
              </a:ext>
            </a:extLst>
          </p:cNvPr>
          <p:cNvSpPr txBox="1"/>
          <p:nvPr/>
        </p:nvSpPr>
        <p:spPr>
          <a:xfrm>
            <a:off x="551066" y="1521499"/>
            <a:ext cx="2726707" cy="1670778"/>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a:solidFill>
                  <a:srgbClr val="993300"/>
                </a:solidFill>
                <a:latin typeface="微软雅黑" panose="020B0503020204020204" pitchFamily="34" charset="-122"/>
                <a:ea typeface="微软雅黑" panose="020B0503020204020204" pitchFamily="34" charset="-122"/>
              </a:rPr>
              <a:t>算法</a:t>
            </a:r>
            <a:endParaRPr lang="en-US" altLang="zh-CN" b="1" dirty="0">
              <a:solidFill>
                <a:srgbClr val="9933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b="1" dirty="0">
                <a:solidFill>
                  <a:srgbClr val="993300"/>
                </a:solidFill>
                <a:latin typeface="微软雅黑" panose="020B0503020204020204" pitchFamily="34" charset="-122"/>
                <a:ea typeface="微软雅黑" panose="020B0503020204020204" pitchFamily="34" charset="-122"/>
              </a:rPr>
              <a:t>锚社区</a:t>
            </a:r>
            <a:endParaRPr lang="en-US" altLang="zh-CN" b="1" dirty="0">
              <a:solidFill>
                <a:srgbClr val="9933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Ground Truth</a:t>
            </a:r>
          </a:p>
          <a:p>
            <a:pPr marL="285750" indent="-285750">
              <a:lnSpc>
                <a:spcPct val="20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系统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82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DF8AD60C-63EE-463F-9F9F-CC970B6BB918}"/>
              </a:ext>
            </a:extLst>
          </p:cNvPr>
          <p:cNvSpPr txBox="1"/>
          <p:nvPr/>
        </p:nvSpPr>
        <p:spPr>
          <a:xfrm>
            <a:off x="551067" y="1048147"/>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Research Program</a:t>
            </a:r>
            <a:endParaRPr lang="zh-CN" altLang="en-US" sz="16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6E0561C-5F64-4E36-A874-C76FAF515086}"/>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研究方案</a:t>
            </a:r>
            <a:endParaRPr lang="zh-CN" altLang="en-US" sz="3200" b="1"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87B98A0-7310-4E11-9DBE-CF172D4FFF3D}"/>
              </a:ext>
            </a:extLst>
          </p:cNvPr>
          <p:cNvSpPr txBox="1"/>
          <p:nvPr/>
        </p:nvSpPr>
        <p:spPr>
          <a:xfrm>
            <a:off x="11527972" y="6371255"/>
            <a:ext cx="498022"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14</a:t>
            </a:r>
            <a:endParaRPr lang="zh-CN" altLang="en-US" dirty="0">
              <a:latin typeface="Bodoni MT Black" panose="02070A03080606020203" pitchFamily="18" charset="0"/>
              <a:cs typeface="Aharoni" panose="02010803020104030203" pitchFamily="2" charset="-79"/>
            </a:endParaRPr>
          </a:p>
        </p:txBody>
      </p:sp>
      <p:sp>
        <p:nvSpPr>
          <p:cNvPr id="11" name="文本框 10">
            <a:extLst>
              <a:ext uri="{FF2B5EF4-FFF2-40B4-BE49-F238E27FC236}">
                <a16:creationId xmlns:a16="http://schemas.microsoft.com/office/drawing/2014/main" id="{05DC8589-AC14-4073-853C-8271D81C8BFC}"/>
              </a:ext>
            </a:extLst>
          </p:cNvPr>
          <p:cNvSpPr txBox="1"/>
          <p:nvPr/>
        </p:nvSpPr>
        <p:spPr>
          <a:xfrm>
            <a:off x="1345608" y="3234212"/>
            <a:ext cx="6113283" cy="2674899"/>
          </a:xfrm>
          <a:prstGeom prst="rect">
            <a:avLst/>
          </a:prstGeom>
          <a:noFill/>
        </p:spPr>
        <p:txBody>
          <a:bodyPr wrap="square" rtlCol="0">
            <a:spAutoFit/>
          </a:bodyPr>
          <a:lstStyle/>
          <a:p>
            <a:pPr>
              <a:lnSpc>
                <a:spcPct val="200000"/>
              </a:lnSpc>
            </a:pPr>
            <a:r>
              <a:rPr lang="zh-CN" altLang="en-US" b="1" dirty="0">
                <a:latin typeface="微软雅黑" panose="020B0503020204020204" pitchFamily="34" charset="-122"/>
                <a:ea typeface="微软雅黑" panose="020B0503020204020204" pitchFamily="34" charset="-122"/>
              </a:rPr>
              <a:t>统计信息：</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dirty="0">
                <a:latin typeface="微软雅黑" panose="020B0503020204020204" pitchFamily="34" charset="-122"/>
                <a:ea typeface="微软雅黑" panose="020B0503020204020204" pitchFamily="34" charset="-122"/>
              </a:rPr>
              <a:t>节点、边、社区的数量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dirty="0">
                <a:latin typeface="微软雅黑" panose="020B0503020204020204" pitchFamily="34" charset="-122"/>
                <a:ea typeface="微软雅黑" panose="020B0503020204020204" pitchFamily="34" charset="-122"/>
              </a:rPr>
              <a:t>社区直径：最短路径的最大值</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dirty="0">
                <a:latin typeface="微软雅黑" panose="020B0503020204020204" pitchFamily="34" charset="-122"/>
                <a:ea typeface="微软雅黑" panose="020B0503020204020204" pitchFamily="34" charset="-122"/>
              </a:rPr>
              <a:t>社区平均路径长度：最短路径的平均值</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dirty="0">
                <a:latin typeface="微软雅黑" panose="020B0503020204020204" pitchFamily="34" charset="-122"/>
                <a:ea typeface="微软雅黑" panose="020B0503020204020204" pitchFamily="34" charset="-122"/>
              </a:rPr>
              <a:t>聚集系数：一个点的邻接点之间相互连接的程度</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dirty="0">
                <a:latin typeface="微软雅黑" panose="020B0503020204020204" pitchFamily="34" charset="-122"/>
                <a:ea typeface="微软雅黑" panose="020B0503020204020204" pitchFamily="34" charset="-122"/>
              </a:rPr>
              <a:t>同配系数：表达度值相近的结点是否倾向于相互连接</a:t>
            </a:r>
          </a:p>
        </p:txBody>
      </p:sp>
      <p:pic>
        <p:nvPicPr>
          <p:cNvPr id="5" name="图片 4">
            <a:extLst>
              <a:ext uri="{FF2B5EF4-FFF2-40B4-BE49-F238E27FC236}">
                <a16:creationId xmlns:a16="http://schemas.microsoft.com/office/drawing/2014/main" id="{EC879E0D-1229-4D1C-83CE-469E59006782}"/>
              </a:ext>
            </a:extLst>
          </p:cNvPr>
          <p:cNvPicPr>
            <a:picLocks noChangeAspect="1"/>
          </p:cNvPicPr>
          <p:nvPr/>
        </p:nvPicPr>
        <p:blipFill>
          <a:blip r:embed="rId3"/>
          <a:stretch>
            <a:fillRect/>
          </a:stretch>
        </p:blipFill>
        <p:spPr>
          <a:xfrm>
            <a:off x="7705027" y="3192277"/>
            <a:ext cx="3751099" cy="2835593"/>
          </a:xfrm>
          <a:prstGeom prst="rect">
            <a:avLst/>
          </a:prstGeom>
        </p:spPr>
      </p:pic>
      <p:sp>
        <p:nvSpPr>
          <p:cNvPr id="8" name="文本框 7">
            <a:extLst>
              <a:ext uri="{FF2B5EF4-FFF2-40B4-BE49-F238E27FC236}">
                <a16:creationId xmlns:a16="http://schemas.microsoft.com/office/drawing/2014/main" id="{F37570A3-4343-4835-85EE-5C59E80038EF}"/>
              </a:ext>
            </a:extLst>
          </p:cNvPr>
          <p:cNvSpPr txBox="1"/>
          <p:nvPr/>
        </p:nvSpPr>
        <p:spPr>
          <a:xfrm>
            <a:off x="551066" y="1521499"/>
            <a:ext cx="2726707" cy="1670778"/>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a:solidFill>
                  <a:srgbClr val="993300"/>
                </a:solidFill>
                <a:latin typeface="微软雅黑" panose="020B0503020204020204" pitchFamily="34" charset="-122"/>
                <a:ea typeface="微软雅黑" panose="020B0503020204020204" pitchFamily="34" charset="-122"/>
              </a:rPr>
              <a:t>算法</a:t>
            </a:r>
            <a:endParaRPr lang="en-US" altLang="zh-CN" b="1" dirty="0">
              <a:solidFill>
                <a:srgbClr val="9933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锚社区</a:t>
            </a:r>
            <a:endParaRPr lang="en-US" altLang="zh-CN"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b="1" dirty="0">
                <a:solidFill>
                  <a:srgbClr val="993300"/>
                </a:solidFill>
                <a:latin typeface="微软雅黑" panose="020B0503020204020204" pitchFamily="34" charset="-122"/>
                <a:ea typeface="微软雅黑" panose="020B0503020204020204" pitchFamily="34" charset="-122"/>
              </a:rPr>
              <a:t>Ground Truth</a:t>
            </a:r>
          </a:p>
          <a:p>
            <a:pPr marL="285750" indent="-285750">
              <a:lnSpc>
                <a:spcPct val="20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系统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157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DF8AD60C-63EE-463F-9F9F-CC970B6BB918}"/>
              </a:ext>
            </a:extLst>
          </p:cNvPr>
          <p:cNvSpPr txBox="1"/>
          <p:nvPr/>
        </p:nvSpPr>
        <p:spPr>
          <a:xfrm>
            <a:off x="551067" y="1048147"/>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Research Program</a:t>
            </a:r>
            <a:endParaRPr lang="zh-CN" altLang="en-US" sz="16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6E0561C-5F64-4E36-A874-C76FAF515086}"/>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研究方案</a:t>
            </a:r>
            <a:endParaRPr lang="zh-CN" altLang="en-US" sz="3200" b="1"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87B98A0-7310-4E11-9DBE-CF172D4FFF3D}"/>
              </a:ext>
            </a:extLst>
          </p:cNvPr>
          <p:cNvSpPr txBox="1"/>
          <p:nvPr/>
        </p:nvSpPr>
        <p:spPr>
          <a:xfrm>
            <a:off x="11527972" y="6371255"/>
            <a:ext cx="498022"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15</a:t>
            </a:r>
            <a:endParaRPr lang="zh-CN" altLang="en-US" dirty="0">
              <a:latin typeface="Bodoni MT Black" panose="02070A03080606020203" pitchFamily="18" charset="0"/>
              <a:cs typeface="Aharoni" panose="02010803020104030203" pitchFamily="2" charset="-79"/>
            </a:endParaRPr>
          </a:p>
        </p:txBody>
      </p:sp>
      <p:sp>
        <p:nvSpPr>
          <p:cNvPr id="16" name="文本框 15">
            <a:extLst>
              <a:ext uri="{FF2B5EF4-FFF2-40B4-BE49-F238E27FC236}">
                <a16:creationId xmlns:a16="http://schemas.microsoft.com/office/drawing/2014/main" id="{C545FC3E-01EB-45B5-A3B3-D3B7DE356054}"/>
              </a:ext>
            </a:extLst>
          </p:cNvPr>
          <p:cNvSpPr txBox="1"/>
          <p:nvPr/>
        </p:nvSpPr>
        <p:spPr>
          <a:xfrm>
            <a:off x="1384364" y="3192277"/>
            <a:ext cx="2152483" cy="1428404"/>
          </a:xfrm>
          <a:prstGeom prst="rect">
            <a:avLst/>
          </a:prstGeom>
          <a:noFill/>
        </p:spPr>
        <p:txBody>
          <a:bodyPr wrap="square" rtlCol="0">
            <a:spAutoFit/>
          </a:bodyPr>
          <a:lstStyle/>
          <a:p>
            <a:pPr>
              <a:lnSpc>
                <a:spcPct val="200000"/>
              </a:lnSpc>
            </a:pPr>
            <a:r>
              <a:rPr lang="zh-CN" altLang="en-US" b="1" dirty="0">
                <a:latin typeface="微软雅黑" panose="020B0503020204020204" pitchFamily="34" charset="-122"/>
                <a:ea typeface="微软雅黑" panose="020B0503020204020204" pitchFamily="34" charset="-122"/>
              </a:rPr>
              <a:t>可视化信息：</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dirty="0">
                <a:latin typeface="微软雅黑" panose="020B0503020204020204" pitchFamily="34" charset="-122"/>
                <a:ea typeface="微软雅黑" panose="020B0503020204020204" pitchFamily="34" charset="-122"/>
              </a:rPr>
              <a:t>出入度分布图</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dirty="0">
                <a:latin typeface="微软雅黑" panose="020B0503020204020204" pitchFamily="34" charset="-122"/>
                <a:ea typeface="微软雅黑" panose="020B0503020204020204" pitchFamily="34" charset="-122"/>
              </a:rPr>
              <a:t>社区结构图</a:t>
            </a:r>
          </a:p>
        </p:txBody>
      </p:sp>
      <p:pic>
        <p:nvPicPr>
          <p:cNvPr id="10" name="图片 9">
            <a:extLst>
              <a:ext uri="{FF2B5EF4-FFF2-40B4-BE49-F238E27FC236}">
                <a16:creationId xmlns:a16="http://schemas.microsoft.com/office/drawing/2014/main" id="{9ABB8D79-5369-46BC-9283-07D74CA766C9}"/>
              </a:ext>
            </a:extLst>
          </p:cNvPr>
          <p:cNvPicPr>
            <a:picLocks noChangeAspect="1"/>
          </p:cNvPicPr>
          <p:nvPr/>
        </p:nvPicPr>
        <p:blipFill>
          <a:blip r:embed="rId3"/>
          <a:stretch>
            <a:fillRect/>
          </a:stretch>
        </p:blipFill>
        <p:spPr>
          <a:xfrm>
            <a:off x="3959827" y="947349"/>
            <a:ext cx="5771567" cy="2568347"/>
          </a:xfrm>
          <a:prstGeom prst="rect">
            <a:avLst/>
          </a:prstGeom>
        </p:spPr>
      </p:pic>
      <p:pic>
        <p:nvPicPr>
          <p:cNvPr id="12" name="图片 11">
            <a:extLst>
              <a:ext uri="{FF2B5EF4-FFF2-40B4-BE49-F238E27FC236}">
                <a16:creationId xmlns:a16="http://schemas.microsoft.com/office/drawing/2014/main" id="{AE424DB5-2F75-48F5-BFDC-DA3C1B3E7646}"/>
              </a:ext>
            </a:extLst>
          </p:cNvPr>
          <p:cNvPicPr>
            <a:picLocks noChangeAspect="1"/>
          </p:cNvPicPr>
          <p:nvPr/>
        </p:nvPicPr>
        <p:blipFill>
          <a:blip r:embed="rId4"/>
          <a:stretch>
            <a:fillRect/>
          </a:stretch>
        </p:blipFill>
        <p:spPr>
          <a:xfrm>
            <a:off x="3959827" y="3535645"/>
            <a:ext cx="5771567" cy="3022777"/>
          </a:xfrm>
          <a:prstGeom prst="rect">
            <a:avLst/>
          </a:prstGeom>
        </p:spPr>
      </p:pic>
      <p:sp>
        <p:nvSpPr>
          <p:cNvPr id="11" name="文本框 10">
            <a:extLst>
              <a:ext uri="{FF2B5EF4-FFF2-40B4-BE49-F238E27FC236}">
                <a16:creationId xmlns:a16="http://schemas.microsoft.com/office/drawing/2014/main" id="{70D41189-F35C-46D4-B110-28CF0CB81D6D}"/>
              </a:ext>
            </a:extLst>
          </p:cNvPr>
          <p:cNvSpPr txBox="1"/>
          <p:nvPr/>
        </p:nvSpPr>
        <p:spPr>
          <a:xfrm>
            <a:off x="551066" y="1521499"/>
            <a:ext cx="2726707" cy="1670778"/>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a:solidFill>
                  <a:srgbClr val="993300"/>
                </a:solidFill>
                <a:latin typeface="微软雅黑" panose="020B0503020204020204" pitchFamily="34" charset="-122"/>
                <a:ea typeface="微软雅黑" panose="020B0503020204020204" pitchFamily="34" charset="-122"/>
              </a:rPr>
              <a:t>算法</a:t>
            </a:r>
            <a:endParaRPr lang="en-US" altLang="zh-CN" b="1" dirty="0">
              <a:solidFill>
                <a:srgbClr val="9933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锚社区</a:t>
            </a:r>
            <a:endParaRPr lang="en-US" altLang="zh-CN"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b="1" dirty="0">
                <a:solidFill>
                  <a:srgbClr val="993300"/>
                </a:solidFill>
                <a:latin typeface="微软雅黑" panose="020B0503020204020204" pitchFamily="34" charset="-122"/>
                <a:ea typeface="微软雅黑" panose="020B0503020204020204" pitchFamily="34" charset="-122"/>
              </a:rPr>
              <a:t>Ground Truth</a:t>
            </a:r>
          </a:p>
          <a:p>
            <a:pPr marL="285750" indent="-285750">
              <a:lnSpc>
                <a:spcPct val="20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系统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497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DF8AD60C-63EE-463F-9F9F-CC970B6BB918}"/>
              </a:ext>
            </a:extLst>
          </p:cNvPr>
          <p:cNvSpPr txBox="1"/>
          <p:nvPr/>
        </p:nvSpPr>
        <p:spPr>
          <a:xfrm>
            <a:off x="551067" y="1048147"/>
            <a:ext cx="2137763"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Research Program</a:t>
            </a:r>
            <a:endParaRPr lang="zh-CN" altLang="en-US" sz="16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6E0561C-5F64-4E36-A874-C76FAF515086}"/>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研究方案</a:t>
            </a:r>
            <a:endParaRPr lang="zh-CN" altLang="en-US" sz="3200" b="1"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787B98A0-7310-4E11-9DBE-CF172D4FFF3D}"/>
              </a:ext>
            </a:extLst>
          </p:cNvPr>
          <p:cNvSpPr txBox="1"/>
          <p:nvPr/>
        </p:nvSpPr>
        <p:spPr>
          <a:xfrm>
            <a:off x="11527972" y="6371255"/>
            <a:ext cx="498022"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16</a:t>
            </a:r>
            <a:endParaRPr lang="zh-CN" altLang="en-US" dirty="0">
              <a:latin typeface="Bodoni MT Black" panose="02070A03080606020203" pitchFamily="18" charset="0"/>
              <a:cs typeface="Aharoni" panose="02010803020104030203" pitchFamily="2" charset="-79"/>
            </a:endParaRPr>
          </a:p>
        </p:txBody>
      </p:sp>
      <p:sp>
        <p:nvSpPr>
          <p:cNvPr id="11" name="文本框 10">
            <a:extLst>
              <a:ext uri="{FF2B5EF4-FFF2-40B4-BE49-F238E27FC236}">
                <a16:creationId xmlns:a16="http://schemas.microsoft.com/office/drawing/2014/main" id="{70D41189-F35C-46D4-B110-28CF0CB81D6D}"/>
              </a:ext>
            </a:extLst>
          </p:cNvPr>
          <p:cNvSpPr txBox="1"/>
          <p:nvPr/>
        </p:nvSpPr>
        <p:spPr>
          <a:xfrm>
            <a:off x="551066" y="1521499"/>
            <a:ext cx="2726707" cy="1670778"/>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算法</a:t>
            </a:r>
            <a:endParaRPr lang="en-US" altLang="zh-CN"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锚社区</a:t>
            </a:r>
            <a:endParaRPr lang="en-US" altLang="zh-CN"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Ground Truth</a:t>
            </a:r>
          </a:p>
          <a:p>
            <a:pPr marL="285750" indent="-285750">
              <a:lnSpc>
                <a:spcPct val="200000"/>
              </a:lnSpc>
              <a:buFont typeface="Wingdings" panose="05000000000000000000" pitchFamily="2" charset="2"/>
              <a:buChar char="n"/>
            </a:pPr>
            <a:r>
              <a:rPr lang="zh-CN" altLang="en-US" b="1" dirty="0">
                <a:solidFill>
                  <a:srgbClr val="993300"/>
                </a:solidFill>
                <a:latin typeface="微软雅黑" panose="020B0503020204020204" pitchFamily="34" charset="-122"/>
                <a:ea typeface="微软雅黑" panose="020B0503020204020204" pitchFamily="34" charset="-122"/>
              </a:rPr>
              <a:t>系统</a:t>
            </a:r>
            <a:endParaRPr lang="en-US" altLang="zh-CN" b="1" dirty="0">
              <a:solidFill>
                <a:srgbClr val="9933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08B6B585-F743-4F0E-82B4-50B9CD0F7A99}"/>
              </a:ext>
            </a:extLst>
          </p:cNvPr>
          <p:cNvSpPr txBox="1"/>
          <p:nvPr/>
        </p:nvSpPr>
        <p:spPr>
          <a:xfrm>
            <a:off x="3472377" y="521139"/>
            <a:ext cx="3184336"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社交网络图生成管理系统架构</a:t>
            </a:r>
            <a:endParaRPr lang="zh-CN" altLang="en-US" dirty="0">
              <a:latin typeface="微软雅黑" panose="020B0503020204020204" pitchFamily="34" charset="-122"/>
              <a:ea typeface="微软雅黑" panose="020B0503020204020204" pitchFamily="34" charset="-122"/>
            </a:endParaRPr>
          </a:p>
        </p:txBody>
      </p:sp>
      <p:grpSp>
        <p:nvGrpSpPr>
          <p:cNvPr id="67" name="组合 66">
            <a:extLst>
              <a:ext uri="{FF2B5EF4-FFF2-40B4-BE49-F238E27FC236}">
                <a16:creationId xmlns:a16="http://schemas.microsoft.com/office/drawing/2014/main" id="{ACFBED6C-0D75-4B69-AED2-36EDC48C246F}"/>
              </a:ext>
            </a:extLst>
          </p:cNvPr>
          <p:cNvGrpSpPr/>
          <p:nvPr/>
        </p:nvGrpSpPr>
        <p:grpSpPr>
          <a:xfrm>
            <a:off x="3527365" y="919662"/>
            <a:ext cx="7527735" cy="1405163"/>
            <a:chOff x="3558746" y="1684626"/>
            <a:chExt cx="7527735" cy="1405163"/>
          </a:xfrm>
        </p:grpSpPr>
        <p:sp>
          <p:nvSpPr>
            <p:cNvPr id="4" name="矩形: 圆角 3">
              <a:extLst>
                <a:ext uri="{FF2B5EF4-FFF2-40B4-BE49-F238E27FC236}">
                  <a16:creationId xmlns:a16="http://schemas.microsoft.com/office/drawing/2014/main" id="{09FD2B59-A819-47B6-9467-8A9C1CA52BA3}"/>
                </a:ext>
              </a:extLst>
            </p:cNvPr>
            <p:cNvSpPr/>
            <p:nvPr/>
          </p:nvSpPr>
          <p:spPr>
            <a:xfrm>
              <a:off x="3558746" y="1684626"/>
              <a:ext cx="7527735" cy="1405163"/>
            </a:xfrm>
            <a:prstGeom prst="roundRect">
              <a:avLst>
                <a:gd name="adj" fmla="val 10888"/>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D96AD3D0-B585-489B-B77C-FD6A661BC5BA}"/>
                </a:ext>
              </a:extLst>
            </p:cNvPr>
            <p:cNvSpPr txBox="1"/>
            <p:nvPr/>
          </p:nvSpPr>
          <p:spPr>
            <a:xfrm>
              <a:off x="3672184" y="1895137"/>
              <a:ext cx="403816" cy="923330"/>
            </a:xfrm>
            <a:prstGeom prst="rect">
              <a:avLst/>
            </a:prstGeom>
            <a:noFill/>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表示层</a:t>
              </a:r>
            </a:p>
          </p:txBody>
        </p:sp>
        <p:sp>
          <p:nvSpPr>
            <p:cNvPr id="47" name="矩形: 圆角 46">
              <a:extLst>
                <a:ext uri="{FF2B5EF4-FFF2-40B4-BE49-F238E27FC236}">
                  <a16:creationId xmlns:a16="http://schemas.microsoft.com/office/drawing/2014/main" id="{14368BB1-6EE0-472E-BACE-AEF3B522A780}"/>
                </a:ext>
              </a:extLst>
            </p:cNvPr>
            <p:cNvSpPr/>
            <p:nvPr/>
          </p:nvSpPr>
          <p:spPr>
            <a:xfrm>
              <a:off x="4115539" y="1796639"/>
              <a:ext cx="6071372" cy="1178703"/>
            </a:xfrm>
            <a:prstGeom prst="roundRect">
              <a:avLst>
                <a:gd name="adj" fmla="val 10888"/>
              </a:avLst>
            </a:prstGeom>
            <a:solidFill>
              <a:schemeClr val="accent1">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70B97088-34F0-4E2B-BD84-E42D6500223B}"/>
                </a:ext>
              </a:extLst>
            </p:cNvPr>
            <p:cNvSpPr/>
            <p:nvPr/>
          </p:nvSpPr>
          <p:spPr>
            <a:xfrm>
              <a:off x="4271782" y="2242367"/>
              <a:ext cx="1265683"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算法介绍</a:t>
              </a:r>
            </a:p>
          </p:txBody>
        </p:sp>
        <p:sp>
          <p:nvSpPr>
            <p:cNvPr id="52" name="矩形 51">
              <a:extLst>
                <a:ext uri="{FF2B5EF4-FFF2-40B4-BE49-F238E27FC236}">
                  <a16:creationId xmlns:a16="http://schemas.microsoft.com/office/drawing/2014/main" id="{7AA7FE3C-C9EB-463A-B3BC-AFBDFE39A991}"/>
                </a:ext>
              </a:extLst>
            </p:cNvPr>
            <p:cNvSpPr/>
            <p:nvPr/>
          </p:nvSpPr>
          <p:spPr>
            <a:xfrm>
              <a:off x="7124034" y="2253995"/>
              <a:ext cx="1265683"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配置界面</a:t>
              </a:r>
            </a:p>
          </p:txBody>
        </p:sp>
        <p:sp>
          <p:nvSpPr>
            <p:cNvPr id="53" name="矩形 52">
              <a:extLst>
                <a:ext uri="{FF2B5EF4-FFF2-40B4-BE49-F238E27FC236}">
                  <a16:creationId xmlns:a16="http://schemas.microsoft.com/office/drawing/2014/main" id="{E3A07480-19C3-4403-BDDC-4A8FA5231B8B}"/>
                </a:ext>
              </a:extLst>
            </p:cNvPr>
            <p:cNvSpPr/>
            <p:nvPr/>
          </p:nvSpPr>
          <p:spPr>
            <a:xfrm>
              <a:off x="8534078" y="2253995"/>
              <a:ext cx="1516017"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数据集列表</a:t>
              </a:r>
            </a:p>
          </p:txBody>
        </p:sp>
        <p:sp>
          <p:nvSpPr>
            <p:cNvPr id="54" name="矩形 53">
              <a:extLst>
                <a:ext uri="{FF2B5EF4-FFF2-40B4-BE49-F238E27FC236}">
                  <a16:creationId xmlns:a16="http://schemas.microsoft.com/office/drawing/2014/main" id="{BFCF8E94-B934-4FFB-8C28-64C67E9866FB}"/>
                </a:ext>
              </a:extLst>
            </p:cNvPr>
            <p:cNvSpPr/>
            <p:nvPr/>
          </p:nvSpPr>
          <p:spPr>
            <a:xfrm>
              <a:off x="5709430" y="2253995"/>
              <a:ext cx="1265683"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使用样例</a:t>
              </a:r>
            </a:p>
          </p:txBody>
        </p:sp>
        <p:sp>
          <p:nvSpPr>
            <p:cNvPr id="55" name="文本框 54">
              <a:extLst>
                <a:ext uri="{FF2B5EF4-FFF2-40B4-BE49-F238E27FC236}">
                  <a16:creationId xmlns:a16="http://schemas.microsoft.com/office/drawing/2014/main" id="{678E7D2C-E1D3-4E6A-8E76-138C6B1A5BDB}"/>
                </a:ext>
              </a:extLst>
            </p:cNvPr>
            <p:cNvSpPr txBox="1"/>
            <p:nvPr/>
          </p:nvSpPr>
          <p:spPr>
            <a:xfrm>
              <a:off x="4129273" y="1851079"/>
              <a:ext cx="1154481" cy="369332"/>
            </a:xfrm>
            <a:prstGeom prst="rect">
              <a:avLst/>
            </a:prstGeom>
            <a:noFill/>
          </p:spPr>
          <p:txBody>
            <a:bodyPr wrap="square">
              <a:spAutoFit/>
            </a:bodyPr>
            <a:lstStyle/>
            <a:p>
              <a:r>
                <a:rPr lang="en-US" altLang="zh-CN" dirty="0">
                  <a:solidFill>
                    <a:schemeClr val="bg1"/>
                  </a:solidFill>
                  <a:latin typeface="微软雅黑" panose="020B0503020204020204" pitchFamily="34" charset="-122"/>
                  <a:ea typeface="微软雅黑" panose="020B0503020204020204" pitchFamily="34" charset="-122"/>
                </a:rPr>
                <a:t>Web </a:t>
              </a:r>
              <a:r>
                <a:rPr lang="zh-CN" altLang="en-US" dirty="0">
                  <a:solidFill>
                    <a:schemeClr val="bg1"/>
                  </a:solidFill>
                  <a:latin typeface="微软雅黑" panose="020B0503020204020204" pitchFamily="34" charset="-122"/>
                  <a:ea typeface="微软雅黑" panose="020B0503020204020204" pitchFamily="34" charset="-122"/>
                </a:rPr>
                <a:t>端</a:t>
              </a:r>
            </a:p>
          </p:txBody>
        </p:sp>
      </p:grpSp>
      <p:grpSp>
        <p:nvGrpSpPr>
          <p:cNvPr id="2" name="组合 1">
            <a:extLst>
              <a:ext uri="{FF2B5EF4-FFF2-40B4-BE49-F238E27FC236}">
                <a16:creationId xmlns:a16="http://schemas.microsoft.com/office/drawing/2014/main" id="{08D75B77-B23F-4749-822C-1160E79FDA69}"/>
              </a:ext>
            </a:extLst>
          </p:cNvPr>
          <p:cNvGrpSpPr/>
          <p:nvPr/>
        </p:nvGrpSpPr>
        <p:grpSpPr>
          <a:xfrm>
            <a:off x="3532308" y="2420889"/>
            <a:ext cx="7522792" cy="2753085"/>
            <a:chOff x="3532308" y="2420889"/>
            <a:chExt cx="7522792" cy="2753085"/>
          </a:xfrm>
        </p:grpSpPr>
        <p:sp>
          <p:nvSpPr>
            <p:cNvPr id="28" name="矩形: 圆角 27">
              <a:extLst>
                <a:ext uri="{FF2B5EF4-FFF2-40B4-BE49-F238E27FC236}">
                  <a16:creationId xmlns:a16="http://schemas.microsoft.com/office/drawing/2014/main" id="{541A2778-6548-4588-9EF2-2E08E5755F1B}"/>
                </a:ext>
              </a:extLst>
            </p:cNvPr>
            <p:cNvSpPr/>
            <p:nvPr/>
          </p:nvSpPr>
          <p:spPr>
            <a:xfrm>
              <a:off x="3532308" y="2420889"/>
              <a:ext cx="7522792" cy="2753085"/>
            </a:xfrm>
            <a:prstGeom prst="roundRect">
              <a:avLst>
                <a:gd name="adj" fmla="val 5296"/>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4" name="组合 23">
              <a:extLst>
                <a:ext uri="{FF2B5EF4-FFF2-40B4-BE49-F238E27FC236}">
                  <a16:creationId xmlns:a16="http://schemas.microsoft.com/office/drawing/2014/main" id="{A3ABE00E-E390-4C4F-A3E8-973C57FC3D30}"/>
                </a:ext>
              </a:extLst>
            </p:cNvPr>
            <p:cNvGrpSpPr/>
            <p:nvPr/>
          </p:nvGrpSpPr>
          <p:grpSpPr>
            <a:xfrm>
              <a:off x="4105382" y="2554443"/>
              <a:ext cx="4661248" cy="1178703"/>
              <a:chOff x="3755768" y="2148031"/>
              <a:chExt cx="4324720" cy="1178703"/>
            </a:xfrm>
          </p:grpSpPr>
          <p:sp>
            <p:nvSpPr>
              <p:cNvPr id="14" name="矩形: 圆角 13">
                <a:extLst>
                  <a:ext uri="{FF2B5EF4-FFF2-40B4-BE49-F238E27FC236}">
                    <a16:creationId xmlns:a16="http://schemas.microsoft.com/office/drawing/2014/main" id="{0E09D9A5-4905-4AF1-A102-95CC2D15B0FB}"/>
                  </a:ext>
                </a:extLst>
              </p:cNvPr>
              <p:cNvSpPr/>
              <p:nvPr/>
            </p:nvSpPr>
            <p:spPr>
              <a:xfrm>
                <a:off x="3755768" y="2148031"/>
                <a:ext cx="4324720" cy="1178703"/>
              </a:xfrm>
              <a:prstGeom prst="roundRect">
                <a:avLst>
                  <a:gd name="adj" fmla="val 10888"/>
                </a:avLst>
              </a:prstGeom>
              <a:solidFill>
                <a:schemeClr val="accent6">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B7666054-6AAC-4C64-A754-38E208726085}"/>
                  </a:ext>
                </a:extLst>
              </p:cNvPr>
              <p:cNvSpPr/>
              <p:nvPr/>
            </p:nvSpPr>
            <p:spPr>
              <a:xfrm>
                <a:off x="3934763" y="2632280"/>
                <a:ext cx="1061093" cy="568414"/>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导入</a:t>
                </a:r>
                <a:r>
                  <a:rPr lang="en-US" altLang="zh-CN" sz="1600" dirty="0">
                    <a:solidFill>
                      <a:schemeClr val="tx1"/>
                    </a:solidFill>
                    <a:latin typeface="微软雅黑" panose="020B0503020204020204" pitchFamily="34" charset="-122"/>
                    <a:ea typeface="微软雅黑" panose="020B0503020204020204" pitchFamily="34" charset="-122"/>
                  </a:rPr>
                  <a:t>JSON</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39EC1ECF-9538-4EFF-BE79-7300B703FEB0}"/>
                  </a:ext>
                </a:extLst>
              </p:cNvPr>
              <p:cNvSpPr/>
              <p:nvPr/>
            </p:nvSpPr>
            <p:spPr>
              <a:xfrm>
                <a:off x="5108017" y="2632280"/>
                <a:ext cx="1218574" cy="568414"/>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配置节点、边、社区</a:t>
                </a:r>
              </a:p>
            </p:txBody>
          </p:sp>
          <p:sp>
            <p:nvSpPr>
              <p:cNvPr id="18" name="矩形 17">
                <a:extLst>
                  <a:ext uri="{FF2B5EF4-FFF2-40B4-BE49-F238E27FC236}">
                    <a16:creationId xmlns:a16="http://schemas.microsoft.com/office/drawing/2014/main" id="{00BAA31E-FEA2-438E-B5C8-4EDE63D943DA}"/>
                  </a:ext>
                </a:extLst>
              </p:cNvPr>
              <p:cNvSpPr/>
              <p:nvPr/>
            </p:nvSpPr>
            <p:spPr>
              <a:xfrm>
                <a:off x="6438752" y="2632280"/>
                <a:ext cx="1519583" cy="568414"/>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指定名称和保存格式</a:t>
                </a:r>
              </a:p>
            </p:txBody>
          </p:sp>
          <p:sp>
            <p:nvSpPr>
              <p:cNvPr id="21" name="文本框 20">
                <a:extLst>
                  <a:ext uri="{FF2B5EF4-FFF2-40B4-BE49-F238E27FC236}">
                    <a16:creationId xmlns:a16="http://schemas.microsoft.com/office/drawing/2014/main" id="{F684306D-015F-47F6-99A1-C9502F4C78E6}"/>
                  </a:ext>
                </a:extLst>
              </p:cNvPr>
              <p:cNvSpPr txBox="1"/>
              <p:nvPr/>
            </p:nvSpPr>
            <p:spPr>
              <a:xfrm>
                <a:off x="3830763" y="2220980"/>
                <a:ext cx="1339939" cy="369332"/>
              </a:xfrm>
              <a:prstGeom prst="rect">
                <a:avLst/>
              </a:prstGeom>
              <a:noFill/>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数据集配置</a:t>
                </a:r>
              </a:p>
            </p:txBody>
          </p:sp>
        </p:grpSp>
        <p:grpSp>
          <p:nvGrpSpPr>
            <p:cNvPr id="62" name="组合 61">
              <a:extLst>
                <a:ext uri="{FF2B5EF4-FFF2-40B4-BE49-F238E27FC236}">
                  <a16:creationId xmlns:a16="http://schemas.microsoft.com/office/drawing/2014/main" id="{D67B3F97-B827-46D0-B0CE-3E53780F5C90}"/>
                </a:ext>
              </a:extLst>
            </p:cNvPr>
            <p:cNvGrpSpPr/>
            <p:nvPr/>
          </p:nvGrpSpPr>
          <p:grpSpPr>
            <a:xfrm>
              <a:off x="4093151" y="3830421"/>
              <a:ext cx="1297956" cy="1206667"/>
              <a:chOff x="481744" y="4932170"/>
              <a:chExt cx="1297956" cy="1206667"/>
            </a:xfrm>
          </p:grpSpPr>
          <p:sp>
            <p:nvSpPr>
              <p:cNvPr id="30" name="矩形: 圆角 29">
                <a:extLst>
                  <a:ext uri="{FF2B5EF4-FFF2-40B4-BE49-F238E27FC236}">
                    <a16:creationId xmlns:a16="http://schemas.microsoft.com/office/drawing/2014/main" id="{2772CD36-BE9E-446E-9344-4AC93A552D72}"/>
                  </a:ext>
                </a:extLst>
              </p:cNvPr>
              <p:cNvSpPr/>
              <p:nvPr/>
            </p:nvSpPr>
            <p:spPr>
              <a:xfrm>
                <a:off x="481744" y="4932170"/>
                <a:ext cx="1297956" cy="1206667"/>
              </a:xfrm>
              <a:prstGeom prst="roundRect">
                <a:avLst>
                  <a:gd name="adj" fmla="val 12910"/>
                </a:avLst>
              </a:prstGeom>
              <a:solidFill>
                <a:schemeClr val="accent6">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BBDE9DAF-DD96-46C4-B438-EB24EF58DE21}"/>
                  </a:ext>
                </a:extLst>
              </p:cNvPr>
              <p:cNvSpPr/>
              <p:nvPr/>
            </p:nvSpPr>
            <p:spPr>
              <a:xfrm>
                <a:off x="618158" y="5422522"/>
                <a:ext cx="331909" cy="568414"/>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游客</a:t>
                </a:r>
              </a:p>
            </p:txBody>
          </p:sp>
          <p:sp>
            <p:nvSpPr>
              <p:cNvPr id="32" name="矩形 31">
                <a:extLst>
                  <a:ext uri="{FF2B5EF4-FFF2-40B4-BE49-F238E27FC236}">
                    <a16:creationId xmlns:a16="http://schemas.microsoft.com/office/drawing/2014/main" id="{DA07637B-8EFB-4547-94FC-09C55AE32EBC}"/>
                  </a:ext>
                </a:extLst>
              </p:cNvPr>
              <p:cNvSpPr/>
              <p:nvPr/>
            </p:nvSpPr>
            <p:spPr>
              <a:xfrm>
                <a:off x="1029890" y="5415901"/>
                <a:ext cx="602270" cy="568414"/>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注册用户</a:t>
                </a:r>
              </a:p>
            </p:txBody>
          </p:sp>
          <p:sp>
            <p:nvSpPr>
              <p:cNvPr id="36" name="文本框 35">
                <a:extLst>
                  <a:ext uri="{FF2B5EF4-FFF2-40B4-BE49-F238E27FC236}">
                    <a16:creationId xmlns:a16="http://schemas.microsoft.com/office/drawing/2014/main" id="{11F332BA-000F-4313-8BD5-255B2B73EF68}"/>
                  </a:ext>
                </a:extLst>
              </p:cNvPr>
              <p:cNvSpPr txBox="1"/>
              <p:nvPr/>
            </p:nvSpPr>
            <p:spPr>
              <a:xfrm>
                <a:off x="481744" y="4988548"/>
                <a:ext cx="1150416" cy="369332"/>
              </a:xfrm>
              <a:prstGeom prst="rect">
                <a:avLst/>
              </a:prstGeom>
              <a:noFill/>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权限管理</a:t>
                </a:r>
              </a:p>
            </p:txBody>
          </p:sp>
        </p:grpSp>
        <p:sp>
          <p:nvSpPr>
            <p:cNvPr id="38" name="文本框 37">
              <a:extLst>
                <a:ext uri="{FF2B5EF4-FFF2-40B4-BE49-F238E27FC236}">
                  <a16:creationId xmlns:a16="http://schemas.microsoft.com/office/drawing/2014/main" id="{A3DE6C77-5B54-4A93-8494-438A6E15EDDC}"/>
                </a:ext>
              </a:extLst>
            </p:cNvPr>
            <p:cNvSpPr txBox="1"/>
            <p:nvPr/>
          </p:nvSpPr>
          <p:spPr>
            <a:xfrm>
              <a:off x="3633005" y="3247538"/>
              <a:ext cx="456096" cy="923330"/>
            </a:xfrm>
            <a:prstGeom prst="rect">
              <a:avLst/>
            </a:prstGeom>
            <a:noFill/>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应用层</a:t>
              </a:r>
            </a:p>
          </p:txBody>
        </p:sp>
        <p:grpSp>
          <p:nvGrpSpPr>
            <p:cNvPr id="60" name="组合 59">
              <a:extLst>
                <a:ext uri="{FF2B5EF4-FFF2-40B4-BE49-F238E27FC236}">
                  <a16:creationId xmlns:a16="http://schemas.microsoft.com/office/drawing/2014/main" id="{4C13788E-AECB-4F7C-860B-109927192C20}"/>
                </a:ext>
              </a:extLst>
            </p:cNvPr>
            <p:cNvGrpSpPr/>
            <p:nvPr/>
          </p:nvGrpSpPr>
          <p:grpSpPr>
            <a:xfrm>
              <a:off x="8923235" y="2551816"/>
              <a:ext cx="1951649" cy="1178703"/>
              <a:chOff x="4205162" y="3863748"/>
              <a:chExt cx="1951649" cy="1178703"/>
            </a:xfrm>
          </p:grpSpPr>
          <p:sp>
            <p:nvSpPr>
              <p:cNvPr id="19" name="矩形: 圆角 18">
                <a:extLst>
                  <a:ext uri="{FF2B5EF4-FFF2-40B4-BE49-F238E27FC236}">
                    <a16:creationId xmlns:a16="http://schemas.microsoft.com/office/drawing/2014/main" id="{E5A9D116-96A3-405B-9F96-77A5A04AC40C}"/>
                  </a:ext>
                </a:extLst>
              </p:cNvPr>
              <p:cNvSpPr/>
              <p:nvPr/>
            </p:nvSpPr>
            <p:spPr>
              <a:xfrm>
                <a:off x="4205162" y="3863748"/>
                <a:ext cx="1951649" cy="1178703"/>
              </a:xfrm>
              <a:prstGeom prst="roundRect">
                <a:avLst>
                  <a:gd name="adj" fmla="val 10888"/>
                </a:avLst>
              </a:prstGeom>
              <a:solidFill>
                <a:schemeClr val="accent6">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7E1E9CDD-8040-4789-9627-E131C3E9C5E2}"/>
                  </a:ext>
                </a:extLst>
              </p:cNvPr>
              <p:cNvSpPr/>
              <p:nvPr/>
            </p:nvSpPr>
            <p:spPr>
              <a:xfrm>
                <a:off x="4366340" y="4347997"/>
                <a:ext cx="1627361"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社交网络图生成</a:t>
                </a:r>
              </a:p>
            </p:txBody>
          </p:sp>
          <p:sp>
            <p:nvSpPr>
              <p:cNvPr id="22" name="文本框 21">
                <a:extLst>
                  <a:ext uri="{FF2B5EF4-FFF2-40B4-BE49-F238E27FC236}">
                    <a16:creationId xmlns:a16="http://schemas.microsoft.com/office/drawing/2014/main" id="{DAC7294D-A239-48C6-A8E8-9BB1135070D1}"/>
                  </a:ext>
                </a:extLst>
              </p:cNvPr>
              <p:cNvSpPr txBox="1"/>
              <p:nvPr/>
            </p:nvSpPr>
            <p:spPr>
              <a:xfrm>
                <a:off x="4253767" y="3921207"/>
                <a:ext cx="1289017" cy="369332"/>
              </a:xfrm>
              <a:prstGeom prst="rect">
                <a:avLst/>
              </a:prstGeom>
              <a:noFill/>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算法生成</a:t>
                </a:r>
              </a:p>
            </p:txBody>
          </p:sp>
        </p:grpSp>
        <p:grpSp>
          <p:nvGrpSpPr>
            <p:cNvPr id="63" name="组合 62">
              <a:extLst>
                <a:ext uri="{FF2B5EF4-FFF2-40B4-BE49-F238E27FC236}">
                  <a16:creationId xmlns:a16="http://schemas.microsoft.com/office/drawing/2014/main" id="{24803E81-A42A-4DCF-B3EB-170DE41527FA}"/>
                </a:ext>
              </a:extLst>
            </p:cNvPr>
            <p:cNvGrpSpPr/>
            <p:nvPr/>
          </p:nvGrpSpPr>
          <p:grpSpPr>
            <a:xfrm>
              <a:off x="5462343" y="3822540"/>
              <a:ext cx="5412540" cy="1222427"/>
              <a:chOff x="1223774" y="2953493"/>
              <a:chExt cx="4834429" cy="1222427"/>
            </a:xfrm>
          </p:grpSpPr>
          <p:sp>
            <p:nvSpPr>
              <p:cNvPr id="34" name="矩形: 圆角 33">
                <a:extLst>
                  <a:ext uri="{FF2B5EF4-FFF2-40B4-BE49-F238E27FC236}">
                    <a16:creationId xmlns:a16="http://schemas.microsoft.com/office/drawing/2014/main" id="{457C768E-16B6-4510-AA37-27D9B940FCDC}"/>
                  </a:ext>
                </a:extLst>
              </p:cNvPr>
              <p:cNvSpPr/>
              <p:nvPr/>
            </p:nvSpPr>
            <p:spPr>
              <a:xfrm>
                <a:off x="1231443" y="2953493"/>
                <a:ext cx="4826760" cy="1222427"/>
              </a:xfrm>
              <a:prstGeom prst="roundRect">
                <a:avLst>
                  <a:gd name="adj" fmla="val 11479"/>
                </a:avLst>
              </a:prstGeom>
              <a:solidFill>
                <a:schemeClr val="accent6">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D70C0181-4AB0-4086-89F2-4DC06DC44A8C}"/>
                  </a:ext>
                </a:extLst>
              </p:cNvPr>
              <p:cNvSpPr/>
              <p:nvPr/>
            </p:nvSpPr>
            <p:spPr>
              <a:xfrm>
                <a:off x="1362770" y="3441690"/>
                <a:ext cx="717720"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添加新数据集</a:t>
                </a:r>
              </a:p>
            </p:txBody>
          </p:sp>
          <p:sp>
            <p:nvSpPr>
              <p:cNvPr id="37" name="文本框 36">
                <a:extLst>
                  <a:ext uri="{FF2B5EF4-FFF2-40B4-BE49-F238E27FC236}">
                    <a16:creationId xmlns:a16="http://schemas.microsoft.com/office/drawing/2014/main" id="{429973C6-676C-47BF-B58E-A35A6E2F27AC}"/>
                  </a:ext>
                </a:extLst>
              </p:cNvPr>
              <p:cNvSpPr txBox="1"/>
              <p:nvPr/>
            </p:nvSpPr>
            <p:spPr>
              <a:xfrm>
                <a:off x="1223774" y="3031445"/>
                <a:ext cx="1496711" cy="369332"/>
              </a:xfrm>
              <a:prstGeom prst="rect">
                <a:avLst/>
              </a:prstGeom>
              <a:noFill/>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数据集管理</a:t>
                </a:r>
              </a:p>
            </p:txBody>
          </p:sp>
          <p:sp>
            <p:nvSpPr>
              <p:cNvPr id="39" name="矩形 38">
                <a:extLst>
                  <a:ext uri="{FF2B5EF4-FFF2-40B4-BE49-F238E27FC236}">
                    <a16:creationId xmlns:a16="http://schemas.microsoft.com/office/drawing/2014/main" id="{81B3A198-0287-443D-983F-E2199BD443C2}"/>
                  </a:ext>
                </a:extLst>
              </p:cNvPr>
              <p:cNvSpPr/>
              <p:nvPr/>
            </p:nvSpPr>
            <p:spPr>
              <a:xfrm>
                <a:off x="2183642" y="3437040"/>
                <a:ext cx="717720"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删除数据集</a:t>
                </a:r>
              </a:p>
            </p:txBody>
          </p:sp>
          <p:sp>
            <p:nvSpPr>
              <p:cNvPr id="40" name="矩形 39">
                <a:extLst>
                  <a:ext uri="{FF2B5EF4-FFF2-40B4-BE49-F238E27FC236}">
                    <a16:creationId xmlns:a16="http://schemas.microsoft.com/office/drawing/2014/main" id="{09B8E3CC-48EE-46AB-A8A2-34EDE2608B97}"/>
                  </a:ext>
                </a:extLst>
              </p:cNvPr>
              <p:cNvSpPr/>
              <p:nvPr/>
            </p:nvSpPr>
            <p:spPr>
              <a:xfrm>
                <a:off x="3004515" y="3433844"/>
                <a:ext cx="891877"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改动数据集可见性</a:t>
                </a:r>
              </a:p>
            </p:txBody>
          </p:sp>
          <p:sp>
            <p:nvSpPr>
              <p:cNvPr id="41" name="矩形 40">
                <a:extLst>
                  <a:ext uri="{FF2B5EF4-FFF2-40B4-BE49-F238E27FC236}">
                    <a16:creationId xmlns:a16="http://schemas.microsoft.com/office/drawing/2014/main" id="{D45FBB2C-3D33-498B-AFB5-61E06BC7B7DE}"/>
                  </a:ext>
                </a:extLst>
              </p:cNvPr>
              <p:cNvSpPr/>
              <p:nvPr/>
            </p:nvSpPr>
            <p:spPr>
              <a:xfrm>
                <a:off x="3999545" y="3433844"/>
                <a:ext cx="1087407"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模糊匹配搜索数据集</a:t>
                </a:r>
              </a:p>
            </p:txBody>
          </p:sp>
          <p:sp>
            <p:nvSpPr>
              <p:cNvPr id="42" name="矩形 41">
                <a:extLst>
                  <a:ext uri="{FF2B5EF4-FFF2-40B4-BE49-F238E27FC236}">
                    <a16:creationId xmlns:a16="http://schemas.microsoft.com/office/drawing/2014/main" id="{3A200ACB-68ED-4949-9C3D-3D5599FE5D3D}"/>
                  </a:ext>
                </a:extLst>
              </p:cNvPr>
              <p:cNvSpPr/>
              <p:nvPr/>
            </p:nvSpPr>
            <p:spPr>
              <a:xfrm>
                <a:off x="5190104" y="3433844"/>
                <a:ext cx="731240"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数据集可视化</a:t>
                </a:r>
              </a:p>
            </p:txBody>
          </p:sp>
        </p:grpSp>
      </p:grpSp>
      <p:grpSp>
        <p:nvGrpSpPr>
          <p:cNvPr id="3" name="组合 2">
            <a:extLst>
              <a:ext uri="{FF2B5EF4-FFF2-40B4-BE49-F238E27FC236}">
                <a16:creationId xmlns:a16="http://schemas.microsoft.com/office/drawing/2014/main" id="{85171F38-8A0E-4594-B103-40BEAA8256B5}"/>
              </a:ext>
            </a:extLst>
          </p:cNvPr>
          <p:cNvGrpSpPr/>
          <p:nvPr/>
        </p:nvGrpSpPr>
        <p:grpSpPr>
          <a:xfrm>
            <a:off x="3527364" y="5287015"/>
            <a:ext cx="7527735" cy="1405163"/>
            <a:chOff x="3527364" y="5287015"/>
            <a:chExt cx="7527735" cy="1405163"/>
          </a:xfrm>
        </p:grpSpPr>
        <p:grpSp>
          <p:nvGrpSpPr>
            <p:cNvPr id="69" name="组合 68">
              <a:extLst>
                <a:ext uri="{FF2B5EF4-FFF2-40B4-BE49-F238E27FC236}">
                  <a16:creationId xmlns:a16="http://schemas.microsoft.com/office/drawing/2014/main" id="{E5F5CC17-0B1A-4950-BEBF-4A646C36762F}"/>
                </a:ext>
              </a:extLst>
            </p:cNvPr>
            <p:cNvGrpSpPr/>
            <p:nvPr/>
          </p:nvGrpSpPr>
          <p:grpSpPr>
            <a:xfrm>
              <a:off x="3527364" y="5287015"/>
              <a:ext cx="7527735" cy="1405163"/>
              <a:chOff x="3558746" y="1684626"/>
              <a:chExt cx="7527735" cy="1405163"/>
            </a:xfrm>
          </p:grpSpPr>
          <p:sp>
            <p:nvSpPr>
              <p:cNvPr id="70" name="矩形: 圆角 69">
                <a:extLst>
                  <a:ext uri="{FF2B5EF4-FFF2-40B4-BE49-F238E27FC236}">
                    <a16:creationId xmlns:a16="http://schemas.microsoft.com/office/drawing/2014/main" id="{609507C2-039C-49CC-BEE7-6A5023173083}"/>
                  </a:ext>
                </a:extLst>
              </p:cNvPr>
              <p:cNvSpPr/>
              <p:nvPr/>
            </p:nvSpPr>
            <p:spPr>
              <a:xfrm>
                <a:off x="3558746" y="1684626"/>
                <a:ext cx="7527735" cy="1405163"/>
              </a:xfrm>
              <a:prstGeom prst="roundRect">
                <a:avLst>
                  <a:gd name="adj" fmla="val 10888"/>
                </a:avLst>
              </a:prstGeom>
              <a:solidFill>
                <a:schemeClr val="accent2">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0780CF4D-E988-405F-95D5-ECE4F5F6AF46}"/>
                  </a:ext>
                </a:extLst>
              </p:cNvPr>
              <p:cNvSpPr txBox="1"/>
              <p:nvPr/>
            </p:nvSpPr>
            <p:spPr>
              <a:xfrm>
                <a:off x="3672184" y="1895137"/>
                <a:ext cx="403816" cy="923330"/>
              </a:xfrm>
              <a:prstGeom prst="rect">
                <a:avLst/>
              </a:prstGeom>
              <a:noFill/>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数据层</a:t>
                </a:r>
              </a:p>
            </p:txBody>
          </p:sp>
          <p:sp>
            <p:nvSpPr>
              <p:cNvPr id="72" name="矩形: 圆角 71">
                <a:extLst>
                  <a:ext uri="{FF2B5EF4-FFF2-40B4-BE49-F238E27FC236}">
                    <a16:creationId xmlns:a16="http://schemas.microsoft.com/office/drawing/2014/main" id="{E4A78857-471B-4CD6-B192-F9D67DC2760F}"/>
                  </a:ext>
                </a:extLst>
              </p:cNvPr>
              <p:cNvSpPr/>
              <p:nvPr/>
            </p:nvSpPr>
            <p:spPr>
              <a:xfrm>
                <a:off x="4133217" y="1803874"/>
                <a:ext cx="1871524" cy="1178703"/>
              </a:xfrm>
              <a:prstGeom prst="roundRect">
                <a:avLst>
                  <a:gd name="adj" fmla="val 10888"/>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id="{140D520C-4EC0-4712-9018-FFC46FD4D410}"/>
                  </a:ext>
                </a:extLst>
              </p:cNvPr>
              <p:cNvSpPr/>
              <p:nvPr/>
            </p:nvSpPr>
            <p:spPr>
              <a:xfrm>
                <a:off x="4289461" y="2249602"/>
                <a:ext cx="1582099"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Db.sqlite3</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80963F8-E0CD-48B9-952D-84856E7CDE6E}"/>
                  </a:ext>
                </a:extLst>
              </p:cNvPr>
              <p:cNvSpPr txBox="1"/>
              <p:nvPr/>
            </p:nvSpPr>
            <p:spPr>
              <a:xfrm>
                <a:off x="4146952" y="1858314"/>
                <a:ext cx="945755" cy="369332"/>
              </a:xfrm>
              <a:prstGeom prst="rect">
                <a:avLst/>
              </a:prstGeom>
              <a:noFill/>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数据库</a:t>
                </a:r>
              </a:p>
            </p:txBody>
          </p:sp>
        </p:grpSp>
        <p:sp>
          <p:nvSpPr>
            <p:cNvPr id="49" name="矩形: 圆角 48">
              <a:extLst>
                <a:ext uri="{FF2B5EF4-FFF2-40B4-BE49-F238E27FC236}">
                  <a16:creationId xmlns:a16="http://schemas.microsoft.com/office/drawing/2014/main" id="{0C9A1BF1-648C-4357-A375-6C6BDBBDC717}"/>
                </a:ext>
              </a:extLst>
            </p:cNvPr>
            <p:cNvSpPr/>
            <p:nvPr/>
          </p:nvSpPr>
          <p:spPr>
            <a:xfrm>
              <a:off x="6159351" y="5400246"/>
              <a:ext cx="1871524" cy="1178703"/>
            </a:xfrm>
            <a:prstGeom prst="roundRect">
              <a:avLst>
                <a:gd name="adj" fmla="val 10888"/>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06C7BBBE-6006-4676-9F52-8983E6239B24}"/>
                </a:ext>
              </a:extLst>
            </p:cNvPr>
            <p:cNvSpPr/>
            <p:nvPr/>
          </p:nvSpPr>
          <p:spPr>
            <a:xfrm>
              <a:off x="6280181" y="5851993"/>
              <a:ext cx="1624943" cy="568413"/>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CSNAS</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F781848C-51B3-4579-AC09-8A7FD57C421E}"/>
                </a:ext>
              </a:extLst>
            </p:cNvPr>
            <p:cNvSpPr txBox="1"/>
            <p:nvPr/>
          </p:nvSpPr>
          <p:spPr>
            <a:xfrm>
              <a:off x="6165775" y="5441055"/>
              <a:ext cx="945755" cy="369332"/>
            </a:xfrm>
            <a:prstGeom prst="rect">
              <a:avLst/>
            </a:prstGeom>
            <a:noFill/>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图管理</a:t>
              </a:r>
            </a:p>
          </p:txBody>
        </p:sp>
      </p:grpSp>
    </p:spTree>
    <p:extLst>
      <p:ext uri="{BB962C8B-B14F-4D97-AF65-F5344CB8AC3E}">
        <p14:creationId xmlns:p14="http://schemas.microsoft.com/office/powerpoint/2010/main" val="424344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848408C-85B6-4EFF-937E-88F38BCD3492}"/>
              </a:ext>
            </a:extLst>
          </p:cNvPr>
          <p:cNvSpPr txBox="1"/>
          <p:nvPr/>
        </p:nvSpPr>
        <p:spPr>
          <a:xfrm>
            <a:off x="1727200" y="1664901"/>
            <a:ext cx="3092450"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Catalog</a:t>
            </a:r>
            <a:endParaRPr lang="zh-CN" altLang="en-US"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EDB043B-7366-49F5-855F-CF1EE35FD922}"/>
              </a:ext>
            </a:extLst>
          </p:cNvPr>
          <p:cNvSpPr txBox="1"/>
          <p:nvPr/>
        </p:nvSpPr>
        <p:spPr>
          <a:xfrm>
            <a:off x="1663700" y="649238"/>
            <a:ext cx="2146300" cy="1015663"/>
          </a:xfrm>
          <a:prstGeom prst="rect">
            <a:avLst/>
          </a:prstGeom>
          <a:noFill/>
        </p:spPr>
        <p:txBody>
          <a:bodyPr wrap="square" rtlCol="0">
            <a:spAutoFit/>
          </a:bodyPr>
          <a:lstStyle/>
          <a:p>
            <a:r>
              <a:rPr lang="zh-CN" altLang="en-US" sz="6000" b="1" dirty="0">
                <a:solidFill>
                  <a:srgbClr val="993300"/>
                </a:solidFill>
                <a:latin typeface="微软雅黑" panose="020B0503020204020204" pitchFamily="34" charset="-122"/>
                <a:ea typeface="微软雅黑" panose="020B0503020204020204" pitchFamily="34" charset="-122"/>
              </a:rPr>
              <a:t>目录</a:t>
            </a:r>
          </a:p>
        </p:txBody>
      </p:sp>
      <p:grpSp>
        <p:nvGrpSpPr>
          <p:cNvPr id="3" name="组合 2">
            <a:extLst>
              <a:ext uri="{FF2B5EF4-FFF2-40B4-BE49-F238E27FC236}">
                <a16:creationId xmlns:a16="http://schemas.microsoft.com/office/drawing/2014/main" id="{B02072DE-20CF-44F4-B490-E756514AF849}"/>
              </a:ext>
            </a:extLst>
          </p:cNvPr>
          <p:cNvGrpSpPr/>
          <p:nvPr/>
        </p:nvGrpSpPr>
        <p:grpSpPr>
          <a:xfrm>
            <a:off x="1663700" y="2280455"/>
            <a:ext cx="3155950" cy="769441"/>
            <a:chOff x="1663700" y="2598003"/>
            <a:chExt cx="3155950" cy="769441"/>
          </a:xfrm>
        </p:grpSpPr>
        <p:sp>
          <p:nvSpPr>
            <p:cNvPr id="2" name="文本框 1">
              <a:extLst>
                <a:ext uri="{FF2B5EF4-FFF2-40B4-BE49-F238E27FC236}">
                  <a16:creationId xmlns:a16="http://schemas.microsoft.com/office/drawing/2014/main" id="{2E4C3B2A-515C-48AD-9029-DCEEE68A9EA2}"/>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01</a:t>
              </a:r>
              <a:endParaRPr lang="zh-CN" altLang="en-US" sz="44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A5756F3-E600-470B-BDA4-96143A5CF98E}"/>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研究背景</a:t>
              </a:r>
            </a:p>
          </p:txBody>
        </p:sp>
      </p:grpSp>
      <p:grpSp>
        <p:nvGrpSpPr>
          <p:cNvPr id="11" name="组合 10">
            <a:extLst>
              <a:ext uri="{FF2B5EF4-FFF2-40B4-BE49-F238E27FC236}">
                <a16:creationId xmlns:a16="http://schemas.microsoft.com/office/drawing/2014/main" id="{EB8EC2FD-BDF4-4CBD-A547-C9F73624D58F}"/>
              </a:ext>
            </a:extLst>
          </p:cNvPr>
          <p:cNvGrpSpPr/>
          <p:nvPr/>
        </p:nvGrpSpPr>
        <p:grpSpPr>
          <a:xfrm>
            <a:off x="1663700" y="3034507"/>
            <a:ext cx="3155950" cy="769441"/>
            <a:chOff x="1663700" y="2598003"/>
            <a:chExt cx="3155950" cy="769441"/>
          </a:xfrm>
        </p:grpSpPr>
        <p:sp>
          <p:nvSpPr>
            <p:cNvPr id="12" name="文本框 11">
              <a:extLst>
                <a:ext uri="{FF2B5EF4-FFF2-40B4-BE49-F238E27FC236}">
                  <a16:creationId xmlns:a16="http://schemas.microsoft.com/office/drawing/2014/main" id="{C83883CE-EAF8-4879-A6B4-330A096647A7}"/>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02</a:t>
              </a:r>
              <a:endParaRPr lang="zh-CN" altLang="en-US" sz="4400" b="1"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72B2C60-9605-4057-A5AE-1A742757B5E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相关工作</a:t>
              </a:r>
            </a:p>
          </p:txBody>
        </p:sp>
      </p:grpSp>
      <p:grpSp>
        <p:nvGrpSpPr>
          <p:cNvPr id="14" name="组合 13">
            <a:extLst>
              <a:ext uri="{FF2B5EF4-FFF2-40B4-BE49-F238E27FC236}">
                <a16:creationId xmlns:a16="http://schemas.microsoft.com/office/drawing/2014/main" id="{01AD6F0D-E2DC-4136-AEA7-72E92E3EDE50}"/>
              </a:ext>
            </a:extLst>
          </p:cNvPr>
          <p:cNvGrpSpPr/>
          <p:nvPr/>
        </p:nvGrpSpPr>
        <p:grpSpPr>
          <a:xfrm>
            <a:off x="1663700" y="3813729"/>
            <a:ext cx="3155950" cy="769441"/>
            <a:chOff x="1663700" y="2598003"/>
            <a:chExt cx="3155950" cy="769441"/>
          </a:xfrm>
        </p:grpSpPr>
        <p:sp>
          <p:nvSpPr>
            <p:cNvPr id="15" name="文本框 14">
              <a:extLst>
                <a:ext uri="{FF2B5EF4-FFF2-40B4-BE49-F238E27FC236}">
                  <a16:creationId xmlns:a16="http://schemas.microsoft.com/office/drawing/2014/main" id="{64250E07-2B62-4E67-8CE0-074999161F1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03</a:t>
              </a:r>
              <a:endParaRPr lang="zh-CN" altLang="en-US" sz="44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ECD5917-D728-48E9-BD7E-BFE1962B3930}"/>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研究内容</a:t>
              </a:r>
            </a:p>
          </p:txBody>
        </p:sp>
      </p:grpSp>
      <p:grpSp>
        <p:nvGrpSpPr>
          <p:cNvPr id="18" name="组合 17">
            <a:extLst>
              <a:ext uri="{FF2B5EF4-FFF2-40B4-BE49-F238E27FC236}">
                <a16:creationId xmlns:a16="http://schemas.microsoft.com/office/drawing/2014/main" id="{88B8C24E-90AA-4427-A16E-48C6276C2F26}"/>
              </a:ext>
            </a:extLst>
          </p:cNvPr>
          <p:cNvGrpSpPr/>
          <p:nvPr/>
        </p:nvGrpSpPr>
        <p:grpSpPr>
          <a:xfrm>
            <a:off x="1663700" y="4558000"/>
            <a:ext cx="3155950" cy="769441"/>
            <a:chOff x="1663700" y="2598003"/>
            <a:chExt cx="3155950" cy="769441"/>
          </a:xfrm>
        </p:grpSpPr>
        <p:sp>
          <p:nvSpPr>
            <p:cNvPr id="19" name="文本框 18">
              <a:extLst>
                <a:ext uri="{FF2B5EF4-FFF2-40B4-BE49-F238E27FC236}">
                  <a16:creationId xmlns:a16="http://schemas.microsoft.com/office/drawing/2014/main" id="{2E19AF13-ADD3-47D4-B8BA-C9C3EDC33C4A}"/>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04</a:t>
              </a:r>
              <a:endParaRPr lang="zh-CN" altLang="en-US" sz="44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A78E01F-8BB6-460C-B3FD-0F0FB4C26C87}"/>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研究方案</a:t>
              </a:r>
            </a:p>
          </p:txBody>
        </p:sp>
      </p:grpSp>
      <p:grpSp>
        <p:nvGrpSpPr>
          <p:cNvPr id="21" name="组合 20">
            <a:extLst>
              <a:ext uri="{FF2B5EF4-FFF2-40B4-BE49-F238E27FC236}">
                <a16:creationId xmlns:a16="http://schemas.microsoft.com/office/drawing/2014/main" id="{2FDCF9D7-BAF1-4BE7-B946-6C02716E044F}"/>
              </a:ext>
            </a:extLst>
          </p:cNvPr>
          <p:cNvGrpSpPr/>
          <p:nvPr/>
        </p:nvGrpSpPr>
        <p:grpSpPr>
          <a:xfrm>
            <a:off x="1663700" y="5302271"/>
            <a:ext cx="3155950" cy="769441"/>
            <a:chOff x="1663700" y="2598003"/>
            <a:chExt cx="3155950" cy="769441"/>
          </a:xfrm>
        </p:grpSpPr>
        <p:sp>
          <p:nvSpPr>
            <p:cNvPr id="22" name="文本框 21">
              <a:extLst>
                <a:ext uri="{FF2B5EF4-FFF2-40B4-BE49-F238E27FC236}">
                  <a16:creationId xmlns:a16="http://schemas.microsoft.com/office/drawing/2014/main" id="{F4A07DBC-4A63-4D01-A4CB-73DEC0EF9F9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solidFill>
                    <a:srgbClr val="993300"/>
                  </a:solidFill>
                  <a:latin typeface="微软雅黑" panose="020B0503020204020204" pitchFamily="34" charset="-122"/>
                  <a:ea typeface="微软雅黑" panose="020B0503020204020204" pitchFamily="34" charset="-122"/>
                </a:rPr>
                <a:t>05</a:t>
              </a:r>
              <a:endParaRPr lang="zh-CN" altLang="en-US" sz="4400" b="1" dirty="0">
                <a:solidFill>
                  <a:srgbClr val="99330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56CD906-E4E8-4EA5-B951-099BE2D0920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工作计划</a:t>
              </a:r>
            </a:p>
          </p:txBody>
        </p:sp>
      </p:grpSp>
    </p:spTree>
    <p:extLst>
      <p:ext uri="{BB962C8B-B14F-4D97-AF65-F5344CB8AC3E}">
        <p14:creationId xmlns:p14="http://schemas.microsoft.com/office/powerpoint/2010/main" val="1005382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DF8AD60C-63EE-463F-9F9F-CC970B6BB918}"/>
              </a:ext>
            </a:extLst>
          </p:cNvPr>
          <p:cNvSpPr txBox="1"/>
          <p:nvPr/>
        </p:nvSpPr>
        <p:spPr>
          <a:xfrm>
            <a:off x="551067" y="1031214"/>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Work Schedule</a:t>
            </a:r>
            <a:endParaRPr lang="zh-CN" altLang="en-US" sz="16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6E0561C-5F64-4E36-A874-C76FAF515086}"/>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工作计划</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2" name="表格 2">
            <a:extLst>
              <a:ext uri="{FF2B5EF4-FFF2-40B4-BE49-F238E27FC236}">
                <a16:creationId xmlns:a16="http://schemas.microsoft.com/office/drawing/2014/main" id="{12CE4FD7-6845-46A3-BEF4-3321AD1B731D}"/>
              </a:ext>
            </a:extLst>
          </p:cNvPr>
          <p:cNvGraphicFramePr>
            <a:graphicFrameLocks noGrp="1"/>
          </p:cNvGraphicFramePr>
          <p:nvPr>
            <p:extLst>
              <p:ext uri="{D42A27DB-BD31-4B8C-83A1-F6EECF244321}">
                <p14:modId xmlns:p14="http://schemas.microsoft.com/office/powerpoint/2010/main" val="1539130570"/>
              </p:ext>
            </p:extLst>
          </p:nvPr>
        </p:nvGraphicFramePr>
        <p:xfrm>
          <a:off x="551067" y="1882982"/>
          <a:ext cx="9419489" cy="4453128"/>
        </p:xfrm>
        <a:graphic>
          <a:graphicData uri="http://schemas.openxmlformats.org/drawingml/2006/table">
            <a:tbl>
              <a:tblPr firstRow="1" bandRow="1">
                <a:tableStyleId>{21E4AEA4-8DFA-4A89-87EB-49C32662AFE0}</a:tableStyleId>
              </a:tblPr>
              <a:tblGrid>
                <a:gridCol w="2679289">
                  <a:extLst>
                    <a:ext uri="{9D8B030D-6E8A-4147-A177-3AD203B41FA5}">
                      <a16:colId xmlns:a16="http://schemas.microsoft.com/office/drawing/2014/main" val="3649356353"/>
                    </a:ext>
                  </a:extLst>
                </a:gridCol>
                <a:gridCol w="6740200">
                  <a:extLst>
                    <a:ext uri="{9D8B030D-6E8A-4147-A177-3AD203B41FA5}">
                      <a16:colId xmlns:a16="http://schemas.microsoft.com/office/drawing/2014/main" val="2074057782"/>
                    </a:ext>
                  </a:extLst>
                </a:gridCol>
              </a:tblGrid>
              <a:tr h="370840">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时间节点</a:t>
                      </a:r>
                    </a:p>
                  </a:txBody>
                  <a:tcPr/>
                </a:tc>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任务目标</a:t>
                      </a:r>
                    </a:p>
                  </a:txBody>
                  <a:tcPr/>
                </a:tc>
                <a:extLst>
                  <a:ext uri="{0D108BD9-81ED-4DB2-BD59-A6C34878D82A}">
                    <a16:rowId xmlns:a16="http://schemas.microsoft.com/office/drawing/2014/main" val="525005820"/>
                  </a:ext>
                </a:extLst>
              </a:tr>
              <a:tr h="370840">
                <a:tc>
                  <a:txBody>
                    <a:bodyPr/>
                    <a:lstStyle/>
                    <a:p>
                      <a:pPr>
                        <a:lnSpc>
                          <a:spcPct val="150000"/>
                        </a:lnSpc>
                        <a:spcBef>
                          <a:spcPts val="0"/>
                        </a:spcBef>
                      </a:pP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25</a:t>
                      </a:r>
                      <a:r>
                        <a:rPr lang="zh-CN" altLang="en-US" sz="2000" dirty="0">
                          <a:latin typeface="微软雅黑" panose="020B0503020204020204" pitchFamily="34" charset="-122"/>
                          <a:ea typeface="微软雅黑" panose="020B0503020204020204" pitchFamily="34" charset="-122"/>
                        </a:rPr>
                        <a:t>日前</a:t>
                      </a:r>
                    </a:p>
                  </a:txBody>
                  <a:tcPr/>
                </a:tc>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阅读和整理图生成算法相关文献</a:t>
                      </a:r>
                    </a:p>
                  </a:txBody>
                  <a:tcPr/>
                </a:tc>
                <a:extLst>
                  <a:ext uri="{0D108BD9-81ED-4DB2-BD59-A6C34878D82A}">
                    <a16:rowId xmlns:a16="http://schemas.microsoft.com/office/drawing/2014/main" val="2621407018"/>
                  </a:ext>
                </a:extLst>
              </a:tr>
              <a:tr h="370840">
                <a:tc>
                  <a:txBody>
                    <a:bodyPr/>
                    <a:lstStyle/>
                    <a:p>
                      <a:pPr>
                        <a:lnSpc>
                          <a:spcPct val="150000"/>
                        </a:lnSpc>
                        <a:spcBef>
                          <a:spcPts val="0"/>
                        </a:spcBef>
                      </a:pP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月 </a:t>
                      </a:r>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日前</a:t>
                      </a:r>
                    </a:p>
                  </a:txBody>
                  <a:tcPr/>
                </a:tc>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理清思路，制定大致方案，完成开题报告</a:t>
                      </a:r>
                    </a:p>
                  </a:txBody>
                  <a:tcPr/>
                </a:tc>
                <a:extLst>
                  <a:ext uri="{0D108BD9-81ED-4DB2-BD59-A6C34878D82A}">
                    <a16:rowId xmlns:a16="http://schemas.microsoft.com/office/drawing/2014/main" val="219319054"/>
                  </a:ext>
                </a:extLst>
              </a:tr>
              <a:tr h="370840">
                <a:tc>
                  <a:txBody>
                    <a:bodyPr/>
                    <a:lstStyle/>
                    <a:p>
                      <a:pPr>
                        <a:lnSpc>
                          <a:spcPct val="150000"/>
                        </a:lnSpc>
                        <a:spcBef>
                          <a:spcPts val="0"/>
                        </a:spcBef>
                      </a:pPr>
                      <a:r>
                        <a:rPr lang="en-US" altLang="zh-CN" sz="2000" dirty="0">
                          <a:latin typeface="微软雅黑" panose="020B0503020204020204" pitchFamily="34" charset="-122"/>
                          <a:ea typeface="微软雅黑" panose="020B0503020204020204" pitchFamily="34" charset="-122"/>
                        </a:rPr>
                        <a:t> 3 </a:t>
                      </a:r>
                      <a:r>
                        <a:rPr lang="zh-CN" altLang="en-US" sz="2000" dirty="0">
                          <a:latin typeface="微软雅黑" panose="020B0503020204020204" pitchFamily="34" charset="-122"/>
                          <a:ea typeface="微软雅黑" panose="020B0503020204020204" pitchFamily="34" charset="-122"/>
                        </a:rPr>
                        <a:t>月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日前</a:t>
                      </a:r>
                    </a:p>
                  </a:txBody>
                  <a:tcPr/>
                </a:tc>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收集时序图数据集，分析其具体时序特征及规律</a:t>
                      </a:r>
                    </a:p>
                  </a:txBody>
                  <a:tcPr/>
                </a:tc>
                <a:extLst>
                  <a:ext uri="{0D108BD9-81ED-4DB2-BD59-A6C34878D82A}">
                    <a16:rowId xmlns:a16="http://schemas.microsoft.com/office/drawing/2014/main" val="21242796"/>
                  </a:ext>
                </a:extLst>
              </a:tr>
              <a:tr h="370840">
                <a:tc>
                  <a:txBody>
                    <a:bodyPr/>
                    <a:lstStyle/>
                    <a:p>
                      <a:pPr>
                        <a:lnSpc>
                          <a:spcPct val="150000"/>
                        </a:lnSpc>
                        <a:spcBef>
                          <a:spcPts val="0"/>
                        </a:spcBef>
                      </a:pPr>
                      <a:r>
                        <a:rPr lang="en-US" altLang="zh-CN" sz="2000" dirty="0">
                          <a:latin typeface="微软雅黑" panose="020B0503020204020204" pitchFamily="34" charset="-122"/>
                          <a:ea typeface="微软雅黑" panose="020B0503020204020204" pitchFamily="34" charset="-122"/>
                        </a:rPr>
                        <a:t> 3 </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日前</a:t>
                      </a:r>
                    </a:p>
                  </a:txBody>
                  <a:tcPr/>
                </a:tc>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完善方案细节，给出算法伪代码</a:t>
                      </a:r>
                    </a:p>
                  </a:txBody>
                  <a:tcPr/>
                </a:tc>
                <a:extLst>
                  <a:ext uri="{0D108BD9-81ED-4DB2-BD59-A6C34878D82A}">
                    <a16:rowId xmlns:a16="http://schemas.microsoft.com/office/drawing/2014/main" val="3747865074"/>
                  </a:ext>
                </a:extLst>
              </a:tr>
              <a:tr h="370840">
                <a:tc>
                  <a:txBody>
                    <a:bodyPr/>
                    <a:lstStyle/>
                    <a:p>
                      <a:pPr>
                        <a:lnSpc>
                          <a:spcPct val="150000"/>
                        </a:lnSpc>
                        <a:spcBef>
                          <a:spcPts val="0"/>
                        </a:spcBef>
                      </a:pPr>
                      <a:r>
                        <a:rPr lang="en-US" altLang="zh-CN" sz="2000" dirty="0">
                          <a:latin typeface="微软雅黑" panose="020B0503020204020204" pitchFamily="34" charset="-122"/>
                          <a:ea typeface="微软雅黑" panose="020B0503020204020204" pitchFamily="34" charset="-122"/>
                        </a:rPr>
                        <a:t> 4 </a:t>
                      </a:r>
                      <a:r>
                        <a:rPr lang="zh-CN" altLang="en-US" sz="2000" dirty="0">
                          <a:latin typeface="微软雅黑" panose="020B0503020204020204" pitchFamily="34" charset="-122"/>
                          <a:ea typeface="微软雅黑" panose="020B0503020204020204" pitchFamily="34" charset="-122"/>
                        </a:rPr>
                        <a:t>月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日前</a:t>
                      </a:r>
                    </a:p>
                  </a:txBody>
                  <a:tcPr/>
                </a:tc>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社交网络图生成与管理系统的初步实现</a:t>
                      </a:r>
                    </a:p>
                  </a:txBody>
                  <a:tcPr/>
                </a:tc>
                <a:extLst>
                  <a:ext uri="{0D108BD9-81ED-4DB2-BD59-A6C34878D82A}">
                    <a16:rowId xmlns:a16="http://schemas.microsoft.com/office/drawing/2014/main" val="3264749895"/>
                  </a:ext>
                </a:extLst>
              </a:tr>
              <a:tr h="370840">
                <a:tc>
                  <a:txBody>
                    <a:bodyPr/>
                    <a:lstStyle/>
                    <a:p>
                      <a:pPr>
                        <a:lnSpc>
                          <a:spcPct val="150000"/>
                        </a:lnSpc>
                        <a:spcBef>
                          <a:spcPts val="0"/>
                        </a:spcBef>
                      </a:pPr>
                      <a:r>
                        <a:rPr lang="en-US" altLang="zh-CN" sz="2000" dirty="0">
                          <a:latin typeface="微软雅黑" panose="020B0503020204020204" pitchFamily="34" charset="-122"/>
                          <a:ea typeface="微软雅黑" panose="020B0503020204020204" pitchFamily="34" charset="-122"/>
                        </a:rPr>
                        <a:t> 4 </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日前</a:t>
                      </a:r>
                    </a:p>
                  </a:txBody>
                  <a:tcPr/>
                </a:tc>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修改和完善算法，进行效率上的优化</a:t>
                      </a:r>
                    </a:p>
                  </a:txBody>
                  <a:tcPr/>
                </a:tc>
                <a:extLst>
                  <a:ext uri="{0D108BD9-81ED-4DB2-BD59-A6C34878D82A}">
                    <a16:rowId xmlns:a16="http://schemas.microsoft.com/office/drawing/2014/main" val="4133296196"/>
                  </a:ext>
                </a:extLst>
              </a:tr>
              <a:tr h="370840">
                <a:tc>
                  <a:txBody>
                    <a:bodyPr/>
                    <a:lstStyle/>
                    <a:p>
                      <a:pPr>
                        <a:lnSpc>
                          <a:spcPct val="150000"/>
                        </a:lnSpc>
                        <a:spcBef>
                          <a:spcPts val="0"/>
                        </a:spcBef>
                      </a:pPr>
                      <a:r>
                        <a:rPr lang="en-US" altLang="zh-CN" sz="2000" dirty="0">
                          <a:latin typeface="微软雅黑" panose="020B0503020204020204" pitchFamily="34" charset="-122"/>
                          <a:ea typeface="微软雅黑" panose="020B0503020204020204" pitchFamily="34" charset="-122"/>
                        </a:rPr>
                        <a:t> 5 </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 5 </a:t>
                      </a:r>
                      <a:r>
                        <a:rPr lang="zh-CN" altLang="en-US" sz="2000" dirty="0">
                          <a:latin typeface="微软雅黑" panose="020B0503020204020204" pitchFamily="34" charset="-122"/>
                          <a:ea typeface="微软雅黑" panose="020B0503020204020204" pitchFamily="34" charset="-122"/>
                        </a:rPr>
                        <a:t>日前</a:t>
                      </a:r>
                    </a:p>
                  </a:txBody>
                  <a:tcPr/>
                </a:tc>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完成算法和相关测试</a:t>
                      </a:r>
                    </a:p>
                  </a:txBody>
                  <a:tcPr/>
                </a:tc>
                <a:extLst>
                  <a:ext uri="{0D108BD9-81ED-4DB2-BD59-A6C34878D82A}">
                    <a16:rowId xmlns:a16="http://schemas.microsoft.com/office/drawing/2014/main" val="2589450070"/>
                  </a:ext>
                </a:extLst>
              </a:tr>
              <a:tr h="370840">
                <a:tc>
                  <a:txBody>
                    <a:bodyPr/>
                    <a:lstStyle/>
                    <a:p>
                      <a:pPr>
                        <a:lnSpc>
                          <a:spcPct val="150000"/>
                        </a:lnSpc>
                        <a:spcBef>
                          <a:spcPts val="0"/>
                        </a:spcBef>
                      </a:pPr>
                      <a:r>
                        <a:rPr lang="en-US" altLang="zh-CN" sz="2000" dirty="0">
                          <a:latin typeface="微软雅黑" panose="020B0503020204020204" pitchFamily="34" charset="-122"/>
                          <a:ea typeface="微软雅黑" panose="020B0503020204020204" pitchFamily="34" charset="-122"/>
                        </a:rPr>
                        <a:t> 5 </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25</a:t>
                      </a:r>
                      <a:r>
                        <a:rPr lang="zh-CN" altLang="en-US" sz="2000" dirty="0">
                          <a:latin typeface="微软雅黑" panose="020B0503020204020204" pitchFamily="34" charset="-122"/>
                          <a:ea typeface="微软雅黑" panose="020B0503020204020204" pitchFamily="34" charset="-122"/>
                        </a:rPr>
                        <a:t>日前</a:t>
                      </a:r>
                    </a:p>
                  </a:txBody>
                  <a:tcPr/>
                </a:tc>
                <a:tc>
                  <a:txBody>
                    <a:bodyPr/>
                    <a:lstStyle/>
                    <a:p>
                      <a:pPr>
                        <a:lnSpc>
                          <a:spcPct val="150000"/>
                        </a:lnSpc>
                        <a:spcBef>
                          <a:spcPts val="0"/>
                        </a:spcBef>
                      </a:pPr>
                      <a:r>
                        <a:rPr lang="zh-CN" altLang="en-US" sz="2000" dirty="0">
                          <a:latin typeface="微软雅黑" panose="020B0503020204020204" pitchFamily="34" charset="-122"/>
                          <a:ea typeface="微软雅黑" panose="020B0503020204020204" pitchFamily="34" charset="-122"/>
                        </a:rPr>
                        <a:t>完成毕业论文和其他总结工作</a:t>
                      </a:r>
                    </a:p>
                  </a:txBody>
                  <a:tcPr/>
                </a:tc>
                <a:extLst>
                  <a:ext uri="{0D108BD9-81ED-4DB2-BD59-A6C34878D82A}">
                    <a16:rowId xmlns:a16="http://schemas.microsoft.com/office/drawing/2014/main" val="1770656714"/>
                  </a:ext>
                </a:extLst>
              </a:tr>
            </a:tbl>
          </a:graphicData>
        </a:graphic>
      </p:graphicFrame>
      <p:sp>
        <p:nvSpPr>
          <p:cNvPr id="27" name="文本框 26">
            <a:extLst>
              <a:ext uri="{FF2B5EF4-FFF2-40B4-BE49-F238E27FC236}">
                <a16:creationId xmlns:a16="http://schemas.microsoft.com/office/drawing/2014/main" id="{4DC5A7C7-DDEA-451D-983B-148508BC90CD}"/>
              </a:ext>
            </a:extLst>
          </p:cNvPr>
          <p:cNvSpPr txBox="1"/>
          <p:nvPr/>
        </p:nvSpPr>
        <p:spPr>
          <a:xfrm>
            <a:off x="11527972" y="6371255"/>
            <a:ext cx="498022"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18</a:t>
            </a:r>
            <a:endParaRPr lang="zh-CN" altLang="en-US" dirty="0">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704360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B194A39-0C37-40FC-B7B2-BA433AC70035}"/>
              </a:ext>
            </a:extLst>
          </p:cNvPr>
          <p:cNvGrpSpPr/>
          <p:nvPr/>
        </p:nvGrpSpPr>
        <p:grpSpPr>
          <a:xfrm>
            <a:off x="1663699" y="1859339"/>
            <a:ext cx="7537451" cy="1569661"/>
            <a:chOff x="1663699" y="2274838"/>
            <a:chExt cx="9503966" cy="1569661"/>
          </a:xfrm>
        </p:grpSpPr>
        <p:sp>
          <p:nvSpPr>
            <p:cNvPr id="4" name="文本框 3">
              <a:extLst>
                <a:ext uri="{FF2B5EF4-FFF2-40B4-BE49-F238E27FC236}">
                  <a16:creationId xmlns:a16="http://schemas.microsoft.com/office/drawing/2014/main" id="{3A9E29EB-2565-45C7-84A6-958F9EA240DE}"/>
                </a:ext>
              </a:extLst>
            </p:cNvPr>
            <p:cNvSpPr txBox="1"/>
            <p:nvPr/>
          </p:nvSpPr>
          <p:spPr>
            <a:xfrm>
              <a:off x="1663700" y="2274838"/>
              <a:ext cx="9503965" cy="1200329"/>
            </a:xfrm>
            <a:prstGeom prst="rect">
              <a:avLst/>
            </a:prstGeom>
            <a:noFill/>
          </p:spPr>
          <p:txBody>
            <a:bodyPr wrap="square" rtlCol="0">
              <a:spAutoFit/>
            </a:bodyPr>
            <a:lstStyle/>
            <a:p>
              <a:r>
                <a:rPr lang="zh-CN" altLang="en-US" sz="7200" b="1" dirty="0">
                  <a:solidFill>
                    <a:srgbClr val="993300"/>
                  </a:solidFill>
                  <a:latin typeface="微软雅黑" panose="020B0503020204020204" pitchFamily="34" charset="-122"/>
                  <a:ea typeface="微软雅黑" panose="020B0503020204020204" pitchFamily="34" charset="-122"/>
                </a:rPr>
                <a:t>谢谢！</a:t>
              </a:r>
              <a:endParaRPr lang="en-US" altLang="zh-CN" sz="7200" b="1" dirty="0">
                <a:solidFill>
                  <a:srgbClr val="9933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921D9A2-6946-4B6C-9FD3-0ED21A17ECEF}"/>
                </a:ext>
              </a:extLst>
            </p:cNvPr>
            <p:cNvSpPr txBox="1"/>
            <p:nvPr/>
          </p:nvSpPr>
          <p:spPr>
            <a:xfrm>
              <a:off x="1663699" y="3475167"/>
              <a:ext cx="7795105"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Thanks For Listening</a:t>
              </a:r>
              <a:endParaRPr lang="zh-CN" altLang="en-US" b="1" dirty="0">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AA69C3DA-B532-438B-86BA-5F488EF90AF4}"/>
              </a:ext>
            </a:extLst>
          </p:cNvPr>
          <p:cNvSpPr txBox="1"/>
          <p:nvPr/>
        </p:nvSpPr>
        <p:spPr>
          <a:xfrm>
            <a:off x="9321799" y="5140179"/>
            <a:ext cx="1965108" cy="961289"/>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软</a:t>
            </a:r>
            <a:r>
              <a:rPr lang="en-US" altLang="zh-CN" sz="2000" b="1" dirty="0">
                <a:latin typeface="微软雅黑" panose="020B0503020204020204" pitchFamily="34" charset="-122"/>
                <a:ea typeface="微软雅黑" panose="020B0503020204020204" pitchFamily="34" charset="-122"/>
              </a:rPr>
              <a:t>83</a:t>
            </a:r>
            <a:r>
              <a:rPr lang="zh-CN" altLang="en-US" sz="2000" b="1" dirty="0">
                <a:latin typeface="微软雅黑" panose="020B0503020204020204" pitchFamily="34" charset="-122"/>
                <a:ea typeface="微软雅黑" panose="020B0503020204020204" pitchFamily="34" charset="-122"/>
              </a:rPr>
              <a:t>班</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郑舒文</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b="1">
                <a:latin typeface="微软雅黑" panose="020B0503020204020204" pitchFamily="34" charset="-122"/>
                <a:ea typeface="微软雅黑" panose="020B0503020204020204" pitchFamily="34" charset="-122"/>
              </a:rPr>
              <a:t>2022</a:t>
            </a:r>
            <a:r>
              <a:rPr lang="zh-CN" altLang="en-US" sz="2000" b="1">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日</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400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848408C-85B6-4EFF-937E-88F38BCD3492}"/>
              </a:ext>
            </a:extLst>
          </p:cNvPr>
          <p:cNvSpPr txBox="1"/>
          <p:nvPr/>
        </p:nvSpPr>
        <p:spPr>
          <a:xfrm>
            <a:off x="1727200" y="1664901"/>
            <a:ext cx="3092450"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Catalog</a:t>
            </a:r>
            <a:endParaRPr lang="zh-CN" altLang="en-US"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EDB043B-7366-49F5-855F-CF1EE35FD922}"/>
              </a:ext>
            </a:extLst>
          </p:cNvPr>
          <p:cNvSpPr txBox="1"/>
          <p:nvPr/>
        </p:nvSpPr>
        <p:spPr>
          <a:xfrm>
            <a:off x="1663700" y="649238"/>
            <a:ext cx="2146300" cy="1015663"/>
          </a:xfrm>
          <a:prstGeom prst="rect">
            <a:avLst/>
          </a:prstGeom>
          <a:noFill/>
        </p:spPr>
        <p:txBody>
          <a:bodyPr wrap="square" rtlCol="0">
            <a:spAutoFit/>
          </a:bodyPr>
          <a:lstStyle/>
          <a:p>
            <a:r>
              <a:rPr lang="zh-CN" altLang="en-US" sz="6000" b="1" dirty="0">
                <a:solidFill>
                  <a:srgbClr val="993300"/>
                </a:solidFill>
                <a:latin typeface="微软雅黑" panose="020B0503020204020204" pitchFamily="34" charset="-122"/>
                <a:ea typeface="微软雅黑" panose="020B0503020204020204" pitchFamily="34" charset="-122"/>
              </a:rPr>
              <a:t>目录</a:t>
            </a:r>
          </a:p>
        </p:txBody>
      </p:sp>
      <p:grpSp>
        <p:nvGrpSpPr>
          <p:cNvPr id="3" name="组合 2">
            <a:extLst>
              <a:ext uri="{FF2B5EF4-FFF2-40B4-BE49-F238E27FC236}">
                <a16:creationId xmlns:a16="http://schemas.microsoft.com/office/drawing/2014/main" id="{B02072DE-20CF-44F4-B490-E756514AF849}"/>
              </a:ext>
            </a:extLst>
          </p:cNvPr>
          <p:cNvGrpSpPr/>
          <p:nvPr/>
        </p:nvGrpSpPr>
        <p:grpSpPr>
          <a:xfrm>
            <a:off x="1663700" y="2280455"/>
            <a:ext cx="3155950" cy="769441"/>
            <a:chOff x="1663700" y="2598003"/>
            <a:chExt cx="3155950" cy="769441"/>
          </a:xfrm>
        </p:grpSpPr>
        <p:sp>
          <p:nvSpPr>
            <p:cNvPr id="2" name="文本框 1">
              <a:extLst>
                <a:ext uri="{FF2B5EF4-FFF2-40B4-BE49-F238E27FC236}">
                  <a16:creationId xmlns:a16="http://schemas.microsoft.com/office/drawing/2014/main" id="{2E4C3B2A-515C-48AD-9029-DCEEE68A9EA2}"/>
                </a:ext>
              </a:extLst>
            </p:cNvPr>
            <p:cNvSpPr txBox="1"/>
            <p:nvPr/>
          </p:nvSpPr>
          <p:spPr>
            <a:xfrm>
              <a:off x="1663700" y="2598003"/>
              <a:ext cx="965200" cy="769441"/>
            </a:xfrm>
            <a:prstGeom prst="rect">
              <a:avLst/>
            </a:prstGeom>
            <a:noFill/>
          </p:spPr>
          <p:txBody>
            <a:bodyPr wrap="square" rtlCol="0">
              <a:spAutoFit/>
            </a:bodyPr>
            <a:lstStyle/>
            <a:p>
              <a:r>
                <a:rPr lang="en-US" altLang="zh-CN" sz="4400" b="1" dirty="0">
                  <a:solidFill>
                    <a:srgbClr val="993300"/>
                  </a:solidFill>
                  <a:latin typeface="微软雅黑" panose="020B0503020204020204" pitchFamily="34" charset="-122"/>
                  <a:ea typeface="微软雅黑" panose="020B0503020204020204" pitchFamily="34" charset="-122"/>
                </a:rPr>
                <a:t>01</a:t>
              </a:r>
              <a:endParaRPr lang="zh-CN" altLang="en-US" sz="4400" b="1" dirty="0">
                <a:solidFill>
                  <a:srgbClr val="99330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A5756F3-E600-470B-BDA4-96143A5CF98E}"/>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研究背景</a:t>
              </a:r>
            </a:p>
          </p:txBody>
        </p:sp>
      </p:grpSp>
      <p:grpSp>
        <p:nvGrpSpPr>
          <p:cNvPr id="11" name="组合 10">
            <a:extLst>
              <a:ext uri="{FF2B5EF4-FFF2-40B4-BE49-F238E27FC236}">
                <a16:creationId xmlns:a16="http://schemas.microsoft.com/office/drawing/2014/main" id="{EB8EC2FD-BDF4-4CBD-A547-C9F73624D58F}"/>
              </a:ext>
            </a:extLst>
          </p:cNvPr>
          <p:cNvGrpSpPr/>
          <p:nvPr/>
        </p:nvGrpSpPr>
        <p:grpSpPr>
          <a:xfrm>
            <a:off x="1663700" y="3034507"/>
            <a:ext cx="3155950" cy="769441"/>
            <a:chOff x="1663700" y="2598003"/>
            <a:chExt cx="3155950" cy="769441"/>
          </a:xfrm>
        </p:grpSpPr>
        <p:sp>
          <p:nvSpPr>
            <p:cNvPr id="12" name="文本框 11">
              <a:extLst>
                <a:ext uri="{FF2B5EF4-FFF2-40B4-BE49-F238E27FC236}">
                  <a16:creationId xmlns:a16="http://schemas.microsoft.com/office/drawing/2014/main" id="{C83883CE-EAF8-4879-A6B4-330A096647A7}"/>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02</a:t>
              </a:r>
              <a:endParaRPr lang="zh-CN" altLang="en-US" sz="4400" b="1"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72B2C60-9605-4057-A5AE-1A742757B5E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相关工作</a:t>
              </a:r>
            </a:p>
          </p:txBody>
        </p:sp>
      </p:grpSp>
      <p:grpSp>
        <p:nvGrpSpPr>
          <p:cNvPr id="14" name="组合 13">
            <a:extLst>
              <a:ext uri="{FF2B5EF4-FFF2-40B4-BE49-F238E27FC236}">
                <a16:creationId xmlns:a16="http://schemas.microsoft.com/office/drawing/2014/main" id="{01AD6F0D-E2DC-4136-AEA7-72E92E3EDE50}"/>
              </a:ext>
            </a:extLst>
          </p:cNvPr>
          <p:cNvGrpSpPr/>
          <p:nvPr/>
        </p:nvGrpSpPr>
        <p:grpSpPr>
          <a:xfrm>
            <a:off x="1663700" y="3813729"/>
            <a:ext cx="3155950" cy="769441"/>
            <a:chOff x="1663700" y="2598003"/>
            <a:chExt cx="3155950" cy="769441"/>
          </a:xfrm>
        </p:grpSpPr>
        <p:sp>
          <p:nvSpPr>
            <p:cNvPr id="15" name="文本框 14">
              <a:extLst>
                <a:ext uri="{FF2B5EF4-FFF2-40B4-BE49-F238E27FC236}">
                  <a16:creationId xmlns:a16="http://schemas.microsoft.com/office/drawing/2014/main" id="{64250E07-2B62-4E67-8CE0-074999161F1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03</a:t>
              </a:r>
              <a:endParaRPr lang="zh-CN" altLang="en-US" sz="44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ECD5917-D728-48E9-BD7E-BFE1962B3930}"/>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研究内容</a:t>
              </a:r>
            </a:p>
          </p:txBody>
        </p:sp>
      </p:grpSp>
      <p:grpSp>
        <p:nvGrpSpPr>
          <p:cNvPr id="18" name="组合 17">
            <a:extLst>
              <a:ext uri="{FF2B5EF4-FFF2-40B4-BE49-F238E27FC236}">
                <a16:creationId xmlns:a16="http://schemas.microsoft.com/office/drawing/2014/main" id="{88B8C24E-90AA-4427-A16E-48C6276C2F26}"/>
              </a:ext>
            </a:extLst>
          </p:cNvPr>
          <p:cNvGrpSpPr/>
          <p:nvPr/>
        </p:nvGrpSpPr>
        <p:grpSpPr>
          <a:xfrm>
            <a:off x="1663700" y="4558000"/>
            <a:ext cx="3155950" cy="769441"/>
            <a:chOff x="1663700" y="2598003"/>
            <a:chExt cx="3155950" cy="769441"/>
          </a:xfrm>
        </p:grpSpPr>
        <p:sp>
          <p:nvSpPr>
            <p:cNvPr id="19" name="文本框 18">
              <a:extLst>
                <a:ext uri="{FF2B5EF4-FFF2-40B4-BE49-F238E27FC236}">
                  <a16:creationId xmlns:a16="http://schemas.microsoft.com/office/drawing/2014/main" id="{2E19AF13-ADD3-47D4-B8BA-C9C3EDC33C4A}"/>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04</a:t>
              </a:r>
              <a:endParaRPr lang="zh-CN" altLang="en-US" sz="44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A78E01F-8BB6-460C-B3FD-0F0FB4C26C87}"/>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研究方案</a:t>
              </a:r>
            </a:p>
          </p:txBody>
        </p:sp>
      </p:grpSp>
      <p:grpSp>
        <p:nvGrpSpPr>
          <p:cNvPr id="21" name="组合 20">
            <a:extLst>
              <a:ext uri="{FF2B5EF4-FFF2-40B4-BE49-F238E27FC236}">
                <a16:creationId xmlns:a16="http://schemas.microsoft.com/office/drawing/2014/main" id="{2FDCF9D7-BAF1-4BE7-B946-6C02716E044F}"/>
              </a:ext>
            </a:extLst>
          </p:cNvPr>
          <p:cNvGrpSpPr/>
          <p:nvPr/>
        </p:nvGrpSpPr>
        <p:grpSpPr>
          <a:xfrm>
            <a:off x="1663700" y="5302271"/>
            <a:ext cx="3155950" cy="769441"/>
            <a:chOff x="1663700" y="2598003"/>
            <a:chExt cx="3155950" cy="769441"/>
          </a:xfrm>
        </p:grpSpPr>
        <p:sp>
          <p:nvSpPr>
            <p:cNvPr id="22" name="文本框 21">
              <a:extLst>
                <a:ext uri="{FF2B5EF4-FFF2-40B4-BE49-F238E27FC236}">
                  <a16:creationId xmlns:a16="http://schemas.microsoft.com/office/drawing/2014/main" id="{F4A07DBC-4A63-4D01-A4CB-73DEC0EF9F9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05</a:t>
              </a:r>
              <a:endParaRPr lang="zh-CN" altLang="en-US" sz="4400"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56CD906-E4E8-4EA5-B951-099BE2D0920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工作计划</a:t>
              </a:r>
            </a:p>
          </p:txBody>
        </p:sp>
      </p:grpSp>
    </p:spTree>
    <p:extLst>
      <p:ext uri="{BB962C8B-B14F-4D97-AF65-F5344CB8AC3E}">
        <p14:creationId xmlns:p14="http://schemas.microsoft.com/office/powerpoint/2010/main" val="188461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848408C-85B6-4EFF-937E-88F38BCD3492}"/>
              </a:ext>
            </a:extLst>
          </p:cNvPr>
          <p:cNvSpPr txBox="1"/>
          <p:nvPr/>
        </p:nvSpPr>
        <p:spPr>
          <a:xfrm>
            <a:off x="551067" y="1031214"/>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Research Background</a:t>
            </a:r>
            <a:endParaRPr lang="zh-CN" altLang="en-US" sz="16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A1F5889C-B9C4-48A9-A0C2-A267D05D08C3}"/>
              </a:ext>
            </a:extLst>
          </p:cNvPr>
          <p:cNvSpPr txBox="1"/>
          <p:nvPr/>
        </p:nvSpPr>
        <p:spPr>
          <a:xfrm>
            <a:off x="5503342" y="1888450"/>
            <a:ext cx="3548320"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993300"/>
                </a:solidFill>
                <a:latin typeface="微软雅黑" panose="020B0503020204020204" pitchFamily="34" charset="-122"/>
                <a:ea typeface="微软雅黑" panose="020B0503020204020204" pitchFamily="34" charset="-122"/>
              </a:rPr>
              <a:t>社交网络图数据普遍存在</a:t>
            </a:r>
          </a:p>
        </p:txBody>
      </p:sp>
      <p:sp>
        <p:nvSpPr>
          <p:cNvPr id="21" name="文本框 20">
            <a:extLst>
              <a:ext uri="{FF2B5EF4-FFF2-40B4-BE49-F238E27FC236}">
                <a16:creationId xmlns:a16="http://schemas.microsoft.com/office/drawing/2014/main" id="{55E5D73C-EAB6-4E99-B78B-877108B8F5CE}"/>
              </a:ext>
            </a:extLst>
          </p:cNvPr>
          <p:cNvSpPr txBox="1"/>
          <p:nvPr/>
        </p:nvSpPr>
        <p:spPr>
          <a:xfrm>
            <a:off x="5503342" y="2603618"/>
            <a:ext cx="3548320"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993300"/>
                </a:solidFill>
                <a:latin typeface="微软雅黑" panose="020B0503020204020204" pitchFamily="34" charset="-122"/>
                <a:ea typeface="微软雅黑" panose="020B0503020204020204" pitchFamily="34" charset="-122"/>
              </a:rPr>
              <a:t>需要合成数据集</a:t>
            </a:r>
          </a:p>
        </p:txBody>
      </p:sp>
      <p:sp>
        <p:nvSpPr>
          <p:cNvPr id="22" name="文本框 21">
            <a:extLst>
              <a:ext uri="{FF2B5EF4-FFF2-40B4-BE49-F238E27FC236}">
                <a16:creationId xmlns:a16="http://schemas.microsoft.com/office/drawing/2014/main" id="{0237BBB0-B645-4EFF-B2B9-18DCF40094A2}"/>
              </a:ext>
            </a:extLst>
          </p:cNvPr>
          <p:cNvSpPr txBox="1"/>
          <p:nvPr/>
        </p:nvSpPr>
        <p:spPr>
          <a:xfrm>
            <a:off x="5786370" y="3060817"/>
            <a:ext cx="4792874" cy="961289"/>
          </a:xfrm>
          <a:prstGeom prst="rect">
            <a:avLst/>
          </a:prstGeom>
          <a:noFill/>
        </p:spPr>
        <p:txBody>
          <a:bodyPr wrap="square" rtlCol="0">
            <a:spAutoFit/>
          </a:bodyPr>
          <a:lstStyle/>
          <a:p>
            <a:pPr marL="342900" indent="-342900">
              <a:lnSpc>
                <a:spcPct val="150000"/>
              </a:lnSpc>
              <a:buFontTx/>
              <a:buChar char="-"/>
            </a:pPr>
            <a:r>
              <a:rPr lang="zh-CN" altLang="en-US" sz="2000" dirty="0">
                <a:latin typeface="微软雅黑" panose="020B0503020204020204" pitchFamily="34" charset="-122"/>
                <a:ea typeface="微软雅黑" panose="020B0503020204020204" pitchFamily="34" charset="-122"/>
              </a:rPr>
              <a:t>算法需以数据为支撑来做检验和评估</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Tx/>
              <a:buChar char="-"/>
            </a:pPr>
            <a:r>
              <a:rPr lang="zh-CN" altLang="en-US" sz="2000" dirty="0">
                <a:latin typeface="微软雅黑" panose="020B0503020204020204" pitchFamily="34" charset="-122"/>
                <a:ea typeface="微软雅黑" panose="020B0503020204020204" pitchFamily="34" charset="-122"/>
              </a:rPr>
              <a:t>真实数据集不易获取</a:t>
            </a:r>
          </a:p>
        </p:txBody>
      </p:sp>
      <p:pic>
        <p:nvPicPr>
          <p:cNvPr id="9" name="图片 8" descr="R-C">
            <a:extLst>
              <a:ext uri="{FF2B5EF4-FFF2-40B4-BE49-F238E27FC236}">
                <a16:creationId xmlns:a16="http://schemas.microsoft.com/office/drawing/2014/main" id="{14CB0289-CCD4-4754-810C-66739DD63330}"/>
              </a:ext>
            </a:extLst>
          </p:cNvPr>
          <p:cNvPicPr>
            <a:picLocks noChangeAspect="1"/>
          </p:cNvPicPr>
          <p:nvPr/>
        </p:nvPicPr>
        <p:blipFill>
          <a:blip r:embed="rId3"/>
          <a:stretch>
            <a:fillRect/>
          </a:stretch>
        </p:blipFill>
        <p:spPr>
          <a:xfrm>
            <a:off x="1321038" y="1992778"/>
            <a:ext cx="3328828" cy="3328828"/>
          </a:xfrm>
          <a:prstGeom prst="rect">
            <a:avLst/>
          </a:prstGeom>
        </p:spPr>
      </p:pic>
      <p:sp>
        <p:nvSpPr>
          <p:cNvPr id="12" name="文本框 11">
            <a:extLst>
              <a:ext uri="{FF2B5EF4-FFF2-40B4-BE49-F238E27FC236}">
                <a16:creationId xmlns:a16="http://schemas.microsoft.com/office/drawing/2014/main" id="{92FFC9B2-2F44-427B-AE35-DE2FE94D8D5D}"/>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研究背景</a:t>
            </a:r>
            <a:endParaRPr lang="zh-CN" altLang="en-US" sz="3200" b="1"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05328C1C-1F60-4934-83E9-2C2AE54FC087}"/>
              </a:ext>
            </a:extLst>
          </p:cNvPr>
          <p:cNvSpPr txBox="1"/>
          <p:nvPr/>
        </p:nvSpPr>
        <p:spPr>
          <a:xfrm>
            <a:off x="5503341" y="4327553"/>
            <a:ext cx="4894174"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993300"/>
                </a:solidFill>
                <a:latin typeface="微软雅黑" panose="020B0503020204020204" pitchFamily="34" charset="-122"/>
                <a:ea typeface="微软雅黑" panose="020B0503020204020204" pitchFamily="34" charset="-122"/>
              </a:rPr>
              <a:t>真实图具有不断演化的特征</a:t>
            </a:r>
          </a:p>
        </p:txBody>
      </p:sp>
      <p:sp>
        <p:nvSpPr>
          <p:cNvPr id="15" name="文本框 14">
            <a:extLst>
              <a:ext uri="{FF2B5EF4-FFF2-40B4-BE49-F238E27FC236}">
                <a16:creationId xmlns:a16="http://schemas.microsoft.com/office/drawing/2014/main" id="{A51D8B31-0083-4AC0-B144-A7F0363B64BA}"/>
              </a:ext>
            </a:extLst>
          </p:cNvPr>
          <p:cNvSpPr txBox="1"/>
          <p:nvPr/>
        </p:nvSpPr>
        <p:spPr>
          <a:xfrm>
            <a:off x="5786369" y="4824648"/>
            <a:ext cx="4722791" cy="1422954"/>
          </a:xfrm>
          <a:prstGeom prst="rect">
            <a:avLst/>
          </a:prstGeom>
          <a:noFill/>
        </p:spPr>
        <p:txBody>
          <a:bodyPr wrap="square" rtlCol="0">
            <a:spAutoFit/>
          </a:bodyPr>
          <a:lstStyle/>
          <a:p>
            <a:pPr marL="342900" indent="-342900">
              <a:lnSpc>
                <a:spcPct val="150000"/>
              </a:lnSpc>
              <a:buFontTx/>
              <a:buChar char="-"/>
            </a:pPr>
            <a:r>
              <a:rPr lang="zh-CN" altLang="en-US" sz="2000" dirty="0">
                <a:latin typeface="微软雅黑" panose="020B0503020204020204" pitchFamily="34" charset="-122"/>
                <a:ea typeface="微软雅黑" panose="020B0503020204020204" pitchFamily="34" charset="-122"/>
              </a:rPr>
              <a:t>可以用时序图来刻画</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Tx/>
              <a:buChar char="-"/>
            </a:pPr>
            <a:r>
              <a:rPr lang="zh-CN" altLang="en-US" sz="2000" dirty="0">
                <a:latin typeface="微软雅黑" panose="020B0503020204020204" pitchFamily="34" charset="-122"/>
                <a:ea typeface="微软雅黑" panose="020B0503020204020204" pitchFamily="34" charset="-122"/>
              </a:rPr>
              <a:t>短时频繁交互是重要时序特征之一，我们将其定义为锚社区</a:t>
            </a:r>
            <a:endParaRPr lang="en-US" altLang="zh-CN" sz="20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9DE6AB1-B222-4712-AD6A-1EE5A8C9D5B4}"/>
              </a:ext>
            </a:extLst>
          </p:cNvPr>
          <p:cNvSpPr txBox="1"/>
          <p:nvPr/>
        </p:nvSpPr>
        <p:spPr>
          <a:xfrm>
            <a:off x="11655198" y="6371255"/>
            <a:ext cx="370795"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3</a:t>
            </a:r>
            <a:endParaRPr lang="zh-CN" altLang="en-US" dirty="0">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108287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848408C-85B6-4EFF-937E-88F38BCD3492}"/>
              </a:ext>
            </a:extLst>
          </p:cNvPr>
          <p:cNvSpPr txBox="1"/>
          <p:nvPr/>
        </p:nvSpPr>
        <p:spPr>
          <a:xfrm>
            <a:off x="1727200" y="1664901"/>
            <a:ext cx="3092450"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Catalog</a:t>
            </a:r>
            <a:endParaRPr lang="zh-CN" altLang="en-US"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EDB043B-7366-49F5-855F-CF1EE35FD922}"/>
              </a:ext>
            </a:extLst>
          </p:cNvPr>
          <p:cNvSpPr txBox="1"/>
          <p:nvPr/>
        </p:nvSpPr>
        <p:spPr>
          <a:xfrm>
            <a:off x="1663700" y="649238"/>
            <a:ext cx="2146300" cy="1015663"/>
          </a:xfrm>
          <a:prstGeom prst="rect">
            <a:avLst/>
          </a:prstGeom>
          <a:noFill/>
        </p:spPr>
        <p:txBody>
          <a:bodyPr wrap="square" rtlCol="0">
            <a:spAutoFit/>
          </a:bodyPr>
          <a:lstStyle/>
          <a:p>
            <a:r>
              <a:rPr lang="zh-CN" altLang="en-US" sz="6000" b="1" dirty="0">
                <a:solidFill>
                  <a:srgbClr val="993300"/>
                </a:solidFill>
                <a:latin typeface="微软雅黑" panose="020B0503020204020204" pitchFamily="34" charset="-122"/>
                <a:ea typeface="微软雅黑" panose="020B0503020204020204" pitchFamily="34" charset="-122"/>
              </a:rPr>
              <a:t>目录</a:t>
            </a:r>
          </a:p>
        </p:txBody>
      </p:sp>
      <p:grpSp>
        <p:nvGrpSpPr>
          <p:cNvPr id="3" name="组合 2">
            <a:extLst>
              <a:ext uri="{FF2B5EF4-FFF2-40B4-BE49-F238E27FC236}">
                <a16:creationId xmlns:a16="http://schemas.microsoft.com/office/drawing/2014/main" id="{B02072DE-20CF-44F4-B490-E756514AF849}"/>
              </a:ext>
            </a:extLst>
          </p:cNvPr>
          <p:cNvGrpSpPr/>
          <p:nvPr/>
        </p:nvGrpSpPr>
        <p:grpSpPr>
          <a:xfrm>
            <a:off x="1663700" y="2280455"/>
            <a:ext cx="3155950" cy="769441"/>
            <a:chOff x="1663700" y="2598003"/>
            <a:chExt cx="3155950" cy="769441"/>
          </a:xfrm>
        </p:grpSpPr>
        <p:sp>
          <p:nvSpPr>
            <p:cNvPr id="2" name="文本框 1">
              <a:extLst>
                <a:ext uri="{FF2B5EF4-FFF2-40B4-BE49-F238E27FC236}">
                  <a16:creationId xmlns:a16="http://schemas.microsoft.com/office/drawing/2014/main" id="{2E4C3B2A-515C-48AD-9029-DCEEE68A9EA2}"/>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01</a:t>
              </a:r>
              <a:endParaRPr lang="zh-CN" altLang="en-US" sz="44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A5756F3-E600-470B-BDA4-96143A5CF98E}"/>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研究背景</a:t>
              </a:r>
            </a:p>
          </p:txBody>
        </p:sp>
      </p:grpSp>
      <p:grpSp>
        <p:nvGrpSpPr>
          <p:cNvPr id="11" name="组合 10">
            <a:extLst>
              <a:ext uri="{FF2B5EF4-FFF2-40B4-BE49-F238E27FC236}">
                <a16:creationId xmlns:a16="http://schemas.microsoft.com/office/drawing/2014/main" id="{EB8EC2FD-BDF4-4CBD-A547-C9F73624D58F}"/>
              </a:ext>
            </a:extLst>
          </p:cNvPr>
          <p:cNvGrpSpPr/>
          <p:nvPr/>
        </p:nvGrpSpPr>
        <p:grpSpPr>
          <a:xfrm>
            <a:off x="1663700" y="3034507"/>
            <a:ext cx="3155950" cy="769441"/>
            <a:chOff x="1663700" y="2598003"/>
            <a:chExt cx="3155950" cy="769441"/>
          </a:xfrm>
        </p:grpSpPr>
        <p:sp>
          <p:nvSpPr>
            <p:cNvPr id="12" name="文本框 11">
              <a:extLst>
                <a:ext uri="{FF2B5EF4-FFF2-40B4-BE49-F238E27FC236}">
                  <a16:creationId xmlns:a16="http://schemas.microsoft.com/office/drawing/2014/main" id="{C83883CE-EAF8-4879-A6B4-330A096647A7}"/>
                </a:ext>
              </a:extLst>
            </p:cNvPr>
            <p:cNvSpPr txBox="1"/>
            <p:nvPr/>
          </p:nvSpPr>
          <p:spPr>
            <a:xfrm>
              <a:off x="1663700" y="2598003"/>
              <a:ext cx="965200" cy="769441"/>
            </a:xfrm>
            <a:prstGeom prst="rect">
              <a:avLst/>
            </a:prstGeom>
            <a:noFill/>
          </p:spPr>
          <p:txBody>
            <a:bodyPr wrap="square" rtlCol="0">
              <a:spAutoFit/>
            </a:bodyPr>
            <a:lstStyle/>
            <a:p>
              <a:r>
                <a:rPr lang="en-US" altLang="zh-CN" sz="4400" b="1" dirty="0">
                  <a:solidFill>
                    <a:srgbClr val="993300"/>
                  </a:solidFill>
                  <a:latin typeface="微软雅黑" panose="020B0503020204020204" pitchFamily="34" charset="-122"/>
                  <a:ea typeface="微软雅黑" panose="020B0503020204020204" pitchFamily="34" charset="-122"/>
                </a:rPr>
                <a:t>02</a:t>
              </a:r>
              <a:endParaRPr lang="zh-CN" altLang="en-US" sz="4400" b="1" dirty="0">
                <a:solidFill>
                  <a:srgbClr val="9933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72B2C60-9605-4057-A5AE-1A742757B5E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相关工作</a:t>
              </a:r>
            </a:p>
          </p:txBody>
        </p:sp>
      </p:grpSp>
      <p:grpSp>
        <p:nvGrpSpPr>
          <p:cNvPr id="14" name="组合 13">
            <a:extLst>
              <a:ext uri="{FF2B5EF4-FFF2-40B4-BE49-F238E27FC236}">
                <a16:creationId xmlns:a16="http://schemas.microsoft.com/office/drawing/2014/main" id="{01AD6F0D-E2DC-4136-AEA7-72E92E3EDE50}"/>
              </a:ext>
            </a:extLst>
          </p:cNvPr>
          <p:cNvGrpSpPr/>
          <p:nvPr/>
        </p:nvGrpSpPr>
        <p:grpSpPr>
          <a:xfrm>
            <a:off x="1663700" y="3813729"/>
            <a:ext cx="3155950" cy="769441"/>
            <a:chOff x="1663700" y="2598003"/>
            <a:chExt cx="3155950" cy="769441"/>
          </a:xfrm>
        </p:grpSpPr>
        <p:sp>
          <p:nvSpPr>
            <p:cNvPr id="15" name="文本框 14">
              <a:extLst>
                <a:ext uri="{FF2B5EF4-FFF2-40B4-BE49-F238E27FC236}">
                  <a16:creationId xmlns:a16="http://schemas.microsoft.com/office/drawing/2014/main" id="{64250E07-2B62-4E67-8CE0-074999161F1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03</a:t>
              </a:r>
              <a:endParaRPr lang="zh-CN" altLang="en-US" sz="44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ECD5917-D728-48E9-BD7E-BFE1962B3930}"/>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研究内容</a:t>
              </a:r>
            </a:p>
          </p:txBody>
        </p:sp>
      </p:grpSp>
      <p:grpSp>
        <p:nvGrpSpPr>
          <p:cNvPr id="18" name="组合 17">
            <a:extLst>
              <a:ext uri="{FF2B5EF4-FFF2-40B4-BE49-F238E27FC236}">
                <a16:creationId xmlns:a16="http://schemas.microsoft.com/office/drawing/2014/main" id="{88B8C24E-90AA-4427-A16E-48C6276C2F26}"/>
              </a:ext>
            </a:extLst>
          </p:cNvPr>
          <p:cNvGrpSpPr/>
          <p:nvPr/>
        </p:nvGrpSpPr>
        <p:grpSpPr>
          <a:xfrm>
            <a:off x="1663700" y="4558000"/>
            <a:ext cx="3155950" cy="769441"/>
            <a:chOff x="1663700" y="2598003"/>
            <a:chExt cx="3155950" cy="769441"/>
          </a:xfrm>
        </p:grpSpPr>
        <p:sp>
          <p:nvSpPr>
            <p:cNvPr id="19" name="文本框 18">
              <a:extLst>
                <a:ext uri="{FF2B5EF4-FFF2-40B4-BE49-F238E27FC236}">
                  <a16:creationId xmlns:a16="http://schemas.microsoft.com/office/drawing/2014/main" id="{2E19AF13-ADD3-47D4-B8BA-C9C3EDC33C4A}"/>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04</a:t>
              </a:r>
              <a:endParaRPr lang="zh-CN" altLang="en-US" sz="44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A78E01F-8BB6-460C-B3FD-0F0FB4C26C87}"/>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研究方案</a:t>
              </a:r>
            </a:p>
          </p:txBody>
        </p:sp>
      </p:grpSp>
      <p:grpSp>
        <p:nvGrpSpPr>
          <p:cNvPr id="21" name="组合 20">
            <a:extLst>
              <a:ext uri="{FF2B5EF4-FFF2-40B4-BE49-F238E27FC236}">
                <a16:creationId xmlns:a16="http://schemas.microsoft.com/office/drawing/2014/main" id="{2FDCF9D7-BAF1-4BE7-B946-6C02716E044F}"/>
              </a:ext>
            </a:extLst>
          </p:cNvPr>
          <p:cNvGrpSpPr/>
          <p:nvPr/>
        </p:nvGrpSpPr>
        <p:grpSpPr>
          <a:xfrm>
            <a:off x="1663700" y="5302271"/>
            <a:ext cx="3155950" cy="769441"/>
            <a:chOff x="1663700" y="2598003"/>
            <a:chExt cx="3155950" cy="769441"/>
          </a:xfrm>
        </p:grpSpPr>
        <p:sp>
          <p:nvSpPr>
            <p:cNvPr id="22" name="文本框 21">
              <a:extLst>
                <a:ext uri="{FF2B5EF4-FFF2-40B4-BE49-F238E27FC236}">
                  <a16:creationId xmlns:a16="http://schemas.microsoft.com/office/drawing/2014/main" id="{F4A07DBC-4A63-4D01-A4CB-73DEC0EF9F9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05</a:t>
              </a:r>
              <a:endParaRPr lang="zh-CN" altLang="en-US" sz="4400"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56CD906-E4E8-4EA5-B951-099BE2D0920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工作计划</a:t>
              </a:r>
            </a:p>
          </p:txBody>
        </p:sp>
      </p:grpSp>
    </p:spTree>
    <p:extLst>
      <p:ext uri="{BB962C8B-B14F-4D97-AF65-F5344CB8AC3E}">
        <p14:creationId xmlns:p14="http://schemas.microsoft.com/office/powerpoint/2010/main" val="359705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C057D0-4B62-4F28-9B30-E28884522100}"/>
              </a:ext>
            </a:extLst>
          </p:cNvPr>
          <p:cNvSpPr txBox="1"/>
          <p:nvPr/>
        </p:nvSpPr>
        <p:spPr>
          <a:xfrm>
            <a:off x="551067" y="1588735"/>
            <a:ext cx="1711364"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993300"/>
                </a:solidFill>
                <a:latin typeface="微软雅黑" panose="020B0503020204020204" pitchFamily="34" charset="-122"/>
                <a:ea typeface="微软雅黑" panose="020B0503020204020204" pitchFamily="34" charset="-122"/>
              </a:rPr>
              <a:t>传统模型</a:t>
            </a:r>
          </a:p>
        </p:txBody>
      </p:sp>
      <p:sp>
        <p:nvSpPr>
          <p:cNvPr id="14" name="文本框 13">
            <a:extLst>
              <a:ext uri="{FF2B5EF4-FFF2-40B4-BE49-F238E27FC236}">
                <a16:creationId xmlns:a16="http://schemas.microsoft.com/office/drawing/2014/main" id="{D3A20EFD-18B9-4EEE-AE05-C97E8E1631D1}"/>
              </a:ext>
            </a:extLst>
          </p:cNvPr>
          <p:cNvSpPr txBox="1"/>
          <p:nvPr/>
        </p:nvSpPr>
        <p:spPr>
          <a:xfrm>
            <a:off x="551067" y="3204447"/>
            <a:ext cx="222041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993300"/>
                </a:solidFill>
                <a:latin typeface="微软雅黑" panose="020B0503020204020204" pitchFamily="34" charset="-122"/>
                <a:ea typeface="微软雅黑" panose="020B0503020204020204" pitchFamily="34" charset="-122"/>
              </a:rPr>
              <a:t>深度学习模型</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42740D8-B71C-49CA-A6BF-49040DAEC1E7}"/>
                  </a:ext>
                </a:extLst>
              </p:cNvPr>
              <p:cNvSpPr txBox="1"/>
              <p:nvPr/>
            </p:nvSpPr>
            <p:spPr>
              <a:xfrm>
                <a:off x="867284" y="2030206"/>
                <a:ext cx="10533687" cy="96064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RMAT</a:t>
                </a:r>
                <a:r>
                  <a:rPr lang="en-US" altLang="zh-CN" sz="2000" baseline="30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：循环更新图的邻接矩阵，生成度数符合幂律分布的图。</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dirty="0" err="1">
                    <a:latin typeface="微软雅黑" panose="020B0503020204020204" pitchFamily="34" charset="-122"/>
                    <a:ea typeface="微软雅黑" panose="020B0503020204020204" pitchFamily="34" charset="-122"/>
                  </a:rPr>
                  <a:t>FastSGG</a:t>
                </a:r>
                <a:r>
                  <a:rPr lang="en-US" altLang="zh-CN" sz="2000" baseline="30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：利用</a:t>
                </a:r>
                <a14:m>
                  <m:oMath xmlns:m="http://schemas.openxmlformats.org/officeDocument/2006/math">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b="0" i="1" smtClean="0">
                            <a:latin typeface="Cambria Math" panose="02040503050406030204" pitchFamily="18" charset="0"/>
                            <a:ea typeface="微软雅黑" panose="020B0503020204020204" pitchFamily="34" charset="-122"/>
                          </a:rPr>
                          <m:t>𝐷</m:t>
                        </m:r>
                      </m:e>
                      <m:sup>
                        <m:r>
                          <a:rPr lang="en-US" altLang="zh-CN" sz="2000" b="0" i="1" smtClean="0">
                            <a:latin typeface="Cambria Math" panose="02040503050406030204" pitchFamily="18" charset="0"/>
                            <a:ea typeface="微软雅黑" panose="020B0503020204020204" pitchFamily="34" charset="-122"/>
                          </a:rPr>
                          <m:t>2</m:t>
                        </m:r>
                      </m:sup>
                    </m:sSup>
                    <m:r>
                      <a:rPr lang="en-US" altLang="zh-CN" sz="2000" b="0" i="1" smtClean="0">
                        <a:latin typeface="Cambria Math" panose="02040503050406030204" pitchFamily="18" charset="0"/>
                        <a:ea typeface="微软雅黑" panose="020B0503020204020204" pitchFamily="34" charset="-122"/>
                      </a:rPr>
                      <m:t>𝐺</m:t>
                    </m:r>
                  </m:oMath>
                </a14:m>
                <a:r>
                  <a:rPr lang="zh-CN" altLang="en-US" sz="2000" dirty="0">
                    <a:latin typeface="微软雅黑" panose="020B0503020204020204" pitchFamily="34" charset="-122"/>
                    <a:ea typeface="微软雅黑" panose="020B0503020204020204" pitchFamily="34" charset="-122"/>
                  </a:rPr>
                  <a:t>模型，接收输入的图配置信息，生成</a:t>
                </a:r>
                <a:r>
                  <a:rPr lang="en-US" altLang="zh-CN" sz="2000" dirty="0">
                    <a:latin typeface="微软雅黑" panose="020B0503020204020204" pitchFamily="34" charset="-122"/>
                    <a:ea typeface="微软雅黑" panose="020B0503020204020204" pitchFamily="34" charset="-122"/>
                  </a:rPr>
                  <a:t>trillion</a:t>
                </a:r>
                <a:r>
                  <a:rPr lang="zh-CN" altLang="en-US" sz="2000" dirty="0">
                    <a:latin typeface="微软雅黑" panose="020B0503020204020204" pitchFamily="34" charset="-122"/>
                    <a:ea typeface="微软雅黑" panose="020B0503020204020204" pitchFamily="34" charset="-122"/>
                  </a:rPr>
                  <a:t>级社交网络图数据。</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342740D8-B71C-49CA-A6BF-49040DAEC1E7}"/>
                  </a:ext>
                </a:extLst>
              </p:cNvPr>
              <p:cNvSpPr txBox="1">
                <a:spLocks noRot="1" noChangeAspect="1" noMove="1" noResize="1" noEditPoints="1" noAdjustHandles="1" noChangeArrowheads="1" noChangeShapeType="1" noTextEdit="1"/>
              </p:cNvSpPr>
              <p:nvPr/>
            </p:nvSpPr>
            <p:spPr>
              <a:xfrm>
                <a:off x="867284" y="2030206"/>
                <a:ext cx="10533687" cy="960648"/>
              </a:xfrm>
              <a:prstGeom prst="rect">
                <a:avLst/>
              </a:prstGeom>
              <a:blipFill>
                <a:blip r:embed="rId3"/>
                <a:stretch>
                  <a:fillRect l="-521" b="-10127"/>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C699E16F-7320-403E-ABCF-B8820F313226}"/>
              </a:ext>
            </a:extLst>
          </p:cNvPr>
          <p:cNvSpPr txBox="1"/>
          <p:nvPr/>
        </p:nvSpPr>
        <p:spPr>
          <a:xfrm>
            <a:off x="551067" y="1031214"/>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Related Works</a:t>
            </a:r>
            <a:endParaRPr lang="zh-CN" altLang="en-US" sz="1600"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8EA625B0-D3BA-46F0-873A-DE50A19D70C9}"/>
              </a:ext>
            </a:extLst>
          </p:cNvPr>
          <p:cNvSpPr txBox="1"/>
          <p:nvPr/>
        </p:nvSpPr>
        <p:spPr>
          <a:xfrm>
            <a:off x="551067" y="463448"/>
            <a:ext cx="510909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相关工作：</a:t>
            </a:r>
            <a:r>
              <a:rPr lang="zh-CN" altLang="en-US" sz="3200" b="1" dirty="0">
                <a:latin typeface="微软雅黑" panose="020B0503020204020204" pitchFamily="34" charset="-122"/>
                <a:ea typeface="微软雅黑" panose="020B0503020204020204" pitchFamily="34" charset="-122"/>
              </a:rPr>
              <a:t>社交网络图生成</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7F37EAC-1E79-4521-BE33-5C5EBAFED3A3}"/>
                  </a:ext>
                </a:extLst>
              </p:cNvPr>
              <p:cNvSpPr txBox="1"/>
              <p:nvPr/>
            </p:nvSpPr>
            <p:spPr>
              <a:xfrm>
                <a:off x="867284" y="3604557"/>
                <a:ext cx="8776338" cy="143353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dirty="0" err="1">
                    <a:latin typeface="微软雅黑" panose="020B0503020204020204" pitchFamily="34" charset="-122"/>
                    <a:ea typeface="微软雅黑" panose="020B0503020204020204" pitchFamily="34" charset="-122"/>
                  </a:rPr>
                  <a:t>GraphVAE</a:t>
                </a:r>
                <a:r>
                  <a:rPr lang="en-US" altLang="zh-CN" sz="2000" baseline="30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：邻接矩阵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a:t>
                </a:r>
                <a14:m>
                  <m:oMath xmlns:m="http://schemas.openxmlformats.org/officeDocument/2006/math">
                    <m:sSup>
                      <m:sSupPr>
                        <m:ctrlPr>
                          <a:rPr lang="zh-CN" altLang="zh-CN" sz="1800" i="1" smtClean="0">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ℝ</m:t>
                        </m:r>
                      </m:e>
                      <m:sup>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sup>
                    </m:sSup>
                  </m:oMath>
                </a14:m>
                <a:r>
                  <a:rPr lang="zh-CN" altLang="en-US" sz="2000" dirty="0">
                    <a:latin typeface="微软雅黑" panose="020B0503020204020204" pitchFamily="34" charset="-122"/>
                    <a:ea typeface="微软雅黑" panose="020B0503020204020204" pitchFamily="34" charset="-122"/>
                  </a:rPr>
                  <a:t>空间的向量，用作</a:t>
                </a:r>
                <a:r>
                  <a:rPr lang="en-US" altLang="zh-CN" sz="2000" dirty="0">
                    <a:latin typeface="微软雅黑" panose="020B0503020204020204" pitchFamily="34" charset="-122"/>
                    <a:ea typeface="微软雅黑" panose="020B0503020204020204" pitchFamily="34" charset="-122"/>
                  </a:rPr>
                  <a:t>VAE</a:t>
                </a:r>
                <a:r>
                  <a:rPr lang="zh-CN" altLang="en-US" sz="2000" dirty="0">
                    <a:latin typeface="微软雅黑" panose="020B0503020204020204" pitchFamily="34" charset="-122"/>
                    <a:ea typeface="微软雅黑" panose="020B0503020204020204" pitchFamily="34" charset="-122"/>
                  </a:rPr>
                  <a:t>的输入。</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VGAE</a:t>
                </a:r>
                <a:r>
                  <a:rPr lang="en-US" altLang="zh-CN"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：从两个节点</a:t>
                </a:r>
                <a:r>
                  <a:rPr lang="en-US" altLang="zh-CN" sz="2000" dirty="0">
                    <a:latin typeface="微软雅黑" panose="020B0503020204020204" pitchFamily="34" charset="-122"/>
                    <a:ea typeface="微软雅黑" panose="020B0503020204020204" pitchFamily="34" charset="-122"/>
                  </a:rPr>
                  <a:t>node embedding</a:t>
                </a:r>
                <a:r>
                  <a:rPr lang="zh-CN" altLang="en-US" sz="2000" dirty="0">
                    <a:latin typeface="微软雅黑" panose="020B0503020204020204" pitchFamily="34" charset="-122"/>
                    <a:ea typeface="微软雅黑" panose="020B0503020204020204" pitchFamily="34" charset="-122"/>
                  </a:rPr>
                  <a:t>的成对关系来学习边的发生概率。</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dirty="0" err="1">
                    <a:latin typeface="微软雅黑" panose="020B0503020204020204" pitchFamily="34" charset="-122"/>
                    <a:ea typeface="微软雅黑" panose="020B0503020204020204" pitchFamily="34" charset="-122"/>
                  </a:rPr>
                  <a:t>GraphRNN</a:t>
                </a:r>
                <a:r>
                  <a:rPr lang="en-US" altLang="zh-CN" sz="2000" baseline="30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RNN</a:t>
                </a:r>
                <a:r>
                  <a:rPr lang="zh-CN" altLang="en-US" sz="2000" dirty="0">
                    <a:latin typeface="微软雅黑" panose="020B0503020204020204" pitchFamily="34" charset="-122"/>
                    <a:ea typeface="微软雅黑" panose="020B0503020204020204" pitchFamily="34" charset="-122"/>
                  </a:rPr>
                  <a:t>来记忆历史信息。</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67F37EAC-1E79-4521-BE33-5C5EBAFED3A3}"/>
                  </a:ext>
                </a:extLst>
              </p:cNvPr>
              <p:cNvSpPr txBox="1">
                <a:spLocks noRot="1" noChangeAspect="1" noMove="1" noResize="1" noEditPoints="1" noAdjustHandles="1" noChangeArrowheads="1" noChangeShapeType="1" noTextEdit="1"/>
              </p:cNvSpPr>
              <p:nvPr/>
            </p:nvSpPr>
            <p:spPr>
              <a:xfrm>
                <a:off x="867284" y="3604557"/>
                <a:ext cx="8776338" cy="1433534"/>
              </a:xfrm>
              <a:prstGeom prst="rect">
                <a:avLst/>
              </a:prstGeom>
              <a:blipFill>
                <a:blip r:embed="rId4"/>
                <a:stretch>
                  <a:fillRect l="-625" r="-1528" b="-6809"/>
                </a:stretch>
              </a:blipFill>
            </p:spPr>
            <p:txBody>
              <a:bodyPr/>
              <a:lstStyle/>
              <a:p>
                <a:r>
                  <a:rPr lang="zh-CN" altLang="en-US">
                    <a:noFill/>
                  </a:rPr>
                  <a:t> </a:t>
                </a:r>
              </a:p>
            </p:txBody>
          </p:sp>
        </mc:Fallback>
      </mc:AlternateContent>
      <p:cxnSp>
        <p:nvCxnSpPr>
          <p:cNvPr id="19" name="直接连接符 18">
            <a:extLst>
              <a:ext uri="{FF2B5EF4-FFF2-40B4-BE49-F238E27FC236}">
                <a16:creationId xmlns:a16="http://schemas.microsoft.com/office/drawing/2014/main" id="{EFB64D79-A19C-4220-901A-85A88B42BCB3}"/>
              </a:ext>
            </a:extLst>
          </p:cNvPr>
          <p:cNvCxnSpPr/>
          <p:nvPr/>
        </p:nvCxnSpPr>
        <p:spPr>
          <a:xfrm>
            <a:off x="473029" y="5116774"/>
            <a:ext cx="11154410" cy="0"/>
          </a:xfrm>
          <a:prstGeom prst="line">
            <a:avLst/>
          </a:prstGeom>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07E7D562-183A-4602-A553-5316B4EAB036}"/>
              </a:ext>
            </a:extLst>
          </p:cNvPr>
          <p:cNvSpPr txBox="1"/>
          <p:nvPr/>
        </p:nvSpPr>
        <p:spPr>
          <a:xfrm>
            <a:off x="473029" y="5116774"/>
            <a:ext cx="11154410" cy="1754326"/>
          </a:xfrm>
          <a:prstGeom prst="rect">
            <a:avLst/>
          </a:prstGeom>
          <a:noFill/>
        </p:spPr>
        <p:txBody>
          <a:bodyPr wrap="square">
            <a:spAutoFit/>
          </a:bodyPr>
          <a:lstStyle/>
          <a:p>
            <a:r>
              <a:rPr lang="en-US" altLang="zh-CN" sz="1200" b="0" i="0" dirty="0">
                <a:solidFill>
                  <a:srgbClr val="222222"/>
                </a:solidFill>
                <a:effectLst/>
                <a:latin typeface="Bahnschrift" panose="020B0502040204020203" pitchFamily="34" charset="0"/>
              </a:rPr>
              <a:t>[1] Chakrabarti D, Zhan Y, </a:t>
            </a:r>
            <a:r>
              <a:rPr lang="en-US" altLang="zh-CN" sz="1200" b="0" i="0" dirty="0" err="1">
                <a:solidFill>
                  <a:srgbClr val="222222"/>
                </a:solidFill>
                <a:effectLst/>
                <a:latin typeface="Bahnschrift" panose="020B0502040204020203" pitchFamily="34" charset="0"/>
              </a:rPr>
              <a:t>Faloutsos</a:t>
            </a:r>
            <a:r>
              <a:rPr lang="en-US" altLang="zh-CN" sz="1200" b="0" i="0" dirty="0">
                <a:solidFill>
                  <a:srgbClr val="222222"/>
                </a:solidFill>
                <a:effectLst/>
                <a:latin typeface="Bahnschrift" panose="020B0502040204020203" pitchFamily="34" charset="0"/>
              </a:rPr>
              <a:t> C. R-MAT: A recursive model for graph mining[C]//Proceedings of the 2004 SIAM International Conference on Data Mining. Society for Industrial and Applied Mathematics, 2004: 442-446.</a:t>
            </a:r>
          </a:p>
          <a:p>
            <a:r>
              <a:rPr lang="en-US" altLang="zh-CN" sz="1200" b="0" i="0" dirty="0">
                <a:solidFill>
                  <a:srgbClr val="222222"/>
                </a:solidFill>
                <a:effectLst/>
                <a:latin typeface="Bahnschrift" panose="020B0502040204020203" pitchFamily="34" charset="0"/>
              </a:rPr>
              <a:t>[2] Wang C, Wang B, Huang B, et al. </a:t>
            </a:r>
            <a:r>
              <a:rPr lang="en-US" altLang="zh-CN" sz="1200" b="0" i="0" dirty="0" err="1">
                <a:solidFill>
                  <a:srgbClr val="222222"/>
                </a:solidFill>
                <a:effectLst/>
                <a:latin typeface="Bahnschrift" panose="020B0502040204020203" pitchFamily="34" charset="0"/>
              </a:rPr>
              <a:t>FastSGG</a:t>
            </a:r>
            <a:r>
              <a:rPr lang="en-US" altLang="zh-CN" sz="1200" b="0" i="0" dirty="0">
                <a:solidFill>
                  <a:srgbClr val="222222"/>
                </a:solidFill>
                <a:effectLst/>
                <a:latin typeface="Bahnschrift" panose="020B0502040204020203" pitchFamily="34" charset="0"/>
              </a:rPr>
              <a:t>: Efficient Social Graph Generation Using a Degree Distribution Generation Model[C]//2021 IEEE 37th International Conference on Data Engineering (ICDE). IEEE, 2021: 564-575.</a:t>
            </a:r>
          </a:p>
          <a:p>
            <a:r>
              <a:rPr lang="en-US" altLang="zh-CN" sz="1200" dirty="0">
                <a:solidFill>
                  <a:srgbClr val="222222"/>
                </a:solidFill>
                <a:latin typeface="Bahnschrift" panose="020B0502040204020203" pitchFamily="34" charset="0"/>
              </a:rPr>
              <a:t>[3] </a:t>
            </a:r>
            <a:r>
              <a:rPr lang="en-US" altLang="zh-CN" sz="1200" dirty="0" err="1">
                <a:solidFill>
                  <a:srgbClr val="222222"/>
                </a:solidFill>
                <a:latin typeface="Bahnschrift" panose="020B0502040204020203" pitchFamily="34" charset="0"/>
              </a:rPr>
              <a:t>Simonovsky</a:t>
            </a:r>
            <a:r>
              <a:rPr lang="en-US" altLang="zh-CN" sz="1200" dirty="0">
                <a:solidFill>
                  <a:srgbClr val="222222"/>
                </a:solidFill>
                <a:latin typeface="Bahnschrift" panose="020B0502040204020203" pitchFamily="34" charset="0"/>
              </a:rPr>
              <a:t> M, </a:t>
            </a:r>
            <a:r>
              <a:rPr lang="en-US" altLang="zh-CN" sz="1200" dirty="0" err="1">
                <a:solidFill>
                  <a:srgbClr val="222222"/>
                </a:solidFill>
                <a:latin typeface="Bahnschrift" panose="020B0502040204020203" pitchFamily="34" charset="0"/>
              </a:rPr>
              <a:t>Komodakis</a:t>
            </a:r>
            <a:r>
              <a:rPr lang="en-US" altLang="zh-CN" sz="1200" dirty="0">
                <a:solidFill>
                  <a:srgbClr val="222222"/>
                </a:solidFill>
                <a:latin typeface="Bahnschrift" panose="020B0502040204020203" pitchFamily="34" charset="0"/>
              </a:rPr>
              <a:t> N. </a:t>
            </a:r>
            <a:r>
              <a:rPr lang="en-US" altLang="zh-CN" sz="1200" dirty="0" err="1">
                <a:solidFill>
                  <a:srgbClr val="222222"/>
                </a:solidFill>
                <a:latin typeface="Bahnschrift" panose="020B0502040204020203" pitchFamily="34" charset="0"/>
              </a:rPr>
              <a:t>Graphvae</a:t>
            </a:r>
            <a:r>
              <a:rPr lang="en-US" altLang="zh-CN" sz="1200" dirty="0">
                <a:solidFill>
                  <a:srgbClr val="222222"/>
                </a:solidFill>
                <a:latin typeface="Bahnschrift" panose="020B0502040204020203" pitchFamily="34" charset="0"/>
              </a:rPr>
              <a:t>: Towards generation of small graphs using variational autoencoders[C]//International conference on artificial neural networks. Springer, Cham, 2018: 412-422.</a:t>
            </a:r>
          </a:p>
          <a:p>
            <a:r>
              <a:rPr lang="en-US" altLang="zh-CN" sz="1200" dirty="0">
                <a:solidFill>
                  <a:srgbClr val="222222"/>
                </a:solidFill>
                <a:latin typeface="Bahnschrift" panose="020B0502040204020203" pitchFamily="34" charset="0"/>
              </a:rPr>
              <a:t>[4] </a:t>
            </a:r>
            <a:r>
              <a:rPr lang="en-US" altLang="zh-CN" sz="1200" dirty="0" err="1">
                <a:solidFill>
                  <a:srgbClr val="222222"/>
                </a:solidFill>
                <a:latin typeface="Bahnschrift" panose="020B0502040204020203" pitchFamily="34" charset="0"/>
              </a:rPr>
              <a:t>Kipf</a:t>
            </a:r>
            <a:r>
              <a:rPr lang="en-US" altLang="zh-CN" sz="1200" dirty="0">
                <a:solidFill>
                  <a:srgbClr val="222222"/>
                </a:solidFill>
                <a:latin typeface="Bahnschrift" panose="020B0502040204020203" pitchFamily="34" charset="0"/>
              </a:rPr>
              <a:t> T N, Welling M. Variational graph auto-encoders[J]. </a:t>
            </a:r>
            <a:r>
              <a:rPr lang="en-US" altLang="zh-CN" sz="1200" dirty="0" err="1">
                <a:solidFill>
                  <a:srgbClr val="222222"/>
                </a:solidFill>
                <a:latin typeface="Bahnschrift" panose="020B0502040204020203" pitchFamily="34" charset="0"/>
              </a:rPr>
              <a:t>arXiv</a:t>
            </a:r>
            <a:r>
              <a:rPr lang="en-US" altLang="zh-CN" sz="1200" dirty="0">
                <a:solidFill>
                  <a:srgbClr val="222222"/>
                </a:solidFill>
                <a:latin typeface="Bahnschrift" panose="020B0502040204020203" pitchFamily="34" charset="0"/>
              </a:rPr>
              <a:t> preprint arXiv:1611.07308, 2016.</a:t>
            </a:r>
          </a:p>
          <a:p>
            <a:r>
              <a:rPr lang="en-US" altLang="zh-CN" sz="1200" dirty="0">
                <a:solidFill>
                  <a:srgbClr val="222222"/>
                </a:solidFill>
                <a:latin typeface="Bahnschrift" panose="020B0502040204020203" pitchFamily="34" charset="0"/>
              </a:rPr>
              <a:t>[5] </a:t>
            </a:r>
            <a:r>
              <a:rPr lang="en-US" altLang="zh-CN" sz="1200" b="0" i="0" dirty="0">
                <a:solidFill>
                  <a:srgbClr val="222222"/>
                </a:solidFill>
                <a:effectLst/>
                <a:latin typeface="Bahnschrift" panose="020B0502040204020203" pitchFamily="34" charset="0"/>
              </a:rPr>
              <a:t>You J, Ying R, Ren X, et al. </a:t>
            </a:r>
            <a:r>
              <a:rPr lang="en-US" altLang="zh-CN" sz="1200" b="0" i="0" dirty="0" err="1">
                <a:solidFill>
                  <a:srgbClr val="222222"/>
                </a:solidFill>
                <a:effectLst/>
                <a:latin typeface="Bahnschrift" panose="020B0502040204020203" pitchFamily="34" charset="0"/>
              </a:rPr>
              <a:t>Graphrnn</a:t>
            </a:r>
            <a:r>
              <a:rPr lang="en-US" altLang="zh-CN" sz="1200" b="0" i="0" dirty="0">
                <a:solidFill>
                  <a:srgbClr val="222222"/>
                </a:solidFill>
                <a:effectLst/>
                <a:latin typeface="Bahnschrift" panose="020B0502040204020203" pitchFamily="34" charset="0"/>
              </a:rPr>
              <a:t>: Generating realistic graphs with deep auto-regressive models[C]//International conference on machine learning. PMLR, 2018: 5708-5717.</a:t>
            </a:r>
            <a:endParaRPr lang="zh-CN" altLang="en-US" sz="1200" dirty="0">
              <a:latin typeface="Bahnschrift" panose="020B0502040204020203" pitchFamily="34" charset="0"/>
            </a:endParaRPr>
          </a:p>
        </p:txBody>
      </p:sp>
      <p:sp>
        <p:nvSpPr>
          <p:cNvPr id="26" name="文本框 25">
            <a:extLst>
              <a:ext uri="{FF2B5EF4-FFF2-40B4-BE49-F238E27FC236}">
                <a16:creationId xmlns:a16="http://schemas.microsoft.com/office/drawing/2014/main" id="{E1B18762-DAED-42F4-95AB-43BC9BC7DF11}"/>
              </a:ext>
            </a:extLst>
          </p:cNvPr>
          <p:cNvSpPr txBox="1"/>
          <p:nvPr/>
        </p:nvSpPr>
        <p:spPr>
          <a:xfrm>
            <a:off x="11655198" y="6371255"/>
            <a:ext cx="370795"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5</a:t>
            </a:r>
            <a:endParaRPr lang="zh-CN" altLang="en-US" dirty="0">
              <a:latin typeface="Bodoni MT Black" panose="02070A03080606020203" pitchFamily="18" charset="0"/>
              <a:cs typeface="Aharoni" panose="02010803020104030203" pitchFamily="2" charset="-79"/>
            </a:endParaRPr>
          </a:p>
        </p:txBody>
      </p:sp>
      <p:sp>
        <p:nvSpPr>
          <p:cNvPr id="11" name="矩形 10">
            <a:extLst>
              <a:ext uri="{FF2B5EF4-FFF2-40B4-BE49-F238E27FC236}">
                <a16:creationId xmlns:a16="http://schemas.microsoft.com/office/drawing/2014/main" id="{3598990F-4419-488B-96BE-EF721B492FA0}"/>
              </a:ext>
            </a:extLst>
          </p:cNvPr>
          <p:cNvSpPr/>
          <p:nvPr/>
        </p:nvSpPr>
        <p:spPr>
          <a:xfrm>
            <a:off x="8628844" y="1294279"/>
            <a:ext cx="2695871" cy="748936"/>
          </a:xfrm>
          <a:prstGeom prst="rect">
            <a:avLst/>
          </a:prstGeom>
          <a:solidFill>
            <a:srgbClr val="9933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生成图不具有时序特征</a:t>
            </a:r>
          </a:p>
        </p:txBody>
      </p:sp>
    </p:spTree>
    <p:extLst>
      <p:ext uri="{BB962C8B-B14F-4D97-AF65-F5344CB8AC3E}">
        <p14:creationId xmlns:p14="http://schemas.microsoft.com/office/powerpoint/2010/main" val="304146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C057D0-4B62-4F28-9B30-E28884522100}"/>
              </a:ext>
            </a:extLst>
          </p:cNvPr>
          <p:cNvSpPr txBox="1"/>
          <p:nvPr/>
        </p:nvSpPr>
        <p:spPr>
          <a:xfrm>
            <a:off x="551067" y="1740021"/>
            <a:ext cx="1711364"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993300"/>
                </a:solidFill>
                <a:latin typeface="微软雅黑" panose="020B0503020204020204" pitchFamily="34" charset="-122"/>
                <a:ea typeface="微软雅黑" panose="020B0503020204020204" pitchFamily="34" charset="-122"/>
              </a:rPr>
              <a:t>传统模型</a:t>
            </a:r>
          </a:p>
        </p:txBody>
      </p:sp>
      <p:sp>
        <p:nvSpPr>
          <p:cNvPr id="14" name="文本框 13">
            <a:extLst>
              <a:ext uri="{FF2B5EF4-FFF2-40B4-BE49-F238E27FC236}">
                <a16:creationId xmlns:a16="http://schemas.microsoft.com/office/drawing/2014/main" id="{D3A20EFD-18B9-4EEE-AE05-C97E8E1631D1}"/>
              </a:ext>
            </a:extLst>
          </p:cNvPr>
          <p:cNvSpPr txBox="1"/>
          <p:nvPr/>
        </p:nvSpPr>
        <p:spPr>
          <a:xfrm>
            <a:off x="551067" y="2985027"/>
            <a:ext cx="222041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993300"/>
                </a:solidFill>
                <a:latin typeface="微软雅黑" panose="020B0503020204020204" pitchFamily="34" charset="-122"/>
                <a:ea typeface="微软雅黑" panose="020B0503020204020204" pitchFamily="34" charset="-122"/>
              </a:rPr>
              <a:t>深度学习模型</a:t>
            </a:r>
          </a:p>
        </p:txBody>
      </p:sp>
      <p:sp>
        <p:nvSpPr>
          <p:cNvPr id="15" name="文本框 14">
            <a:extLst>
              <a:ext uri="{FF2B5EF4-FFF2-40B4-BE49-F238E27FC236}">
                <a16:creationId xmlns:a16="http://schemas.microsoft.com/office/drawing/2014/main" id="{342740D8-B71C-49CA-A6BF-49040DAEC1E7}"/>
              </a:ext>
            </a:extLst>
          </p:cNvPr>
          <p:cNvSpPr txBox="1"/>
          <p:nvPr/>
        </p:nvSpPr>
        <p:spPr>
          <a:xfrm>
            <a:off x="867284" y="2181492"/>
            <a:ext cx="10048955" cy="49962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基于时序</a:t>
            </a:r>
            <a:r>
              <a:rPr lang="en-US" altLang="zh-CN" sz="2000" dirty="0">
                <a:latin typeface="微软雅黑" panose="020B0503020204020204" pitchFamily="34" charset="-122"/>
                <a:ea typeface="微软雅黑" panose="020B0503020204020204" pitchFamily="34" charset="-122"/>
              </a:rPr>
              <a:t>motifs</a:t>
            </a:r>
            <a:r>
              <a:rPr lang="zh-CN" altLang="en-US" sz="2000" dirty="0">
                <a:latin typeface="微软雅黑" panose="020B0503020204020204" pitchFamily="34" charset="-122"/>
                <a:ea typeface="微软雅黑" panose="020B0503020204020204" pitchFamily="34" charset="-122"/>
              </a:rPr>
              <a:t>分布</a:t>
            </a:r>
            <a:r>
              <a:rPr lang="en-US" altLang="zh-CN" sz="2000" baseline="30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：考虑</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个以内节点的多种时序连边情况，并最终扩展成图。</a:t>
            </a:r>
            <a:endParaRPr lang="en-US" altLang="zh-CN" sz="20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C699E16F-7320-403E-ABCF-B8820F313226}"/>
              </a:ext>
            </a:extLst>
          </p:cNvPr>
          <p:cNvSpPr txBox="1"/>
          <p:nvPr/>
        </p:nvSpPr>
        <p:spPr>
          <a:xfrm>
            <a:off x="551067" y="1031214"/>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Related Works</a:t>
            </a:r>
            <a:endParaRPr lang="zh-CN" altLang="en-US" sz="1600"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8EA625B0-D3BA-46F0-873A-DE50A19D70C9}"/>
              </a:ext>
            </a:extLst>
          </p:cNvPr>
          <p:cNvSpPr txBox="1"/>
          <p:nvPr/>
        </p:nvSpPr>
        <p:spPr>
          <a:xfrm>
            <a:off x="551067" y="463448"/>
            <a:ext cx="4288353"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相关工作：</a:t>
            </a:r>
            <a:r>
              <a:rPr lang="zh-CN" altLang="en-US" sz="3200" b="1" dirty="0">
                <a:latin typeface="微软雅黑" panose="020B0503020204020204" pitchFamily="34" charset="-122"/>
                <a:ea typeface="微软雅黑" panose="020B0503020204020204" pitchFamily="34" charset="-122"/>
              </a:rPr>
              <a:t>时序图生成</a:t>
            </a:r>
          </a:p>
        </p:txBody>
      </p:sp>
      <p:sp>
        <p:nvSpPr>
          <p:cNvPr id="18" name="文本框 17">
            <a:extLst>
              <a:ext uri="{FF2B5EF4-FFF2-40B4-BE49-F238E27FC236}">
                <a16:creationId xmlns:a16="http://schemas.microsoft.com/office/drawing/2014/main" id="{67F37EAC-1E79-4521-BE33-5C5EBAFED3A3}"/>
              </a:ext>
            </a:extLst>
          </p:cNvPr>
          <p:cNvSpPr txBox="1"/>
          <p:nvPr/>
        </p:nvSpPr>
        <p:spPr>
          <a:xfrm>
            <a:off x="867284" y="3430146"/>
            <a:ext cx="8776338"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GAN</a:t>
            </a:r>
            <a:r>
              <a:rPr lang="en-US" altLang="zh-CN" sz="2000" baseline="30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GAN</a:t>
            </a:r>
            <a:r>
              <a:rPr lang="zh-CN" altLang="en-US" sz="2000" dirty="0">
                <a:latin typeface="微软雅黑" panose="020B0503020204020204" pitchFamily="34" charset="-122"/>
                <a:ea typeface="微软雅黑" panose="020B0503020204020204" pitchFamily="34" charset="-122"/>
              </a:rPr>
              <a:t>来生成满足时序约束的边序列及对应的时间预算。</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NLM</a:t>
            </a:r>
            <a:r>
              <a:rPr lang="en-US" altLang="zh-CN" sz="2000" baseline="30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NLM</a:t>
            </a:r>
            <a:r>
              <a:rPr lang="zh-CN" altLang="en-US" sz="2000" dirty="0">
                <a:latin typeface="微软雅黑" panose="020B0503020204020204" pitchFamily="34" charset="-122"/>
                <a:ea typeface="微软雅黑" panose="020B0503020204020204" pitchFamily="34" charset="-122"/>
              </a:rPr>
              <a:t>将文字满足的时序关系转化成时序图。</a:t>
            </a:r>
            <a:endParaRPr lang="en-US" altLang="zh-CN" sz="2000" dirty="0">
              <a:latin typeface="微软雅黑" panose="020B0503020204020204" pitchFamily="34" charset="-122"/>
              <a:ea typeface="微软雅黑" panose="020B0503020204020204" pitchFamily="34" charset="-122"/>
            </a:endParaRPr>
          </a:p>
        </p:txBody>
      </p:sp>
      <p:cxnSp>
        <p:nvCxnSpPr>
          <p:cNvPr id="19" name="直接连接符 18">
            <a:extLst>
              <a:ext uri="{FF2B5EF4-FFF2-40B4-BE49-F238E27FC236}">
                <a16:creationId xmlns:a16="http://schemas.microsoft.com/office/drawing/2014/main" id="{EFB64D79-A19C-4220-901A-85A88B42BCB3}"/>
              </a:ext>
            </a:extLst>
          </p:cNvPr>
          <p:cNvCxnSpPr/>
          <p:nvPr/>
        </p:nvCxnSpPr>
        <p:spPr>
          <a:xfrm>
            <a:off x="473029" y="5720093"/>
            <a:ext cx="11154410" cy="0"/>
          </a:xfrm>
          <a:prstGeom prst="line">
            <a:avLst/>
          </a:prstGeom>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07E7D562-183A-4602-A553-5316B4EAB036}"/>
              </a:ext>
            </a:extLst>
          </p:cNvPr>
          <p:cNvSpPr txBox="1"/>
          <p:nvPr/>
        </p:nvSpPr>
        <p:spPr>
          <a:xfrm>
            <a:off x="438143" y="5739980"/>
            <a:ext cx="11315714" cy="1015663"/>
          </a:xfrm>
          <a:prstGeom prst="rect">
            <a:avLst/>
          </a:prstGeom>
          <a:noFill/>
        </p:spPr>
        <p:txBody>
          <a:bodyPr wrap="square">
            <a:spAutoFit/>
          </a:bodyPr>
          <a:lstStyle/>
          <a:p>
            <a:r>
              <a:rPr lang="en-US" altLang="zh-CN" sz="1200" b="0" i="0" dirty="0">
                <a:solidFill>
                  <a:srgbClr val="222222"/>
                </a:solidFill>
                <a:effectLst/>
                <a:latin typeface="Bahnschrift" panose="020B0502040204020203" pitchFamily="34" charset="0"/>
              </a:rPr>
              <a:t>[1] Purohit S, Holder L B, Chin G. Temporal graph generation based on a distribution of temporal motifs[C]//Proceedings of the 14th International Workshop on Mining and Learning with Graphs. 2018, 7.</a:t>
            </a:r>
          </a:p>
          <a:p>
            <a:r>
              <a:rPr lang="en-US" altLang="zh-CN" sz="1200" dirty="0">
                <a:solidFill>
                  <a:srgbClr val="222222"/>
                </a:solidFill>
                <a:latin typeface="Bahnschrift" panose="020B0502040204020203" pitchFamily="34" charset="0"/>
              </a:rPr>
              <a:t>[2] </a:t>
            </a:r>
            <a:r>
              <a:rPr lang="en-US" altLang="zh-CN" sz="1200" b="0" i="0" dirty="0">
                <a:solidFill>
                  <a:srgbClr val="222222"/>
                </a:solidFill>
                <a:effectLst/>
                <a:latin typeface="Bahnschrift" panose="020B0502040204020203" pitchFamily="34" charset="0"/>
              </a:rPr>
              <a:t>Zhang L, Zhao L, Qin S, et al. TG-GAN: Continuous-time Temporal Graph Deep Generative Models with Time-Validity Constraints[C]//Proceedings of the Web Conference 2021. 2021: 2104-2116.</a:t>
            </a:r>
          </a:p>
          <a:p>
            <a:r>
              <a:rPr lang="en-US" altLang="zh-CN" sz="1200" dirty="0">
                <a:solidFill>
                  <a:srgbClr val="222222"/>
                </a:solidFill>
                <a:latin typeface="Bahnschrift" panose="020B0502040204020203" pitchFamily="34" charset="0"/>
              </a:rPr>
              <a:t>[3] </a:t>
            </a:r>
            <a:r>
              <a:rPr lang="en-US" altLang="zh-CN" sz="1200" b="0" i="0" dirty="0" err="1">
                <a:solidFill>
                  <a:srgbClr val="222222"/>
                </a:solidFill>
                <a:effectLst/>
                <a:latin typeface="Bahnschrift" panose="020B0502040204020203" pitchFamily="34" charset="0"/>
              </a:rPr>
              <a:t>Madaan</a:t>
            </a:r>
            <a:r>
              <a:rPr lang="en-US" altLang="zh-CN" sz="1200" b="0" i="0" dirty="0">
                <a:solidFill>
                  <a:srgbClr val="222222"/>
                </a:solidFill>
                <a:effectLst/>
                <a:latin typeface="Bahnschrift" panose="020B0502040204020203" pitchFamily="34" charset="0"/>
              </a:rPr>
              <a:t> A, Yang Y. Neural language modeling for contextualized temporal graph generation[J]. </a:t>
            </a:r>
            <a:r>
              <a:rPr lang="en-US" altLang="zh-CN" sz="1200" b="0" i="0" dirty="0" err="1">
                <a:solidFill>
                  <a:srgbClr val="222222"/>
                </a:solidFill>
                <a:effectLst/>
                <a:latin typeface="Bahnschrift" panose="020B0502040204020203" pitchFamily="34" charset="0"/>
              </a:rPr>
              <a:t>arXiv</a:t>
            </a:r>
            <a:r>
              <a:rPr lang="en-US" altLang="zh-CN" sz="1200" b="0" i="0" dirty="0">
                <a:solidFill>
                  <a:srgbClr val="222222"/>
                </a:solidFill>
                <a:effectLst/>
                <a:latin typeface="Bahnschrift" panose="020B0502040204020203" pitchFamily="34" charset="0"/>
              </a:rPr>
              <a:t> preprint arXiv:2010.10077, 2020.</a:t>
            </a:r>
            <a:endParaRPr lang="zh-CN" altLang="en-US" sz="1200" dirty="0">
              <a:latin typeface="Bahnschrift" panose="020B0502040204020203" pitchFamily="34" charset="0"/>
            </a:endParaRPr>
          </a:p>
        </p:txBody>
      </p:sp>
      <p:sp>
        <p:nvSpPr>
          <p:cNvPr id="10" name="文本框 9">
            <a:extLst>
              <a:ext uri="{FF2B5EF4-FFF2-40B4-BE49-F238E27FC236}">
                <a16:creationId xmlns:a16="http://schemas.microsoft.com/office/drawing/2014/main" id="{C5B1BE99-3577-418C-9172-06E9BE5A57BD}"/>
              </a:ext>
            </a:extLst>
          </p:cNvPr>
          <p:cNvSpPr txBox="1"/>
          <p:nvPr/>
        </p:nvSpPr>
        <p:spPr>
          <a:xfrm>
            <a:off x="11655198" y="6371255"/>
            <a:ext cx="370795"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6</a:t>
            </a:r>
            <a:endParaRPr lang="zh-CN" altLang="en-US" dirty="0">
              <a:latin typeface="Bodoni MT Black" panose="02070A03080606020203" pitchFamily="18" charset="0"/>
              <a:cs typeface="Aharoni" panose="02010803020104030203" pitchFamily="2" charset="-79"/>
            </a:endParaRPr>
          </a:p>
        </p:txBody>
      </p:sp>
      <p:sp>
        <p:nvSpPr>
          <p:cNvPr id="3" name="矩形 2">
            <a:extLst>
              <a:ext uri="{FF2B5EF4-FFF2-40B4-BE49-F238E27FC236}">
                <a16:creationId xmlns:a16="http://schemas.microsoft.com/office/drawing/2014/main" id="{01A34CC1-3635-42D8-A2AD-BC14DF8908EB}"/>
              </a:ext>
            </a:extLst>
          </p:cNvPr>
          <p:cNvSpPr/>
          <p:nvPr/>
        </p:nvSpPr>
        <p:spPr>
          <a:xfrm>
            <a:off x="635725" y="4641604"/>
            <a:ext cx="3678698" cy="748936"/>
          </a:xfrm>
          <a:prstGeom prst="rect">
            <a:avLst/>
          </a:prstGeom>
          <a:solidFill>
            <a:srgbClr val="9933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具有时序特征但不具有社区结构</a:t>
            </a:r>
          </a:p>
        </p:txBody>
      </p:sp>
    </p:spTree>
    <p:extLst>
      <p:ext uri="{BB962C8B-B14F-4D97-AF65-F5344CB8AC3E}">
        <p14:creationId xmlns:p14="http://schemas.microsoft.com/office/powerpoint/2010/main" val="45551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848408C-85B6-4EFF-937E-88F38BCD3492}"/>
              </a:ext>
            </a:extLst>
          </p:cNvPr>
          <p:cNvSpPr txBox="1"/>
          <p:nvPr/>
        </p:nvSpPr>
        <p:spPr>
          <a:xfrm>
            <a:off x="1727200" y="1664901"/>
            <a:ext cx="3092450"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Catalog</a:t>
            </a:r>
            <a:endParaRPr lang="zh-CN" altLang="en-US"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EDB043B-7366-49F5-855F-CF1EE35FD922}"/>
              </a:ext>
            </a:extLst>
          </p:cNvPr>
          <p:cNvSpPr txBox="1"/>
          <p:nvPr/>
        </p:nvSpPr>
        <p:spPr>
          <a:xfrm>
            <a:off x="1663700" y="649238"/>
            <a:ext cx="2146300" cy="1015663"/>
          </a:xfrm>
          <a:prstGeom prst="rect">
            <a:avLst/>
          </a:prstGeom>
          <a:noFill/>
        </p:spPr>
        <p:txBody>
          <a:bodyPr wrap="square" rtlCol="0">
            <a:spAutoFit/>
          </a:bodyPr>
          <a:lstStyle/>
          <a:p>
            <a:r>
              <a:rPr lang="zh-CN" altLang="en-US" sz="6000" b="1" dirty="0">
                <a:solidFill>
                  <a:srgbClr val="993300"/>
                </a:solidFill>
                <a:latin typeface="微软雅黑" panose="020B0503020204020204" pitchFamily="34" charset="-122"/>
                <a:ea typeface="微软雅黑" panose="020B0503020204020204" pitchFamily="34" charset="-122"/>
              </a:rPr>
              <a:t>目录</a:t>
            </a:r>
          </a:p>
        </p:txBody>
      </p:sp>
      <p:grpSp>
        <p:nvGrpSpPr>
          <p:cNvPr id="3" name="组合 2">
            <a:extLst>
              <a:ext uri="{FF2B5EF4-FFF2-40B4-BE49-F238E27FC236}">
                <a16:creationId xmlns:a16="http://schemas.microsoft.com/office/drawing/2014/main" id="{B02072DE-20CF-44F4-B490-E756514AF849}"/>
              </a:ext>
            </a:extLst>
          </p:cNvPr>
          <p:cNvGrpSpPr/>
          <p:nvPr/>
        </p:nvGrpSpPr>
        <p:grpSpPr>
          <a:xfrm>
            <a:off x="1663700" y="2280455"/>
            <a:ext cx="3155950" cy="769441"/>
            <a:chOff x="1663700" y="2598003"/>
            <a:chExt cx="3155950" cy="769441"/>
          </a:xfrm>
        </p:grpSpPr>
        <p:sp>
          <p:nvSpPr>
            <p:cNvPr id="2" name="文本框 1">
              <a:extLst>
                <a:ext uri="{FF2B5EF4-FFF2-40B4-BE49-F238E27FC236}">
                  <a16:creationId xmlns:a16="http://schemas.microsoft.com/office/drawing/2014/main" id="{2E4C3B2A-515C-48AD-9029-DCEEE68A9EA2}"/>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01</a:t>
              </a:r>
              <a:endParaRPr lang="zh-CN" altLang="en-US" sz="44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A5756F3-E600-470B-BDA4-96143A5CF98E}"/>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研究背景</a:t>
              </a:r>
            </a:p>
          </p:txBody>
        </p:sp>
      </p:grpSp>
      <p:grpSp>
        <p:nvGrpSpPr>
          <p:cNvPr id="11" name="组合 10">
            <a:extLst>
              <a:ext uri="{FF2B5EF4-FFF2-40B4-BE49-F238E27FC236}">
                <a16:creationId xmlns:a16="http://schemas.microsoft.com/office/drawing/2014/main" id="{EB8EC2FD-BDF4-4CBD-A547-C9F73624D58F}"/>
              </a:ext>
            </a:extLst>
          </p:cNvPr>
          <p:cNvGrpSpPr/>
          <p:nvPr/>
        </p:nvGrpSpPr>
        <p:grpSpPr>
          <a:xfrm>
            <a:off x="1663700" y="3034507"/>
            <a:ext cx="3155950" cy="769441"/>
            <a:chOff x="1663700" y="2598003"/>
            <a:chExt cx="3155950" cy="769441"/>
          </a:xfrm>
        </p:grpSpPr>
        <p:sp>
          <p:nvSpPr>
            <p:cNvPr id="12" name="文本框 11">
              <a:extLst>
                <a:ext uri="{FF2B5EF4-FFF2-40B4-BE49-F238E27FC236}">
                  <a16:creationId xmlns:a16="http://schemas.microsoft.com/office/drawing/2014/main" id="{C83883CE-EAF8-4879-A6B4-330A096647A7}"/>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02</a:t>
              </a:r>
              <a:endParaRPr lang="zh-CN" altLang="en-US" sz="4400" b="1"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72B2C60-9605-4057-A5AE-1A742757B5E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相关工作</a:t>
              </a:r>
            </a:p>
          </p:txBody>
        </p:sp>
      </p:grpSp>
      <p:grpSp>
        <p:nvGrpSpPr>
          <p:cNvPr id="14" name="组合 13">
            <a:extLst>
              <a:ext uri="{FF2B5EF4-FFF2-40B4-BE49-F238E27FC236}">
                <a16:creationId xmlns:a16="http://schemas.microsoft.com/office/drawing/2014/main" id="{01AD6F0D-E2DC-4136-AEA7-72E92E3EDE50}"/>
              </a:ext>
            </a:extLst>
          </p:cNvPr>
          <p:cNvGrpSpPr/>
          <p:nvPr/>
        </p:nvGrpSpPr>
        <p:grpSpPr>
          <a:xfrm>
            <a:off x="1663700" y="3813729"/>
            <a:ext cx="3155950" cy="769441"/>
            <a:chOff x="1663700" y="2598003"/>
            <a:chExt cx="3155950" cy="769441"/>
          </a:xfrm>
        </p:grpSpPr>
        <p:sp>
          <p:nvSpPr>
            <p:cNvPr id="15" name="文本框 14">
              <a:extLst>
                <a:ext uri="{FF2B5EF4-FFF2-40B4-BE49-F238E27FC236}">
                  <a16:creationId xmlns:a16="http://schemas.microsoft.com/office/drawing/2014/main" id="{64250E07-2B62-4E67-8CE0-074999161F1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solidFill>
                    <a:srgbClr val="993300"/>
                  </a:solidFill>
                  <a:latin typeface="微软雅黑" panose="020B0503020204020204" pitchFamily="34" charset="-122"/>
                  <a:ea typeface="微软雅黑" panose="020B0503020204020204" pitchFamily="34" charset="-122"/>
                </a:rPr>
                <a:t>03</a:t>
              </a:r>
              <a:endParaRPr lang="zh-CN" altLang="en-US" sz="4400" b="1" dirty="0">
                <a:solidFill>
                  <a:srgbClr val="9933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ECD5917-D728-48E9-BD7E-BFE1962B3930}"/>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研究内容</a:t>
              </a:r>
            </a:p>
          </p:txBody>
        </p:sp>
      </p:grpSp>
      <p:grpSp>
        <p:nvGrpSpPr>
          <p:cNvPr id="18" name="组合 17">
            <a:extLst>
              <a:ext uri="{FF2B5EF4-FFF2-40B4-BE49-F238E27FC236}">
                <a16:creationId xmlns:a16="http://schemas.microsoft.com/office/drawing/2014/main" id="{88B8C24E-90AA-4427-A16E-48C6276C2F26}"/>
              </a:ext>
            </a:extLst>
          </p:cNvPr>
          <p:cNvGrpSpPr/>
          <p:nvPr/>
        </p:nvGrpSpPr>
        <p:grpSpPr>
          <a:xfrm>
            <a:off x="1663700" y="4558000"/>
            <a:ext cx="3155950" cy="769441"/>
            <a:chOff x="1663700" y="2598003"/>
            <a:chExt cx="3155950" cy="769441"/>
          </a:xfrm>
        </p:grpSpPr>
        <p:sp>
          <p:nvSpPr>
            <p:cNvPr id="19" name="文本框 18">
              <a:extLst>
                <a:ext uri="{FF2B5EF4-FFF2-40B4-BE49-F238E27FC236}">
                  <a16:creationId xmlns:a16="http://schemas.microsoft.com/office/drawing/2014/main" id="{2E19AF13-ADD3-47D4-B8BA-C9C3EDC33C4A}"/>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04</a:t>
              </a:r>
              <a:endParaRPr lang="zh-CN" altLang="en-US" sz="44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A78E01F-8BB6-460C-B3FD-0F0FB4C26C87}"/>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研究方案</a:t>
              </a:r>
            </a:p>
          </p:txBody>
        </p:sp>
      </p:grpSp>
      <p:grpSp>
        <p:nvGrpSpPr>
          <p:cNvPr id="21" name="组合 20">
            <a:extLst>
              <a:ext uri="{FF2B5EF4-FFF2-40B4-BE49-F238E27FC236}">
                <a16:creationId xmlns:a16="http://schemas.microsoft.com/office/drawing/2014/main" id="{2FDCF9D7-BAF1-4BE7-B946-6C02716E044F}"/>
              </a:ext>
            </a:extLst>
          </p:cNvPr>
          <p:cNvGrpSpPr/>
          <p:nvPr/>
        </p:nvGrpSpPr>
        <p:grpSpPr>
          <a:xfrm>
            <a:off x="1663700" y="5302271"/>
            <a:ext cx="3155950" cy="769441"/>
            <a:chOff x="1663700" y="2598003"/>
            <a:chExt cx="3155950" cy="769441"/>
          </a:xfrm>
        </p:grpSpPr>
        <p:sp>
          <p:nvSpPr>
            <p:cNvPr id="22" name="文本框 21">
              <a:extLst>
                <a:ext uri="{FF2B5EF4-FFF2-40B4-BE49-F238E27FC236}">
                  <a16:creationId xmlns:a16="http://schemas.microsoft.com/office/drawing/2014/main" id="{F4A07DBC-4A63-4D01-A4CB-73DEC0EF9F90}"/>
                </a:ext>
              </a:extLst>
            </p:cNvPr>
            <p:cNvSpPr txBox="1"/>
            <p:nvPr/>
          </p:nvSpPr>
          <p:spPr>
            <a:xfrm>
              <a:off x="1663700" y="2598003"/>
              <a:ext cx="965200"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05</a:t>
              </a:r>
              <a:endParaRPr lang="zh-CN" altLang="en-US" sz="4400"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56CD906-E4E8-4EA5-B951-099BE2D0920A}"/>
                </a:ext>
              </a:extLst>
            </p:cNvPr>
            <p:cNvSpPr txBox="1"/>
            <p:nvPr/>
          </p:nvSpPr>
          <p:spPr>
            <a:xfrm>
              <a:off x="2870200" y="2721113"/>
              <a:ext cx="1949450" cy="523220"/>
            </a:xfrm>
            <a:prstGeom prst="rect">
              <a:avLst/>
            </a:prstGeom>
            <a:noFill/>
          </p:spPr>
          <p:txBody>
            <a:bodyPr wrap="square" rtlCol="0">
              <a:spAutoFit/>
            </a:bodyPr>
            <a:lstStyle/>
            <a:p>
              <a:r>
                <a:rPr lang="zh-CN" altLang="en-US" sz="2800" b="1" dirty="0">
                  <a:solidFill>
                    <a:srgbClr val="993300"/>
                  </a:solidFill>
                  <a:latin typeface="微软雅黑" panose="020B0503020204020204" pitchFamily="34" charset="-122"/>
                  <a:ea typeface="微软雅黑" panose="020B0503020204020204" pitchFamily="34" charset="-122"/>
                </a:rPr>
                <a:t>工作计划</a:t>
              </a:r>
            </a:p>
          </p:txBody>
        </p:sp>
      </p:grpSp>
    </p:spTree>
    <p:extLst>
      <p:ext uri="{BB962C8B-B14F-4D97-AF65-F5344CB8AC3E}">
        <p14:creationId xmlns:p14="http://schemas.microsoft.com/office/powerpoint/2010/main" val="415537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B18508DC-58DF-41B7-AE84-63D26042C8FB}"/>
              </a:ext>
            </a:extLst>
          </p:cNvPr>
          <p:cNvPicPr>
            <a:picLocks noChangeAspect="1"/>
          </p:cNvPicPr>
          <p:nvPr/>
        </p:nvPicPr>
        <p:blipFill>
          <a:blip r:embed="rId3"/>
          <a:stretch>
            <a:fillRect/>
          </a:stretch>
        </p:blipFill>
        <p:spPr>
          <a:xfrm>
            <a:off x="6795306" y="3350742"/>
            <a:ext cx="5140743" cy="2792556"/>
          </a:xfrm>
          <a:prstGeom prst="rect">
            <a:avLst/>
          </a:prstGeom>
        </p:spPr>
      </p:pic>
      <p:sp>
        <p:nvSpPr>
          <p:cNvPr id="25" name="文本框 24">
            <a:extLst>
              <a:ext uri="{FF2B5EF4-FFF2-40B4-BE49-F238E27FC236}">
                <a16:creationId xmlns:a16="http://schemas.microsoft.com/office/drawing/2014/main" id="{DF8AD60C-63EE-463F-9F9F-CC970B6BB918}"/>
              </a:ext>
            </a:extLst>
          </p:cNvPr>
          <p:cNvSpPr txBox="1"/>
          <p:nvPr/>
        </p:nvSpPr>
        <p:spPr>
          <a:xfrm>
            <a:off x="551067" y="1031214"/>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Research Content</a:t>
            </a:r>
            <a:endParaRPr lang="zh-CN" altLang="en-US" sz="16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6E0561C-5F64-4E36-A874-C76FAF515086}"/>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研究内容</a:t>
            </a:r>
            <a:endParaRPr lang="zh-CN" altLang="en-US" sz="3200" b="1"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9DD56051-E160-4C4F-B90E-798B52634573}"/>
              </a:ext>
            </a:extLst>
          </p:cNvPr>
          <p:cNvSpPr txBox="1"/>
          <p:nvPr/>
        </p:nvSpPr>
        <p:spPr>
          <a:xfrm>
            <a:off x="9446725" y="5652838"/>
            <a:ext cx="1743959" cy="499624"/>
          </a:xfrm>
          <a:prstGeom prst="rect">
            <a:avLst/>
          </a:prstGeom>
          <a:noFill/>
        </p:spPr>
        <p:txBody>
          <a:bodyPr wrap="square" rtlCol="0">
            <a:spAutoFit/>
          </a:bodyPr>
          <a:lstStyle/>
          <a:p>
            <a:pPr>
              <a:lnSpc>
                <a:spcPct val="150000"/>
              </a:lnSpc>
            </a:pPr>
            <a:r>
              <a:rPr lang="zh-CN" altLang="en-US" sz="2000" dirty="0">
                <a:latin typeface="楷体" panose="02010609060101010101" pitchFamily="49" charset="-122"/>
                <a:ea typeface="楷体" panose="02010609060101010101" pitchFamily="49" charset="-122"/>
              </a:rPr>
              <a:t>转账网络图</a:t>
            </a:r>
            <a:endParaRPr lang="en-US" altLang="zh-CN" sz="2000" dirty="0">
              <a:latin typeface="楷体" panose="02010609060101010101" pitchFamily="49" charset="-122"/>
              <a:ea typeface="楷体" panose="02010609060101010101" pitchFamily="49" charset="-122"/>
            </a:endParaRPr>
          </a:p>
        </p:txBody>
      </p:sp>
      <p:sp>
        <p:nvSpPr>
          <p:cNvPr id="28" name="文本框 27">
            <a:extLst>
              <a:ext uri="{FF2B5EF4-FFF2-40B4-BE49-F238E27FC236}">
                <a16:creationId xmlns:a16="http://schemas.microsoft.com/office/drawing/2014/main" id="{EFE9D92C-6F28-4B7A-85EE-4B49A89E6811}"/>
              </a:ext>
            </a:extLst>
          </p:cNvPr>
          <p:cNvSpPr txBox="1"/>
          <p:nvPr/>
        </p:nvSpPr>
        <p:spPr>
          <a:xfrm>
            <a:off x="551067" y="1780086"/>
            <a:ext cx="5797256" cy="730456"/>
          </a:xfrm>
          <a:prstGeom prst="rect">
            <a:avLst/>
          </a:prstGeom>
          <a:noFill/>
        </p:spPr>
        <p:txBody>
          <a:bodyPr wrap="square" rtlCol="0">
            <a:spAutoFit/>
          </a:bodyPr>
          <a:lstStyle/>
          <a:p>
            <a:pPr marL="285750" indent="-285750">
              <a:lnSpc>
                <a:spcPct val="250000"/>
              </a:lnSpc>
              <a:buFont typeface="Wingdings" panose="05000000000000000000" pitchFamily="2" charset="2"/>
              <a:buChar char="n"/>
            </a:pPr>
            <a:r>
              <a:rPr lang="zh-CN" altLang="en-US" sz="2000" b="1" dirty="0">
                <a:solidFill>
                  <a:srgbClr val="993300"/>
                </a:solidFill>
                <a:latin typeface="微软雅黑" panose="020B0503020204020204" pitchFamily="34" charset="-122"/>
                <a:ea typeface="微软雅黑" panose="020B0503020204020204" pitchFamily="34" charset="-122"/>
              </a:rPr>
              <a:t>“锚社区”：</a:t>
            </a:r>
            <a:r>
              <a:rPr lang="zh-CN" altLang="en-US" sz="2000" b="1" dirty="0">
                <a:latin typeface="微软雅黑" panose="020B0503020204020204" pitchFamily="34" charset="-122"/>
                <a:ea typeface="微软雅黑" panose="020B0503020204020204" pitchFamily="34" charset="-122"/>
              </a:rPr>
              <a:t>在</a:t>
            </a:r>
            <a:r>
              <a:rPr lang="zh-CN" altLang="en-US" sz="2000" b="1" dirty="0">
                <a:solidFill>
                  <a:srgbClr val="993300"/>
                </a:solidFill>
                <a:latin typeface="微软雅黑" panose="020B0503020204020204" pitchFamily="34" charset="-122"/>
                <a:ea typeface="微软雅黑" panose="020B0503020204020204" pitchFamily="34" charset="-122"/>
              </a:rPr>
              <a:t>锚</a:t>
            </a:r>
            <a:r>
              <a:rPr lang="zh-CN" altLang="en-US" sz="2000" b="1" dirty="0">
                <a:latin typeface="微软雅黑" panose="020B0503020204020204" pitchFamily="34" charset="-122"/>
                <a:ea typeface="微软雅黑" panose="020B0503020204020204" pitchFamily="34" charset="-122"/>
              </a:rPr>
              <a:t>定时间区间内节点联系紧密</a:t>
            </a:r>
            <a:endParaRPr lang="en-US" altLang="zh-CN" sz="20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3F4DE96-6D35-49BA-AE59-A25A0AB7DFA7}"/>
              </a:ext>
            </a:extLst>
          </p:cNvPr>
          <p:cNvSpPr txBox="1"/>
          <p:nvPr/>
        </p:nvSpPr>
        <p:spPr>
          <a:xfrm>
            <a:off x="11655198" y="6371255"/>
            <a:ext cx="370795"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8</a:t>
            </a:r>
            <a:endParaRPr lang="zh-CN" altLang="en-US" dirty="0">
              <a:latin typeface="Bodoni MT Black" panose="02070A03080606020203" pitchFamily="18" charset="0"/>
              <a:cs typeface="Aharoni" panose="02010803020104030203" pitchFamily="2" charset="-79"/>
            </a:endParaRPr>
          </a:p>
        </p:txBody>
      </p:sp>
      <p:sp>
        <p:nvSpPr>
          <p:cNvPr id="9" name="文本框 8">
            <a:extLst>
              <a:ext uri="{FF2B5EF4-FFF2-40B4-BE49-F238E27FC236}">
                <a16:creationId xmlns:a16="http://schemas.microsoft.com/office/drawing/2014/main" id="{0CB70B6F-B1A4-44C3-AC38-7E73BDBA72B1}"/>
              </a:ext>
            </a:extLst>
          </p:cNvPr>
          <p:cNvSpPr txBox="1"/>
          <p:nvPr/>
        </p:nvSpPr>
        <p:spPr>
          <a:xfrm>
            <a:off x="396161" y="2569623"/>
            <a:ext cx="6755540" cy="2831031"/>
          </a:xfrm>
          <a:prstGeom prst="rect">
            <a:avLst/>
          </a:prstGeom>
          <a:noFill/>
        </p:spPr>
        <p:txBody>
          <a:bodyPr wrap="square">
            <a:spAutoFit/>
          </a:bodyPr>
          <a:lstStyle/>
          <a:p>
            <a:pPr marL="742950" lvl="1"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微博话题：每个话题有特定时限</a:t>
            </a:r>
            <a:endParaRPr lang="en-US" altLang="zh-CN" dirty="0">
              <a:latin typeface="微软雅黑" panose="020B0503020204020204" pitchFamily="34" charset="-122"/>
              <a:ea typeface="微软雅黑" panose="020B0503020204020204" pitchFamily="34" charset="-122"/>
            </a:endParaRPr>
          </a:p>
          <a:p>
            <a:pPr marL="742950" lvl="1"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课程微信群：作业 </a:t>
            </a:r>
            <a:r>
              <a:rPr lang="en-US" altLang="zh-CN" dirty="0" err="1">
                <a:latin typeface="微软雅黑" panose="020B0503020204020204" pitchFamily="34" charset="-122"/>
                <a:ea typeface="微软雅黑" panose="020B0503020204020204" pitchFamily="34" charset="-122"/>
              </a:rPr>
              <a:t>ddl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或考试前消息活跃</a:t>
            </a:r>
            <a:endParaRPr lang="en-US" altLang="zh-CN" dirty="0">
              <a:latin typeface="微软雅黑" panose="020B0503020204020204" pitchFamily="34" charset="-122"/>
              <a:ea typeface="微软雅黑" panose="020B0503020204020204" pitchFamily="34" charset="-122"/>
            </a:endParaRPr>
          </a:p>
          <a:p>
            <a:pPr marL="742950" lvl="1"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银行转账：在 </a:t>
            </a:r>
            <a:r>
              <a:rPr lang="en-US" altLang="zh-CN" dirty="0">
                <a:latin typeface="微软雅黑" panose="020B0503020204020204" pitchFamily="34" charset="-122"/>
                <a:ea typeface="微软雅黑" panose="020B0503020204020204" pitchFamily="34" charset="-122"/>
              </a:rPr>
              <a:t>[Jan. 14, Jan. 16] </a:t>
            </a:r>
            <a:r>
              <a:rPr lang="zh-CN" altLang="en-US" dirty="0">
                <a:latin typeface="微软雅黑" panose="020B0503020204020204" pitchFamily="34" charset="-122"/>
                <a:ea typeface="微软雅黑" panose="020B0503020204020204" pitchFamily="34" charset="-122"/>
              </a:rPr>
              <a:t>内，</a:t>
            </a:r>
            <a:r>
              <a:rPr lang="en-US" altLang="zh-CN" dirty="0">
                <a:latin typeface="微软雅黑" panose="020B0503020204020204" pitchFamily="34" charset="-122"/>
                <a:ea typeface="微软雅黑" panose="020B0503020204020204" pitchFamily="34" charset="-122"/>
              </a:rPr>
              <a:t>ABCDE </a:t>
            </a:r>
            <a:r>
              <a:rPr lang="zh-CN" altLang="en-US" dirty="0">
                <a:latin typeface="微软雅黑" panose="020B0503020204020204" pitchFamily="34" charset="-122"/>
                <a:ea typeface="微软雅黑" panose="020B0503020204020204" pitchFamily="34" charset="-122"/>
              </a:rPr>
              <a:t>联系紧密</a:t>
            </a:r>
            <a:endParaRPr lang="en-US" altLang="zh-CN" dirty="0">
              <a:latin typeface="微软雅黑" panose="020B0503020204020204" pitchFamily="34" charset="-122"/>
              <a:ea typeface="微软雅黑" panose="020B0503020204020204" pitchFamily="34" charset="-122"/>
            </a:endParaRPr>
          </a:p>
          <a:p>
            <a:pPr lvl="1">
              <a:lnSpc>
                <a:spcPct val="20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 </a:t>
            </a:r>
            <a:r>
              <a:rPr lang="en-US" altLang="zh-CN" dirty="0">
                <a:latin typeface="微软雅黑" panose="020B0503020204020204" pitchFamily="34" charset="-122"/>
                <a:ea typeface="微软雅黑" panose="020B0503020204020204" pitchFamily="34" charset="-122"/>
              </a:rPr>
              <a:t>[Feb. 8, Feb. 9]</a:t>
            </a:r>
            <a:r>
              <a:rPr lang="zh-CN" altLang="en-US" dirty="0">
                <a:latin typeface="微软雅黑" panose="020B0503020204020204" pitchFamily="34" charset="-122"/>
                <a:ea typeface="微软雅黑" panose="020B0503020204020204" pitchFamily="34" charset="-122"/>
              </a:rPr>
              <a:t> 内，</a:t>
            </a:r>
            <a:r>
              <a:rPr lang="en-US" altLang="zh-CN" dirty="0">
                <a:latin typeface="微软雅黑" panose="020B0503020204020204" pitchFamily="34" charset="-122"/>
                <a:ea typeface="微软雅黑" panose="020B0503020204020204" pitchFamily="34" charset="-122"/>
              </a:rPr>
              <a:t>EFHIJKL </a:t>
            </a:r>
            <a:r>
              <a:rPr lang="zh-CN" altLang="en-US" dirty="0">
                <a:latin typeface="微软雅黑" panose="020B0503020204020204" pitchFamily="34" charset="-122"/>
                <a:ea typeface="微软雅黑" panose="020B0503020204020204" pitchFamily="34" charset="-122"/>
              </a:rPr>
              <a:t>联系紧密</a:t>
            </a:r>
            <a:endParaRPr lang="en-US" altLang="zh-CN" dirty="0">
              <a:latin typeface="微软雅黑" panose="020B0503020204020204" pitchFamily="34" charset="-122"/>
              <a:ea typeface="微软雅黑" panose="020B0503020204020204" pitchFamily="34" charset="-122"/>
            </a:endParaRPr>
          </a:p>
          <a:p>
            <a:pPr lvl="1">
              <a:lnSpc>
                <a:spcPct val="20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可能对应洗钱团伙</a:t>
            </a:r>
            <a:r>
              <a:rPr lang="en-US" altLang="zh-CN" baseline="30000" dirty="0">
                <a:latin typeface="微软雅黑" panose="020B0503020204020204" pitchFamily="34" charset="-122"/>
                <a:ea typeface="微软雅黑" panose="020B0503020204020204" pitchFamily="34" charset="-122"/>
              </a:rPr>
              <a:t>[1]</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A71065AA-EC87-4989-AAFC-45BCBAE38885}"/>
              </a:ext>
            </a:extLst>
          </p:cNvPr>
          <p:cNvCxnSpPr/>
          <p:nvPr/>
        </p:nvCxnSpPr>
        <p:spPr>
          <a:xfrm>
            <a:off x="473029" y="6364524"/>
            <a:ext cx="11154410" cy="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AFDCBB97-A474-446C-8FE8-034DECD86326}"/>
              </a:ext>
            </a:extLst>
          </p:cNvPr>
          <p:cNvSpPr txBox="1"/>
          <p:nvPr/>
        </p:nvSpPr>
        <p:spPr>
          <a:xfrm>
            <a:off x="473029" y="6355360"/>
            <a:ext cx="11154410" cy="461665"/>
          </a:xfrm>
          <a:prstGeom prst="rect">
            <a:avLst/>
          </a:prstGeom>
          <a:noFill/>
        </p:spPr>
        <p:txBody>
          <a:bodyPr wrap="square">
            <a:spAutoFit/>
          </a:bodyPr>
          <a:lstStyle/>
          <a:p>
            <a:r>
              <a:rPr lang="en-US" altLang="zh-CN" sz="1200" b="0" i="0" dirty="0">
                <a:solidFill>
                  <a:srgbClr val="222222"/>
                </a:solidFill>
                <a:effectLst/>
                <a:latin typeface="Bahnschrift" panose="020B0502040204020203" pitchFamily="34" charset="0"/>
              </a:rPr>
              <a:t>[1] Wen D, Huang Y, Zhang Y, et al. Efficiently Answering Span-Reachability Queries in Large Temporal Graphs[C]//2020 IEEE 36th International Conference on Data Engineering (ICDE). IEEE, 2020: 1153-1164.</a:t>
            </a:r>
          </a:p>
        </p:txBody>
      </p:sp>
    </p:spTree>
    <p:extLst>
      <p:ext uri="{BB962C8B-B14F-4D97-AF65-F5344CB8AC3E}">
        <p14:creationId xmlns:p14="http://schemas.microsoft.com/office/powerpoint/2010/main" val="340012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DF8AD60C-63EE-463F-9F9F-CC970B6BB918}"/>
              </a:ext>
            </a:extLst>
          </p:cNvPr>
          <p:cNvSpPr txBox="1"/>
          <p:nvPr/>
        </p:nvSpPr>
        <p:spPr>
          <a:xfrm>
            <a:off x="551067" y="1031214"/>
            <a:ext cx="309245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Research Content</a:t>
            </a:r>
            <a:endParaRPr lang="zh-CN" altLang="en-US" sz="16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6E0561C-5F64-4E36-A874-C76FAF515086}"/>
              </a:ext>
            </a:extLst>
          </p:cNvPr>
          <p:cNvSpPr txBox="1"/>
          <p:nvPr/>
        </p:nvSpPr>
        <p:spPr>
          <a:xfrm>
            <a:off x="551067" y="463448"/>
            <a:ext cx="1826141" cy="584775"/>
          </a:xfrm>
          <a:prstGeom prst="rect">
            <a:avLst/>
          </a:prstGeom>
          <a:noFill/>
        </p:spPr>
        <p:txBody>
          <a:bodyPr wrap="none" rtlCol="0">
            <a:spAutoFit/>
          </a:bodyPr>
          <a:lstStyle/>
          <a:p>
            <a:r>
              <a:rPr lang="zh-CN" altLang="en-US" sz="3200" b="1" dirty="0">
                <a:solidFill>
                  <a:srgbClr val="993300"/>
                </a:solidFill>
                <a:latin typeface="微软雅黑" panose="020B0503020204020204" pitchFamily="34" charset="-122"/>
                <a:ea typeface="微软雅黑" panose="020B0503020204020204" pitchFamily="34" charset="-122"/>
              </a:rPr>
              <a:t>研究内容</a:t>
            </a:r>
            <a:endParaRPr lang="zh-CN" altLang="en-US" sz="32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BBC98A9-F772-48BF-BAD7-4CDE7952E060}"/>
              </a:ext>
            </a:extLst>
          </p:cNvPr>
          <p:cNvSpPr txBox="1"/>
          <p:nvPr/>
        </p:nvSpPr>
        <p:spPr>
          <a:xfrm>
            <a:off x="551067" y="1801772"/>
            <a:ext cx="10415677" cy="3192669"/>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基于 </a:t>
            </a:r>
            <a:r>
              <a:rPr lang="en-US" altLang="zh-CN" sz="2000" dirty="0" err="1">
                <a:latin typeface="微软雅黑" panose="020B0503020204020204" pitchFamily="34" charset="-122"/>
                <a:ea typeface="微软雅黑" panose="020B0503020204020204" pitchFamily="34" charset="-122"/>
              </a:rPr>
              <a:t>FastSGG</a:t>
            </a:r>
            <a:r>
              <a:rPr lang="en-US" altLang="zh-CN" sz="2000" baseline="30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，实现能生成带有锚社区结构的时序社交网络图的算法</a:t>
            </a:r>
          </a:p>
          <a:p>
            <a:pPr marL="800100" lvl="1" indent="-342900">
              <a:lnSpc>
                <a:spcPct val="200000"/>
              </a:lnSpc>
              <a:buFontTx/>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输入配置信息，如特定的度数分布和时间区间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800100" lvl="1" indent="-342900">
              <a:lnSpc>
                <a:spcPct val="200000"/>
              </a:lnSpc>
              <a:buFontTx/>
              <a:buChar char="-"/>
            </a:pPr>
            <a:r>
              <a:rPr lang="zh-CN" altLang="en-US" sz="2000" dirty="0">
                <a:latin typeface="微软雅黑" panose="020B0503020204020204" pitchFamily="34" charset="-122"/>
                <a:ea typeface="微软雅黑" panose="020B0503020204020204" pitchFamily="34" charset="-122"/>
              </a:rPr>
              <a:t>生成带有锚社区的时序社交网络图</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200000"/>
              </a:lnSpc>
              <a:buFontTx/>
              <a:buChar char="-"/>
            </a:pPr>
            <a:r>
              <a:rPr lang="zh-CN" altLang="en-US" sz="2000" dirty="0">
                <a:latin typeface="微软雅黑" panose="020B0503020204020204" pitchFamily="34" charset="-122"/>
                <a:ea typeface="微软雅黑" panose="020B0503020204020204" pitchFamily="34" charset="-122"/>
              </a:rPr>
              <a:t>输出 </a:t>
            </a:r>
            <a:r>
              <a:rPr lang="en-US" altLang="zh-CN" sz="2000" dirty="0">
                <a:latin typeface="微软雅黑" panose="020B0503020204020204" pitchFamily="34" charset="-122"/>
                <a:ea typeface="微软雅黑" panose="020B0503020204020204" pitchFamily="34" charset="-122"/>
              </a:rPr>
              <a:t>ground truth</a:t>
            </a:r>
            <a:r>
              <a:rPr lang="zh-CN" altLang="en-US" sz="2000" dirty="0">
                <a:latin typeface="微软雅黑" panose="020B0503020204020204" pitchFamily="34" charset="-122"/>
                <a:ea typeface="微软雅黑" panose="020B0503020204020204" pitchFamily="34" charset="-122"/>
              </a:rPr>
              <a:t>信息，包括数据集本身、统计信息和社区结构信息等。</a:t>
            </a:r>
            <a:endParaRPr lang="en-US" altLang="zh-CN" sz="2000" dirty="0">
              <a:latin typeface="微软雅黑" panose="020B0503020204020204" pitchFamily="34" charset="-122"/>
              <a:ea typeface="微软雅黑" panose="020B0503020204020204" pitchFamily="34" charset="-122"/>
            </a:endParaRPr>
          </a:p>
          <a:p>
            <a:pPr marL="342900" indent="-342900">
              <a:lnSpc>
                <a:spcPct val="2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设计并实现一个社交网络图生成管理系统，完成数据生成的配置和结果的可视化。</a:t>
            </a:r>
            <a:endParaRPr lang="en-US" altLang="zh-CN"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08542A3-1918-46FE-8E20-4D2CD1CA522B}"/>
              </a:ext>
            </a:extLst>
          </p:cNvPr>
          <p:cNvSpPr txBox="1"/>
          <p:nvPr/>
        </p:nvSpPr>
        <p:spPr>
          <a:xfrm>
            <a:off x="11655198" y="6371255"/>
            <a:ext cx="370795" cy="369332"/>
          </a:xfrm>
          <a:prstGeom prst="rect">
            <a:avLst/>
          </a:prstGeom>
          <a:noFill/>
        </p:spPr>
        <p:txBody>
          <a:bodyPr wrap="square">
            <a:spAutoFit/>
          </a:bodyPr>
          <a:lstStyle/>
          <a:p>
            <a:r>
              <a:rPr lang="en-US" altLang="zh-CN" dirty="0">
                <a:latin typeface="Bodoni MT Black" panose="02070A03080606020203" pitchFamily="18" charset="0"/>
                <a:ea typeface="微软雅黑" panose="020B0503020204020204" pitchFamily="34" charset="-122"/>
                <a:cs typeface="Aharoni" panose="02010803020104030203" pitchFamily="2" charset="-79"/>
              </a:rPr>
              <a:t>9</a:t>
            </a:r>
            <a:endParaRPr lang="zh-CN" altLang="en-US" dirty="0">
              <a:latin typeface="Bodoni MT Black" panose="02070A03080606020203" pitchFamily="18" charset="0"/>
              <a:cs typeface="Aharoni" panose="02010803020104030203" pitchFamily="2" charset="-79"/>
            </a:endParaRPr>
          </a:p>
        </p:txBody>
      </p:sp>
      <p:cxnSp>
        <p:nvCxnSpPr>
          <p:cNvPr id="6" name="直接连接符 5">
            <a:extLst>
              <a:ext uri="{FF2B5EF4-FFF2-40B4-BE49-F238E27FC236}">
                <a16:creationId xmlns:a16="http://schemas.microsoft.com/office/drawing/2014/main" id="{49862E94-C654-4C26-9F21-65C14D09640B}"/>
              </a:ext>
            </a:extLst>
          </p:cNvPr>
          <p:cNvCxnSpPr/>
          <p:nvPr/>
        </p:nvCxnSpPr>
        <p:spPr>
          <a:xfrm>
            <a:off x="473029" y="6364524"/>
            <a:ext cx="11154410" cy="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16D00BB5-BC30-4DF2-BE92-ED89B6DBF781}"/>
              </a:ext>
            </a:extLst>
          </p:cNvPr>
          <p:cNvSpPr txBox="1"/>
          <p:nvPr/>
        </p:nvSpPr>
        <p:spPr>
          <a:xfrm>
            <a:off x="473029" y="6355360"/>
            <a:ext cx="11154410" cy="461665"/>
          </a:xfrm>
          <a:prstGeom prst="rect">
            <a:avLst/>
          </a:prstGeom>
          <a:noFill/>
        </p:spPr>
        <p:txBody>
          <a:bodyPr wrap="square">
            <a:spAutoFit/>
          </a:bodyPr>
          <a:lstStyle/>
          <a:p>
            <a:r>
              <a:rPr lang="en-US" altLang="zh-CN" sz="1200" b="0" i="0" dirty="0">
                <a:solidFill>
                  <a:srgbClr val="222222"/>
                </a:solidFill>
                <a:effectLst/>
                <a:latin typeface="Bahnschrift" panose="020B0502040204020203" pitchFamily="34" charset="0"/>
              </a:rPr>
              <a:t>[</a:t>
            </a:r>
            <a:r>
              <a:rPr lang="en-US" altLang="zh-CN" sz="1200" dirty="0">
                <a:solidFill>
                  <a:srgbClr val="222222"/>
                </a:solidFill>
                <a:latin typeface="Bahnschrift" panose="020B0502040204020203" pitchFamily="34" charset="0"/>
              </a:rPr>
              <a:t>1</a:t>
            </a:r>
            <a:r>
              <a:rPr lang="en-US" altLang="zh-CN" sz="1200" b="0" i="0" dirty="0">
                <a:solidFill>
                  <a:srgbClr val="222222"/>
                </a:solidFill>
                <a:effectLst/>
                <a:latin typeface="Bahnschrift" panose="020B0502040204020203" pitchFamily="34" charset="0"/>
              </a:rPr>
              <a:t>] Wang C, Wang B, Huang B, et al. </a:t>
            </a:r>
            <a:r>
              <a:rPr lang="en-US" altLang="zh-CN" sz="1200" b="0" i="0" dirty="0" err="1">
                <a:solidFill>
                  <a:srgbClr val="222222"/>
                </a:solidFill>
                <a:effectLst/>
                <a:latin typeface="Bahnschrift" panose="020B0502040204020203" pitchFamily="34" charset="0"/>
              </a:rPr>
              <a:t>FastSGG</a:t>
            </a:r>
            <a:r>
              <a:rPr lang="en-US" altLang="zh-CN" sz="1200" b="0" i="0" dirty="0">
                <a:solidFill>
                  <a:srgbClr val="222222"/>
                </a:solidFill>
                <a:effectLst/>
                <a:latin typeface="Bahnschrift" panose="020B0502040204020203" pitchFamily="34" charset="0"/>
              </a:rPr>
              <a:t>: Efficient Social Graph Generation Using a Degree Distribution Generation Model[C]//2021 IEEE 37th International Conference on Data Engineering (ICDE). IEEE, 2021: 564-575.</a:t>
            </a:r>
          </a:p>
        </p:txBody>
      </p:sp>
    </p:spTree>
    <p:extLst>
      <p:ext uri="{BB962C8B-B14F-4D97-AF65-F5344CB8AC3E}">
        <p14:creationId xmlns:p14="http://schemas.microsoft.com/office/powerpoint/2010/main" val="24307740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6899</TotalTime>
  <Words>2967</Words>
  <Application>Microsoft Office PowerPoint</Application>
  <PresentationFormat>宽屏</PresentationFormat>
  <Paragraphs>361</Paragraphs>
  <Slides>19</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-apple-system</vt:lpstr>
      <vt:lpstr>等线</vt:lpstr>
      <vt:lpstr>等线 Light</vt:lpstr>
      <vt:lpstr>楷体</vt:lpstr>
      <vt:lpstr>微软雅黑</vt:lpstr>
      <vt:lpstr>Arial</vt:lpstr>
      <vt:lpstr>Bahnschrift</vt:lpstr>
      <vt:lpstr>Bodoni MT Black</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3298825551@qq.com</dc:creator>
  <cp:lastModifiedBy>3298825551@qq.com</cp:lastModifiedBy>
  <cp:revision>76</cp:revision>
  <dcterms:created xsi:type="dcterms:W3CDTF">2021-09-15T16:57:41Z</dcterms:created>
  <dcterms:modified xsi:type="dcterms:W3CDTF">2022-02-24T01:44:39Z</dcterms:modified>
</cp:coreProperties>
</file>