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38" r:id="rId4"/>
    <p:sldId id="339" r:id="rId5"/>
    <p:sldId id="349" r:id="rId6"/>
    <p:sldId id="341" r:id="rId7"/>
    <p:sldId id="350" r:id="rId8"/>
    <p:sldId id="344" r:id="rId9"/>
    <p:sldId id="356" r:id="rId10"/>
    <p:sldId id="355" r:id="rId11"/>
    <p:sldId id="357" r:id="rId12"/>
    <p:sldId id="358" r:id="rId13"/>
    <p:sldId id="359" r:id="rId14"/>
    <p:sldId id="360" r:id="rId15"/>
    <p:sldId id="361" r:id="rId16"/>
    <p:sldId id="351" r:id="rId17"/>
    <p:sldId id="362" r:id="rId18"/>
    <p:sldId id="34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298825551@qq.com" initials="3" lastIdx="1" clrIdx="0">
    <p:extLst>
      <p:ext uri="{19B8F6BF-5375-455C-9EA6-DF929625EA0E}">
        <p15:presenceInfo xmlns:p15="http://schemas.microsoft.com/office/powerpoint/2012/main" userId="275cb173a5d3ce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85C12"/>
    <a:srgbClr val="FBE5D6"/>
    <a:srgbClr val="DAE3F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9" autoAdjust="0"/>
    <p:restoredTop sz="88964" autoAdjust="0"/>
  </p:normalViewPr>
  <p:slideViewPr>
    <p:cSldViewPr snapToGrid="0">
      <p:cViewPr>
        <p:scale>
          <a:sx n="137" d="100"/>
          <a:sy n="137" d="100"/>
        </p:scale>
        <p:origin x="-295" y="-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5EF10-77E6-4DEB-9B1A-E9E02E21192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CB09-A821-42C5-B4B3-A849D2C89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各位老师好，我是软件</a:t>
            </a:r>
            <a:r>
              <a:rPr lang="en-US" altLang="zh-CN" dirty="0"/>
              <a:t>83</a:t>
            </a:r>
            <a:r>
              <a:rPr lang="zh-CN" altLang="en-US" dirty="0"/>
              <a:t>班的郑舒文，目前在王朝坤老师的指导下做毕业设计，题目是锚社区时序社交网络图生成算法的研究。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84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首先是时序图生成，其最重要的是时间戳的生成。</a:t>
                </a:r>
                <a:endParaRPr lang="en-US" altLang="zh-CN" dirty="0"/>
              </a:p>
              <a:p>
                <a:r>
                  <a:rPr lang="zh-CN" altLang="en-US" dirty="0"/>
                  <a:t>对每类时序边，如果能事先知道时间戳分布，即可为每条边赋值时间戳。</a:t>
                </a:r>
                <a:endParaRPr lang="en-US" altLang="zh-CN" dirty="0"/>
              </a:p>
              <a:p>
                <a:r>
                  <a:rPr lang="zh-CN" altLang="en-US" dirty="0"/>
                  <a:t>分析多个真实时序数据集，选取展示了这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个数据集，第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个数据集是加州大学社交平台上用户之间私聊的数据，后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个分别是</a:t>
                </a:r>
                <a:r>
                  <a:rPr lang="en-US" altLang="zh-CN" dirty="0"/>
                  <a:t>ask ubuntu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mathoverflow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super user</a:t>
                </a:r>
                <a:r>
                  <a:rPr lang="zh-CN" altLang="en-US" dirty="0"/>
                  <a:t>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个网站的交互数据。</a:t>
                </a:r>
                <a:endParaRPr lang="en-US" altLang="zh-CN" dirty="0"/>
              </a:p>
              <a:p>
                <a:r>
                  <a:rPr lang="zh-CN" altLang="en-US" dirty="0"/>
                  <a:t>统计图的横坐标是时间戳，纵坐标是该时刻新加入图的边数量，发现各个数据集的分布各不相同。</a:t>
                </a:r>
                <a:endParaRPr lang="en-US" altLang="zh-CN" dirty="0"/>
              </a:p>
              <a:p>
                <a:r>
                  <a:rPr lang="zh-CN" altLang="en-US" dirty="0"/>
                  <a:t>于是算法让用户来指定这个分布，默认采用均匀分布，从而能利用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e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p>
                    <m:r>
                      <a:rPr lang="en-US" altLang="zh-CN" sz="12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𝑮</m:t>
                    </m:r>
                  </m:oMath>
                </a14:m>
                <a:r>
                  <a:rPr lang="zh-CN" altLang="en-US" dirty="0"/>
                  <a:t>模型快速得到时间戳赋值。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首先是时序图生成。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对于每类时序边，用户输入最小最大时间戳。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时间戳生成的思路大致有两种：一种是在图中搜索路径，并在路径上递增赋值边的时间戳，考虑到</a:t>
                </a:r>
                <a:r>
                  <a:rPr lang="en-US" altLang="zh-CN" dirty="0" err="1"/>
                  <a:t>FastSGG</a:t>
                </a:r>
                <a:r>
                  <a:rPr lang="zh-CN" altLang="en-US" dirty="0"/>
                  <a:t>能够生成</a:t>
                </a:r>
                <a:r>
                  <a:rPr lang="en-US" altLang="zh-CN" dirty="0"/>
                  <a:t>trillion</a:t>
                </a:r>
                <a:r>
                  <a:rPr lang="zh-CN" altLang="en-US" dirty="0"/>
                  <a:t>级数据，这种方式效率不够高；第二种方式是通过边上时间戳的分布来赋值。</a:t>
                </a:r>
                <a:endParaRPr lang="en-US" altLang="zh-CN" dirty="0"/>
              </a:p>
              <a:p>
                <a:r>
                  <a:rPr lang="zh-CN" altLang="en-US" dirty="0"/>
                  <a:t>通过分析</a:t>
                </a:r>
                <a:r>
                  <a:rPr lang="en-US" altLang="zh-CN" dirty="0" err="1"/>
                  <a:t>CollegeMsg</a:t>
                </a:r>
                <a:r>
                  <a:rPr lang="zh-CN" altLang="en-US" dirty="0"/>
                  <a:t>等等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个真实的时序数据集，得到如下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张</a:t>
                </a:r>
                <a:r>
                  <a:rPr lang="en-US" altLang="zh-CN" dirty="0"/>
                  <a:t>【</a:t>
                </a:r>
                <a:r>
                  <a:rPr lang="zh-CN" altLang="en-US" dirty="0"/>
                  <a:t>时间戳</a:t>
                </a:r>
                <a:r>
                  <a:rPr lang="en-US" altLang="zh-CN" dirty="0"/>
                  <a:t>timestamp </a:t>
                </a:r>
                <a:r>
                  <a:rPr lang="zh-CN" altLang="en-US" dirty="0"/>
                  <a:t>到 该时刻时序边数量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的统计图，发现：能够从各图中发现一些规律，但难以统一，于是将该分布交由用户决定，从而利用</a:t>
                </a:r>
                <a:r>
                  <a:rPr lang="en-US" altLang="zh-CN" sz="1200" b="1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𝑫^𝟐 𝑮</a:t>
                </a:r>
                <a:r>
                  <a:rPr lang="zh-CN" altLang="en-US" dirty="0"/>
                  <a:t>模型快速得到边上的时间戳赋值。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62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接下来是锚社区生成。以左图配置为例，用户希望生成有</a:t>
            </a:r>
            <a:r>
              <a:rPr lang="en-US" altLang="zh-CN" dirty="0"/>
              <a:t>100</a:t>
            </a:r>
            <a:r>
              <a:rPr lang="zh-CN" altLang="en-US" dirty="0"/>
              <a:t>个节点、</a:t>
            </a:r>
            <a:r>
              <a:rPr lang="en-US" altLang="zh-CN" dirty="0"/>
              <a:t>800</a:t>
            </a:r>
            <a:r>
              <a:rPr lang="zh-CN" altLang="en-US" dirty="0"/>
              <a:t>条边、</a:t>
            </a:r>
            <a:r>
              <a:rPr lang="en-US" altLang="zh-CN" dirty="0"/>
              <a:t>3</a:t>
            </a:r>
            <a:r>
              <a:rPr lang="zh-CN" altLang="en-US" dirty="0"/>
              <a:t>个社区的锚社区时序社交网络图，</a:t>
            </a:r>
            <a:r>
              <a:rPr lang="zh-CN" altLang="en-US" b="1" dirty="0"/>
              <a:t>为了便于讲解和展示</a:t>
            </a:r>
            <a:r>
              <a:rPr lang="zh-CN" altLang="en-US" b="0" dirty="0"/>
              <a:t>，这里的配置输入都取得比较简单。</a:t>
            </a:r>
            <a:endParaRPr lang="en-US" altLang="zh-CN" b="0" dirty="0"/>
          </a:p>
          <a:p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dirty="0"/>
              <a:t>其中和时间相关的输入有：</a:t>
            </a:r>
            <a:endParaRPr lang="en-US" altLang="zh-CN" dirty="0"/>
          </a:p>
          <a:p>
            <a:r>
              <a:rPr lang="zh-CN" altLang="en-US" dirty="0"/>
              <a:t>最小时间戳：</a:t>
            </a:r>
            <a:r>
              <a:rPr lang="en-US" altLang="zh-CN" dirty="0"/>
              <a:t>0</a:t>
            </a:r>
            <a:r>
              <a:rPr lang="zh-CN" altLang="en-US" dirty="0"/>
              <a:t>，最大时间戳：</a:t>
            </a:r>
            <a:r>
              <a:rPr lang="en-US" altLang="zh-CN" dirty="0"/>
              <a:t>20</a:t>
            </a:r>
            <a:r>
              <a:rPr lang="zh-CN" altLang="en-US" dirty="0"/>
              <a:t>，时间窗口长度：</a:t>
            </a:r>
            <a:r>
              <a:rPr lang="en-US" altLang="zh-CN" dirty="0"/>
              <a:t>10</a:t>
            </a:r>
          </a:p>
          <a:p>
            <a:r>
              <a:rPr lang="zh-CN" altLang="en-US" dirty="0"/>
              <a:t>那么结合社区数量，可生成</a:t>
            </a:r>
            <a:r>
              <a:rPr lang="en-US" altLang="zh-CN" dirty="0"/>
              <a:t>3</a:t>
            </a:r>
            <a:r>
              <a:rPr lang="zh-CN" altLang="en-US" dirty="0"/>
              <a:t>个锚定时间窗口：</a:t>
            </a:r>
            <a:r>
              <a:rPr lang="en-US" altLang="zh-CN" sz="1200" dirty="0">
                <a:latin typeface="Lucida Console" panose="020B0609040504020204" pitchFamily="49" charset="0"/>
                <a:ea typeface="微软雅黑" panose="020B0503020204020204" pitchFamily="34" charset="-122"/>
              </a:rPr>
              <a:t>[0,10]  [5,15]  [10,20]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66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接下来生成社区内的结构。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首先不考虑社区间重叠关系，依据幂律分布决定社区大小后，直接连续地把节点分配到社区。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对应到样例</a:t>
            </a:r>
            <a:r>
              <a:rPr lang="en-US" altLang="zh-CN" dirty="0"/>
              <a:t>community1</a:t>
            </a:r>
            <a:r>
              <a:rPr lang="zh-CN" altLang="en-US" dirty="0"/>
              <a:t>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用邻接矩阵图来画出社区划分，</a:t>
            </a:r>
            <a:r>
              <a:rPr lang="zh-CN" altLang="en-US" dirty="0"/>
              <a:t>有</a:t>
            </a:r>
            <a:r>
              <a:rPr lang="en-US" altLang="zh-CN" sz="1200" dirty="0">
                <a:latin typeface="Lucida Console" panose="020B0609040504020204" pitchFamily="49" charset="0"/>
              </a:rPr>
              <a:t>[0-38] [39-71] [72-99]</a:t>
            </a:r>
            <a:r>
              <a:rPr lang="zh-CN" altLang="en-US" sz="1200" dirty="0">
                <a:latin typeface="Lucida Console" panose="020B0609040504020204" pitchFamily="49" charset="0"/>
              </a:rPr>
              <a:t>的划分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这里把开题时的“社区随机选取节点”换成“节点连续分配到社区”，大大提升代码效率。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然后考虑社区重叠：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先生成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个重叠对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p,q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，它表示社区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之间发生重叠。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其次为每对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q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随机一个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之间的重叠系数。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p&lt;q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，重叠部分就是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中编号较大的那部分节点，其在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中的比例即为重叠系数。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对应到样例</a:t>
            </a:r>
            <a:r>
              <a:rPr lang="zh-CN" altLang="en-US" dirty="0"/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号社区和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号社区发生系数为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的重叠，对应到邻接矩阵，重叠部分就是图中的紫色区域。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值得一提的是，如果有很多个社区，而其中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个社区发生了两两重叠，那么它们彼此的重叠关系</a:t>
            </a:r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可以用右边这个韦恩图来表达，即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号社区和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号社区的重叠节点是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号社区和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号社区的重叠节点的子集。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这可以对应到真实世界当中，比如某学术会议的普通与会人员经常变更，而核心成员则在一定时间段内相对更加稳定。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4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选定节点后来生成边：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dirty="0"/>
              <a:t>首先各社区按照社区划分，各自独立生成内部时序边，用邻接矩阵图中各主对角矩阵的阴影区域来表达。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dirty="0"/>
              <a:t>其次对于重叠节点，它应该既能和</a:t>
            </a:r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dirty="0"/>
              <a:t>社区</a:t>
            </a:r>
            <a:r>
              <a:rPr lang="en-US" altLang="zh-CN" dirty="0"/>
              <a:t>p</a:t>
            </a:r>
            <a:r>
              <a:rPr lang="zh-CN" altLang="en-US" dirty="0"/>
              <a:t>发生</a:t>
            </a:r>
            <a:r>
              <a:rPr lang="en-US" altLang="zh-CN" dirty="0"/>
              <a:t>p</a:t>
            </a:r>
            <a:r>
              <a:rPr lang="zh-CN" altLang="en-US" dirty="0"/>
              <a:t>对应时间区间内的连接，又能和</a:t>
            </a:r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b="1" dirty="0"/>
              <a:t>自身这个重叠部分</a:t>
            </a:r>
            <a:r>
              <a:rPr lang="zh-CN" altLang="en-US" dirty="0"/>
              <a:t>以及和</a:t>
            </a:r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en-US" altLang="zh-CN" b="1" dirty="0"/>
              <a:t>q</a:t>
            </a:r>
            <a:r>
              <a:rPr lang="zh-CN" altLang="en-US" dirty="0"/>
              <a:t>发生在</a:t>
            </a:r>
            <a:r>
              <a:rPr lang="en-US" altLang="zh-CN" dirty="0"/>
              <a:t>q</a:t>
            </a:r>
            <a:r>
              <a:rPr lang="zh-CN" altLang="en-US" dirty="0"/>
              <a:t>对应的连接。</a:t>
            </a:r>
            <a:endParaRPr lang="en-US" altLang="zh-CN" dirty="0"/>
          </a:p>
          <a:p>
            <a:r>
              <a:rPr lang="zh-CN" altLang="en-US" dirty="0"/>
              <a:t>由于重叠节点是从社区 </a:t>
            </a:r>
            <a:r>
              <a:rPr lang="en-US" altLang="zh-CN" dirty="0"/>
              <a:t>p </a:t>
            </a:r>
            <a:r>
              <a:rPr lang="zh-CN" altLang="en-US" dirty="0"/>
              <a:t>分出来的，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因此在代码里需要额外补充的是后面这部分，就是图中的紫色阴影部分。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59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最后，生成锚社区外的结构：</a:t>
            </a:r>
            <a:endParaRPr lang="en-US" altLang="zh-CN" dirty="0"/>
          </a:p>
          <a:p>
            <a:r>
              <a:rPr lang="zh-CN" altLang="en-US" dirty="0"/>
              <a:t>对每个源节点 </a:t>
            </a:r>
            <a:r>
              <a:rPr lang="en-US" altLang="zh-CN" dirty="0" err="1"/>
              <a:t>i</a:t>
            </a:r>
            <a:r>
              <a:rPr lang="zh-CN" altLang="en-US" dirty="0"/>
              <a:t>，随机选取目标节点 </a:t>
            </a:r>
            <a:r>
              <a:rPr lang="en-US" altLang="zh-CN" dirty="0"/>
              <a:t>j</a:t>
            </a:r>
            <a:r>
              <a:rPr lang="zh-CN" altLang="en-US" dirty="0"/>
              <a:t>，求节点 </a:t>
            </a:r>
            <a:r>
              <a:rPr lang="en-US" altLang="zh-CN" dirty="0" err="1"/>
              <a:t>i</a:t>
            </a:r>
            <a:r>
              <a:rPr lang="en-US" altLang="zh-CN" dirty="0"/>
              <a:t> j </a:t>
            </a:r>
            <a:r>
              <a:rPr lang="zh-CN" altLang="en-US" dirty="0"/>
              <a:t>所在社区集合的交集：</a:t>
            </a:r>
            <a:endParaRPr lang="en-US" altLang="zh-CN" dirty="0"/>
          </a:p>
          <a:p>
            <a:r>
              <a:rPr lang="zh-CN" altLang="en-US" dirty="0"/>
              <a:t>如果交集为空，则</a:t>
            </a:r>
            <a:r>
              <a:rPr lang="en-US" altLang="zh-CN" dirty="0" err="1"/>
              <a:t>i</a:t>
            </a:r>
            <a:r>
              <a:rPr lang="en-US" altLang="zh-CN" dirty="0"/>
              <a:t> j</a:t>
            </a:r>
            <a:r>
              <a:rPr lang="zh-CN" altLang="en-US" dirty="0"/>
              <a:t>不曾共处在同一社区，时间戳在时间全集上取值。</a:t>
            </a:r>
            <a:endParaRPr lang="en-US" altLang="zh-CN" dirty="0"/>
          </a:p>
          <a:p>
            <a:r>
              <a:rPr lang="zh-CN" altLang="en-US" dirty="0"/>
              <a:t>如果交集不为空，则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有公共的所属社区，需要求出公共社区的时间区间集合，进而求出它在</a:t>
            </a:r>
            <a:r>
              <a:rPr lang="zh-CN" altLang="en-US" sz="1200" dirty="0">
                <a:latin typeface="Lucida Console" panose="020B0609040504020204" pitchFamily="49" charset="0"/>
                <a:ea typeface="微软雅黑" panose="020B0503020204020204" pitchFamily="34" charset="-122"/>
              </a:rPr>
              <a:t>时间全集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上的补集，时间戳在补集上取值。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这种对节点求社区交集的方式能够应对很复杂的社区重叠关系。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45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最后，来看该配置样例输入算法后的真实生成情况：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dirty="0"/>
              <a:t>community1</a:t>
            </a:r>
            <a:r>
              <a:rPr lang="zh-CN" altLang="en-US" dirty="0"/>
              <a:t>的数据集文件，每行数据分别为源节点编号、目标节点编号、时间戳。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dirty="0"/>
              <a:t>community1</a:t>
            </a:r>
            <a:r>
              <a:rPr lang="zh-CN" altLang="en-US" dirty="0"/>
              <a:t>的动态热力图，以时间戳为热力值。</a:t>
            </a:r>
            <a:endParaRPr lang="en-US" altLang="zh-CN" dirty="0"/>
          </a:p>
          <a:p>
            <a:r>
              <a:rPr lang="zh-CN" altLang="en-US" dirty="0"/>
              <a:t>（由于两个节点之间可能发生多条时序边，在渲染时先前的时间戳热力值会被后来的覆盖。）</a:t>
            </a:r>
            <a:endParaRPr lang="en-US" altLang="zh-CN" dirty="0"/>
          </a:p>
          <a:p>
            <a:r>
              <a:rPr lang="zh-CN" altLang="en-US" dirty="0"/>
              <a:t>（所以生成的最后，和重叠节点相关的矩阵元素以红色居多，其中红色代表较大的热力值。）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32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最后我的未来计划如下：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08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目前，算法还有待调整和优化：如时间窗口长度可以符合指定分布，而不是被固定住； 算法可以做时间和空间上的优化；可以采用图数据库存储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其次，我需要设计实验，比较本算法与</a:t>
            </a:r>
            <a:r>
              <a:rPr lang="en-US" altLang="zh-CN" dirty="0" err="1"/>
              <a:t>FastSGG</a:t>
            </a:r>
            <a:r>
              <a:rPr lang="zh-CN" altLang="en-US" dirty="0"/>
              <a:t>及其他</a:t>
            </a:r>
            <a:r>
              <a:rPr lang="en-US" altLang="zh-CN" dirty="0"/>
              <a:t>baseline</a:t>
            </a:r>
            <a:r>
              <a:rPr lang="zh-CN" altLang="en-US" dirty="0"/>
              <a:t>的性能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我需要设计</a:t>
            </a:r>
            <a:r>
              <a:rPr lang="en-US" altLang="zh-CN" dirty="0"/>
              <a:t>ground truth</a:t>
            </a:r>
            <a:r>
              <a:rPr lang="zh-CN" altLang="en-US" dirty="0"/>
              <a:t>文件格式、统计方法和可视化方式，并返回给用户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最后我需要基于算法，按照已有的系统架构和原型设计来实现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社交网络图生成管理系统。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2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我的汇报到此结束，谢谢大家！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9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首先让我们回顾一下研究内容。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00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首先锚社区的定义是：在锚定时间区间内节点联系紧密的社区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对应到真实世界：</a:t>
            </a:r>
            <a:endParaRPr lang="en-US" altLang="zh-CN" dirty="0"/>
          </a:p>
          <a:p>
            <a:r>
              <a:rPr lang="zh-CN" altLang="en-US" dirty="0"/>
              <a:t>* 锚社区可以表示微博的话题，在某个特定时限内话题引起人们热烈的讨论，而在这个时限之外热度渐渐消失；</a:t>
            </a:r>
            <a:endParaRPr lang="en-US" altLang="zh-CN" dirty="0"/>
          </a:p>
          <a:p>
            <a:r>
              <a:rPr lang="zh-CN" altLang="en-US" dirty="0"/>
              <a:t>* 在银行转账场景中，如右图所示，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之间分别有群体转账频繁，它们</a:t>
            </a:r>
            <a:r>
              <a:rPr lang="zh-CN" altLang="en-US" dirty="0"/>
              <a:t>很可能对应着洗钱团伙。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5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我的研究内容是基于</a:t>
            </a:r>
            <a:r>
              <a:rPr lang="en-US" altLang="zh-CN" dirty="0" err="1"/>
              <a:t>FastSGG</a:t>
            </a:r>
            <a:r>
              <a:rPr lang="zh-CN" altLang="en-US" dirty="0"/>
              <a:t>的工作，实现能生成锚社区结构的时序社交网络图算法。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算法接收配置信息，比如特定度数分布以及</a:t>
            </a:r>
            <a:r>
              <a:rPr lang="zh-CN" altLang="en-US" b="1" dirty="0"/>
              <a:t>锚定</a:t>
            </a:r>
            <a:r>
              <a:rPr lang="zh-CN" altLang="en-US" dirty="0"/>
              <a:t>的时间区间。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然后生成带有锚社区的时序社交网络图。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最后输出</a:t>
            </a:r>
            <a:r>
              <a:rPr lang="en-US" altLang="zh-CN" dirty="0"/>
              <a:t>ground truth</a:t>
            </a:r>
            <a:r>
              <a:rPr lang="zh-CN" altLang="en-US" dirty="0"/>
              <a:t>，包括数据集本身及其他统计信息、社区结构信息等等</a:t>
            </a:r>
            <a:endParaRPr lang="en-US" altLang="zh-CN" dirty="0"/>
          </a:p>
          <a:p>
            <a:r>
              <a:rPr lang="zh-CN" altLang="en-US" dirty="0"/>
              <a:t>进一步还将设计并实现一个图生成管理系统，在其上完成数据生成的配置和结果的可视化。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1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基于以上内容，我在开题时提出如下研究方案。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7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锚社区结构存在于时序图之中。因此首先算法需能生成一般的时序图。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然后，算法生成锚社区：用户输入所需变量后，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dirty="0"/>
              <a:t>第一步，基于以上变量生成 </a:t>
            </a:r>
            <a:r>
              <a:rPr lang="en-US" altLang="zh-CN" dirty="0"/>
              <a:t>n </a:t>
            </a:r>
            <a:r>
              <a:rPr lang="zh-CN" altLang="en-US" dirty="0"/>
              <a:t>个时间窗口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dirty="0"/>
              <a:t>第二步，算法生成社区内的结构：对每个锚定的时间窗口，随机选取节点生成社区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下一页</a:t>
            </a:r>
            <a:r>
              <a:rPr lang="en-US" altLang="zh-CN" dirty="0"/>
              <a:t>】</a:t>
            </a:r>
            <a:r>
              <a:rPr lang="zh-CN" altLang="en-US" dirty="0"/>
              <a:t>第三步，算法生成社区外的结构，即生成社区之间的一些结构：对源节点</a:t>
            </a:r>
            <a:r>
              <a:rPr lang="en-US" altLang="zh-CN" dirty="0"/>
              <a:t>u</a:t>
            </a:r>
            <a:r>
              <a:rPr lang="zh-CN" altLang="en-US" dirty="0"/>
              <a:t>和目标节点</a:t>
            </a:r>
            <a:r>
              <a:rPr lang="en-US" altLang="zh-CN" dirty="0"/>
              <a:t>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如果</a:t>
            </a:r>
            <a:r>
              <a:rPr lang="en-US" altLang="zh-CN" dirty="0"/>
              <a:t>v</a:t>
            </a:r>
            <a:r>
              <a:rPr lang="zh-CN" altLang="en-US" dirty="0"/>
              <a:t>不在</a:t>
            </a:r>
            <a:r>
              <a:rPr lang="en-US" altLang="zh-CN" dirty="0"/>
              <a:t>u</a:t>
            </a:r>
            <a:r>
              <a:rPr lang="zh-CN" altLang="en-US" dirty="0"/>
              <a:t>的社区里，</a:t>
            </a:r>
            <a:r>
              <a:rPr lang="en-US" altLang="zh-CN" dirty="0" err="1"/>
              <a:t>uv</a:t>
            </a:r>
            <a:r>
              <a:rPr lang="zh-CN" altLang="en-US" dirty="0"/>
              <a:t>可以以任意时间戳相连（因为</a:t>
            </a:r>
            <a:r>
              <a:rPr lang="en-US" altLang="zh-CN" dirty="0" err="1"/>
              <a:t>uv</a:t>
            </a:r>
            <a:r>
              <a:rPr lang="zh-CN" altLang="en-US" dirty="0"/>
              <a:t>在拓扑结构上就在</a:t>
            </a:r>
            <a:r>
              <a:rPr lang="en-US" altLang="zh-CN" dirty="0"/>
              <a:t>u</a:t>
            </a:r>
            <a:r>
              <a:rPr lang="zh-CN" altLang="en-US" dirty="0"/>
              <a:t>的所有社区之外）。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如果</a:t>
            </a:r>
            <a:r>
              <a:rPr lang="en-US" altLang="zh-CN" dirty="0"/>
              <a:t>v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的社区里，</a:t>
            </a:r>
            <a:r>
              <a:rPr lang="en-US" altLang="zh-CN" dirty="0" err="1"/>
              <a:t>uv</a:t>
            </a:r>
            <a:r>
              <a:rPr lang="zh-CN" altLang="en-US" dirty="0"/>
              <a:t>也可以相连，但是时间戳要在共处社区对应的时间区间之外（这样虽然</a:t>
            </a:r>
            <a:r>
              <a:rPr lang="en-US" altLang="zh-CN" dirty="0" err="1"/>
              <a:t>uv</a:t>
            </a:r>
            <a:r>
              <a:rPr lang="zh-CN" altLang="en-US" dirty="0"/>
              <a:t>在拓扑上相连，但是</a:t>
            </a:r>
            <a:r>
              <a:rPr lang="en-US" altLang="zh-CN" dirty="0"/>
              <a:t>v</a:t>
            </a:r>
            <a:r>
              <a:rPr lang="zh-CN" altLang="en-US" dirty="0"/>
              <a:t>在时间上跑到了这个社区的外面）。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生成完毕后，算法返回数据集及对应的</a:t>
            </a:r>
            <a:r>
              <a:rPr lang="en-US" altLang="zh-CN" dirty="0"/>
              <a:t>ground truth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除此之外还基于算法提出了系统架构设计。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1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下面介绍我的工作进度。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6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这是我在开题时制定的工作计划，目前我的进度大致符合预期。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2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对应到研究方案来看，我已经完成其中大部分内容，如标红部分所示。</a:t>
            </a:r>
            <a:endParaRPr lang="en-US" altLang="zh-CN" dirty="0"/>
          </a:p>
          <a:p>
            <a:r>
              <a:rPr lang="zh-CN" altLang="en-US" dirty="0"/>
              <a:t>由于数据生成算法研究的这个工作更关心生成数据的一套</a:t>
            </a:r>
            <a:r>
              <a:rPr lang="zh-CN" altLang="en-US" b="1" dirty="0"/>
              <a:t>方法</a:t>
            </a:r>
            <a:r>
              <a:rPr lang="zh-CN" altLang="en-US" dirty="0"/>
              <a:t>，因此工作进度方面的汇报就将按照所列框架展开，继续</a:t>
            </a:r>
            <a:r>
              <a:rPr lang="zh-CN" altLang="en-US" b="1" dirty="0"/>
              <a:t>深化算法</a:t>
            </a:r>
            <a:r>
              <a:rPr lang="zh-CN" altLang="en-US" dirty="0"/>
              <a:t>模块的内容。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BCB09-A821-42C5-B4B3-A849D2C89D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1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B28B3-8BA1-4382-87B8-19216E512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114642-1280-459B-A6A4-EC702DC16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BA3C0-9229-43F4-A200-3BAEB6D7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CBC6-3528-4A95-BB2A-C6B8372F7A49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C5163-4DF8-42D1-B775-8F26FCE5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3CA0E-1F15-4160-935C-B4183C17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9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C945A-5459-41EA-A92E-0348F277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CCD19-2AD3-4C4E-9AAD-37E60B728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2E6DB-6BD9-44A5-AABC-B14E52B4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A42-F82B-418B-ABCF-5E9C2C185EB9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D085A-2FD5-42D6-94B8-1004AA0F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81C45-0DE5-42B9-AD93-90945BF6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7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7C68F-897D-48E0-99A4-C3E7553AC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E8E8D-6A67-4FE4-A6F1-B4D8AB465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54DE6-3B1C-49AA-9D89-A77DD703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B2F-88A1-4A8F-BF96-00812011FC86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D3F46-B1D9-445C-AB86-700BB360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9C745-934C-4D3E-8E0F-C76D7368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8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5C0EB-69F4-4D0C-8E43-3A6679D5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F97BD-623E-418C-9FAF-A984AB1F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4D8D7-DF75-4603-B911-59CE1FD6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93B-AC64-4024-9BF3-37B810A2C602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BDBCD-8752-4D31-B9AA-6A7C6C7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79CD0-97DF-4AEA-95CD-1D772355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9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B10A-A905-42B0-8897-45898E9B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3F7FD-F427-4A79-8588-9FFDDBF7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ABCB5-9564-49E8-820D-74E82382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3516-5156-43A9-9939-344F48E8C47A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3C8FF-68BD-4EFD-BBA1-1B0924A2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5C246-6810-4374-A0DC-B80655CF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9A04D-8FE3-480F-9CA0-6ECC1F3C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1E691-ACA2-4809-865E-F8743E5C3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81F0A-5AED-453E-AA52-1DFD4E01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352C9-5728-404A-AFA8-A024971F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D729-B644-4464-BA7D-E001D0CE99A1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CDF61-E685-4892-AB8D-185C360F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5A283-6DDB-4FB6-8F9B-21D32C77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2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5DE5A-D503-4278-BE55-CB08BE5B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1670E-D64A-40E4-B2D6-84E2C8A4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87D644-0604-428A-B310-DC7C1CF0B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0A9031-81E3-4A46-89D8-8C0E1DB65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4997D3-F279-49A7-94FB-9EC5F5360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6232EB-7FFA-4D31-B8BC-1E78068F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CA49-ADA9-4209-B532-148210FEC508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F5CFA-EBAF-481C-AB6E-F230FD56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6801B-252D-47F4-81CE-3D981C4F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0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CB944-DFD9-45BB-B25A-8AF8F111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7D0690-ECCB-4C9D-8377-848058D8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D04-1155-46E0-9A42-872F2949EDA7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3EA133-ADF5-46BD-A75D-CCF276A9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D7D80-14CB-439F-832B-3BFCF768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7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86216-7C0A-4F62-A57E-A3427C77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DA1-E1B0-4693-8F70-F1E5B485F5C1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98361F-81AC-4773-A720-ADA7D35B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A19C7-B9E6-4E41-9E80-B36DBFF4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3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84F90-0EC2-48EC-A825-DAD10848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3980C-3DF6-42E3-937B-1632B283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0D6EE-A657-41D2-A360-33E3F981E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71B26-CB4E-4E4A-853F-DF984780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BBCE-F48A-41C8-BFA5-489977014BBB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DC484-A3FE-4353-BB62-59ACAE0D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37E56-3CD7-41FD-AB1D-18746F75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6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E9A87-1503-4810-9DBA-1C26FA02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CE1CED-3F01-455B-A4D2-8DAF08473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95B6A-E846-44AA-B622-2E1DA9D12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6E8D0A-6B30-4A81-9E08-7279A242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AD17-2C5B-4950-AF50-BDC1E2513D5F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FAB0C-8D71-4BA5-9747-A48CC946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B6FB5-2F10-4C61-BEA6-6B17AEC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48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00C8BD-A02E-49AC-9203-E6D74A47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B21BC-4272-41B1-B680-A4B47C30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FD454-ED94-4363-A248-E132EBE89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1634-6B79-4289-9A33-1C9B50BBE894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693FF-F24A-4840-976F-014067E2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0B66B-8580-4A99-8965-721736CE1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1A41-1378-4BFC-B45D-6CFED6CD3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6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B194A39-0C37-40FC-B7B2-BA433AC70035}"/>
              </a:ext>
            </a:extLst>
          </p:cNvPr>
          <p:cNvGrpSpPr/>
          <p:nvPr/>
        </p:nvGrpSpPr>
        <p:grpSpPr>
          <a:xfrm>
            <a:off x="505677" y="1832941"/>
            <a:ext cx="11180648" cy="1754326"/>
            <a:chOff x="1663701" y="2274838"/>
            <a:chExt cx="12979491" cy="175432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A9E29EB-2565-45C7-84A6-958F9EA240DE}"/>
                </a:ext>
              </a:extLst>
            </p:cNvPr>
            <p:cNvSpPr txBox="1"/>
            <p:nvPr/>
          </p:nvSpPr>
          <p:spPr>
            <a:xfrm>
              <a:off x="1663701" y="2274838"/>
              <a:ext cx="129794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锚社区时序社交网络图生成算法研究</a:t>
              </a:r>
              <a:endParaRPr lang="en-US" altLang="zh-CN" sz="54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921D9A2-6946-4B6C-9FD3-0ED21A17ECEF}"/>
                </a:ext>
              </a:extLst>
            </p:cNvPr>
            <p:cNvSpPr txBox="1"/>
            <p:nvPr/>
          </p:nvSpPr>
          <p:spPr>
            <a:xfrm>
              <a:off x="1682514" y="3210277"/>
              <a:ext cx="988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on Generation of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Temporal Graph with Anchor Communities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A69C3DA-B532-438B-86BA-5F488EF90AF4}"/>
              </a:ext>
            </a:extLst>
          </p:cNvPr>
          <p:cNvSpPr txBox="1"/>
          <p:nvPr/>
        </p:nvSpPr>
        <p:spPr>
          <a:xfrm>
            <a:off x="521883" y="4678872"/>
            <a:ext cx="320467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郑舒文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导师：    王朝坤 副教授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CD1A2E-510A-4550-8750-CA4105768563}"/>
              </a:ext>
            </a:extLst>
          </p:cNvPr>
          <p:cNvSpPr txBox="1"/>
          <p:nvPr/>
        </p:nvSpPr>
        <p:spPr>
          <a:xfrm>
            <a:off x="7824108" y="3325657"/>
            <a:ext cx="4052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仓耳玄三M W05" panose="02020400000000000000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仓耳玄三M W05" panose="02020400000000000000" charset="-122"/>
              </a:rPr>
              <a:t>毕业设计中期报告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仓耳玄三M W05" panose="0202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73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Progress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工作进度：时序图生成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C5A7C7-DDEA-451D-983B-148508BC90CD}"/>
              </a:ext>
            </a:extLst>
          </p:cNvPr>
          <p:cNvSpPr txBox="1"/>
          <p:nvPr/>
        </p:nvSpPr>
        <p:spPr>
          <a:xfrm>
            <a:off x="11527972" y="6371255"/>
            <a:ext cx="49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10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DE2048-FAFD-4BD3-912B-0372D297FABD}"/>
              </a:ext>
            </a:extLst>
          </p:cNvPr>
          <p:cNvSpPr txBox="1"/>
          <p:nvPr/>
        </p:nvSpPr>
        <p:spPr>
          <a:xfrm>
            <a:off x="551066" y="1425123"/>
            <a:ext cx="9420566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最小时间戳 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min_ts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和最大时间戳 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max_ts</a:t>
            </a:r>
            <a:endParaRPr lang="en-US" altLang="zh-CN" sz="1600" dirty="0">
              <a:latin typeface="Lucida Console" panose="020B060904050402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时间戳生成：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分析真实时序数据：分布各不相同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42A50D-DCB9-431B-8909-5F25501DC4A8}"/>
                  </a:ext>
                </a:extLst>
              </p:cNvPr>
              <p:cNvSpPr txBox="1"/>
              <p:nvPr/>
            </p:nvSpPr>
            <p:spPr>
              <a:xfrm>
                <a:off x="1017039" y="5819849"/>
                <a:ext cx="8488620" cy="420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用户指定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【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时间戳 </a:t>
                </a:r>
                <a:r>
                  <a:rPr lang="en-US" altLang="zh-CN" sz="1600" dirty="0" err="1">
                    <a:latin typeface="Lucida Console" panose="020B0609040504020204" pitchFamily="49" charset="0"/>
                    <a:ea typeface="微软雅黑" panose="020B0503020204020204" pitchFamily="34" charset="-122"/>
                  </a:rPr>
                  <a:t>ts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–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该时刻加入的时序边数量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】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分布，利用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𝐺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模型得到时间戳赋值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42A50D-DCB9-431B-8909-5F25501DC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9" y="5819849"/>
                <a:ext cx="8488620" cy="420115"/>
              </a:xfrm>
              <a:prstGeom prst="rect">
                <a:avLst/>
              </a:prstGeom>
              <a:blipFill>
                <a:blip r:embed="rId3"/>
                <a:stretch>
                  <a:fillRect l="-287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F7112CB-1B57-4511-B22C-5F94207A9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3"/>
          <a:stretch/>
        </p:blipFill>
        <p:spPr>
          <a:xfrm>
            <a:off x="65532" y="2646360"/>
            <a:ext cx="3069295" cy="24739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D01606-BEB9-4B71-A824-5C600CDDBF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8853"/>
          <a:stretch/>
        </p:blipFill>
        <p:spPr>
          <a:xfrm>
            <a:off x="3134827" y="2646360"/>
            <a:ext cx="2948945" cy="24739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70006D-B29E-4CD1-82B1-84B372A127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r="9197"/>
          <a:stretch/>
        </p:blipFill>
        <p:spPr>
          <a:xfrm>
            <a:off x="6083772" y="2632316"/>
            <a:ext cx="2900447" cy="24833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B432E2-9B84-4B04-9FDA-CCEEF10AC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12" y="2636997"/>
            <a:ext cx="3298667" cy="2474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C0A4AA1-FAAE-418E-B9E7-BA1F93127B09}"/>
              </a:ext>
            </a:extLst>
          </p:cNvPr>
          <p:cNvSpPr txBox="1"/>
          <p:nvPr/>
        </p:nvSpPr>
        <p:spPr>
          <a:xfrm>
            <a:off x="524457" y="5016054"/>
            <a:ext cx="24692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badi" panose="020B0604020104020204" pitchFamily="34" charset="0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Abadi" panose="020B0604020104020204" pitchFamily="34" charset="0"/>
                <a:ea typeface="微软雅黑" panose="020B0503020204020204" pitchFamily="34" charset="-122"/>
              </a:rPr>
              <a:t>rivate messages sent on an online social network at the University of California, Irvine.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9C8797-00BE-4A30-A173-86F7E3185099}"/>
              </a:ext>
            </a:extLst>
          </p:cNvPr>
          <p:cNvSpPr txBox="1"/>
          <p:nvPr/>
        </p:nvSpPr>
        <p:spPr>
          <a:xfrm>
            <a:off x="3345838" y="5016054"/>
            <a:ext cx="28790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badi" panose="020B0604020104020204" pitchFamily="34" charset="0"/>
              </a:rPr>
              <a:t>A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temporal network of interactions on the stack exchange web site 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Ask Ubuntu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.</a:t>
            </a:r>
            <a:endParaRPr lang="zh-CN" altLang="en-US" sz="1400" dirty="0">
              <a:latin typeface="Abadi" panose="020B0604020104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7E5C1A-F8A3-4EB0-8BA1-871EDCE1324B}"/>
              </a:ext>
            </a:extLst>
          </p:cNvPr>
          <p:cNvSpPr txBox="1"/>
          <p:nvPr/>
        </p:nvSpPr>
        <p:spPr>
          <a:xfrm>
            <a:off x="6274027" y="5016054"/>
            <a:ext cx="28790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badi" panose="020B0604020104020204" pitchFamily="34" charset="0"/>
              </a:rPr>
              <a:t>A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temporal network of interactions on the stack exchange web site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Math Overflow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.</a:t>
            </a:r>
            <a:endParaRPr lang="zh-CN" altLang="en-US" sz="1400" dirty="0">
              <a:latin typeface="Abadi" panose="020B0604020104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8D3A28-467F-4B9D-9219-7884BF6CF4DE}"/>
              </a:ext>
            </a:extLst>
          </p:cNvPr>
          <p:cNvSpPr txBox="1"/>
          <p:nvPr/>
        </p:nvSpPr>
        <p:spPr>
          <a:xfrm>
            <a:off x="9202216" y="5016054"/>
            <a:ext cx="28790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badi" panose="020B0604020104020204" pitchFamily="34" charset="0"/>
              </a:rPr>
              <a:t>A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temporal network of interactions on the stack exchange web site 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Super User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.</a:t>
            </a:r>
            <a:endParaRPr lang="zh-CN" altLang="en-US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7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72B9F2-8A89-477F-9B5A-2EDD9BA91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"/>
          <a:stretch/>
        </p:blipFill>
        <p:spPr>
          <a:xfrm>
            <a:off x="551066" y="1841672"/>
            <a:ext cx="5455815" cy="482557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Progress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工作进度：锚社区生成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C5A7C7-DDEA-451D-983B-148508BC90CD}"/>
              </a:ext>
            </a:extLst>
          </p:cNvPr>
          <p:cNvSpPr txBox="1"/>
          <p:nvPr/>
        </p:nvSpPr>
        <p:spPr>
          <a:xfrm>
            <a:off x="11527972" y="6371255"/>
            <a:ext cx="49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11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DE2048-FAFD-4BD3-912B-0372D297FABD}"/>
              </a:ext>
            </a:extLst>
          </p:cNvPr>
          <p:cNvSpPr txBox="1"/>
          <p:nvPr/>
        </p:nvSpPr>
        <p:spPr>
          <a:xfrm>
            <a:off x="551066" y="1425123"/>
            <a:ext cx="1998354" cy="422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以如下配置为例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1017DC-27EB-4745-93CC-403052F6B977}"/>
              </a:ext>
            </a:extLst>
          </p:cNvPr>
          <p:cNvSpPr txBox="1"/>
          <p:nvPr/>
        </p:nvSpPr>
        <p:spPr>
          <a:xfrm>
            <a:off x="2188385" y="-755802"/>
            <a:ext cx="7143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锚社区节点划分应该满足：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社区之间有重叠；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社区的并集覆盖所有节点。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923481-365F-4E45-B511-7186DE1DCB77}"/>
              </a:ext>
            </a:extLst>
          </p:cNvPr>
          <p:cNvSpPr txBox="1"/>
          <p:nvPr/>
        </p:nvSpPr>
        <p:spPr>
          <a:xfrm>
            <a:off x="6185121" y="1425123"/>
            <a:ext cx="5129635" cy="3006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时间窗口相关输入：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min_ts</a:t>
            </a:r>
            <a:r>
              <a:rPr lang="en-US" altLang="zh-CN" sz="1600" b="1" dirty="0">
                <a:latin typeface="Lucida Console" panose="020B0609040504020204" pitchFamily="49" charset="0"/>
                <a:ea typeface="微软雅黑" panose="020B0503020204020204" pitchFamily="34" charset="-122"/>
              </a:rPr>
              <a:t>: 0</a:t>
            </a:r>
            <a:r>
              <a:rPr lang="zh-CN" altLang="en-US" sz="1600" b="1" dirty="0">
                <a:latin typeface="Lucida Console" panose="020B060904050402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follow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边最小时间戳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max_ts</a:t>
            </a:r>
            <a:r>
              <a:rPr lang="en-US" altLang="zh-CN" sz="1600" b="1" dirty="0">
                <a:latin typeface="Lucida Console" panose="020B0609040504020204" pitchFamily="49" charset="0"/>
                <a:ea typeface="微软雅黑" panose="020B0503020204020204" pitchFamily="34" charset="-122"/>
              </a:rPr>
              <a:t>: 20</a:t>
            </a:r>
            <a:r>
              <a:rPr lang="zh-CN" altLang="en-US" sz="1600" b="1" dirty="0">
                <a:latin typeface="Lucida Console" panose="020B060904050402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follow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边最大时间戳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win_size</a:t>
            </a:r>
            <a:r>
              <a:rPr lang="en-US" altLang="zh-CN" sz="1600" b="1" dirty="0">
                <a:latin typeface="Lucida Console" panose="020B0609040504020204" pitchFamily="49" charset="0"/>
                <a:ea typeface="微软雅黑" panose="020B0503020204020204" pitchFamily="34" charset="-122"/>
              </a:rPr>
              <a:t>: 10</a:t>
            </a:r>
            <a:r>
              <a:rPr lang="zh-CN" altLang="en-US" sz="1600" b="1" dirty="0">
                <a:latin typeface="Lucida Console" panose="020B060904050402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时间窗口长度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时间窗口生成：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结合社区数量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amount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，即可得到每个时间窗口：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[0,10]  [5,15]  [10,20]</a:t>
            </a:r>
            <a:endParaRPr lang="zh-CN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E7769-6A80-415B-99F2-C62F9D878E33}"/>
              </a:ext>
            </a:extLst>
          </p:cNvPr>
          <p:cNvSpPr/>
          <p:nvPr/>
        </p:nvSpPr>
        <p:spPr>
          <a:xfrm>
            <a:off x="1000507" y="4614022"/>
            <a:ext cx="985158" cy="338554"/>
          </a:xfrm>
          <a:prstGeom prst="rect">
            <a:avLst/>
          </a:prstGeom>
          <a:noFill/>
          <a:ln w="19050">
            <a:solidFill>
              <a:srgbClr val="99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D45D4E-619A-4F11-ACE5-548F29450650}"/>
              </a:ext>
            </a:extLst>
          </p:cNvPr>
          <p:cNvSpPr/>
          <p:nvPr/>
        </p:nvSpPr>
        <p:spPr>
          <a:xfrm>
            <a:off x="1132403" y="5643846"/>
            <a:ext cx="1102125" cy="175613"/>
          </a:xfrm>
          <a:prstGeom prst="rect">
            <a:avLst/>
          </a:prstGeom>
          <a:noFill/>
          <a:ln w="19050">
            <a:solidFill>
              <a:srgbClr val="99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1A7D44C-4168-4A2C-A5DB-3718833A8850}"/>
              </a:ext>
            </a:extLst>
          </p:cNvPr>
          <p:cNvGrpSpPr/>
          <p:nvPr/>
        </p:nvGrpSpPr>
        <p:grpSpPr>
          <a:xfrm>
            <a:off x="7764826" y="3156820"/>
            <a:ext cx="3046441" cy="2868565"/>
            <a:chOff x="7764826" y="3156820"/>
            <a:chExt cx="3046441" cy="2868565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0B68A5F-B5C8-4F66-9C52-0CC5D2B5301B}"/>
                </a:ext>
              </a:extLst>
            </p:cNvPr>
            <p:cNvSpPr/>
            <p:nvPr/>
          </p:nvSpPr>
          <p:spPr>
            <a:xfrm>
              <a:off x="8128918" y="3435625"/>
              <a:ext cx="2682349" cy="2589760"/>
            </a:xfrm>
            <a:prstGeom prst="rect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A85F354-4EDD-43BA-9971-E1243423A61F}"/>
                </a:ext>
              </a:extLst>
            </p:cNvPr>
            <p:cNvSpPr txBox="1"/>
            <p:nvPr/>
          </p:nvSpPr>
          <p:spPr>
            <a:xfrm>
              <a:off x="8015522" y="3165373"/>
              <a:ext cx="332512" cy="326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DCC434E-F481-47F8-AA44-B7D49FA64494}"/>
                </a:ext>
              </a:extLst>
            </p:cNvPr>
            <p:cNvSpPr txBox="1"/>
            <p:nvPr/>
          </p:nvSpPr>
          <p:spPr>
            <a:xfrm>
              <a:off x="9137580" y="3159416"/>
              <a:ext cx="444587" cy="326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39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B760F76-1202-4D9A-AECE-4C4610FAD2DA}"/>
                </a:ext>
              </a:extLst>
            </p:cNvPr>
            <p:cNvSpPr txBox="1"/>
            <p:nvPr/>
          </p:nvSpPr>
          <p:spPr>
            <a:xfrm>
              <a:off x="10041294" y="3156820"/>
              <a:ext cx="444587" cy="326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72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D5D3B5C-B23A-4F32-9CAC-CAB41991C922}"/>
                </a:ext>
              </a:extLst>
            </p:cNvPr>
            <p:cNvSpPr txBox="1"/>
            <p:nvPr/>
          </p:nvSpPr>
          <p:spPr>
            <a:xfrm>
              <a:off x="7764826" y="4430578"/>
              <a:ext cx="444587" cy="326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39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AABC8A2-784E-4460-AC0C-72CB4B4D7A47}"/>
                </a:ext>
              </a:extLst>
            </p:cNvPr>
            <p:cNvSpPr txBox="1"/>
            <p:nvPr/>
          </p:nvSpPr>
          <p:spPr>
            <a:xfrm>
              <a:off x="7773097" y="5327673"/>
              <a:ext cx="444587" cy="326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72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DEAF85C7-B9F2-4B71-BC1C-F027AF3946A4}"/>
                </a:ext>
              </a:extLst>
            </p:cNvPr>
            <p:cNvCxnSpPr>
              <a:cxnSpLocks/>
            </p:cNvCxnSpPr>
            <p:nvPr/>
          </p:nvCxnSpPr>
          <p:spPr>
            <a:xfrm>
              <a:off x="9229373" y="3435625"/>
              <a:ext cx="1" cy="2574628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6FAB77B-3CEE-4BAD-85B2-E10770485D20}"/>
                </a:ext>
              </a:extLst>
            </p:cNvPr>
            <p:cNvCxnSpPr>
              <a:cxnSpLocks/>
            </p:cNvCxnSpPr>
            <p:nvPr/>
          </p:nvCxnSpPr>
          <p:spPr>
            <a:xfrm>
              <a:off x="10154690" y="3443191"/>
              <a:ext cx="1" cy="2574628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C86A363-68B5-443C-AAE8-CCB2DCB8812E}"/>
                </a:ext>
              </a:extLst>
            </p:cNvPr>
            <p:cNvCxnSpPr>
              <a:cxnSpLocks/>
            </p:cNvCxnSpPr>
            <p:nvPr/>
          </p:nvCxnSpPr>
          <p:spPr>
            <a:xfrm>
              <a:off x="8128172" y="4490101"/>
              <a:ext cx="2678201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AF289BA-6D4C-497D-8607-14081CA5A042}"/>
                </a:ext>
              </a:extLst>
            </p:cNvPr>
            <p:cNvCxnSpPr>
              <a:cxnSpLocks/>
            </p:cNvCxnSpPr>
            <p:nvPr/>
          </p:nvCxnSpPr>
          <p:spPr>
            <a:xfrm>
              <a:off x="8121427" y="5385202"/>
              <a:ext cx="2684946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Progress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工作进度：锚社区生成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C5A7C7-DDEA-451D-983B-148508BC90CD}"/>
              </a:ext>
            </a:extLst>
          </p:cNvPr>
          <p:cNvSpPr txBox="1"/>
          <p:nvPr/>
        </p:nvSpPr>
        <p:spPr>
          <a:xfrm>
            <a:off x="11527972" y="6371255"/>
            <a:ext cx="49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12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DE2048-FAFD-4BD3-912B-0372D297FABD}"/>
              </a:ext>
            </a:extLst>
          </p:cNvPr>
          <p:cNvSpPr txBox="1"/>
          <p:nvPr/>
        </p:nvSpPr>
        <p:spPr>
          <a:xfrm>
            <a:off x="551066" y="1425123"/>
            <a:ext cx="2275916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社区内结构生成</a:t>
            </a:r>
            <a:endParaRPr lang="zh-CN" altLang="en-US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1017DC-27EB-4745-93CC-403052F6B977}"/>
              </a:ext>
            </a:extLst>
          </p:cNvPr>
          <p:cNvSpPr txBox="1"/>
          <p:nvPr/>
        </p:nvSpPr>
        <p:spPr>
          <a:xfrm>
            <a:off x="2188385" y="-755802"/>
            <a:ext cx="7143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锚社区节点划分应该满足：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社区之间有重叠；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社区的并集覆盖所有节点。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39858F-01CA-4157-8E41-92B2917AAD51}"/>
              </a:ext>
            </a:extLst>
          </p:cNvPr>
          <p:cNvSpPr txBox="1"/>
          <p:nvPr/>
        </p:nvSpPr>
        <p:spPr>
          <a:xfrm>
            <a:off x="843246" y="1829521"/>
            <a:ext cx="6629400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社区划分：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不考虑重叠，按照社区大小幂律分布，连续地把节点分配到社区。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FAFC9B-59A2-4615-B8E2-AE70674D49D3}"/>
              </a:ext>
            </a:extLst>
          </p:cNvPr>
          <p:cNvSpPr txBox="1"/>
          <p:nvPr/>
        </p:nvSpPr>
        <p:spPr>
          <a:xfrm>
            <a:off x="7744140" y="1422906"/>
            <a:ext cx="4012431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D868AAC-30D6-45C0-B4A4-1D1DD530A2BC}"/>
              </a:ext>
            </a:extLst>
          </p:cNvPr>
          <p:cNvGrpSpPr/>
          <p:nvPr/>
        </p:nvGrpSpPr>
        <p:grpSpPr>
          <a:xfrm>
            <a:off x="1631787" y="4564857"/>
            <a:ext cx="2126912" cy="2071900"/>
            <a:chOff x="1631787" y="4564857"/>
            <a:chExt cx="2126912" cy="20719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3A0F07A-BB4A-44F1-85E8-F84B7CAE1553}"/>
                </a:ext>
              </a:extLst>
            </p:cNvPr>
            <p:cNvGrpSpPr/>
            <p:nvPr/>
          </p:nvGrpSpPr>
          <p:grpSpPr>
            <a:xfrm>
              <a:off x="1631787" y="4564857"/>
              <a:ext cx="2126912" cy="2071900"/>
              <a:chOff x="939000" y="4483249"/>
              <a:chExt cx="2126912" cy="20719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B3B66A-E7C3-48C4-BDE7-9E94A48E1C26}"/>
                  </a:ext>
                </a:extLst>
              </p:cNvPr>
              <p:cNvSpPr/>
              <p:nvPr/>
            </p:nvSpPr>
            <p:spPr>
              <a:xfrm>
                <a:off x="939000" y="4483249"/>
                <a:ext cx="871632" cy="843618"/>
              </a:xfrm>
              <a:prstGeom prst="rect">
                <a:avLst/>
              </a:prstGeom>
              <a:noFill/>
              <a:ln w="19050">
                <a:solidFill>
                  <a:srgbClr val="99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D017694-6512-43EA-B066-BA80D734D527}"/>
                  </a:ext>
                </a:extLst>
              </p:cNvPr>
              <p:cNvSpPr/>
              <p:nvPr/>
            </p:nvSpPr>
            <p:spPr>
              <a:xfrm>
                <a:off x="1810632" y="5326868"/>
                <a:ext cx="733500" cy="71611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B67302E-BB40-406A-96EB-34024F30714F}"/>
                  </a:ext>
                </a:extLst>
              </p:cNvPr>
              <p:cNvSpPr/>
              <p:nvPr/>
            </p:nvSpPr>
            <p:spPr>
              <a:xfrm>
                <a:off x="2544132" y="6042980"/>
                <a:ext cx="519459" cy="512169"/>
              </a:xfrm>
              <a:prstGeom prst="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AEE6E0-03E6-4A0E-8A18-ECDC511C4B97}"/>
                  </a:ext>
                </a:extLst>
              </p:cNvPr>
              <p:cNvSpPr/>
              <p:nvPr/>
            </p:nvSpPr>
            <p:spPr>
              <a:xfrm>
                <a:off x="1518057" y="5357132"/>
                <a:ext cx="265840" cy="68584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757B410-B9E0-4398-8916-53E4E059E234}"/>
                  </a:ext>
                </a:extLst>
              </p:cNvPr>
              <p:cNvSpPr/>
              <p:nvPr/>
            </p:nvSpPr>
            <p:spPr>
              <a:xfrm>
                <a:off x="1839687" y="5041445"/>
                <a:ext cx="704446" cy="25853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BA5D417-D2CC-4CC0-8284-DBDFD0307143}"/>
                  </a:ext>
                </a:extLst>
              </p:cNvPr>
              <p:cNvSpPr/>
              <p:nvPr/>
            </p:nvSpPr>
            <p:spPr>
              <a:xfrm>
                <a:off x="1520780" y="5041444"/>
                <a:ext cx="263117" cy="25853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E6F0074-2755-4355-AD90-215B48415B73}"/>
                  </a:ext>
                </a:extLst>
              </p:cNvPr>
              <p:cNvSpPr/>
              <p:nvPr/>
            </p:nvSpPr>
            <p:spPr>
              <a:xfrm>
                <a:off x="1611609" y="6073245"/>
                <a:ext cx="172287" cy="481904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2BF2920-9DFB-4E84-A181-485C1F46C8D9}"/>
                  </a:ext>
                </a:extLst>
              </p:cNvPr>
              <p:cNvSpPr/>
              <p:nvPr/>
            </p:nvSpPr>
            <p:spPr>
              <a:xfrm>
                <a:off x="1611609" y="5137008"/>
                <a:ext cx="172287" cy="162973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6A32174-0C51-4446-B0CA-D4BB04FC572E}"/>
                  </a:ext>
                </a:extLst>
              </p:cNvPr>
              <p:cNvSpPr/>
              <p:nvPr/>
            </p:nvSpPr>
            <p:spPr>
              <a:xfrm>
                <a:off x="2573188" y="5137008"/>
                <a:ext cx="492724" cy="162973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05A75FF-3D3D-4347-A131-524EF276025F}"/>
                  </a:ext>
                </a:extLst>
              </p:cNvPr>
              <p:cNvSpPr/>
              <p:nvPr/>
            </p:nvSpPr>
            <p:spPr>
              <a:xfrm>
                <a:off x="2345109" y="6067833"/>
                <a:ext cx="172287" cy="481904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D67851-8744-4107-8D33-EF0A0E331DC5}"/>
                  </a:ext>
                </a:extLst>
              </p:cNvPr>
              <p:cNvSpPr/>
              <p:nvPr/>
            </p:nvSpPr>
            <p:spPr>
              <a:xfrm>
                <a:off x="2345108" y="5853104"/>
                <a:ext cx="172287" cy="165253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FE56EE2-7156-4F8C-A093-673BF9B5A8F3}"/>
                  </a:ext>
                </a:extLst>
              </p:cNvPr>
              <p:cNvSpPr/>
              <p:nvPr/>
            </p:nvSpPr>
            <p:spPr>
              <a:xfrm>
                <a:off x="2570867" y="5853104"/>
                <a:ext cx="492724" cy="162973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38063CE-9928-4366-A8E2-03C2193CDC9E}"/>
                </a:ext>
              </a:extLst>
            </p:cNvPr>
            <p:cNvSpPr txBox="1"/>
            <p:nvPr/>
          </p:nvSpPr>
          <p:spPr>
            <a:xfrm>
              <a:off x="1631787" y="4591103"/>
              <a:ext cx="263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2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F77E456-F267-4306-98BC-E6AFC384BB49}"/>
                </a:ext>
              </a:extLst>
            </p:cNvPr>
            <p:cNvSpPr txBox="1"/>
            <p:nvPr/>
          </p:nvSpPr>
          <p:spPr>
            <a:xfrm>
              <a:off x="2492734" y="5435361"/>
              <a:ext cx="263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8A58B12-798E-4B87-9B65-087A32DD45E7}"/>
                </a:ext>
              </a:extLst>
            </p:cNvPr>
            <p:cNvSpPr txBox="1"/>
            <p:nvPr/>
          </p:nvSpPr>
          <p:spPr>
            <a:xfrm>
              <a:off x="3200748" y="6135203"/>
              <a:ext cx="263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92592F0-AE97-498B-8EC2-6D20C37A703B}"/>
              </a:ext>
            </a:extLst>
          </p:cNvPr>
          <p:cNvGrpSpPr/>
          <p:nvPr/>
        </p:nvGrpSpPr>
        <p:grpSpPr>
          <a:xfrm>
            <a:off x="4890828" y="4802440"/>
            <a:ext cx="1834231" cy="1609762"/>
            <a:chOff x="5168096" y="4821766"/>
            <a:chExt cx="1834231" cy="160976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1A80E78-CFA3-4575-8261-C489D1E6F92B}"/>
                </a:ext>
              </a:extLst>
            </p:cNvPr>
            <p:cNvGrpSpPr/>
            <p:nvPr/>
          </p:nvGrpSpPr>
          <p:grpSpPr>
            <a:xfrm>
              <a:off x="5168096" y="4821766"/>
              <a:ext cx="1834231" cy="1609762"/>
              <a:chOff x="4304082" y="4616764"/>
              <a:chExt cx="1406685" cy="122000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18F8148-2099-482A-9FE9-95BFE2C0029A}"/>
                  </a:ext>
                </a:extLst>
              </p:cNvPr>
              <p:cNvSpPr/>
              <p:nvPr/>
            </p:nvSpPr>
            <p:spPr>
              <a:xfrm>
                <a:off x="4304082" y="4616764"/>
                <a:ext cx="837709" cy="817060"/>
              </a:xfrm>
              <a:prstGeom prst="ellipse">
                <a:avLst/>
              </a:prstGeom>
              <a:noFill/>
              <a:ln w="19050">
                <a:solidFill>
                  <a:srgbClr val="9933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834B50-D8C6-4957-956F-B5EEE6464C87}"/>
                  </a:ext>
                </a:extLst>
              </p:cNvPr>
              <p:cNvSpPr/>
              <p:nvPr/>
            </p:nvSpPr>
            <p:spPr>
              <a:xfrm>
                <a:off x="4873058" y="4616764"/>
                <a:ext cx="837709" cy="81706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弧形 14">
                <a:extLst>
                  <a:ext uri="{FF2B5EF4-FFF2-40B4-BE49-F238E27FC236}">
                    <a16:creationId xmlns:a16="http://schemas.microsoft.com/office/drawing/2014/main" id="{C041F829-4717-45B7-8CAA-3ACCC6FFA2C3}"/>
                  </a:ext>
                </a:extLst>
              </p:cNvPr>
              <p:cNvSpPr/>
              <p:nvPr/>
            </p:nvSpPr>
            <p:spPr>
              <a:xfrm rot="18443946">
                <a:off x="4902505" y="5114647"/>
                <a:ext cx="418904" cy="551235"/>
              </a:xfrm>
              <a:prstGeom prst="arc">
                <a:avLst>
                  <a:gd name="adj1" fmla="val 16625327"/>
                  <a:gd name="adj2" fmla="val 3609348"/>
                </a:avLst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弧形 39">
                <a:extLst>
                  <a:ext uri="{FF2B5EF4-FFF2-40B4-BE49-F238E27FC236}">
                    <a16:creationId xmlns:a16="http://schemas.microsoft.com/office/drawing/2014/main" id="{96DD7A9A-5C7A-46CD-8B59-39070B59A6B7}"/>
                  </a:ext>
                </a:extLst>
              </p:cNvPr>
              <p:cNvSpPr/>
              <p:nvPr/>
            </p:nvSpPr>
            <p:spPr>
              <a:xfrm rot="6490321">
                <a:off x="4782893" y="5269054"/>
                <a:ext cx="751008" cy="384417"/>
              </a:xfrm>
              <a:prstGeom prst="arc">
                <a:avLst>
                  <a:gd name="adj1" fmla="val 14349277"/>
                  <a:gd name="adj2" fmla="val 6867381"/>
                </a:avLst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40C90597-C651-4650-A636-B6F7A46C05BB}"/>
                  </a:ext>
                </a:extLst>
              </p:cNvPr>
              <p:cNvSpPr/>
              <p:nvPr/>
            </p:nvSpPr>
            <p:spPr>
              <a:xfrm>
                <a:off x="4873058" y="4616764"/>
                <a:ext cx="837709" cy="817060"/>
              </a:xfrm>
              <a:prstGeom prst="arc">
                <a:avLst>
                  <a:gd name="adj1" fmla="val 7937010"/>
                  <a:gd name="adj2" fmla="val 9391261"/>
                </a:avLst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E327F04-4ED7-4A6D-A818-6054EDCC0680}"/>
                </a:ext>
              </a:extLst>
            </p:cNvPr>
            <p:cNvSpPr txBox="1"/>
            <p:nvPr/>
          </p:nvSpPr>
          <p:spPr>
            <a:xfrm>
              <a:off x="5222163" y="5243089"/>
              <a:ext cx="263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2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37DB62F-9983-417A-8AFB-6B6D177647DF}"/>
                </a:ext>
              </a:extLst>
            </p:cNvPr>
            <p:cNvSpPr txBox="1"/>
            <p:nvPr/>
          </p:nvSpPr>
          <p:spPr>
            <a:xfrm>
              <a:off x="6625581" y="5252320"/>
              <a:ext cx="263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334241C-385F-4B19-B851-C80A33374E1B}"/>
                </a:ext>
              </a:extLst>
            </p:cNvPr>
            <p:cNvSpPr txBox="1"/>
            <p:nvPr/>
          </p:nvSpPr>
          <p:spPr>
            <a:xfrm>
              <a:off x="6051318" y="6119417"/>
              <a:ext cx="263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/>
            </a:p>
          </p:txBody>
        </p:sp>
      </p:grp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A6B45118-A0CE-4197-8EF6-40B32170FA19}"/>
              </a:ext>
            </a:extLst>
          </p:cNvPr>
          <p:cNvSpPr/>
          <p:nvPr/>
        </p:nvSpPr>
        <p:spPr>
          <a:xfrm>
            <a:off x="2505558" y="2288041"/>
            <a:ext cx="2275917" cy="538049"/>
          </a:xfrm>
          <a:prstGeom prst="wedgeRectCallout">
            <a:avLst>
              <a:gd name="adj1" fmla="val -62462"/>
              <a:gd name="adj2" fmla="val -35614"/>
            </a:avLst>
          </a:prstGeom>
          <a:solidFill>
            <a:srgbClr val="C85C12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随机选取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连续分配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5BCE743-B52C-45AB-926C-C47797D58D2D}"/>
              </a:ext>
            </a:extLst>
          </p:cNvPr>
          <p:cNvSpPr txBox="1"/>
          <p:nvPr/>
        </p:nvSpPr>
        <p:spPr>
          <a:xfrm>
            <a:off x="7744140" y="2208046"/>
            <a:ext cx="3575657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重叠对：</a:t>
            </a:r>
            <a:r>
              <a:rPr lang="en-US" altLang="zh-CN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(0,1)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叠系数：</a:t>
            </a:r>
            <a:r>
              <a:rPr lang="en-US" altLang="zh-CN" sz="1600" dirty="0">
                <a:latin typeface="Lucida Console" panose="020B0609040504020204" pitchFamily="49" charset="0"/>
              </a:rPr>
              <a:t>0.48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9B10C2B-86CC-46D7-92EA-E0E0DE894C9F}"/>
              </a:ext>
            </a:extLst>
          </p:cNvPr>
          <p:cNvSpPr txBox="1"/>
          <p:nvPr/>
        </p:nvSpPr>
        <p:spPr>
          <a:xfrm>
            <a:off x="7744140" y="1829521"/>
            <a:ext cx="4012431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社区划分：</a:t>
            </a:r>
            <a:r>
              <a:rPr lang="en-US" altLang="zh-CN" sz="1600" dirty="0">
                <a:latin typeface="Lucida Console" panose="020B0609040504020204" pitchFamily="49" charset="0"/>
              </a:rPr>
              <a:t>[0-38] [39-71] [72-99]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B797F59-F379-4804-A26A-5E868839B879}"/>
              </a:ext>
            </a:extLst>
          </p:cNvPr>
          <p:cNvSpPr txBox="1"/>
          <p:nvPr/>
        </p:nvSpPr>
        <p:spPr>
          <a:xfrm>
            <a:off x="839721" y="2552518"/>
            <a:ext cx="6476532" cy="189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社区重叠：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重叠对：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随机生成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n/2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个正整数对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p,q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重叠程度：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每个重叠对随机获得一个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[0,0.5]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的重叠系数。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重叠部分：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p&lt;q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，重叠部分即社区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中编号较大的那部分节点，在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中的占比为重叠系数。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60776D2-B31E-4A2B-972A-800DB8B70500}"/>
              </a:ext>
            </a:extLst>
          </p:cNvPr>
          <p:cNvSpPr txBox="1"/>
          <p:nvPr/>
        </p:nvSpPr>
        <p:spPr>
          <a:xfrm>
            <a:off x="7876900" y="3346530"/>
            <a:ext cx="332512" cy="32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9512AB-6E81-4A11-84EF-C3E60FA2DF6C}"/>
              </a:ext>
            </a:extLst>
          </p:cNvPr>
          <p:cNvGrpSpPr/>
          <p:nvPr/>
        </p:nvGrpSpPr>
        <p:grpSpPr>
          <a:xfrm>
            <a:off x="8128918" y="3435626"/>
            <a:ext cx="2682348" cy="2589759"/>
            <a:chOff x="8128918" y="3435626"/>
            <a:chExt cx="2682348" cy="258975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EF2F4E5-58A2-4D4E-A528-D3EE9F3413ED}"/>
                </a:ext>
              </a:extLst>
            </p:cNvPr>
            <p:cNvSpPr/>
            <p:nvPr/>
          </p:nvSpPr>
          <p:spPr>
            <a:xfrm>
              <a:off x="8128918" y="3435626"/>
              <a:ext cx="1100457" cy="1054475"/>
            </a:xfrm>
            <a:prstGeom prst="rect">
              <a:avLst/>
            </a:prstGeom>
            <a:noFill/>
            <a:ln w="19050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457C6CF-1D98-4B3F-855A-5A5F65B29C58}"/>
                </a:ext>
              </a:extLst>
            </p:cNvPr>
            <p:cNvSpPr/>
            <p:nvPr/>
          </p:nvSpPr>
          <p:spPr>
            <a:xfrm>
              <a:off x="9229374" y="4490103"/>
              <a:ext cx="926062" cy="8951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61D7D8C-9DDB-4AB6-BFF7-AB33DDF3C458}"/>
                </a:ext>
              </a:extLst>
            </p:cNvPr>
            <p:cNvSpPr/>
            <p:nvPr/>
          </p:nvSpPr>
          <p:spPr>
            <a:xfrm>
              <a:off x="10155436" y="5385202"/>
              <a:ext cx="655830" cy="640183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462BAD2-431E-4420-922B-C5239990098E}"/>
                </a:ext>
              </a:extLst>
            </p:cNvPr>
            <p:cNvSpPr/>
            <p:nvPr/>
          </p:nvSpPr>
          <p:spPr>
            <a:xfrm>
              <a:off x="8751038" y="4522896"/>
              <a:ext cx="444585" cy="86230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7632C30-E681-4529-9AA7-0D5EE24A33DE}"/>
                </a:ext>
              </a:extLst>
            </p:cNvPr>
            <p:cNvSpPr/>
            <p:nvPr/>
          </p:nvSpPr>
          <p:spPr>
            <a:xfrm>
              <a:off x="9266057" y="4042269"/>
              <a:ext cx="889380" cy="41422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22B7596-0938-45EB-9839-63F571CB9412}"/>
                </a:ext>
              </a:extLst>
            </p:cNvPr>
            <p:cNvSpPr/>
            <p:nvPr/>
          </p:nvSpPr>
          <p:spPr>
            <a:xfrm>
              <a:off x="8751036" y="4042268"/>
              <a:ext cx="444587" cy="414228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E5DC5DD-6E64-4184-B4DF-144A5EC480B5}"/>
                </a:ext>
              </a:extLst>
            </p:cNvPr>
            <p:cNvSpPr txBox="1"/>
            <p:nvPr/>
          </p:nvSpPr>
          <p:spPr>
            <a:xfrm>
              <a:off x="8128918" y="3468432"/>
              <a:ext cx="332512" cy="346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2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060BF5C-F983-428A-967E-98551DDA6895}"/>
                </a:ext>
              </a:extLst>
            </p:cNvPr>
            <p:cNvSpPr txBox="1"/>
            <p:nvPr/>
          </p:nvSpPr>
          <p:spPr>
            <a:xfrm>
              <a:off x="9215884" y="4523707"/>
              <a:ext cx="332512" cy="346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A6FEC55-11E5-4E48-86A9-BEDCACA14B24}"/>
                </a:ext>
              </a:extLst>
            </p:cNvPr>
            <p:cNvSpPr txBox="1"/>
            <p:nvPr/>
          </p:nvSpPr>
          <p:spPr>
            <a:xfrm>
              <a:off x="10109769" y="5398471"/>
              <a:ext cx="332512" cy="346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55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76" grpId="0"/>
      <p:bldP spid="78" grpId="0"/>
      <p:bldP spid="81" grpId="0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D0F2219E-65C7-4EEE-8E99-332A29C1CD53}"/>
              </a:ext>
            </a:extLst>
          </p:cNvPr>
          <p:cNvGrpSpPr/>
          <p:nvPr/>
        </p:nvGrpSpPr>
        <p:grpSpPr>
          <a:xfrm>
            <a:off x="8489088" y="4484934"/>
            <a:ext cx="931058" cy="900264"/>
            <a:chOff x="8489088" y="4484934"/>
            <a:chExt cx="931058" cy="900264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347DB9E-E8E1-42FC-9C51-467921991A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073" y="4490101"/>
              <a:ext cx="918569" cy="89428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6A27153-FE94-42B0-9BE5-767A881FF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9834" y="4484934"/>
              <a:ext cx="601651" cy="58917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AA6D371-18CD-47A4-8DEB-A3088ABAB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9088" y="4496900"/>
              <a:ext cx="273912" cy="26475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E144431E-EABF-44BD-9E05-18B464B09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5888" y="5120444"/>
              <a:ext cx="273912" cy="26475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9253C158-96C6-4950-A346-ED9FDDCE7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2703" y="4800385"/>
              <a:ext cx="617443" cy="584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A609E27-679B-41ED-934C-03A74AA6B79F}"/>
              </a:ext>
            </a:extLst>
          </p:cNvPr>
          <p:cNvGrpSpPr/>
          <p:nvPr/>
        </p:nvGrpSpPr>
        <p:grpSpPr>
          <a:xfrm>
            <a:off x="7382634" y="3435615"/>
            <a:ext cx="1107948" cy="1054486"/>
            <a:chOff x="7382634" y="3435615"/>
            <a:chExt cx="1107948" cy="1054486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0DF6902-176E-4805-9395-BB212E6F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634" y="3435615"/>
              <a:ext cx="282415" cy="277926"/>
            </a:xfrm>
            <a:prstGeom prst="line">
              <a:avLst/>
            </a:prstGeom>
            <a:ln w="12700"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F2A93E9-58F1-4EA7-AFD3-C0D957E6C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4736" y="4227431"/>
              <a:ext cx="260157" cy="255872"/>
            </a:xfrm>
            <a:prstGeom prst="line">
              <a:avLst/>
            </a:prstGeom>
            <a:ln w="12700"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46ECDEF-DA02-40A0-B1D4-2D06A300A6D3}"/>
                </a:ext>
              </a:extLst>
            </p:cNvPr>
            <p:cNvCxnSpPr>
              <a:stCxn id="13" idx="0"/>
              <a:endCxn id="13" idx="1"/>
            </p:cNvCxnSpPr>
            <p:nvPr/>
          </p:nvCxnSpPr>
          <p:spPr>
            <a:xfrm flipH="1">
              <a:off x="7390125" y="3435626"/>
              <a:ext cx="550229" cy="527238"/>
            </a:xfrm>
            <a:prstGeom prst="line">
              <a:avLst/>
            </a:prstGeom>
            <a:ln w="12700"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AF59990-D755-4575-AFE4-36FAABE5A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79" y="3435621"/>
              <a:ext cx="841980" cy="785012"/>
            </a:xfrm>
            <a:prstGeom prst="line">
              <a:avLst/>
            </a:prstGeom>
            <a:ln w="12700"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99BE20-7B6E-4316-B680-DFA8FE23F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78" y="3435616"/>
              <a:ext cx="1096308" cy="1053674"/>
            </a:xfrm>
            <a:prstGeom prst="line">
              <a:avLst/>
            </a:prstGeom>
            <a:ln w="12700"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E7F45FE-A2AF-454F-B228-B3FE9B4BB592}"/>
                </a:ext>
              </a:extLst>
            </p:cNvPr>
            <p:cNvCxnSpPr>
              <a:cxnSpLocks/>
              <a:stCxn id="13" idx="3"/>
              <a:endCxn id="13" idx="2"/>
            </p:cNvCxnSpPr>
            <p:nvPr/>
          </p:nvCxnSpPr>
          <p:spPr>
            <a:xfrm flipH="1">
              <a:off x="7940354" y="3962864"/>
              <a:ext cx="550228" cy="527237"/>
            </a:xfrm>
            <a:prstGeom prst="line">
              <a:avLst/>
            </a:prstGeom>
            <a:ln w="12700"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54A64EE-2642-477A-A2C2-18E16D584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5239" y="3721994"/>
              <a:ext cx="819918" cy="767296"/>
            </a:xfrm>
            <a:prstGeom prst="line">
              <a:avLst/>
            </a:prstGeom>
            <a:ln w="12700"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Progress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工作进度：锚社区生成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C5A7C7-DDEA-451D-983B-148508BC90CD}"/>
              </a:ext>
            </a:extLst>
          </p:cNvPr>
          <p:cNvSpPr txBox="1"/>
          <p:nvPr/>
        </p:nvSpPr>
        <p:spPr>
          <a:xfrm>
            <a:off x="11527972" y="6371255"/>
            <a:ext cx="49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13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DE2048-FAFD-4BD3-912B-0372D297FABD}"/>
              </a:ext>
            </a:extLst>
          </p:cNvPr>
          <p:cNvSpPr txBox="1"/>
          <p:nvPr/>
        </p:nvSpPr>
        <p:spPr>
          <a:xfrm>
            <a:off x="551065" y="1425123"/>
            <a:ext cx="2390097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社区内结构生成</a:t>
            </a:r>
            <a:endParaRPr lang="zh-CN" altLang="en-US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1017DC-27EB-4745-93CC-403052F6B977}"/>
              </a:ext>
            </a:extLst>
          </p:cNvPr>
          <p:cNvSpPr txBox="1"/>
          <p:nvPr/>
        </p:nvSpPr>
        <p:spPr>
          <a:xfrm>
            <a:off x="2188385" y="-755802"/>
            <a:ext cx="7143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锚社区节点划分应该满足：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社区之间有重叠；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社区的并集覆盖所有节点。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39858F-01CA-4157-8E41-92B2917AAD51}"/>
              </a:ext>
            </a:extLst>
          </p:cNvPr>
          <p:cNvSpPr txBox="1"/>
          <p:nvPr/>
        </p:nvSpPr>
        <p:spPr>
          <a:xfrm>
            <a:off x="843246" y="1914299"/>
            <a:ext cx="662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社区内时序边：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46170B-7AA4-4815-9ABF-FE8747AC3239}"/>
              </a:ext>
            </a:extLst>
          </p:cNvPr>
          <p:cNvSpPr txBox="1"/>
          <p:nvPr/>
        </p:nvSpPr>
        <p:spPr>
          <a:xfrm>
            <a:off x="7005347" y="1422906"/>
            <a:ext cx="4012431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社区划分：</a:t>
            </a:r>
            <a:r>
              <a:rPr lang="en-US" altLang="zh-CN" sz="1600" dirty="0">
                <a:latin typeface="Lucida Console" panose="020B0609040504020204" pitchFamily="49" charset="0"/>
              </a:rPr>
              <a:t>[0-38] [39-71] [72-99]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重叠对：</a:t>
            </a:r>
            <a:r>
              <a:rPr lang="en-US" altLang="zh-CN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(0,1)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叠系数：</a:t>
            </a:r>
            <a:r>
              <a:rPr lang="en-US" altLang="zh-CN" sz="1600" dirty="0">
                <a:latin typeface="Lucida Console" panose="020B0609040504020204" pitchFamily="49" charset="0"/>
              </a:rPr>
              <a:t>0.48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705030-1047-41A6-AF98-F412259D4340}"/>
              </a:ext>
            </a:extLst>
          </p:cNvPr>
          <p:cNvSpPr/>
          <p:nvPr/>
        </p:nvSpPr>
        <p:spPr>
          <a:xfrm>
            <a:off x="7390125" y="3435625"/>
            <a:ext cx="2682349" cy="2589760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86B0BE-ED40-4BE7-8FEA-165F4C4FFD8E}"/>
              </a:ext>
            </a:extLst>
          </p:cNvPr>
          <p:cNvSpPr/>
          <p:nvPr/>
        </p:nvSpPr>
        <p:spPr>
          <a:xfrm>
            <a:off x="7390125" y="3435626"/>
            <a:ext cx="1100457" cy="1054475"/>
          </a:xfrm>
          <a:prstGeom prst="rect">
            <a:avLst/>
          </a:prstGeom>
          <a:noFill/>
          <a:ln w="1905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4C54D8-6F44-42AB-B071-BB0AF920FF09}"/>
              </a:ext>
            </a:extLst>
          </p:cNvPr>
          <p:cNvSpPr/>
          <p:nvPr/>
        </p:nvSpPr>
        <p:spPr>
          <a:xfrm>
            <a:off x="8490581" y="4490103"/>
            <a:ext cx="926062" cy="8951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6D43E5-7181-429B-A056-FCE61FCEFEC1}"/>
              </a:ext>
            </a:extLst>
          </p:cNvPr>
          <p:cNvSpPr/>
          <p:nvPr/>
        </p:nvSpPr>
        <p:spPr>
          <a:xfrm>
            <a:off x="9416643" y="5385202"/>
            <a:ext cx="655830" cy="64018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A3D01E-2403-4BA9-B4AC-790A39F74B83}"/>
              </a:ext>
            </a:extLst>
          </p:cNvPr>
          <p:cNvSpPr/>
          <p:nvPr/>
        </p:nvSpPr>
        <p:spPr>
          <a:xfrm>
            <a:off x="8012245" y="4522896"/>
            <a:ext cx="444585" cy="86230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E562A8-109C-49C9-A781-930ACAD71D49}"/>
              </a:ext>
            </a:extLst>
          </p:cNvPr>
          <p:cNvSpPr/>
          <p:nvPr/>
        </p:nvSpPr>
        <p:spPr>
          <a:xfrm>
            <a:off x="8527264" y="4042269"/>
            <a:ext cx="889380" cy="41422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3A3F3F-F54B-4F80-BB77-E4003994EC3F}"/>
              </a:ext>
            </a:extLst>
          </p:cNvPr>
          <p:cNvSpPr/>
          <p:nvPr/>
        </p:nvSpPr>
        <p:spPr>
          <a:xfrm>
            <a:off x="8012243" y="4042268"/>
            <a:ext cx="444587" cy="41422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CEFE9E-F8EB-4F6D-B07E-0A82C7646259}"/>
              </a:ext>
            </a:extLst>
          </p:cNvPr>
          <p:cNvSpPr txBox="1"/>
          <p:nvPr/>
        </p:nvSpPr>
        <p:spPr>
          <a:xfrm>
            <a:off x="7390125" y="3468432"/>
            <a:ext cx="332512" cy="34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146C46-E82F-4005-887E-39251774E68D}"/>
              </a:ext>
            </a:extLst>
          </p:cNvPr>
          <p:cNvSpPr txBox="1"/>
          <p:nvPr/>
        </p:nvSpPr>
        <p:spPr>
          <a:xfrm>
            <a:off x="8443055" y="4453008"/>
            <a:ext cx="238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699C59-F973-4427-8A15-5325A9E69585}"/>
              </a:ext>
            </a:extLst>
          </p:cNvPr>
          <p:cNvSpPr txBox="1"/>
          <p:nvPr/>
        </p:nvSpPr>
        <p:spPr>
          <a:xfrm>
            <a:off x="9358538" y="5358246"/>
            <a:ext cx="332512" cy="34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3E2530-773D-457C-B648-F0234617D4C5}"/>
              </a:ext>
            </a:extLst>
          </p:cNvPr>
          <p:cNvSpPr txBox="1"/>
          <p:nvPr/>
        </p:nvSpPr>
        <p:spPr>
          <a:xfrm>
            <a:off x="7276729" y="3165373"/>
            <a:ext cx="332512" cy="32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5F4592C-231B-45B6-AEAF-2EEE4538A534}"/>
              </a:ext>
            </a:extLst>
          </p:cNvPr>
          <p:cNvSpPr txBox="1"/>
          <p:nvPr/>
        </p:nvSpPr>
        <p:spPr>
          <a:xfrm>
            <a:off x="8398787" y="3159416"/>
            <a:ext cx="444587" cy="32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E0163C6-F869-4A08-912C-35F1DDAF5459}"/>
              </a:ext>
            </a:extLst>
          </p:cNvPr>
          <p:cNvSpPr txBox="1"/>
          <p:nvPr/>
        </p:nvSpPr>
        <p:spPr>
          <a:xfrm>
            <a:off x="9302501" y="3156820"/>
            <a:ext cx="444587" cy="32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39B6928-BA89-4C58-BEA4-5E8CFE205336}"/>
              </a:ext>
            </a:extLst>
          </p:cNvPr>
          <p:cNvSpPr txBox="1"/>
          <p:nvPr/>
        </p:nvSpPr>
        <p:spPr>
          <a:xfrm>
            <a:off x="7138107" y="3346530"/>
            <a:ext cx="332512" cy="32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B711F1-24A8-476F-BFBF-7166763F4F7A}"/>
              </a:ext>
            </a:extLst>
          </p:cNvPr>
          <p:cNvSpPr txBox="1"/>
          <p:nvPr/>
        </p:nvSpPr>
        <p:spPr>
          <a:xfrm>
            <a:off x="7026033" y="4430578"/>
            <a:ext cx="444587" cy="32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0C7D224-5F41-4BA6-88F1-2DF329436EEF}"/>
              </a:ext>
            </a:extLst>
          </p:cNvPr>
          <p:cNvSpPr txBox="1"/>
          <p:nvPr/>
        </p:nvSpPr>
        <p:spPr>
          <a:xfrm>
            <a:off x="7034304" y="5327673"/>
            <a:ext cx="444587" cy="32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790138-4BC2-4C04-BCBB-897B3AC1371B}"/>
              </a:ext>
            </a:extLst>
          </p:cNvPr>
          <p:cNvCxnSpPr>
            <a:cxnSpLocks/>
          </p:cNvCxnSpPr>
          <p:nvPr/>
        </p:nvCxnSpPr>
        <p:spPr>
          <a:xfrm>
            <a:off x="8490580" y="3435625"/>
            <a:ext cx="1" cy="2574628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6C9F55E-7EF6-4DB9-9209-711E978555E9}"/>
              </a:ext>
            </a:extLst>
          </p:cNvPr>
          <p:cNvCxnSpPr>
            <a:cxnSpLocks/>
          </p:cNvCxnSpPr>
          <p:nvPr/>
        </p:nvCxnSpPr>
        <p:spPr>
          <a:xfrm>
            <a:off x="9415897" y="3443191"/>
            <a:ext cx="1" cy="2574628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ADFD478-22E4-4796-8597-26B835A193C5}"/>
              </a:ext>
            </a:extLst>
          </p:cNvPr>
          <p:cNvCxnSpPr>
            <a:cxnSpLocks/>
          </p:cNvCxnSpPr>
          <p:nvPr/>
        </p:nvCxnSpPr>
        <p:spPr>
          <a:xfrm>
            <a:off x="7389379" y="4490101"/>
            <a:ext cx="2678201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34CD9BD-1114-4EF6-B6AD-B3BF1F6E7865}"/>
              </a:ext>
            </a:extLst>
          </p:cNvPr>
          <p:cNvCxnSpPr>
            <a:cxnSpLocks/>
          </p:cNvCxnSpPr>
          <p:nvPr/>
        </p:nvCxnSpPr>
        <p:spPr>
          <a:xfrm>
            <a:off x="7382634" y="5385202"/>
            <a:ext cx="268494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A38F33D-E8B8-46B7-BC3A-8753B9CE76F3}"/>
              </a:ext>
            </a:extLst>
          </p:cNvPr>
          <p:cNvSpPr txBox="1"/>
          <p:nvPr/>
        </p:nvSpPr>
        <p:spPr>
          <a:xfrm>
            <a:off x="761947" y="2320492"/>
            <a:ext cx="529311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按照社区划分，各社区各自生成内部时序边；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E1514B3-7D14-4237-A212-845F4416AD00}"/>
              </a:ext>
            </a:extLst>
          </p:cNvPr>
          <p:cNvSpPr txBox="1"/>
          <p:nvPr/>
        </p:nvSpPr>
        <p:spPr>
          <a:xfrm>
            <a:off x="761201" y="2734166"/>
            <a:ext cx="5427328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中重叠部分，它应既能和 </a:t>
            </a:r>
            <a:r>
              <a:rPr lang="en-US" altLang="zh-CN" sz="1600" b="1" dirty="0">
                <a:latin typeface="Lucida Console" panose="020B060904050402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连接时间区间 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window_p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的时序边，又能和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1600" b="1" dirty="0">
                <a:latin typeface="Lucida Console" panose="020B0609040504020204" pitchFamily="49" charset="0"/>
                <a:ea typeface="微软雅黑" panose="020B0503020204020204" pitchFamily="34" charset="-122"/>
              </a:rPr>
              <a:t>q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连接时间区间 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window_q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的时序边。额外补充生成后者。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A47B3DE0-1E71-4D1B-86BE-66FE303FCDB1}"/>
              </a:ext>
            </a:extLst>
          </p:cNvPr>
          <p:cNvGrpSpPr/>
          <p:nvPr/>
        </p:nvGrpSpPr>
        <p:grpSpPr>
          <a:xfrm>
            <a:off x="9415151" y="5384389"/>
            <a:ext cx="657322" cy="640996"/>
            <a:chOff x="9415151" y="5384389"/>
            <a:chExt cx="657322" cy="640996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59EE1D7-D0D0-4D0B-B0F3-FFD0934B1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151" y="5384389"/>
              <a:ext cx="657013" cy="640996"/>
            </a:xfrm>
            <a:prstGeom prst="line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3038C37-7B39-4F9A-A21F-2F8A0202A4CF}"/>
                </a:ext>
              </a:extLst>
            </p:cNvPr>
            <p:cNvCxnSpPr>
              <a:cxnSpLocks/>
              <a:stCxn id="17" idx="3"/>
              <a:endCxn id="17" idx="2"/>
            </p:cNvCxnSpPr>
            <p:nvPr/>
          </p:nvCxnSpPr>
          <p:spPr>
            <a:xfrm flipH="1">
              <a:off x="9744558" y="5705294"/>
              <a:ext cx="327915" cy="320091"/>
            </a:xfrm>
            <a:prstGeom prst="line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21E63180-874C-4DDB-BAFE-526AD37F8DF0}"/>
                </a:ext>
              </a:extLst>
            </p:cNvPr>
            <p:cNvCxnSpPr>
              <a:cxnSpLocks/>
              <a:stCxn id="17" idx="0"/>
              <a:endCxn id="17" idx="1"/>
            </p:cNvCxnSpPr>
            <p:nvPr/>
          </p:nvCxnSpPr>
          <p:spPr>
            <a:xfrm flipH="1">
              <a:off x="9416643" y="5385202"/>
              <a:ext cx="327915" cy="320092"/>
            </a:xfrm>
            <a:prstGeom prst="line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6AA62F-6CAB-4A06-BF81-86E35A5B19CE}"/>
              </a:ext>
            </a:extLst>
          </p:cNvPr>
          <p:cNvGrpSpPr/>
          <p:nvPr/>
        </p:nvGrpSpPr>
        <p:grpSpPr>
          <a:xfrm>
            <a:off x="8006273" y="4042268"/>
            <a:ext cx="450557" cy="414228"/>
            <a:chOff x="8006273" y="4042268"/>
            <a:chExt cx="450557" cy="414228"/>
          </a:xfrm>
        </p:grpSpPr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FA58EF1D-72A7-41BA-BB14-BE155687EC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6273" y="4047033"/>
              <a:ext cx="450557" cy="4091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1279809D-A849-43E3-8874-5F8E501B8251}"/>
                </a:ext>
              </a:extLst>
            </p:cNvPr>
            <p:cNvCxnSpPr>
              <a:cxnSpLocks/>
              <a:stCxn id="20" idx="3"/>
              <a:endCxn id="20" idx="0"/>
            </p:cNvCxnSpPr>
            <p:nvPr/>
          </p:nvCxnSpPr>
          <p:spPr>
            <a:xfrm flipH="1" flipV="1">
              <a:off x="8234537" y="4042268"/>
              <a:ext cx="222293" cy="20711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654D7FF-8793-4B66-83D9-861884A782F5}"/>
                </a:ext>
              </a:extLst>
            </p:cNvPr>
            <p:cNvCxnSpPr>
              <a:cxnSpLocks/>
              <a:stCxn id="20" idx="2"/>
              <a:endCxn id="20" idx="1"/>
            </p:cNvCxnSpPr>
            <p:nvPr/>
          </p:nvCxnSpPr>
          <p:spPr>
            <a:xfrm flipH="1" flipV="1">
              <a:off x="8012243" y="4249382"/>
              <a:ext cx="222294" cy="20711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C9E2BB7-24E4-4241-BB11-C00764186B32}"/>
              </a:ext>
            </a:extLst>
          </p:cNvPr>
          <p:cNvGrpSpPr/>
          <p:nvPr/>
        </p:nvGrpSpPr>
        <p:grpSpPr>
          <a:xfrm>
            <a:off x="8012243" y="4041455"/>
            <a:ext cx="1404401" cy="1343742"/>
            <a:chOff x="8012243" y="4041455"/>
            <a:chExt cx="1404401" cy="1343742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2FE6E6D-6AD2-400C-A0EE-C92E1CCC468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 flipV="1">
              <a:off x="8014233" y="5187227"/>
              <a:ext cx="220305" cy="19797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E94DF90B-CFA0-4D51-9E88-5D2029CBF616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 flipV="1">
              <a:off x="8528719" y="4041455"/>
              <a:ext cx="443235" cy="415043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45499DFE-1506-475C-8861-AE4FE8270AD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H="1" flipV="1">
              <a:off x="8527264" y="4249384"/>
              <a:ext cx="222345" cy="20682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7648383D-8152-41B9-A1D6-6A718F8863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0271" y="4047028"/>
              <a:ext cx="449862" cy="409185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07CA64D8-42E5-4172-9FA1-CC63AA595CCE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 flipV="1">
              <a:off x="8971954" y="4042269"/>
              <a:ext cx="444688" cy="41394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130F451-2CA0-43F0-A53A-A2C18C27B96B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H="1" flipV="1">
              <a:off x="9204881" y="4047028"/>
              <a:ext cx="211763" cy="20235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D4F18C5E-23AE-40D2-A52D-D765D2121C6B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 flipV="1">
              <a:off x="8234538" y="4522896"/>
              <a:ext cx="222292" cy="20711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868C820A-B910-4937-BEA0-C15691D54A75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8018251" y="4530917"/>
              <a:ext cx="438579" cy="42313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67654AFD-04A0-467A-B2C6-5EDCFD43E6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2243" y="4742482"/>
              <a:ext cx="444587" cy="444745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FB6B5C0A-9FD0-48C2-A8B1-49CDBCC1F4D1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H="1" flipV="1">
              <a:off x="8012245" y="4954047"/>
              <a:ext cx="430810" cy="42435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73FC3B78-A516-4D9B-B707-6339BBB7FBF9}"/>
              </a:ext>
            </a:extLst>
          </p:cNvPr>
          <p:cNvSpPr/>
          <p:nvPr/>
        </p:nvSpPr>
        <p:spPr>
          <a:xfrm>
            <a:off x="8011921" y="4041985"/>
            <a:ext cx="444587" cy="4142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164AD79-0AD7-4AE2-8D79-E1F2200F0A7D}"/>
              </a:ext>
            </a:extLst>
          </p:cNvPr>
          <p:cNvSpPr/>
          <p:nvPr/>
        </p:nvSpPr>
        <p:spPr>
          <a:xfrm>
            <a:off x="7427068" y="4041861"/>
            <a:ext cx="548171" cy="414229"/>
          </a:xfrm>
          <a:prstGeom prst="rect">
            <a:avLst/>
          </a:prstGeom>
          <a:noFill/>
          <a:ln w="1905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EB912CC-117B-4119-94DE-D03A03580E1E}"/>
              </a:ext>
            </a:extLst>
          </p:cNvPr>
          <p:cNvSpPr/>
          <p:nvPr/>
        </p:nvSpPr>
        <p:spPr>
          <a:xfrm>
            <a:off x="8012729" y="3468433"/>
            <a:ext cx="444587" cy="535472"/>
          </a:xfrm>
          <a:prstGeom prst="rect">
            <a:avLst/>
          </a:prstGeom>
          <a:noFill/>
          <a:ln w="1905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6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71" grpId="0" animBg="1"/>
      <p:bldP spid="72" grpId="0" animBg="1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Progress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工作进度：锚社区生成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C5A7C7-DDEA-451D-983B-148508BC90CD}"/>
              </a:ext>
            </a:extLst>
          </p:cNvPr>
          <p:cNvSpPr txBox="1"/>
          <p:nvPr/>
        </p:nvSpPr>
        <p:spPr>
          <a:xfrm>
            <a:off x="11527972" y="6371255"/>
            <a:ext cx="49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14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DE2048-FAFD-4BD3-912B-0372D297FABD}"/>
              </a:ext>
            </a:extLst>
          </p:cNvPr>
          <p:cNvSpPr txBox="1"/>
          <p:nvPr/>
        </p:nvSpPr>
        <p:spPr>
          <a:xfrm>
            <a:off x="551066" y="1425123"/>
            <a:ext cx="2305256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社区外结构生成</a:t>
            </a:r>
            <a:endParaRPr lang="zh-CN" altLang="en-US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1017DC-27EB-4745-93CC-403052F6B977}"/>
              </a:ext>
            </a:extLst>
          </p:cNvPr>
          <p:cNvSpPr txBox="1"/>
          <p:nvPr/>
        </p:nvSpPr>
        <p:spPr>
          <a:xfrm>
            <a:off x="2188385" y="-755802"/>
            <a:ext cx="7143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锚社区节点划分应该满足：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社区之间有重叠；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社区的并集覆盖所有节点。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39858F-01CA-4157-8E41-92B2917AAD51}"/>
              </a:ext>
            </a:extLst>
          </p:cNvPr>
          <p:cNvSpPr txBox="1"/>
          <p:nvPr/>
        </p:nvSpPr>
        <p:spPr>
          <a:xfrm>
            <a:off x="863113" y="1830337"/>
            <a:ext cx="5352688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对源节点 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，随机选取目标节点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。分别求出节点 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所在所有社区，求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若交集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：则 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不曾共处同一社区，在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min_ts,max_ts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]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上取时间戳。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若交集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：则 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曾共处于某些社区，求这些社区时间区间交集在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min_ts,max_ts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]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上的补集，在补集上取时间戳。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46170B-7AA4-4815-9ABF-FE8747AC3239}"/>
              </a:ext>
            </a:extLst>
          </p:cNvPr>
          <p:cNvSpPr txBox="1"/>
          <p:nvPr/>
        </p:nvSpPr>
        <p:spPr>
          <a:xfrm>
            <a:off x="7005347" y="1422906"/>
            <a:ext cx="4012431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社区划分：</a:t>
            </a:r>
            <a:r>
              <a:rPr lang="en-US" altLang="zh-CN" sz="1600" dirty="0">
                <a:latin typeface="Lucida Console" panose="020B0609040504020204" pitchFamily="49" charset="0"/>
              </a:rPr>
              <a:t>[0-38] [39-71] [72-99]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重叠对：</a:t>
            </a:r>
            <a:r>
              <a:rPr lang="en-US" altLang="zh-CN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(0,1)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叠系数：</a:t>
            </a:r>
            <a:r>
              <a:rPr lang="en-US" altLang="zh-CN" sz="1600" dirty="0">
                <a:latin typeface="Lucida Console" panose="020B0609040504020204" pitchFamily="49" charset="0"/>
              </a:rPr>
              <a:t>0.48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09468A2-FBD1-4C7E-B707-DE256F80845A}"/>
              </a:ext>
            </a:extLst>
          </p:cNvPr>
          <p:cNvGrpSpPr/>
          <p:nvPr/>
        </p:nvGrpSpPr>
        <p:grpSpPr>
          <a:xfrm>
            <a:off x="7026033" y="3156820"/>
            <a:ext cx="3046441" cy="2868565"/>
            <a:chOff x="7026033" y="3156820"/>
            <a:chExt cx="3046441" cy="286856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0F2219E-65C7-4EEE-8E99-332A29C1CD53}"/>
                </a:ext>
              </a:extLst>
            </p:cNvPr>
            <p:cNvGrpSpPr/>
            <p:nvPr/>
          </p:nvGrpSpPr>
          <p:grpSpPr>
            <a:xfrm>
              <a:off x="8489088" y="4484934"/>
              <a:ext cx="931058" cy="900264"/>
              <a:chOff x="8489088" y="4484934"/>
              <a:chExt cx="931058" cy="900264"/>
            </a:xfrm>
          </p:grpSpPr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347DB9E-E8E1-42FC-9C51-467921991A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98073" y="4490101"/>
                <a:ext cx="918569" cy="894288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C6A27153-FE94-42B0-9BE5-767A881FF3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89834" y="4484934"/>
                <a:ext cx="601651" cy="58917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4AA6D371-18CD-47A4-8DEB-A3088ABAB5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89088" y="4496900"/>
                <a:ext cx="273912" cy="26475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E144431E-EABF-44BD-9E05-18B464B09A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5888" y="5120444"/>
                <a:ext cx="273912" cy="26475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9253C158-96C6-4950-A346-ED9FDDCE7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02703" y="4800385"/>
                <a:ext cx="617443" cy="58400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2A609E27-679B-41ED-934C-03A74AA6B79F}"/>
                </a:ext>
              </a:extLst>
            </p:cNvPr>
            <p:cNvGrpSpPr/>
            <p:nvPr/>
          </p:nvGrpSpPr>
          <p:grpSpPr>
            <a:xfrm>
              <a:off x="7382634" y="3435615"/>
              <a:ext cx="1107948" cy="1054486"/>
              <a:chOff x="7382634" y="3435615"/>
              <a:chExt cx="1107948" cy="1054486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E0DF6902-176E-4805-9395-BB212E6FA2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2634" y="3435615"/>
                <a:ext cx="282415" cy="277926"/>
              </a:xfrm>
              <a:prstGeom prst="line">
                <a:avLst/>
              </a:prstGeom>
              <a:ln w="127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3F2A93E9-58F1-4EA7-AFD3-C0D957E6C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4736" y="4227431"/>
                <a:ext cx="260157" cy="255872"/>
              </a:xfrm>
              <a:prstGeom prst="line">
                <a:avLst/>
              </a:prstGeom>
              <a:ln w="127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246ECDEF-DA02-40A0-B1D4-2D06A300A6D3}"/>
                  </a:ext>
                </a:extLst>
              </p:cNvPr>
              <p:cNvCxnSpPr>
                <a:stCxn id="13" idx="0"/>
                <a:endCxn id="13" idx="1"/>
              </p:cNvCxnSpPr>
              <p:nvPr/>
            </p:nvCxnSpPr>
            <p:spPr>
              <a:xfrm flipH="1">
                <a:off x="7390125" y="3435626"/>
                <a:ext cx="550229" cy="527238"/>
              </a:xfrm>
              <a:prstGeom prst="line">
                <a:avLst/>
              </a:prstGeom>
              <a:ln w="127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AF59990-D755-4575-AFE4-36FAABE5A7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9379" y="3435621"/>
                <a:ext cx="841980" cy="785012"/>
              </a:xfrm>
              <a:prstGeom prst="line">
                <a:avLst/>
              </a:prstGeom>
              <a:ln w="127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999BE20-7B6E-4316-B680-DFA8FE23F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9378" y="3435616"/>
                <a:ext cx="1096308" cy="1053674"/>
              </a:xfrm>
              <a:prstGeom prst="line">
                <a:avLst/>
              </a:prstGeom>
              <a:ln w="127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0E7F45FE-A2AF-454F-B228-B3FE9B4BB592}"/>
                  </a:ext>
                </a:extLst>
              </p:cNvPr>
              <p:cNvCxnSpPr>
                <a:cxnSpLocks/>
                <a:stCxn id="13" idx="3"/>
                <a:endCxn id="13" idx="2"/>
              </p:cNvCxnSpPr>
              <p:nvPr/>
            </p:nvCxnSpPr>
            <p:spPr>
              <a:xfrm flipH="1">
                <a:off x="7940354" y="3962864"/>
                <a:ext cx="550228" cy="527237"/>
              </a:xfrm>
              <a:prstGeom prst="line">
                <a:avLst/>
              </a:prstGeom>
              <a:ln w="127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354A64EE-2642-477A-A2C2-18E16D5849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65239" y="3721994"/>
                <a:ext cx="819918" cy="767296"/>
              </a:xfrm>
              <a:prstGeom prst="line">
                <a:avLst/>
              </a:prstGeom>
              <a:ln w="12700">
                <a:solidFill>
                  <a:srgbClr val="99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CDE646B-EA97-4DAA-A0DA-1B2E5A9111D1}"/>
                </a:ext>
              </a:extLst>
            </p:cNvPr>
            <p:cNvGrpSpPr/>
            <p:nvPr/>
          </p:nvGrpSpPr>
          <p:grpSpPr>
            <a:xfrm>
              <a:off x="7026033" y="3156820"/>
              <a:ext cx="3046441" cy="2868565"/>
              <a:chOff x="7764826" y="2913099"/>
              <a:chExt cx="3046441" cy="286856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7705030-1047-41A6-AF98-F412259D4340}"/>
                  </a:ext>
                </a:extLst>
              </p:cNvPr>
              <p:cNvSpPr/>
              <p:nvPr/>
            </p:nvSpPr>
            <p:spPr>
              <a:xfrm>
                <a:off x="8128918" y="3191904"/>
                <a:ext cx="2682349" cy="2589760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86B0BE-ED40-4BE7-8FEA-165F4C4FFD8E}"/>
                  </a:ext>
                </a:extLst>
              </p:cNvPr>
              <p:cNvSpPr/>
              <p:nvPr/>
            </p:nvSpPr>
            <p:spPr>
              <a:xfrm>
                <a:off x="8128918" y="3191905"/>
                <a:ext cx="1100457" cy="1054475"/>
              </a:xfrm>
              <a:prstGeom prst="rect">
                <a:avLst/>
              </a:prstGeom>
              <a:noFill/>
              <a:ln w="19050">
                <a:solidFill>
                  <a:srgbClr val="99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C4C54D8-6F44-42AB-B071-BB0AF920FF09}"/>
                  </a:ext>
                </a:extLst>
              </p:cNvPr>
              <p:cNvSpPr/>
              <p:nvPr/>
            </p:nvSpPr>
            <p:spPr>
              <a:xfrm>
                <a:off x="9229374" y="4246382"/>
                <a:ext cx="926062" cy="8951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A6D43E5-7181-429B-A056-FCE61FCEFEC1}"/>
                  </a:ext>
                </a:extLst>
              </p:cNvPr>
              <p:cNvSpPr/>
              <p:nvPr/>
            </p:nvSpPr>
            <p:spPr>
              <a:xfrm>
                <a:off x="10155436" y="5141481"/>
                <a:ext cx="655830" cy="640183"/>
              </a:xfrm>
              <a:prstGeom prst="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5A3D01E-2403-4BA9-B4AC-790A39F74B83}"/>
                  </a:ext>
                </a:extLst>
              </p:cNvPr>
              <p:cNvSpPr/>
              <p:nvPr/>
            </p:nvSpPr>
            <p:spPr>
              <a:xfrm>
                <a:off x="8751038" y="4279175"/>
                <a:ext cx="444585" cy="862301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EE562A8-109C-49C9-A781-930ACAD71D49}"/>
                  </a:ext>
                </a:extLst>
              </p:cNvPr>
              <p:cNvSpPr/>
              <p:nvPr/>
            </p:nvSpPr>
            <p:spPr>
              <a:xfrm>
                <a:off x="9266057" y="3798548"/>
                <a:ext cx="889380" cy="414229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3A3F3F-F54B-4F80-BB77-E4003994EC3F}"/>
                  </a:ext>
                </a:extLst>
              </p:cNvPr>
              <p:cNvSpPr/>
              <p:nvPr/>
            </p:nvSpPr>
            <p:spPr>
              <a:xfrm>
                <a:off x="8751036" y="3798547"/>
                <a:ext cx="444587" cy="41422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0CEFE9E-F8EB-4F6D-B07E-0A82C7646259}"/>
                  </a:ext>
                </a:extLst>
              </p:cNvPr>
              <p:cNvSpPr txBox="1"/>
              <p:nvPr/>
            </p:nvSpPr>
            <p:spPr>
              <a:xfrm>
                <a:off x="8128918" y="3224711"/>
                <a:ext cx="332512" cy="346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2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A146C46-E82F-4005-887E-39251774E68D}"/>
                  </a:ext>
                </a:extLst>
              </p:cNvPr>
              <p:cNvSpPr txBox="1"/>
              <p:nvPr/>
            </p:nvSpPr>
            <p:spPr>
              <a:xfrm>
                <a:off x="9181848" y="4209287"/>
                <a:ext cx="2387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200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699C59-F973-4427-8A15-5325A9E69585}"/>
                  </a:ext>
                </a:extLst>
              </p:cNvPr>
              <p:cNvSpPr txBox="1"/>
              <p:nvPr/>
            </p:nvSpPr>
            <p:spPr>
              <a:xfrm>
                <a:off x="10097331" y="5114525"/>
                <a:ext cx="332512" cy="346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200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C3E2530-773D-457C-B648-F0234617D4C5}"/>
                  </a:ext>
                </a:extLst>
              </p:cNvPr>
              <p:cNvSpPr txBox="1"/>
              <p:nvPr/>
            </p:nvSpPr>
            <p:spPr>
              <a:xfrm>
                <a:off x="8015522" y="2921652"/>
                <a:ext cx="332512" cy="326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5F4592C-231B-45B6-AEAF-2EEE4538A534}"/>
                  </a:ext>
                </a:extLst>
              </p:cNvPr>
              <p:cNvSpPr txBox="1"/>
              <p:nvPr/>
            </p:nvSpPr>
            <p:spPr>
              <a:xfrm>
                <a:off x="9137580" y="2915695"/>
                <a:ext cx="444587" cy="326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39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E0163C6-F869-4A08-912C-35F1DDAF5459}"/>
                  </a:ext>
                </a:extLst>
              </p:cNvPr>
              <p:cNvSpPr txBox="1"/>
              <p:nvPr/>
            </p:nvSpPr>
            <p:spPr>
              <a:xfrm>
                <a:off x="10041294" y="2913099"/>
                <a:ext cx="444587" cy="326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72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39B6928-BA89-4C58-BEA4-5E8CFE205336}"/>
                  </a:ext>
                </a:extLst>
              </p:cNvPr>
              <p:cNvSpPr txBox="1"/>
              <p:nvPr/>
            </p:nvSpPr>
            <p:spPr>
              <a:xfrm>
                <a:off x="7876900" y="3102809"/>
                <a:ext cx="332512" cy="326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FB711F1-24A8-476F-BFBF-7166763F4F7A}"/>
                  </a:ext>
                </a:extLst>
              </p:cNvPr>
              <p:cNvSpPr txBox="1"/>
              <p:nvPr/>
            </p:nvSpPr>
            <p:spPr>
              <a:xfrm>
                <a:off x="7764826" y="4186857"/>
                <a:ext cx="444587" cy="326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39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0C7D224-5F41-4BA6-88F1-2DF329436EEF}"/>
                  </a:ext>
                </a:extLst>
              </p:cNvPr>
              <p:cNvSpPr txBox="1"/>
              <p:nvPr/>
            </p:nvSpPr>
            <p:spPr>
              <a:xfrm>
                <a:off x="7773097" y="5083952"/>
                <a:ext cx="444587" cy="326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72</a:t>
                </a:r>
                <a:endPara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A790138-4BC2-4C04-BCBB-897B3AC13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9373" y="3191904"/>
                <a:ext cx="1" cy="2574628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56C9F55E-7EF6-4DB9-9209-711E97855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4690" y="3199470"/>
                <a:ext cx="1" cy="2574628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ADFD478-22E4-4796-8597-26B835A19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8172" y="4246380"/>
                <a:ext cx="2678201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34CD9BD-1114-4EF6-B6AD-B3BF1F6E7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1427" y="5141481"/>
                <a:ext cx="2684946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A47B3DE0-1E71-4D1B-86BE-66FE303FCDB1}"/>
                </a:ext>
              </a:extLst>
            </p:cNvPr>
            <p:cNvGrpSpPr/>
            <p:nvPr/>
          </p:nvGrpSpPr>
          <p:grpSpPr>
            <a:xfrm>
              <a:off x="9415151" y="5384389"/>
              <a:ext cx="657322" cy="640996"/>
              <a:chOff x="9415151" y="5384389"/>
              <a:chExt cx="657322" cy="640996"/>
            </a:xfrm>
          </p:grpSpPr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E59EE1D7-D0D0-4D0B-B0F3-FFD0934B1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15151" y="5384389"/>
                <a:ext cx="657013" cy="640996"/>
              </a:xfrm>
              <a:prstGeom prst="line">
                <a:avLst/>
              </a:prstGeom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73038C37-7B39-4F9A-A21F-2F8A0202A4CF}"/>
                  </a:ext>
                </a:extLst>
              </p:cNvPr>
              <p:cNvCxnSpPr>
                <a:cxnSpLocks/>
                <a:stCxn id="17" idx="3"/>
                <a:endCxn id="17" idx="2"/>
              </p:cNvCxnSpPr>
              <p:nvPr/>
            </p:nvCxnSpPr>
            <p:spPr>
              <a:xfrm flipH="1">
                <a:off x="9744558" y="5705294"/>
                <a:ext cx="327915" cy="320091"/>
              </a:xfrm>
              <a:prstGeom prst="line">
                <a:avLst/>
              </a:prstGeom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E63180-874C-4DDB-BAFE-526AD37F8DF0}"/>
                  </a:ext>
                </a:extLst>
              </p:cNvPr>
              <p:cNvCxnSpPr>
                <a:cxnSpLocks/>
                <a:stCxn id="17" idx="0"/>
                <a:endCxn id="17" idx="1"/>
              </p:cNvCxnSpPr>
              <p:nvPr/>
            </p:nvCxnSpPr>
            <p:spPr>
              <a:xfrm flipH="1">
                <a:off x="9416643" y="5385202"/>
                <a:ext cx="327915" cy="320092"/>
              </a:xfrm>
              <a:prstGeom prst="line">
                <a:avLst/>
              </a:prstGeom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14B04E-485A-4CA0-8369-92E04A0400E7}"/>
                </a:ext>
              </a:extLst>
            </p:cNvPr>
            <p:cNvGrpSpPr/>
            <p:nvPr/>
          </p:nvGrpSpPr>
          <p:grpSpPr>
            <a:xfrm>
              <a:off x="8006273" y="4041455"/>
              <a:ext cx="1410371" cy="1343742"/>
              <a:chOff x="8006273" y="4041455"/>
              <a:chExt cx="1410371" cy="1343742"/>
            </a:xfrm>
          </p:grpSpPr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B2FE6E6D-6AD2-400C-A0EE-C92E1CCC4683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 flipH="1" flipV="1">
                <a:off x="8014233" y="5187227"/>
                <a:ext cx="220305" cy="19797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FA58EF1D-72A7-41BA-BB14-BE155687E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06273" y="4047033"/>
                <a:ext cx="450557" cy="40918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1279809D-A849-43E3-8874-5F8E501B8251}"/>
                  </a:ext>
                </a:extLst>
              </p:cNvPr>
              <p:cNvCxnSpPr>
                <a:cxnSpLocks/>
                <a:stCxn id="20" idx="3"/>
                <a:endCxn id="20" idx="0"/>
              </p:cNvCxnSpPr>
              <p:nvPr/>
            </p:nvCxnSpPr>
            <p:spPr>
              <a:xfrm flipH="1" flipV="1">
                <a:off x="8234537" y="4042268"/>
                <a:ext cx="222293" cy="2071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0654D7FF-8793-4B66-83D9-861884A782F5}"/>
                  </a:ext>
                </a:extLst>
              </p:cNvPr>
              <p:cNvCxnSpPr>
                <a:cxnSpLocks/>
                <a:stCxn id="20" idx="2"/>
                <a:endCxn id="20" idx="1"/>
              </p:cNvCxnSpPr>
              <p:nvPr/>
            </p:nvCxnSpPr>
            <p:spPr>
              <a:xfrm flipH="1" flipV="1">
                <a:off x="8012243" y="4249382"/>
                <a:ext cx="222294" cy="2071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E94DF90B-CFA0-4D51-9E88-5D2029CBF616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 flipH="1" flipV="1">
                <a:off x="8528719" y="4041455"/>
                <a:ext cx="443235" cy="41504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45499DFE-1506-475C-8861-AE4FE8270ADC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 flipH="1" flipV="1">
                <a:off x="8527264" y="4249384"/>
                <a:ext cx="222345" cy="20682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7648383D-8152-41B9-A1D6-6A718F886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60271" y="4047028"/>
                <a:ext cx="449862" cy="409185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07CA64D8-42E5-4172-9FA1-CC63AA595CCE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 flipH="1" flipV="1">
                <a:off x="8971954" y="4042269"/>
                <a:ext cx="444688" cy="41394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9130F451-2CA0-43F0-A53A-A2C18C27B96B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H="1" flipV="1">
                <a:off x="9204881" y="4047028"/>
                <a:ext cx="211763" cy="20235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D4F18C5E-23AE-40D2-A52D-D765D2121C6B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 flipV="1">
                <a:off x="8234538" y="4522896"/>
                <a:ext cx="222292" cy="20711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868C820A-B910-4937-BEA0-C15691D54A7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 flipV="1">
                <a:off x="8018251" y="4530917"/>
                <a:ext cx="438579" cy="42313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67654AFD-04A0-467A-B2C6-5EDCFD43E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12243" y="4742482"/>
                <a:ext cx="444587" cy="444745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FB6B5C0A-9FD0-48C2-A8B1-49CDBCC1F4D1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 flipH="1" flipV="1">
                <a:off x="8012245" y="4954047"/>
                <a:ext cx="430810" cy="42435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66C8B9-FFC1-43F0-8A81-AE5D54A0B22D}"/>
              </a:ext>
            </a:extLst>
          </p:cNvPr>
          <p:cNvGrpSpPr/>
          <p:nvPr/>
        </p:nvGrpSpPr>
        <p:grpSpPr>
          <a:xfrm>
            <a:off x="7684049" y="3764563"/>
            <a:ext cx="38565" cy="1940375"/>
            <a:chOff x="7590350" y="3800104"/>
            <a:chExt cx="38565" cy="1940375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155D722F-1B75-491A-9E16-03756F140A55}"/>
                </a:ext>
              </a:extLst>
            </p:cNvPr>
            <p:cNvSpPr/>
            <p:nvPr/>
          </p:nvSpPr>
          <p:spPr>
            <a:xfrm flipH="1">
              <a:off x="7592915" y="3800104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A7135B9-F3D2-4C85-871C-44FF89D64306}"/>
                </a:ext>
              </a:extLst>
            </p:cNvPr>
            <p:cNvSpPr/>
            <p:nvPr/>
          </p:nvSpPr>
          <p:spPr>
            <a:xfrm flipH="1">
              <a:off x="7590350" y="412432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FDDD01E-CB9A-4732-AA3F-F057746348D5}"/>
                </a:ext>
              </a:extLst>
            </p:cNvPr>
            <p:cNvSpPr/>
            <p:nvPr/>
          </p:nvSpPr>
          <p:spPr>
            <a:xfrm flipH="1">
              <a:off x="7591795" y="4432518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9D6C9A7-D168-47F8-90CA-5BD3CA2FD066}"/>
                </a:ext>
              </a:extLst>
            </p:cNvPr>
            <p:cNvSpPr/>
            <p:nvPr/>
          </p:nvSpPr>
          <p:spPr>
            <a:xfrm flipH="1">
              <a:off x="7592915" y="477426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12FD1A8A-FA3C-4399-8F6E-B1D23661D25B}"/>
                </a:ext>
              </a:extLst>
            </p:cNvPr>
            <p:cNvSpPr/>
            <p:nvPr/>
          </p:nvSpPr>
          <p:spPr>
            <a:xfrm flipH="1">
              <a:off x="7590350" y="5086792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3C4AB04-0DCF-4FDE-9383-0979A0E12603}"/>
                </a:ext>
              </a:extLst>
            </p:cNvPr>
            <p:cNvSpPr/>
            <p:nvPr/>
          </p:nvSpPr>
          <p:spPr>
            <a:xfrm flipH="1">
              <a:off x="7590350" y="539931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0E34889-EA07-40E4-9B3C-DB12F29CD764}"/>
                </a:ext>
              </a:extLst>
            </p:cNvPr>
            <p:cNvSpPr/>
            <p:nvPr/>
          </p:nvSpPr>
          <p:spPr>
            <a:xfrm flipH="1">
              <a:off x="7590350" y="5704479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E9C59E5-7A45-4C40-B5AA-C3E9C03B4448}"/>
              </a:ext>
            </a:extLst>
          </p:cNvPr>
          <p:cNvGrpSpPr/>
          <p:nvPr/>
        </p:nvGrpSpPr>
        <p:grpSpPr>
          <a:xfrm>
            <a:off x="8015371" y="3768538"/>
            <a:ext cx="38565" cy="1940375"/>
            <a:chOff x="7590350" y="3800104"/>
            <a:chExt cx="38565" cy="194037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1F0CC4D-EAB3-4959-AF66-AFFA2A3D180B}"/>
                </a:ext>
              </a:extLst>
            </p:cNvPr>
            <p:cNvSpPr/>
            <p:nvPr/>
          </p:nvSpPr>
          <p:spPr>
            <a:xfrm flipH="1">
              <a:off x="7592915" y="3800104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269BB45-16DF-4609-A5B3-9D557FB64147}"/>
                </a:ext>
              </a:extLst>
            </p:cNvPr>
            <p:cNvSpPr/>
            <p:nvPr/>
          </p:nvSpPr>
          <p:spPr>
            <a:xfrm flipH="1">
              <a:off x="7590350" y="412432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AF8D5A9A-6FF8-485A-964B-BF20C0F0E14C}"/>
                </a:ext>
              </a:extLst>
            </p:cNvPr>
            <p:cNvSpPr/>
            <p:nvPr/>
          </p:nvSpPr>
          <p:spPr>
            <a:xfrm flipH="1">
              <a:off x="7591795" y="4432518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E8ECF7D-1C97-4BBC-8290-04976819F20B}"/>
                </a:ext>
              </a:extLst>
            </p:cNvPr>
            <p:cNvSpPr/>
            <p:nvPr/>
          </p:nvSpPr>
          <p:spPr>
            <a:xfrm flipH="1">
              <a:off x="7592915" y="477426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B6DFA98-F243-4400-ADEF-E07D34676A49}"/>
                </a:ext>
              </a:extLst>
            </p:cNvPr>
            <p:cNvSpPr/>
            <p:nvPr/>
          </p:nvSpPr>
          <p:spPr>
            <a:xfrm flipH="1">
              <a:off x="7590350" y="5086792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55257B1-904B-4C10-9FE6-5F3E30099FF0}"/>
                </a:ext>
              </a:extLst>
            </p:cNvPr>
            <p:cNvSpPr/>
            <p:nvPr/>
          </p:nvSpPr>
          <p:spPr>
            <a:xfrm flipH="1">
              <a:off x="7590350" y="539931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B8160D6-B2C1-461F-9141-C0FA2BBF7C4A}"/>
                </a:ext>
              </a:extLst>
            </p:cNvPr>
            <p:cNvSpPr/>
            <p:nvPr/>
          </p:nvSpPr>
          <p:spPr>
            <a:xfrm flipH="1">
              <a:off x="7590350" y="5704479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AD4B3E1-2953-4E4F-A5BB-59FC369666C0}"/>
              </a:ext>
            </a:extLst>
          </p:cNvPr>
          <p:cNvGrpSpPr/>
          <p:nvPr/>
        </p:nvGrpSpPr>
        <p:grpSpPr>
          <a:xfrm>
            <a:off x="8358833" y="3768538"/>
            <a:ext cx="38565" cy="1940375"/>
            <a:chOff x="7590350" y="3800104"/>
            <a:chExt cx="38565" cy="1940375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2FE4BED-17C7-4CC1-A04E-4EE35451A208}"/>
                </a:ext>
              </a:extLst>
            </p:cNvPr>
            <p:cNvSpPr/>
            <p:nvPr/>
          </p:nvSpPr>
          <p:spPr>
            <a:xfrm flipH="1">
              <a:off x="7592915" y="3800104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16702426-A0A0-4C35-BA8B-07BE09D363AD}"/>
                </a:ext>
              </a:extLst>
            </p:cNvPr>
            <p:cNvSpPr/>
            <p:nvPr/>
          </p:nvSpPr>
          <p:spPr>
            <a:xfrm flipH="1">
              <a:off x="7590350" y="412432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520EFE5-5AA2-40DF-9F21-6928D2D30F7C}"/>
                </a:ext>
              </a:extLst>
            </p:cNvPr>
            <p:cNvSpPr/>
            <p:nvPr/>
          </p:nvSpPr>
          <p:spPr>
            <a:xfrm flipH="1">
              <a:off x="7591795" y="4432518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E67F9CE2-05B6-4332-B545-79B3A5218BB8}"/>
                </a:ext>
              </a:extLst>
            </p:cNvPr>
            <p:cNvSpPr/>
            <p:nvPr/>
          </p:nvSpPr>
          <p:spPr>
            <a:xfrm flipH="1">
              <a:off x="7592915" y="477426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5CF06CAF-8983-48AA-9678-F2A140598F10}"/>
                </a:ext>
              </a:extLst>
            </p:cNvPr>
            <p:cNvSpPr/>
            <p:nvPr/>
          </p:nvSpPr>
          <p:spPr>
            <a:xfrm flipH="1">
              <a:off x="7590350" y="5086792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FF59F3C2-9909-46B4-B0B9-44C49821A1C0}"/>
                </a:ext>
              </a:extLst>
            </p:cNvPr>
            <p:cNvSpPr/>
            <p:nvPr/>
          </p:nvSpPr>
          <p:spPr>
            <a:xfrm flipH="1">
              <a:off x="7590350" y="539931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D7F0C9B-1052-4E57-B439-59B82FB4CDAC}"/>
                </a:ext>
              </a:extLst>
            </p:cNvPr>
            <p:cNvSpPr/>
            <p:nvPr/>
          </p:nvSpPr>
          <p:spPr>
            <a:xfrm flipH="1">
              <a:off x="7590350" y="5704479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6182759-0E74-4042-8E3A-4A7C51D687EC}"/>
              </a:ext>
            </a:extLst>
          </p:cNvPr>
          <p:cNvGrpSpPr/>
          <p:nvPr/>
        </p:nvGrpSpPr>
        <p:grpSpPr>
          <a:xfrm>
            <a:off x="8726200" y="3764563"/>
            <a:ext cx="38565" cy="1940375"/>
            <a:chOff x="7590350" y="3800104"/>
            <a:chExt cx="38565" cy="1940375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5900177-4C23-4F15-95EA-100D1081486C}"/>
                </a:ext>
              </a:extLst>
            </p:cNvPr>
            <p:cNvSpPr/>
            <p:nvPr/>
          </p:nvSpPr>
          <p:spPr>
            <a:xfrm flipH="1">
              <a:off x="7592915" y="3800104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E221B52A-5C40-44AF-89F4-48F2773F043B}"/>
                </a:ext>
              </a:extLst>
            </p:cNvPr>
            <p:cNvSpPr/>
            <p:nvPr/>
          </p:nvSpPr>
          <p:spPr>
            <a:xfrm flipH="1">
              <a:off x="7590350" y="412432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B2651856-3CA9-4FFC-85DD-EBF6FA290485}"/>
                </a:ext>
              </a:extLst>
            </p:cNvPr>
            <p:cNvSpPr/>
            <p:nvPr/>
          </p:nvSpPr>
          <p:spPr>
            <a:xfrm flipH="1">
              <a:off x="7591795" y="4432518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A48EBECE-1B20-4F13-8F5A-6DFCFFC3854F}"/>
                </a:ext>
              </a:extLst>
            </p:cNvPr>
            <p:cNvSpPr/>
            <p:nvPr/>
          </p:nvSpPr>
          <p:spPr>
            <a:xfrm flipH="1">
              <a:off x="7592915" y="477426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21D253C-2D05-47D4-9123-53D1D85D0A32}"/>
                </a:ext>
              </a:extLst>
            </p:cNvPr>
            <p:cNvSpPr/>
            <p:nvPr/>
          </p:nvSpPr>
          <p:spPr>
            <a:xfrm flipH="1">
              <a:off x="7590350" y="5086792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B92F34B1-EB65-4A9A-BDF1-D4205D62E189}"/>
                </a:ext>
              </a:extLst>
            </p:cNvPr>
            <p:cNvSpPr/>
            <p:nvPr/>
          </p:nvSpPr>
          <p:spPr>
            <a:xfrm flipH="1">
              <a:off x="7590350" y="539931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46AFD3DE-4334-475A-83A8-5D9E8FFCCA36}"/>
                </a:ext>
              </a:extLst>
            </p:cNvPr>
            <p:cNvSpPr/>
            <p:nvPr/>
          </p:nvSpPr>
          <p:spPr>
            <a:xfrm flipH="1">
              <a:off x="7590350" y="5704479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B617AED-1119-4CC0-97CF-220C101BBD91}"/>
              </a:ext>
            </a:extLst>
          </p:cNvPr>
          <p:cNvGrpSpPr/>
          <p:nvPr/>
        </p:nvGrpSpPr>
        <p:grpSpPr>
          <a:xfrm>
            <a:off x="9075707" y="3764563"/>
            <a:ext cx="38565" cy="1940375"/>
            <a:chOff x="7590350" y="3800104"/>
            <a:chExt cx="38565" cy="1940375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A8A43064-A3A4-49BB-AF7D-335A95A9D8DA}"/>
                </a:ext>
              </a:extLst>
            </p:cNvPr>
            <p:cNvSpPr/>
            <p:nvPr/>
          </p:nvSpPr>
          <p:spPr>
            <a:xfrm flipH="1">
              <a:off x="7592915" y="3800104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E85DFCF-9FDB-4EBA-8163-6BC4CFDA06DF}"/>
                </a:ext>
              </a:extLst>
            </p:cNvPr>
            <p:cNvSpPr/>
            <p:nvPr/>
          </p:nvSpPr>
          <p:spPr>
            <a:xfrm flipH="1">
              <a:off x="7590350" y="412432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00DC8F26-859F-485C-A9B3-7CBD5DE2CC88}"/>
                </a:ext>
              </a:extLst>
            </p:cNvPr>
            <p:cNvSpPr/>
            <p:nvPr/>
          </p:nvSpPr>
          <p:spPr>
            <a:xfrm flipH="1">
              <a:off x="7591795" y="4432518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E7BA8B1C-A252-4907-89D4-134C731B11DB}"/>
                </a:ext>
              </a:extLst>
            </p:cNvPr>
            <p:cNvSpPr/>
            <p:nvPr/>
          </p:nvSpPr>
          <p:spPr>
            <a:xfrm flipH="1">
              <a:off x="7592915" y="477426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1FD2E9A4-3D8E-47D8-B25D-8EFCBAD792EE}"/>
                </a:ext>
              </a:extLst>
            </p:cNvPr>
            <p:cNvSpPr/>
            <p:nvPr/>
          </p:nvSpPr>
          <p:spPr>
            <a:xfrm flipH="1">
              <a:off x="7590350" y="5086792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208A53C-7221-43FF-8CF0-32DEBEAD4911}"/>
                </a:ext>
              </a:extLst>
            </p:cNvPr>
            <p:cNvSpPr/>
            <p:nvPr/>
          </p:nvSpPr>
          <p:spPr>
            <a:xfrm flipH="1">
              <a:off x="7590350" y="539931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F8530A55-D33A-4D78-8755-3A8469A7708C}"/>
                </a:ext>
              </a:extLst>
            </p:cNvPr>
            <p:cNvSpPr/>
            <p:nvPr/>
          </p:nvSpPr>
          <p:spPr>
            <a:xfrm flipH="1">
              <a:off x="7590350" y="5704479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6949A7A-8D6A-4F63-A812-2649251FC82B}"/>
              </a:ext>
            </a:extLst>
          </p:cNvPr>
          <p:cNvGrpSpPr/>
          <p:nvPr/>
        </p:nvGrpSpPr>
        <p:grpSpPr>
          <a:xfrm>
            <a:off x="9425462" y="3764563"/>
            <a:ext cx="38565" cy="1940375"/>
            <a:chOff x="7590350" y="3800104"/>
            <a:chExt cx="38565" cy="1940375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C9CB7B5-93A6-427B-8F1B-D8CACDBD7508}"/>
                </a:ext>
              </a:extLst>
            </p:cNvPr>
            <p:cNvSpPr/>
            <p:nvPr/>
          </p:nvSpPr>
          <p:spPr>
            <a:xfrm flipH="1">
              <a:off x="7592915" y="3800104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739FA920-5858-4D2B-850C-03AC4419D585}"/>
                </a:ext>
              </a:extLst>
            </p:cNvPr>
            <p:cNvSpPr/>
            <p:nvPr/>
          </p:nvSpPr>
          <p:spPr>
            <a:xfrm flipH="1">
              <a:off x="7590350" y="412432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26282D3-2703-4002-9EDB-8656BE49D12E}"/>
                </a:ext>
              </a:extLst>
            </p:cNvPr>
            <p:cNvSpPr/>
            <p:nvPr/>
          </p:nvSpPr>
          <p:spPr>
            <a:xfrm flipH="1">
              <a:off x="7591795" y="4432518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FF2EC8ED-0D5B-4A20-B1F7-14E3E4B4B21C}"/>
                </a:ext>
              </a:extLst>
            </p:cNvPr>
            <p:cNvSpPr/>
            <p:nvPr/>
          </p:nvSpPr>
          <p:spPr>
            <a:xfrm flipH="1">
              <a:off x="7592915" y="477426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63D88A8E-9266-4CB2-ACBD-35D325C6172E}"/>
                </a:ext>
              </a:extLst>
            </p:cNvPr>
            <p:cNvSpPr/>
            <p:nvPr/>
          </p:nvSpPr>
          <p:spPr>
            <a:xfrm flipH="1">
              <a:off x="7590350" y="5086792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DF273D3E-75EE-4A30-A6C3-45D7F506A88D}"/>
                </a:ext>
              </a:extLst>
            </p:cNvPr>
            <p:cNvSpPr/>
            <p:nvPr/>
          </p:nvSpPr>
          <p:spPr>
            <a:xfrm flipH="1">
              <a:off x="7590350" y="539931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78B28D5B-9865-46B6-9465-9204F4F54031}"/>
                </a:ext>
              </a:extLst>
            </p:cNvPr>
            <p:cNvSpPr/>
            <p:nvPr/>
          </p:nvSpPr>
          <p:spPr>
            <a:xfrm flipH="1">
              <a:off x="7590350" y="5704479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5C40EFB-9AC3-417B-A17F-F529AC0124AC}"/>
              </a:ext>
            </a:extLst>
          </p:cNvPr>
          <p:cNvGrpSpPr/>
          <p:nvPr/>
        </p:nvGrpSpPr>
        <p:grpSpPr>
          <a:xfrm>
            <a:off x="9788228" y="3764563"/>
            <a:ext cx="38565" cy="1940375"/>
            <a:chOff x="7590350" y="3800104"/>
            <a:chExt cx="38565" cy="1940375"/>
          </a:xfrm>
        </p:grpSpPr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40C2F51B-B090-403D-AA06-CCF4D62DC1F7}"/>
                </a:ext>
              </a:extLst>
            </p:cNvPr>
            <p:cNvSpPr/>
            <p:nvPr/>
          </p:nvSpPr>
          <p:spPr>
            <a:xfrm flipH="1">
              <a:off x="7592915" y="3800104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BE781069-E3C3-489F-8350-B163A49CB5FA}"/>
                </a:ext>
              </a:extLst>
            </p:cNvPr>
            <p:cNvSpPr/>
            <p:nvPr/>
          </p:nvSpPr>
          <p:spPr>
            <a:xfrm flipH="1">
              <a:off x="7590350" y="412432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752A0C80-7AFE-4087-A1EC-1B831C1AFE4C}"/>
                </a:ext>
              </a:extLst>
            </p:cNvPr>
            <p:cNvSpPr/>
            <p:nvPr/>
          </p:nvSpPr>
          <p:spPr>
            <a:xfrm flipH="1">
              <a:off x="7591795" y="4432518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2D94890E-A641-4D61-BEE3-352C49040CF2}"/>
                </a:ext>
              </a:extLst>
            </p:cNvPr>
            <p:cNvSpPr/>
            <p:nvPr/>
          </p:nvSpPr>
          <p:spPr>
            <a:xfrm flipH="1">
              <a:off x="7592915" y="477426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7717E68B-B259-4E8C-869A-BCF52500952E}"/>
                </a:ext>
              </a:extLst>
            </p:cNvPr>
            <p:cNvSpPr/>
            <p:nvPr/>
          </p:nvSpPr>
          <p:spPr>
            <a:xfrm flipH="1">
              <a:off x="7590350" y="5086792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C0FFF130-496F-43AC-8AE1-EEAE1E9E4F69}"/>
                </a:ext>
              </a:extLst>
            </p:cNvPr>
            <p:cNvSpPr/>
            <p:nvPr/>
          </p:nvSpPr>
          <p:spPr>
            <a:xfrm flipH="1">
              <a:off x="7590350" y="5399317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1AFB841B-F71E-4AD2-888E-6918E241E1EE}"/>
                </a:ext>
              </a:extLst>
            </p:cNvPr>
            <p:cNvSpPr/>
            <p:nvPr/>
          </p:nvSpPr>
          <p:spPr>
            <a:xfrm flipH="1">
              <a:off x="7590350" y="5704479"/>
              <a:ext cx="36000" cy="3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矩形 143">
            <a:extLst>
              <a:ext uri="{FF2B5EF4-FFF2-40B4-BE49-F238E27FC236}">
                <a16:creationId xmlns:a16="http://schemas.microsoft.com/office/drawing/2014/main" id="{36EDF5BA-3363-45A1-8352-5EC92A9F9F2D}"/>
              </a:ext>
            </a:extLst>
          </p:cNvPr>
          <p:cNvSpPr/>
          <p:nvPr/>
        </p:nvSpPr>
        <p:spPr>
          <a:xfrm>
            <a:off x="7427068" y="4041861"/>
            <a:ext cx="548171" cy="414229"/>
          </a:xfrm>
          <a:prstGeom prst="rect">
            <a:avLst/>
          </a:prstGeom>
          <a:noFill/>
          <a:ln w="1905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A70E0B12-CC85-4378-86F2-7F108BF9D313}"/>
              </a:ext>
            </a:extLst>
          </p:cNvPr>
          <p:cNvSpPr/>
          <p:nvPr/>
        </p:nvSpPr>
        <p:spPr>
          <a:xfrm>
            <a:off x="8012729" y="3468433"/>
            <a:ext cx="444587" cy="535472"/>
          </a:xfrm>
          <a:prstGeom prst="rect">
            <a:avLst/>
          </a:prstGeom>
          <a:noFill/>
          <a:ln w="1905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4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Progress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工作进度：锚社区生成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C5A7C7-DDEA-451D-983B-148508BC90CD}"/>
              </a:ext>
            </a:extLst>
          </p:cNvPr>
          <p:cNvSpPr txBox="1"/>
          <p:nvPr/>
        </p:nvSpPr>
        <p:spPr>
          <a:xfrm>
            <a:off x="11527972" y="6371255"/>
            <a:ext cx="49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15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DE2048-FAFD-4BD3-912B-0372D297FABD}"/>
              </a:ext>
            </a:extLst>
          </p:cNvPr>
          <p:cNvSpPr txBox="1"/>
          <p:nvPr/>
        </p:nvSpPr>
        <p:spPr>
          <a:xfrm>
            <a:off x="551065" y="1425123"/>
            <a:ext cx="3092450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该样例真实生成情况</a:t>
            </a:r>
            <a:endParaRPr lang="zh-CN" altLang="en-US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1017DC-27EB-4745-93CC-403052F6B977}"/>
              </a:ext>
            </a:extLst>
          </p:cNvPr>
          <p:cNvSpPr txBox="1"/>
          <p:nvPr/>
        </p:nvSpPr>
        <p:spPr>
          <a:xfrm>
            <a:off x="2188385" y="-755802"/>
            <a:ext cx="7143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锚社区节点划分应该满足：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社区之间有重叠；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社区的并集覆盖所有节点。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46170B-7AA4-4815-9ABF-FE8747AC3239}"/>
              </a:ext>
            </a:extLst>
          </p:cNvPr>
          <p:cNvSpPr txBox="1"/>
          <p:nvPr/>
        </p:nvSpPr>
        <p:spPr>
          <a:xfrm>
            <a:off x="869544" y="1871209"/>
            <a:ext cx="4012431" cy="78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社区划分：</a:t>
            </a:r>
            <a:r>
              <a:rPr lang="en-US" altLang="zh-CN" sz="1600" dirty="0">
                <a:latin typeface="Lucida Console" panose="020B0609040504020204" pitchFamily="49" charset="0"/>
              </a:rPr>
              <a:t>[0-38] [39-71] [72-99]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重叠对：</a:t>
            </a:r>
            <a:r>
              <a:rPr lang="en-US" altLang="zh-CN" sz="1600" dirty="0">
                <a:latin typeface="Lucida Console" panose="020B0609040504020204" pitchFamily="49" charset="0"/>
                <a:sym typeface="Wingdings" panose="05000000000000000000" pitchFamily="2" charset="2"/>
              </a:rPr>
              <a:t>(0,1)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叠系数：</a:t>
            </a:r>
            <a:r>
              <a:rPr lang="en-US" altLang="zh-CN" sz="1600" dirty="0">
                <a:latin typeface="Lucida Console" panose="020B0609040504020204" pitchFamily="49" charset="0"/>
              </a:rPr>
              <a:t>0.48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E2864B84-EF79-436B-B039-8BCACD1D3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" t="6507" r="11243"/>
          <a:stretch/>
        </p:blipFill>
        <p:spPr>
          <a:xfrm>
            <a:off x="7201610" y="1728944"/>
            <a:ext cx="4824384" cy="418430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ECCE0FD-4EED-42AC-B2CB-E0B2B819C8AD}"/>
              </a:ext>
            </a:extLst>
          </p:cNvPr>
          <p:cNvGrpSpPr/>
          <p:nvPr/>
        </p:nvGrpSpPr>
        <p:grpSpPr>
          <a:xfrm>
            <a:off x="869544" y="2902423"/>
            <a:ext cx="3046441" cy="2868565"/>
            <a:chOff x="744498" y="3166870"/>
            <a:chExt cx="3046441" cy="286856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7D57C96-E44D-4222-ABA3-4468E28AC35D}"/>
                </a:ext>
              </a:extLst>
            </p:cNvPr>
            <p:cNvGrpSpPr/>
            <p:nvPr/>
          </p:nvGrpSpPr>
          <p:grpSpPr>
            <a:xfrm>
              <a:off x="744498" y="3166870"/>
              <a:ext cx="3046441" cy="2868565"/>
              <a:chOff x="7026033" y="3156820"/>
              <a:chExt cx="3046441" cy="2868565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A89BEB60-B1CB-4E19-95BF-4610623CA3D4}"/>
                  </a:ext>
                </a:extLst>
              </p:cNvPr>
              <p:cNvGrpSpPr/>
              <p:nvPr/>
            </p:nvGrpSpPr>
            <p:grpSpPr>
              <a:xfrm>
                <a:off x="8489088" y="4484934"/>
                <a:ext cx="931058" cy="900264"/>
                <a:chOff x="8489088" y="4484934"/>
                <a:chExt cx="931058" cy="900264"/>
              </a:xfrm>
            </p:grpSpPr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06E36C93-B19E-4E4A-874B-7805759B67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98073" y="4490101"/>
                  <a:ext cx="918569" cy="894288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E40D61D9-8967-44D1-89DC-31EFE8EC7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89834" y="4484934"/>
                  <a:ext cx="601651" cy="58917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BAAA70ED-24BF-4D9B-AD6D-1D759FC39C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89088" y="4496900"/>
                  <a:ext cx="273912" cy="264754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C954746B-DCD8-431A-999C-81584A594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35888" y="5120444"/>
                  <a:ext cx="273912" cy="264754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EAF821D2-9707-4D0D-9A54-AAC250F7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02703" y="4800385"/>
                  <a:ext cx="617443" cy="584004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B7FBE72D-6593-4F45-9177-43C4C9B22EEF}"/>
                  </a:ext>
                </a:extLst>
              </p:cNvPr>
              <p:cNvGrpSpPr/>
              <p:nvPr/>
            </p:nvGrpSpPr>
            <p:grpSpPr>
              <a:xfrm>
                <a:off x="7382634" y="3435615"/>
                <a:ext cx="1107948" cy="1054486"/>
                <a:chOff x="7382634" y="3435615"/>
                <a:chExt cx="1107948" cy="1054486"/>
              </a:xfrm>
            </p:grpSpPr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B01E1447-FA30-40BE-AA10-CC202264E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82634" y="3435615"/>
                  <a:ext cx="282415" cy="277926"/>
                </a:xfrm>
                <a:prstGeom prst="line">
                  <a:avLst/>
                </a:prstGeom>
                <a:ln w="12700">
                  <a:solidFill>
                    <a:srgbClr val="99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73B419BF-D9DE-45A8-AA8C-96F94ED6D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4736" y="4227431"/>
                  <a:ext cx="260157" cy="255872"/>
                </a:xfrm>
                <a:prstGeom prst="line">
                  <a:avLst/>
                </a:prstGeom>
                <a:ln w="12700">
                  <a:solidFill>
                    <a:srgbClr val="99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AE4F8840-3D32-48AC-A88A-D1A09A9864B1}"/>
                    </a:ext>
                  </a:extLst>
                </p:cNvPr>
                <p:cNvCxnSpPr>
                  <a:stCxn id="37" idx="0"/>
                  <a:endCxn id="37" idx="1"/>
                </p:cNvCxnSpPr>
                <p:nvPr/>
              </p:nvCxnSpPr>
              <p:spPr>
                <a:xfrm flipH="1">
                  <a:off x="7390125" y="3435626"/>
                  <a:ext cx="550229" cy="527238"/>
                </a:xfrm>
                <a:prstGeom prst="line">
                  <a:avLst/>
                </a:prstGeom>
                <a:ln w="12700">
                  <a:solidFill>
                    <a:srgbClr val="99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37AF91E1-5741-4EF0-AAB2-77235993A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89379" y="3435621"/>
                  <a:ext cx="841980" cy="785012"/>
                </a:xfrm>
                <a:prstGeom prst="line">
                  <a:avLst/>
                </a:prstGeom>
                <a:ln w="12700">
                  <a:solidFill>
                    <a:srgbClr val="99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1B7E52A6-8B20-4427-B194-77F80E9AF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89378" y="3435616"/>
                  <a:ext cx="1096308" cy="1053674"/>
                </a:xfrm>
                <a:prstGeom prst="line">
                  <a:avLst/>
                </a:prstGeom>
                <a:ln w="12700">
                  <a:solidFill>
                    <a:srgbClr val="99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BCB548BC-510D-4924-B410-57374E04B6A1}"/>
                    </a:ext>
                  </a:extLst>
                </p:cNvPr>
                <p:cNvCxnSpPr>
                  <a:cxnSpLocks/>
                  <a:stCxn id="37" idx="3"/>
                  <a:endCxn id="37" idx="2"/>
                </p:cNvCxnSpPr>
                <p:nvPr/>
              </p:nvCxnSpPr>
              <p:spPr>
                <a:xfrm flipH="1">
                  <a:off x="7940354" y="3962864"/>
                  <a:ext cx="550228" cy="527237"/>
                </a:xfrm>
                <a:prstGeom prst="line">
                  <a:avLst/>
                </a:prstGeom>
                <a:ln w="12700">
                  <a:solidFill>
                    <a:srgbClr val="99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1B2D82A8-97DF-4FDA-9E8C-E9D639A1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5239" y="3721994"/>
                  <a:ext cx="819918" cy="767296"/>
                </a:xfrm>
                <a:prstGeom prst="line">
                  <a:avLst/>
                </a:prstGeom>
                <a:ln w="12700">
                  <a:solidFill>
                    <a:srgbClr val="99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DFA7B11A-D440-44CA-932B-BD80D6E55FFA}"/>
                  </a:ext>
                </a:extLst>
              </p:cNvPr>
              <p:cNvGrpSpPr/>
              <p:nvPr/>
            </p:nvGrpSpPr>
            <p:grpSpPr>
              <a:xfrm>
                <a:off x="7026033" y="3156820"/>
                <a:ext cx="3046441" cy="2868565"/>
                <a:chOff x="7764826" y="2913099"/>
                <a:chExt cx="3046441" cy="2868565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32272360-9D4B-422C-85BC-DF6CE394646D}"/>
                    </a:ext>
                  </a:extLst>
                </p:cNvPr>
                <p:cNvSpPr/>
                <p:nvPr/>
              </p:nvSpPr>
              <p:spPr>
                <a:xfrm>
                  <a:off x="8128918" y="3191904"/>
                  <a:ext cx="2682349" cy="2589760"/>
                </a:xfrm>
                <a:prstGeom prst="rect">
                  <a:avLst/>
                </a:prstGeom>
                <a:noFill/>
                <a:ln w="190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CC985E11-D914-4ADC-B86A-61EA24422D5A}"/>
                    </a:ext>
                  </a:extLst>
                </p:cNvPr>
                <p:cNvSpPr/>
                <p:nvPr/>
              </p:nvSpPr>
              <p:spPr>
                <a:xfrm>
                  <a:off x="8128918" y="3191905"/>
                  <a:ext cx="1100457" cy="1054475"/>
                </a:xfrm>
                <a:prstGeom prst="rect">
                  <a:avLst/>
                </a:prstGeom>
                <a:noFill/>
                <a:ln w="19050"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E3E45CF-4C59-46A1-8A9C-BC32A9949DA2}"/>
                    </a:ext>
                  </a:extLst>
                </p:cNvPr>
                <p:cNvSpPr/>
                <p:nvPr/>
              </p:nvSpPr>
              <p:spPr>
                <a:xfrm>
                  <a:off x="9229374" y="4246382"/>
                  <a:ext cx="926062" cy="895100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859DCF8-B215-4B52-A6A1-6E391D192096}"/>
                    </a:ext>
                  </a:extLst>
                </p:cNvPr>
                <p:cNvSpPr/>
                <p:nvPr/>
              </p:nvSpPr>
              <p:spPr>
                <a:xfrm>
                  <a:off x="10155436" y="5141481"/>
                  <a:ext cx="655830" cy="640183"/>
                </a:xfrm>
                <a:prstGeom prst="rect">
                  <a:avLst/>
                </a:prstGeom>
                <a:noFill/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7008D54D-A4EF-47A4-886D-CD3BA8C199CC}"/>
                    </a:ext>
                  </a:extLst>
                </p:cNvPr>
                <p:cNvSpPr/>
                <p:nvPr/>
              </p:nvSpPr>
              <p:spPr>
                <a:xfrm>
                  <a:off x="8751038" y="4279175"/>
                  <a:ext cx="444585" cy="862301"/>
                </a:xfrm>
                <a:prstGeom prst="rect">
                  <a:avLst/>
                </a:prstGeom>
                <a:noFill/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452AD68B-9741-4340-B623-A8E770739578}"/>
                    </a:ext>
                  </a:extLst>
                </p:cNvPr>
                <p:cNvSpPr/>
                <p:nvPr/>
              </p:nvSpPr>
              <p:spPr>
                <a:xfrm>
                  <a:off x="9266057" y="3798548"/>
                  <a:ext cx="889380" cy="414229"/>
                </a:xfrm>
                <a:prstGeom prst="rect">
                  <a:avLst/>
                </a:prstGeom>
                <a:noFill/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7873DABE-B14F-455A-B609-430C778D011A}"/>
                    </a:ext>
                  </a:extLst>
                </p:cNvPr>
                <p:cNvSpPr/>
                <p:nvPr/>
              </p:nvSpPr>
              <p:spPr>
                <a:xfrm>
                  <a:off x="8751036" y="3798547"/>
                  <a:ext cx="444587" cy="414228"/>
                </a:xfrm>
                <a:prstGeom prst="rect">
                  <a:avLst/>
                </a:prstGeom>
                <a:noFill/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752E703-6632-44F0-82B1-1E54DF5650D6}"/>
                    </a:ext>
                  </a:extLst>
                </p:cNvPr>
                <p:cNvSpPr txBox="1"/>
                <p:nvPr/>
              </p:nvSpPr>
              <p:spPr>
                <a:xfrm>
                  <a:off x="8128918" y="3224711"/>
                  <a:ext cx="332512" cy="3462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200" dirty="0"/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E480EE6-AA67-49F3-A704-A4FC42C68375}"/>
                    </a:ext>
                  </a:extLst>
                </p:cNvPr>
                <p:cNvSpPr txBox="1"/>
                <p:nvPr/>
              </p:nvSpPr>
              <p:spPr>
                <a:xfrm>
                  <a:off x="9181848" y="4209287"/>
                  <a:ext cx="23879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200" dirty="0"/>
                </a:p>
              </p:txBody>
            </p: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45A1356-828B-4B53-856B-9512AC7228F5}"/>
                    </a:ext>
                  </a:extLst>
                </p:cNvPr>
                <p:cNvSpPr txBox="1"/>
                <p:nvPr/>
              </p:nvSpPr>
              <p:spPr>
                <a:xfrm>
                  <a:off x="10097331" y="5114525"/>
                  <a:ext cx="332512" cy="3462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200" dirty="0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E3913C8-2D41-41CE-A73D-1EB4EA2D9C63}"/>
                    </a:ext>
                  </a:extLst>
                </p:cNvPr>
                <p:cNvSpPr txBox="1"/>
                <p:nvPr/>
              </p:nvSpPr>
              <p:spPr>
                <a:xfrm>
                  <a:off x="8015522" y="2921652"/>
                  <a:ext cx="332512" cy="326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65B6E5B1-4C6F-4E57-9D86-41E595DDD142}"/>
                    </a:ext>
                  </a:extLst>
                </p:cNvPr>
                <p:cNvSpPr txBox="1"/>
                <p:nvPr/>
              </p:nvSpPr>
              <p:spPr>
                <a:xfrm>
                  <a:off x="9137580" y="2915695"/>
                  <a:ext cx="444587" cy="326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39</a:t>
                  </a:r>
                  <a:endPara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B7EDF2A-BD49-4299-BA02-EFBFA6E33F97}"/>
                    </a:ext>
                  </a:extLst>
                </p:cNvPr>
                <p:cNvSpPr txBox="1"/>
                <p:nvPr/>
              </p:nvSpPr>
              <p:spPr>
                <a:xfrm>
                  <a:off x="10041294" y="2913099"/>
                  <a:ext cx="444587" cy="326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72</a:t>
                  </a:r>
                  <a:endPara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A59B8806-1BA1-4CCA-91E3-8CBDDFD227DE}"/>
                    </a:ext>
                  </a:extLst>
                </p:cNvPr>
                <p:cNvSpPr txBox="1"/>
                <p:nvPr/>
              </p:nvSpPr>
              <p:spPr>
                <a:xfrm>
                  <a:off x="7876900" y="3102809"/>
                  <a:ext cx="332512" cy="326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CB1B605D-6D12-417B-A75B-0038EBD04D34}"/>
                    </a:ext>
                  </a:extLst>
                </p:cNvPr>
                <p:cNvSpPr txBox="1"/>
                <p:nvPr/>
              </p:nvSpPr>
              <p:spPr>
                <a:xfrm>
                  <a:off x="7764826" y="4186857"/>
                  <a:ext cx="444587" cy="326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39</a:t>
                  </a:r>
                  <a:endPara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0BEEF76-DB52-4241-8FD5-C8A936DD6D88}"/>
                    </a:ext>
                  </a:extLst>
                </p:cNvPr>
                <p:cNvSpPr txBox="1"/>
                <p:nvPr/>
              </p:nvSpPr>
              <p:spPr>
                <a:xfrm>
                  <a:off x="7773097" y="5083952"/>
                  <a:ext cx="444587" cy="326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72</a:t>
                  </a:r>
                  <a:endParaRPr lang="zh-CN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625E1327-549A-4511-B23F-AD1DF4E3C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29373" y="3191904"/>
                  <a:ext cx="1" cy="257462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21BEA9F1-AABA-4341-9664-1718A7ED0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54690" y="3199470"/>
                  <a:ext cx="1" cy="2574628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712300B6-1E3C-4B83-963E-3B1FD4CEC4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8172" y="4246380"/>
                  <a:ext cx="2678201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2ACCC1BB-D1C4-4AD1-8BBA-B541BA8994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1427" y="5141481"/>
                  <a:ext cx="2684946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8B0A4DBD-6D23-41C6-8907-3352B74E37A2}"/>
                  </a:ext>
                </a:extLst>
              </p:cNvPr>
              <p:cNvGrpSpPr/>
              <p:nvPr/>
            </p:nvGrpSpPr>
            <p:grpSpPr>
              <a:xfrm>
                <a:off x="9415151" y="5384389"/>
                <a:ext cx="657322" cy="640996"/>
                <a:chOff x="9415151" y="5384389"/>
                <a:chExt cx="657322" cy="640996"/>
              </a:xfrm>
            </p:grpSpPr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5D7C09E9-E7C1-4818-A04F-41F5D42E9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15151" y="5384389"/>
                  <a:ext cx="657013" cy="640996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F44D911C-2D35-4D85-AC85-0764E39DD05F}"/>
                    </a:ext>
                  </a:extLst>
                </p:cNvPr>
                <p:cNvCxnSpPr>
                  <a:cxnSpLocks/>
                  <a:stCxn id="40" idx="3"/>
                  <a:endCxn id="40" idx="2"/>
                </p:cNvCxnSpPr>
                <p:nvPr/>
              </p:nvCxnSpPr>
              <p:spPr>
                <a:xfrm flipH="1">
                  <a:off x="9744558" y="5705294"/>
                  <a:ext cx="327915" cy="320091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FFF388BA-3EE5-4C6D-A6E4-E4E6CEE7CAB5}"/>
                    </a:ext>
                  </a:extLst>
                </p:cNvPr>
                <p:cNvCxnSpPr>
                  <a:cxnSpLocks/>
                  <a:stCxn id="40" idx="0"/>
                  <a:endCxn id="40" idx="1"/>
                </p:cNvCxnSpPr>
                <p:nvPr/>
              </p:nvCxnSpPr>
              <p:spPr>
                <a:xfrm flipH="1">
                  <a:off x="9416643" y="5385202"/>
                  <a:ext cx="327915" cy="320092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B2DDC1E0-3EBA-4037-8C5C-860952FAC40D}"/>
                  </a:ext>
                </a:extLst>
              </p:cNvPr>
              <p:cNvGrpSpPr/>
              <p:nvPr/>
            </p:nvGrpSpPr>
            <p:grpSpPr>
              <a:xfrm>
                <a:off x="8006273" y="4041455"/>
                <a:ext cx="1410371" cy="1343742"/>
                <a:chOff x="8006273" y="4041455"/>
                <a:chExt cx="1410371" cy="1343742"/>
              </a:xfrm>
            </p:grpSpPr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9F7229EE-0ADF-40C2-97AF-BE111F0261C4}"/>
                    </a:ext>
                  </a:extLst>
                </p:cNvPr>
                <p:cNvCxnSpPr>
                  <a:cxnSpLocks/>
                  <a:stCxn id="41" idx="2"/>
                </p:cNvCxnSpPr>
                <p:nvPr/>
              </p:nvCxnSpPr>
              <p:spPr>
                <a:xfrm flipH="1" flipV="1">
                  <a:off x="8014233" y="5187227"/>
                  <a:ext cx="220305" cy="19797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908BF912-335C-4B38-B4A0-5D5BC8871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06273" y="4047033"/>
                  <a:ext cx="450557" cy="40918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3F446ADE-88FA-4BA2-8459-6E19A962D6D8}"/>
                    </a:ext>
                  </a:extLst>
                </p:cNvPr>
                <p:cNvCxnSpPr>
                  <a:cxnSpLocks/>
                  <a:stCxn id="43" idx="3"/>
                  <a:endCxn id="43" idx="0"/>
                </p:cNvCxnSpPr>
                <p:nvPr/>
              </p:nvCxnSpPr>
              <p:spPr>
                <a:xfrm flipH="1" flipV="1">
                  <a:off x="8234537" y="4042268"/>
                  <a:ext cx="222293" cy="20711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9E9E85-B614-4997-A944-0EDFEDFAF843}"/>
                    </a:ext>
                  </a:extLst>
                </p:cNvPr>
                <p:cNvCxnSpPr>
                  <a:cxnSpLocks/>
                  <a:stCxn id="43" idx="2"/>
                  <a:endCxn id="43" idx="1"/>
                </p:cNvCxnSpPr>
                <p:nvPr/>
              </p:nvCxnSpPr>
              <p:spPr>
                <a:xfrm flipH="1" flipV="1">
                  <a:off x="8012243" y="4249382"/>
                  <a:ext cx="222294" cy="20711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361056D5-C22E-4DD6-951E-488926E3CDD5}"/>
                    </a:ext>
                  </a:extLst>
                </p:cNvPr>
                <p:cNvCxnSpPr>
                  <a:cxnSpLocks/>
                  <a:stCxn id="42" idx="2"/>
                </p:cNvCxnSpPr>
                <p:nvPr/>
              </p:nvCxnSpPr>
              <p:spPr>
                <a:xfrm flipH="1" flipV="1">
                  <a:off x="8528719" y="4041455"/>
                  <a:ext cx="443235" cy="415043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227C5EF-34EE-427A-BB70-0745208404CE}"/>
                    </a:ext>
                  </a:extLst>
                </p:cNvPr>
                <p:cNvCxnSpPr>
                  <a:cxnSpLocks/>
                  <a:endCxn id="42" idx="1"/>
                </p:cNvCxnSpPr>
                <p:nvPr/>
              </p:nvCxnSpPr>
              <p:spPr>
                <a:xfrm flipH="1" flipV="1">
                  <a:off x="8527264" y="4249384"/>
                  <a:ext cx="222345" cy="206829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6826CEE1-01B6-4FD3-BE09-C975C4786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760271" y="4047028"/>
                  <a:ext cx="449862" cy="409185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DBA074AF-A878-4281-A592-D53FB6059CD3}"/>
                    </a:ext>
                  </a:extLst>
                </p:cNvPr>
                <p:cNvCxnSpPr>
                  <a:cxnSpLocks/>
                  <a:endCxn id="42" idx="0"/>
                </p:cNvCxnSpPr>
                <p:nvPr/>
              </p:nvCxnSpPr>
              <p:spPr>
                <a:xfrm flipH="1" flipV="1">
                  <a:off x="8971954" y="4042269"/>
                  <a:ext cx="444688" cy="41394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E76E9AF0-BA7B-426B-94AC-E098DB403426}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H="1" flipV="1">
                  <a:off x="9204881" y="4047028"/>
                  <a:ext cx="211763" cy="20235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48C8B4AA-6B17-470B-85FF-139FF6205286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 flipH="1" flipV="1">
                  <a:off x="8234538" y="4522896"/>
                  <a:ext cx="222292" cy="207111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0F4CA3ED-0B81-4341-903E-23362DE38094}"/>
                    </a:ext>
                  </a:extLst>
                </p:cNvPr>
                <p:cNvCxnSpPr>
                  <a:cxnSpLocks/>
                  <a:stCxn id="41" idx="3"/>
                </p:cNvCxnSpPr>
                <p:nvPr/>
              </p:nvCxnSpPr>
              <p:spPr>
                <a:xfrm flipH="1" flipV="1">
                  <a:off x="8018251" y="4530917"/>
                  <a:ext cx="438579" cy="42313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21B14719-4E3E-4D55-A011-BFA26CA13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12243" y="4742482"/>
                  <a:ext cx="444587" cy="444745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05356014-CB2D-4B83-BADA-F82F8CD111D3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 flipH="1" flipV="1">
                  <a:off x="8012245" y="4954047"/>
                  <a:ext cx="430810" cy="42435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98DB74D-F2AC-47FD-80D1-7DCD992C0971}"/>
                </a:ext>
              </a:extLst>
            </p:cNvPr>
            <p:cNvGrpSpPr/>
            <p:nvPr/>
          </p:nvGrpSpPr>
          <p:grpSpPr>
            <a:xfrm>
              <a:off x="1402514" y="3774613"/>
              <a:ext cx="38565" cy="1940375"/>
              <a:chOff x="7590350" y="3800104"/>
              <a:chExt cx="38565" cy="1940375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FB17AAA8-A575-48B9-8BC4-45340780407D}"/>
                  </a:ext>
                </a:extLst>
              </p:cNvPr>
              <p:cNvSpPr/>
              <p:nvPr/>
            </p:nvSpPr>
            <p:spPr>
              <a:xfrm flipH="1">
                <a:off x="7592915" y="3800104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5084C8CC-9A7A-4C4A-9A82-95F910753813}"/>
                  </a:ext>
                </a:extLst>
              </p:cNvPr>
              <p:cNvSpPr/>
              <p:nvPr/>
            </p:nvSpPr>
            <p:spPr>
              <a:xfrm flipH="1">
                <a:off x="7590350" y="412432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90FD2CC-5084-479B-994F-6520F5AC4F76}"/>
                  </a:ext>
                </a:extLst>
              </p:cNvPr>
              <p:cNvSpPr/>
              <p:nvPr/>
            </p:nvSpPr>
            <p:spPr>
              <a:xfrm flipH="1">
                <a:off x="7591795" y="4432518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8C39C637-C42F-40B4-B1B1-6AF813D354A5}"/>
                  </a:ext>
                </a:extLst>
              </p:cNvPr>
              <p:cNvSpPr/>
              <p:nvPr/>
            </p:nvSpPr>
            <p:spPr>
              <a:xfrm flipH="1">
                <a:off x="7592915" y="477426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184F6164-6183-46EA-9403-74C1E985617A}"/>
                  </a:ext>
                </a:extLst>
              </p:cNvPr>
              <p:cNvSpPr/>
              <p:nvPr/>
            </p:nvSpPr>
            <p:spPr>
              <a:xfrm flipH="1">
                <a:off x="7590350" y="5086792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674012B2-39FC-435E-B979-3BA6D72C54D1}"/>
                  </a:ext>
                </a:extLst>
              </p:cNvPr>
              <p:cNvSpPr/>
              <p:nvPr/>
            </p:nvSpPr>
            <p:spPr>
              <a:xfrm flipH="1">
                <a:off x="7590350" y="539931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09D4F184-833A-4A33-93E0-8B72A0F2A0A4}"/>
                  </a:ext>
                </a:extLst>
              </p:cNvPr>
              <p:cNvSpPr/>
              <p:nvPr/>
            </p:nvSpPr>
            <p:spPr>
              <a:xfrm flipH="1">
                <a:off x="7590350" y="5704479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04C61FB-ABBE-45BE-B367-D991F5AA572F}"/>
                </a:ext>
              </a:extLst>
            </p:cNvPr>
            <p:cNvGrpSpPr/>
            <p:nvPr/>
          </p:nvGrpSpPr>
          <p:grpSpPr>
            <a:xfrm>
              <a:off x="1733836" y="3778588"/>
              <a:ext cx="38565" cy="1940375"/>
              <a:chOff x="7590350" y="3800104"/>
              <a:chExt cx="38565" cy="1940375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711A0A64-34A8-4C86-A0D8-D723C03B9F00}"/>
                  </a:ext>
                </a:extLst>
              </p:cNvPr>
              <p:cNvSpPr/>
              <p:nvPr/>
            </p:nvSpPr>
            <p:spPr>
              <a:xfrm flipH="1">
                <a:off x="7592915" y="3800104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3E4B47C4-397A-451D-B840-89D494062A16}"/>
                  </a:ext>
                </a:extLst>
              </p:cNvPr>
              <p:cNvSpPr/>
              <p:nvPr/>
            </p:nvSpPr>
            <p:spPr>
              <a:xfrm flipH="1">
                <a:off x="7590350" y="412432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F94D183-D9BC-4A4E-B842-1C0A37E65805}"/>
                  </a:ext>
                </a:extLst>
              </p:cNvPr>
              <p:cNvSpPr/>
              <p:nvPr/>
            </p:nvSpPr>
            <p:spPr>
              <a:xfrm flipH="1">
                <a:off x="7591795" y="4432518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6A25A222-0F28-4656-902B-5394B98CF48E}"/>
                  </a:ext>
                </a:extLst>
              </p:cNvPr>
              <p:cNvSpPr/>
              <p:nvPr/>
            </p:nvSpPr>
            <p:spPr>
              <a:xfrm flipH="1">
                <a:off x="7592915" y="477426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D53C5B90-A58A-4558-ACD1-C4BEAC2ED361}"/>
                  </a:ext>
                </a:extLst>
              </p:cNvPr>
              <p:cNvSpPr/>
              <p:nvPr/>
            </p:nvSpPr>
            <p:spPr>
              <a:xfrm flipH="1">
                <a:off x="7590350" y="5086792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D8E4872F-2D77-4EDE-AFA6-A2D5D9F8FF85}"/>
                  </a:ext>
                </a:extLst>
              </p:cNvPr>
              <p:cNvSpPr/>
              <p:nvPr/>
            </p:nvSpPr>
            <p:spPr>
              <a:xfrm flipH="1">
                <a:off x="7590350" y="539931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2E6A42DD-3293-4CAE-BA3A-B647C27AD069}"/>
                  </a:ext>
                </a:extLst>
              </p:cNvPr>
              <p:cNvSpPr/>
              <p:nvPr/>
            </p:nvSpPr>
            <p:spPr>
              <a:xfrm flipH="1">
                <a:off x="7590350" y="5704479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A88D9C3-F291-45E0-AD0A-41ABA4A60FB4}"/>
                </a:ext>
              </a:extLst>
            </p:cNvPr>
            <p:cNvGrpSpPr/>
            <p:nvPr/>
          </p:nvGrpSpPr>
          <p:grpSpPr>
            <a:xfrm>
              <a:off x="2077298" y="3778588"/>
              <a:ext cx="38565" cy="1940375"/>
              <a:chOff x="7590350" y="3800104"/>
              <a:chExt cx="38565" cy="1940375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02EA819B-936A-4124-926C-5C0A08F1D4C2}"/>
                  </a:ext>
                </a:extLst>
              </p:cNvPr>
              <p:cNvSpPr/>
              <p:nvPr/>
            </p:nvSpPr>
            <p:spPr>
              <a:xfrm flipH="1">
                <a:off x="7592915" y="3800104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B88F86DE-16B6-46CE-95BD-305093AD06BF}"/>
                  </a:ext>
                </a:extLst>
              </p:cNvPr>
              <p:cNvSpPr/>
              <p:nvPr/>
            </p:nvSpPr>
            <p:spPr>
              <a:xfrm flipH="1">
                <a:off x="7590350" y="412432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882F784C-E7B3-48A5-84A8-4575B5894B64}"/>
                  </a:ext>
                </a:extLst>
              </p:cNvPr>
              <p:cNvSpPr/>
              <p:nvPr/>
            </p:nvSpPr>
            <p:spPr>
              <a:xfrm flipH="1">
                <a:off x="7591795" y="4432518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C5E7DC47-94EF-4043-A9D8-664B06B58089}"/>
                  </a:ext>
                </a:extLst>
              </p:cNvPr>
              <p:cNvSpPr/>
              <p:nvPr/>
            </p:nvSpPr>
            <p:spPr>
              <a:xfrm flipH="1">
                <a:off x="7592915" y="477426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F9BFAEA5-1B5F-443C-AFB0-91DB3EEB649A}"/>
                  </a:ext>
                </a:extLst>
              </p:cNvPr>
              <p:cNvSpPr/>
              <p:nvPr/>
            </p:nvSpPr>
            <p:spPr>
              <a:xfrm flipH="1">
                <a:off x="7590350" y="5086792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1C46D463-7A90-4FD5-8567-77DE6A5AFAFE}"/>
                  </a:ext>
                </a:extLst>
              </p:cNvPr>
              <p:cNvSpPr/>
              <p:nvPr/>
            </p:nvSpPr>
            <p:spPr>
              <a:xfrm flipH="1">
                <a:off x="7590350" y="539931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FC1FBCF5-8F6B-40FA-9C61-58A07D30FEC1}"/>
                  </a:ext>
                </a:extLst>
              </p:cNvPr>
              <p:cNvSpPr/>
              <p:nvPr/>
            </p:nvSpPr>
            <p:spPr>
              <a:xfrm flipH="1">
                <a:off x="7590350" y="5704479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CB068C6A-C929-4A14-A338-361775F579D1}"/>
                </a:ext>
              </a:extLst>
            </p:cNvPr>
            <p:cNvGrpSpPr/>
            <p:nvPr/>
          </p:nvGrpSpPr>
          <p:grpSpPr>
            <a:xfrm>
              <a:off x="2444665" y="3774613"/>
              <a:ext cx="38565" cy="1940375"/>
              <a:chOff x="7590350" y="3800104"/>
              <a:chExt cx="38565" cy="1940375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E58C13E9-273C-4074-A7ED-2CD73CBD5519}"/>
                  </a:ext>
                </a:extLst>
              </p:cNvPr>
              <p:cNvSpPr/>
              <p:nvPr/>
            </p:nvSpPr>
            <p:spPr>
              <a:xfrm flipH="1">
                <a:off x="7592915" y="3800104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B3B75898-15AB-4F73-85EB-223986C48C06}"/>
                  </a:ext>
                </a:extLst>
              </p:cNvPr>
              <p:cNvSpPr/>
              <p:nvPr/>
            </p:nvSpPr>
            <p:spPr>
              <a:xfrm flipH="1">
                <a:off x="7590350" y="412432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EE5CDEF6-155C-44C7-9937-CAD0F4A02A42}"/>
                  </a:ext>
                </a:extLst>
              </p:cNvPr>
              <p:cNvSpPr/>
              <p:nvPr/>
            </p:nvSpPr>
            <p:spPr>
              <a:xfrm flipH="1">
                <a:off x="7591795" y="4432518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993CC2BE-B3EF-4C73-9484-31063ED2FCCE}"/>
                  </a:ext>
                </a:extLst>
              </p:cNvPr>
              <p:cNvSpPr/>
              <p:nvPr/>
            </p:nvSpPr>
            <p:spPr>
              <a:xfrm flipH="1">
                <a:off x="7592915" y="477426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35A072A1-0ECE-4C46-AD78-0C5BBA758917}"/>
                  </a:ext>
                </a:extLst>
              </p:cNvPr>
              <p:cNvSpPr/>
              <p:nvPr/>
            </p:nvSpPr>
            <p:spPr>
              <a:xfrm flipH="1">
                <a:off x="7590350" y="5086792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B54D9081-1193-4F57-8A1F-BEC806B49ECC}"/>
                  </a:ext>
                </a:extLst>
              </p:cNvPr>
              <p:cNvSpPr/>
              <p:nvPr/>
            </p:nvSpPr>
            <p:spPr>
              <a:xfrm flipH="1">
                <a:off x="7590350" y="539931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9D06E63E-7AD1-479B-9D34-86A1AF4A0FD9}"/>
                  </a:ext>
                </a:extLst>
              </p:cNvPr>
              <p:cNvSpPr/>
              <p:nvPr/>
            </p:nvSpPr>
            <p:spPr>
              <a:xfrm flipH="1">
                <a:off x="7590350" y="5704479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BEB25E4D-B916-4751-8551-991FC0E63CFB}"/>
                </a:ext>
              </a:extLst>
            </p:cNvPr>
            <p:cNvGrpSpPr/>
            <p:nvPr/>
          </p:nvGrpSpPr>
          <p:grpSpPr>
            <a:xfrm>
              <a:off x="2794172" y="3774613"/>
              <a:ext cx="38565" cy="1940375"/>
              <a:chOff x="7590350" y="3800104"/>
              <a:chExt cx="38565" cy="1940375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70167D22-5D9E-4243-A9D6-C1CA3E6C291A}"/>
                  </a:ext>
                </a:extLst>
              </p:cNvPr>
              <p:cNvSpPr/>
              <p:nvPr/>
            </p:nvSpPr>
            <p:spPr>
              <a:xfrm flipH="1">
                <a:off x="7592915" y="3800104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4BE409D8-95E6-4001-9C3E-5233205985DA}"/>
                  </a:ext>
                </a:extLst>
              </p:cNvPr>
              <p:cNvSpPr/>
              <p:nvPr/>
            </p:nvSpPr>
            <p:spPr>
              <a:xfrm flipH="1">
                <a:off x="7590350" y="412432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47F42B99-3DA1-4328-BDF9-3E80DC7BC909}"/>
                  </a:ext>
                </a:extLst>
              </p:cNvPr>
              <p:cNvSpPr/>
              <p:nvPr/>
            </p:nvSpPr>
            <p:spPr>
              <a:xfrm flipH="1">
                <a:off x="7591795" y="4432518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20955FFE-D73A-429C-9C84-4D93B3C8BECC}"/>
                  </a:ext>
                </a:extLst>
              </p:cNvPr>
              <p:cNvSpPr/>
              <p:nvPr/>
            </p:nvSpPr>
            <p:spPr>
              <a:xfrm flipH="1">
                <a:off x="7592915" y="477426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08D47D6A-B416-4162-8A0C-D2F89687872A}"/>
                  </a:ext>
                </a:extLst>
              </p:cNvPr>
              <p:cNvSpPr/>
              <p:nvPr/>
            </p:nvSpPr>
            <p:spPr>
              <a:xfrm flipH="1">
                <a:off x="7590350" y="5086792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DD27922F-2FDD-425C-83D7-2CEBFF6BA0AC}"/>
                  </a:ext>
                </a:extLst>
              </p:cNvPr>
              <p:cNvSpPr/>
              <p:nvPr/>
            </p:nvSpPr>
            <p:spPr>
              <a:xfrm flipH="1">
                <a:off x="7590350" y="539931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F7B754E4-CA4B-4908-B2BA-1D24B92C7803}"/>
                  </a:ext>
                </a:extLst>
              </p:cNvPr>
              <p:cNvSpPr/>
              <p:nvPr/>
            </p:nvSpPr>
            <p:spPr>
              <a:xfrm flipH="1">
                <a:off x="7590350" y="5704479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2C645A78-846E-4282-9AF3-D34C5239FED9}"/>
                </a:ext>
              </a:extLst>
            </p:cNvPr>
            <p:cNvGrpSpPr/>
            <p:nvPr/>
          </p:nvGrpSpPr>
          <p:grpSpPr>
            <a:xfrm>
              <a:off x="3143927" y="3774613"/>
              <a:ext cx="38565" cy="1940375"/>
              <a:chOff x="7590350" y="3800104"/>
              <a:chExt cx="38565" cy="1940375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5F2C880-2A24-45A5-BEC2-F73C4B47633D}"/>
                  </a:ext>
                </a:extLst>
              </p:cNvPr>
              <p:cNvSpPr/>
              <p:nvPr/>
            </p:nvSpPr>
            <p:spPr>
              <a:xfrm flipH="1">
                <a:off x="7592915" y="3800104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E017C891-2816-4AD5-9719-FB2ED5D16EBB}"/>
                  </a:ext>
                </a:extLst>
              </p:cNvPr>
              <p:cNvSpPr/>
              <p:nvPr/>
            </p:nvSpPr>
            <p:spPr>
              <a:xfrm flipH="1">
                <a:off x="7590350" y="412432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9794E651-9F26-4D7A-A79B-5C8DC3DFC29C}"/>
                  </a:ext>
                </a:extLst>
              </p:cNvPr>
              <p:cNvSpPr/>
              <p:nvPr/>
            </p:nvSpPr>
            <p:spPr>
              <a:xfrm flipH="1">
                <a:off x="7591795" y="4432518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5E49488-442E-44CA-B12B-3C89F74A5808}"/>
                  </a:ext>
                </a:extLst>
              </p:cNvPr>
              <p:cNvSpPr/>
              <p:nvPr/>
            </p:nvSpPr>
            <p:spPr>
              <a:xfrm flipH="1">
                <a:off x="7592915" y="477426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0A1192C4-3DEA-41EA-98FB-4C3D1DD79D4D}"/>
                  </a:ext>
                </a:extLst>
              </p:cNvPr>
              <p:cNvSpPr/>
              <p:nvPr/>
            </p:nvSpPr>
            <p:spPr>
              <a:xfrm flipH="1">
                <a:off x="7590350" y="5086792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CACE030B-FF03-4538-8949-DB28D52F04A5}"/>
                  </a:ext>
                </a:extLst>
              </p:cNvPr>
              <p:cNvSpPr/>
              <p:nvPr/>
            </p:nvSpPr>
            <p:spPr>
              <a:xfrm flipH="1">
                <a:off x="7590350" y="539931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83351386-2643-43F8-94C7-C5B633B0F0D2}"/>
                  </a:ext>
                </a:extLst>
              </p:cNvPr>
              <p:cNvSpPr/>
              <p:nvPr/>
            </p:nvSpPr>
            <p:spPr>
              <a:xfrm flipH="1">
                <a:off x="7590350" y="5704479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1ED67CF5-8AE9-47E9-A4DE-1A2D6CBB5191}"/>
                </a:ext>
              </a:extLst>
            </p:cNvPr>
            <p:cNvGrpSpPr/>
            <p:nvPr/>
          </p:nvGrpSpPr>
          <p:grpSpPr>
            <a:xfrm>
              <a:off x="3506693" y="3774613"/>
              <a:ext cx="38565" cy="1940375"/>
              <a:chOff x="7590350" y="3800104"/>
              <a:chExt cx="38565" cy="1940375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25B28C9E-BA3A-46A1-A34C-3D47AF91D3E3}"/>
                  </a:ext>
                </a:extLst>
              </p:cNvPr>
              <p:cNvSpPr/>
              <p:nvPr/>
            </p:nvSpPr>
            <p:spPr>
              <a:xfrm flipH="1">
                <a:off x="7592915" y="3800104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7B97E59D-1C98-4666-9C6B-9F72BAA484DC}"/>
                  </a:ext>
                </a:extLst>
              </p:cNvPr>
              <p:cNvSpPr/>
              <p:nvPr/>
            </p:nvSpPr>
            <p:spPr>
              <a:xfrm flipH="1">
                <a:off x="7590350" y="412432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9ED2471B-1561-47C8-AF4F-912EE06468C7}"/>
                  </a:ext>
                </a:extLst>
              </p:cNvPr>
              <p:cNvSpPr/>
              <p:nvPr/>
            </p:nvSpPr>
            <p:spPr>
              <a:xfrm flipH="1">
                <a:off x="7591795" y="4432518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2B14B04A-AEE8-401D-9FE0-938D02E696C1}"/>
                  </a:ext>
                </a:extLst>
              </p:cNvPr>
              <p:cNvSpPr/>
              <p:nvPr/>
            </p:nvSpPr>
            <p:spPr>
              <a:xfrm flipH="1">
                <a:off x="7592915" y="477426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4B17AA77-D4B1-451B-A257-36D829E4930C}"/>
                  </a:ext>
                </a:extLst>
              </p:cNvPr>
              <p:cNvSpPr/>
              <p:nvPr/>
            </p:nvSpPr>
            <p:spPr>
              <a:xfrm flipH="1">
                <a:off x="7590350" y="5086792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14CD514F-60E3-4009-8FAB-A6169818EAB1}"/>
                  </a:ext>
                </a:extLst>
              </p:cNvPr>
              <p:cNvSpPr/>
              <p:nvPr/>
            </p:nvSpPr>
            <p:spPr>
              <a:xfrm flipH="1">
                <a:off x="7590350" y="5399317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79BC2E43-F62F-440D-A0D7-09E7E92860DD}"/>
                  </a:ext>
                </a:extLst>
              </p:cNvPr>
              <p:cNvSpPr/>
              <p:nvPr/>
            </p:nvSpPr>
            <p:spPr>
              <a:xfrm flipH="1">
                <a:off x="7590350" y="5704479"/>
                <a:ext cx="36000" cy="36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974E58A8-6E47-43D3-A794-014C27AD59DA}"/>
                </a:ext>
              </a:extLst>
            </p:cNvPr>
            <p:cNvSpPr/>
            <p:nvPr/>
          </p:nvSpPr>
          <p:spPr>
            <a:xfrm>
              <a:off x="1145533" y="4051911"/>
              <a:ext cx="548171" cy="414229"/>
            </a:xfrm>
            <a:prstGeom prst="rect">
              <a:avLst/>
            </a:prstGeom>
            <a:noFill/>
            <a:ln w="19050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4F0B7F6-D6EC-4BFD-92BA-3432BB4ED9F0}"/>
                </a:ext>
              </a:extLst>
            </p:cNvPr>
            <p:cNvSpPr/>
            <p:nvPr/>
          </p:nvSpPr>
          <p:spPr>
            <a:xfrm>
              <a:off x="1731194" y="3478483"/>
              <a:ext cx="444587" cy="535472"/>
            </a:xfrm>
            <a:prstGeom prst="rect">
              <a:avLst/>
            </a:prstGeom>
            <a:noFill/>
            <a:ln w="19050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921CAD0-A6BF-46EB-AE29-85821C96B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937" y="1728944"/>
            <a:ext cx="2443764" cy="41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848408C-85B6-4EFF-937E-88F38BCD3492}"/>
              </a:ext>
            </a:extLst>
          </p:cNvPr>
          <p:cNvSpPr txBox="1"/>
          <p:nvPr/>
        </p:nvSpPr>
        <p:spPr>
          <a:xfrm>
            <a:off x="1727200" y="1664901"/>
            <a:ext cx="30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DB043B-7366-49F5-855F-CF1EE35FD922}"/>
              </a:ext>
            </a:extLst>
          </p:cNvPr>
          <p:cNvSpPr txBox="1"/>
          <p:nvPr/>
        </p:nvSpPr>
        <p:spPr>
          <a:xfrm>
            <a:off x="1663700" y="649238"/>
            <a:ext cx="214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8EC2FD-BDF4-4CBD-A547-C9F73624D58F}"/>
              </a:ext>
            </a:extLst>
          </p:cNvPr>
          <p:cNvGrpSpPr/>
          <p:nvPr/>
        </p:nvGrpSpPr>
        <p:grpSpPr>
          <a:xfrm>
            <a:off x="1663700" y="2414299"/>
            <a:ext cx="3155950" cy="769441"/>
            <a:chOff x="1663700" y="2598003"/>
            <a:chExt cx="3155950" cy="76944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3883CE-EAF8-4879-A6B4-330A096647A7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72B2C60-9605-4057-A5AE-1A742757B5EA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AD6F0D-E2DC-4136-AEA7-72E92E3EDE50}"/>
              </a:ext>
            </a:extLst>
          </p:cNvPr>
          <p:cNvGrpSpPr/>
          <p:nvPr/>
        </p:nvGrpSpPr>
        <p:grpSpPr>
          <a:xfrm>
            <a:off x="1663700" y="3193521"/>
            <a:ext cx="3155950" cy="769441"/>
            <a:chOff x="1663700" y="2598003"/>
            <a:chExt cx="3155950" cy="76944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4250E07-2B62-4E67-8CE0-074999161F10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ECD5917-D728-48E9-BD7E-BFE1962B3930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B8C24E-90AA-4427-A16E-48C6276C2F26}"/>
              </a:ext>
            </a:extLst>
          </p:cNvPr>
          <p:cNvGrpSpPr/>
          <p:nvPr/>
        </p:nvGrpSpPr>
        <p:grpSpPr>
          <a:xfrm>
            <a:off x="1663700" y="3937792"/>
            <a:ext cx="3155950" cy="769441"/>
            <a:chOff x="1663700" y="2598003"/>
            <a:chExt cx="3155950" cy="769441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19AF13-ADD3-47D4-B8BA-C9C3EDC33C4A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A78E01F-8BB6-460C-B3FD-0F0FB4C26C87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工作进度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FDCF9D7-BAF1-4BE7-B946-6C02716E044F}"/>
              </a:ext>
            </a:extLst>
          </p:cNvPr>
          <p:cNvGrpSpPr/>
          <p:nvPr/>
        </p:nvGrpSpPr>
        <p:grpSpPr>
          <a:xfrm>
            <a:off x="1663700" y="4682063"/>
            <a:ext cx="3155950" cy="769441"/>
            <a:chOff x="1663700" y="2598003"/>
            <a:chExt cx="3155950" cy="76944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A07DBC-4A63-4D01-A4CB-73DEC0EF9F90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4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56CD906-E4E8-4EA5-B951-099BE2D0920A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40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TODO List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C5A7C7-DDEA-451D-983B-148508BC90CD}"/>
              </a:ext>
            </a:extLst>
          </p:cNvPr>
          <p:cNvSpPr txBox="1"/>
          <p:nvPr/>
        </p:nvSpPr>
        <p:spPr>
          <a:xfrm>
            <a:off x="11527972" y="6371255"/>
            <a:ext cx="49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17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923481-365F-4E45-B511-7186DE1DCB77}"/>
              </a:ext>
            </a:extLst>
          </p:cNvPr>
          <p:cNvSpPr txBox="1"/>
          <p:nvPr/>
        </p:nvSpPr>
        <p:spPr>
          <a:xfrm>
            <a:off x="551067" y="1328054"/>
            <a:ext cx="6577423" cy="4973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算法调整和优化：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时间窗口长度符合指定分布而非固定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空间复杂度的优化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图数据库存储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实验设计和实施：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本算法与原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FastSGG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及其他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之间的性能比较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ground truth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设计和实现：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ground truth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文件数据格式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统计方法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，数据规模较大、无法获知全图时如何得到统计信息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可视化方式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社交网络图生成管理系统的实现：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基于算法，按照系统架构及原型设计来具体实现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53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B194A39-0C37-40FC-B7B2-BA433AC70035}"/>
              </a:ext>
            </a:extLst>
          </p:cNvPr>
          <p:cNvGrpSpPr/>
          <p:nvPr/>
        </p:nvGrpSpPr>
        <p:grpSpPr>
          <a:xfrm>
            <a:off x="1663699" y="1859339"/>
            <a:ext cx="7537451" cy="1569661"/>
            <a:chOff x="1663699" y="2274838"/>
            <a:chExt cx="9503966" cy="156966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A9E29EB-2565-45C7-84A6-958F9EA240DE}"/>
                </a:ext>
              </a:extLst>
            </p:cNvPr>
            <p:cNvSpPr txBox="1"/>
            <p:nvPr/>
          </p:nvSpPr>
          <p:spPr>
            <a:xfrm>
              <a:off x="1663700" y="2274838"/>
              <a:ext cx="95039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  <a:endParaRPr lang="en-US" altLang="zh-CN" sz="7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921D9A2-6946-4B6C-9FD3-0ED21A17ECEF}"/>
                </a:ext>
              </a:extLst>
            </p:cNvPr>
            <p:cNvSpPr txBox="1"/>
            <p:nvPr/>
          </p:nvSpPr>
          <p:spPr>
            <a:xfrm>
              <a:off x="1663699" y="3475167"/>
              <a:ext cx="7795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 For Listening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A69C3DA-B532-438B-86BA-5F488EF90AF4}"/>
              </a:ext>
            </a:extLst>
          </p:cNvPr>
          <p:cNvSpPr txBox="1"/>
          <p:nvPr/>
        </p:nvSpPr>
        <p:spPr>
          <a:xfrm>
            <a:off x="9321799" y="5140179"/>
            <a:ext cx="196510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郑舒文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00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848408C-85B6-4EFF-937E-88F38BCD3492}"/>
              </a:ext>
            </a:extLst>
          </p:cNvPr>
          <p:cNvSpPr txBox="1"/>
          <p:nvPr/>
        </p:nvSpPr>
        <p:spPr>
          <a:xfrm>
            <a:off x="1727200" y="1664901"/>
            <a:ext cx="30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DB043B-7366-49F5-855F-CF1EE35FD922}"/>
              </a:ext>
            </a:extLst>
          </p:cNvPr>
          <p:cNvSpPr txBox="1"/>
          <p:nvPr/>
        </p:nvSpPr>
        <p:spPr>
          <a:xfrm>
            <a:off x="1663700" y="649238"/>
            <a:ext cx="214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8EC2FD-BDF4-4CBD-A547-C9F73624D58F}"/>
              </a:ext>
            </a:extLst>
          </p:cNvPr>
          <p:cNvGrpSpPr/>
          <p:nvPr/>
        </p:nvGrpSpPr>
        <p:grpSpPr>
          <a:xfrm>
            <a:off x="1663700" y="2414299"/>
            <a:ext cx="3155950" cy="769441"/>
            <a:chOff x="1663700" y="2598003"/>
            <a:chExt cx="3155950" cy="76944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3883CE-EAF8-4879-A6B4-330A096647A7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4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72B2C60-9605-4057-A5AE-1A742757B5EA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AD6F0D-E2DC-4136-AEA7-72E92E3EDE50}"/>
              </a:ext>
            </a:extLst>
          </p:cNvPr>
          <p:cNvGrpSpPr/>
          <p:nvPr/>
        </p:nvGrpSpPr>
        <p:grpSpPr>
          <a:xfrm>
            <a:off x="1663700" y="3193521"/>
            <a:ext cx="3155950" cy="769441"/>
            <a:chOff x="1663700" y="2598003"/>
            <a:chExt cx="3155950" cy="76944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4250E07-2B62-4E67-8CE0-074999161F10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ECD5917-D728-48E9-BD7E-BFE1962B3930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B8C24E-90AA-4427-A16E-48C6276C2F26}"/>
              </a:ext>
            </a:extLst>
          </p:cNvPr>
          <p:cNvGrpSpPr/>
          <p:nvPr/>
        </p:nvGrpSpPr>
        <p:grpSpPr>
          <a:xfrm>
            <a:off x="1663700" y="3937792"/>
            <a:ext cx="3155950" cy="769441"/>
            <a:chOff x="1663700" y="2598003"/>
            <a:chExt cx="3155950" cy="769441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19AF13-ADD3-47D4-B8BA-C9C3EDC33C4A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A78E01F-8BB6-460C-B3FD-0F0FB4C26C87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工作进度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FDCF9D7-BAF1-4BE7-B946-6C02716E044F}"/>
              </a:ext>
            </a:extLst>
          </p:cNvPr>
          <p:cNvGrpSpPr/>
          <p:nvPr/>
        </p:nvGrpSpPr>
        <p:grpSpPr>
          <a:xfrm>
            <a:off x="1663700" y="4682063"/>
            <a:ext cx="3155950" cy="769441"/>
            <a:chOff x="1663700" y="2598003"/>
            <a:chExt cx="3155950" cy="76944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A07DBC-4A63-4D01-A4CB-73DEC0EF9F90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56CD906-E4E8-4EA5-B951-099BE2D0920A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6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B18508DC-58DF-41B7-AE84-63D26042C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306" y="3350742"/>
            <a:ext cx="5140743" cy="279255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Research Content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D56051-E160-4C4F-B90E-798B52634573}"/>
              </a:ext>
            </a:extLst>
          </p:cNvPr>
          <p:cNvSpPr txBox="1"/>
          <p:nvPr/>
        </p:nvSpPr>
        <p:spPr>
          <a:xfrm>
            <a:off x="9446725" y="5652838"/>
            <a:ext cx="174395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转账网络图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FE9D92C-6F28-4B7A-85EE-4B49A89E6811}"/>
              </a:ext>
            </a:extLst>
          </p:cNvPr>
          <p:cNvSpPr txBox="1"/>
          <p:nvPr/>
        </p:nvSpPr>
        <p:spPr>
          <a:xfrm>
            <a:off x="551067" y="1780086"/>
            <a:ext cx="5797256" cy="7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“锚社区”：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定时间区间内节点联系紧密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F4DE96-6D35-49BA-AE59-A25A0AB7DFA7}"/>
              </a:ext>
            </a:extLst>
          </p:cNvPr>
          <p:cNvSpPr txBox="1"/>
          <p:nvPr/>
        </p:nvSpPr>
        <p:spPr>
          <a:xfrm>
            <a:off x="11655198" y="6371255"/>
            <a:ext cx="37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3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B70B6F-B1A4-44C3-AC38-7E73BDBA72B1}"/>
              </a:ext>
            </a:extLst>
          </p:cNvPr>
          <p:cNvSpPr txBox="1"/>
          <p:nvPr/>
        </p:nvSpPr>
        <p:spPr>
          <a:xfrm>
            <a:off x="396161" y="2569623"/>
            <a:ext cx="6755540" cy="222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微博话题：每个话题有特定时限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银行转账：在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[Jan. 14, Jan. 16]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ABCDE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联系紧密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[Feb. 8, Feb. 9]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EFHIJKL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联系紧密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可能对应洗钱团伙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71065AA-EC87-4989-AAFC-45BCBAE38885}"/>
              </a:ext>
            </a:extLst>
          </p:cNvPr>
          <p:cNvCxnSpPr/>
          <p:nvPr/>
        </p:nvCxnSpPr>
        <p:spPr>
          <a:xfrm>
            <a:off x="473029" y="6364524"/>
            <a:ext cx="1115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FDCBB97-A474-446C-8FE8-034DECD86326}"/>
              </a:ext>
            </a:extLst>
          </p:cNvPr>
          <p:cNvSpPr txBox="1"/>
          <p:nvPr/>
        </p:nvSpPr>
        <p:spPr>
          <a:xfrm>
            <a:off x="473029" y="6355360"/>
            <a:ext cx="11154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Bahnschrift" panose="020B0502040204020203" pitchFamily="34" charset="0"/>
              </a:rPr>
              <a:t>[1] Wen D, Huang Y, Zhang Y, et al. Efficiently Answering Span-Reachability Queries in Large Temporal Graphs[C]//2020 IEEE 36th International Conference on Data Engineering (ICDE). IEEE, 2020: 1153-1164.</a:t>
            </a:r>
          </a:p>
        </p:txBody>
      </p:sp>
    </p:spTree>
    <p:extLst>
      <p:ext uri="{BB962C8B-B14F-4D97-AF65-F5344CB8AC3E}">
        <p14:creationId xmlns:p14="http://schemas.microsoft.com/office/powerpoint/2010/main" val="34001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Research Content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BC98A9-F772-48BF-BAD7-4CDE7952E060}"/>
              </a:ext>
            </a:extLst>
          </p:cNvPr>
          <p:cNvSpPr txBox="1"/>
          <p:nvPr/>
        </p:nvSpPr>
        <p:spPr>
          <a:xfrm>
            <a:off x="551067" y="1801772"/>
            <a:ext cx="10415677" cy="319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FastSGG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，实现能生成带有锚社区结构的时序社交网络图的算法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输入配置信息，如特定的度数分布和时间区间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生成带有锚社区的时序社交网络图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ground truth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信息，包括数据集本身、统计信息和社区结构信息等。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设计并实现一个社交网络图生成管理系统，完成数据生成的配置和结果的可视化。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8542A3-1918-46FE-8E20-4D2CD1CA522B}"/>
              </a:ext>
            </a:extLst>
          </p:cNvPr>
          <p:cNvSpPr txBox="1"/>
          <p:nvPr/>
        </p:nvSpPr>
        <p:spPr>
          <a:xfrm>
            <a:off x="11655198" y="6371255"/>
            <a:ext cx="37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4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862E94-C654-4C26-9F21-65C14D09640B}"/>
              </a:ext>
            </a:extLst>
          </p:cNvPr>
          <p:cNvCxnSpPr/>
          <p:nvPr/>
        </p:nvCxnSpPr>
        <p:spPr>
          <a:xfrm>
            <a:off x="473029" y="6364524"/>
            <a:ext cx="11154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6D00BB5-BC30-4DF2-BE92-ED89B6DBF781}"/>
              </a:ext>
            </a:extLst>
          </p:cNvPr>
          <p:cNvSpPr txBox="1"/>
          <p:nvPr/>
        </p:nvSpPr>
        <p:spPr>
          <a:xfrm>
            <a:off x="473029" y="6355360"/>
            <a:ext cx="11154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Bahnschrift" panose="020B0502040204020203" pitchFamily="34" charset="0"/>
              </a:rPr>
              <a:t>[</a:t>
            </a:r>
            <a:r>
              <a:rPr lang="en-US" altLang="zh-CN" sz="1200" dirty="0">
                <a:solidFill>
                  <a:srgbClr val="222222"/>
                </a:solidFill>
                <a:latin typeface="Bahnschrift" panose="020B0502040204020203" pitchFamily="34" charset="0"/>
              </a:rPr>
              <a:t>1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Bahnschrift" panose="020B0502040204020203" pitchFamily="34" charset="0"/>
              </a:rPr>
              <a:t>] Wang C, Wang B, Huang B, et al.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Bahnschrift" panose="020B0502040204020203" pitchFamily="34" charset="0"/>
              </a:rPr>
              <a:t>FastSGG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Bahnschrift" panose="020B0502040204020203" pitchFamily="34" charset="0"/>
              </a:rPr>
              <a:t>: Efficient Social Graph Generation Using a Degree Distribution Generation Model[C]//2021 IEEE 37th International Conference on Data Engineering (ICDE). IEEE, 2021: 564-575.</a:t>
            </a:r>
          </a:p>
        </p:txBody>
      </p:sp>
    </p:spTree>
    <p:extLst>
      <p:ext uri="{BB962C8B-B14F-4D97-AF65-F5344CB8AC3E}">
        <p14:creationId xmlns:p14="http://schemas.microsoft.com/office/powerpoint/2010/main" val="243077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848408C-85B6-4EFF-937E-88F38BCD3492}"/>
              </a:ext>
            </a:extLst>
          </p:cNvPr>
          <p:cNvSpPr txBox="1"/>
          <p:nvPr/>
        </p:nvSpPr>
        <p:spPr>
          <a:xfrm>
            <a:off x="1727200" y="1664901"/>
            <a:ext cx="30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DB043B-7366-49F5-855F-CF1EE35FD922}"/>
              </a:ext>
            </a:extLst>
          </p:cNvPr>
          <p:cNvSpPr txBox="1"/>
          <p:nvPr/>
        </p:nvSpPr>
        <p:spPr>
          <a:xfrm>
            <a:off x="1663700" y="649238"/>
            <a:ext cx="214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8EC2FD-BDF4-4CBD-A547-C9F73624D58F}"/>
              </a:ext>
            </a:extLst>
          </p:cNvPr>
          <p:cNvGrpSpPr/>
          <p:nvPr/>
        </p:nvGrpSpPr>
        <p:grpSpPr>
          <a:xfrm>
            <a:off x="1663700" y="2414299"/>
            <a:ext cx="3155950" cy="769441"/>
            <a:chOff x="1663700" y="2598003"/>
            <a:chExt cx="3155950" cy="76944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3883CE-EAF8-4879-A6B4-330A096647A7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72B2C60-9605-4057-A5AE-1A742757B5EA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AD6F0D-E2DC-4136-AEA7-72E92E3EDE50}"/>
              </a:ext>
            </a:extLst>
          </p:cNvPr>
          <p:cNvGrpSpPr/>
          <p:nvPr/>
        </p:nvGrpSpPr>
        <p:grpSpPr>
          <a:xfrm>
            <a:off x="1663700" y="3193521"/>
            <a:ext cx="3155950" cy="769441"/>
            <a:chOff x="1663700" y="2598003"/>
            <a:chExt cx="3155950" cy="76944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4250E07-2B62-4E67-8CE0-074999161F10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ECD5917-D728-48E9-BD7E-BFE1962B3930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B8C24E-90AA-4427-A16E-48C6276C2F26}"/>
              </a:ext>
            </a:extLst>
          </p:cNvPr>
          <p:cNvGrpSpPr/>
          <p:nvPr/>
        </p:nvGrpSpPr>
        <p:grpSpPr>
          <a:xfrm>
            <a:off x="1663700" y="3937792"/>
            <a:ext cx="3155950" cy="769441"/>
            <a:chOff x="1663700" y="2598003"/>
            <a:chExt cx="3155950" cy="769441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19AF13-ADD3-47D4-B8BA-C9C3EDC33C4A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A78E01F-8BB6-460C-B3FD-0F0FB4C26C87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工作进度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FDCF9D7-BAF1-4BE7-B946-6C02716E044F}"/>
              </a:ext>
            </a:extLst>
          </p:cNvPr>
          <p:cNvGrpSpPr/>
          <p:nvPr/>
        </p:nvGrpSpPr>
        <p:grpSpPr>
          <a:xfrm>
            <a:off x="1663700" y="4682063"/>
            <a:ext cx="3155950" cy="769441"/>
            <a:chOff x="1663700" y="2598003"/>
            <a:chExt cx="3155950" cy="76944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A07DBC-4A63-4D01-A4CB-73DEC0EF9F90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56CD906-E4E8-4EA5-B951-099BE2D0920A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16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Research Scheme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88400EB-8468-46B8-85D9-14A51C47811D}"/>
              </a:ext>
            </a:extLst>
          </p:cNvPr>
          <p:cNvSpPr txBox="1"/>
          <p:nvPr/>
        </p:nvSpPr>
        <p:spPr>
          <a:xfrm>
            <a:off x="551065" y="1521499"/>
            <a:ext cx="6136981" cy="517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1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时序图：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给定边时间戳最小值最大值，生成一般时序图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锚社区：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给定边时间戳最值、社区数量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和时间窗口长度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Ground Truth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统计信息和可视化信息</a:t>
            </a:r>
            <a:endParaRPr lang="en-US" altLang="zh-CN" sz="1600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B44E8C-A724-49E2-9519-683CE99643E9}"/>
              </a:ext>
            </a:extLst>
          </p:cNvPr>
          <p:cNvSpPr txBox="1"/>
          <p:nvPr/>
        </p:nvSpPr>
        <p:spPr>
          <a:xfrm>
            <a:off x="458398" y="2505498"/>
            <a:ext cx="609679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时间窗口：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个时间窗口。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738DD56-89D4-467C-A8FC-CCD715239871}"/>
              </a:ext>
            </a:extLst>
          </p:cNvPr>
          <p:cNvSpPr txBox="1"/>
          <p:nvPr/>
        </p:nvSpPr>
        <p:spPr>
          <a:xfrm>
            <a:off x="458398" y="2853392"/>
            <a:ext cx="6096798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社区内结构：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对每个锚定时间窗口，随机选取节点生成社区，边的时间戳在时间窗口内。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0D20DE-CA52-4869-BBFB-ECCE17EA4F7D}"/>
              </a:ext>
            </a:extLst>
          </p:cNvPr>
          <p:cNvSpPr txBox="1"/>
          <p:nvPr/>
        </p:nvSpPr>
        <p:spPr>
          <a:xfrm>
            <a:off x="458398" y="3600303"/>
            <a:ext cx="6096798" cy="189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社区外结构：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对源节点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u</a:t>
            </a:r>
            <a:r>
              <a:rPr lang="zh-CN" altLang="en-US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，目标节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v</a:t>
            </a:r>
          </a:p>
          <a:p>
            <a:pPr lvl="3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所在的社区，可以生成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u,v,t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为任意时间戳；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v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u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所在的社区，可以生成边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Lucida Console" panose="020B0609040504020204" pitchFamily="49" charset="0"/>
                <a:ea typeface="微软雅黑" panose="020B0503020204020204" pitchFamily="34" charset="-122"/>
              </a:rPr>
              <a:t>u,v,t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Lucida Console" panose="020B0609040504020204" pitchFamily="49" charset="0"/>
                <a:ea typeface="微软雅黑" panose="020B0503020204020204" pitchFamily="34" charset="-122"/>
              </a:rPr>
              <a:t>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不在社区对应的时间区间中。</a:t>
            </a:r>
            <a:endParaRPr lang="en-US" altLang="zh-CN" sz="1600" b="1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EE9DEBE-8492-48CF-A277-737FEFA2EE90}"/>
              </a:ext>
            </a:extLst>
          </p:cNvPr>
          <p:cNvGrpSpPr/>
          <p:nvPr/>
        </p:nvGrpSpPr>
        <p:grpSpPr>
          <a:xfrm>
            <a:off x="7398542" y="1521499"/>
            <a:ext cx="4338453" cy="645848"/>
            <a:chOff x="3777967" y="2955402"/>
            <a:chExt cx="6353452" cy="1155305"/>
          </a:xfrm>
        </p:grpSpPr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9401D586-60C6-4D4C-B91A-C472C2DE6328}"/>
                </a:ext>
              </a:extLst>
            </p:cNvPr>
            <p:cNvSpPr/>
            <p:nvPr/>
          </p:nvSpPr>
          <p:spPr>
            <a:xfrm>
              <a:off x="5183204" y="3404355"/>
              <a:ext cx="2041107" cy="436161"/>
            </a:xfrm>
            <a:prstGeom prst="flowChartProcess">
              <a:avLst/>
            </a:prstGeom>
            <a:solidFill>
              <a:srgbClr val="FBE5D6">
                <a:alpha val="40000"/>
              </a:srgbClr>
            </a:solidFill>
            <a:ln w="28575">
              <a:solidFill>
                <a:srgbClr val="C85C1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流程图: 过程 58">
              <a:extLst>
                <a:ext uri="{FF2B5EF4-FFF2-40B4-BE49-F238E27FC236}">
                  <a16:creationId xmlns:a16="http://schemas.microsoft.com/office/drawing/2014/main" id="{6584410D-6757-42F3-AEA2-1D5E7FB3F28F}"/>
                </a:ext>
              </a:extLst>
            </p:cNvPr>
            <p:cNvSpPr/>
            <p:nvPr/>
          </p:nvSpPr>
          <p:spPr>
            <a:xfrm>
              <a:off x="6637133" y="3397126"/>
              <a:ext cx="2041107" cy="436161"/>
            </a:xfrm>
            <a:prstGeom prst="flowChartProcess">
              <a:avLst/>
            </a:prstGeom>
            <a:solidFill>
              <a:srgbClr val="DAE3F3">
                <a:alpha val="40000"/>
              </a:srgbClr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AFC78AD-E329-4D7F-AD2A-D491EC2644D1}"/>
                </a:ext>
              </a:extLst>
            </p:cNvPr>
            <p:cNvSpPr txBox="1"/>
            <p:nvPr/>
          </p:nvSpPr>
          <p:spPr>
            <a:xfrm>
              <a:off x="3777967" y="3615206"/>
              <a:ext cx="958038" cy="495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时间轴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6A1E9C3-BCE6-4980-965B-A57C5CE8FEA6}"/>
                </a:ext>
              </a:extLst>
            </p:cNvPr>
            <p:cNvSpPr txBox="1"/>
            <p:nvPr/>
          </p:nvSpPr>
          <p:spPr>
            <a:xfrm>
              <a:off x="9034962" y="3287131"/>
              <a:ext cx="1096457" cy="495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b="1" dirty="0"/>
            </a:p>
          </p:txBody>
        </p:sp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47785447-E596-4714-B667-58B4AEA18586}"/>
                </a:ext>
              </a:extLst>
            </p:cNvPr>
            <p:cNvSpPr/>
            <p:nvPr/>
          </p:nvSpPr>
          <p:spPr>
            <a:xfrm>
              <a:off x="4706056" y="3782632"/>
              <a:ext cx="5425363" cy="161827"/>
            </a:xfrm>
            <a:prstGeom prst="rightArrow">
              <a:avLst>
                <a:gd name="adj1" fmla="val 50000"/>
                <a:gd name="adj2" fmla="val 8773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F3BFD84-6B04-4EC7-BFA8-5FB55B5EC184}"/>
                </a:ext>
              </a:extLst>
            </p:cNvPr>
            <p:cNvSpPr txBox="1"/>
            <p:nvPr/>
          </p:nvSpPr>
          <p:spPr>
            <a:xfrm>
              <a:off x="5603492" y="2955402"/>
              <a:ext cx="1331038" cy="495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时间窗口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DF590FC-18BF-4AE4-8019-014408540A6C}"/>
                </a:ext>
              </a:extLst>
            </p:cNvPr>
            <p:cNvSpPr txBox="1"/>
            <p:nvPr/>
          </p:nvSpPr>
          <p:spPr>
            <a:xfrm>
              <a:off x="7047250" y="2956774"/>
              <a:ext cx="1331038" cy="495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时间窗口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0124AC9-FB67-42CB-A8CC-BF229ED41612}"/>
              </a:ext>
            </a:extLst>
          </p:cNvPr>
          <p:cNvGrpSpPr/>
          <p:nvPr/>
        </p:nvGrpSpPr>
        <p:grpSpPr>
          <a:xfrm>
            <a:off x="7974146" y="2754949"/>
            <a:ext cx="3159707" cy="1115473"/>
            <a:chOff x="4868734" y="4732822"/>
            <a:chExt cx="5165451" cy="1757341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E8896E8-7C44-44B9-A5AC-90DF9BF1819B}"/>
                </a:ext>
              </a:extLst>
            </p:cNvPr>
            <p:cNvGrpSpPr/>
            <p:nvPr/>
          </p:nvGrpSpPr>
          <p:grpSpPr>
            <a:xfrm>
              <a:off x="5154761" y="5201403"/>
              <a:ext cx="4637719" cy="855830"/>
              <a:chOff x="4643314" y="3702734"/>
              <a:chExt cx="4637719" cy="855830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3A2CDE27-863B-4BDC-94ED-677391F8D048}"/>
                  </a:ext>
                </a:extLst>
              </p:cNvPr>
              <p:cNvSpPr/>
              <p:nvPr/>
            </p:nvSpPr>
            <p:spPr>
              <a:xfrm>
                <a:off x="5381894" y="3702734"/>
                <a:ext cx="110166" cy="112611"/>
              </a:xfrm>
              <a:prstGeom prst="ellipse">
                <a:avLst/>
              </a:prstGeom>
              <a:solidFill>
                <a:srgbClr val="9933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FC7CD33D-6263-4562-91A0-3310590ABD83}"/>
                  </a:ext>
                </a:extLst>
              </p:cNvPr>
              <p:cNvSpPr/>
              <p:nvPr/>
            </p:nvSpPr>
            <p:spPr>
              <a:xfrm>
                <a:off x="4643314" y="4378034"/>
                <a:ext cx="110166" cy="112611"/>
              </a:xfrm>
              <a:prstGeom prst="ellipse">
                <a:avLst/>
              </a:prstGeom>
              <a:solidFill>
                <a:srgbClr val="9933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266E7309-3FB9-42A5-A509-22996BB928D9}"/>
                  </a:ext>
                </a:extLst>
              </p:cNvPr>
              <p:cNvCxnSpPr>
                <a:cxnSpLocks/>
                <a:stCxn id="70" idx="6"/>
                <a:endCxn id="80" idx="2"/>
              </p:cNvCxnSpPr>
              <p:nvPr/>
            </p:nvCxnSpPr>
            <p:spPr>
              <a:xfrm>
                <a:off x="5492060" y="3759040"/>
                <a:ext cx="1376347" cy="41397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E3DE7E65-73EB-48CD-97CB-CF8E341B6130}"/>
                  </a:ext>
                </a:extLst>
              </p:cNvPr>
              <p:cNvCxnSpPr>
                <a:cxnSpLocks/>
                <a:stCxn id="71" idx="7"/>
                <a:endCxn id="70" idx="3"/>
              </p:cNvCxnSpPr>
              <p:nvPr/>
            </p:nvCxnSpPr>
            <p:spPr>
              <a:xfrm flipV="1">
                <a:off x="4737347" y="3798854"/>
                <a:ext cx="660680" cy="59567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4610B14F-7634-4E2E-8AAD-D9BA319EE1BC}"/>
                  </a:ext>
                </a:extLst>
              </p:cNvPr>
              <p:cNvCxnSpPr>
                <a:cxnSpLocks/>
                <a:stCxn id="71" idx="6"/>
                <a:endCxn id="80" idx="2"/>
              </p:cNvCxnSpPr>
              <p:nvPr/>
            </p:nvCxnSpPr>
            <p:spPr>
              <a:xfrm flipV="1">
                <a:off x="4753480" y="4173017"/>
                <a:ext cx="2114927" cy="26132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1643696F-DD70-46F1-AE86-55B923B55B6A}"/>
                  </a:ext>
                </a:extLst>
              </p:cNvPr>
              <p:cNvSpPr/>
              <p:nvPr/>
            </p:nvSpPr>
            <p:spPr>
              <a:xfrm>
                <a:off x="8307952" y="4445953"/>
                <a:ext cx="110166" cy="11261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EAD16ACF-40DA-4065-BB49-DCF1D78AEC16}"/>
                  </a:ext>
                </a:extLst>
              </p:cNvPr>
              <p:cNvSpPr/>
              <p:nvPr/>
            </p:nvSpPr>
            <p:spPr>
              <a:xfrm>
                <a:off x="9170867" y="3854128"/>
                <a:ext cx="110166" cy="11261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0DDA6FF4-6974-421D-B895-4637052F9CB8}"/>
                  </a:ext>
                </a:extLst>
              </p:cNvPr>
              <p:cNvCxnSpPr>
                <a:cxnSpLocks/>
                <a:stCxn id="76" idx="3"/>
                <a:endCxn id="75" idx="7"/>
              </p:cNvCxnSpPr>
              <p:nvPr/>
            </p:nvCxnSpPr>
            <p:spPr>
              <a:xfrm flipH="1">
                <a:off x="8401985" y="3950248"/>
                <a:ext cx="785015" cy="512196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0E9D4752-E896-4A6A-B884-BEE2F78319CA}"/>
                  </a:ext>
                </a:extLst>
              </p:cNvPr>
              <p:cNvCxnSpPr>
                <a:cxnSpLocks/>
                <a:stCxn id="81" idx="2"/>
                <a:endCxn id="76" idx="2"/>
              </p:cNvCxnSpPr>
              <p:nvPr/>
            </p:nvCxnSpPr>
            <p:spPr>
              <a:xfrm flipV="1">
                <a:off x="6876798" y="3910434"/>
                <a:ext cx="2294069" cy="262624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EDB66B64-375B-4D22-AFFD-FAC5E9E02131}"/>
                  </a:ext>
                </a:extLst>
              </p:cNvPr>
              <p:cNvCxnSpPr>
                <a:cxnSpLocks/>
                <a:stCxn id="81" idx="2"/>
                <a:endCxn id="75" idx="2"/>
              </p:cNvCxnSpPr>
              <p:nvPr/>
            </p:nvCxnSpPr>
            <p:spPr>
              <a:xfrm>
                <a:off x="6876798" y="4173058"/>
                <a:ext cx="1431154" cy="32920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0" name="弦形 79">
                <a:extLst>
                  <a:ext uri="{FF2B5EF4-FFF2-40B4-BE49-F238E27FC236}">
                    <a16:creationId xmlns:a16="http://schemas.microsoft.com/office/drawing/2014/main" id="{9A65B237-7575-49AC-8C5E-FED515234AC5}"/>
                  </a:ext>
                </a:extLst>
              </p:cNvPr>
              <p:cNvSpPr/>
              <p:nvPr/>
            </p:nvSpPr>
            <p:spPr>
              <a:xfrm>
                <a:off x="6766827" y="4079681"/>
                <a:ext cx="216488" cy="186731"/>
              </a:xfrm>
              <a:prstGeom prst="chord">
                <a:avLst>
                  <a:gd name="adj1" fmla="val 5665969"/>
                  <a:gd name="adj2" fmla="val 15975109"/>
                </a:avLst>
              </a:prstGeom>
              <a:solidFill>
                <a:srgbClr val="9933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弦形 80">
                <a:extLst>
                  <a:ext uri="{FF2B5EF4-FFF2-40B4-BE49-F238E27FC236}">
                    <a16:creationId xmlns:a16="http://schemas.microsoft.com/office/drawing/2014/main" id="{C4CD5ACE-E7D9-4143-A957-3A981A095D17}"/>
                  </a:ext>
                </a:extLst>
              </p:cNvPr>
              <p:cNvSpPr/>
              <p:nvPr/>
            </p:nvSpPr>
            <p:spPr>
              <a:xfrm>
                <a:off x="6766827" y="4079680"/>
                <a:ext cx="216488" cy="186731"/>
              </a:xfrm>
              <a:prstGeom prst="chord">
                <a:avLst>
                  <a:gd name="adj1" fmla="val 16298114"/>
                  <a:gd name="adj2" fmla="val 53709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83D2C5D-41C6-4431-A629-FB8247076524}"/>
                </a:ext>
              </a:extLst>
            </p:cNvPr>
            <p:cNvSpPr/>
            <p:nvPr/>
          </p:nvSpPr>
          <p:spPr>
            <a:xfrm>
              <a:off x="4868734" y="4770364"/>
              <a:ext cx="2720248" cy="1719799"/>
            </a:xfrm>
            <a:prstGeom prst="ellipse">
              <a:avLst/>
            </a:prstGeom>
            <a:noFill/>
            <a:ln w="19050">
              <a:solidFill>
                <a:srgbClr val="993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332BC38-2FCF-49EC-A513-39CBC5116E04}"/>
                </a:ext>
              </a:extLst>
            </p:cNvPr>
            <p:cNvSpPr/>
            <p:nvPr/>
          </p:nvSpPr>
          <p:spPr>
            <a:xfrm>
              <a:off x="7220712" y="4732822"/>
              <a:ext cx="2813473" cy="1719799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B928992-D90E-43AC-A3AC-6899308BC27F}"/>
              </a:ext>
            </a:extLst>
          </p:cNvPr>
          <p:cNvGrpSpPr/>
          <p:nvPr/>
        </p:nvGrpSpPr>
        <p:grpSpPr>
          <a:xfrm>
            <a:off x="7185711" y="4189926"/>
            <a:ext cx="2420032" cy="2362310"/>
            <a:chOff x="7420419" y="1336777"/>
            <a:chExt cx="3639282" cy="353411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9DBAABC0-85F6-4F3C-AD73-220234706C89}"/>
                </a:ext>
              </a:extLst>
            </p:cNvPr>
            <p:cNvGrpSpPr/>
            <p:nvPr/>
          </p:nvGrpSpPr>
          <p:grpSpPr>
            <a:xfrm>
              <a:off x="7420419" y="1336777"/>
              <a:ext cx="3639282" cy="3396935"/>
              <a:chOff x="7420419" y="1336777"/>
              <a:chExt cx="3639282" cy="3396935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07856CBB-0773-4273-AF27-FF47D6979DC2}"/>
                  </a:ext>
                </a:extLst>
              </p:cNvPr>
              <p:cNvGrpSpPr/>
              <p:nvPr/>
            </p:nvGrpSpPr>
            <p:grpSpPr>
              <a:xfrm>
                <a:off x="7984193" y="2489980"/>
                <a:ext cx="2585370" cy="1444911"/>
                <a:chOff x="5617362" y="3413725"/>
                <a:chExt cx="2585370" cy="1444911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D090ADA3-B872-42EE-B24D-785C87E66B81}"/>
                    </a:ext>
                  </a:extLst>
                </p:cNvPr>
                <p:cNvSpPr/>
                <p:nvPr/>
              </p:nvSpPr>
              <p:spPr>
                <a:xfrm>
                  <a:off x="5617362" y="3413725"/>
                  <a:ext cx="110166" cy="112611"/>
                </a:xfrm>
                <a:prstGeom prst="ellipse">
                  <a:avLst/>
                </a:prstGeom>
                <a:solidFill>
                  <a:srgbClr val="993300"/>
                </a:solidFill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AB1D1F84-990B-47EE-BF00-9830F3A1EACF}"/>
                    </a:ext>
                  </a:extLst>
                </p:cNvPr>
                <p:cNvSpPr/>
                <p:nvPr/>
              </p:nvSpPr>
              <p:spPr>
                <a:xfrm>
                  <a:off x="5617362" y="4746025"/>
                  <a:ext cx="110166" cy="112611"/>
                </a:xfrm>
                <a:prstGeom prst="ellipse">
                  <a:avLst/>
                </a:prstGeom>
                <a:solidFill>
                  <a:srgbClr val="993300"/>
                </a:solidFill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675F534A-9562-4619-8362-46701BF9A4F2}"/>
                    </a:ext>
                  </a:extLst>
                </p:cNvPr>
                <p:cNvCxnSpPr>
                  <a:cxnSpLocks/>
                  <a:stCxn id="94" idx="6"/>
                  <a:endCxn id="104" idx="2"/>
                </p:cNvCxnSpPr>
                <p:nvPr/>
              </p:nvCxnSpPr>
              <p:spPr>
                <a:xfrm>
                  <a:off x="5727528" y="3470031"/>
                  <a:ext cx="1140879" cy="702986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9D83E472-DF7A-4D4E-B13F-38E473EF3280}"/>
                    </a:ext>
                  </a:extLst>
                </p:cNvPr>
                <p:cNvCxnSpPr>
                  <a:cxnSpLocks/>
                  <a:stCxn id="95" idx="0"/>
                  <a:endCxn id="94" idx="4"/>
                </p:cNvCxnSpPr>
                <p:nvPr/>
              </p:nvCxnSpPr>
              <p:spPr>
                <a:xfrm flipV="1">
                  <a:off x="5672445" y="3526336"/>
                  <a:ext cx="0" cy="121968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17227F71-F040-4BF6-B367-5495DF9AE999}"/>
                    </a:ext>
                  </a:extLst>
                </p:cNvPr>
                <p:cNvCxnSpPr>
                  <a:cxnSpLocks/>
                  <a:stCxn id="95" idx="6"/>
                  <a:endCxn id="104" idx="2"/>
                </p:cNvCxnSpPr>
                <p:nvPr/>
              </p:nvCxnSpPr>
              <p:spPr>
                <a:xfrm flipV="1">
                  <a:off x="5727528" y="4173017"/>
                  <a:ext cx="1140879" cy="62931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ED64C2A2-7002-4E55-91E4-AD803585F193}"/>
                    </a:ext>
                  </a:extLst>
                </p:cNvPr>
                <p:cNvSpPr/>
                <p:nvPr/>
              </p:nvSpPr>
              <p:spPr>
                <a:xfrm>
                  <a:off x="8092566" y="4746025"/>
                  <a:ext cx="110166" cy="11261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0FD0B8E9-0783-4778-8ABB-AD48184A356A}"/>
                    </a:ext>
                  </a:extLst>
                </p:cNvPr>
                <p:cNvSpPr/>
                <p:nvPr/>
              </p:nvSpPr>
              <p:spPr>
                <a:xfrm>
                  <a:off x="8088259" y="3413725"/>
                  <a:ext cx="110166" cy="11261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1B065FD1-9EDB-434C-9D4A-8CEA69AE64B1}"/>
                    </a:ext>
                  </a:extLst>
                </p:cNvPr>
                <p:cNvCxnSpPr>
                  <a:cxnSpLocks/>
                  <a:stCxn id="100" idx="4"/>
                  <a:endCxn id="99" idx="0"/>
                </p:cNvCxnSpPr>
                <p:nvPr/>
              </p:nvCxnSpPr>
              <p:spPr>
                <a:xfrm>
                  <a:off x="8143342" y="3526336"/>
                  <a:ext cx="4307" cy="1219689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7BFD8B0B-DAC5-4A0C-995E-815088175865}"/>
                    </a:ext>
                  </a:extLst>
                </p:cNvPr>
                <p:cNvCxnSpPr>
                  <a:cxnSpLocks/>
                  <a:stCxn id="105" idx="2"/>
                  <a:endCxn id="100" idx="2"/>
                </p:cNvCxnSpPr>
                <p:nvPr/>
              </p:nvCxnSpPr>
              <p:spPr>
                <a:xfrm flipV="1">
                  <a:off x="6876798" y="3470031"/>
                  <a:ext cx="1211461" cy="703027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982055C3-D14B-4CB5-B6DD-39423FF35DAD}"/>
                    </a:ext>
                  </a:extLst>
                </p:cNvPr>
                <p:cNvCxnSpPr>
                  <a:cxnSpLocks/>
                  <a:stCxn id="105" idx="2"/>
                  <a:endCxn id="99" idx="2"/>
                </p:cNvCxnSpPr>
                <p:nvPr/>
              </p:nvCxnSpPr>
              <p:spPr>
                <a:xfrm>
                  <a:off x="6876798" y="4173058"/>
                  <a:ext cx="1215768" cy="629273"/>
                </a:xfrm>
                <a:prstGeom prst="lin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4" name="弦形 103">
                  <a:extLst>
                    <a:ext uri="{FF2B5EF4-FFF2-40B4-BE49-F238E27FC236}">
                      <a16:creationId xmlns:a16="http://schemas.microsoft.com/office/drawing/2014/main" id="{46E2D5C3-04E8-4D19-810A-C81D8D2A1181}"/>
                    </a:ext>
                  </a:extLst>
                </p:cNvPr>
                <p:cNvSpPr/>
                <p:nvPr/>
              </p:nvSpPr>
              <p:spPr>
                <a:xfrm>
                  <a:off x="6766827" y="4079681"/>
                  <a:ext cx="216488" cy="186731"/>
                </a:xfrm>
                <a:prstGeom prst="chord">
                  <a:avLst>
                    <a:gd name="adj1" fmla="val 5665969"/>
                    <a:gd name="adj2" fmla="val 15975109"/>
                  </a:avLst>
                </a:prstGeom>
                <a:solidFill>
                  <a:srgbClr val="993300"/>
                </a:solidFill>
                <a:ln>
                  <a:solidFill>
                    <a:srgbClr val="8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弦形 104">
                  <a:extLst>
                    <a:ext uri="{FF2B5EF4-FFF2-40B4-BE49-F238E27FC236}">
                      <a16:creationId xmlns:a16="http://schemas.microsoft.com/office/drawing/2014/main" id="{36D529FE-E46A-4D3B-8EA5-03CD9158657B}"/>
                    </a:ext>
                  </a:extLst>
                </p:cNvPr>
                <p:cNvSpPr/>
                <p:nvPr/>
              </p:nvSpPr>
              <p:spPr>
                <a:xfrm>
                  <a:off x="6766827" y="4079680"/>
                  <a:ext cx="216488" cy="186731"/>
                </a:xfrm>
                <a:prstGeom prst="chord">
                  <a:avLst>
                    <a:gd name="adj1" fmla="val 16298114"/>
                    <a:gd name="adj2" fmla="val 537092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350AB9C9-A554-4057-BC82-C8EEFCEC4A0C}"/>
                  </a:ext>
                </a:extLst>
              </p:cNvPr>
              <p:cNvSpPr/>
              <p:nvPr/>
            </p:nvSpPr>
            <p:spPr>
              <a:xfrm>
                <a:off x="7420419" y="2299093"/>
                <a:ext cx="1854305" cy="1826684"/>
              </a:xfrm>
              <a:prstGeom prst="ellipse">
                <a:avLst/>
              </a:prstGeom>
              <a:noFill/>
              <a:ln w="19050">
                <a:solidFill>
                  <a:srgbClr val="9933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9AC3678-6776-4FDE-A02A-FA5E6D5441A1}"/>
                  </a:ext>
                </a:extLst>
              </p:cNvPr>
              <p:cNvSpPr/>
              <p:nvPr/>
            </p:nvSpPr>
            <p:spPr>
              <a:xfrm>
                <a:off x="9205396" y="2315962"/>
                <a:ext cx="1854305" cy="1826684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0270011-4A50-43A6-980C-8A25068D6EED}"/>
                  </a:ext>
                </a:extLst>
              </p:cNvPr>
              <p:cNvSpPr/>
              <p:nvPr/>
            </p:nvSpPr>
            <p:spPr>
              <a:xfrm>
                <a:off x="8869283" y="1712132"/>
                <a:ext cx="1854305" cy="1826684"/>
              </a:xfrm>
              <a:prstGeom prst="ellipse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82303A9D-F34A-4974-A1C1-188B83A5B788}"/>
                  </a:ext>
                </a:extLst>
              </p:cNvPr>
              <p:cNvSpPr/>
              <p:nvPr/>
            </p:nvSpPr>
            <p:spPr>
              <a:xfrm>
                <a:off x="7749685" y="1709092"/>
                <a:ext cx="1854305" cy="1826684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5059F537-6A47-4AF8-B1FB-3E6F9041559B}"/>
                  </a:ext>
                </a:extLst>
              </p:cNvPr>
              <p:cNvSpPr txBox="1"/>
              <p:nvPr/>
            </p:nvSpPr>
            <p:spPr>
              <a:xfrm>
                <a:off x="8869284" y="1336777"/>
                <a:ext cx="1570254" cy="414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1200" b="1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C0AEB07-130E-4307-B179-EFD8F907A9A8}"/>
                  </a:ext>
                </a:extLst>
              </p:cNvPr>
              <p:cNvSpPr txBox="1"/>
              <p:nvPr/>
            </p:nvSpPr>
            <p:spPr>
              <a:xfrm>
                <a:off x="9211727" y="2837005"/>
                <a:ext cx="340789" cy="414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endParaRPr lang="zh-CN" altLang="en-US" sz="1200" dirty="0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946FA22-7C60-420E-A4DE-410518C8D160}"/>
                  </a:ext>
                </a:extLst>
              </p:cNvPr>
              <p:cNvSpPr/>
              <p:nvPr/>
            </p:nvSpPr>
            <p:spPr>
              <a:xfrm>
                <a:off x="9186819" y="4621101"/>
                <a:ext cx="110166" cy="11261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604F7569-CC7A-430F-B1F2-ED959FD56526}"/>
                  </a:ext>
                </a:extLst>
              </p:cNvPr>
              <p:cNvCxnSpPr>
                <a:cxnSpLocks/>
                <a:stCxn id="105" idx="2"/>
                <a:endCxn id="92" idx="0"/>
              </p:cNvCxnSpPr>
              <p:nvPr/>
            </p:nvCxnSpPr>
            <p:spPr>
              <a:xfrm flipH="1">
                <a:off x="9241902" y="3249313"/>
                <a:ext cx="1727" cy="1371788"/>
              </a:xfrm>
              <a:prstGeom prst="line">
                <a:avLst/>
              </a:prstGeom>
              <a:ln w="38100">
                <a:solidFill>
                  <a:schemeClr val="accent3"/>
                </a:solidFill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E29B027-9991-4402-85BA-4B34EE0CD7F7}"/>
                </a:ext>
              </a:extLst>
            </p:cNvPr>
            <p:cNvSpPr txBox="1"/>
            <p:nvPr/>
          </p:nvSpPr>
          <p:spPr>
            <a:xfrm>
              <a:off x="9253491" y="4456488"/>
              <a:ext cx="340789" cy="4144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sz="1200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27489041-92BD-4BCC-9340-3AD9054875DD}"/>
              </a:ext>
            </a:extLst>
          </p:cNvPr>
          <p:cNvGrpSpPr/>
          <p:nvPr/>
        </p:nvGrpSpPr>
        <p:grpSpPr>
          <a:xfrm>
            <a:off x="10022922" y="4466925"/>
            <a:ext cx="1703270" cy="1660380"/>
            <a:chOff x="3718165" y="1792705"/>
            <a:chExt cx="2720248" cy="2660305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3B2BA540-18A3-4E7C-B3AC-D2972B4074A3}"/>
                </a:ext>
              </a:extLst>
            </p:cNvPr>
            <p:cNvSpPr/>
            <p:nvPr/>
          </p:nvSpPr>
          <p:spPr>
            <a:xfrm>
              <a:off x="5922277" y="3627797"/>
              <a:ext cx="110166" cy="112611"/>
            </a:xfrm>
            <a:prstGeom prst="ellipse">
              <a:avLst/>
            </a:prstGeom>
            <a:solidFill>
              <a:srgbClr val="9933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48F07F7A-A3E0-498F-8406-E358ABA6011F}"/>
                </a:ext>
              </a:extLst>
            </p:cNvPr>
            <p:cNvSpPr/>
            <p:nvPr/>
          </p:nvSpPr>
          <p:spPr>
            <a:xfrm>
              <a:off x="5010270" y="2197802"/>
              <a:ext cx="110166" cy="112611"/>
            </a:xfrm>
            <a:prstGeom prst="ellipse">
              <a:avLst/>
            </a:prstGeom>
            <a:solidFill>
              <a:srgbClr val="9933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541D1B4-FAC7-42D6-9446-666C211B0904}"/>
                </a:ext>
              </a:extLst>
            </p:cNvPr>
            <p:cNvSpPr/>
            <p:nvPr/>
          </p:nvSpPr>
          <p:spPr>
            <a:xfrm>
              <a:off x="4098263" y="3627797"/>
              <a:ext cx="110166" cy="112611"/>
            </a:xfrm>
            <a:prstGeom prst="ellipse">
              <a:avLst/>
            </a:prstGeom>
            <a:solidFill>
              <a:srgbClr val="9933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558E5A21-3C2C-4E7C-AC9B-D3C4D982DD2C}"/>
                </a:ext>
              </a:extLst>
            </p:cNvPr>
            <p:cNvCxnSpPr>
              <a:cxnSpLocks/>
              <a:stCxn id="108" idx="4"/>
              <a:endCxn id="107" idx="2"/>
            </p:cNvCxnSpPr>
            <p:nvPr/>
          </p:nvCxnSpPr>
          <p:spPr>
            <a:xfrm>
              <a:off x="5065353" y="2310413"/>
              <a:ext cx="856924" cy="137369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701AF421-B533-40E0-9D17-C2C9BD7563D1}"/>
                </a:ext>
              </a:extLst>
            </p:cNvPr>
            <p:cNvCxnSpPr>
              <a:cxnSpLocks/>
              <a:stCxn id="109" idx="7"/>
              <a:endCxn id="108" idx="3"/>
            </p:cNvCxnSpPr>
            <p:nvPr/>
          </p:nvCxnSpPr>
          <p:spPr>
            <a:xfrm flipV="1">
              <a:off x="4192296" y="2293922"/>
              <a:ext cx="834107" cy="1350366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1CABC32-3E12-4CA2-B576-E47F70D998F2}"/>
                </a:ext>
              </a:extLst>
            </p:cNvPr>
            <p:cNvCxnSpPr>
              <a:cxnSpLocks/>
              <a:stCxn id="109" idx="6"/>
              <a:endCxn id="107" idx="2"/>
            </p:cNvCxnSpPr>
            <p:nvPr/>
          </p:nvCxnSpPr>
          <p:spPr>
            <a:xfrm>
              <a:off x="4208429" y="3684103"/>
              <a:ext cx="1713848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9AC97867-DBF9-4917-BF01-65CDC4C5B87F}"/>
                </a:ext>
              </a:extLst>
            </p:cNvPr>
            <p:cNvSpPr/>
            <p:nvPr/>
          </p:nvSpPr>
          <p:spPr>
            <a:xfrm>
              <a:off x="3718165" y="1792705"/>
              <a:ext cx="2720248" cy="2660305"/>
            </a:xfrm>
            <a:prstGeom prst="ellipse">
              <a:avLst/>
            </a:prstGeom>
            <a:noFill/>
            <a:ln w="19050">
              <a:solidFill>
                <a:srgbClr val="993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894CA12-31DA-4121-8D2A-9F4D065AF089}"/>
                </a:ext>
              </a:extLst>
            </p:cNvPr>
            <p:cNvCxnSpPr>
              <a:cxnSpLocks/>
              <a:stCxn id="108" idx="6"/>
              <a:endCxn id="107" idx="0"/>
            </p:cNvCxnSpPr>
            <p:nvPr/>
          </p:nvCxnSpPr>
          <p:spPr>
            <a:xfrm>
              <a:off x="5120436" y="2254108"/>
              <a:ext cx="856924" cy="137368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7FCEBEC-8C81-45CC-9CCC-38A7F37F86EA}"/>
                </a:ext>
              </a:extLst>
            </p:cNvPr>
            <p:cNvSpPr txBox="1"/>
            <p:nvPr/>
          </p:nvSpPr>
          <p:spPr>
            <a:xfrm>
              <a:off x="4998464" y="1857247"/>
              <a:ext cx="340788" cy="443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lang="zh-CN" altLang="en-US" sz="1200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EB4FE68-757B-4212-9C77-98AC06761D93}"/>
                </a:ext>
              </a:extLst>
            </p:cNvPr>
            <p:cNvSpPr txBox="1"/>
            <p:nvPr/>
          </p:nvSpPr>
          <p:spPr>
            <a:xfrm>
              <a:off x="5900998" y="3309541"/>
              <a:ext cx="340788" cy="443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  <a:endParaRPr lang="zh-CN" altLang="en-US" sz="1200" dirty="0"/>
            </a:p>
          </p:txBody>
        </p:sp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A6CE017-F7D9-47BD-A147-DDBBF99ACADC}"/>
              </a:ext>
            </a:extLst>
          </p:cNvPr>
          <p:cNvSpPr txBox="1"/>
          <p:nvPr/>
        </p:nvSpPr>
        <p:spPr>
          <a:xfrm>
            <a:off x="11655198" y="6371255"/>
            <a:ext cx="37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6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74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848408C-85B6-4EFF-937E-88F38BCD3492}"/>
              </a:ext>
            </a:extLst>
          </p:cNvPr>
          <p:cNvSpPr txBox="1"/>
          <p:nvPr/>
        </p:nvSpPr>
        <p:spPr>
          <a:xfrm>
            <a:off x="1727200" y="1664901"/>
            <a:ext cx="30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DB043B-7366-49F5-855F-CF1EE35FD922}"/>
              </a:ext>
            </a:extLst>
          </p:cNvPr>
          <p:cNvSpPr txBox="1"/>
          <p:nvPr/>
        </p:nvSpPr>
        <p:spPr>
          <a:xfrm>
            <a:off x="1663700" y="649238"/>
            <a:ext cx="214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8EC2FD-BDF4-4CBD-A547-C9F73624D58F}"/>
              </a:ext>
            </a:extLst>
          </p:cNvPr>
          <p:cNvGrpSpPr/>
          <p:nvPr/>
        </p:nvGrpSpPr>
        <p:grpSpPr>
          <a:xfrm>
            <a:off x="1663700" y="2414299"/>
            <a:ext cx="3155950" cy="769441"/>
            <a:chOff x="1663700" y="2598003"/>
            <a:chExt cx="3155950" cy="76944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3883CE-EAF8-4879-A6B4-330A096647A7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72B2C60-9605-4057-A5AE-1A742757B5EA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AD6F0D-E2DC-4136-AEA7-72E92E3EDE50}"/>
              </a:ext>
            </a:extLst>
          </p:cNvPr>
          <p:cNvGrpSpPr/>
          <p:nvPr/>
        </p:nvGrpSpPr>
        <p:grpSpPr>
          <a:xfrm>
            <a:off x="1663700" y="3193521"/>
            <a:ext cx="3155950" cy="769441"/>
            <a:chOff x="1663700" y="2598003"/>
            <a:chExt cx="3155950" cy="76944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4250E07-2B62-4E67-8CE0-074999161F10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ECD5917-D728-48E9-BD7E-BFE1962B3930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研究方案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B8C24E-90AA-4427-A16E-48C6276C2F26}"/>
              </a:ext>
            </a:extLst>
          </p:cNvPr>
          <p:cNvGrpSpPr/>
          <p:nvPr/>
        </p:nvGrpSpPr>
        <p:grpSpPr>
          <a:xfrm>
            <a:off x="1663700" y="3937792"/>
            <a:ext cx="3155950" cy="769441"/>
            <a:chOff x="1663700" y="2598003"/>
            <a:chExt cx="3155950" cy="769441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19AF13-ADD3-47D4-B8BA-C9C3EDC33C4A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4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A78E01F-8BB6-460C-B3FD-0F0FB4C26C87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工作进度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FDCF9D7-BAF1-4BE7-B946-6C02716E044F}"/>
              </a:ext>
            </a:extLst>
          </p:cNvPr>
          <p:cNvGrpSpPr/>
          <p:nvPr/>
        </p:nvGrpSpPr>
        <p:grpSpPr>
          <a:xfrm>
            <a:off x="1663700" y="4682063"/>
            <a:ext cx="3155950" cy="769441"/>
            <a:chOff x="1663700" y="2598003"/>
            <a:chExt cx="3155950" cy="769441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A07DBC-4A63-4D01-A4CB-73DEC0EF9F90}"/>
                </a:ext>
              </a:extLst>
            </p:cNvPr>
            <p:cNvSpPr txBox="1"/>
            <p:nvPr/>
          </p:nvSpPr>
          <p:spPr>
            <a:xfrm>
              <a:off x="1663700" y="2598003"/>
              <a:ext cx="965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56CD906-E4E8-4EA5-B951-099BE2D0920A}"/>
                </a:ext>
              </a:extLst>
            </p:cNvPr>
            <p:cNvSpPr txBox="1"/>
            <p:nvPr/>
          </p:nvSpPr>
          <p:spPr>
            <a:xfrm>
              <a:off x="2870200" y="2721113"/>
              <a:ext cx="194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99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72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Progress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2CE4FD7-6845-46A3-BEF4-3321AD1B7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42569"/>
              </p:ext>
            </p:extLst>
          </p:nvPr>
        </p:nvGraphicFramePr>
        <p:xfrm>
          <a:off x="643479" y="2009442"/>
          <a:ext cx="9419489" cy="44553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655">
                  <a:extLst>
                    <a:ext uri="{9D8B030D-6E8A-4147-A177-3AD203B41FA5}">
                      <a16:colId xmlns:a16="http://schemas.microsoft.com/office/drawing/2014/main" val="3649356353"/>
                    </a:ext>
                  </a:extLst>
                </a:gridCol>
                <a:gridCol w="7219834">
                  <a:extLst>
                    <a:ext uri="{9D8B030D-6E8A-4147-A177-3AD203B41FA5}">
                      <a16:colId xmlns:a16="http://schemas.microsoft.com/office/drawing/2014/main" val="2074057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任务目标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0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 2" panose="05020102010507070707" pitchFamily="18" charset="2"/>
                        </a:rPr>
                        <a:t> 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阅读和整理图生成算法相关文献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0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 2" panose="05020102010507070707" pitchFamily="18" charset="2"/>
                        </a:rPr>
                        <a:t> 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理清思路，制定大致方案，完成开题报告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 2" panose="05020102010507070707" pitchFamily="18" charset="2"/>
                        </a:rPr>
                        <a:t> 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收集时序图数据集，分析其具体时序特征及规律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 2" panose="05020102010507070707" pitchFamily="18" charset="2"/>
                        </a:rPr>
                        <a:t> 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完善方案细节，给出算法伪代码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6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 2" panose="05020102010507070707" pitchFamily="18" charset="2"/>
                        </a:rPr>
                        <a:t> 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社交网络图生成与管理系统的初步设计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4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4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修改和完善算法，进行效率上的优化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9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5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5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完成算法和相关测试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5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5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完成毕业论文和其他总结工作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5671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7DE2048-FAFD-4BD3-912B-0372D297FABD}"/>
              </a:ext>
            </a:extLst>
          </p:cNvPr>
          <p:cNvSpPr txBox="1"/>
          <p:nvPr/>
        </p:nvSpPr>
        <p:spPr>
          <a:xfrm>
            <a:off x="551067" y="1478626"/>
            <a:ext cx="609681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开题时制定的工作计划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60F5FD-1C6A-49E4-A9F8-D48ADA003196}"/>
              </a:ext>
            </a:extLst>
          </p:cNvPr>
          <p:cNvSpPr txBox="1"/>
          <p:nvPr/>
        </p:nvSpPr>
        <p:spPr>
          <a:xfrm>
            <a:off x="11655198" y="6371255"/>
            <a:ext cx="37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8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436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DF8AD60C-63EE-463F-9F9F-CC970B6BB918}"/>
              </a:ext>
            </a:extLst>
          </p:cNvPr>
          <p:cNvSpPr txBox="1"/>
          <p:nvPr/>
        </p:nvSpPr>
        <p:spPr>
          <a:xfrm>
            <a:off x="551067" y="1031214"/>
            <a:ext cx="30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Progress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E0561C-5F64-4E36-A874-C76FAF515086}"/>
              </a:ext>
            </a:extLst>
          </p:cNvPr>
          <p:cNvSpPr txBox="1"/>
          <p:nvPr/>
        </p:nvSpPr>
        <p:spPr>
          <a:xfrm>
            <a:off x="551067" y="4634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工作进度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C48375D-37AF-4B59-8ABC-5F6E3F3CD21E}"/>
              </a:ext>
            </a:extLst>
          </p:cNvPr>
          <p:cNvSpPr txBox="1"/>
          <p:nvPr/>
        </p:nvSpPr>
        <p:spPr>
          <a:xfrm>
            <a:off x="551067" y="1391503"/>
            <a:ext cx="6919675" cy="501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时序图生成</a:t>
            </a:r>
            <a:endParaRPr lang="en-US" altLang="zh-CN" b="1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锚社区时序社交网络图生成</a:t>
            </a:r>
            <a:endParaRPr lang="en-US" altLang="zh-CN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zh-CN" altLang="en-US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时间窗口生成</a:t>
            </a:r>
            <a:endParaRPr lang="en-US" altLang="zh-CN" b="1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zh-CN" altLang="en-US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社区内结构生成</a:t>
            </a:r>
            <a:endParaRPr lang="en-US" altLang="zh-CN" b="1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zh-CN" altLang="en-US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社区外结构生成</a:t>
            </a:r>
            <a:endParaRPr lang="en-US" altLang="zh-CN" b="1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Ground Truth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统计信息和可视化信息</a:t>
            </a:r>
            <a:endParaRPr lang="en-US" altLang="zh-CN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altLang="zh-CN" b="1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原型设计</a:t>
            </a:r>
            <a:endParaRPr lang="en-US" altLang="zh-CN" b="1" dirty="0">
              <a:solidFill>
                <a:srgbClr val="99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2836CE-AB5B-4A79-B2CA-8DBBE464559D}"/>
              </a:ext>
            </a:extLst>
          </p:cNvPr>
          <p:cNvSpPr txBox="1"/>
          <p:nvPr/>
        </p:nvSpPr>
        <p:spPr>
          <a:xfrm>
            <a:off x="11655198" y="6371255"/>
            <a:ext cx="37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Bodoni MT Black" panose="02070A030806060202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9</a:t>
            </a:r>
            <a:endParaRPr lang="zh-CN" altLang="en-US" dirty="0"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59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10141</TotalTime>
  <Words>3115</Words>
  <Application>Microsoft Office PowerPoint</Application>
  <PresentationFormat>宽屏</PresentationFormat>
  <Paragraphs>350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等线</vt:lpstr>
      <vt:lpstr>等线 Light</vt:lpstr>
      <vt:lpstr>楷体</vt:lpstr>
      <vt:lpstr>微软雅黑</vt:lpstr>
      <vt:lpstr>Abadi</vt:lpstr>
      <vt:lpstr>Arial</vt:lpstr>
      <vt:lpstr>Arial</vt:lpstr>
      <vt:lpstr>Bahnschrift</vt:lpstr>
      <vt:lpstr>Bodoni MT Black</vt:lpstr>
      <vt:lpstr>Cambria Math</vt:lpstr>
      <vt:lpstr>Lucida Console</vt:lpstr>
      <vt:lpstr>Open Sans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3298825551@qq.com</dc:creator>
  <cp:lastModifiedBy>3298825551@qq.com</cp:lastModifiedBy>
  <cp:revision>169</cp:revision>
  <dcterms:created xsi:type="dcterms:W3CDTF">2021-09-15T16:57:41Z</dcterms:created>
  <dcterms:modified xsi:type="dcterms:W3CDTF">2022-04-07T04:03:48Z</dcterms:modified>
</cp:coreProperties>
</file>