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832EFE-EA08-97A5-7D79-9A87787905A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E235130-0E58-6B93-0A80-DAA5389E71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B3D908D-A87F-8DE9-F717-A227CEEAD100}"/>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5" name="Нижний колонтитул 4">
            <a:extLst>
              <a:ext uri="{FF2B5EF4-FFF2-40B4-BE49-F238E27FC236}">
                <a16:creationId xmlns:a16="http://schemas.microsoft.com/office/drawing/2014/main" id="{D78BB089-CF16-33D7-B3B7-CEAAA396FEF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58EDD79-882C-2C45-AD8A-A3D01F5656DE}"/>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31063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1A600C-F3F8-72D0-E272-8A50E661E5C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CF30A5A-5068-42A0-03D4-49E17EAC34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937029C-A3DA-99E8-F5F8-41790AF2511C}"/>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5" name="Нижний колонтитул 4">
            <a:extLst>
              <a:ext uri="{FF2B5EF4-FFF2-40B4-BE49-F238E27FC236}">
                <a16:creationId xmlns:a16="http://schemas.microsoft.com/office/drawing/2014/main" id="{F6E17AEB-DEC0-34E3-64E9-471B2EBB74D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0EA615-5811-2378-A09A-2E20461302D0}"/>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44219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7383694-3969-929D-6447-92A8C69FD28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9D440FA-697B-4366-8BBF-ACCFB1A4289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3402608-FD0C-9AD0-4A2F-D22BE953A79F}"/>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5" name="Нижний колонтитул 4">
            <a:extLst>
              <a:ext uri="{FF2B5EF4-FFF2-40B4-BE49-F238E27FC236}">
                <a16:creationId xmlns:a16="http://schemas.microsoft.com/office/drawing/2014/main" id="{B36EA4AF-681F-24F7-2CD6-29DBB1D67FC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C209449-5134-9D0D-1886-F58D361050C8}"/>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416359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C54427-63FE-EEE2-7C51-D6C1521725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11BA433-69FC-C069-0144-162FA961EF3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7BED796-FF8E-C505-BE39-A70FAF64B66F}"/>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5" name="Нижний колонтитул 4">
            <a:extLst>
              <a:ext uri="{FF2B5EF4-FFF2-40B4-BE49-F238E27FC236}">
                <a16:creationId xmlns:a16="http://schemas.microsoft.com/office/drawing/2014/main" id="{9B971BB1-ABD8-726F-AD98-E246364BA0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CF13BC-9A11-920F-293D-179C2B4127FA}"/>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21308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BDE930-F7A0-8105-3D9E-22E3D7B8823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811A395-19E8-88BE-0E61-BD23480C4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7A3BED8-0863-B47E-31E1-B215D29DAB71}"/>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5" name="Нижний колонтитул 4">
            <a:extLst>
              <a:ext uri="{FF2B5EF4-FFF2-40B4-BE49-F238E27FC236}">
                <a16:creationId xmlns:a16="http://schemas.microsoft.com/office/drawing/2014/main" id="{933C8123-FBFF-B743-6259-DBB83630CB5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2A5202-4E81-F056-5B79-08FFF6F2B35C}"/>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345620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96F0E6-A5FF-AD53-8A8B-39309ABCFC7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00F9FF1-AC08-2282-5981-F8E180AC8BD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623AD80-4AEB-9141-A959-40D30FE2EE7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ADB6A06-A4B8-696F-F4CD-E350B4AC7103}"/>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6" name="Нижний колонтитул 5">
            <a:extLst>
              <a:ext uri="{FF2B5EF4-FFF2-40B4-BE49-F238E27FC236}">
                <a16:creationId xmlns:a16="http://schemas.microsoft.com/office/drawing/2014/main" id="{8583FD16-384A-7EA0-E77C-05F226E64F4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8E7552-F8F2-1D7B-42DA-B246248BE1F2}"/>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357382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9D3A1A-849F-EC45-4898-59DC35F132D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31D6D76-0FF8-DF40-0E35-62056F9B9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21F1D88-02E8-6167-77BE-742788F1C23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52B3B21-FD4F-9941-BFE7-CCAEA670E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81074C4-C11F-9160-3FB5-EBFD088BEBC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FB01A30-AC5C-C524-2577-4A3BCFA18E72}"/>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8" name="Нижний колонтитул 7">
            <a:extLst>
              <a:ext uri="{FF2B5EF4-FFF2-40B4-BE49-F238E27FC236}">
                <a16:creationId xmlns:a16="http://schemas.microsoft.com/office/drawing/2014/main" id="{DE4E545F-B610-0456-41A0-ADA4D27D039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528E696-2F2F-DD82-8387-29DA4B7FB049}"/>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310819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F256F5-1EE2-350C-23F0-A1C957B7F61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39239B6-58A9-681F-59F8-1015A3BB9339}"/>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4" name="Нижний колонтитул 3">
            <a:extLst>
              <a:ext uri="{FF2B5EF4-FFF2-40B4-BE49-F238E27FC236}">
                <a16:creationId xmlns:a16="http://schemas.microsoft.com/office/drawing/2014/main" id="{7DD26D11-9395-843A-7234-21BD504EEC0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D5A3A03-C897-F45B-238F-236FE73BA93E}"/>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19588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EEFE8D5-D428-7D25-5444-927E40463E1A}"/>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3" name="Нижний колонтитул 2">
            <a:extLst>
              <a:ext uri="{FF2B5EF4-FFF2-40B4-BE49-F238E27FC236}">
                <a16:creationId xmlns:a16="http://schemas.microsoft.com/office/drawing/2014/main" id="{F98AD958-E05F-1A41-1D90-B120DF42D52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77ACE8D-ACC2-B960-C540-C7F7F5615C8C}"/>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16591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0C27C4-2AEF-0E90-FE19-47D1E65EA13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CE70107-8BF9-02C2-D4D9-4B78F1ABB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4AD1809-3293-BB3B-80E7-21BEB0B3E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D92E5CF-FC5C-E688-CEF5-70DE26A21B04}"/>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6" name="Нижний колонтитул 5">
            <a:extLst>
              <a:ext uri="{FF2B5EF4-FFF2-40B4-BE49-F238E27FC236}">
                <a16:creationId xmlns:a16="http://schemas.microsoft.com/office/drawing/2014/main" id="{265D0301-3464-ED04-9D1B-BCD459D4443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8A208E7-6A8B-01AA-D97F-54BF813EA370}"/>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202678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1666E0-5856-B80E-3459-7C456EBC06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F1087C2-B1B7-EBDC-3CA9-0DF6B8D91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0ED9731-11FB-6692-F2A3-3D8B1DAAF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79268B9-15E4-5EA4-5C69-A1809677BD0E}"/>
              </a:ext>
            </a:extLst>
          </p:cNvPr>
          <p:cNvSpPr>
            <a:spLocks noGrp="1"/>
          </p:cNvSpPr>
          <p:nvPr>
            <p:ph type="dt" sz="half" idx="10"/>
          </p:nvPr>
        </p:nvSpPr>
        <p:spPr/>
        <p:txBody>
          <a:bodyPr/>
          <a:lstStyle/>
          <a:p>
            <a:fld id="{A59AF99A-B0A1-4477-A8CB-B61CC3D0229C}" type="datetimeFigureOut">
              <a:rPr lang="ru-RU" smtClean="0"/>
              <a:t>09.06.2023</a:t>
            </a:fld>
            <a:endParaRPr lang="ru-RU"/>
          </a:p>
        </p:txBody>
      </p:sp>
      <p:sp>
        <p:nvSpPr>
          <p:cNvPr id="6" name="Нижний колонтитул 5">
            <a:extLst>
              <a:ext uri="{FF2B5EF4-FFF2-40B4-BE49-F238E27FC236}">
                <a16:creationId xmlns:a16="http://schemas.microsoft.com/office/drawing/2014/main" id="{11256C89-CECB-5E55-F1B2-DC517051EE2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9279F7D-C903-B1D8-614D-4D866BFEA5D7}"/>
              </a:ext>
            </a:extLst>
          </p:cNvPr>
          <p:cNvSpPr>
            <a:spLocks noGrp="1"/>
          </p:cNvSpPr>
          <p:nvPr>
            <p:ph type="sldNum" sz="quarter" idx="12"/>
          </p:nvPr>
        </p:nvSpPr>
        <p:spPr/>
        <p:txBody>
          <a:bodyPr/>
          <a:lstStyle/>
          <a:p>
            <a:fld id="{EC6D4CFC-CBE5-4BD9-B7E8-83D6733BC951}" type="slidenum">
              <a:rPr lang="ru-RU" smtClean="0"/>
              <a:t>‹#›</a:t>
            </a:fld>
            <a:endParaRPr lang="ru-RU"/>
          </a:p>
        </p:txBody>
      </p:sp>
    </p:spTree>
    <p:extLst>
      <p:ext uri="{BB962C8B-B14F-4D97-AF65-F5344CB8AC3E}">
        <p14:creationId xmlns:p14="http://schemas.microsoft.com/office/powerpoint/2010/main" val="35202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2E2D08-0B96-8EB6-E33B-CBE55F2BD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CB7336A-504B-9889-0253-3914586A6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3CA0C25-FD1A-0DA4-81F3-EB6D3FE27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AF99A-B0A1-4477-A8CB-B61CC3D0229C}" type="datetimeFigureOut">
              <a:rPr lang="ru-RU" smtClean="0"/>
              <a:t>09.06.2023</a:t>
            </a:fld>
            <a:endParaRPr lang="ru-RU"/>
          </a:p>
        </p:txBody>
      </p:sp>
      <p:sp>
        <p:nvSpPr>
          <p:cNvPr id="5" name="Нижний колонтитул 4">
            <a:extLst>
              <a:ext uri="{FF2B5EF4-FFF2-40B4-BE49-F238E27FC236}">
                <a16:creationId xmlns:a16="http://schemas.microsoft.com/office/drawing/2014/main" id="{B6D7F95D-90D6-6A5C-44F1-8BAF885B7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9ACFAAB-BB36-B800-AFD1-63A4BC2BA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D4CFC-CBE5-4BD9-B7E8-83D6733BC951}" type="slidenum">
              <a:rPr lang="ru-RU" smtClean="0"/>
              <a:t>‹#›</a:t>
            </a:fld>
            <a:endParaRPr lang="ru-RU"/>
          </a:p>
        </p:txBody>
      </p:sp>
    </p:spTree>
    <p:extLst>
      <p:ext uri="{BB962C8B-B14F-4D97-AF65-F5344CB8AC3E}">
        <p14:creationId xmlns:p14="http://schemas.microsoft.com/office/powerpoint/2010/main" val="59896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BTM.png">
            <a:extLst>
              <a:ext uri="{FF2B5EF4-FFF2-40B4-BE49-F238E27FC236}">
                <a16:creationId xmlns:a16="http://schemas.microsoft.com/office/drawing/2014/main" id="{B80E249D-1C99-B83E-5396-AE3919EBD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3955"/>
            <a:ext cx="12192000" cy="2482850"/>
          </a:xfrm>
          <a:prstGeom prst="rect">
            <a:avLst/>
          </a:prstGeom>
        </p:spPr>
      </p:pic>
      <p:sp>
        <p:nvSpPr>
          <p:cNvPr id="5" name="Title 1">
            <a:extLst>
              <a:ext uri="{FF2B5EF4-FFF2-40B4-BE49-F238E27FC236}">
                <a16:creationId xmlns:a16="http://schemas.microsoft.com/office/drawing/2014/main" id="{A448393D-87E8-812E-377C-644E3ED65231}"/>
              </a:ext>
            </a:extLst>
          </p:cNvPr>
          <p:cNvSpPr txBox="1">
            <a:spLocks/>
          </p:cNvSpPr>
          <p:nvPr/>
        </p:nvSpPr>
        <p:spPr>
          <a:xfrm>
            <a:off x="1371600" y="1803405"/>
            <a:ext cx="9448800"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solidFill>
                  <a:schemeClr val="bg1"/>
                </a:solidFill>
              </a:rPr>
              <a:t>Просрочка платежей по кредитам</a:t>
            </a:r>
            <a:endParaRPr lang="en-US" dirty="0">
              <a:solidFill>
                <a:schemeClr val="bg1"/>
              </a:solidFill>
            </a:endParaRPr>
          </a:p>
        </p:txBody>
      </p:sp>
      <p:sp>
        <p:nvSpPr>
          <p:cNvPr id="6" name="Subtitle 2">
            <a:extLst>
              <a:ext uri="{FF2B5EF4-FFF2-40B4-BE49-F238E27FC236}">
                <a16:creationId xmlns:a16="http://schemas.microsoft.com/office/drawing/2014/main" id="{E06E2D75-F4CF-A72D-3E53-D9BFC62521F9}"/>
              </a:ext>
            </a:extLst>
          </p:cNvPr>
          <p:cNvSpPr txBox="1">
            <a:spLocks/>
          </p:cNvSpPr>
          <p:nvPr/>
        </p:nvSpPr>
        <p:spPr>
          <a:xfrm>
            <a:off x="1478132" y="3647556"/>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a:solidFill>
                  <a:schemeClr val="bg1"/>
                </a:solidFill>
              </a:rPr>
              <a:t>Среди новых клиентов</a:t>
            </a:r>
            <a:endParaRPr lang="en-US" dirty="0">
              <a:solidFill>
                <a:schemeClr val="bg1"/>
              </a:solidFill>
            </a:endParaRPr>
          </a:p>
        </p:txBody>
      </p:sp>
      <p:sp>
        <p:nvSpPr>
          <p:cNvPr id="7" name="TextBox 6">
            <a:extLst>
              <a:ext uri="{FF2B5EF4-FFF2-40B4-BE49-F238E27FC236}">
                <a16:creationId xmlns:a16="http://schemas.microsoft.com/office/drawing/2014/main" id="{C8682844-0DB2-734F-702C-99AEC764EDC0}"/>
              </a:ext>
            </a:extLst>
          </p:cNvPr>
          <p:cNvSpPr txBox="1"/>
          <p:nvPr/>
        </p:nvSpPr>
        <p:spPr>
          <a:xfrm>
            <a:off x="281354" y="5988427"/>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pic>
        <p:nvPicPr>
          <p:cNvPr id="8" name="Picture 6" descr="C0-HD-TOP.png">
            <a:extLst>
              <a:ext uri="{FF2B5EF4-FFF2-40B4-BE49-F238E27FC236}">
                <a16:creationId xmlns:a16="http://schemas.microsoft.com/office/drawing/2014/main" id="{C085F48A-F2B5-B2D0-016C-408C8CB1D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Tree>
    <p:extLst>
      <p:ext uri="{BB962C8B-B14F-4D97-AF65-F5344CB8AC3E}">
        <p14:creationId xmlns:p14="http://schemas.microsoft.com/office/powerpoint/2010/main" val="373400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10"/>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4058575" y="743157"/>
            <a:ext cx="4074850" cy="1325563"/>
          </a:xfrm>
        </p:spPr>
        <p:txBody>
          <a:bodyPr>
            <a:noAutofit/>
          </a:bodyPr>
          <a:lstStyle/>
          <a:p>
            <a:r>
              <a:rPr lang="en-US" sz="3600" b="0" i="0" dirty="0">
                <a:solidFill>
                  <a:schemeClr val="bg1"/>
                </a:solidFill>
                <a:effectLst/>
                <a:latin typeface="Open Sans" panose="020B0606030504020204" pitchFamily="34" charset="0"/>
              </a:rPr>
              <a:t>Any questions? </a:t>
            </a:r>
            <a:endParaRPr lang="ru-RU" sz="3600" b="0" i="0" dirty="0">
              <a:solidFill>
                <a:schemeClr val="bg1"/>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103800" y="182430"/>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3" name="TextBox 2">
            <a:extLst>
              <a:ext uri="{FF2B5EF4-FFF2-40B4-BE49-F238E27FC236}">
                <a16:creationId xmlns:a16="http://schemas.microsoft.com/office/drawing/2014/main" id="{D9C8246B-E4CD-AA49-8537-BE8133397F5C}"/>
              </a:ext>
            </a:extLst>
          </p:cNvPr>
          <p:cNvSpPr txBox="1"/>
          <p:nvPr/>
        </p:nvSpPr>
        <p:spPr>
          <a:xfrm flipH="1">
            <a:off x="293495" y="1175107"/>
            <a:ext cx="11605010" cy="461665"/>
          </a:xfrm>
          <a:prstGeom prst="rect">
            <a:avLst/>
          </a:prstGeom>
          <a:noFill/>
        </p:spPr>
        <p:txBody>
          <a:bodyPr wrap="square" rtlCol="0">
            <a:spAutoFit/>
          </a:bodyPr>
          <a:lstStyle/>
          <a:p>
            <a:pPr marL="342900" indent="-342900">
              <a:buAutoNum type="arabicPeriod"/>
            </a:pPr>
            <a:endParaRPr lang="ru-RU" sz="2400" dirty="0">
              <a:solidFill>
                <a:schemeClr val="bg1"/>
              </a:solidFill>
            </a:endParaRPr>
          </a:p>
        </p:txBody>
      </p:sp>
      <p:pic>
        <p:nvPicPr>
          <p:cNvPr id="7" name="Рисунок 6" descr="Вопросы">
            <a:extLst>
              <a:ext uri="{FF2B5EF4-FFF2-40B4-BE49-F238E27FC236}">
                <a16:creationId xmlns:a16="http://schemas.microsoft.com/office/drawing/2014/main" id="{7FBB89FD-161D-F240-21EF-B12342D2A1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971800"/>
            <a:ext cx="914400" cy="914400"/>
          </a:xfrm>
          <a:prstGeom prst="rect">
            <a:avLst/>
          </a:prstGeom>
        </p:spPr>
      </p:pic>
      <p:sp>
        <p:nvSpPr>
          <p:cNvPr id="6" name="TextBox 5">
            <a:extLst>
              <a:ext uri="{FF2B5EF4-FFF2-40B4-BE49-F238E27FC236}">
                <a16:creationId xmlns:a16="http://schemas.microsoft.com/office/drawing/2014/main" id="{04BCA911-A5B9-6AB3-2F29-32C2C496F9BE}"/>
              </a:ext>
            </a:extLst>
          </p:cNvPr>
          <p:cNvSpPr txBox="1"/>
          <p:nvPr/>
        </p:nvSpPr>
        <p:spPr>
          <a:xfrm>
            <a:off x="4884198" y="5406957"/>
            <a:ext cx="2423604" cy="707886"/>
          </a:xfrm>
          <a:prstGeom prst="rect">
            <a:avLst/>
          </a:prstGeom>
          <a:noFill/>
        </p:spPr>
        <p:txBody>
          <a:bodyPr wrap="square" rtlCol="0">
            <a:spAutoFit/>
          </a:bodyPr>
          <a:lstStyle/>
          <a:p>
            <a:r>
              <a:rPr lang="ru-RU" sz="4000" dirty="0">
                <a:solidFill>
                  <a:schemeClr val="bg1"/>
                </a:solidFill>
              </a:rPr>
              <a:t>Спасибо!</a:t>
            </a:r>
          </a:p>
        </p:txBody>
      </p:sp>
      <p:sp>
        <p:nvSpPr>
          <p:cNvPr id="8" name="TextBox 7">
            <a:extLst>
              <a:ext uri="{FF2B5EF4-FFF2-40B4-BE49-F238E27FC236}">
                <a16:creationId xmlns:a16="http://schemas.microsoft.com/office/drawing/2014/main" id="{4B30224D-CD74-CCE1-24BD-1D5059764990}"/>
              </a:ext>
            </a:extLst>
          </p:cNvPr>
          <p:cNvSpPr txBox="1"/>
          <p:nvPr/>
        </p:nvSpPr>
        <p:spPr>
          <a:xfrm>
            <a:off x="8531441" y="6132143"/>
            <a:ext cx="3275860" cy="430887"/>
          </a:xfrm>
          <a:prstGeom prst="rect">
            <a:avLst/>
          </a:prstGeom>
          <a:noFill/>
        </p:spPr>
        <p:txBody>
          <a:bodyPr wrap="square" rtlCol="0">
            <a:spAutoFit/>
          </a:bodyPr>
          <a:lstStyle/>
          <a:p>
            <a:r>
              <a:rPr lang="ru-RU" sz="1100" dirty="0">
                <a:solidFill>
                  <a:schemeClr val="bg1"/>
                </a:solidFill>
              </a:rPr>
              <a:t>Все права защищены )</a:t>
            </a:r>
          </a:p>
          <a:p>
            <a:r>
              <a:rPr lang="ru-RU" sz="1100" dirty="0">
                <a:solidFill>
                  <a:schemeClr val="bg1"/>
                </a:solidFill>
              </a:rPr>
              <a:t>Ссылка на автора обязательна. ЦУМ 09.06.2023</a:t>
            </a:r>
          </a:p>
        </p:txBody>
      </p:sp>
    </p:spTree>
    <p:extLst>
      <p:ext uri="{BB962C8B-B14F-4D97-AF65-F5344CB8AC3E}">
        <p14:creationId xmlns:p14="http://schemas.microsoft.com/office/powerpoint/2010/main" val="2927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55"/>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487217" y="423068"/>
            <a:ext cx="8434754" cy="1325563"/>
          </a:xfrm>
        </p:spPr>
        <p:txBody>
          <a:bodyPr>
            <a:noAutofit/>
          </a:bodyPr>
          <a:lstStyle/>
          <a:p>
            <a:r>
              <a:rPr lang="ru-RU" sz="2800" b="0" i="0" dirty="0">
                <a:solidFill>
                  <a:schemeClr val="bg1"/>
                </a:solidFill>
                <a:effectLst/>
                <a:latin typeface="Open Sans" panose="020B0606030504020204" pitchFamily="34" charset="0"/>
              </a:rPr>
              <a:t>«% клиентов, которые провалились в просрочку в течение первых 3 месяцев после выдачи кредита»</a:t>
            </a:r>
            <a:endParaRPr lang="ru-RU" sz="2800" dirty="0">
              <a:solidFill>
                <a:schemeClr val="bg1"/>
              </a:solidFill>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270029" y="379804"/>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6" name="TextBox 5">
            <a:extLst>
              <a:ext uri="{FF2B5EF4-FFF2-40B4-BE49-F238E27FC236}">
                <a16:creationId xmlns:a16="http://schemas.microsoft.com/office/drawing/2014/main" id="{6C421E87-2AC4-9F5D-0549-B88EACE8E761}"/>
              </a:ext>
            </a:extLst>
          </p:cNvPr>
          <p:cNvSpPr txBox="1"/>
          <p:nvPr/>
        </p:nvSpPr>
        <p:spPr>
          <a:xfrm>
            <a:off x="1118586" y="2073568"/>
            <a:ext cx="9845336" cy="1477328"/>
          </a:xfrm>
          <a:prstGeom prst="rect">
            <a:avLst/>
          </a:prstGeom>
          <a:noFill/>
        </p:spPr>
        <p:txBody>
          <a:bodyPr wrap="square" rtlCol="0">
            <a:spAutoFit/>
          </a:bodyPr>
          <a:lstStyle/>
          <a:p>
            <a:r>
              <a:rPr lang="ru-RU" b="0" i="0" dirty="0">
                <a:solidFill>
                  <a:schemeClr val="bg1"/>
                </a:solidFill>
                <a:effectLst/>
                <a:latin typeface="Open Sans" panose="020B0606030504020204" pitchFamily="34" charset="0"/>
              </a:rPr>
              <a:t>Согласно метрике, на новых поколениях клиентов (июль, август и сентябрь 2021 года) показатели просрочки в первые 3 месяца после выдачи кредита выросли на 5 процентных пунктов по сравнению со старыми поколениями (апрель, май, июнь 2021 года).</a:t>
            </a:r>
          </a:p>
          <a:p>
            <a:endParaRPr lang="ru-RU" dirty="0">
              <a:solidFill>
                <a:schemeClr val="bg1"/>
              </a:solidFill>
            </a:endParaRPr>
          </a:p>
        </p:txBody>
      </p:sp>
      <p:pic>
        <p:nvPicPr>
          <p:cNvPr id="8" name="Объект 7" descr="Тенденция к повышению">
            <a:extLst>
              <a:ext uri="{FF2B5EF4-FFF2-40B4-BE49-F238E27FC236}">
                <a16:creationId xmlns:a16="http://schemas.microsoft.com/office/drawing/2014/main" id="{75A91FA0-2488-8682-74ED-1580DC7CB57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80551" y="3230770"/>
            <a:ext cx="5717220" cy="2841980"/>
          </a:xfrm>
          <a:prstGeom prst="rect">
            <a:avLst/>
          </a:prstGeom>
        </p:spPr>
      </p:pic>
    </p:spTree>
    <p:extLst>
      <p:ext uri="{BB962C8B-B14F-4D97-AF65-F5344CB8AC3E}">
        <p14:creationId xmlns:p14="http://schemas.microsoft.com/office/powerpoint/2010/main" val="423102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55"/>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487217" y="423068"/>
            <a:ext cx="8434754" cy="1325563"/>
          </a:xfrm>
        </p:spPr>
        <p:txBody>
          <a:bodyPr>
            <a:noAutofit/>
          </a:bodyPr>
          <a:lstStyle/>
          <a:p>
            <a:r>
              <a:rPr lang="ru-RU" sz="3600" b="0" i="0" dirty="0">
                <a:solidFill>
                  <a:schemeClr val="bg1"/>
                </a:solidFill>
                <a:effectLst/>
                <a:latin typeface="Open Sans" panose="020B0606030504020204" pitchFamily="34" charset="0"/>
              </a:rPr>
              <a:t>Этапы анализа</a:t>
            </a:r>
            <a:endParaRPr lang="ru-RU" sz="3600" dirty="0">
              <a:solidFill>
                <a:schemeClr val="bg1"/>
              </a:solidFill>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121556" y="379804"/>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11" name="TextBox 10">
            <a:extLst>
              <a:ext uri="{FF2B5EF4-FFF2-40B4-BE49-F238E27FC236}">
                <a16:creationId xmlns:a16="http://schemas.microsoft.com/office/drawing/2014/main" id="{49EEE1A5-E86E-D5F7-65CD-29F0173A2B39}"/>
              </a:ext>
            </a:extLst>
          </p:cNvPr>
          <p:cNvSpPr txBox="1"/>
          <p:nvPr/>
        </p:nvSpPr>
        <p:spPr>
          <a:xfrm>
            <a:off x="1162975" y="2041864"/>
            <a:ext cx="10271464" cy="2677656"/>
          </a:xfrm>
          <a:prstGeom prst="rect">
            <a:avLst/>
          </a:prstGeom>
          <a:noFill/>
        </p:spPr>
        <p:txBody>
          <a:bodyPr wrap="square" rtlCol="0">
            <a:spAutoFit/>
          </a:bodyPr>
          <a:lstStyle/>
          <a:p>
            <a:pPr algn="l">
              <a:buFont typeface="+mj-lt"/>
              <a:buAutoNum type="arabicPeriod"/>
            </a:pPr>
            <a:r>
              <a:rPr lang="ru-RU" b="0" i="0" dirty="0">
                <a:solidFill>
                  <a:schemeClr val="bg1"/>
                </a:solidFill>
                <a:effectLst/>
                <a:latin typeface="var(--sky-ui-kit-font-family)"/>
              </a:rPr>
              <a:t> </a:t>
            </a:r>
            <a:r>
              <a:rPr lang="ru-RU" sz="2800" b="0" i="0" dirty="0">
                <a:solidFill>
                  <a:schemeClr val="bg1"/>
                </a:solidFill>
                <a:effectLst/>
                <a:latin typeface="var(--sky-ui-kit-font-family)"/>
              </a:rPr>
              <a:t>Обнаружение проблемы</a:t>
            </a:r>
          </a:p>
          <a:p>
            <a:pPr algn="l">
              <a:buFont typeface="+mj-lt"/>
              <a:buAutoNum type="arabicPeriod"/>
            </a:pPr>
            <a:r>
              <a:rPr lang="ru-RU" sz="2800" b="0" i="0" dirty="0">
                <a:solidFill>
                  <a:schemeClr val="bg1"/>
                </a:solidFill>
                <a:effectLst/>
                <a:latin typeface="var(--sky-ui-kit-font-family)"/>
              </a:rPr>
              <a:t> Выдвижение трех гипотез </a:t>
            </a:r>
          </a:p>
          <a:p>
            <a:pPr algn="l">
              <a:buFont typeface="+mj-lt"/>
              <a:buAutoNum type="arabicPeriod"/>
            </a:pPr>
            <a:r>
              <a:rPr lang="ru-RU" sz="2800" b="0" i="0" dirty="0">
                <a:solidFill>
                  <a:schemeClr val="bg1"/>
                </a:solidFill>
                <a:effectLst/>
                <a:latin typeface="var(--sky-ui-kit-font-family)"/>
              </a:rPr>
              <a:t> Проверка гипотез</a:t>
            </a:r>
          </a:p>
          <a:p>
            <a:pPr algn="l">
              <a:buFont typeface="+mj-lt"/>
              <a:buAutoNum type="arabicPeriod"/>
            </a:pPr>
            <a:r>
              <a:rPr lang="ru-RU" sz="2800" b="0" i="0" dirty="0">
                <a:solidFill>
                  <a:schemeClr val="bg1"/>
                </a:solidFill>
                <a:effectLst/>
                <a:latin typeface="var(--sky-ui-kit-font-family)"/>
              </a:rPr>
              <a:t> Выдвижение гипотезы о методах исправления ситуации</a:t>
            </a:r>
          </a:p>
          <a:p>
            <a:pPr algn="l">
              <a:buFont typeface="+mj-lt"/>
              <a:buAutoNum type="arabicPeriod"/>
            </a:pPr>
            <a:r>
              <a:rPr lang="ru-RU" sz="2800" b="0" i="0" dirty="0">
                <a:solidFill>
                  <a:schemeClr val="bg1"/>
                </a:solidFill>
                <a:effectLst/>
                <a:latin typeface="var(--sky-ui-kit-font-family)"/>
              </a:rPr>
              <a:t> Проверка гипотезы решения проблемы </a:t>
            </a:r>
          </a:p>
          <a:p>
            <a:pPr algn="l">
              <a:buFont typeface="+mj-lt"/>
              <a:buAutoNum type="arabicPeriod"/>
            </a:pPr>
            <a:r>
              <a:rPr lang="ru-RU" sz="2800" dirty="0">
                <a:solidFill>
                  <a:schemeClr val="bg1"/>
                </a:solidFill>
                <a:latin typeface="var(--sky-ui-kit-font-family)"/>
              </a:rPr>
              <a:t> Проверка того, что проблема решена</a:t>
            </a:r>
            <a:endParaRPr lang="ru-RU" sz="2800" b="0" i="0" dirty="0">
              <a:solidFill>
                <a:schemeClr val="bg1"/>
              </a:solidFill>
              <a:effectLst/>
              <a:latin typeface="var(--sky-ui-kit-font-family)"/>
            </a:endParaRPr>
          </a:p>
        </p:txBody>
      </p:sp>
    </p:spTree>
    <p:extLst>
      <p:ext uri="{BB962C8B-B14F-4D97-AF65-F5344CB8AC3E}">
        <p14:creationId xmlns:p14="http://schemas.microsoft.com/office/powerpoint/2010/main" val="426034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10"/>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487217" y="423068"/>
            <a:ext cx="8434754" cy="1325563"/>
          </a:xfrm>
        </p:spPr>
        <p:txBody>
          <a:bodyPr>
            <a:noAutofit/>
          </a:bodyPr>
          <a:lstStyle/>
          <a:p>
            <a:r>
              <a:rPr lang="ru-RU" sz="3600" dirty="0">
                <a:solidFill>
                  <a:schemeClr val="bg1"/>
                </a:solidFill>
                <a:latin typeface="Open Sans" panose="020B0606030504020204" pitchFamily="34" charset="0"/>
              </a:rPr>
              <a:t>Обнаружение проблемы</a:t>
            </a:r>
            <a:endParaRPr lang="ru-RU" sz="3600" b="0" i="0" dirty="0">
              <a:solidFill>
                <a:schemeClr val="bg1"/>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270029" y="244575"/>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3" name="TextBox 2">
            <a:extLst>
              <a:ext uri="{FF2B5EF4-FFF2-40B4-BE49-F238E27FC236}">
                <a16:creationId xmlns:a16="http://schemas.microsoft.com/office/drawing/2014/main" id="{D9C8246B-E4CD-AA49-8537-BE8133397F5C}"/>
              </a:ext>
            </a:extLst>
          </p:cNvPr>
          <p:cNvSpPr txBox="1"/>
          <p:nvPr/>
        </p:nvSpPr>
        <p:spPr>
          <a:xfrm flipH="1">
            <a:off x="406477" y="2022543"/>
            <a:ext cx="9785088" cy="1384995"/>
          </a:xfrm>
          <a:prstGeom prst="rect">
            <a:avLst/>
          </a:prstGeom>
          <a:noFill/>
        </p:spPr>
        <p:txBody>
          <a:bodyPr wrap="square" rtlCol="0">
            <a:spAutoFit/>
          </a:bodyPr>
          <a:lstStyle/>
          <a:p>
            <a:pPr marL="342900" indent="-342900">
              <a:buAutoNum type="arabicPeriod"/>
            </a:pPr>
            <a:r>
              <a:rPr lang="ru-RU" sz="2800" dirty="0">
                <a:solidFill>
                  <a:schemeClr val="bg1"/>
                </a:solidFill>
              </a:rPr>
              <a:t>Проверка полноты и правильности данных</a:t>
            </a:r>
          </a:p>
          <a:p>
            <a:pPr marL="342900" indent="-342900">
              <a:buAutoNum type="arabicPeriod"/>
            </a:pPr>
            <a:r>
              <a:rPr lang="ru-RU" sz="2800" dirty="0" err="1">
                <a:solidFill>
                  <a:schemeClr val="bg1"/>
                </a:solidFill>
              </a:rPr>
              <a:t>Ретроанализ</a:t>
            </a:r>
            <a:r>
              <a:rPr lang="ru-RU" sz="2800" dirty="0">
                <a:solidFill>
                  <a:schemeClr val="bg1"/>
                </a:solidFill>
              </a:rPr>
              <a:t>, анализ по регионам</a:t>
            </a:r>
          </a:p>
          <a:p>
            <a:pPr marL="342900" indent="-342900">
              <a:buAutoNum type="arabicPeriod"/>
            </a:pPr>
            <a:r>
              <a:rPr lang="ru-RU" sz="2800" dirty="0">
                <a:solidFill>
                  <a:schemeClr val="bg1"/>
                </a:solidFill>
              </a:rPr>
              <a:t>Проверка </a:t>
            </a:r>
            <a:r>
              <a:rPr lang="ru-RU" sz="2800" dirty="0" err="1">
                <a:solidFill>
                  <a:schemeClr val="bg1"/>
                </a:solidFill>
              </a:rPr>
              <a:t>погашаемости</a:t>
            </a:r>
            <a:r>
              <a:rPr lang="ru-RU" sz="2800" dirty="0">
                <a:solidFill>
                  <a:schemeClr val="bg1"/>
                </a:solidFill>
              </a:rPr>
              <a:t> в других когортах</a:t>
            </a:r>
          </a:p>
        </p:txBody>
      </p:sp>
    </p:spTree>
    <p:extLst>
      <p:ext uri="{BB962C8B-B14F-4D97-AF65-F5344CB8AC3E}">
        <p14:creationId xmlns:p14="http://schemas.microsoft.com/office/powerpoint/2010/main" val="363080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10"/>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487217" y="423068"/>
            <a:ext cx="8434754" cy="1325563"/>
          </a:xfrm>
        </p:spPr>
        <p:txBody>
          <a:bodyPr>
            <a:noAutofit/>
          </a:bodyPr>
          <a:lstStyle/>
          <a:p>
            <a:r>
              <a:rPr lang="ru-RU" sz="3600" dirty="0">
                <a:solidFill>
                  <a:schemeClr val="bg1"/>
                </a:solidFill>
                <a:latin typeface="Open Sans" panose="020B0606030504020204" pitchFamily="34" charset="0"/>
              </a:rPr>
              <a:t>Три</a:t>
            </a:r>
            <a:r>
              <a:rPr lang="ru-RU" sz="3600" b="0" i="0" dirty="0">
                <a:solidFill>
                  <a:schemeClr val="bg1"/>
                </a:solidFill>
                <a:effectLst/>
                <a:latin typeface="Open Sans" panose="020B0606030504020204" pitchFamily="34" charset="0"/>
              </a:rPr>
              <a:t> гипотезы </a:t>
            </a:r>
          </a:p>
        </p:txBody>
      </p:sp>
      <p:sp>
        <p:nvSpPr>
          <p:cNvPr id="5" name="TextBox 4">
            <a:extLst>
              <a:ext uri="{FF2B5EF4-FFF2-40B4-BE49-F238E27FC236}">
                <a16:creationId xmlns:a16="http://schemas.microsoft.com/office/drawing/2014/main" id="{C464313F-EB05-445F-B4CF-49AFD6DC2CCC}"/>
              </a:ext>
            </a:extLst>
          </p:cNvPr>
          <p:cNvSpPr txBox="1"/>
          <p:nvPr/>
        </p:nvSpPr>
        <p:spPr>
          <a:xfrm>
            <a:off x="157067" y="200186"/>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3" name="TextBox 2">
            <a:extLst>
              <a:ext uri="{FF2B5EF4-FFF2-40B4-BE49-F238E27FC236}">
                <a16:creationId xmlns:a16="http://schemas.microsoft.com/office/drawing/2014/main" id="{D9C8246B-E4CD-AA49-8537-BE8133397F5C}"/>
              </a:ext>
            </a:extLst>
          </p:cNvPr>
          <p:cNvSpPr txBox="1"/>
          <p:nvPr/>
        </p:nvSpPr>
        <p:spPr>
          <a:xfrm flipH="1">
            <a:off x="406477" y="2022543"/>
            <a:ext cx="9785088" cy="2246769"/>
          </a:xfrm>
          <a:prstGeom prst="rect">
            <a:avLst/>
          </a:prstGeom>
          <a:noFill/>
        </p:spPr>
        <p:txBody>
          <a:bodyPr wrap="square" rtlCol="0">
            <a:spAutoFit/>
          </a:bodyPr>
          <a:lstStyle/>
          <a:p>
            <a:pPr marL="342900" indent="-342900">
              <a:buAutoNum type="arabicPeriod"/>
            </a:pPr>
            <a:r>
              <a:rPr lang="ru-RU" sz="2800" dirty="0">
                <a:solidFill>
                  <a:schemeClr val="bg1"/>
                </a:solidFill>
              </a:rPr>
              <a:t>Внешние факторы (например, экономическая ситуация)</a:t>
            </a:r>
          </a:p>
          <a:p>
            <a:pPr marL="342900" indent="-342900">
              <a:buAutoNum type="arabicPeriod"/>
            </a:pPr>
            <a:r>
              <a:rPr lang="ru-RU" sz="2800" dirty="0">
                <a:solidFill>
                  <a:schemeClr val="bg1"/>
                </a:solidFill>
              </a:rPr>
              <a:t>Внутренние факторы технические (неудобство приложения или настройки </a:t>
            </a:r>
            <a:r>
              <a:rPr lang="ru-RU" sz="2800" dirty="0" err="1">
                <a:solidFill>
                  <a:schemeClr val="bg1"/>
                </a:solidFill>
              </a:rPr>
              <a:t>автоплатежа</a:t>
            </a:r>
            <a:r>
              <a:rPr lang="ru-RU" sz="2800" dirty="0">
                <a:solidFill>
                  <a:schemeClr val="bg1"/>
                </a:solidFill>
              </a:rPr>
              <a:t>, пропажа напоминаний)</a:t>
            </a:r>
          </a:p>
          <a:p>
            <a:pPr marL="342900" indent="-342900">
              <a:buAutoNum type="arabicPeriod"/>
            </a:pPr>
            <a:r>
              <a:rPr lang="ru-RU" sz="2800" dirty="0">
                <a:solidFill>
                  <a:schemeClr val="bg1"/>
                </a:solidFill>
              </a:rPr>
              <a:t>Внутренние факторы процессуальные (снижение требований к заемщику)</a:t>
            </a:r>
          </a:p>
        </p:txBody>
      </p:sp>
    </p:spTree>
    <p:extLst>
      <p:ext uri="{BB962C8B-B14F-4D97-AF65-F5344CB8AC3E}">
        <p14:creationId xmlns:p14="http://schemas.microsoft.com/office/powerpoint/2010/main" val="49344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10"/>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610499" y="85254"/>
            <a:ext cx="8434754" cy="1325563"/>
          </a:xfrm>
        </p:spPr>
        <p:txBody>
          <a:bodyPr>
            <a:noAutofit/>
          </a:bodyPr>
          <a:lstStyle/>
          <a:p>
            <a:r>
              <a:rPr lang="ru-RU" sz="3600" dirty="0">
                <a:solidFill>
                  <a:schemeClr val="bg1"/>
                </a:solidFill>
                <a:latin typeface="Open Sans" panose="020B0606030504020204" pitchFamily="34" charset="0"/>
              </a:rPr>
              <a:t>Внешние факторы</a:t>
            </a:r>
            <a:endParaRPr lang="ru-RU" sz="3600" b="0" i="0" dirty="0">
              <a:solidFill>
                <a:schemeClr val="bg1"/>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103800" y="182430"/>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3" name="TextBox 2">
            <a:extLst>
              <a:ext uri="{FF2B5EF4-FFF2-40B4-BE49-F238E27FC236}">
                <a16:creationId xmlns:a16="http://schemas.microsoft.com/office/drawing/2014/main" id="{D9C8246B-E4CD-AA49-8537-BE8133397F5C}"/>
              </a:ext>
            </a:extLst>
          </p:cNvPr>
          <p:cNvSpPr txBox="1"/>
          <p:nvPr/>
        </p:nvSpPr>
        <p:spPr>
          <a:xfrm flipH="1">
            <a:off x="293495" y="1246712"/>
            <a:ext cx="11605010" cy="5632311"/>
          </a:xfrm>
          <a:prstGeom prst="rect">
            <a:avLst/>
          </a:prstGeom>
          <a:noFill/>
        </p:spPr>
        <p:txBody>
          <a:bodyPr wrap="square" rtlCol="0">
            <a:spAutoFit/>
          </a:bodyPr>
          <a:lstStyle/>
          <a:p>
            <a:pPr marL="342900" indent="-342900">
              <a:buAutoNum type="arabicPeriod"/>
            </a:pPr>
            <a:r>
              <a:rPr lang="ru-RU" sz="2400" dirty="0">
                <a:solidFill>
                  <a:schemeClr val="bg1"/>
                </a:solidFill>
              </a:rPr>
              <a:t>Проверка гипотезы: Сбор информации об экономической ситуации в стране, в мире, в регионе; сбор статистики по </a:t>
            </a:r>
            <a:r>
              <a:rPr lang="ru-RU" sz="2400" dirty="0" err="1">
                <a:solidFill>
                  <a:schemeClr val="bg1"/>
                </a:solidFill>
              </a:rPr>
              <a:t>погашаемости</a:t>
            </a:r>
            <a:r>
              <a:rPr lang="ru-RU" sz="2400" dirty="0">
                <a:solidFill>
                  <a:schemeClr val="bg1"/>
                </a:solidFill>
              </a:rPr>
              <a:t> кредитов других банков; если моногород – проверка сокращений или других негативных процессов на градообразующем предприятии. Для подтверждения гипотезы необходимо организовать анкетирование представителей данной когорты (</a:t>
            </a:r>
            <a:r>
              <a:rPr lang="ru-RU" sz="2400" dirty="0" err="1">
                <a:solidFill>
                  <a:schemeClr val="bg1"/>
                </a:solidFill>
              </a:rPr>
              <a:t>м.б.</a:t>
            </a:r>
            <a:r>
              <a:rPr lang="ru-RU" sz="2400" dirty="0">
                <a:solidFill>
                  <a:schemeClr val="bg1"/>
                </a:solidFill>
              </a:rPr>
              <a:t> и других). </a:t>
            </a:r>
          </a:p>
          <a:p>
            <a:pPr marL="342900" indent="-342900">
              <a:buAutoNum type="arabicPeriod"/>
            </a:pPr>
            <a:r>
              <a:rPr lang="ru-RU" sz="2400" dirty="0">
                <a:solidFill>
                  <a:schemeClr val="bg1"/>
                </a:solidFill>
              </a:rPr>
              <a:t>Методы исправления: подумать над введением страхования кредитов: аккуратно продумать параметры для обязательного страхования (может отпугнуть потенциальных заемщиков), или продумать другие страховые продукты как для клиентов, так и межбанковскую страховку.</a:t>
            </a:r>
          </a:p>
          <a:p>
            <a:pPr marL="342900" indent="-342900">
              <a:buAutoNum type="arabicPeriod"/>
            </a:pPr>
            <a:r>
              <a:rPr lang="ru-RU" sz="2400" dirty="0">
                <a:solidFill>
                  <a:schemeClr val="bg1"/>
                </a:solidFill>
              </a:rPr>
              <a:t>Валидация методов решения: не вызовет ли обязательное страхование кредитов отток клиентов? Будут ли привлекательными для клиентов добровольные страховые продукты? Как повысится стоимость кредитов при межбанковском страховании кредитов, как это повлияет на привлекательность нашего продукта для клиентов? Проверка по метрике </a:t>
            </a:r>
            <a:r>
              <a:rPr lang="en-US" sz="2400" dirty="0">
                <a:solidFill>
                  <a:schemeClr val="bg1"/>
                </a:solidFill>
              </a:rPr>
              <a:t>/</a:t>
            </a:r>
            <a:r>
              <a:rPr lang="ru-RU" sz="2400" dirty="0">
                <a:solidFill>
                  <a:schemeClr val="bg1"/>
                </a:solidFill>
              </a:rPr>
              <a:t> </a:t>
            </a:r>
            <a:r>
              <a:rPr lang="ru-RU" sz="2400" dirty="0" err="1">
                <a:solidFill>
                  <a:schemeClr val="bg1"/>
                </a:solidFill>
              </a:rPr>
              <a:t>дашборду</a:t>
            </a:r>
            <a:r>
              <a:rPr lang="ru-RU" sz="2400" dirty="0">
                <a:solidFill>
                  <a:schemeClr val="bg1"/>
                </a:solidFill>
              </a:rPr>
              <a:t> возможна только в какой-то перспективе, так как решение имеет отложенный эффект. </a:t>
            </a:r>
          </a:p>
        </p:txBody>
      </p:sp>
    </p:spTree>
    <p:extLst>
      <p:ext uri="{BB962C8B-B14F-4D97-AF65-F5344CB8AC3E}">
        <p14:creationId xmlns:p14="http://schemas.microsoft.com/office/powerpoint/2010/main" val="135067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10"/>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653446" y="80377"/>
            <a:ext cx="8434754" cy="1325563"/>
          </a:xfrm>
        </p:spPr>
        <p:txBody>
          <a:bodyPr>
            <a:noAutofit/>
          </a:bodyPr>
          <a:lstStyle/>
          <a:p>
            <a:r>
              <a:rPr lang="ru-RU" sz="3600" dirty="0">
                <a:solidFill>
                  <a:schemeClr val="bg1"/>
                </a:solidFill>
                <a:latin typeface="Open Sans" panose="020B0606030504020204" pitchFamily="34" charset="0"/>
              </a:rPr>
              <a:t>Внутренние технические факторы</a:t>
            </a:r>
            <a:endParaRPr lang="ru-RU" sz="3600" b="0" i="0" dirty="0">
              <a:solidFill>
                <a:schemeClr val="bg1"/>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103800" y="182430"/>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3" name="TextBox 2">
            <a:extLst>
              <a:ext uri="{FF2B5EF4-FFF2-40B4-BE49-F238E27FC236}">
                <a16:creationId xmlns:a16="http://schemas.microsoft.com/office/drawing/2014/main" id="{D9C8246B-E4CD-AA49-8537-BE8133397F5C}"/>
              </a:ext>
            </a:extLst>
          </p:cNvPr>
          <p:cNvSpPr txBox="1"/>
          <p:nvPr/>
        </p:nvSpPr>
        <p:spPr>
          <a:xfrm flipH="1">
            <a:off x="293495" y="1412591"/>
            <a:ext cx="11605010" cy="4154984"/>
          </a:xfrm>
          <a:prstGeom prst="rect">
            <a:avLst/>
          </a:prstGeom>
          <a:noFill/>
        </p:spPr>
        <p:txBody>
          <a:bodyPr wrap="square" rtlCol="0">
            <a:spAutoFit/>
          </a:bodyPr>
          <a:lstStyle/>
          <a:p>
            <a:pPr marL="342900" indent="-342900">
              <a:buAutoNum type="arabicPeriod"/>
            </a:pPr>
            <a:r>
              <a:rPr lang="ru-RU" sz="2400" dirty="0">
                <a:solidFill>
                  <a:schemeClr val="bg1"/>
                </a:solidFill>
              </a:rPr>
              <a:t>Проверка гипотезы: не падало ли приложение или сервера, не было ли раскатано какое-то обновление, которое повлияло на привычный интерфейс и</a:t>
            </a:r>
            <a:r>
              <a:rPr lang="en-US" sz="2400" dirty="0">
                <a:solidFill>
                  <a:schemeClr val="bg1"/>
                </a:solidFill>
              </a:rPr>
              <a:t>/</a:t>
            </a:r>
            <a:r>
              <a:rPr lang="ru-RU" sz="2400" dirty="0">
                <a:solidFill>
                  <a:schemeClr val="bg1"/>
                </a:solidFill>
              </a:rPr>
              <a:t>или на функционал, есть ли у нас и все ли в порядке с напоминалками, есть ли у нас и все ли в порядке с подключением автоплатежей. </a:t>
            </a:r>
          </a:p>
          <a:p>
            <a:pPr marL="342900" indent="-342900">
              <a:buAutoNum type="arabicPeriod"/>
            </a:pPr>
            <a:r>
              <a:rPr lang="ru-RU" sz="2400" dirty="0">
                <a:solidFill>
                  <a:schemeClr val="bg1"/>
                </a:solidFill>
              </a:rPr>
              <a:t>Методы исправления: починить приложение и</a:t>
            </a:r>
            <a:r>
              <a:rPr lang="en-US" sz="2400" dirty="0">
                <a:solidFill>
                  <a:schemeClr val="bg1"/>
                </a:solidFill>
              </a:rPr>
              <a:t>/</a:t>
            </a:r>
            <a:r>
              <a:rPr lang="ru-RU" sz="2400" dirty="0">
                <a:solidFill>
                  <a:schemeClr val="bg1"/>
                </a:solidFill>
              </a:rPr>
              <a:t>или сервера и</a:t>
            </a:r>
            <a:r>
              <a:rPr lang="en-US" sz="2400" dirty="0">
                <a:solidFill>
                  <a:schemeClr val="bg1"/>
                </a:solidFill>
              </a:rPr>
              <a:t>/</a:t>
            </a:r>
            <a:r>
              <a:rPr lang="ru-RU" sz="2400" dirty="0">
                <a:solidFill>
                  <a:schemeClr val="bg1"/>
                </a:solidFill>
              </a:rPr>
              <a:t>или функционал, сделать интерфейс удобным, ввести </a:t>
            </a:r>
            <a:r>
              <a:rPr lang="ru-RU" sz="2400" dirty="0" err="1">
                <a:solidFill>
                  <a:schemeClr val="bg1"/>
                </a:solidFill>
              </a:rPr>
              <a:t>напоминалки</a:t>
            </a:r>
            <a:r>
              <a:rPr lang="ru-RU" sz="2400" dirty="0">
                <a:solidFill>
                  <a:schemeClr val="bg1"/>
                </a:solidFill>
              </a:rPr>
              <a:t> и </a:t>
            </a:r>
            <a:r>
              <a:rPr lang="ru-RU" sz="2400" dirty="0" err="1">
                <a:solidFill>
                  <a:schemeClr val="bg1"/>
                </a:solidFill>
              </a:rPr>
              <a:t>автоплатежи</a:t>
            </a:r>
            <a:r>
              <a:rPr lang="ru-RU" sz="2400" dirty="0">
                <a:solidFill>
                  <a:schemeClr val="bg1"/>
                </a:solidFill>
              </a:rPr>
              <a:t>. Вынести уроки: ответственным – следить лучше за своей областью и информировать ВСЕХ. </a:t>
            </a:r>
          </a:p>
          <a:p>
            <a:pPr marL="342900" indent="-342900">
              <a:buAutoNum type="arabicPeriod"/>
            </a:pPr>
            <a:r>
              <a:rPr lang="ru-RU" sz="2400" dirty="0">
                <a:solidFill>
                  <a:schemeClr val="bg1"/>
                </a:solidFill>
              </a:rPr>
              <a:t>Валидация методов решения: от починки хуже не станет (что немедленно должно отразиться на </a:t>
            </a:r>
            <a:r>
              <a:rPr lang="ru-RU" sz="2400" dirty="0" err="1">
                <a:solidFill>
                  <a:schemeClr val="bg1"/>
                </a:solidFill>
              </a:rPr>
              <a:t>дашбордах</a:t>
            </a:r>
            <a:r>
              <a:rPr lang="ru-RU" sz="2400" dirty="0">
                <a:solidFill>
                  <a:schemeClr val="bg1"/>
                </a:solidFill>
              </a:rPr>
              <a:t>). При введении нового функционала (</a:t>
            </a:r>
            <a:r>
              <a:rPr lang="ru-RU" sz="2400" dirty="0" err="1">
                <a:solidFill>
                  <a:schemeClr val="bg1"/>
                </a:solidFill>
              </a:rPr>
              <a:t>напоминалки</a:t>
            </a:r>
            <a:r>
              <a:rPr lang="ru-RU" sz="2400" dirty="0">
                <a:solidFill>
                  <a:schemeClr val="bg1"/>
                </a:solidFill>
              </a:rPr>
              <a:t>, </a:t>
            </a:r>
            <a:r>
              <a:rPr lang="ru-RU" sz="2400" dirty="0" err="1">
                <a:solidFill>
                  <a:schemeClr val="bg1"/>
                </a:solidFill>
              </a:rPr>
              <a:t>автоплатежи</a:t>
            </a:r>
            <a:r>
              <a:rPr lang="ru-RU" sz="2400" dirty="0">
                <a:solidFill>
                  <a:schemeClr val="bg1"/>
                </a:solidFill>
              </a:rPr>
              <a:t>) эффект тоже не заставит себя ждать, плюс можно провести опрос пользователей. </a:t>
            </a:r>
          </a:p>
        </p:txBody>
      </p:sp>
    </p:spTree>
    <p:extLst>
      <p:ext uri="{BB962C8B-B14F-4D97-AF65-F5344CB8AC3E}">
        <p14:creationId xmlns:p14="http://schemas.microsoft.com/office/powerpoint/2010/main" val="232908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10"/>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178206" y="80377"/>
            <a:ext cx="8909994" cy="1325563"/>
          </a:xfrm>
        </p:spPr>
        <p:txBody>
          <a:bodyPr>
            <a:noAutofit/>
          </a:bodyPr>
          <a:lstStyle/>
          <a:p>
            <a:r>
              <a:rPr lang="ru-RU" sz="3600" dirty="0">
                <a:solidFill>
                  <a:schemeClr val="bg1"/>
                </a:solidFill>
                <a:latin typeface="Open Sans" panose="020B0606030504020204" pitchFamily="34" charset="0"/>
              </a:rPr>
              <a:t>Внутренние процессуальные факторы</a:t>
            </a:r>
            <a:endParaRPr lang="ru-RU" sz="3600" b="0" i="0" dirty="0">
              <a:solidFill>
                <a:schemeClr val="bg1"/>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103800" y="182430"/>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3" name="TextBox 2">
            <a:extLst>
              <a:ext uri="{FF2B5EF4-FFF2-40B4-BE49-F238E27FC236}">
                <a16:creationId xmlns:a16="http://schemas.microsoft.com/office/drawing/2014/main" id="{D9C8246B-E4CD-AA49-8537-BE8133397F5C}"/>
              </a:ext>
            </a:extLst>
          </p:cNvPr>
          <p:cNvSpPr txBox="1"/>
          <p:nvPr/>
        </p:nvSpPr>
        <p:spPr>
          <a:xfrm flipH="1">
            <a:off x="293495" y="1139702"/>
            <a:ext cx="11605010" cy="5632311"/>
          </a:xfrm>
          <a:prstGeom prst="rect">
            <a:avLst/>
          </a:prstGeom>
          <a:noFill/>
        </p:spPr>
        <p:txBody>
          <a:bodyPr wrap="square" rtlCol="0">
            <a:spAutoFit/>
          </a:bodyPr>
          <a:lstStyle/>
          <a:p>
            <a:pPr marL="342900" indent="-342900">
              <a:buAutoNum type="arabicPeriod"/>
            </a:pPr>
            <a:r>
              <a:rPr lang="ru-RU" sz="2400" dirty="0">
                <a:solidFill>
                  <a:schemeClr val="bg1"/>
                </a:solidFill>
              </a:rPr>
              <a:t>Проверка гипотезы: Поговорить с верховным кредитным менеджером, выяснить(а) было ли решение об изменениях в оценке клиентов, о снижении требований к заемщику. Показать результаты принятых решений. Выяснить с руководством, была ли проведена оценка рисков и был ли риск принят осознанно. (б) Есть ли человеческий фактор в процессе принятия решений (осознанные вредители или новички).</a:t>
            </a:r>
          </a:p>
          <a:p>
            <a:pPr marL="342900" indent="-342900">
              <a:buAutoNum type="arabicPeriod"/>
            </a:pPr>
            <a:r>
              <a:rPr lang="ru-RU" sz="2400" dirty="0">
                <a:solidFill>
                  <a:schemeClr val="bg1"/>
                </a:solidFill>
              </a:rPr>
              <a:t>Методы исправления: (а) Постараться убедить руководство вернуть прежние требования, показать аналитику потерь. Вынести уроки: ответственным – информировать ВСЕХ. (б) устранить возможность личного влияния на процесс принятия решений (больше автоматизированных проверок, чем ручных).</a:t>
            </a:r>
          </a:p>
          <a:p>
            <a:pPr marL="342900" indent="-342900">
              <a:buAutoNum type="arabicPeriod"/>
            </a:pPr>
            <a:r>
              <a:rPr lang="ru-RU" sz="2400" dirty="0">
                <a:solidFill>
                  <a:schemeClr val="bg1"/>
                </a:solidFill>
              </a:rPr>
              <a:t>Валидация методов решения: (а) сравнение метрик когорт пользователей с «высокими требованиями» и с «низкими требованиями». Кредиты станут недоступны «плохим» заемщикам, но так ли они нам нужны? (б) посчитать </a:t>
            </a:r>
            <a:r>
              <a:rPr lang="en-US" sz="2400" dirty="0">
                <a:solidFill>
                  <a:schemeClr val="bg1"/>
                </a:solidFill>
              </a:rPr>
              <a:t>VFM</a:t>
            </a:r>
            <a:r>
              <a:rPr lang="ru-RU" sz="2400" dirty="0">
                <a:solidFill>
                  <a:schemeClr val="bg1"/>
                </a:solidFill>
              </a:rPr>
              <a:t> (сколько будет стоить внедрение автоматизации против стоимости возможных потерь) плюс сравнение когорт из (а). </a:t>
            </a:r>
            <a:r>
              <a:rPr lang="ru-RU" sz="2400" dirty="0" err="1">
                <a:solidFill>
                  <a:schemeClr val="bg1"/>
                </a:solidFill>
              </a:rPr>
              <a:t>Дашборд</a:t>
            </a:r>
            <a:r>
              <a:rPr lang="ru-RU" sz="2400" dirty="0">
                <a:solidFill>
                  <a:schemeClr val="bg1"/>
                </a:solidFill>
              </a:rPr>
              <a:t> покажет изменения не сразу.</a:t>
            </a:r>
          </a:p>
        </p:txBody>
      </p:sp>
    </p:spTree>
    <p:extLst>
      <p:ext uri="{BB962C8B-B14F-4D97-AF65-F5344CB8AC3E}">
        <p14:creationId xmlns:p14="http://schemas.microsoft.com/office/powerpoint/2010/main" val="71671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C0-HD-TOP.png">
            <a:extLst>
              <a:ext uri="{FF2B5EF4-FFF2-40B4-BE49-F238E27FC236}">
                <a16:creationId xmlns:a16="http://schemas.microsoft.com/office/drawing/2014/main" id="{2A355B3D-DC0B-AFD8-629A-8AF775E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10"/>
            <a:ext cx="12192000" cy="1441450"/>
          </a:xfrm>
          <a:prstGeom prst="rect">
            <a:avLst/>
          </a:prstGeom>
        </p:spPr>
      </p:pic>
      <p:sp>
        <p:nvSpPr>
          <p:cNvPr id="2" name="Заголовок 1">
            <a:extLst>
              <a:ext uri="{FF2B5EF4-FFF2-40B4-BE49-F238E27FC236}">
                <a16:creationId xmlns:a16="http://schemas.microsoft.com/office/drawing/2014/main" id="{F12D4627-020F-AE28-83E0-2D06467CF292}"/>
              </a:ext>
            </a:extLst>
          </p:cNvPr>
          <p:cNvSpPr>
            <a:spLocks noGrp="1"/>
          </p:cNvSpPr>
          <p:nvPr>
            <p:ph type="title"/>
          </p:nvPr>
        </p:nvSpPr>
        <p:spPr>
          <a:xfrm>
            <a:off x="3907655" y="563492"/>
            <a:ext cx="4270160" cy="1325563"/>
          </a:xfrm>
        </p:spPr>
        <p:txBody>
          <a:bodyPr>
            <a:noAutofit/>
          </a:bodyPr>
          <a:lstStyle/>
          <a:p>
            <a:r>
              <a:rPr lang="ru-RU" sz="3600" b="0" i="0" dirty="0">
                <a:solidFill>
                  <a:schemeClr val="bg1"/>
                </a:solidFill>
                <a:effectLst/>
                <a:latin typeface="Open Sans" panose="020B0606030504020204" pitchFamily="34" charset="0"/>
              </a:rPr>
              <a:t>Триумф! Лавры!</a:t>
            </a:r>
            <a:r>
              <a:rPr lang="en-US" sz="3600" b="0" i="0" dirty="0">
                <a:solidFill>
                  <a:schemeClr val="bg1"/>
                </a:solidFill>
                <a:effectLst/>
                <a:latin typeface="Open Sans" panose="020B0606030504020204" pitchFamily="34" charset="0"/>
              </a:rPr>
              <a:t> </a:t>
            </a:r>
            <a:endParaRPr lang="ru-RU" sz="3600" b="0" i="0" dirty="0">
              <a:solidFill>
                <a:schemeClr val="bg1"/>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C464313F-EB05-445F-B4CF-49AFD6DC2CCC}"/>
              </a:ext>
            </a:extLst>
          </p:cNvPr>
          <p:cNvSpPr txBox="1"/>
          <p:nvPr/>
        </p:nvSpPr>
        <p:spPr>
          <a:xfrm>
            <a:off x="103800" y="182430"/>
            <a:ext cx="2637692" cy="646331"/>
          </a:xfrm>
          <a:prstGeom prst="rect">
            <a:avLst/>
          </a:prstGeom>
          <a:noFill/>
        </p:spPr>
        <p:txBody>
          <a:bodyPr wrap="square" rtlCol="0">
            <a:spAutoFit/>
          </a:bodyPr>
          <a:lstStyle/>
          <a:p>
            <a:r>
              <a:rPr lang="ru-RU" sz="3600" dirty="0" err="1">
                <a:solidFill>
                  <a:schemeClr val="accent3">
                    <a:lumMod val="40000"/>
                    <a:lumOff val="60000"/>
                  </a:schemeClr>
                </a:solidFill>
                <a:latin typeface="Segoe Script" panose="030B0504020000000003" pitchFamily="66" charset="0"/>
              </a:rPr>
              <a:t>ГлавБанк</a:t>
            </a:r>
            <a:endParaRPr lang="ru-RU" sz="3600" dirty="0">
              <a:solidFill>
                <a:schemeClr val="accent3">
                  <a:lumMod val="40000"/>
                  <a:lumOff val="60000"/>
                </a:schemeClr>
              </a:solidFill>
              <a:latin typeface="Segoe Script" panose="030B0504020000000003" pitchFamily="66" charset="0"/>
            </a:endParaRPr>
          </a:p>
        </p:txBody>
      </p:sp>
      <p:sp>
        <p:nvSpPr>
          <p:cNvPr id="3" name="TextBox 2">
            <a:extLst>
              <a:ext uri="{FF2B5EF4-FFF2-40B4-BE49-F238E27FC236}">
                <a16:creationId xmlns:a16="http://schemas.microsoft.com/office/drawing/2014/main" id="{D9C8246B-E4CD-AA49-8537-BE8133397F5C}"/>
              </a:ext>
            </a:extLst>
          </p:cNvPr>
          <p:cNvSpPr txBox="1"/>
          <p:nvPr/>
        </p:nvSpPr>
        <p:spPr>
          <a:xfrm flipH="1">
            <a:off x="293495" y="1175107"/>
            <a:ext cx="11605010" cy="461665"/>
          </a:xfrm>
          <a:prstGeom prst="rect">
            <a:avLst/>
          </a:prstGeom>
          <a:noFill/>
        </p:spPr>
        <p:txBody>
          <a:bodyPr wrap="square" rtlCol="0">
            <a:spAutoFit/>
          </a:bodyPr>
          <a:lstStyle/>
          <a:p>
            <a:pPr marL="342900" indent="-342900">
              <a:buAutoNum type="arabicPeriod"/>
            </a:pPr>
            <a:endParaRPr lang="ru-RU" sz="2400" dirty="0">
              <a:solidFill>
                <a:schemeClr val="bg1"/>
              </a:solidFill>
            </a:endParaRPr>
          </a:p>
        </p:txBody>
      </p:sp>
      <p:pic>
        <p:nvPicPr>
          <p:cNvPr id="9" name="Рисунок 8" descr="Попасть в яблочко">
            <a:extLst>
              <a:ext uri="{FF2B5EF4-FFF2-40B4-BE49-F238E27FC236}">
                <a16:creationId xmlns:a16="http://schemas.microsoft.com/office/drawing/2014/main" id="{48E1D9A0-A3FB-50C0-F932-46B2ADA8EC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7654" y="2909656"/>
            <a:ext cx="914400" cy="914400"/>
          </a:xfrm>
          <a:prstGeom prst="rect">
            <a:avLst/>
          </a:prstGeom>
        </p:spPr>
      </p:pic>
      <p:pic>
        <p:nvPicPr>
          <p:cNvPr id="11" name="Рисунок 10" descr="Венок">
            <a:extLst>
              <a:ext uri="{FF2B5EF4-FFF2-40B4-BE49-F238E27FC236}">
                <a16:creationId xmlns:a16="http://schemas.microsoft.com/office/drawing/2014/main" id="{8844DBB0-E566-9D40-E76F-2DB0A14FF3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3414" y="2909656"/>
            <a:ext cx="914400" cy="914400"/>
          </a:xfrm>
          <a:prstGeom prst="rect">
            <a:avLst/>
          </a:prstGeom>
        </p:spPr>
      </p:pic>
      <p:sp>
        <p:nvSpPr>
          <p:cNvPr id="12" name="TextBox 11">
            <a:extLst>
              <a:ext uri="{FF2B5EF4-FFF2-40B4-BE49-F238E27FC236}">
                <a16:creationId xmlns:a16="http://schemas.microsoft.com/office/drawing/2014/main" id="{CA66ED9F-4263-9676-6335-68DC72084B52}"/>
              </a:ext>
            </a:extLst>
          </p:cNvPr>
          <p:cNvSpPr txBox="1"/>
          <p:nvPr/>
        </p:nvSpPr>
        <p:spPr>
          <a:xfrm>
            <a:off x="4822054" y="6109842"/>
            <a:ext cx="3293616" cy="369332"/>
          </a:xfrm>
          <a:prstGeom prst="rect">
            <a:avLst/>
          </a:prstGeom>
          <a:noFill/>
        </p:spPr>
        <p:txBody>
          <a:bodyPr wrap="square" rtlCol="0">
            <a:spAutoFit/>
          </a:bodyPr>
          <a:lstStyle/>
          <a:p>
            <a:r>
              <a:rPr lang="ru-RU" dirty="0">
                <a:solidFill>
                  <a:schemeClr val="bg1"/>
                </a:solidFill>
              </a:rPr>
              <a:t>Следующая задача</a:t>
            </a:r>
          </a:p>
        </p:txBody>
      </p:sp>
    </p:spTree>
    <p:extLst>
      <p:ext uri="{BB962C8B-B14F-4D97-AF65-F5344CB8AC3E}">
        <p14:creationId xmlns:p14="http://schemas.microsoft.com/office/powerpoint/2010/main" val="56151430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641</Words>
  <Application>Microsoft Office PowerPoint</Application>
  <PresentationFormat>Широкоэкранный</PresentationFormat>
  <Paragraphs>47</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Calibri Light</vt:lpstr>
      <vt:lpstr>Open Sans</vt:lpstr>
      <vt:lpstr>Segoe Script</vt:lpstr>
      <vt:lpstr>var(--sky-ui-kit-font-family)</vt:lpstr>
      <vt:lpstr>Тема Office</vt:lpstr>
      <vt:lpstr>Презентация PowerPoint</vt:lpstr>
      <vt:lpstr>«% клиентов, которые провалились в просрочку в течение первых 3 месяцев после выдачи кредита»</vt:lpstr>
      <vt:lpstr>Этапы анализа</vt:lpstr>
      <vt:lpstr>Обнаружение проблемы</vt:lpstr>
      <vt:lpstr>Три гипотезы </vt:lpstr>
      <vt:lpstr>Внешние факторы</vt:lpstr>
      <vt:lpstr>Внутренние технические факторы</vt:lpstr>
      <vt:lpstr>Внутренние процессуальные факторы</vt:lpstr>
      <vt:lpstr>Триумф! Лавры! </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Ульяна Цаплина</dc:creator>
  <cp:lastModifiedBy>Ульяна Цаплина</cp:lastModifiedBy>
  <cp:revision>5</cp:revision>
  <dcterms:created xsi:type="dcterms:W3CDTF">2023-06-09T10:33:26Z</dcterms:created>
  <dcterms:modified xsi:type="dcterms:W3CDTF">2023-06-09T12:42:10Z</dcterms:modified>
</cp:coreProperties>
</file>