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B16014-AF0F-4995-A69B-D16A257BF91A}">
  <a:tblStyle styleId="{93B16014-AF0F-4995-A69B-D16A257BF9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bold.fntdata"/><Relationship Id="rId23" Type="http://schemas.openxmlformats.org/officeDocument/2006/relationships/slide" Target="slides/slide17.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boldItalic.fntdata"/><Relationship Id="rId25" Type="http://schemas.openxmlformats.org/officeDocument/2006/relationships/slide" Target="slides/slide19.xml"/><Relationship Id="rId47"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00bf0ca3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00bf0ca3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00bf0ca3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00bf0ca3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00bf0ca3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00bf0ca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d16769b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d16769b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Today, we’re diving into Cognitive Architectures for Language Agents. So, why do language agents even need structure? Well, as these agents become more sophisticated, they’re interacting with the world in increasingly complex ways—whether that’s controlling robots, navigating websites, or even holding conversations. Without a solid structure, their decision-making processes can become fragmented and inefficient.</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This is where </a:t>
            </a:r>
            <a:r>
              <a:rPr b="1" i="1" lang="en">
                <a:solidFill>
                  <a:schemeClr val="dk1"/>
                </a:solidFill>
              </a:rPr>
              <a:t>CoALA</a:t>
            </a:r>
            <a:r>
              <a:rPr i="1" lang="en">
                <a:solidFill>
                  <a:schemeClr val="dk1"/>
                </a:solidFill>
              </a:rPr>
              <a:t> comes in. CoALA stands for Cognitive Architectures for Language Agents, and it introduces a framework built around three core components: </a:t>
            </a:r>
            <a:r>
              <a:rPr b="1" i="1" lang="en">
                <a:solidFill>
                  <a:schemeClr val="dk1"/>
                </a:solidFill>
              </a:rPr>
              <a:t>memory</a:t>
            </a:r>
            <a:r>
              <a:rPr i="1" lang="en">
                <a:solidFill>
                  <a:schemeClr val="dk1"/>
                </a:solidFill>
              </a:rPr>
              <a:t>, </a:t>
            </a:r>
            <a:r>
              <a:rPr b="1" i="1" lang="en">
                <a:solidFill>
                  <a:schemeClr val="dk1"/>
                </a:solidFill>
              </a:rPr>
              <a:t>actions</a:t>
            </a:r>
            <a:r>
              <a:rPr i="1" lang="en">
                <a:solidFill>
                  <a:schemeClr val="dk1"/>
                </a:solidFill>
              </a:rPr>
              <a:t>, and </a:t>
            </a:r>
            <a:r>
              <a:rPr b="1" i="1" lang="en">
                <a:solidFill>
                  <a:schemeClr val="dk1"/>
                </a:solidFill>
              </a:rPr>
              <a:t>decision-making</a:t>
            </a:r>
            <a:r>
              <a:rPr i="1" lang="en">
                <a:solidFill>
                  <a:schemeClr val="dk1"/>
                </a:solidFill>
              </a:rPr>
              <a:t>. Memory allows agents to retain past experiences and knowledge, actions define how agents interact with both their internal knowledge and the external environment, and decision-making is the process that ties everything together—helping agents plan, evaluate, and execute tasks effectively.</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We’ll explore how this framework plays out in real-world case studies like </a:t>
            </a:r>
            <a:r>
              <a:rPr b="1" i="1" lang="en">
                <a:solidFill>
                  <a:schemeClr val="dk1"/>
                </a:solidFill>
              </a:rPr>
              <a:t>Voyager</a:t>
            </a:r>
            <a:r>
              <a:rPr i="1" lang="en">
                <a:solidFill>
                  <a:schemeClr val="dk1"/>
                </a:solidFill>
              </a:rPr>
              <a:t>, an agent that learns to navigate and perform tasks in Minecraft, and </a:t>
            </a:r>
            <a:r>
              <a:rPr b="1" i="1" lang="en">
                <a:solidFill>
                  <a:schemeClr val="dk1"/>
                </a:solidFill>
              </a:rPr>
              <a:t>Generative Agents</a:t>
            </a:r>
            <a:r>
              <a:rPr i="1" lang="en">
                <a:solidFill>
                  <a:schemeClr val="dk1"/>
                </a:solidFill>
              </a:rPr>
              <a:t>, which simulate human-like behavior in interactive environments.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Finally, we’ll look at future directions inspired by cognitive science, exploring how we can push the boundaries of what language agents can achieve. By grounding language agents in cognitive principles, we can make them more flexible, efficient, and capable of generalizing across a wide range of tasks</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d16769b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d16769b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So, what exactly is the problem we’re trying to solve here?</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Language agents today use large language models, or LLMs, to interact with the world. This can mean controlling robots, browsing the web, solving puzzles, you name it. But despite all the progress, there are some major issues holding these agents back.</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First, </a:t>
            </a:r>
            <a:r>
              <a:rPr b="1" i="1" lang="en">
                <a:solidFill>
                  <a:schemeClr val="dk1"/>
                </a:solidFill>
              </a:rPr>
              <a:t>there’s no common framework</a:t>
            </a:r>
            <a:r>
              <a:rPr i="1" lang="en">
                <a:solidFill>
                  <a:schemeClr val="dk1"/>
                </a:solidFill>
              </a:rPr>
              <a:t>. Terms like ‘tool use’ or ‘grounding’ are thrown around in different papers, but they often mean different things. This makes it really hard to compare agents or build on each other’s work.</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Second, the designs are often </a:t>
            </a:r>
            <a:r>
              <a:rPr b="1" i="1" lang="en">
                <a:solidFill>
                  <a:schemeClr val="dk1"/>
                </a:solidFill>
              </a:rPr>
              <a:t>ad-hoc</a:t>
            </a:r>
            <a:r>
              <a:rPr i="1" lang="en">
                <a:solidFill>
                  <a:schemeClr val="dk1"/>
                </a:solidFill>
              </a:rPr>
              <a:t>. Many agents just mix LLM calls, memory modules, and bits of code without any principled structure. It’s like building with LEGO bricks but without any instructions—you can get something that works, but it’s messy and hard to improve.</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Third, these agents have </a:t>
            </a:r>
            <a:r>
              <a:rPr b="1" i="1" lang="en">
                <a:solidFill>
                  <a:schemeClr val="dk1"/>
                </a:solidFill>
              </a:rPr>
              <a:t>limited generalization</a:t>
            </a:r>
            <a:r>
              <a:rPr i="1" lang="en">
                <a:solidFill>
                  <a:schemeClr val="dk1"/>
                </a:solidFill>
              </a:rPr>
              <a:t>. They might do great on specific tasks they were designed for, but they struggle when you throw them into new, unfamiliar situations.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Let’s take some examples. </a:t>
            </a:r>
            <a:r>
              <a:rPr b="1" i="1" lang="en">
                <a:solidFill>
                  <a:schemeClr val="dk1"/>
                </a:solidFill>
              </a:rPr>
              <a:t>ReAct</a:t>
            </a:r>
            <a:r>
              <a:rPr i="1" lang="en">
                <a:solidFill>
                  <a:schemeClr val="dk1"/>
                </a:solidFill>
              </a:rPr>
              <a:t>—introduced by Yao and colleagues in 2022—uses LLMs for reasoning and acting in digital environments. It’s powerful but limited in flexibility. Then there’s </a:t>
            </a:r>
            <a:r>
              <a:rPr b="1" i="1" lang="en">
                <a:solidFill>
                  <a:schemeClr val="dk1"/>
                </a:solidFill>
              </a:rPr>
              <a:t>Voyager</a:t>
            </a:r>
            <a:r>
              <a:rPr i="1" lang="en">
                <a:solidFill>
                  <a:schemeClr val="dk1"/>
                </a:solidFill>
              </a:rPr>
              <a:t>—by Wang and team in 2023—which adds skill libraries to help agents learn over time. But here’s the question: How do we systematically improve both of these? How do we create agents that aren’t just good at specific tasks but can generalize and adapt?</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That’s exactly what this paper addresses—the </a:t>
            </a:r>
            <a:r>
              <a:rPr b="1" i="1" lang="en">
                <a:solidFill>
                  <a:schemeClr val="dk1"/>
                </a:solidFill>
              </a:rPr>
              <a:t>lack of a unified framework</a:t>
            </a:r>
            <a:r>
              <a:rPr i="1" lang="en">
                <a:solidFill>
                  <a:schemeClr val="dk1"/>
                </a:solidFill>
              </a:rPr>
              <a:t> for organizing and understanding language agents. And that’s where CoALA steps in</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011de41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011de41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To tackle this problem, the authors drew inspiration from the </a:t>
            </a:r>
            <a:r>
              <a:rPr b="1" i="1" lang="en">
                <a:solidFill>
                  <a:schemeClr val="dk1"/>
                </a:solidFill>
              </a:rPr>
              <a:t>history of cognitive science and artificial intelligence</a:t>
            </a:r>
            <a:r>
              <a:rPr i="1" lang="en">
                <a:solidFill>
                  <a:schemeClr val="dk1"/>
                </a:solidFill>
              </a:rPr>
              <a:t>, especially from something called cognitive architectures.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So, what are cognitive architectures? Well, they come from early AI systems like </a:t>
            </a:r>
            <a:r>
              <a:rPr b="1" i="1" lang="en">
                <a:solidFill>
                  <a:schemeClr val="dk1"/>
                </a:solidFill>
              </a:rPr>
              <a:t>production systems</a:t>
            </a:r>
            <a:r>
              <a:rPr i="1" lang="en">
                <a:solidFill>
                  <a:schemeClr val="dk1"/>
                </a:solidFill>
              </a:rPr>
              <a:t>, introduced by Newell and Simon in 1972. These were simple, rule-based systems. For example, you might have a rule like, ‘IF the temperature is greater than 70°C, THEN turn off the furnace.’ It’s straightforward, but powerful—it lets machines make decisions based on predefined conditions.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Then we have the </a:t>
            </a:r>
            <a:r>
              <a:rPr b="1" i="1" lang="en">
                <a:solidFill>
                  <a:schemeClr val="dk1"/>
                </a:solidFill>
              </a:rPr>
              <a:t>Soar architecture</a:t>
            </a:r>
            <a:r>
              <a:rPr i="1" lang="en">
                <a:solidFill>
                  <a:schemeClr val="dk1"/>
                </a:solidFill>
              </a:rPr>
              <a:t>, developed by Laird in 1987. Soar introduced more structure by combining different types of memory—like working memory and procedural rules—with decision cycles to help agents decide what to do next. It made agents more flexible and capable of handling complex tasks.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Now, here’s the </a:t>
            </a:r>
            <a:r>
              <a:rPr b="1" i="1" lang="en">
                <a:solidFill>
                  <a:schemeClr val="dk1"/>
                </a:solidFill>
              </a:rPr>
              <a:t>key analogy</a:t>
            </a:r>
            <a:r>
              <a:rPr i="1" lang="en">
                <a:solidFill>
                  <a:schemeClr val="dk1"/>
                </a:solidFill>
              </a:rPr>
              <a:t> the authors make: In traditional systems, those production rules were </a:t>
            </a:r>
            <a:r>
              <a:rPr b="1" i="1" lang="en">
                <a:solidFill>
                  <a:schemeClr val="dk1"/>
                </a:solidFill>
              </a:rPr>
              <a:t>handwritten</a:t>
            </a:r>
            <a:r>
              <a:rPr i="1" lang="en">
                <a:solidFill>
                  <a:schemeClr val="dk1"/>
                </a:solidFill>
              </a:rPr>
              <a:t>. You had to manually program every ‘IF-THEN’ rule. But with </a:t>
            </a:r>
            <a:r>
              <a:rPr b="1" i="1" lang="en">
                <a:solidFill>
                  <a:schemeClr val="dk1"/>
                </a:solidFill>
              </a:rPr>
              <a:t>LLMs</a:t>
            </a:r>
            <a:r>
              <a:rPr i="1" lang="en">
                <a:solidFill>
                  <a:schemeClr val="dk1"/>
                </a:solidFill>
              </a:rPr>
              <a:t>, we’re talking about </a:t>
            </a:r>
            <a:r>
              <a:rPr b="1" i="1" lang="en">
                <a:solidFill>
                  <a:schemeClr val="dk1"/>
                </a:solidFill>
              </a:rPr>
              <a:t>probabilistic productions</a:t>
            </a:r>
            <a:r>
              <a:rPr i="1" lang="en">
                <a:solidFill>
                  <a:schemeClr val="dk1"/>
                </a:solidFill>
              </a:rPr>
              <a:t>. Instead of rigid rules, LLMs generate actions based on probabilities. They can complete text prompts in flexible, dynamic ways.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For example, if you prompt an LLM with ‘The room is hot…’, it might respond with ‘…open a window’. That’s similar to a production rule, but it’s not fixed—it’s probabilistic, meaning the LLM could generate different responses depending on the context. This flexibility makes LLMs powerful but also introduces uncertainty.</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So, CoALA takes these ideas from traditional cognitive architectures and applies them to modern language agents, combining structured decision-making with the probabilistic power of LLMs.</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011de41d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011de41d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Now, let’s dive into the </a:t>
            </a:r>
            <a:r>
              <a:rPr b="1" i="1" lang="en">
                <a:solidFill>
                  <a:schemeClr val="dk1"/>
                </a:solidFill>
              </a:rPr>
              <a:t>CoALA framework</a:t>
            </a:r>
            <a:r>
              <a:rPr i="1" lang="en">
                <a:solidFill>
                  <a:schemeClr val="dk1"/>
                </a:solidFill>
              </a:rPr>
              <a:t> itself.</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CoALA is built around </a:t>
            </a:r>
            <a:r>
              <a:rPr b="1" i="1" lang="en">
                <a:solidFill>
                  <a:schemeClr val="dk1"/>
                </a:solidFill>
              </a:rPr>
              <a:t>three key pillars</a:t>
            </a:r>
            <a:r>
              <a:rPr i="1" lang="en">
                <a:solidFill>
                  <a:schemeClr val="dk1"/>
                </a:solidFill>
              </a:rPr>
              <a:t>: </a:t>
            </a:r>
            <a:r>
              <a:rPr b="1" i="1" lang="en">
                <a:solidFill>
                  <a:schemeClr val="dk1"/>
                </a:solidFill>
              </a:rPr>
              <a:t>Memory</a:t>
            </a:r>
            <a:r>
              <a:rPr i="1" lang="en">
                <a:solidFill>
                  <a:schemeClr val="dk1"/>
                </a:solidFill>
              </a:rPr>
              <a:t>, </a:t>
            </a:r>
            <a:r>
              <a:rPr b="1" i="1" lang="en">
                <a:solidFill>
                  <a:schemeClr val="dk1"/>
                </a:solidFill>
              </a:rPr>
              <a:t>Decision Process</a:t>
            </a:r>
            <a:r>
              <a:rPr i="1" lang="en">
                <a:solidFill>
                  <a:schemeClr val="dk1"/>
                </a:solidFill>
              </a:rPr>
              <a:t>, and </a:t>
            </a:r>
            <a:r>
              <a:rPr b="1" i="1" lang="en">
                <a:solidFill>
                  <a:schemeClr val="dk1"/>
                </a:solidFill>
              </a:rPr>
              <a:t>Action Space</a:t>
            </a:r>
            <a:r>
              <a:rPr i="1" lang="en">
                <a:solidFill>
                  <a:schemeClr val="dk1"/>
                </a:solidFill>
              </a:rPr>
              <a:t>.</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First, we have </a:t>
            </a:r>
            <a:r>
              <a:rPr b="1" i="1" lang="en">
                <a:solidFill>
                  <a:schemeClr val="dk1"/>
                </a:solidFill>
              </a:rPr>
              <a:t>Memory</a:t>
            </a:r>
            <a:r>
              <a:rPr i="1" lang="en">
                <a:solidFill>
                  <a:schemeClr val="dk1"/>
                </a:solidFill>
              </a:rPr>
              <a:t>. This isn’t just about storing information—it’s about organizing knowledge in a way that agents can actually use. CoALA divides memory into different types, like working memory for short-term tasks and long-term memory for storing experiences, facts, and procedures. We’ll dig into the specific memory modules a bit later.</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Next, we have the </a:t>
            </a:r>
            <a:r>
              <a:rPr b="1" i="1" lang="en">
                <a:solidFill>
                  <a:schemeClr val="dk1"/>
                </a:solidFill>
              </a:rPr>
              <a:t>Decision Process</a:t>
            </a:r>
            <a:r>
              <a:rPr i="1" lang="en">
                <a:solidFill>
                  <a:schemeClr val="dk1"/>
                </a:solidFill>
              </a:rPr>
              <a:t>. This is how the agent decides what to do at any given moment. It’s a structured cycle where the agent plans possible actions, evaluates them, executes the best option, and then observes the outcome. This process helps the agent adapt and improve over time, much like how humans learn from experience.</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Finally, there’s the </a:t>
            </a:r>
            <a:r>
              <a:rPr b="1" i="1" lang="en">
                <a:solidFill>
                  <a:schemeClr val="dk1"/>
                </a:solidFill>
              </a:rPr>
              <a:t>Action Space</a:t>
            </a:r>
            <a:r>
              <a:rPr i="1" lang="en">
                <a:solidFill>
                  <a:schemeClr val="dk1"/>
                </a:solidFill>
              </a:rPr>
              <a:t>. This is all about how agents interact with both their internal world—their memory and reasoning—and the external environment. Actions can be internal, like reasoning or retrieving information from memory, or external, like moving a robot or making an API call.</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By combining these three components—memory, decision-making, and action—CoALA provides a unified framework for designing flexible, intelligent language agents. It’s a blueprint for building agents that can reason, learn, and adapt in complex environments.</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011de41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011de41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Let’s take a closer look at the </a:t>
            </a:r>
            <a:r>
              <a:rPr b="1" i="1" lang="en">
                <a:solidFill>
                  <a:schemeClr val="dk1"/>
                </a:solidFill>
              </a:rPr>
              <a:t>Action Space</a:t>
            </a:r>
            <a:r>
              <a:rPr i="1" lang="en">
                <a:solidFill>
                  <a:schemeClr val="dk1"/>
                </a:solidFill>
              </a:rPr>
              <a:t> in the CoALA framework.</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In CoALA, actions are divided into two main types: </a:t>
            </a:r>
            <a:r>
              <a:rPr b="1" i="1" lang="en">
                <a:solidFill>
                  <a:schemeClr val="dk1"/>
                </a:solidFill>
              </a:rPr>
              <a:t>external</a:t>
            </a:r>
            <a:r>
              <a:rPr i="1" lang="en">
                <a:solidFill>
                  <a:schemeClr val="dk1"/>
                </a:solidFill>
              </a:rPr>
              <a:t> and </a:t>
            </a:r>
            <a:r>
              <a:rPr b="1" i="1" lang="en">
                <a:solidFill>
                  <a:schemeClr val="dk1"/>
                </a:solidFill>
              </a:rPr>
              <a:t>internal</a:t>
            </a:r>
            <a:r>
              <a:rPr i="1" lang="en">
                <a:solidFill>
                  <a:schemeClr val="dk1"/>
                </a:solidFill>
              </a:rPr>
              <a:t>.</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First, we have </a:t>
            </a:r>
            <a:r>
              <a:rPr b="1" i="1" lang="en">
                <a:solidFill>
                  <a:schemeClr val="dk1"/>
                </a:solidFill>
              </a:rPr>
              <a:t>external actions</a:t>
            </a:r>
            <a:r>
              <a:rPr i="1" lang="en">
                <a:solidFill>
                  <a:schemeClr val="dk1"/>
                </a:solidFill>
              </a:rPr>
              <a:t>. These are actions that interact directly with the outside world. For example, a language agent might control a robot, navigate a website, or respond to a user in a conversation. These actions are about grounding the agent in its environment—making it capable of affecting and perceiving the real or digital world.</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Then, we have </a:t>
            </a:r>
            <a:r>
              <a:rPr b="1" i="1" lang="en">
                <a:solidFill>
                  <a:schemeClr val="dk1"/>
                </a:solidFill>
              </a:rPr>
              <a:t>internal actions</a:t>
            </a:r>
            <a:r>
              <a:rPr i="1" lang="en">
                <a:solidFill>
                  <a:schemeClr val="dk1"/>
                </a:solidFill>
              </a:rPr>
              <a:t>. These happen within the agent itself and include things like reasoning, retrieving information from memory, and learning from past experiences.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Let’s break those down a bit more:</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b="1" i="1" lang="en">
                <a:solidFill>
                  <a:schemeClr val="dk1"/>
                </a:solidFill>
              </a:rPr>
              <a:t>Reasoning</a:t>
            </a:r>
            <a:r>
              <a:rPr i="1" lang="en">
                <a:solidFill>
                  <a:schemeClr val="dk1"/>
                </a:solidFill>
              </a:rPr>
              <a:t> is when the agent processes information to come up with new ideas or solutions. For example, an agent might analyze a problem step by step before deciding on the next move.</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i="1" lang="en">
                <a:solidFill>
                  <a:schemeClr val="dk1"/>
                </a:solidFill>
              </a:rPr>
              <a:t>Retrieving</a:t>
            </a:r>
            <a:r>
              <a:rPr i="1" lang="en">
                <a:solidFill>
                  <a:schemeClr val="dk1"/>
                </a:solidFill>
              </a:rPr>
              <a:t> is about pulling information from long-term memory. Maybe the agent remembers a previous conversation or retrieves facts from its knowledge base to inform its decision.</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And </a:t>
            </a:r>
            <a:r>
              <a:rPr b="1" i="1" lang="en">
                <a:solidFill>
                  <a:schemeClr val="dk1"/>
                </a:solidFill>
              </a:rPr>
              <a:t>learning</a:t>
            </a:r>
            <a:r>
              <a:rPr i="1" lang="en">
                <a:solidFill>
                  <a:schemeClr val="dk1"/>
                </a:solidFill>
              </a:rPr>
              <a:t> is when the agent writes new information to memory, updating its knowledge or skills based on new experiences.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Finally, there’s </a:t>
            </a:r>
            <a:r>
              <a:rPr b="1" i="1" lang="en">
                <a:solidFill>
                  <a:schemeClr val="dk1"/>
                </a:solidFill>
              </a:rPr>
              <a:t>grounding</a:t>
            </a:r>
            <a:r>
              <a:rPr i="1" lang="en">
                <a:solidFill>
                  <a:schemeClr val="dk1"/>
                </a:solidFill>
              </a:rPr>
              <a:t>, which connects both internal and external actions. Grounding helps the agent interpret sensory input from the environment—like translating visual data into text for processing—or ensures that its actions are aligned with real-world constraints.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By structuring the action space this way, CoALA allows agents to seamlessly switch between thinking, learning, and acting, making them much more flexible and capable in dynamic environments.</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d16769b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d16769b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CoALA organizes memory into 4 modules, mirroring human cognition: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Working Memory: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Short-term, active context.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When solving a math problem, the LLM tracks intermediate steps like “Step 1: Calculate 5² = 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Persists across LLM calls, unlike the model’s default context window.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Episodic Memory: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Stores past experiences as timestamped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A cooking agent remembers “Failed to boil water at 2 PM because the stove was off.”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Used for reflection (e.g., “Why did I fail?”) and planning (e.g., “Check the stove first”).</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Now, let’s talk about the </a:t>
            </a:r>
            <a:r>
              <a:rPr b="1" i="1" lang="en">
                <a:solidFill>
                  <a:schemeClr val="dk1"/>
                </a:solidFill>
              </a:rPr>
              <a:t>Memory Modules</a:t>
            </a:r>
            <a:r>
              <a:rPr i="1" lang="en">
                <a:solidFill>
                  <a:schemeClr val="dk1"/>
                </a:solidFill>
              </a:rPr>
              <a:t> in CoALA.</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Memory is a critical part of any intelligent system, and CoALA organizes it into </a:t>
            </a:r>
            <a:r>
              <a:rPr b="1" i="1" lang="en">
                <a:solidFill>
                  <a:schemeClr val="dk1"/>
                </a:solidFill>
              </a:rPr>
              <a:t>four key types</a:t>
            </a:r>
            <a:r>
              <a:rPr i="1" lang="en">
                <a:solidFill>
                  <a:schemeClr val="dk1"/>
                </a:solidFill>
              </a:rPr>
              <a:t>: </a:t>
            </a:r>
            <a:r>
              <a:rPr b="1" i="1" lang="en">
                <a:solidFill>
                  <a:schemeClr val="dk1"/>
                </a:solidFill>
              </a:rPr>
              <a:t>working memory</a:t>
            </a:r>
            <a:r>
              <a:rPr i="1" lang="en">
                <a:solidFill>
                  <a:schemeClr val="dk1"/>
                </a:solidFill>
              </a:rPr>
              <a:t>, </a:t>
            </a:r>
            <a:r>
              <a:rPr b="1" i="1" lang="en">
                <a:solidFill>
                  <a:schemeClr val="dk1"/>
                </a:solidFill>
              </a:rPr>
              <a:t>episodic memory</a:t>
            </a:r>
            <a:r>
              <a:rPr i="1" lang="en">
                <a:solidFill>
                  <a:schemeClr val="dk1"/>
                </a:solidFill>
              </a:rPr>
              <a:t>, </a:t>
            </a:r>
            <a:r>
              <a:rPr b="1" i="1" lang="en">
                <a:solidFill>
                  <a:schemeClr val="dk1"/>
                </a:solidFill>
              </a:rPr>
              <a:t>semantic memory</a:t>
            </a:r>
            <a:r>
              <a:rPr i="1" lang="en">
                <a:solidFill>
                  <a:schemeClr val="dk1"/>
                </a:solidFill>
              </a:rPr>
              <a:t>, and </a:t>
            </a:r>
            <a:r>
              <a:rPr b="1" i="1" lang="en">
                <a:solidFill>
                  <a:schemeClr val="dk1"/>
                </a:solidFill>
              </a:rPr>
              <a:t>procedural memory</a:t>
            </a:r>
            <a:r>
              <a:rPr i="1" lang="en">
                <a:solidFill>
                  <a:schemeClr val="dk1"/>
                </a:solidFill>
              </a:rPr>
              <a:t>.</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First, we have </a:t>
            </a:r>
            <a:r>
              <a:rPr b="1" i="1" lang="en">
                <a:solidFill>
                  <a:schemeClr val="dk1"/>
                </a:solidFill>
              </a:rPr>
              <a:t>working memory</a:t>
            </a:r>
            <a:r>
              <a:rPr i="1" lang="en">
                <a:solidFill>
                  <a:schemeClr val="dk1"/>
                </a:solidFill>
              </a:rPr>
              <a:t>. This is the agent’s short-term memory. It holds information that’s immediately relevant to the current task, like recent observations, active goals, or intermediate reasoning steps. Think of it like a scratchpad—the agent writes down what it needs to solve a problem in the moment, but this information doesn’t necessarily stick around for the long term.</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Next is </a:t>
            </a:r>
            <a:r>
              <a:rPr b="1" i="1" lang="en">
                <a:solidFill>
                  <a:schemeClr val="dk1"/>
                </a:solidFill>
              </a:rPr>
              <a:t>episodic memory</a:t>
            </a:r>
            <a:r>
              <a:rPr i="1" lang="en">
                <a:solidFill>
                  <a:schemeClr val="dk1"/>
                </a:solidFill>
              </a:rPr>
              <a:t>. This stores the agent’s personal experiences over time. For example, if an agent helped a user book a flight last week, that interaction would be stored in episodic memory. Later, the agent can recall this specific event to provide more personalized assistance.</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Then we have </a:t>
            </a:r>
            <a:r>
              <a:rPr b="1" i="1" lang="en">
                <a:solidFill>
                  <a:schemeClr val="dk1"/>
                </a:solidFill>
              </a:rPr>
              <a:t>semantic memory</a:t>
            </a:r>
            <a:r>
              <a:rPr i="1" lang="en">
                <a:solidFill>
                  <a:schemeClr val="dk1"/>
                </a:solidFill>
              </a:rPr>
              <a:t>. This is the agent’s general knowledge about the world. It includes facts, concepts, and relationships—things like ‘Paris is the capital of France’ or ‘Water boils at 100 degrees Celsius’. While episodic memory is about specific experiences, semantic memory is about general truths the agent can rely on.</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Finally, there’s </a:t>
            </a:r>
            <a:r>
              <a:rPr b="1" i="1" lang="en">
                <a:solidFill>
                  <a:schemeClr val="dk1"/>
                </a:solidFill>
              </a:rPr>
              <a:t>procedural memory</a:t>
            </a:r>
            <a:r>
              <a:rPr i="1" lang="en">
                <a:solidFill>
                  <a:schemeClr val="dk1"/>
                </a:solidFill>
              </a:rPr>
              <a:t>. This is where the agent stores knowledge about how to perform tasks. It’s like having a set of instructions or skills. For example, the agent might know how to search for information online, filter results, or execute a specific command. Procedural memory includes both the agent’s </a:t>
            </a:r>
            <a:r>
              <a:rPr b="1" i="1" lang="en">
                <a:solidFill>
                  <a:schemeClr val="dk1"/>
                </a:solidFill>
              </a:rPr>
              <a:t>code</a:t>
            </a:r>
            <a:r>
              <a:rPr i="1" lang="en">
                <a:solidFill>
                  <a:schemeClr val="dk1"/>
                </a:solidFill>
              </a:rPr>
              <a:t> and any learned behaviors that guide its actions.</a:t>
            </a:r>
            <a:endParaRPr i="1">
              <a:solidFill>
                <a:schemeClr val="dk1"/>
              </a:solidFill>
            </a:endParaRPr>
          </a:p>
          <a:p>
            <a:pPr indent="0" lvl="0" marL="0" rtl="0" algn="l">
              <a:lnSpc>
                <a:spcPct val="115000"/>
              </a:lnSpc>
              <a:spcBef>
                <a:spcPts val="1200"/>
              </a:spcBef>
              <a:spcAft>
                <a:spcPts val="0"/>
              </a:spcAft>
              <a:buNone/>
            </a:pPr>
            <a:r>
              <a:rPr i="1" lang="en">
                <a:solidFill>
                  <a:schemeClr val="dk1"/>
                </a:solidFill>
              </a:rPr>
              <a:t>Together, these memory modules allow the agent to not just store information, but to use it in flexible, intelligent ways—whether it’s recalling a past event, applying general knowledge, or executing a learned skill.</a:t>
            </a:r>
            <a:br>
              <a:rPr lang="en"/>
            </a:br>
            <a:br>
              <a:rPr lang="en"/>
            </a:br>
            <a:br>
              <a:rPr lang="en"/>
            </a:br>
            <a:br>
              <a:rPr lang="en"/>
            </a:br>
            <a:r>
              <a:rPr lang="en"/>
              <a:t>Semantic Memory:</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t>General knowledge about the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Retrieving “Water boils at 100°C” from Wikipedia or a manual.*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Unlike LLMs’ parametric knowledge, this is explicit and updatable.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Procedural Memory: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Skills and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forms: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Implicit: Knowledge embedded in LLM weights (e.g., “How to write a for-loop”).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Explicit: Code or rules written by the agent (e.g., Voyager’s “mine_ore()” function).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2d16769b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2d16769b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Let’s dive deeper into </a:t>
            </a:r>
            <a:r>
              <a:rPr b="1" i="1" lang="en">
                <a:solidFill>
                  <a:schemeClr val="dk1"/>
                </a:solidFill>
              </a:rPr>
              <a:t>Long-term Memory</a:t>
            </a:r>
            <a:r>
              <a:rPr i="1" lang="en">
                <a:solidFill>
                  <a:schemeClr val="dk1"/>
                </a:solidFill>
              </a:rPr>
              <a:t> and how it works in CoALA, using a practical example—a </a:t>
            </a:r>
            <a:r>
              <a:rPr b="1" i="1" lang="en">
                <a:solidFill>
                  <a:schemeClr val="dk1"/>
                </a:solidFill>
              </a:rPr>
              <a:t>shopping assistant</a:t>
            </a:r>
            <a:r>
              <a:rPr i="1" lang="en">
                <a:solidFill>
                  <a:schemeClr val="dk1"/>
                </a:solidFill>
              </a:rPr>
              <a:t>.</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Long-term memory in CoALA comes in </a:t>
            </a:r>
            <a:r>
              <a:rPr b="1" i="1" lang="en">
                <a:solidFill>
                  <a:schemeClr val="dk1"/>
                </a:solidFill>
              </a:rPr>
              <a:t>three types</a:t>
            </a:r>
            <a:r>
              <a:rPr i="1" lang="en">
                <a:solidFill>
                  <a:schemeClr val="dk1"/>
                </a:solidFill>
              </a:rPr>
              <a:t>: </a:t>
            </a:r>
            <a:r>
              <a:rPr b="1" i="1" lang="en">
                <a:solidFill>
                  <a:schemeClr val="dk1"/>
                </a:solidFill>
              </a:rPr>
              <a:t>episodic memory</a:t>
            </a:r>
            <a:r>
              <a:rPr i="1" lang="en">
                <a:solidFill>
                  <a:schemeClr val="dk1"/>
                </a:solidFill>
              </a:rPr>
              <a:t>, </a:t>
            </a:r>
            <a:r>
              <a:rPr b="1" i="1" lang="en">
                <a:solidFill>
                  <a:schemeClr val="dk1"/>
                </a:solidFill>
              </a:rPr>
              <a:t>semantic memory</a:t>
            </a:r>
            <a:r>
              <a:rPr i="1" lang="en">
                <a:solidFill>
                  <a:schemeClr val="dk1"/>
                </a:solidFill>
              </a:rPr>
              <a:t>, and </a:t>
            </a:r>
            <a:r>
              <a:rPr b="1" i="1" lang="en">
                <a:solidFill>
                  <a:schemeClr val="dk1"/>
                </a:solidFill>
              </a:rPr>
              <a:t>procedural memory</a:t>
            </a:r>
            <a:r>
              <a:rPr i="1" lang="en">
                <a:solidFill>
                  <a:schemeClr val="dk1"/>
                </a:solidFill>
              </a:rPr>
              <a:t>. Each plays a different role in helping the agent function intelligently.</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First, there’s </a:t>
            </a:r>
            <a:r>
              <a:rPr b="1" i="1" lang="en">
                <a:solidFill>
                  <a:schemeClr val="dk1"/>
                </a:solidFill>
              </a:rPr>
              <a:t>episodic memory</a:t>
            </a:r>
            <a:r>
              <a:rPr i="1" lang="en">
                <a:solidFill>
                  <a:schemeClr val="dk1"/>
                </a:solidFill>
              </a:rPr>
              <a:t>. This is where the agent stores specific experiences from past interactions. For example, if a user previously bought a size L jacket, the agent would remember that. So, when the user comes back looking for winter clothes, the agent can suggest the right size based on that </a:t>
            </a:r>
            <a:r>
              <a:rPr b="1" i="1" lang="en">
                <a:solidFill>
                  <a:schemeClr val="dk1"/>
                </a:solidFill>
              </a:rPr>
              <a:t>personal history</a:t>
            </a:r>
            <a:r>
              <a:rPr i="1" lang="en">
                <a:solidFill>
                  <a:schemeClr val="dk1"/>
                </a:solidFill>
              </a:rPr>
              <a:t>. It’s like the agent saying, ‘Last time you bought size L—would you like the same size again?’.</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Next, we have </a:t>
            </a:r>
            <a:r>
              <a:rPr b="1" i="1" lang="en">
                <a:solidFill>
                  <a:schemeClr val="dk1"/>
                </a:solidFill>
              </a:rPr>
              <a:t>semantic memory</a:t>
            </a:r>
            <a:r>
              <a:rPr i="1" lang="en">
                <a:solidFill>
                  <a:schemeClr val="dk1"/>
                </a:solidFill>
              </a:rPr>
              <a:t>. This is the agent’s general knowledge about the world. In the case of our shopping assistant, it might know things like ‘Winter coats should be water-resistant’ or ‘Running shoes typically have more cushioning than walking shoes’. This helps the agent provide useful, </a:t>
            </a:r>
            <a:r>
              <a:rPr b="1" i="1" lang="en">
                <a:solidFill>
                  <a:schemeClr val="dk1"/>
                </a:solidFill>
              </a:rPr>
              <a:t>context-aware recommendations</a:t>
            </a:r>
            <a:r>
              <a:rPr i="1" lang="en">
                <a:solidFill>
                  <a:schemeClr val="dk1"/>
                </a:solidFill>
              </a:rPr>
              <a:t>, even if it’s the first time a user is shopping for a particular item.</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Finally, there’s </a:t>
            </a:r>
            <a:r>
              <a:rPr b="1" i="1" lang="en">
                <a:solidFill>
                  <a:schemeClr val="dk1"/>
                </a:solidFill>
              </a:rPr>
              <a:t>procedural memory</a:t>
            </a:r>
            <a:r>
              <a:rPr i="1" lang="en">
                <a:solidFill>
                  <a:schemeClr val="dk1"/>
                </a:solidFill>
              </a:rPr>
              <a:t>. This is all about </a:t>
            </a:r>
            <a:r>
              <a:rPr b="1" i="1" lang="en">
                <a:solidFill>
                  <a:schemeClr val="dk1"/>
                </a:solidFill>
              </a:rPr>
              <a:t>how</a:t>
            </a:r>
            <a:r>
              <a:rPr i="1" lang="en">
                <a:solidFill>
                  <a:schemeClr val="dk1"/>
                </a:solidFill>
              </a:rPr>
              <a:t> the agent performs tasks. For example, it knows how to </a:t>
            </a:r>
            <a:r>
              <a:rPr b="1" i="1" lang="en">
                <a:solidFill>
                  <a:schemeClr val="dk1"/>
                </a:solidFill>
              </a:rPr>
              <a:t>search</a:t>
            </a:r>
            <a:r>
              <a:rPr i="1" lang="en">
                <a:solidFill>
                  <a:schemeClr val="dk1"/>
                </a:solidFill>
              </a:rPr>
              <a:t> the product catalog, how to </a:t>
            </a:r>
            <a:r>
              <a:rPr b="1" i="1" lang="en">
                <a:solidFill>
                  <a:schemeClr val="dk1"/>
                </a:solidFill>
              </a:rPr>
              <a:t>filter</a:t>
            </a:r>
            <a:r>
              <a:rPr i="1" lang="en">
                <a:solidFill>
                  <a:schemeClr val="dk1"/>
                </a:solidFill>
              </a:rPr>
              <a:t> results based on user preferences, and how to </a:t>
            </a:r>
            <a:r>
              <a:rPr b="1" i="1" lang="en">
                <a:solidFill>
                  <a:schemeClr val="dk1"/>
                </a:solidFill>
              </a:rPr>
              <a:t>recommend</a:t>
            </a:r>
            <a:r>
              <a:rPr i="1" lang="en">
                <a:solidFill>
                  <a:schemeClr val="dk1"/>
                </a:solidFill>
              </a:rPr>
              <a:t> items effectively. This isn’t just general knowledge—it’s the step-by-step process the agent follows to complete tasks efficiently.</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By combining these three types of memory, the shopping assistant can provide a much more personalized and intelligent experience. It remembers the user’s preferences, applies general knowledge about products, and knows exactly how to find and suggest the best options.</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309c20bda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09c20bda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300bf0ca3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300bf0ca3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Now let’s take a look at the </a:t>
            </a:r>
            <a:r>
              <a:rPr b="1" i="1" lang="en">
                <a:solidFill>
                  <a:schemeClr val="dk1"/>
                </a:solidFill>
              </a:rPr>
              <a:t>Decision-Making Loop</a:t>
            </a:r>
            <a:r>
              <a:rPr i="1" lang="en">
                <a:solidFill>
                  <a:schemeClr val="dk1"/>
                </a:solidFill>
              </a:rPr>
              <a:t> in CoALA, which mirrors how humans solve problems.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The process is structured into four key steps: </a:t>
            </a:r>
            <a:r>
              <a:rPr b="1" i="1" lang="en">
                <a:solidFill>
                  <a:schemeClr val="dk1"/>
                </a:solidFill>
              </a:rPr>
              <a:t>Plan</a:t>
            </a:r>
            <a:r>
              <a:rPr i="1" lang="en">
                <a:solidFill>
                  <a:schemeClr val="dk1"/>
                </a:solidFill>
              </a:rPr>
              <a:t>, </a:t>
            </a:r>
            <a:r>
              <a:rPr b="1" i="1" lang="en">
                <a:solidFill>
                  <a:schemeClr val="dk1"/>
                </a:solidFill>
              </a:rPr>
              <a:t>Evaluate</a:t>
            </a:r>
            <a:r>
              <a:rPr i="1" lang="en">
                <a:solidFill>
                  <a:schemeClr val="dk1"/>
                </a:solidFill>
              </a:rPr>
              <a:t>, </a:t>
            </a:r>
            <a:r>
              <a:rPr b="1" i="1" lang="en">
                <a:solidFill>
                  <a:schemeClr val="dk1"/>
                </a:solidFill>
              </a:rPr>
              <a:t>Execute</a:t>
            </a:r>
            <a:r>
              <a:rPr i="1" lang="en">
                <a:solidFill>
                  <a:schemeClr val="dk1"/>
                </a:solidFill>
              </a:rPr>
              <a:t>, and </a:t>
            </a:r>
            <a:r>
              <a:rPr b="1" i="1" lang="en">
                <a:solidFill>
                  <a:schemeClr val="dk1"/>
                </a:solidFill>
              </a:rPr>
              <a:t>Observe</a:t>
            </a:r>
            <a:r>
              <a:rPr i="1" lang="en">
                <a:solidFill>
                  <a:schemeClr val="dk1"/>
                </a:solidFill>
              </a:rPr>
              <a:t>. Let’s break these down with some examples.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First, we have the </a:t>
            </a:r>
            <a:r>
              <a:rPr b="1" i="1" lang="en">
                <a:solidFill>
                  <a:schemeClr val="dk1"/>
                </a:solidFill>
              </a:rPr>
              <a:t>Plan</a:t>
            </a:r>
            <a:r>
              <a:rPr i="1" lang="en">
                <a:solidFill>
                  <a:schemeClr val="dk1"/>
                </a:solidFill>
              </a:rPr>
              <a:t> stage. Here, the agent uses LLMs to propose possible actions. For instance, the </a:t>
            </a:r>
            <a:r>
              <a:rPr b="1" i="1" lang="en">
                <a:solidFill>
                  <a:schemeClr val="dk1"/>
                </a:solidFill>
              </a:rPr>
              <a:t>Tree of Thoughts</a:t>
            </a:r>
            <a:r>
              <a:rPr i="1" lang="en">
                <a:solidFill>
                  <a:schemeClr val="dk1"/>
                </a:solidFill>
              </a:rPr>
              <a:t> method, introduced by Yao and colleagues in 2023, allows agents to generate multiple reasoning paths when solving complex problems like math puzzles. Instead of jumping straight to an answer, the agent explores different possible solutions, just like how we might brainstorm ideas before making a decision.</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Next comes </a:t>
            </a:r>
            <a:r>
              <a:rPr b="1" i="1" lang="en">
                <a:solidFill>
                  <a:schemeClr val="dk1"/>
                </a:solidFill>
              </a:rPr>
              <a:t>Evaluate</a:t>
            </a:r>
            <a:r>
              <a:rPr i="1" lang="en">
                <a:solidFill>
                  <a:schemeClr val="dk1"/>
                </a:solidFill>
              </a:rPr>
              <a:t>. In this stage, the agent scores or critiques the proposed actions. This can be done through </a:t>
            </a:r>
            <a:r>
              <a:rPr b="1" i="1" lang="en">
                <a:solidFill>
                  <a:schemeClr val="dk1"/>
                </a:solidFill>
              </a:rPr>
              <a:t>self-critique</a:t>
            </a:r>
            <a:r>
              <a:rPr i="1" lang="en">
                <a:solidFill>
                  <a:schemeClr val="dk1"/>
                </a:solidFill>
              </a:rPr>
              <a:t> or by running simulations. For example, the </a:t>
            </a:r>
            <a:r>
              <a:rPr b="1" i="1" lang="en">
                <a:solidFill>
                  <a:schemeClr val="dk1"/>
                </a:solidFill>
              </a:rPr>
              <a:t>Reflexion</a:t>
            </a:r>
            <a:r>
              <a:rPr i="1" lang="en">
                <a:solidFill>
                  <a:schemeClr val="dk1"/>
                </a:solidFill>
              </a:rPr>
              <a:t> framework by Shinn et al., 2023, allows the agent to assess its own outputs by asking questions like, ‘Will this code crash?’ or ‘Is this the most efficient solution?’ This step helps the agent filter out bad ideas and focus on the best options.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Once the best action is identified, the agent moves to </a:t>
            </a:r>
            <a:r>
              <a:rPr b="1" i="1" lang="en">
                <a:solidFill>
                  <a:schemeClr val="dk1"/>
                </a:solidFill>
              </a:rPr>
              <a:t>Execute</a:t>
            </a:r>
            <a:r>
              <a:rPr i="1" lang="en">
                <a:solidFill>
                  <a:schemeClr val="dk1"/>
                </a:solidFill>
              </a:rPr>
              <a:t>. This is where the agent carries out the chosen action, whether that’s running a piece of code, moving a robot, or making an API call. Execution is where all the planning and evaluation come to life.</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Finally, there’s </a:t>
            </a:r>
            <a:r>
              <a:rPr b="1" i="1" lang="en">
                <a:solidFill>
                  <a:schemeClr val="dk1"/>
                </a:solidFill>
              </a:rPr>
              <a:t>Observe</a:t>
            </a:r>
            <a:r>
              <a:rPr i="1" lang="en">
                <a:solidFill>
                  <a:schemeClr val="dk1"/>
                </a:solidFill>
              </a:rPr>
              <a:t>. After the action is executed, the agent observes the outcome and updates its memory with the results. This feedback loop allows the agent to learn from its experiences and improve over time. It’s similar to how we adjust our strategies based on what works and what doesn’t.</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By following this decision-making cycle—Plan, Evaluate, Execute, and Observe—CoALA agents can adapt, learn, and become more effective over time, making them capable of handling increasingly complex tasks.</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3011de41d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011de41d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Let’s wrap things up by looking at the </a:t>
            </a:r>
            <a:r>
              <a:rPr b="1" i="1" lang="en">
                <a:solidFill>
                  <a:schemeClr val="dk1"/>
                </a:solidFill>
              </a:rPr>
              <a:t>Strengths and Limitations</a:t>
            </a:r>
            <a:r>
              <a:rPr i="1" lang="en">
                <a:solidFill>
                  <a:schemeClr val="dk1"/>
                </a:solidFill>
              </a:rPr>
              <a:t> of the CoALA framework.</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Starting with the strengths: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First, CoALA is </a:t>
            </a:r>
            <a:r>
              <a:rPr b="1" i="1" lang="en">
                <a:solidFill>
                  <a:schemeClr val="dk1"/>
                </a:solidFill>
              </a:rPr>
              <a:t>unifying</a:t>
            </a:r>
            <a:r>
              <a:rPr i="1" lang="en">
                <a:solidFill>
                  <a:schemeClr val="dk1"/>
                </a:solidFill>
              </a:rPr>
              <a:t>. It provides a common framework that helps us compare different language agents. For example, it allows us to see how agents like </a:t>
            </a:r>
            <a:r>
              <a:rPr b="1" i="1" lang="en">
                <a:solidFill>
                  <a:schemeClr val="dk1"/>
                </a:solidFill>
              </a:rPr>
              <a:t>SayCan</a:t>
            </a:r>
            <a:r>
              <a:rPr i="1" lang="en">
                <a:solidFill>
                  <a:schemeClr val="dk1"/>
                </a:solidFill>
              </a:rPr>
              <a:t> and </a:t>
            </a:r>
            <a:r>
              <a:rPr b="1" i="1" lang="en">
                <a:solidFill>
                  <a:schemeClr val="dk1"/>
                </a:solidFill>
              </a:rPr>
              <a:t>Voyager</a:t>
            </a:r>
            <a:r>
              <a:rPr i="1" lang="en">
                <a:solidFill>
                  <a:schemeClr val="dk1"/>
                </a:solidFill>
              </a:rPr>
              <a:t> differ in their design and capabilities, but also how they fit into a larger, structured system. This makes it easier to identify what’s working, what’s not, and where we can improve.</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Second, it’s </a:t>
            </a:r>
            <a:r>
              <a:rPr b="1" i="1" lang="en">
                <a:solidFill>
                  <a:schemeClr val="dk1"/>
                </a:solidFill>
              </a:rPr>
              <a:t>practical</a:t>
            </a:r>
            <a:r>
              <a:rPr i="1" lang="en">
                <a:solidFill>
                  <a:schemeClr val="dk1"/>
                </a:solidFill>
              </a:rPr>
              <a:t>. CoALA isn’t just a theoretical concept—it offers concrete guidance for designing better agents. For instance, if an agent is struggling to adapt to new tasks, CoALA suggests adding </a:t>
            </a:r>
            <a:r>
              <a:rPr b="1" i="1" lang="en">
                <a:solidFill>
                  <a:schemeClr val="dk1"/>
                </a:solidFill>
              </a:rPr>
              <a:t>episodic memory</a:t>
            </a:r>
            <a:r>
              <a:rPr i="1" lang="en">
                <a:solidFill>
                  <a:schemeClr val="dk1"/>
                </a:solidFill>
              </a:rPr>
              <a:t> to help the agent reflect on past experiences and improve its decision-making.</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Third, CoALA has strong </a:t>
            </a:r>
            <a:r>
              <a:rPr b="1" i="1" lang="en">
                <a:solidFill>
                  <a:schemeClr val="dk1"/>
                </a:solidFill>
              </a:rPr>
              <a:t>theoretical foundations</a:t>
            </a:r>
            <a:r>
              <a:rPr i="1" lang="en">
                <a:solidFill>
                  <a:schemeClr val="dk1"/>
                </a:solidFill>
              </a:rPr>
              <a:t>. By linking LLM-based agents to cognitive science, it grounds modern AI in decades of research on how humans think, learn, and act. This connection helps us design agents that are not only more capable but also more aligned with human-like reasoning processes.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But, of course, there are </a:t>
            </a:r>
            <a:r>
              <a:rPr b="1" i="1" lang="en">
                <a:solidFill>
                  <a:schemeClr val="dk1"/>
                </a:solidFill>
              </a:rPr>
              <a:t>limitations</a:t>
            </a:r>
            <a:r>
              <a:rPr i="1" lang="en">
                <a:solidFill>
                  <a:schemeClr val="dk1"/>
                </a:solidFill>
              </a:rPr>
              <a:t> too:</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One major limitation is the presence of </a:t>
            </a:r>
            <a:r>
              <a:rPr b="1" i="1" lang="en">
                <a:solidFill>
                  <a:schemeClr val="dk1"/>
                </a:solidFill>
              </a:rPr>
              <a:t>empirical gaps</a:t>
            </a:r>
            <a:r>
              <a:rPr i="1" lang="en">
                <a:solidFill>
                  <a:schemeClr val="dk1"/>
                </a:solidFill>
              </a:rPr>
              <a:t>. While CoALA provides a solid framework, we still need more benchmarks to test how different components—like memory or decision-making—actually impact performance. For example, how much better does an agent perform with episodic memory compared to without it? These are questions that need more data.</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Another challenge is </a:t>
            </a:r>
            <a:r>
              <a:rPr b="1" i="1" lang="en">
                <a:solidFill>
                  <a:schemeClr val="dk1"/>
                </a:solidFill>
              </a:rPr>
              <a:t>safety risks</a:t>
            </a:r>
            <a:r>
              <a:rPr i="1" lang="en">
                <a:solidFill>
                  <a:schemeClr val="dk1"/>
                </a:solidFill>
              </a:rPr>
              <a:t>. As agents become more autonomous and start learning new actions—like modifying their own code—there’s a risk of unintended behavior. An agent might introduce errors into its system, or worse, take actions that weren’t intended by its designers.</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Finally, there’s the issue of </a:t>
            </a:r>
            <a:r>
              <a:rPr b="1" i="1" lang="en">
                <a:solidFill>
                  <a:schemeClr val="dk1"/>
                </a:solidFill>
              </a:rPr>
              <a:t>scalability</a:t>
            </a:r>
            <a:r>
              <a:rPr i="1" lang="en">
                <a:solidFill>
                  <a:schemeClr val="dk1"/>
                </a:solidFill>
              </a:rPr>
              <a:t>. LLM calls can be slow and resource-intensive, which makes complex, multi-step planning impractical in some real-world applications. As agents become more sophisticated, finding ways to make them faster and more efficient will be crucial.</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So, while CoALA offers a powerful framework for building more capable language agents, there’s still work to be done in addressing these limitations and pushing the field forward.</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33fcd80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3fcd80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lang="en">
                <a:solidFill>
                  <a:schemeClr val="dk1"/>
                </a:solidFill>
              </a:rPr>
              <a:t>In our previous discussion on the paper ‘Cognitive Architectures for Language Agents,’ we explored how modular designs can enable reasoning, planning, and memory in AI systems. A critical aspect that emerged from that conversation was the need for an efficient, long‐term memory mechanism—one that integrates new information without constantly retraining the entire model.</a:t>
            </a:r>
            <a:endParaRPr>
              <a:solidFill>
                <a:schemeClr val="dk1"/>
              </a:solidFill>
            </a:endParaRPr>
          </a:p>
          <a:p>
            <a:pPr indent="0" lvl="0" marL="0" marR="381000" rtl="0" algn="l">
              <a:lnSpc>
                <a:spcPct val="115000"/>
              </a:lnSpc>
              <a:spcBef>
                <a:spcPts val="1200"/>
              </a:spcBef>
              <a:spcAft>
                <a:spcPts val="1200"/>
              </a:spcAft>
              <a:buNone/>
            </a:pPr>
            <a:r>
              <a:rPr lang="en">
                <a:solidFill>
                  <a:schemeClr val="dk1"/>
                </a:solidFill>
              </a:rPr>
              <a:t>This naturally leads us to HippoRAG, a novel framework specifically designed to address the long‐term memory gap in LLMs. It does so by drawing on both biological inspiration from the human hippocampus and classical retrieval‐augmented generation (RAG) pipelines.</a:t>
            </a:r>
            <a:br>
              <a:rPr lang="en">
                <a:solidFill>
                  <a:schemeClr val="dk1"/>
                </a:solidFill>
              </a:rPr>
            </a:b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33fcd803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33fcd803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0" lvl="0" marL="127000" rtl="0" algn="l">
              <a:lnSpc>
                <a:spcPct val="115000"/>
              </a:lnSpc>
              <a:spcBef>
                <a:spcPts val="900"/>
              </a:spcBef>
              <a:spcAft>
                <a:spcPts val="0"/>
              </a:spcAft>
              <a:buClr>
                <a:schemeClr val="dk1"/>
              </a:buClr>
              <a:buSzPts val="1100"/>
              <a:buFont typeface="Arial"/>
              <a:buNone/>
            </a:pPr>
            <a:r>
              <a:rPr lang="en">
                <a:solidFill>
                  <a:schemeClr val="dk1"/>
                </a:solidFill>
              </a:rPr>
              <a:t>“Now, </a:t>
            </a:r>
            <a:r>
              <a:rPr b="1" lang="en">
                <a:solidFill>
                  <a:schemeClr val="dk1"/>
                </a:solidFill>
              </a:rPr>
              <a:t>why do we need something beyond standard RAG?</a:t>
            </a:r>
            <a:r>
              <a:rPr lang="en">
                <a:solidFill>
                  <a:schemeClr val="dk1"/>
                </a:solidFill>
              </a:rPr>
              <a:t> Because Large Language Models—though powerful— </a:t>
            </a:r>
            <a:r>
              <a:rPr b="1" lang="en">
                <a:solidFill>
                  <a:schemeClr val="dk1"/>
                </a:solidFill>
              </a:rPr>
              <a:t>don’t</a:t>
            </a:r>
            <a:r>
              <a:rPr lang="en">
                <a:solidFill>
                  <a:schemeClr val="dk1"/>
                </a:solidFill>
              </a:rPr>
              <a:t> have a simple way to incorporate brand-new knowledge without retraining. And </a:t>
            </a:r>
            <a:r>
              <a:rPr b="1" lang="en">
                <a:solidFill>
                  <a:schemeClr val="dk1"/>
                </a:solidFill>
              </a:rPr>
              <a:t>RAG</a:t>
            </a:r>
            <a:r>
              <a:rPr lang="en">
                <a:solidFill>
                  <a:schemeClr val="dk1"/>
                </a:solidFill>
              </a:rPr>
              <a:t> alone often fails when a query spans </a:t>
            </a:r>
            <a:r>
              <a:rPr b="1" lang="en">
                <a:solidFill>
                  <a:schemeClr val="dk1"/>
                </a:solidFill>
              </a:rPr>
              <a:t>multiple</a:t>
            </a:r>
            <a:r>
              <a:rPr lang="en">
                <a:solidFill>
                  <a:schemeClr val="dk1"/>
                </a:solidFill>
              </a:rPr>
              <a:t> passages. We might have to chain retrieval steps, which can explode in cost and complexity.</a:t>
            </a:r>
            <a:endParaRPr>
              <a:solidFill>
                <a:schemeClr val="dk1"/>
              </a:solidFill>
            </a:endParaRPr>
          </a:p>
          <a:p>
            <a:pPr indent="-127000" lvl="0" marL="127000" rtl="0" algn="l">
              <a:lnSpc>
                <a:spcPct val="115000"/>
              </a:lnSpc>
              <a:spcBef>
                <a:spcPts val="900"/>
              </a:spcBef>
              <a:spcAft>
                <a:spcPts val="0"/>
              </a:spcAft>
              <a:buClr>
                <a:schemeClr val="dk1"/>
              </a:buClr>
              <a:buSzPts val="1100"/>
              <a:buFont typeface="Arial"/>
              <a:buNone/>
            </a:pPr>
            <a:r>
              <a:rPr lang="en">
                <a:solidFill>
                  <a:schemeClr val="dk1"/>
                </a:solidFill>
              </a:rPr>
              <a:t>The </a:t>
            </a:r>
            <a:r>
              <a:rPr b="1" lang="en">
                <a:solidFill>
                  <a:schemeClr val="dk1"/>
                </a:solidFill>
              </a:rPr>
              <a:t>key challenge</a:t>
            </a:r>
            <a:r>
              <a:rPr lang="en">
                <a:solidFill>
                  <a:schemeClr val="dk1"/>
                </a:solidFill>
              </a:rPr>
              <a:t> is that each passage is effectively encoded in isolation. A multi‐hop question, for instance, might need facts from Passage A, then from Passage B, then from Passage C. Doing that with multiple retrieval calls is not only </a:t>
            </a:r>
            <a:r>
              <a:rPr b="1" lang="en">
                <a:solidFill>
                  <a:schemeClr val="dk1"/>
                </a:solidFill>
              </a:rPr>
              <a:t>slow and expensive</a:t>
            </a:r>
            <a:r>
              <a:rPr lang="en">
                <a:solidFill>
                  <a:schemeClr val="dk1"/>
                </a:solidFill>
              </a:rPr>
              <a:t>, it can fail if the LLM misses a crucial intermediate hop. </a:t>
            </a:r>
            <a:r>
              <a:rPr b="1" lang="en">
                <a:solidFill>
                  <a:schemeClr val="dk1"/>
                </a:solidFill>
              </a:rPr>
              <a:t>This</a:t>
            </a:r>
            <a:r>
              <a:rPr lang="en">
                <a:solidFill>
                  <a:schemeClr val="dk1"/>
                </a:solidFill>
              </a:rPr>
              <a:t> is where HippoRAG comes in, offering a single‐step, more integrated retrieval solution.”</a:t>
            </a:r>
            <a:endParaRPr>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3fcd803a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3fcd803a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**“HippoRAG’s design is inspired by </a:t>
            </a:r>
            <a:r>
              <a:rPr b="1" lang="en">
                <a:solidFill>
                  <a:schemeClr val="dk1"/>
                </a:solidFill>
              </a:rPr>
              <a:t>hippocampal indexing theory</a:t>
            </a:r>
            <a:r>
              <a:rPr lang="en">
                <a:solidFill>
                  <a:schemeClr val="dk1"/>
                </a:solidFill>
              </a:rPr>
              <a:t> in neuroscience. Let me elaborate:</a:t>
            </a:r>
            <a:endParaRPr>
              <a:solidFill>
                <a:schemeClr val="dk1"/>
              </a:solidFill>
            </a:endParaRPr>
          </a:p>
          <a:p>
            <a:pPr indent="-298450" lvl="0" marL="838200" marR="381000" rtl="0" algn="l">
              <a:lnSpc>
                <a:spcPct val="115000"/>
              </a:lnSpc>
              <a:spcBef>
                <a:spcPts val="1200"/>
              </a:spcBef>
              <a:spcAft>
                <a:spcPts val="0"/>
              </a:spcAft>
              <a:buClr>
                <a:schemeClr val="dk1"/>
              </a:buClr>
              <a:buSzPts val="1100"/>
              <a:buAutoNum type="arabicPeriod"/>
            </a:pPr>
            <a:r>
              <a:rPr b="1" lang="en">
                <a:solidFill>
                  <a:schemeClr val="dk1"/>
                </a:solidFill>
              </a:rPr>
              <a:t>The neocortex</a:t>
            </a:r>
            <a:r>
              <a:rPr lang="en">
                <a:solidFill>
                  <a:schemeClr val="dk1"/>
                </a:solidFill>
              </a:rPr>
              <a:t> processes and stores our detailed memories—language, sensory details, etc.</a:t>
            </a:r>
            <a:endParaRPr>
              <a:solidFill>
                <a:schemeClr val="dk1"/>
              </a:solidFill>
            </a:endParaRPr>
          </a:p>
          <a:p>
            <a:pPr indent="-298450" lvl="0" marL="838200" marR="381000" rtl="0" algn="l">
              <a:lnSpc>
                <a:spcPct val="115000"/>
              </a:lnSpc>
              <a:spcBef>
                <a:spcPts val="0"/>
              </a:spcBef>
              <a:spcAft>
                <a:spcPts val="0"/>
              </a:spcAft>
              <a:buClr>
                <a:schemeClr val="dk1"/>
              </a:buClr>
              <a:buSzPts val="1100"/>
              <a:buAutoNum type="arabicPeriod"/>
            </a:pPr>
            <a:r>
              <a:rPr b="1" lang="en">
                <a:solidFill>
                  <a:schemeClr val="dk1"/>
                </a:solidFill>
              </a:rPr>
              <a:t>The hippocampus</a:t>
            </a:r>
            <a:r>
              <a:rPr lang="en">
                <a:solidFill>
                  <a:schemeClr val="dk1"/>
                </a:solidFill>
              </a:rPr>
              <a:t> acts as an ‘index’ or ‘pointer’ to those distributed memory traces, essentially linking different cortical areas.</a:t>
            </a:r>
            <a:endParaRPr>
              <a:solidFill>
                <a:schemeClr val="dk1"/>
              </a:solidFill>
            </a:endParaRPr>
          </a:p>
          <a:p>
            <a:pPr indent="-298450" lvl="0" marL="838200" marR="381000" rtl="0" algn="l">
              <a:lnSpc>
                <a:spcPct val="115000"/>
              </a:lnSpc>
              <a:spcBef>
                <a:spcPts val="0"/>
              </a:spcBef>
              <a:spcAft>
                <a:spcPts val="0"/>
              </a:spcAft>
              <a:buClr>
                <a:schemeClr val="dk1"/>
              </a:buClr>
              <a:buSzPts val="1100"/>
              <a:buAutoNum type="arabicPeriod"/>
            </a:pPr>
            <a:r>
              <a:rPr b="1" lang="en">
                <a:solidFill>
                  <a:schemeClr val="dk1"/>
                </a:solidFill>
              </a:rPr>
              <a:t>The parahippocampal regions (PHR)</a:t>
            </a:r>
            <a:r>
              <a:rPr lang="en">
                <a:solidFill>
                  <a:schemeClr val="dk1"/>
                </a:solidFill>
              </a:rPr>
              <a:t> help convey signals between cortex and hippocampus.</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When we encode a new memory, it’s distributed in multiple brain regions, and the </a:t>
            </a:r>
            <a:r>
              <a:rPr b="1" lang="en">
                <a:solidFill>
                  <a:schemeClr val="dk1"/>
                </a:solidFill>
              </a:rPr>
              <a:t>hippocampus</a:t>
            </a:r>
            <a:r>
              <a:rPr lang="en">
                <a:solidFill>
                  <a:schemeClr val="dk1"/>
                </a:solidFill>
              </a:rPr>
              <a:t> keeps track of their connections. Later, from a </a:t>
            </a:r>
            <a:r>
              <a:rPr b="1" lang="en">
                <a:solidFill>
                  <a:schemeClr val="dk1"/>
                </a:solidFill>
              </a:rPr>
              <a:t>partial cue</a:t>
            </a:r>
            <a:r>
              <a:rPr lang="en">
                <a:solidFill>
                  <a:schemeClr val="dk1"/>
                </a:solidFill>
              </a:rPr>
              <a:t>, the hippocampus can ‘reactivate’ the rest of the memory—often described as:</a:t>
            </a:r>
            <a:endParaRPr>
              <a:solidFill>
                <a:schemeClr val="dk1"/>
              </a:solidFill>
            </a:endParaRPr>
          </a:p>
          <a:p>
            <a:pPr indent="-298450" lvl="0" marL="838200" marR="381000" rtl="0" algn="l">
              <a:lnSpc>
                <a:spcPct val="115000"/>
              </a:lnSpc>
              <a:spcBef>
                <a:spcPts val="1200"/>
              </a:spcBef>
              <a:spcAft>
                <a:spcPts val="0"/>
              </a:spcAft>
              <a:buClr>
                <a:schemeClr val="dk1"/>
              </a:buClr>
              <a:buSzPts val="1100"/>
              <a:buChar char="●"/>
            </a:pPr>
            <a:r>
              <a:rPr b="1" lang="en">
                <a:solidFill>
                  <a:schemeClr val="dk1"/>
                </a:solidFill>
              </a:rPr>
              <a:t>Pattern Separation</a:t>
            </a:r>
            <a:r>
              <a:rPr lang="en">
                <a:solidFill>
                  <a:schemeClr val="dk1"/>
                </a:solidFill>
              </a:rPr>
              <a:t> when encoding distinct experiences,</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b="1" lang="en">
                <a:solidFill>
                  <a:schemeClr val="dk1"/>
                </a:solidFill>
              </a:rPr>
              <a:t>Pattern Completion</a:t>
            </a:r>
            <a:r>
              <a:rPr lang="en">
                <a:solidFill>
                  <a:schemeClr val="dk1"/>
                </a:solidFill>
              </a:rPr>
              <a:t> when retrieving from partial stimuli.</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In </a:t>
            </a:r>
            <a:r>
              <a:rPr b="1" lang="en">
                <a:solidFill>
                  <a:schemeClr val="dk1"/>
                </a:solidFill>
              </a:rPr>
              <a:t>HippoRAG</a:t>
            </a:r>
            <a:r>
              <a:rPr lang="en">
                <a:solidFill>
                  <a:schemeClr val="dk1"/>
                </a:solidFill>
              </a:rPr>
              <a:t>, we adapt this principle for multi‐document retrieval:</a:t>
            </a:r>
            <a:endParaRPr>
              <a:solidFill>
                <a:schemeClr val="dk1"/>
              </a:solidFill>
            </a:endParaRPr>
          </a:p>
          <a:p>
            <a:pPr indent="-298450" lvl="0" marL="838200" marR="381000" rtl="0" algn="l">
              <a:lnSpc>
                <a:spcPct val="115000"/>
              </a:lnSpc>
              <a:spcBef>
                <a:spcPts val="1200"/>
              </a:spcBef>
              <a:spcAft>
                <a:spcPts val="0"/>
              </a:spcAft>
              <a:buClr>
                <a:schemeClr val="dk1"/>
              </a:buClr>
              <a:buSzPts val="1100"/>
              <a:buChar char="●"/>
            </a:pPr>
            <a:r>
              <a:rPr lang="en">
                <a:solidFill>
                  <a:schemeClr val="dk1"/>
                </a:solidFill>
              </a:rPr>
              <a:t>The </a:t>
            </a:r>
            <a:r>
              <a:rPr b="1" lang="en">
                <a:solidFill>
                  <a:schemeClr val="dk1"/>
                </a:solidFill>
              </a:rPr>
              <a:t>LLM</a:t>
            </a:r>
            <a:r>
              <a:rPr lang="en">
                <a:solidFill>
                  <a:schemeClr val="dk1"/>
                </a:solidFill>
              </a:rPr>
              <a:t> is the neocortex, processing textual information.</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knowledge graph</a:t>
            </a:r>
            <a:r>
              <a:rPr lang="en">
                <a:solidFill>
                  <a:schemeClr val="dk1"/>
                </a:solidFill>
              </a:rPr>
              <a:t> is our hippocampus, storing associations between concepts as nodes and edges.</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retrieval encoders</a:t>
            </a:r>
            <a:r>
              <a:rPr lang="en">
                <a:solidFill>
                  <a:schemeClr val="dk1"/>
                </a:solidFill>
              </a:rPr>
              <a:t> act like the PHR, detecting synonyms or similar phrases so they can be effectively ‘linked’ in the graph.</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This allows us to add new knowledge as </a:t>
            </a:r>
            <a:r>
              <a:rPr b="1" lang="en">
                <a:solidFill>
                  <a:schemeClr val="dk1"/>
                </a:solidFill>
              </a:rPr>
              <a:t>graph links</a:t>
            </a:r>
            <a:r>
              <a:rPr lang="en">
                <a:solidFill>
                  <a:schemeClr val="dk1"/>
                </a:solidFill>
              </a:rPr>
              <a:t>, and then retrieve across them in a single step, mirroring how the hippocampus can rapidly connect partial cues to complete a memory.”**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33fcd803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33fcd803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 we see a visual comparison of three approaches to knowledge integration.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On the top left</a:t>
            </a:r>
            <a:r>
              <a:rPr lang="en">
                <a:solidFill>
                  <a:schemeClr val="dk1"/>
                </a:solidFill>
              </a:rPr>
              <a:t>, we have </a:t>
            </a:r>
            <a:r>
              <a:rPr b="1" lang="en">
                <a:solidFill>
                  <a:schemeClr val="dk1"/>
                </a:solidFill>
              </a:rPr>
              <a:t>current RAG</a:t>
            </a:r>
            <a:r>
              <a:rPr lang="en">
                <a:solidFill>
                  <a:schemeClr val="dk1"/>
                </a:solidFill>
              </a:rPr>
              <a:t> methods. Notice how each red circle represents an </a:t>
            </a:r>
            <a:r>
              <a:rPr b="1" lang="en">
                <a:solidFill>
                  <a:schemeClr val="dk1"/>
                </a:solidFill>
              </a:rPr>
              <a:t>isolated</a:t>
            </a:r>
            <a:r>
              <a:rPr lang="en">
                <a:solidFill>
                  <a:schemeClr val="dk1"/>
                </a:solidFill>
              </a:rPr>
              <a:t> passage. Because RAG treats documents as separate chunks with no explicit links, it fails whenever no single passage directly mentions all the key facts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 the center</a:t>
            </a:r>
            <a:r>
              <a:rPr lang="en">
                <a:solidFill>
                  <a:schemeClr val="dk1"/>
                </a:solidFill>
              </a:rPr>
              <a:t>, we see </a:t>
            </a:r>
            <a:r>
              <a:rPr b="1" lang="en">
                <a:solidFill>
                  <a:schemeClr val="dk1"/>
                </a:solidFill>
              </a:rPr>
              <a:t>human memory</a:t>
            </a:r>
            <a:r>
              <a:rPr lang="en">
                <a:solidFill>
                  <a:schemeClr val="dk1"/>
                </a:solidFill>
              </a:rPr>
              <a:t>. The brain in the figure receives signals from different experiences and forms a </a:t>
            </a:r>
            <a:r>
              <a:rPr b="1" lang="en">
                <a:solidFill>
                  <a:schemeClr val="dk1"/>
                </a:solidFill>
              </a:rPr>
              <a:t>single connected memory</a:t>
            </a:r>
            <a:r>
              <a:rPr lang="en">
                <a:solidFill>
                  <a:schemeClr val="dk1"/>
                </a:solidFill>
              </a:rPr>
              <a:t>. The </a:t>
            </a:r>
            <a:r>
              <a:rPr b="1" lang="en">
                <a:solidFill>
                  <a:schemeClr val="dk1"/>
                </a:solidFill>
              </a:rPr>
              <a:t>C‐shaped blue region</a:t>
            </a:r>
            <a:r>
              <a:rPr lang="en">
                <a:solidFill>
                  <a:schemeClr val="dk1"/>
                </a:solidFill>
              </a:rPr>
              <a:t> depicts our hippocampus, which stores associations. This helps us rapidly combine disparate facts—like ‘Stanford affiliation’ and ‘Alzheimer’s research’—even if we originally learned them separately.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At the bottom</a:t>
            </a:r>
            <a:r>
              <a:rPr lang="en">
                <a:solidFill>
                  <a:schemeClr val="dk1"/>
                </a:solidFill>
              </a:rPr>
              <a:t>, we have </a:t>
            </a:r>
            <a:r>
              <a:rPr b="1" lang="en">
                <a:solidFill>
                  <a:schemeClr val="dk1"/>
                </a:solidFill>
              </a:rPr>
              <a:t>HippoRAG</a:t>
            </a:r>
            <a:r>
              <a:rPr lang="en">
                <a:solidFill>
                  <a:schemeClr val="dk1"/>
                </a:solidFill>
              </a:rPr>
              <a:t>. It </a:t>
            </a:r>
            <a:r>
              <a:rPr b="1" lang="en">
                <a:solidFill>
                  <a:schemeClr val="dk1"/>
                </a:solidFill>
              </a:rPr>
              <a:t>mimics</a:t>
            </a:r>
            <a:r>
              <a:rPr lang="en">
                <a:solidFill>
                  <a:schemeClr val="dk1"/>
                </a:solidFill>
              </a:rPr>
              <a:t> that hippocampal approach by creating an integrated ‘hippocampal index’ that stitches together partial associations across passages. When the user asks a </a:t>
            </a:r>
            <a:r>
              <a:rPr b="1" lang="en">
                <a:solidFill>
                  <a:schemeClr val="dk1"/>
                </a:solidFill>
              </a:rPr>
              <a:t>multi‐hop question</a:t>
            </a:r>
            <a:r>
              <a:rPr lang="en">
                <a:solidFill>
                  <a:schemeClr val="dk1"/>
                </a:solidFill>
              </a:rPr>
              <a:t>—for example, ‘Which Stanford professor works on Alzheimer’s?’—HippoRAG can retrieve all relevant nodes in one shot, identifying that </a:t>
            </a:r>
            <a:r>
              <a:rPr b="1" lang="en">
                <a:solidFill>
                  <a:schemeClr val="dk1"/>
                </a:solidFill>
              </a:rPr>
              <a:t>Professor Thomas</a:t>
            </a:r>
            <a:r>
              <a:rPr lang="en">
                <a:solidFill>
                  <a:schemeClr val="dk1"/>
                </a:solidFill>
              </a:rPr>
              <a:t> meets both conditions.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this figure illustrates how </a:t>
            </a:r>
            <a:r>
              <a:rPr b="1" lang="en">
                <a:solidFill>
                  <a:schemeClr val="dk1"/>
                </a:solidFill>
              </a:rPr>
              <a:t>HippoRAG</a:t>
            </a:r>
            <a:r>
              <a:rPr lang="en">
                <a:solidFill>
                  <a:schemeClr val="dk1"/>
                </a:solidFill>
              </a:rPr>
              <a:t> bridges the gap between the isolated documents in standard RAG and the </a:t>
            </a:r>
            <a:r>
              <a:rPr b="1" lang="en">
                <a:solidFill>
                  <a:schemeClr val="dk1"/>
                </a:solidFill>
              </a:rPr>
              <a:t>associative capabilities</a:t>
            </a:r>
            <a:r>
              <a:rPr lang="en">
                <a:solidFill>
                  <a:schemeClr val="dk1"/>
                </a:solidFill>
              </a:rPr>
              <a:t> of human memory.</a:t>
            </a:r>
            <a:endParaRPr>
              <a:solidFill>
                <a:schemeClr val="dk1"/>
              </a:solidFill>
            </a:endParaRPr>
          </a:p>
          <a:p>
            <a:pPr indent="-317500" lvl="0" marL="317500" rtl="0" algn="l">
              <a:lnSpc>
                <a:spcPct val="115000"/>
              </a:lnSpc>
              <a:spcBef>
                <a:spcPts val="1200"/>
              </a:spcBef>
              <a:spcAft>
                <a:spcPts val="0"/>
              </a:spcAft>
              <a:buNone/>
            </a:pPr>
            <a:r>
              <a:t/>
            </a:r>
            <a:endParaRPr b="1">
              <a:solidFill>
                <a:srgbClr val="0E0E0E"/>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33fcd803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33fcd803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that we’ve seen how HippoRAG can bring together isolated documents similarly to how the hippocampus binds distinct memories, let’s look at </a:t>
            </a:r>
            <a:r>
              <a:rPr b="1" lang="en">
                <a:solidFill>
                  <a:schemeClr val="dk1"/>
                </a:solidFill>
              </a:rPr>
              <a:t>why</a:t>
            </a:r>
            <a:r>
              <a:rPr lang="en">
                <a:solidFill>
                  <a:schemeClr val="dk1"/>
                </a:solidFill>
              </a:rPr>
              <a:t> this is so crucial in </a:t>
            </a:r>
            <a:r>
              <a:rPr b="1" lang="en">
                <a:solidFill>
                  <a:schemeClr val="dk1"/>
                </a:solidFill>
              </a:rPr>
              <a:t>multi‐hop questions</a:t>
            </a:r>
            <a:r>
              <a:rPr lang="en">
                <a:solidFill>
                  <a:schemeClr val="dk1"/>
                </a:solidFill>
              </a:rPr>
              <a:t>. By definition, these questions demand answers drawn from multiple pieces of information scattered across different segments of text—often from different documents. Unlike single‐hop questions, where one document might suffice, </a:t>
            </a:r>
            <a:r>
              <a:rPr b="1" lang="en">
                <a:solidFill>
                  <a:schemeClr val="dk1"/>
                </a:solidFill>
              </a:rPr>
              <a:t>multi‐hop</a:t>
            </a:r>
            <a:r>
              <a:rPr lang="en">
                <a:solidFill>
                  <a:schemeClr val="dk1"/>
                </a:solidFill>
              </a:rPr>
              <a:t> queries force us to integrate partial facts into a full chain of reasoning.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multi‐hop Q</a:t>
            </a:r>
            <a:r>
              <a:rPr b="1" lang="en">
                <a:solidFill>
                  <a:schemeClr val="dk1"/>
                </a:solidFill>
              </a:rPr>
              <a:t>A</a:t>
            </a:r>
            <a:r>
              <a:rPr lang="en">
                <a:solidFill>
                  <a:schemeClr val="dk1"/>
                </a:solidFill>
              </a:rPr>
              <a:t> generally comes in two forms: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Path‐Following</a:t>
            </a:r>
            <a:r>
              <a:rPr lang="en">
                <a:solidFill>
                  <a:schemeClr val="dk1"/>
                </a:solidFill>
              </a:rPr>
              <a:t>: A straightforward chain—like ‘Alhandra was born in which district?’ → you find District X → then discover the next fact from there. Iterative retrieval methods can handle it if they strictly follow that single chain.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Path‐Finding</a:t>
            </a:r>
            <a:r>
              <a:rPr lang="en">
                <a:solidFill>
                  <a:schemeClr val="dk1"/>
                </a:solidFill>
              </a:rPr>
              <a:t>: Much more open‐ended. Suppose there are dozens of Stanford professors in various branches of brain research. A purely iterative method might not know which relationships to pursue and could get lost. By contrast, a more associative, graph‐driven approach supports a ‘web’ traversal, effectively uncovering the right chain in one shot.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33fcd803a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33fcd803a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39700" lvl="0" marL="139700" rtl="0" algn="l">
              <a:lnSpc>
                <a:spcPct val="115000"/>
              </a:lnSpc>
              <a:spcBef>
                <a:spcPts val="0"/>
              </a:spcBef>
              <a:spcAft>
                <a:spcPts val="0"/>
              </a:spcAft>
              <a:buClr>
                <a:schemeClr val="dk1"/>
              </a:buClr>
              <a:buSzPts val="1100"/>
              <a:buFont typeface="Arial"/>
              <a:buNone/>
            </a:pPr>
            <a:r>
              <a:t/>
            </a:r>
            <a:endParaRPr b="1">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a:solidFill>
                  <a:srgbClr val="0E0E0E"/>
                </a:solidFill>
              </a:rPr>
              <a:t>“Here’s a quick overview of HippoRAG. We have two main phases: Offline Indexing and Online Retrieval.”</a:t>
            </a:r>
            <a:endParaRPr>
              <a:solidFill>
                <a:srgbClr val="0E0E0E"/>
              </a:solidFill>
            </a:endParaRPr>
          </a:p>
          <a:p>
            <a:pPr indent="-139700" lvl="0" marL="139700" rtl="0" algn="l">
              <a:lnSpc>
                <a:spcPct val="115000"/>
              </a:lnSpc>
              <a:spcBef>
                <a:spcPts val="0"/>
              </a:spcBef>
              <a:spcAft>
                <a:spcPts val="0"/>
              </a:spcAft>
              <a:buClr>
                <a:schemeClr val="dk1"/>
              </a:buClr>
              <a:buSzPts val="1100"/>
              <a:buFont typeface="Arial"/>
              <a:buNone/>
            </a:pPr>
            <a:r>
              <a:rPr lang="en">
                <a:solidFill>
                  <a:srgbClr val="0E0E0E"/>
                </a:solidFill>
              </a:rPr>
              <a:t>	</a:t>
            </a:r>
            <a:r>
              <a:rPr b="1" lang="en">
                <a:solidFill>
                  <a:srgbClr val="0E0E0E"/>
                </a:solidFill>
              </a:rPr>
              <a:t>Offline Indexing</a:t>
            </a:r>
            <a:endParaRPr b="1">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a:solidFill>
                  <a:srgbClr val="0E0E0E"/>
                </a:solidFill>
              </a:rPr>
              <a:t>“We use OpenIE to build a knowledge graph, where each noun phrase is a node, and edges capture relationships or synonyms.”</a:t>
            </a:r>
            <a:endParaRPr>
              <a:solidFill>
                <a:srgbClr val="0E0E0E"/>
              </a:solidFill>
            </a:endParaRPr>
          </a:p>
          <a:p>
            <a:pPr indent="-139700" lvl="0" marL="139700" rtl="0" algn="l">
              <a:lnSpc>
                <a:spcPct val="115000"/>
              </a:lnSpc>
              <a:spcBef>
                <a:spcPts val="0"/>
              </a:spcBef>
              <a:spcAft>
                <a:spcPts val="0"/>
              </a:spcAft>
              <a:buClr>
                <a:schemeClr val="dk1"/>
              </a:buClr>
              <a:buSzPts val="1100"/>
              <a:buFont typeface="Arial"/>
              <a:buNone/>
            </a:pPr>
            <a:r>
              <a:rPr lang="en">
                <a:solidFill>
                  <a:srgbClr val="0E0E0E"/>
                </a:solidFill>
              </a:rPr>
              <a:t>	</a:t>
            </a:r>
            <a:r>
              <a:rPr b="1" lang="en">
                <a:solidFill>
                  <a:srgbClr val="0E0E0E"/>
                </a:solidFill>
              </a:rPr>
              <a:t>Online Retrieval</a:t>
            </a:r>
            <a:endParaRPr b="1">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a:solidFill>
                  <a:srgbClr val="0E0E0E"/>
                </a:solidFill>
              </a:rPr>
              <a:t>“When we get a query, we find its entities—using NER or embeddings—and seed them in the graph. Then we run a single Personalized PageRank, which efficiently captures multi‐hop reasoning in one pass.”</a:t>
            </a:r>
            <a:endParaRPr>
              <a:solidFill>
                <a:srgbClr val="0E0E0E"/>
              </a:solidFill>
            </a:endParaRPr>
          </a:p>
          <a:p>
            <a:pPr indent="-139700" lvl="0" marL="139700" rtl="0" algn="l">
              <a:lnSpc>
                <a:spcPct val="115000"/>
              </a:lnSpc>
              <a:spcBef>
                <a:spcPts val="0"/>
              </a:spcBef>
              <a:spcAft>
                <a:spcPts val="0"/>
              </a:spcAft>
              <a:buClr>
                <a:schemeClr val="dk1"/>
              </a:buClr>
              <a:buSzPts val="1100"/>
              <a:buFont typeface="Arial"/>
              <a:buNone/>
            </a:pPr>
            <a:r>
              <a:t/>
            </a:r>
            <a:endParaRPr b="1">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en">
                <a:solidFill>
                  <a:srgbClr val="0E0E0E"/>
                </a:solidFill>
              </a:rPr>
              <a:t>“Next, we’ll dive into how each phase works in detail.”</a:t>
            </a:r>
            <a:endParaRPr>
              <a:solidFill>
                <a:srgbClr val="0E0E0E"/>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33fcd803a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33fcd803a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let’s examine the </a:t>
            </a:r>
            <a:r>
              <a:rPr b="1" lang="en">
                <a:solidFill>
                  <a:schemeClr val="dk1"/>
                </a:solidFill>
              </a:rPr>
              <a:t>Offline Indexing</a:t>
            </a:r>
            <a:r>
              <a:rPr lang="en">
                <a:solidFill>
                  <a:schemeClr val="dk1"/>
                </a:solidFill>
              </a:rPr>
              <a:t> phase, shown in the figure. We start by passing all our corpus passages into an instruction‐tuned LLM—like GPT‐3.5—to perform </a:t>
            </a:r>
            <a:r>
              <a:rPr b="1" lang="en">
                <a:solidFill>
                  <a:schemeClr val="dk1"/>
                </a:solidFill>
              </a:rPr>
              <a:t>Open‐Information Extraction</a:t>
            </a:r>
            <a:r>
              <a:rPr lang="en">
                <a:solidFill>
                  <a:schemeClr val="dk1"/>
                </a:solidFill>
              </a:rPr>
              <a:t>. This yields noun phrases and their relationships in the form of triples, for example </a:t>
            </a:r>
            <a:r>
              <a:rPr i="1" lang="en">
                <a:solidFill>
                  <a:schemeClr val="dk1"/>
                </a:solidFill>
              </a:rPr>
              <a:t>(Thomas, researches, Alzheimer’s)</a:t>
            </a:r>
            <a:r>
              <a:rPr lang="en">
                <a:solidFill>
                  <a:schemeClr val="dk1"/>
                </a:solidFill>
              </a:rPr>
              <a:t> or </a:t>
            </a:r>
            <a:r>
              <a:rPr i="1" lang="en">
                <a:solidFill>
                  <a:schemeClr val="dk1"/>
                </a:solidFill>
              </a:rPr>
              <a:t>(Stanford, employs, Thomas)</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parallel, we use dense retrieval encoders—often called the ‘parahippocampal regions’ in our analogy—to detect </a:t>
            </a:r>
            <a:r>
              <a:rPr b="1" lang="en">
                <a:solidFill>
                  <a:schemeClr val="dk1"/>
                </a:solidFill>
              </a:rPr>
              <a:t>synonymy</a:t>
            </a:r>
            <a:r>
              <a:rPr lang="en">
                <a:solidFill>
                  <a:schemeClr val="dk1"/>
                </a:solidFill>
              </a:rPr>
              <a:t>. If two nodes, say ‘Prof. Thomas’ and ‘Thomas,’ appear highly similar in embedding space, we add a </a:t>
            </a:r>
            <a:r>
              <a:rPr b="1" lang="en">
                <a:solidFill>
                  <a:schemeClr val="dk1"/>
                </a:solidFill>
              </a:rPr>
              <a:t>synonym edge</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Ultimately, these extracted triples and synonym edges form our artificial </a:t>
            </a:r>
            <a:r>
              <a:rPr b="1" lang="en">
                <a:solidFill>
                  <a:schemeClr val="dk1"/>
                </a:solidFill>
              </a:rPr>
              <a:t>hippocampal index</a:t>
            </a:r>
            <a:r>
              <a:rPr lang="en">
                <a:solidFill>
                  <a:schemeClr val="dk1"/>
                </a:solidFill>
              </a:rPr>
              <a:t>, or </a:t>
            </a:r>
            <a:r>
              <a:rPr b="1" lang="en">
                <a:solidFill>
                  <a:schemeClr val="dk1"/>
                </a:solidFill>
              </a:rPr>
              <a:t>knowledge graph (KG)</a:t>
            </a:r>
            <a:r>
              <a:rPr lang="en">
                <a:solidFill>
                  <a:schemeClr val="dk1"/>
                </a:solidFill>
              </a:rPr>
              <a:t>. Each node, which is a noun phrase, is also tied back to the passage(s) where it appeared.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call this entire step the </a:t>
            </a:r>
            <a:r>
              <a:rPr b="1" lang="en">
                <a:solidFill>
                  <a:schemeClr val="dk1"/>
                </a:solidFill>
              </a:rPr>
              <a:t>pattern separation</a:t>
            </a:r>
            <a:r>
              <a:rPr lang="en">
                <a:solidFill>
                  <a:schemeClr val="dk1"/>
                </a:solidFill>
              </a:rPr>
              <a:t> phase, because we’re essentially indexing all unique signals. </a:t>
            </a:r>
            <a:r>
              <a:rPr b="1" lang="en">
                <a:solidFill>
                  <a:schemeClr val="dk1"/>
                </a:solidFill>
              </a:rPr>
              <a:t>We’re not doing any question answering here—just building the graph so it can be leveraged later.</a:t>
            </a:r>
            <a:endParaRPr b="1">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33fcd803a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3fcd803a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we’ve built that knowledge graph offline, we move on to </a:t>
            </a:r>
            <a:r>
              <a:rPr b="1" lang="en">
                <a:solidFill>
                  <a:schemeClr val="dk1"/>
                </a:solidFill>
              </a:rPr>
              <a:t>Online Retrieval</a:t>
            </a:r>
            <a:r>
              <a:rPr lang="en">
                <a:solidFill>
                  <a:schemeClr val="dk1"/>
                </a:solidFill>
              </a:rPr>
              <a:t>, shown in the bottom portion of the figure. </a:t>
            </a:r>
            <a:r>
              <a:rPr b="1" lang="en">
                <a:solidFill>
                  <a:schemeClr val="dk1"/>
                </a:solidFill>
              </a:rPr>
              <a:t>Recall our earlier question</a:t>
            </a:r>
            <a:r>
              <a:rPr lang="en">
                <a:solidFill>
                  <a:schemeClr val="dk1"/>
                </a:solidFill>
              </a:rPr>
              <a:t> about ‘Which Stanford professor works on Alzheimer’s?’—we prompt the same LLM to do </a:t>
            </a:r>
            <a:r>
              <a:rPr b="1" lang="en">
                <a:solidFill>
                  <a:schemeClr val="dk1"/>
                </a:solidFill>
              </a:rPr>
              <a:t>named entity recognition</a:t>
            </a:r>
            <a:r>
              <a:rPr lang="en">
                <a:solidFill>
                  <a:schemeClr val="dk1"/>
                </a:solidFill>
              </a:rPr>
              <a:t>, extracting key entities like ‘Stanford’ and ‘Alzheimer’s.’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 match these entities against our KG nodes. That’s like finding which nodes in the graph are closest in embedding space, and we treat these matched nodes as </a:t>
            </a:r>
            <a:r>
              <a:rPr b="1" lang="en">
                <a:solidFill>
                  <a:schemeClr val="dk1"/>
                </a:solidFill>
              </a:rPr>
              <a:t>seed nodes</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Then comes the core step: we run </a:t>
            </a:r>
            <a:r>
              <a:rPr b="1" lang="en">
                <a:solidFill>
                  <a:schemeClr val="dk1"/>
                </a:solidFill>
              </a:rPr>
              <a:t>Personalized PageRank</a:t>
            </a:r>
            <a:r>
              <a:rPr lang="en">
                <a:solidFill>
                  <a:schemeClr val="dk1"/>
                </a:solidFill>
              </a:rPr>
              <a:t> from those seeds. Just as the hippocampus would complete a partial memory, PPR spreads probability along the graph’s connections. Because we have both synonym edges and relational edges, the relevant subgraph lights up quickly.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final PPR distribution tells us which nodes—and thus which passages—are most relevant. We return those top passages to the user or the LLM for a final answer. This approach effectively does </a:t>
            </a:r>
            <a:r>
              <a:rPr b="1" lang="en">
                <a:solidFill>
                  <a:schemeClr val="dk1"/>
                </a:solidFill>
              </a:rPr>
              <a:t>multi‐hop retrieval in one pass</a:t>
            </a:r>
            <a:r>
              <a:rPr lang="en">
                <a:solidFill>
                  <a:schemeClr val="dk1"/>
                </a:solidFill>
              </a:rPr>
              <a:t>, rather than running multiple iterative queries.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309c20bda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09c20bda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33fcd803a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33fcd803a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Finally, let’s talk about a unique twist in HippoRAG’s retrieval: </a:t>
            </a:r>
            <a:r>
              <a:rPr b="1" lang="en">
                <a:solidFill>
                  <a:schemeClr val="dk1"/>
                </a:solidFill>
              </a:rPr>
              <a:t>node specificity</a:t>
            </a:r>
            <a:r>
              <a:rPr lang="en">
                <a:solidFill>
                  <a:schemeClr val="dk1"/>
                </a:solidFill>
              </a:rPr>
              <a:t>. It tackles the problem of </a:t>
            </a:r>
            <a:r>
              <a:rPr b="1" lang="en">
                <a:solidFill>
                  <a:schemeClr val="dk1"/>
                </a:solidFill>
              </a:rPr>
              <a:t>extremely common nodes</a:t>
            </a:r>
            <a:r>
              <a:rPr lang="en">
                <a:solidFill>
                  <a:schemeClr val="dk1"/>
                </a:solidFill>
              </a:rPr>
              <a:t>, like ‘person’ or ‘city,’ which appear in a large fraction of passages. Standard IR uses something like </a:t>
            </a:r>
            <a:r>
              <a:rPr b="1" lang="en">
                <a:solidFill>
                  <a:schemeClr val="dk1"/>
                </a:solidFill>
              </a:rPr>
              <a:t>inverse document frequency (IDF)</a:t>
            </a:r>
            <a:r>
              <a:rPr lang="en">
                <a:solidFill>
                  <a:schemeClr val="dk1"/>
                </a:solidFill>
              </a:rPr>
              <a:t> to downweight frequent terms. We introduce a local variation called </a:t>
            </a:r>
            <a:r>
              <a:rPr b="1" lang="en">
                <a:solidFill>
                  <a:schemeClr val="dk1"/>
                </a:solidFill>
              </a:rPr>
              <a:t>‘node specificity.’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Formally, for each node i, we compute a specificity score si=1/∣Pi∣​, where ∣Pi∣ is the number of passages that mention that node. A higher ∣Pi∣ implies a lower specificity weight.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Why</a:t>
            </a:r>
            <a:r>
              <a:rPr lang="en">
                <a:solidFill>
                  <a:schemeClr val="dk1"/>
                </a:solidFill>
              </a:rPr>
              <a:t> do we do this? Because if we inject too much probability into these overly general nodes when running Personalized PageRank, we end up ‘flooding’ the graph with unhelpful edges. </a:t>
            </a:r>
            <a:r>
              <a:rPr b="1" lang="en">
                <a:solidFill>
                  <a:schemeClr val="dk1"/>
                </a:solidFill>
              </a:rPr>
              <a:t>Node specificity</a:t>
            </a:r>
            <a:r>
              <a:rPr lang="en">
                <a:solidFill>
                  <a:schemeClr val="dk1"/>
                </a:solidFill>
              </a:rPr>
              <a:t> ensures the retrieval focuses on the </a:t>
            </a:r>
            <a:r>
              <a:rPr b="1" lang="en">
                <a:solidFill>
                  <a:schemeClr val="dk1"/>
                </a:solidFill>
              </a:rPr>
              <a:t>unique</a:t>
            </a:r>
            <a:r>
              <a:rPr lang="en">
                <a:solidFill>
                  <a:schemeClr val="dk1"/>
                </a:solidFill>
              </a:rPr>
              <a:t> nodes that best identify the right context, effectively simulating a localized version of IDF for the graph.</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33fcd803a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33fcd803a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evaluate HippoRAG on three </a:t>
            </a:r>
            <a:r>
              <a:rPr b="1" lang="en">
                <a:solidFill>
                  <a:schemeClr val="dk1"/>
                </a:solidFill>
              </a:rPr>
              <a:t>multi‐hop QA</a:t>
            </a:r>
            <a:r>
              <a:rPr lang="en">
                <a:solidFill>
                  <a:schemeClr val="dk1"/>
                </a:solidFill>
              </a:rPr>
              <a:t> benchmarks. </a:t>
            </a:r>
            <a:r>
              <a:rPr b="1" lang="en">
                <a:solidFill>
                  <a:schemeClr val="dk1"/>
                </a:solidFill>
              </a:rPr>
              <a:t>MuSiQue</a:t>
            </a:r>
            <a:r>
              <a:rPr lang="en">
                <a:solidFill>
                  <a:schemeClr val="dk1"/>
                </a:solidFill>
              </a:rPr>
              <a:t> and </a:t>
            </a:r>
            <a:r>
              <a:rPr b="1" lang="en">
                <a:solidFill>
                  <a:schemeClr val="dk1"/>
                </a:solidFill>
              </a:rPr>
              <a:t>2WikiMultiHopQA</a:t>
            </a:r>
            <a:r>
              <a:rPr lang="en">
                <a:solidFill>
                  <a:schemeClr val="dk1"/>
                </a:solidFill>
              </a:rPr>
              <a:t> are specifically designed to test whether you can combine knowledge from different sources, whereas </a:t>
            </a:r>
            <a:r>
              <a:rPr b="1" lang="en">
                <a:solidFill>
                  <a:schemeClr val="dk1"/>
                </a:solidFill>
              </a:rPr>
              <a:t>HotpotQA</a:t>
            </a:r>
            <a:r>
              <a:rPr lang="en">
                <a:solidFill>
                  <a:schemeClr val="dk1"/>
                </a:solidFill>
              </a:rPr>
              <a:t> is also multi‐hop but often considered simpler because of shortcut cues.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t>
            </a:r>
            <a:r>
              <a:rPr b="1" lang="en">
                <a:solidFill>
                  <a:schemeClr val="dk1"/>
                </a:solidFill>
              </a:rPr>
              <a:t>retrieval</a:t>
            </a:r>
            <a:r>
              <a:rPr lang="en">
                <a:solidFill>
                  <a:schemeClr val="dk1"/>
                </a:solidFill>
              </a:rPr>
              <a:t>, we measure whether the system correctly brings back all relevant passages—often reported as </a:t>
            </a:r>
            <a:r>
              <a:rPr b="1" lang="en">
                <a:solidFill>
                  <a:schemeClr val="dk1"/>
                </a:solidFill>
              </a:rPr>
              <a:t>Recall@2</a:t>
            </a:r>
            <a:r>
              <a:rPr lang="en">
                <a:solidFill>
                  <a:schemeClr val="dk1"/>
                </a:solidFill>
              </a:rPr>
              <a:t> or </a:t>
            </a:r>
            <a:r>
              <a:rPr b="1" lang="en">
                <a:solidFill>
                  <a:schemeClr val="dk1"/>
                </a:solidFill>
              </a:rPr>
              <a:t>Recall@5</a:t>
            </a:r>
            <a:r>
              <a:rPr lang="en">
                <a:solidFill>
                  <a:schemeClr val="dk1"/>
                </a:solidFill>
              </a:rPr>
              <a:t>. For </a:t>
            </a:r>
            <a:r>
              <a:rPr b="1" lang="en">
                <a:solidFill>
                  <a:schemeClr val="dk1"/>
                </a:solidFill>
              </a:rPr>
              <a:t>QA</a:t>
            </a:r>
            <a:r>
              <a:rPr lang="en">
                <a:solidFill>
                  <a:schemeClr val="dk1"/>
                </a:solidFill>
              </a:rPr>
              <a:t>, we typically use </a:t>
            </a:r>
            <a:r>
              <a:rPr b="1" lang="en">
                <a:solidFill>
                  <a:schemeClr val="dk1"/>
                </a:solidFill>
              </a:rPr>
              <a:t>Exact Match</a:t>
            </a:r>
            <a:r>
              <a:rPr lang="en">
                <a:solidFill>
                  <a:schemeClr val="dk1"/>
                </a:solidFill>
              </a:rPr>
              <a:t> or </a:t>
            </a:r>
            <a:r>
              <a:rPr b="1" lang="en">
                <a:solidFill>
                  <a:schemeClr val="dk1"/>
                </a:solidFill>
              </a:rPr>
              <a:t>F1</a:t>
            </a:r>
            <a:r>
              <a:rPr lang="en">
                <a:solidFill>
                  <a:schemeClr val="dk1"/>
                </a:solidFill>
              </a:rPr>
              <a:t> scores.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t>
            </a:r>
            <a:r>
              <a:rPr b="1" lang="en">
                <a:solidFill>
                  <a:schemeClr val="dk1"/>
                </a:solidFill>
              </a:rPr>
              <a:t>key results</a:t>
            </a:r>
            <a:r>
              <a:rPr lang="en">
                <a:solidFill>
                  <a:schemeClr val="dk1"/>
                </a:solidFill>
              </a:rPr>
              <a:t> are very encouraging. First, HippoRAG outperforms strong dense retrieval baselines—like Contriever or ColBERTv2—by as much as </a:t>
            </a:r>
            <a:r>
              <a:rPr b="1" lang="en">
                <a:solidFill>
                  <a:schemeClr val="dk1"/>
                </a:solidFill>
              </a:rPr>
              <a:t>20%</a:t>
            </a:r>
            <a:r>
              <a:rPr lang="en">
                <a:solidFill>
                  <a:schemeClr val="dk1"/>
                </a:solidFill>
              </a:rPr>
              <a:t> in recall@5 on some datasets. Second, when we </a:t>
            </a:r>
            <a:r>
              <a:rPr i="1" lang="en">
                <a:solidFill>
                  <a:schemeClr val="dk1"/>
                </a:solidFill>
              </a:rPr>
              <a:t>combine</a:t>
            </a:r>
            <a:r>
              <a:rPr lang="en">
                <a:solidFill>
                  <a:schemeClr val="dk1"/>
                </a:solidFill>
              </a:rPr>
              <a:t> HippoRAG with iterative retrieval methods such as IRCoT, we see </a:t>
            </a:r>
            <a:r>
              <a:rPr i="1" lang="en">
                <a:solidFill>
                  <a:schemeClr val="dk1"/>
                </a:solidFill>
              </a:rPr>
              <a:t>additional</a:t>
            </a:r>
            <a:r>
              <a:rPr lang="en">
                <a:solidFill>
                  <a:schemeClr val="dk1"/>
                </a:solidFill>
              </a:rPr>
              <a:t> gains, suggesting the </a:t>
            </a:r>
            <a:r>
              <a:rPr b="1" lang="en">
                <a:solidFill>
                  <a:schemeClr val="dk1"/>
                </a:solidFill>
              </a:rPr>
              <a:t>graph‐based index</a:t>
            </a:r>
            <a:r>
              <a:rPr lang="en">
                <a:solidFill>
                  <a:schemeClr val="dk1"/>
                </a:solidFill>
              </a:rPr>
              <a:t> can stack well with multi‐step retrieval.</a:t>
            </a:r>
            <a:endParaRPr>
              <a:solidFill>
                <a:schemeClr val="dk1"/>
              </a:solidFill>
            </a:endParaRPr>
          </a:p>
          <a:p>
            <a:pPr indent="0" lvl="0" marL="0" rtl="0" algn="l">
              <a:spcBef>
                <a:spcPts val="0"/>
              </a:spcBef>
              <a:spcAft>
                <a:spcPts val="0"/>
              </a:spcAft>
              <a:buNone/>
            </a:pPr>
            <a:r>
              <a:rPr lang="en">
                <a:solidFill>
                  <a:schemeClr val="dk1"/>
                </a:solidFill>
              </a:rPr>
              <a:t>And importantly, this is all done more </a:t>
            </a:r>
            <a:r>
              <a:rPr b="1" lang="en">
                <a:solidFill>
                  <a:schemeClr val="dk1"/>
                </a:solidFill>
              </a:rPr>
              <a:t>efficiently</a:t>
            </a:r>
            <a:r>
              <a:rPr lang="en">
                <a:solidFill>
                  <a:schemeClr val="dk1"/>
                </a:solidFill>
              </a:rPr>
              <a:t>: single‐step multi‐hop retrieval means we’re </a:t>
            </a:r>
            <a:r>
              <a:rPr b="1" lang="en">
                <a:solidFill>
                  <a:schemeClr val="dk1"/>
                </a:solidFill>
              </a:rPr>
              <a:t>6–13 times faster</a:t>
            </a:r>
            <a:r>
              <a:rPr lang="en">
                <a:solidFill>
                  <a:schemeClr val="dk1"/>
                </a:solidFill>
              </a:rPr>
              <a:t> and </a:t>
            </a:r>
            <a:r>
              <a:rPr b="1" lang="en">
                <a:solidFill>
                  <a:schemeClr val="dk1"/>
                </a:solidFill>
              </a:rPr>
              <a:t>10–30 times cheaper</a:t>
            </a:r>
            <a:r>
              <a:rPr lang="en">
                <a:solidFill>
                  <a:schemeClr val="dk1"/>
                </a:solidFill>
              </a:rPr>
              <a:t> than purely iterative approaches that must invoke the LLM multiple times. Finally, for truly open‐ended multi‐hop queries—so‐called </a:t>
            </a:r>
            <a:r>
              <a:rPr b="1" lang="en">
                <a:solidFill>
                  <a:schemeClr val="dk1"/>
                </a:solidFill>
              </a:rPr>
              <a:t>path‐finding</a:t>
            </a:r>
            <a:r>
              <a:rPr lang="en">
                <a:solidFill>
                  <a:schemeClr val="dk1"/>
                </a:solidFill>
              </a:rPr>
              <a:t> tasks—HippoRAG’s ability to explore the graph in one pass is especially powerful.</a:t>
            </a:r>
            <a:endParaRPr b="1" sz="1300">
              <a:solidFill>
                <a:srgbClr val="0E0E0E"/>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33fcd803a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33fcd803a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let’s take a candid look at </a:t>
            </a:r>
            <a:r>
              <a:rPr b="1" lang="en">
                <a:solidFill>
                  <a:schemeClr val="dk1"/>
                </a:solidFill>
              </a:rPr>
              <a:t>HippoRAG’s Strengths and Weaknesses</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Strengths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Single‐Step Multi‐Hop Retrieval</a:t>
            </a:r>
            <a:r>
              <a:rPr lang="en">
                <a:solidFill>
                  <a:schemeClr val="dk1"/>
                </a:solidFill>
              </a:rPr>
              <a:t>: Instead of running multiple retrieval‐and‐LLM loops, we do it all in one pass with Personalized PageRank over the knowledge graph. This drastically </a:t>
            </a:r>
            <a:r>
              <a:rPr b="1" lang="en">
                <a:solidFill>
                  <a:schemeClr val="dk1"/>
                </a:solidFill>
              </a:rPr>
              <a:t>reduces overhead</a:t>
            </a:r>
            <a:r>
              <a:rPr lang="en">
                <a:solidFill>
                  <a:schemeClr val="dk1"/>
                </a:solidFill>
              </a:rPr>
              <a:t> and is highly effective for questions where you need </a:t>
            </a:r>
            <a:r>
              <a:rPr b="1" lang="en">
                <a:solidFill>
                  <a:schemeClr val="dk1"/>
                </a:solidFill>
              </a:rPr>
              <a:t>two or more pieces of evidence</a:t>
            </a:r>
            <a:r>
              <a:rPr lang="en">
                <a:solidFill>
                  <a:schemeClr val="dk1"/>
                </a:solidFill>
              </a:rPr>
              <a:t> from different passages.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Easy Addition of Knowledge</a:t>
            </a:r>
            <a:r>
              <a:rPr lang="en">
                <a:solidFill>
                  <a:schemeClr val="dk1"/>
                </a:solidFill>
              </a:rPr>
              <a:t>: Because we </a:t>
            </a:r>
            <a:r>
              <a:rPr b="1" lang="en">
                <a:solidFill>
                  <a:schemeClr val="dk1"/>
                </a:solidFill>
              </a:rPr>
              <a:t>build the knowledge graph offline</a:t>
            </a:r>
            <a:r>
              <a:rPr lang="en">
                <a:solidFill>
                  <a:schemeClr val="dk1"/>
                </a:solidFill>
              </a:rPr>
              <a:t>, we can periodically update or expand it with new documents or facts—without retraining the entire LLM. All we do is re‐extract </a:t>
            </a:r>
            <a:r>
              <a:rPr b="1" lang="en">
                <a:solidFill>
                  <a:schemeClr val="dk1"/>
                </a:solidFill>
              </a:rPr>
              <a:t>new nodes and edges</a:t>
            </a:r>
            <a:r>
              <a:rPr lang="en">
                <a:solidFill>
                  <a:schemeClr val="dk1"/>
                </a:solidFill>
              </a:rPr>
              <a:t> from fresh text and plug them into the graph.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Neurobiological Plausibility</a:t>
            </a:r>
            <a:r>
              <a:rPr lang="en">
                <a:solidFill>
                  <a:schemeClr val="dk1"/>
                </a:solidFill>
              </a:rPr>
              <a:t>: Our design draws directly from how the hippocampus and neocortex interact in the human brain. This </a:t>
            </a:r>
            <a:r>
              <a:rPr b="1" lang="en">
                <a:solidFill>
                  <a:schemeClr val="dk1"/>
                </a:solidFill>
              </a:rPr>
              <a:t>cognitive neuroscience angle</a:t>
            </a:r>
            <a:r>
              <a:rPr lang="en">
                <a:solidFill>
                  <a:schemeClr val="dk1"/>
                </a:solidFill>
              </a:rPr>
              <a:t> not only helps us conceptualize retrieval better, but also might </a:t>
            </a:r>
            <a:r>
              <a:rPr b="1" lang="en">
                <a:solidFill>
                  <a:schemeClr val="dk1"/>
                </a:solidFill>
              </a:rPr>
              <a:t>inspire new cross‐domain research</a:t>
            </a:r>
            <a:r>
              <a:rPr lang="en">
                <a:solidFill>
                  <a:schemeClr val="dk1"/>
                </a:solidFill>
              </a:rPr>
              <a:t> in memory indexing for AI.</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Weaknesses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Reliance on OpenIE Quality</a:t>
            </a:r>
            <a:r>
              <a:rPr lang="en">
                <a:solidFill>
                  <a:schemeClr val="dk1"/>
                </a:solidFill>
              </a:rPr>
              <a:t>: Because we depend on the LLM to </a:t>
            </a:r>
            <a:r>
              <a:rPr b="1" lang="en">
                <a:solidFill>
                  <a:schemeClr val="dk1"/>
                </a:solidFill>
              </a:rPr>
              <a:t>correctly extract triples</a:t>
            </a:r>
            <a:r>
              <a:rPr lang="en">
                <a:solidFill>
                  <a:schemeClr val="dk1"/>
                </a:solidFill>
              </a:rPr>
              <a:t>, any mistakes—like </a:t>
            </a:r>
            <a:r>
              <a:rPr b="1" lang="en">
                <a:solidFill>
                  <a:schemeClr val="dk1"/>
                </a:solidFill>
              </a:rPr>
              <a:t>missed relations</a:t>
            </a:r>
            <a:r>
              <a:rPr lang="en">
                <a:solidFill>
                  <a:schemeClr val="dk1"/>
                </a:solidFill>
              </a:rPr>
              <a:t> or incorrectly identified synonyms—will carry over into the knowledge graph and potentially break the retrieval process.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Scalability</a:t>
            </a:r>
            <a:r>
              <a:rPr lang="en">
                <a:solidFill>
                  <a:schemeClr val="dk1"/>
                </a:solidFill>
              </a:rPr>
              <a:t>: For very </a:t>
            </a:r>
            <a:r>
              <a:rPr b="1" lang="en">
                <a:solidFill>
                  <a:schemeClr val="dk1"/>
                </a:solidFill>
              </a:rPr>
              <a:t>large corpora</a:t>
            </a:r>
            <a:r>
              <a:rPr lang="en">
                <a:solidFill>
                  <a:schemeClr val="dk1"/>
                </a:solidFill>
              </a:rPr>
              <a:t>, the knowledge graph can grow to millions of nodes or edges. Storing and updating such a massive graph is </a:t>
            </a:r>
            <a:r>
              <a:rPr b="1" lang="en">
                <a:solidFill>
                  <a:schemeClr val="dk1"/>
                </a:solidFill>
              </a:rPr>
              <a:t>non‐trivial</a:t>
            </a:r>
            <a:r>
              <a:rPr lang="en">
                <a:solidFill>
                  <a:schemeClr val="dk1"/>
                </a:solidFill>
              </a:rPr>
              <a:t>—both in terms of </a:t>
            </a:r>
            <a:r>
              <a:rPr b="1" lang="en">
                <a:solidFill>
                  <a:schemeClr val="dk1"/>
                </a:solidFill>
              </a:rPr>
              <a:t>compute costs</a:t>
            </a:r>
            <a:r>
              <a:rPr lang="en">
                <a:solidFill>
                  <a:schemeClr val="dk1"/>
                </a:solidFill>
              </a:rPr>
              <a:t> and engineering effort.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No Fine‐Tuning</a:t>
            </a:r>
            <a:r>
              <a:rPr lang="en">
                <a:solidFill>
                  <a:schemeClr val="dk1"/>
                </a:solidFill>
              </a:rPr>
              <a:t>: Finally, in this approach, we rely heavily on </a:t>
            </a:r>
            <a:r>
              <a:rPr b="1" lang="en">
                <a:solidFill>
                  <a:schemeClr val="dk1"/>
                </a:solidFill>
              </a:rPr>
              <a:t>off‐the‐shelf</a:t>
            </a:r>
            <a:r>
              <a:rPr lang="en">
                <a:solidFill>
                  <a:schemeClr val="dk1"/>
                </a:solidFill>
              </a:rPr>
              <a:t> LLMs and retrieval encoders. While that’s convenient, we might get even </a:t>
            </a:r>
            <a:r>
              <a:rPr b="1" lang="en">
                <a:solidFill>
                  <a:schemeClr val="dk1"/>
                </a:solidFill>
              </a:rPr>
              <a:t>better performance</a:t>
            </a:r>
            <a:r>
              <a:rPr lang="en">
                <a:solidFill>
                  <a:schemeClr val="dk1"/>
                </a:solidFill>
              </a:rPr>
              <a:t> by fine‐tuning the extraction or adjacency detection tasks. Of course, that adds </a:t>
            </a:r>
            <a:r>
              <a:rPr b="1" lang="en">
                <a:solidFill>
                  <a:schemeClr val="dk1"/>
                </a:solidFill>
              </a:rPr>
              <a:t>more complexity</a:t>
            </a:r>
            <a:r>
              <a:rPr lang="en">
                <a:solidFill>
                  <a:schemeClr val="dk1"/>
                </a:solidFill>
              </a:rPr>
              <a:t> and cost down the line.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HippoRAG is a promising direction, but there’s room for improvement—especially if we want a truly scalable, robust system.</a:t>
            </a:r>
            <a:endParaRPr>
              <a:solidFill>
                <a:schemeClr val="dk1"/>
              </a:solidFill>
            </a:endParaRPr>
          </a:p>
          <a:p>
            <a:pPr indent="0" lvl="0" marL="0" rtl="0" algn="l">
              <a:spcBef>
                <a:spcPts val="1200"/>
              </a:spcBef>
              <a:spcAft>
                <a:spcPts val="0"/>
              </a:spcAft>
              <a:buNone/>
            </a:pPr>
            <a:r>
              <a:t/>
            </a:r>
            <a:endParaRPr>
              <a:solidFill>
                <a:srgbClr val="0E0E0E"/>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2d07204f45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2d07204f45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d07204f45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2d07204f45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2d07204f45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2d07204f45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2d07204f45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2d07204f45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2d07204f4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2d07204f4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2d07204f45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2d07204f45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d07204f4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d07204f4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0b6e4e4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0b6e4e4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09c20bda5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09c20bda5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d07204f45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d07204f45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d07204f45_1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d07204f45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00bf0ca3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00bf0ca3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ulab-uiuc.github.io/CS598/static/media/02_Graph_Learning_Basics.pdf" TargetMode="Externa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LLM-Agent Memory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Yuyang Wang, Tianyi Huang, Boyang Sun</a:t>
            </a:r>
            <a:endParaRPr sz="2000"/>
          </a:p>
        </p:txBody>
      </p:sp>
      <p:pic>
        <p:nvPicPr>
          <p:cNvPr id="56" name="Google Shape;56;p13"/>
          <p:cNvPicPr preferRelativeResize="0"/>
          <p:nvPr/>
        </p:nvPicPr>
        <p:blipFill>
          <a:blip r:embed="rId3">
            <a:alphaModFix/>
          </a:blip>
          <a:stretch>
            <a:fillRect/>
          </a:stretch>
        </p:blipFill>
        <p:spPr>
          <a:xfrm>
            <a:off x="3524250" y="0"/>
            <a:ext cx="2095500" cy="476250"/>
          </a:xfrm>
          <a:prstGeom prst="rect">
            <a:avLst/>
          </a:prstGeom>
          <a:noFill/>
          <a:ln>
            <a:noFill/>
          </a:ln>
        </p:spPr>
      </p:pic>
      <p:sp>
        <p:nvSpPr>
          <p:cNvPr id="57" name="Google Shape;57;p13"/>
          <p:cNvSpPr txBox="1"/>
          <p:nvPr/>
        </p:nvSpPr>
        <p:spPr>
          <a:xfrm>
            <a:off x="7721100" y="4681800"/>
            <a:ext cx="142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CS598 JY2</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 </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rPr>
              <a:t>Modern AI systems increasingly need to handle multiple types of information:</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Robotics Memory → robot state information… -&gt; motion prediction and learning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n">
                <a:solidFill>
                  <a:srgbClr val="000000"/>
                </a:solidFill>
              </a:rPr>
              <a:t>And etc …</a:t>
            </a:r>
            <a:endParaRPr>
              <a:solidFill>
                <a:srgbClr val="000000"/>
              </a:solidFill>
            </a:endParaRPr>
          </a:p>
        </p:txBody>
      </p:sp>
      <p:pic>
        <p:nvPicPr>
          <p:cNvPr id="126" name="Google Shape;126;p22"/>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Innovations in AI Memory</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None/>
            </a:pPr>
            <a:r>
              <a:rPr lang="en" sz="2500">
                <a:solidFill>
                  <a:srgbClr val="000000"/>
                </a:solidFill>
              </a:rPr>
              <a:t>Retrieval-Augmented Generation (RAG):</a:t>
            </a:r>
            <a:endParaRPr sz="2500">
              <a:solidFill>
                <a:srgbClr val="000000"/>
              </a:solidFill>
            </a:endParaRPr>
          </a:p>
          <a:p>
            <a:pPr indent="-315912" lvl="0" marL="457200" rtl="0" algn="l">
              <a:spcBef>
                <a:spcPts val="1200"/>
              </a:spcBef>
              <a:spcAft>
                <a:spcPts val="0"/>
              </a:spcAft>
              <a:buClr>
                <a:srgbClr val="000000"/>
              </a:buClr>
              <a:buSzPct val="100000"/>
              <a:buChar char="●"/>
            </a:pPr>
            <a:r>
              <a:rPr lang="en" sz="2500">
                <a:solidFill>
                  <a:srgbClr val="000000"/>
                </a:solidFill>
              </a:rPr>
              <a:t>Allows LLMs to access external knowledge bases</a:t>
            </a:r>
            <a:endParaRPr sz="2500">
              <a:solidFill>
                <a:srgbClr val="000000"/>
              </a:solidFill>
            </a:endParaRPr>
          </a:p>
          <a:p>
            <a:pPr indent="-315912" lvl="0" marL="457200" rtl="0" algn="l">
              <a:spcBef>
                <a:spcPts val="0"/>
              </a:spcBef>
              <a:spcAft>
                <a:spcPts val="0"/>
              </a:spcAft>
              <a:buClr>
                <a:srgbClr val="000000"/>
              </a:buClr>
              <a:buSzPct val="100000"/>
              <a:buChar char="●"/>
            </a:pPr>
            <a:r>
              <a:rPr lang="en" sz="2500">
                <a:solidFill>
                  <a:srgbClr val="000000"/>
                </a:solidFill>
              </a:rPr>
              <a:t>Combines parametric and non-parametric memory</a:t>
            </a:r>
            <a:endParaRPr sz="2500">
              <a:solidFill>
                <a:srgbClr val="000000"/>
              </a:solidFill>
            </a:endParaRPr>
          </a:p>
          <a:p>
            <a:pPr indent="0" lvl="0" marL="0" rtl="0" algn="l">
              <a:spcBef>
                <a:spcPts val="1200"/>
              </a:spcBef>
              <a:spcAft>
                <a:spcPts val="0"/>
              </a:spcAft>
              <a:buNone/>
            </a:pPr>
            <a:r>
              <a:rPr lang="en" sz="2500">
                <a:solidFill>
                  <a:srgbClr val="000000"/>
                </a:solidFill>
              </a:rPr>
              <a:t>Long-Context Windows:</a:t>
            </a:r>
            <a:endParaRPr sz="2500">
              <a:solidFill>
                <a:srgbClr val="000000"/>
              </a:solidFill>
            </a:endParaRPr>
          </a:p>
          <a:p>
            <a:pPr indent="-315912" lvl="0" marL="457200" rtl="0" algn="l">
              <a:spcBef>
                <a:spcPts val="1200"/>
              </a:spcBef>
              <a:spcAft>
                <a:spcPts val="0"/>
              </a:spcAft>
              <a:buClr>
                <a:srgbClr val="000000"/>
              </a:buClr>
              <a:buSzPct val="100000"/>
              <a:buChar char="●"/>
            </a:pPr>
            <a:r>
              <a:rPr lang="en" sz="2500">
                <a:solidFill>
                  <a:srgbClr val="000000"/>
                </a:solidFill>
              </a:rPr>
              <a:t>Newer models can handle much longer sequences</a:t>
            </a:r>
            <a:endParaRPr sz="2500">
              <a:solidFill>
                <a:srgbClr val="000000"/>
              </a:solidFill>
            </a:endParaRPr>
          </a:p>
          <a:p>
            <a:pPr indent="-315912" lvl="0" marL="457200" rtl="0" algn="l">
              <a:spcBef>
                <a:spcPts val="0"/>
              </a:spcBef>
              <a:spcAft>
                <a:spcPts val="0"/>
              </a:spcAft>
              <a:buClr>
                <a:srgbClr val="000000"/>
              </a:buClr>
              <a:buSzPct val="100000"/>
              <a:buChar char="●"/>
            </a:pPr>
            <a:r>
              <a:rPr lang="en" sz="2500">
                <a:solidFill>
                  <a:srgbClr val="000000"/>
                </a:solidFill>
              </a:rPr>
              <a:t>Enables better maintenance of conversation history</a:t>
            </a:r>
            <a:endParaRPr sz="2500">
              <a:solidFill>
                <a:srgbClr val="000000"/>
              </a:solidFill>
            </a:endParaRPr>
          </a:p>
          <a:p>
            <a:pPr indent="0" lvl="0" marL="0" rtl="0" algn="l">
              <a:spcBef>
                <a:spcPts val="1200"/>
              </a:spcBef>
              <a:spcAft>
                <a:spcPts val="0"/>
              </a:spcAft>
              <a:buNone/>
            </a:pPr>
            <a:r>
              <a:rPr lang="en" sz="2500">
                <a:solidFill>
                  <a:srgbClr val="000000"/>
                </a:solidFill>
              </a:rPr>
              <a:t>Hierarchical Memory:</a:t>
            </a:r>
            <a:endParaRPr sz="2500">
              <a:solidFill>
                <a:srgbClr val="000000"/>
              </a:solidFill>
            </a:endParaRPr>
          </a:p>
          <a:p>
            <a:pPr indent="-315912" lvl="0" marL="457200" rtl="0" algn="l">
              <a:spcBef>
                <a:spcPts val="1200"/>
              </a:spcBef>
              <a:spcAft>
                <a:spcPts val="0"/>
              </a:spcAft>
              <a:buClr>
                <a:srgbClr val="000000"/>
              </a:buClr>
              <a:buSzPct val="100000"/>
              <a:buChar char="●"/>
            </a:pPr>
            <a:r>
              <a:rPr lang="en" sz="2500">
                <a:solidFill>
                  <a:srgbClr val="000000"/>
                </a:solidFill>
              </a:rPr>
              <a:t>Different levels of memory storage with varying access speeds</a:t>
            </a:r>
            <a:endParaRPr sz="2500">
              <a:solidFill>
                <a:srgbClr val="000000"/>
              </a:solidFill>
            </a:endParaRPr>
          </a:p>
          <a:p>
            <a:pPr indent="-315912" lvl="0" marL="457200" rtl="0" algn="l">
              <a:spcBef>
                <a:spcPts val="0"/>
              </a:spcBef>
              <a:spcAft>
                <a:spcPts val="0"/>
              </a:spcAft>
              <a:buClr>
                <a:srgbClr val="000000"/>
              </a:buClr>
              <a:buSzPct val="100000"/>
              <a:buChar char="●"/>
            </a:pPr>
            <a:r>
              <a:rPr lang="en" sz="2500">
                <a:solidFill>
                  <a:srgbClr val="000000"/>
                </a:solidFill>
              </a:rPr>
              <a:t>Inspired by human memory consolidation processes</a:t>
            </a:r>
            <a:endParaRPr sz="2500">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Future Directions</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800">
                <a:solidFill>
                  <a:schemeClr val="dk1"/>
                </a:solidFill>
              </a:rPr>
              <a:t>Memory Efficiency:</a:t>
            </a:r>
            <a:endParaRPr sz="4800">
              <a:solidFill>
                <a:schemeClr val="dk1"/>
              </a:solidFill>
            </a:endParaRPr>
          </a:p>
          <a:p>
            <a:pPr indent="-304800" lvl="0" marL="457200" rtl="0" algn="l">
              <a:spcBef>
                <a:spcPts val="1200"/>
              </a:spcBef>
              <a:spcAft>
                <a:spcPts val="0"/>
              </a:spcAft>
              <a:buClr>
                <a:schemeClr val="dk1"/>
              </a:buClr>
              <a:buSzPct val="100000"/>
              <a:buChar char="●"/>
            </a:pPr>
            <a:r>
              <a:rPr lang="en" sz="4800">
                <a:solidFill>
                  <a:schemeClr val="dk1"/>
                </a:solidFill>
              </a:rPr>
              <a:t>Managing the trade-off between storage size and access speed</a:t>
            </a:r>
            <a:endParaRPr sz="4800">
              <a:solidFill>
                <a:schemeClr val="dk1"/>
              </a:solidFill>
            </a:endParaRPr>
          </a:p>
          <a:p>
            <a:pPr indent="-304800" lvl="0" marL="457200" rtl="0" algn="l">
              <a:spcBef>
                <a:spcPts val="0"/>
              </a:spcBef>
              <a:spcAft>
                <a:spcPts val="0"/>
              </a:spcAft>
              <a:buClr>
                <a:schemeClr val="dk1"/>
              </a:buClr>
              <a:buSzPct val="100000"/>
              <a:buChar char="●"/>
            </a:pPr>
            <a:r>
              <a:rPr lang="en" sz="4800">
                <a:solidFill>
                  <a:schemeClr val="dk1"/>
                </a:solidFill>
              </a:rPr>
              <a:t>Developing better compression techniques for memory storage</a:t>
            </a:r>
            <a:endParaRPr sz="4800">
              <a:solidFill>
                <a:schemeClr val="dk1"/>
              </a:solidFill>
            </a:endParaRPr>
          </a:p>
          <a:p>
            <a:pPr indent="0" lvl="0" marL="0" rtl="0" algn="l">
              <a:spcBef>
                <a:spcPts val="1200"/>
              </a:spcBef>
              <a:spcAft>
                <a:spcPts val="0"/>
              </a:spcAft>
              <a:buNone/>
            </a:pPr>
            <a:r>
              <a:rPr lang="en" sz="4800">
                <a:solidFill>
                  <a:schemeClr val="dk1"/>
                </a:solidFill>
              </a:rPr>
              <a:t>Cross-Modal Integration:</a:t>
            </a:r>
            <a:endParaRPr sz="4800">
              <a:solidFill>
                <a:schemeClr val="dk1"/>
              </a:solidFill>
            </a:endParaRPr>
          </a:p>
          <a:p>
            <a:pPr indent="-304800" lvl="0" marL="457200" rtl="0" algn="l">
              <a:spcBef>
                <a:spcPts val="1200"/>
              </a:spcBef>
              <a:spcAft>
                <a:spcPts val="0"/>
              </a:spcAft>
              <a:buClr>
                <a:schemeClr val="dk1"/>
              </a:buClr>
              <a:buSzPct val="100000"/>
              <a:buChar char="●"/>
            </a:pPr>
            <a:r>
              <a:rPr lang="en" sz="4800">
                <a:solidFill>
                  <a:schemeClr val="dk1"/>
                </a:solidFill>
              </a:rPr>
              <a:t>Better methods for connecting memories across different modalities</a:t>
            </a:r>
            <a:endParaRPr sz="4800">
              <a:solidFill>
                <a:schemeClr val="dk1"/>
              </a:solidFill>
            </a:endParaRPr>
          </a:p>
          <a:p>
            <a:pPr indent="-304800" lvl="0" marL="457200" rtl="0" algn="l">
              <a:spcBef>
                <a:spcPts val="0"/>
              </a:spcBef>
              <a:spcAft>
                <a:spcPts val="0"/>
              </a:spcAft>
              <a:buClr>
                <a:schemeClr val="dk1"/>
              </a:buClr>
              <a:buSzPct val="100000"/>
              <a:buChar char="●"/>
            </a:pPr>
            <a:r>
              <a:rPr lang="en" sz="4800">
                <a:solidFill>
                  <a:schemeClr val="dk1"/>
                </a:solidFill>
              </a:rPr>
              <a:t>Unified representations for multi-modal information</a:t>
            </a:r>
            <a:endParaRPr sz="4800">
              <a:solidFill>
                <a:schemeClr val="dk1"/>
              </a:solidFill>
            </a:endParaRPr>
          </a:p>
          <a:p>
            <a:pPr indent="0" lvl="0" marL="0" rtl="0" algn="l">
              <a:spcBef>
                <a:spcPts val="1200"/>
              </a:spcBef>
              <a:spcAft>
                <a:spcPts val="0"/>
              </a:spcAft>
              <a:buNone/>
            </a:pPr>
            <a:r>
              <a:rPr lang="en" sz="4800">
                <a:solidFill>
                  <a:schemeClr val="dk1"/>
                </a:solidFill>
              </a:rPr>
              <a:t>Continuous Learning:</a:t>
            </a:r>
            <a:endParaRPr sz="4800">
              <a:solidFill>
                <a:schemeClr val="dk1"/>
              </a:solidFill>
            </a:endParaRPr>
          </a:p>
          <a:p>
            <a:pPr indent="-304800" lvl="0" marL="457200" rtl="0" algn="l">
              <a:spcBef>
                <a:spcPts val="1200"/>
              </a:spcBef>
              <a:spcAft>
                <a:spcPts val="0"/>
              </a:spcAft>
              <a:buClr>
                <a:schemeClr val="dk1"/>
              </a:buClr>
              <a:buSzPct val="100000"/>
              <a:buChar char="●"/>
            </a:pPr>
            <a:r>
              <a:rPr lang="en" sz="4800">
                <a:solidFill>
                  <a:schemeClr val="dk1"/>
                </a:solidFill>
              </a:rPr>
              <a:t>Developing methods for safely updating stored knowledge</a:t>
            </a:r>
            <a:endParaRPr sz="4800">
              <a:solidFill>
                <a:schemeClr val="dk1"/>
              </a:solidFill>
            </a:endParaRPr>
          </a:p>
          <a:p>
            <a:pPr indent="-304800" lvl="0" marL="457200" rtl="0" algn="l">
              <a:spcBef>
                <a:spcPts val="0"/>
              </a:spcBef>
              <a:spcAft>
                <a:spcPts val="0"/>
              </a:spcAft>
              <a:buClr>
                <a:schemeClr val="dk1"/>
              </a:buClr>
              <a:buSzPct val="100000"/>
              <a:buChar char="●"/>
            </a:pPr>
            <a:r>
              <a:rPr lang="en" sz="4800">
                <a:solidFill>
                  <a:schemeClr val="dk1"/>
                </a:solidFill>
              </a:rPr>
              <a:t>Handling contradictory or outdated information without </a:t>
            </a:r>
            <a:r>
              <a:rPr lang="en" sz="4800">
                <a:solidFill>
                  <a:srgbClr val="FF0000"/>
                </a:solidFill>
              </a:rPr>
              <a:t>forgetting </a:t>
            </a:r>
            <a:endParaRPr sz="4800">
              <a:solidFill>
                <a:srgbClr val="FF0000"/>
              </a:solidFill>
            </a:endParaRPr>
          </a:p>
          <a:p>
            <a:pPr indent="0" lvl="0" marL="0" rtl="0" algn="l">
              <a:spcBef>
                <a:spcPts val="1200"/>
              </a:spcBef>
              <a:spcAft>
                <a:spcPts val="0"/>
              </a:spcAft>
              <a:buNone/>
            </a:pPr>
            <a:r>
              <a:rPr lang="en" sz="4800">
                <a:solidFill>
                  <a:schemeClr val="dk1"/>
                </a:solidFill>
              </a:rPr>
              <a:t>Safety and Privacy:  (</a:t>
            </a:r>
            <a:r>
              <a:rPr lang="en" sz="4800">
                <a:solidFill>
                  <a:srgbClr val="FF0000"/>
                </a:solidFill>
              </a:rPr>
              <a:t>rehearsal</a:t>
            </a:r>
            <a:r>
              <a:rPr lang="en" sz="4800">
                <a:solidFill>
                  <a:srgbClr val="FF0000"/>
                </a:solidFill>
              </a:rPr>
              <a:t> base and non-rehearsal base mem</a:t>
            </a:r>
            <a:r>
              <a:rPr lang="en" sz="4800">
                <a:solidFill>
                  <a:schemeClr val="dk1"/>
                </a:solidFill>
              </a:rPr>
              <a:t>)</a:t>
            </a:r>
            <a:endParaRPr sz="4800">
              <a:solidFill>
                <a:schemeClr val="dk1"/>
              </a:solidFill>
            </a:endParaRPr>
          </a:p>
          <a:p>
            <a:pPr indent="-304800" lvl="0" marL="457200" rtl="0" algn="l">
              <a:spcBef>
                <a:spcPts val="1200"/>
              </a:spcBef>
              <a:spcAft>
                <a:spcPts val="0"/>
              </a:spcAft>
              <a:buClr>
                <a:schemeClr val="dk1"/>
              </a:buClr>
              <a:buSzPct val="100000"/>
              <a:buChar char="●"/>
            </a:pPr>
            <a:r>
              <a:rPr lang="en" sz="4800">
                <a:solidFill>
                  <a:schemeClr val="dk1"/>
                </a:solidFill>
              </a:rPr>
              <a:t>Ensuring private information is properly protected</a:t>
            </a:r>
            <a:endParaRPr sz="4800">
              <a:solidFill>
                <a:schemeClr val="dk1"/>
              </a:solidFill>
            </a:endParaRPr>
          </a:p>
          <a:p>
            <a:pPr indent="-304800" lvl="0" marL="457200" rtl="0" algn="l">
              <a:spcBef>
                <a:spcPts val="0"/>
              </a:spcBef>
              <a:spcAft>
                <a:spcPts val="0"/>
              </a:spcAft>
              <a:buClr>
                <a:schemeClr val="dk1"/>
              </a:buClr>
              <a:buSzPct val="100000"/>
              <a:buChar char="●"/>
            </a:pPr>
            <a:r>
              <a:rPr lang="en" sz="4800">
                <a:solidFill>
                  <a:schemeClr val="dk1"/>
                </a:solidFill>
              </a:rPr>
              <a:t>Preventing manipulation or poisoning of memory systems </a:t>
            </a:r>
            <a:endParaRPr sz="48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2498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500"/>
              <a:t>Cognitive Architectures for Language Agents</a:t>
            </a:r>
            <a:endParaRPr sz="2500"/>
          </a:p>
          <a:p>
            <a:pPr indent="0" lvl="0" marL="0" rtl="0" algn="ctr">
              <a:spcBef>
                <a:spcPts val="0"/>
              </a:spcBef>
              <a:spcAft>
                <a:spcPts val="0"/>
              </a:spcAft>
              <a:buNone/>
            </a:pPr>
            <a:r>
              <a:t/>
            </a:r>
            <a:endParaRPr sz="2600"/>
          </a:p>
        </p:txBody>
      </p:sp>
      <p:pic>
        <p:nvPicPr>
          <p:cNvPr id="146" name="Google Shape;146;p25"/>
          <p:cNvPicPr preferRelativeResize="0"/>
          <p:nvPr/>
        </p:nvPicPr>
        <p:blipFill>
          <a:blip r:embed="rId3">
            <a:alphaModFix/>
          </a:blip>
          <a:stretch>
            <a:fillRect/>
          </a:stretch>
        </p:blipFill>
        <p:spPr>
          <a:xfrm>
            <a:off x="7048500" y="4667250"/>
            <a:ext cx="2095500" cy="476250"/>
          </a:xfrm>
          <a:prstGeom prst="rect">
            <a:avLst/>
          </a:prstGeom>
          <a:noFill/>
          <a:ln>
            <a:noFill/>
          </a:ln>
        </p:spPr>
      </p:pic>
      <p:sp>
        <p:nvSpPr>
          <p:cNvPr id="147" name="Google Shape;147;p25"/>
          <p:cNvSpPr txBox="1"/>
          <p:nvPr/>
        </p:nvSpPr>
        <p:spPr>
          <a:xfrm>
            <a:off x="1428200" y="2188950"/>
            <a:ext cx="5761800" cy="11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Why language agents need structure.</a:t>
            </a:r>
            <a:endParaRPr sz="1800">
              <a:solidFill>
                <a:schemeClr val="dk2"/>
              </a:solidFill>
            </a:endParaRPr>
          </a:p>
          <a:p>
            <a:pPr indent="0" lvl="0" marL="0" rtl="0" algn="l">
              <a:spcBef>
                <a:spcPts val="0"/>
              </a:spcBef>
              <a:spcAft>
                <a:spcPts val="0"/>
              </a:spcAft>
              <a:buNone/>
            </a:pPr>
            <a:r>
              <a:rPr lang="en" sz="1800">
                <a:solidFill>
                  <a:schemeClr val="dk2"/>
                </a:solidFill>
              </a:rPr>
              <a:t>Core components of CoALA: memory, actions, decision-making.</a:t>
            </a:r>
            <a:endParaRPr sz="1800">
              <a:solidFill>
                <a:schemeClr val="dk2"/>
              </a:solidFill>
            </a:endParaRPr>
          </a:p>
          <a:p>
            <a:pPr indent="0" lvl="0" marL="0" rtl="0" algn="l">
              <a:spcBef>
                <a:spcPts val="0"/>
              </a:spcBef>
              <a:spcAft>
                <a:spcPts val="0"/>
              </a:spcAft>
              <a:buNone/>
            </a:pPr>
            <a:r>
              <a:rPr lang="en" sz="1800">
                <a:solidFill>
                  <a:schemeClr val="dk2"/>
                </a:solidFill>
              </a:rPr>
              <a:t>Case studies like Voyager and Generative Agents.</a:t>
            </a:r>
            <a:endParaRPr sz="1800">
              <a:solidFill>
                <a:schemeClr val="dk2"/>
              </a:solidFill>
            </a:endParaRPr>
          </a:p>
          <a:p>
            <a:pPr indent="0" lvl="0" marL="0" rtl="0" algn="l">
              <a:spcBef>
                <a:spcPts val="0"/>
              </a:spcBef>
              <a:spcAft>
                <a:spcPts val="0"/>
              </a:spcAft>
              <a:buNone/>
            </a:pPr>
            <a:r>
              <a:rPr lang="en" sz="1800">
                <a:solidFill>
                  <a:schemeClr val="dk2"/>
                </a:solidFill>
              </a:rPr>
              <a:t>Future directions inspired by cognitive science.</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What is the Problem ?</a:t>
            </a:r>
            <a:endParaRPr/>
          </a:p>
        </p:txBody>
      </p:sp>
      <p:sp>
        <p:nvSpPr>
          <p:cNvPr id="153" name="Google Shape;153;p26"/>
          <p:cNvSpPr txBox="1"/>
          <p:nvPr>
            <p:ph idx="1" type="body"/>
          </p:nvPr>
        </p:nvSpPr>
        <p:spPr>
          <a:xfrm>
            <a:off x="311700" y="1017725"/>
            <a:ext cx="8520600" cy="286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Language agents use LLMs to interact with the world—like controlling robots or browsing the web. But today’s agents are fragmented:</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Problem 1: No common framework. Terms like ‘tool use’ or ‘grounding’ vary across papers, making comparisons hard.</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Problem 2: Ad-hoc design. Agents mix LLM calls, memory, and code without principled structure.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Problem 3: Limited generalization. Agents struggle to adapt beyond narrow tasks.</a:t>
            </a:r>
            <a:endParaRPr>
              <a:solidFill>
                <a:schemeClr val="dk1"/>
              </a:solidFill>
            </a:endParaRPr>
          </a:p>
          <a:p>
            <a:pPr indent="0" lvl="0" marL="0" rtl="0" algn="l">
              <a:spcBef>
                <a:spcPts val="1200"/>
              </a:spcBef>
              <a:spcAft>
                <a:spcPts val="1200"/>
              </a:spcAft>
              <a:buClr>
                <a:schemeClr val="dk1"/>
              </a:buClr>
              <a:buSzPct val="61111"/>
              <a:buFont typeface="Arial"/>
              <a:buNone/>
            </a:pPr>
            <a:r>
              <a:rPr lang="en">
                <a:solidFill>
                  <a:schemeClr val="dk1"/>
                </a:solidFill>
              </a:rPr>
              <a:t>Example: ReAct (Yao et al., 2022) uses LLMs for reasoning and acting, while Voyager (Wang et al., 2023) adds skill libraries. But how do we systematically improve both?</a:t>
            </a:r>
            <a:endParaRPr>
              <a:solidFill>
                <a:schemeClr val="dk1"/>
              </a:solidFill>
            </a:endParaRPr>
          </a:p>
        </p:txBody>
      </p:sp>
      <p:pic>
        <p:nvPicPr>
          <p:cNvPr id="154" name="Google Shape;154;p26"/>
          <p:cNvPicPr preferRelativeResize="0"/>
          <p:nvPr/>
        </p:nvPicPr>
        <p:blipFill>
          <a:blip r:embed="rId3">
            <a:alphaModFix/>
          </a:blip>
          <a:stretch>
            <a:fillRect/>
          </a:stretch>
        </p:blipFill>
        <p:spPr>
          <a:xfrm>
            <a:off x="7048500" y="4667250"/>
            <a:ext cx="2095500" cy="476250"/>
          </a:xfrm>
          <a:prstGeom prst="rect">
            <a:avLst/>
          </a:prstGeom>
          <a:noFill/>
          <a:ln>
            <a:noFill/>
          </a:ln>
        </p:spPr>
      </p:pic>
      <p:sp>
        <p:nvSpPr>
          <p:cNvPr id="155" name="Google Shape;155;p26"/>
          <p:cNvSpPr txBox="1"/>
          <p:nvPr/>
        </p:nvSpPr>
        <p:spPr>
          <a:xfrm>
            <a:off x="311700" y="3784000"/>
            <a:ext cx="8679600" cy="6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The paper addresses the lack of a </a:t>
            </a:r>
            <a:r>
              <a:rPr lang="en" sz="1800">
                <a:solidFill>
                  <a:srgbClr val="FF0000"/>
                </a:solidFill>
              </a:rPr>
              <a:t>unified framework</a:t>
            </a:r>
            <a:r>
              <a:rPr lang="en" sz="1800">
                <a:solidFill>
                  <a:schemeClr val="dk1"/>
                </a:solidFill>
              </a:rPr>
              <a:t> for organizing and understanding language agents.</a:t>
            </a:r>
            <a:endParaRPr sz="18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Inspiration: Cognitive Architecture</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CoALA draws from symbolic AI and cognitive science:</a:t>
            </a:r>
            <a:endParaRPr/>
          </a:p>
          <a:p>
            <a:pPr indent="-342900" lvl="0" marL="457200" rtl="0" algn="l">
              <a:spcBef>
                <a:spcPts val="1200"/>
              </a:spcBef>
              <a:spcAft>
                <a:spcPts val="0"/>
              </a:spcAft>
              <a:buSzPts val="1800"/>
              <a:buChar char="●"/>
            </a:pPr>
            <a:r>
              <a:rPr lang="en"/>
              <a:t>Production systems (Newell &amp; Simon, 1972): Rules like “IF temperature &gt; 70°C, THEN turn off furnace.”</a:t>
            </a:r>
            <a:endParaRPr/>
          </a:p>
          <a:p>
            <a:pPr indent="-342900" lvl="0" marL="457200" rtl="0" algn="l">
              <a:spcBef>
                <a:spcPts val="0"/>
              </a:spcBef>
              <a:spcAft>
                <a:spcPts val="0"/>
              </a:spcAft>
              <a:buSzPts val="1800"/>
              <a:buChar char="●"/>
            </a:pPr>
            <a:r>
              <a:rPr lang="en"/>
              <a:t>Soar architecture (Laird, 1987): Structured agents with working memory, procedural rules, and decision cycles.</a:t>
            </a:r>
            <a:endParaRPr/>
          </a:p>
          <a:p>
            <a:pPr indent="0" lvl="0" marL="0" rtl="0" algn="l">
              <a:spcBef>
                <a:spcPts val="1200"/>
              </a:spcBef>
              <a:spcAft>
                <a:spcPts val="0"/>
              </a:spcAft>
              <a:buNone/>
            </a:pPr>
            <a:r>
              <a:rPr lang="en"/>
              <a:t>Key analo</a:t>
            </a:r>
            <a:r>
              <a:rPr lang="en"/>
              <a:t>gy:</a:t>
            </a:r>
            <a:endParaRPr/>
          </a:p>
          <a:p>
            <a:pPr indent="-342900" lvl="0" marL="457200" rtl="0" algn="l">
              <a:spcBef>
                <a:spcPts val="1200"/>
              </a:spcBef>
              <a:spcAft>
                <a:spcPts val="0"/>
              </a:spcAft>
              <a:buSzPts val="1800"/>
              <a:buChar char="●"/>
            </a:pPr>
            <a:r>
              <a:rPr lang="en"/>
              <a:t>Traditional productions → Handwritten rules.</a:t>
            </a:r>
            <a:endParaRPr/>
          </a:p>
          <a:p>
            <a:pPr indent="-342900" lvl="0" marL="457200" rtl="0" algn="l">
              <a:spcBef>
                <a:spcPts val="0"/>
              </a:spcBef>
              <a:spcAft>
                <a:spcPts val="0"/>
              </a:spcAft>
              <a:buSzPts val="1800"/>
              <a:buChar char="●"/>
            </a:pPr>
            <a:r>
              <a:rPr lang="en"/>
              <a:t>LLMs → Probabilistic productions that generate text-based actions.</a:t>
            </a:r>
            <a:endParaRPr/>
          </a:p>
          <a:p>
            <a:pPr indent="0" lvl="0" marL="0" rtl="0" algn="l">
              <a:spcBef>
                <a:spcPts val="1200"/>
              </a:spcBef>
              <a:spcAft>
                <a:spcPts val="1200"/>
              </a:spcAft>
              <a:buNone/>
            </a:pPr>
            <a:r>
              <a:rPr lang="en"/>
              <a:t>Example: An LLM completing the prompt “The room is hot…” with “…open a window” mirrors a production rule, but with uncertainty.</a:t>
            </a:r>
            <a:endParaRPr/>
          </a:p>
        </p:txBody>
      </p:sp>
      <p:pic>
        <p:nvPicPr>
          <p:cNvPr id="162" name="Google Shape;162;p27"/>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8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CoALA Framework</a:t>
            </a:r>
            <a:endParaRPr/>
          </a:p>
        </p:txBody>
      </p:sp>
      <p:sp>
        <p:nvSpPr>
          <p:cNvPr id="168" name="Google Shape;168;p28"/>
          <p:cNvSpPr txBox="1"/>
          <p:nvPr>
            <p:ph idx="1" type="body"/>
          </p:nvPr>
        </p:nvSpPr>
        <p:spPr>
          <a:xfrm>
            <a:off x="311700" y="1152475"/>
            <a:ext cx="203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CoALA has 3 pillars:</a:t>
            </a:r>
            <a:endParaRPr/>
          </a:p>
          <a:p>
            <a:pPr indent="-342900" lvl="0" marL="457200" rtl="0" algn="l">
              <a:spcBef>
                <a:spcPts val="1200"/>
              </a:spcBef>
              <a:spcAft>
                <a:spcPts val="0"/>
              </a:spcAft>
              <a:buSzPts val="1800"/>
              <a:buAutoNum type="arabicPeriod"/>
            </a:pPr>
            <a:r>
              <a:rPr lang="en"/>
              <a:t>Memory</a:t>
            </a:r>
            <a:endParaRPr/>
          </a:p>
          <a:p>
            <a:pPr indent="-342900" lvl="0" marL="457200" rtl="0" algn="l">
              <a:spcBef>
                <a:spcPts val="0"/>
              </a:spcBef>
              <a:spcAft>
                <a:spcPts val="0"/>
              </a:spcAft>
              <a:buSzPts val="1800"/>
              <a:buAutoNum type="arabicPeriod"/>
            </a:pPr>
            <a:r>
              <a:rPr lang="en"/>
              <a:t>Decision process</a:t>
            </a:r>
            <a:endParaRPr/>
          </a:p>
          <a:p>
            <a:pPr indent="-342900" lvl="0" marL="457200" rtl="0" algn="l">
              <a:spcBef>
                <a:spcPts val="0"/>
              </a:spcBef>
              <a:spcAft>
                <a:spcPts val="0"/>
              </a:spcAft>
              <a:buSzPts val="1800"/>
              <a:buAutoNum type="arabicPeriod"/>
            </a:pPr>
            <a:r>
              <a:rPr lang="en"/>
              <a:t>Action space</a:t>
            </a:r>
            <a:endParaRPr/>
          </a:p>
        </p:txBody>
      </p:sp>
      <p:pic>
        <p:nvPicPr>
          <p:cNvPr id="169" name="Google Shape;169;p28"/>
          <p:cNvPicPr preferRelativeResize="0"/>
          <p:nvPr/>
        </p:nvPicPr>
        <p:blipFill>
          <a:blip r:embed="rId3">
            <a:alphaModFix/>
          </a:blip>
          <a:stretch>
            <a:fillRect/>
          </a:stretch>
        </p:blipFill>
        <p:spPr>
          <a:xfrm>
            <a:off x="2351025" y="658687"/>
            <a:ext cx="6739900" cy="4475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8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CoALA Framework</a:t>
            </a:r>
            <a:endParaRPr/>
          </a:p>
        </p:txBody>
      </p:sp>
      <p:pic>
        <p:nvPicPr>
          <p:cNvPr id="175" name="Google Shape;175;p29"/>
          <p:cNvPicPr preferRelativeResize="0"/>
          <p:nvPr/>
        </p:nvPicPr>
        <p:blipFill>
          <a:blip r:embed="rId3">
            <a:alphaModFix/>
          </a:blip>
          <a:stretch>
            <a:fillRect/>
          </a:stretch>
        </p:blipFill>
        <p:spPr>
          <a:xfrm>
            <a:off x="413425" y="538600"/>
            <a:ext cx="8730575" cy="2450550"/>
          </a:xfrm>
          <a:prstGeom prst="rect">
            <a:avLst/>
          </a:prstGeom>
          <a:noFill/>
          <a:ln>
            <a:noFill/>
          </a:ln>
        </p:spPr>
      </p:pic>
      <p:pic>
        <p:nvPicPr>
          <p:cNvPr id="176" name="Google Shape;176;p29"/>
          <p:cNvPicPr preferRelativeResize="0"/>
          <p:nvPr/>
        </p:nvPicPr>
        <p:blipFill>
          <a:blip r:embed="rId4">
            <a:alphaModFix/>
          </a:blip>
          <a:stretch>
            <a:fillRect/>
          </a:stretch>
        </p:blipFill>
        <p:spPr>
          <a:xfrm>
            <a:off x="348488" y="2907625"/>
            <a:ext cx="8447025" cy="1724050"/>
          </a:xfrm>
          <a:prstGeom prst="rect">
            <a:avLst/>
          </a:prstGeom>
          <a:noFill/>
          <a:ln>
            <a:noFill/>
          </a:ln>
        </p:spPr>
      </p:pic>
      <p:pic>
        <p:nvPicPr>
          <p:cNvPr id="177" name="Google Shape;177;p29"/>
          <p:cNvPicPr preferRelativeResize="0"/>
          <p:nvPr/>
        </p:nvPicPr>
        <p:blipFill>
          <a:blip r:embed="rId5">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modules </a:t>
            </a:r>
            <a:endParaRPr/>
          </a:p>
        </p:txBody>
      </p:sp>
      <p:pic>
        <p:nvPicPr>
          <p:cNvPr id="183" name="Google Shape;183;p30"/>
          <p:cNvPicPr preferRelativeResize="0"/>
          <p:nvPr/>
        </p:nvPicPr>
        <p:blipFill>
          <a:blip r:embed="rId3">
            <a:alphaModFix/>
          </a:blip>
          <a:stretch>
            <a:fillRect/>
          </a:stretch>
        </p:blipFill>
        <p:spPr>
          <a:xfrm>
            <a:off x="7048500" y="4667250"/>
            <a:ext cx="2095500" cy="476250"/>
          </a:xfrm>
          <a:prstGeom prst="rect">
            <a:avLst/>
          </a:prstGeom>
          <a:noFill/>
          <a:ln>
            <a:noFill/>
          </a:ln>
        </p:spPr>
      </p:pic>
      <p:cxnSp>
        <p:nvCxnSpPr>
          <p:cNvPr id="184" name="Google Shape;184;p30"/>
          <p:cNvCxnSpPr>
            <a:stCxn id="185" idx="6"/>
            <a:endCxn id="186" idx="2"/>
          </p:cNvCxnSpPr>
          <p:nvPr/>
        </p:nvCxnSpPr>
        <p:spPr>
          <a:xfrm>
            <a:off x="2052175" y="2533375"/>
            <a:ext cx="702300" cy="9360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187" name="Google Shape;187;p30"/>
          <p:cNvCxnSpPr>
            <a:stCxn id="185" idx="6"/>
            <a:endCxn id="188" idx="2"/>
          </p:cNvCxnSpPr>
          <p:nvPr/>
        </p:nvCxnSpPr>
        <p:spPr>
          <a:xfrm flipH="1" rot="10800000">
            <a:off x="2052175" y="1597375"/>
            <a:ext cx="702300" cy="9360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189" name="Google Shape;189;p30"/>
          <p:cNvCxnSpPr/>
          <p:nvPr/>
        </p:nvCxnSpPr>
        <p:spPr>
          <a:xfrm flipH="1" rot="10800000">
            <a:off x="3960125" y="1592875"/>
            <a:ext cx="789600" cy="4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90" name="Google Shape;190;p30"/>
          <p:cNvCxnSpPr>
            <a:stCxn id="191" idx="3"/>
            <a:endCxn id="192" idx="2"/>
          </p:cNvCxnSpPr>
          <p:nvPr/>
        </p:nvCxnSpPr>
        <p:spPr>
          <a:xfrm flipH="1" rot="10800000">
            <a:off x="4110700" y="2822275"/>
            <a:ext cx="586200" cy="647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93" name="Google Shape;193;p30"/>
          <p:cNvCxnSpPr>
            <a:stCxn id="191" idx="3"/>
            <a:endCxn id="194" idx="2"/>
          </p:cNvCxnSpPr>
          <p:nvPr/>
        </p:nvCxnSpPr>
        <p:spPr>
          <a:xfrm>
            <a:off x="4110700" y="3469375"/>
            <a:ext cx="586200" cy="8700"/>
          </a:xfrm>
          <a:prstGeom prst="bentConnector3">
            <a:avLst>
              <a:gd fmla="val 50000" name="adj1"/>
            </a:avLst>
          </a:prstGeom>
          <a:noFill/>
          <a:ln cap="flat" cmpd="sng" w="9525">
            <a:solidFill>
              <a:srgbClr val="C2C2C2"/>
            </a:solidFill>
            <a:prstDash val="solid"/>
            <a:round/>
            <a:headEnd len="sm" w="sm" type="none"/>
            <a:tailEnd len="sm" w="sm" type="none"/>
          </a:ln>
        </p:spPr>
      </p:cxnSp>
      <p:grpSp>
        <p:nvGrpSpPr>
          <p:cNvPr id="195" name="Google Shape;195;p30"/>
          <p:cNvGrpSpPr/>
          <p:nvPr/>
        </p:nvGrpSpPr>
        <p:grpSpPr>
          <a:xfrm>
            <a:off x="4936450" y="1432075"/>
            <a:ext cx="1356300" cy="319200"/>
            <a:chOff x="5592550" y="1018950"/>
            <a:chExt cx="1356300" cy="319200"/>
          </a:xfrm>
        </p:grpSpPr>
        <p:sp>
          <p:nvSpPr>
            <p:cNvPr id="196" name="Google Shape;196;p30"/>
            <p:cNvSpPr/>
            <p:nvPr/>
          </p:nvSpPr>
          <p:spPr>
            <a:xfrm>
              <a:off x="5766550" y="10189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immediate thoughts about the current conversation</a:t>
              </a:r>
              <a:endParaRPr sz="1100">
                <a:solidFill>
                  <a:srgbClr val="3D3D3D"/>
                </a:solidFill>
                <a:latin typeface="Roboto"/>
                <a:ea typeface="Roboto"/>
                <a:cs typeface="Roboto"/>
                <a:sym typeface="Roboto"/>
              </a:endParaRPr>
            </a:p>
          </p:txBody>
        </p:sp>
        <p:sp>
          <p:nvSpPr>
            <p:cNvPr id="197" name="Google Shape;197;p30"/>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30"/>
          <p:cNvGrpSpPr/>
          <p:nvPr/>
        </p:nvGrpSpPr>
        <p:grpSpPr>
          <a:xfrm>
            <a:off x="2754400" y="1437775"/>
            <a:ext cx="1356300" cy="319200"/>
            <a:chOff x="3650050" y="1476150"/>
            <a:chExt cx="1356300" cy="319200"/>
          </a:xfrm>
        </p:grpSpPr>
        <p:sp>
          <p:nvSpPr>
            <p:cNvPr id="199" name="Google Shape;199;p30"/>
            <p:cNvSpPr/>
            <p:nvPr/>
          </p:nvSpPr>
          <p:spPr>
            <a:xfrm>
              <a:off x="3824050" y="1476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Working memory</a:t>
              </a:r>
              <a:endParaRPr sz="1100">
                <a:solidFill>
                  <a:srgbClr val="3D3D3D"/>
                </a:solidFill>
                <a:latin typeface="Roboto"/>
                <a:ea typeface="Roboto"/>
                <a:cs typeface="Roboto"/>
                <a:sym typeface="Roboto"/>
              </a:endParaRPr>
            </a:p>
          </p:txBody>
        </p:sp>
        <p:sp>
          <p:nvSpPr>
            <p:cNvPr id="188" name="Google Shape;188;p30"/>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30"/>
          <p:cNvGrpSpPr/>
          <p:nvPr/>
        </p:nvGrpSpPr>
        <p:grpSpPr>
          <a:xfrm>
            <a:off x="689900" y="2373775"/>
            <a:ext cx="1362275" cy="319200"/>
            <a:chOff x="1596750" y="2412150"/>
            <a:chExt cx="1362275" cy="319200"/>
          </a:xfrm>
        </p:grpSpPr>
        <p:sp>
          <p:nvSpPr>
            <p:cNvPr id="201" name="Google Shape;201;p30"/>
            <p:cNvSpPr/>
            <p:nvPr/>
          </p:nvSpPr>
          <p:spPr>
            <a:xfrm>
              <a:off x="1596750" y="2412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3D3D3D"/>
                  </a:solidFill>
                  <a:latin typeface="Roboto"/>
                  <a:ea typeface="Roboto"/>
                  <a:cs typeface="Roboto"/>
                  <a:sym typeface="Roboto"/>
                </a:rPr>
                <a:t>Memory modules</a:t>
              </a:r>
              <a:endParaRPr sz="1100">
                <a:solidFill>
                  <a:srgbClr val="3D3D3D"/>
                </a:solidFill>
                <a:latin typeface="Roboto"/>
                <a:ea typeface="Roboto"/>
                <a:cs typeface="Roboto"/>
                <a:sym typeface="Roboto"/>
              </a:endParaRPr>
            </a:p>
          </p:txBody>
        </p:sp>
        <p:sp>
          <p:nvSpPr>
            <p:cNvPr id="185" name="Google Shape;185;p30"/>
            <p:cNvSpPr/>
            <p:nvPr/>
          </p:nvSpPr>
          <p:spPr>
            <a:xfrm>
              <a:off x="2785025" y="2484750"/>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0"/>
          <p:cNvGrpSpPr/>
          <p:nvPr/>
        </p:nvGrpSpPr>
        <p:grpSpPr>
          <a:xfrm>
            <a:off x="2754400" y="3309775"/>
            <a:ext cx="1356300" cy="319200"/>
            <a:chOff x="3650050" y="3348150"/>
            <a:chExt cx="1356300" cy="319200"/>
          </a:xfrm>
        </p:grpSpPr>
        <p:sp>
          <p:nvSpPr>
            <p:cNvPr id="191" name="Google Shape;191;p30"/>
            <p:cNvSpPr/>
            <p:nvPr/>
          </p:nvSpPr>
          <p:spPr>
            <a:xfrm>
              <a:off x="3824050" y="3348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Long-term Memory</a:t>
              </a:r>
              <a:endParaRPr sz="1100">
                <a:solidFill>
                  <a:srgbClr val="3D3D3D"/>
                </a:solidFill>
                <a:latin typeface="Roboto"/>
                <a:ea typeface="Roboto"/>
                <a:cs typeface="Roboto"/>
                <a:sym typeface="Roboto"/>
              </a:endParaRPr>
            </a:p>
          </p:txBody>
        </p:sp>
        <p:sp>
          <p:nvSpPr>
            <p:cNvPr id="186" name="Google Shape;186;p30"/>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30"/>
          <p:cNvGrpSpPr/>
          <p:nvPr/>
        </p:nvGrpSpPr>
        <p:grpSpPr>
          <a:xfrm>
            <a:off x="4696900" y="2662700"/>
            <a:ext cx="1356300" cy="319200"/>
            <a:chOff x="5592550" y="2890950"/>
            <a:chExt cx="1356300" cy="319200"/>
          </a:xfrm>
        </p:grpSpPr>
        <p:sp>
          <p:nvSpPr>
            <p:cNvPr id="204" name="Google Shape;204;p30"/>
            <p:cNvSpPr/>
            <p:nvPr/>
          </p:nvSpPr>
          <p:spPr>
            <a:xfrm>
              <a:off x="5766550" y="28909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Episodic Memory</a:t>
              </a:r>
              <a:endParaRPr sz="1100">
                <a:solidFill>
                  <a:srgbClr val="3D3D3D"/>
                </a:solidFill>
                <a:latin typeface="Roboto"/>
                <a:ea typeface="Roboto"/>
                <a:cs typeface="Roboto"/>
                <a:sym typeface="Roboto"/>
              </a:endParaRPr>
            </a:p>
          </p:txBody>
        </p:sp>
        <p:sp>
          <p:nvSpPr>
            <p:cNvPr id="192" name="Google Shape;192;p30"/>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30"/>
          <p:cNvGrpSpPr/>
          <p:nvPr/>
        </p:nvGrpSpPr>
        <p:grpSpPr>
          <a:xfrm>
            <a:off x="4696900" y="3318400"/>
            <a:ext cx="1356300" cy="319200"/>
            <a:chOff x="5592550" y="3805350"/>
            <a:chExt cx="1356300" cy="319200"/>
          </a:xfrm>
        </p:grpSpPr>
        <p:sp>
          <p:nvSpPr>
            <p:cNvPr id="206" name="Google Shape;206;p30"/>
            <p:cNvSpPr/>
            <p:nvPr/>
          </p:nvSpPr>
          <p:spPr>
            <a:xfrm>
              <a:off x="5766550" y="3805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Semantic Memory</a:t>
              </a:r>
              <a:endParaRPr sz="1100">
                <a:solidFill>
                  <a:srgbClr val="3D3D3D"/>
                </a:solidFill>
                <a:latin typeface="Roboto"/>
                <a:ea typeface="Roboto"/>
                <a:cs typeface="Roboto"/>
                <a:sym typeface="Roboto"/>
              </a:endParaRPr>
            </a:p>
          </p:txBody>
        </p:sp>
        <p:sp>
          <p:nvSpPr>
            <p:cNvPr id="194" name="Google Shape;194;p30"/>
            <p:cNvSpPr/>
            <p:nvPr/>
          </p:nvSpPr>
          <p:spPr>
            <a:xfrm>
              <a:off x="5592550" y="38779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30"/>
          <p:cNvGrpSpPr/>
          <p:nvPr/>
        </p:nvGrpSpPr>
        <p:grpSpPr>
          <a:xfrm>
            <a:off x="4696900" y="3837200"/>
            <a:ext cx="1356300" cy="319200"/>
            <a:chOff x="5592550" y="3805350"/>
            <a:chExt cx="1356300" cy="319200"/>
          </a:xfrm>
        </p:grpSpPr>
        <p:sp>
          <p:nvSpPr>
            <p:cNvPr id="208" name="Google Shape;208;p30"/>
            <p:cNvSpPr/>
            <p:nvPr/>
          </p:nvSpPr>
          <p:spPr>
            <a:xfrm>
              <a:off x="5766550" y="3805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D3D3D"/>
                  </a:solidFill>
                  <a:latin typeface="Roboto"/>
                  <a:ea typeface="Roboto"/>
                  <a:cs typeface="Roboto"/>
                  <a:sym typeface="Roboto"/>
                </a:rPr>
                <a:t>Procedural Memory</a:t>
              </a:r>
              <a:endParaRPr sz="1100">
                <a:solidFill>
                  <a:srgbClr val="3D3D3D"/>
                </a:solidFill>
                <a:latin typeface="Roboto"/>
                <a:ea typeface="Roboto"/>
                <a:cs typeface="Roboto"/>
                <a:sym typeface="Roboto"/>
              </a:endParaRPr>
            </a:p>
          </p:txBody>
        </p:sp>
        <p:sp>
          <p:nvSpPr>
            <p:cNvPr id="209" name="Google Shape;209;p30"/>
            <p:cNvSpPr/>
            <p:nvPr/>
          </p:nvSpPr>
          <p:spPr>
            <a:xfrm>
              <a:off x="5592550" y="38779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0" name="Google Shape;210;p30"/>
          <p:cNvCxnSpPr>
            <a:stCxn id="191" idx="3"/>
            <a:endCxn id="209" idx="2"/>
          </p:cNvCxnSpPr>
          <p:nvPr/>
        </p:nvCxnSpPr>
        <p:spPr>
          <a:xfrm>
            <a:off x="4110700" y="3469375"/>
            <a:ext cx="586200" cy="5274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Memory modules </a:t>
            </a:r>
            <a:endParaRPr/>
          </a:p>
        </p:txBody>
      </p:sp>
      <p:sp>
        <p:nvSpPr>
          <p:cNvPr id="216" name="Google Shape;21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Long-term Memory comes in three types: (an example about shopping assistant)</a:t>
            </a:r>
            <a:endParaRPr>
              <a:solidFill>
                <a:schemeClr val="dk1"/>
              </a:solidFill>
            </a:endParaRPr>
          </a:p>
          <a:p>
            <a:pPr indent="0" lvl="0" marL="0" rtl="0" algn="l">
              <a:spcBef>
                <a:spcPts val="1200"/>
              </a:spcBef>
              <a:spcAft>
                <a:spcPts val="0"/>
              </a:spcAft>
              <a:buNone/>
            </a:pPr>
            <a:r>
              <a:rPr lang="en">
                <a:solidFill>
                  <a:schemeClr val="dk1"/>
                </a:solidFill>
              </a:rPr>
              <a:t> • Episodic Memory: Past shopping interactions with users ("Last time this user bought size L") </a:t>
            </a:r>
            <a:endParaRPr>
              <a:solidFill>
                <a:schemeClr val="dk1"/>
              </a:solidFill>
            </a:endParaRPr>
          </a:p>
          <a:p>
            <a:pPr indent="0" lvl="0" marL="0" rtl="0" algn="l">
              <a:spcBef>
                <a:spcPts val="1200"/>
              </a:spcBef>
              <a:spcAft>
                <a:spcPts val="0"/>
              </a:spcAft>
              <a:buNone/>
            </a:pPr>
            <a:r>
              <a:rPr lang="en">
                <a:solidFill>
                  <a:schemeClr val="dk1"/>
                </a:solidFill>
              </a:rPr>
              <a:t>• Semantic Memory: General knowledge about products ("Winter coats should be water-resistant") </a:t>
            </a:r>
            <a:endParaRPr>
              <a:solidFill>
                <a:schemeClr val="dk1"/>
              </a:solidFill>
            </a:endParaRPr>
          </a:p>
          <a:p>
            <a:pPr indent="0" lvl="0" marL="0" rtl="0" algn="l">
              <a:spcBef>
                <a:spcPts val="1200"/>
              </a:spcBef>
              <a:spcAft>
                <a:spcPts val="1200"/>
              </a:spcAft>
              <a:buNone/>
            </a:pPr>
            <a:r>
              <a:rPr lang="en">
                <a:solidFill>
                  <a:schemeClr val="dk1"/>
                </a:solidFill>
              </a:rPr>
              <a:t>• Procedural Memory: How to perform tasks (search procedures, filtering methods)</a:t>
            </a:r>
            <a:endParaRPr>
              <a:solidFill>
                <a:schemeClr val="dk1"/>
              </a:solidFill>
            </a:endParaRPr>
          </a:p>
        </p:txBody>
      </p:sp>
      <p:pic>
        <p:nvPicPr>
          <p:cNvPr id="217" name="Google Shape;217;p31"/>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Recall From Last Lecture</a:t>
            </a:r>
            <a:endParaRPr/>
          </a:p>
        </p:txBody>
      </p:sp>
      <p:pic>
        <p:nvPicPr>
          <p:cNvPr id="63" name="Google Shape;63;p14"/>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Decision-Making Loop</a:t>
            </a:r>
            <a:endParaRPr/>
          </a:p>
        </p:txBody>
      </p:sp>
      <p:sp>
        <p:nvSpPr>
          <p:cNvPr id="223" name="Google Shape;22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CoALA’s decision cycle mirrors human problem-solving:</a:t>
            </a:r>
            <a:endParaRPr/>
          </a:p>
          <a:p>
            <a:pPr indent="-342900" lvl="0" marL="457200" rtl="0" algn="l">
              <a:spcBef>
                <a:spcPts val="1200"/>
              </a:spcBef>
              <a:spcAft>
                <a:spcPts val="0"/>
              </a:spcAft>
              <a:buSzPts val="1800"/>
              <a:buChar char="●"/>
            </a:pPr>
            <a:r>
              <a:rPr lang="en"/>
              <a:t>Plan: Use LLMs to propose actions.</a:t>
            </a:r>
            <a:endParaRPr/>
          </a:p>
          <a:p>
            <a:pPr indent="0" lvl="0" marL="0" rtl="0" algn="l">
              <a:spcBef>
                <a:spcPts val="1200"/>
              </a:spcBef>
              <a:spcAft>
                <a:spcPts val="0"/>
              </a:spcAft>
              <a:buNone/>
            </a:pPr>
            <a:r>
              <a:rPr lang="en"/>
              <a:t>Example: Tree of Thoughts (Yao et al., 2023) generates multiple reasoning paths for math puzzles.</a:t>
            </a:r>
            <a:endParaRPr/>
          </a:p>
          <a:p>
            <a:pPr indent="-342900" lvl="0" marL="457200" rtl="0" algn="l">
              <a:spcBef>
                <a:spcPts val="1200"/>
              </a:spcBef>
              <a:spcAft>
                <a:spcPts val="0"/>
              </a:spcAft>
              <a:buSzPts val="1800"/>
              <a:buChar char="●"/>
            </a:pPr>
            <a:r>
              <a:rPr lang="en"/>
              <a:t>Evaluate: Score actions using LLM self-critique or simulations.</a:t>
            </a:r>
            <a:endParaRPr/>
          </a:p>
          <a:p>
            <a:pPr indent="0" lvl="0" marL="0" rtl="0" algn="l">
              <a:spcBef>
                <a:spcPts val="1200"/>
              </a:spcBef>
              <a:spcAft>
                <a:spcPts val="0"/>
              </a:spcAft>
              <a:buNone/>
            </a:pPr>
            <a:r>
              <a:rPr lang="en"/>
              <a:t>Example: Reflexion (Shinn et al., 2023) asks the LLM: “Will this code crash?”</a:t>
            </a:r>
            <a:endParaRPr/>
          </a:p>
          <a:p>
            <a:pPr indent="-342900" lvl="0" marL="457200" rtl="0" algn="l">
              <a:spcBef>
                <a:spcPts val="1200"/>
              </a:spcBef>
              <a:spcAft>
                <a:spcPts val="0"/>
              </a:spcAft>
              <a:buSzPts val="1800"/>
              <a:buChar char="●"/>
            </a:pPr>
            <a:r>
              <a:rPr lang="en"/>
              <a:t>Execute: Perform the best action (e.g., run code, move robot).</a:t>
            </a:r>
            <a:endParaRPr/>
          </a:p>
          <a:p>
            <a:pPr indent="-342900" lvl="0" marL="457200" rtl="0" algn="l">
              <a:spcBef>
                <a:spcPts val="0"/>
              </a:spcBef>
              <a:spcAft>
                <a:spcPts val="0"/>
              </a:spcAft>
              <a:buSzPts val="1800"/>
              <a:buChar char="●"/>
            </a:pPr>
            <a:r>
              <a:rPr lang="en"/>
              <a:t>Observe: Update memory with results.</a:t>
            </a:r>
            <a:endParaRPr/>
          </a:p>
        </p:txBody>
      </p:sp>
      <p:pic>
        <p:nvPicPr>
          <p:cNvPr id="224" name="Google Shape;224;p32"/>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 &amp; Limitations</a:t>
            </a:r>
            <a:endParaRPr/>
          </a:p>
        </p:txBody>
      </p:sp>
      <p:sp>
        <p:nvSpPr>
          <p:cNvPr id="230" name="Google Shape;230;p33"/>
          <p:cNvSpPr txBox="1"/>
          <p:nvPr>
            <p:ph idx="1" type="body"/>
          </p:nvPr>
        </p:nvSpPr>
        <p:spPr>
          <a:xfrm>
            <a:off x="311700" y="1152475"/>
            <a:ext cx="8754600" cy="3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lang="en"/>
              <a:t>trengths:</a:t>
            </a:r>
            <a:endParaRPr/>
          </a:p>
          <a:p>
            <a:pPr indent="-342900" lvl="0" marL="457200" rtl="0" algn="l">
              <a:spcBef>
                <a:spcPts val="1200"/>
              </a:spcBef>
              <a:spcAft>
                <a:spcPts val="0"/>
              </a:spcAft>
              <a:buSzPts val="1800"/>
              <a:buChar char="●"/>
            </a:pPr>
            <a:r>
              <a:rPr lang="en"/>
              <a:t>Unifying: Compares agents like SayCan vs. Voyager.</a:t>
            </a:r>
            <a:endParaRPr/>
          </a:p>
          <a:p>
            <a:pPr indent="-342900" lvl="0" marL="457200" rtl="0" algn="l">
              <a:spcBef>
                <a:spcPts val="0"/>
              </a:spcBef>
              <a:spcAft>
                <a:spcPts val="0"/>
              </a:spcAft>
              <a:buSzPts val="1800"/>
              <a:buChar char="●"/>
            </a:pPr>
            <a:r>
              <a:rPr lang="en"/>
              <a:t>Practical: Guides design (e.g., “Add episodic memory for reflection”).</a:t>
            </a:r>
            <a:endParaRPr/>
          </a:p>
          <a:p>
            <a:pPr indent="-342900" lvl="0" marL="457200" rtl="0" algn="l">
              <a:spcBef>
                <a:spcPts val="0"/>
              </a:spcBef>
              <a:spcAft>
                <a:spcPts val="0"/>
              </a:spcAft>
              <a:buSzPts val="1800"/>
              <a:buChar char="●"/>
            </a:pPr>
            <a:r>
              <a:rPr lang="en"/>
              <a:t>Theoretical: Links LLMs to cognitive science.</a:t>
            </a:r>
            <a:endParaRPr/>
          </a:p>
          <a:p>
            <a:pPr indent="0" lvl="0" marL="0" rtl="0" algn="l">
              <a:spcBef>
                <a:spcPts val="1200"/>
              </a:spcBef>
              <a:spcAft>
                <a:spcPts val="0"/>
              </a:spcAft>
              <a:buNone/>
            </a:pPr>
            <a:r>
              <a:rPr lang="en"/>
              <a:t>Limitations:</a:t>
            </a:r>
            <a:endParaRPr/>
          </a:p>
          <a:p>
            <a:pPr indent="-342900" lvl="0" marL="457200" rtl="0" algn="l">
              <a:spcBef>
                <a:spcPts val="1200"/>
              </a:spcBef>
              <a:spcAft>
                <a:spcPts val="0"/>
              </a:spcAft>
              <a:buSzPts val="1800"/>
              <a:buChar char="●"/>
            </a:pPr>
            <a:r>
              <a:rPr lang="en"/>
              <a:t>Empirical Gaps: Needs benchmarks for components (e.g., memory vs. no memory).</a:t>
            </a:r>
            <a:endParaRPr/>
          </a:p>
          <a:p>
            <a:pPr indent="-342900" lvl="0" marL="457200" rtl="0" algn="l">
              <a:spcBef>
                <a:spcPts val="0"/>
              </a:spcBef>
              <a:spcAft>
                <a:spcPts val="0"/>
              </a:spcAft>
              <a:buSzPts val="1800"/>
              <a:buChar char="●"/>
            </a:pPr>
            <a:r>
              <a:rPr lang="en"/>
              <a:t>Safety Risks: Learning actions (e.g., code modification) could introduce errors.</a:t>
            </a:r>
            <a:endParaRPr/>
          </a:p>
          <a:p>
            <a:pPr indent="-342900" lvl="0" marL="457200" rtl="0" algn="l">
              <a:spcBef>
                <a:spcPts val="0"/>
              </a:spcBef>
              <a:spcAft>
                <a:spcPts val="0"/>
              </a:spcAft>
              <a:buSzPts val="1800"/>
              <a:buChar char="●"/>
            </a:pPr>
            <a:r>
              <a:rPr lang="en"/>
              <a:t>Scalability: LLM calls are slow; complex planning may be impractical.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20668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lang="en" sz="2540"/>
              <a:t>HippoRAG: Neurobiologically Inspired Long-Term Memory for Large Language Models</a:t>
            </a:r>
            <a:endParaRPr sz="2540"/>
          </a:p>
          <a:p>
            <a:pPr indent="0" lvl="0" marL="0" rtl="0" algn="ctr">
              <a:spcBef>
                <a:spcPts val="0"/>
              </a:spcBef>
              <a:spcAft>
                <a:spcPts val="0"/>
              </a:spcAft>
              <a:buSzPts val="990"/>
              <a:buNone/>
            </a:pPr>
            <a:r>
              <a:t/>
            </a:r>
            <a:endParaRPr sz="2520"/>
          </a:p>
        </p:txBody>
      </p:sp>
      <p:pic>
        <p:nvPicPr>
          <p:cNvPr id="236" name="Google Shape;236;p34"/>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0740"/>
              <a:buFont typeface="Arial"/>
              <a:buNone/>
            </a:pPr>
            <a:r>
              <a:rPr b="1" lang="en" sz="2700">
                <a:solidFill>
                  <a:srgbClr val="0E0E0E"/>
                </a:solidFill>
              </a:rPr>
              <a:t>What is the Problem?</a:t>
            </a:r>
            <a:endParaRPr b="1" sz="2700">
              <a:solidFill>
                <a:srgbClr val="0E0E0E"/>
              </a:solidFill>
            </a:endParaRPr>
          </a:p>
          <a:p>
            <a:pPr indent="0" lvl="0" marL="0" rtl="0" algn="l">
              <a:spcBef>
                <a:spcPts val="0"/>
              </a:spcBef>
              <a:spcAft>
                <a:spcPts val="0"/>
              </a:spcAft>
              <a:buNone/>
            </a:pPr>
            <a:r>
              <a:t/>
            </a:r>
            <a:endParaRPr/>
          </a:p>
        </p:txBody>
      </p:sp>
      <p:sp>
        <p:nvSpPr>
          <p:cNvPr id="242" name="Google Shape;24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1200"/>
              </a:spcBef>
              <a:spcAft>
                <a:spcPts val="0"/>
              </a:spcAft>
              <a:buClr>
                <a:schemeClr val="dk1"/>
              </a:buClr>
              <a:buSzPts val="1600"/>
              <a:buChar char="●"/>
            </a:pPr>
            <a:r>
              <a:rPr b="1" lang="en" sz="1600">
                <a:solidFill>
                  <a:schemeClr val="dk1"/>
                </a:solidFill>
              </a:rPr>
              <a:t>Problem Statement</a:t>
            </a:r>
            <a:r>
              <a:rPr lang="en" sz="1600">
                <a:solidFill>
                  <a:schemeClr val="dk1"/>
                </a:solidFill>
              </a:rPr>
              <a: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LLMs lack efficient mechanisms to integrate new knowledge without retraining.</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Current RAG methods struggle with multi‐hop questions requiring knowledge from multiple passages.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rPr>
              <a:t>Key Challenge</a:t>
            </a:r>
            <a:r>
              <a:rPr lang="en" sz="1600">
                <a:solidFill>
                  <a:schemeClr val="dk1"/>
                </a:solidFill>
              </a:rPr>
              <a: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Passages are encoded in isolation. Even multi‐step retrieval can be slow, expensive, or inaccurate for certain complex queries.</a:t>
            </a:r>
            <a:endParaRPr sz="1600">
              <a:solidFill>
                <a:schemeClr val="dk1"/>
              </a:solidFill>
            </a:endParaRPr>
          </a:p>
          <a:p>
            <a:pPr indent="0" lvl="0" marL="0" rtl="0" algn="l">
              <a:spcBef>
                <a:spcPts val="1200"/>
              </a:spcBef>
              <a:spcAft>
                <a:spcPts val="0"/>
              </a:spcAft>
              <a:buNone/>
            </a:pPr>
            <a:r>
              <a:t/>
            </a:r>
            <a:endParaRPr b="1">
              <a:solidFill>
                <a:srgbClr val="0E0E0E"/>
              </a:solidFill>
            </a:endParaRPr>
          </a:p>
          <a:p>
            <a:pPr indent="0" lvl="0" marL="0" rtl="0" algn="l">
              <a:spcBef>
                <a:spcPts val="0"/>
              </a:spcBef>
              <a:spcAft>
                <a:spcPts val="1200"/>
              </a:spcAft>
              <a:buNone/>
            </a:pPr>
            <a:r>
              <a:t/>
            </a:r>
            <a:endParaRPr/>
          </a:p>
        </p:txBody>
      </p:sp>
      <p:pic>
        <p:nvPicPr>
          <p:cNvPr id="243" name="Google Shape;243;p35"/>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4000"/>
              <a:buFont typeface="Arial"/>
              <a:buNone/>
            </a:pPr>
            <a:r>
              <a:rPr b="1" lang="en" sz="2500">
                <a:solidFill>
                  <a:srgbClr val="0E0E0E"/>
                </a:solidFill>
              </a:rPr>
              <a:t>Neurobiological Theory</a:t>
            </a:r>
            <a:endParaRPr sz="2500"/>
          </a:p>
          <a:p>
            <a:pPr indent="0" lvl="0" marL="0" rtl="0" algn="l">
              <a:spcBef>
                <a:spcPts val="0"/>
              </a:spcBef>
              <a:spcAft>
                <a:spcPts val="0"/>
              </a:spcAft>
              <a:buNone/>
            </a:pPr>
            <a:r>
              <a:t/>
            </a:r>
            <a:endParaRPr/>
          </a:p>
        </p:txBody>
      </p:sp>
      <p:sp>
        <p:nvSpPr>
          <p:cNvPr id="249" name="Google Shape;24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Hippocampal Indexing Theory → HippoRAG</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Hippocampal Indexing Theory:</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Neocortex = memory storage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Hippocampus = index</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Parahippocampal regions = pipeline</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Analogy for LLMs:</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600"/>
          </a:p>
        </p:txBody>
      </p:sp>
      <p:pic>
        <p:nvPicPr>
          <p:cNvPr id="250" name="Google Shape;250;p36"/>
          <p:cNvPicPr preferRelativeResize="0"/>
          <p:nvPr/>
        </p:nvPicPr>
        <p:blipFill rotWithShape="1">
          <a:blip r:embed="rId3">
            <a:alphaModFix/>
          </a:blip>
          <a:srcRect b="2171" l="0" r="1302" t="0"/>
          <a:stretch/>
        </p:blipFill>
        <p:spPr>
          <a:xfrm>
            <a:off x="478100" y="3338050"/>
            <a:ext cx="3611900" cy="1729250"/>
          </a:xfrm>
          <a:prstGeom prst="rect">
            <a:avLst/>
          </a:prstGeom>
          <a:noFill/>
          <a:ln>
            <a:noFill/>
          </a:ln>
        </p:spPr>
      </p:pic>
      <p:pic>
        <p:nvPicPr>
          <p:cNvPr id="251" name="Google Shape;251;p36"/>
          <p:cNvPicPr preferRelativeResize="0"/>
          <p:nvPr/>
        </p:nvPicPr>
        <p:blipFill>
          <a:blip r:embed="rId4">
            <a:alphaModFix/>
          </a:blip>
          <a:stretch>
            <a:fillRect/>
          </a:stretch>
        </p:blipFill>
        <p:spPr>
          <a:xfrm>
            <a:off x="4949400" y="1152475"/>
            <a:ext cx="4075976" cy="297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2500">
              <a:solidFill>
                <a:srgbClr val="0E0E0E"/>
              </a:solidFill>
            </a:endParaRPr>
          </a:p>
          <a:p>
            <a:pPr indent="0" lvl="0" marL="0" rtl="0" algn="l">
              <a:spcBef>
                <a:spcPts val="0"/>
              </a:spcBef>
              <a:spcAft>
                <a:spcPts val="0"/>
              </a:spcAft>
              <a:buNone/>
            </a:pPr>
            <a:r>
              <a:t/>
            </a:r>
            <a:endParaRPr/>
          </a:p>
        </p:txBody>
      </p:sp>
      <p:sp>
        <p:nvSpPr>
          <p:cNvPr id="257" name="Google Shape;25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37"/>
          <p:cNvPicPr preferRelativeResize="0"/>
          <p:nvPr/>
        </p:nvPicPr>
        <p:blipFill>
          <a:blip r:embed="rId3">
            <a:alphaModFix/>
          </a:blip>
          <a:stretch>
            <a:fillRect/>
          </a:stretch>
        </p:blipFill>
        <p:spPr>
          <a:xfrm>
            <a:off x="1230049" y="772875"/>
            <a:ext cx="6888625" cy="3925124"/>
          </a:xfrm>
          <a:prstGeom prst="rect">
            <a:avLst/>
          </a:prstGeom>
          <a:noFill/>
          <a:ln>
            <a:noFill/>
          </a:ln>
        </p:spPr>
      </p:pic>
      <p:pic>
        <p:nvPicPr>
          <p:cNvPr id="259" name="Google Shape;259;p37"/>
          <p:cNvPicPr preferRelativeResize="0"/>
          <p:nvPr/>
        </p:nvPicPr>
        <p:blipFill>
          <a:blip r:embed="rId4">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solidFill>
                  <a:srgbClr val="0E0E0E"/>
                </a:solidFill>
              </a:rPr>
              <a:t>Multi‐Hop Questions</a:t>
            </a:r>
            <a:endParaRPr b="1" sz="2500">
              <a:solidFill>
                <a:srgbClr val="0E0E0E"/>
              </a:solidFill>
            </a:endParaRPr>
          </a:p>
          <a:p>
            <a:pPr indent="0" lvl="0" marL="0" rtl="0" algn="l">
              <a:spcBef>
                <a:spcPts val="0"/>
              </a:spcBef>
              <a:spcAft>
                <a:spcPts val="0"/>
              </a:spcAft>
              <a:buNone/>
            </a:pPr>
            <a:r>
              <a:t/>
            </a:r>
            <a:endParaRPr/>
          </a:p>
        </p:txBody>
      </p:sp>
      <p:sp>
        <p:nvSpPr>
          <p:cNvPr id="265" name="Google Shape;26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900"/>
              </a:spcBef>
              <a:spcAft>
                <a:spcPts val="0"/>
              </a:spcAft>
              <a:buClr>
                <a:srgbClr val="0E0E0E"/>
              </a:buClr>
              <a:buSzPts val="1600"/>
              <a:buChar char="●"/>
            </a:pPr>
            <a:r>
              <a:rPr b="1" lang="en" sz="1600">
                <a:solidFill>
                  <a:srgbClr val="0E0E0E"/>
                </a:solidFill>
              </a:rPr>
              <a:t>Definition</a:t>
            </a:r>
            <a:r>
              <a:rPr lang="en" sz="1600">
                <a:solidFill>
                  <a:srgbClr val="0E0E0E"/>
                </a:solidFill>
              </a:rPr>
              <a:t>: A question whose answer requires info from multiple sources or “hops.”</a:t>
            </a:r>
            <a:endParaRPr sz="1600">
              <a:solidFill>
                <a:srgbClr val="0E0E0E"/>
              </a:solidFill>
            </a:endParaRPr>
          </a:p>
          <a:p>
            <a:pPr indent="-330200" lvl="0" marL="457200" rtl="0" algn="l">
              <a:spcBef>
                <a:spcPts val="0"/>
              </a:spcBef>
              <a:spcAft>
                <a:spcPts val="0"/>
              </a:spcAft>
              <a:buClr>
                <a:srgbClr val="0E0E0E"/>
              </a:buClr>
              <a:buSzPts val="1600"/>
              <a:buChar char="●"/>
            </a:pPr>
            <a:r>
              <a:rPr b="1" lang="en" sz="1600">
                <a:solidFill>
                  <a:srgbClr val="0E0E0E"/>
                </a:solidFill>
              </a:rPr>
              <a:t>Examples</a:t>
            </a:r>
            <a:r>
              <a:rPr lang="en" sz="1600">
                <a:solidFill>
                  <a:srgbClr val="0E0E0E"/>
                </a:solidFill>
              </a:rPr>
              <a:t>:</a:t>
            </a:r>
            <a:endParaRPr sz="1600">
              <a:solidFill>
                <a:srgbClr val="0E0E0E"/>
              </a:solidFill>
            </a:endParaRPr>
          </a:p>
          <a:p>
            <a:pPr indent="-330200" lvl="1" marL="914400" rtl="0" algn="l">
              <a:spcBef>
                <a:spcPts val="0"/>
              </a:spcBef>
              <a:spcAft>
                <a:spcPts val="0"/>
              </a:spcAft>
              <a:buClr>
                <a:srgbClr val="0E0E0E"/>
              </a:buClr>
              <a:buSzPts val="1600"/>
              <a:buChar char="○"/>
            </a:pPr>
            <a:r>
              <a:rPr lang="en" sz="1600">
                <a:solidFill>
                  <a:srgbClr val="0E0E0E"/>
                </a:solidFill>
              </a:rPr>
              <a:t>“In which district was Alhandra born?”</a:t>
            </a:r>
            <a:endParaRPr sz="1600">
              <a:solidFill>
                <a:srgbClr val="0E0E0E"/>
              </a:solidFill>
            </a:endParaRPr>
          </a:p>
          <a:p>
            <a:pPr indent="-330200" lvl="1" marL="914400" rtl="0" algn="l">
              <a:spcBef>
                <a:spcPts val="0"/>
              </a:spcBef>
              <a:spcAft>
                <a:spcPts val="0"/>
              </a:spcAft>
              <a:buClr>
                <a:srgbClr val="0E0E0E"/>
              </a:buClr>
              <a:buSzPts val="1600"/>
              <a:buChar char="○"/>
            </a:pPr>
            <a:r>
              <a:rPr lang="en" sz="1600">
                <a:solidFill>
                  <a:srgbClr val="0E0E0E"/>
                </a:solidFill>
              </a:rPr>
              <a:t>“Which Stanford professor works on Alzheimer’s?”</a:t>
            </a:r>
            <a:endParaRPr sz="1600">
              <a:solidFill>
                <a:srgbClr val="0E0E0E"/>
              </a:solidFill>
            </a:endParaRPr>
          </a:p>
          <a:p>
            <a:pPr indent="-330200" lvl="0" marL="457200" rtl="0" algn="l">
              <a:spcBef>
                <a:spcPts val="0"/>
              </a:spcBef>
              <a:spcAft>
                <a:spcPts val="0"/>
              </a:spcAft>
              <a:buClr>
                <a:srgbClr val="0E0E0E"/>
              </a:buClr>
              <a:buSzPts val="1600"/>
              <a:buChar char="●"/>
            </a:pPr>
            <a:r>
              <a:rPr b="1" lang="en" sz="1600">
                <a:solidFill>
                  <a:srgbClr val="0E0E0E"/>
                </a:solidFill>
              </a:rPr>
              <a:t>Two Types</a:t>
            </a:r>
            <a:endParaRPr b="1" sz="1600">
              <a:solidFill>
                <a:srgbClr val="0E0E0E"/>
              </a:solidFill>
            </a:endParaRPr>
          </a:p>
          <a:p>
            <a:pPr indent="-330200" lvl="1" marL="914400" rtl="0" algn="l">
              <a:spcBef>
                <a:spcPts val="0"/>
              </a:spcBef>
              <a:spcAft>
                <a:spcPts val="0"/>
              </a:spcAft>
              <a:buClr>
                <a:srgbClr val="0E0E0E"/>
              </a:buClr>
              <a:buSzPts val="1600"/>
              <a:buChar char="○"/>
            </a:pPr>
            <a:r>
              <a:rPr b="1" lang="en" sz="1600">
                <a:solidFill>
                  <a:srgbClr val="0E0E0E"/>
                </a:solidFill>
              </a:rPr>
              <a:t>Path‐Following</a:t>
            </a:r>
            <a:r>
              <a:rPr lang="en" sz="1600">
                <a:solidFill>
                  <a:srgbClr val="0E0E0E"/>
                </a:solidFill>
              </a:rPr>
              <a:t>: More linear (“A → B → C → answer”).one known chain.</a:t>
            </a:r>
            <a:endParaRPr sz="1600">
              <a:solidFill>
                <a:srgbClr val="0E0E0E"/>
              </a:solidFill>
            </a:endParaRPr>
          </a:p>
          <a:p>
            <a:pPr indent="-323850" lvl="2" marL="1371600" rtl="0" algn="l">
              <a:spcBef>
                <a:spcPts val="0"/>
              </a:spcBef>
              <a:spcAft>
                <a:spcPts val="0"/>
              </a:spcAft>
              <a:buClr>
                <a:srgbClr val="0E0E0E"/>
              </a:buClr>
              <a:buSzPts val="1500"/>
              <a:buChar char="■"/>
            </a:pPr>
            <a:r>
              <a:rPr lang="en" sz="1500">
                <a:solidFill>
                  <a:srgbClr val="0E0E0E"/>
                </a:solidFill>
              </a:rPr>
              <a:t>eg.</a:t>
            </a:r>
            <a:r>
              <a:rPr lang="en" sz="1500">
                <a:solidFill>
                  <a:schemeClr val="dk1"/>
                </a:solidFill>
              </a:rPr>
              <a:t>like ‘Alhandra was born in which district?’ → you find District X → then discover the next fact from there</a:t>
            </a:r>
            <a:endParaRPr sz="1500">
              <a:solidFill>
                <a:srgbClr val="0E0E0E"/>
              </a:solidFill>
            </a:endParaRPr>
          </a:p>
          <a:p>
            <a:pPr indent="-330200" lvl="1" marL="914400" rtl="0" algn="l">
              <a:spcBef>
                <a:spcPts val="0"/>
              </a:spcBef>
              <a:spcAft>
                <a:spcPts val="0"/>
              </a:spcAft>
              <a:buClr>
                <a:srgbClr val="0E0E0E"/>
              </a:buClr>
              <a:buSzPts val="1600"/>
              <a:buChar char="○"/>
            </a:pPr>
            <a:r>
              <a:rPr b="1" lang="en" sz="1600">
                <a:solidFill>
                  <a:srgbClr val="0E0E0E"/>
                </a:solidFill>
              </a:rPr>
              <a:t>Path‐Finding</a:t>
            </a:r>
            <a:r>
              <a:rPr lang="en" sz="1600">
                <a:solidFill>
                  <a:srgbClr val="0E0E0E"/>
                </a:solidFill>
              </a:rPr>
              <a:t>: Multiple routes; more open‐ended; standard RAG can get lost.”</a:t>
            </a:r>
            <a:endParaRPr sz="1600">
              <a:solidFill>
                <a:srgbClr val="0E0E0E"/>
              </a:solidFill>
            </a:endParaRPr>
          </a:p>
          <a:p>
            <a:pPr indent="0" lvl="0" marL="0" rtl="0" algn="l">
              <a:spcBef>
                <a:spcPts val="0"/>
              </a:spcBef>
              <a:spcAft>
                <a:spcPts val="1200"/>
              </a:spcAft>
              <a:buNone/>
            </a:pPr>
            <a:r>
              <a:t/>
            </a:r>
            <a:endParaRPr/>
          </a:p>
        </p:txBody>
      </p:sp>
      <p:pic>
        <p:nvPicPr>
          <p:cNvPr id="266" name="Google Shape;266;p38"/>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HippoRAG Pipeline</a:t>
            </a:r>
            <a:endParaRPr b="1"/>
          </a:p>
        </p:txBody>
      </p:sp>
      <p:sp>
        <p:nvSpPr>
          <p:cNvPr id="272" name="Google Shape;27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03200" lvl="0" marL="215900" rtl="0" algn="l">
              <a:spcBef>
                <a:spcPts val="900"/>
              </a:spcBef>
              <a:spcAft>
                <a:spcPts val="0"/>
              </a:spcAft>
              <a:buClr>
                <a:schemeClr val="dk1"/>
              </a:buClr>
              <a:buSzPts val="1100"/>
              <a:buFont typeface="Arial"/>
              <a:buNone/>
            </a:pPr>
            <a:r>
              <a:rPr b="1" lang="en" sz="1600">
                <a:solidFill>
                  <a:srgbClr val="0E0E0E"/>
                </a:solidFill>
              </a:rPr>
              <a:t>Offline Indexing</a:t>
            </a:r>
            <a:endParaRPr b="1" sz="1600">
              <a:solidFill>
                <a:srgbClr val="0E0E0E"/>
              </a:solidFill>
            </a:endParaRPr>
          </a:p>
          <a:p>
            <a:pPr indent="-330200" lvl="0" marL="457200" rtl="0" algn="l">
              <a:spcBef>
                <a:spcPts val="900"/>
              </a:spcBef>
              <a:spcAft>
                <a:spcPts val="0"/>
              </a:spcAft>
              <a:buClr>
                <a:srgbClr val="0E0E0E"/>
              </a:buClr>
              <a:buSzPts val="1600"/>
              <a:buChar char="●"/>
            </a:pPr>
            <a:r>
              <a:rPr lang="en" sz="1600">
                <a:solidFill>
                  <a:srgbClr val="0E0E0E"/>
                </a:solidFill>
              </a:rPr>
              <a:t>Build knowledge graph (KG) via OpenIE</a:t>
            </a:r>
            <a:endParaRPr sz="1600">
              <a:solidFill>
                <a:srgbClr val="0E0E0E"/>
              </a:solidFill>
            </a:endParaRPr>
          </a:p>
          <a:p>
            <a:pPr indent="-330200" lvl="0" marL="457200" rtl="0" algn="l">
              <a:spcBef>
                <a:spcPts val="0"/>
              </a:spcBef>
              <a:spcAft>
                <a:spcPts val="0"/>
              </a:spcAft>
              <a:buClr>
                <a:srgbClr val="0E0E0E"/>
              </a:buClr>
              <a:buSzPts val="1600"/>
              <a:buChar char="●"/>
            </a:pPr>
            <a:r>
              <a:rPr lang="en" sz="1600">
                <a:solidFill>
                  <a:srgbClr val="0E0E0E"/>
                </a:solidFill>
              </a:rPr>
              <a:t>Nodes: noun phrases</a:t>
            </a:r>
            <a:endParaRPr sz="1600">
              <a:solidFill>
                <a:srgbClr val="0E0E0E"/>
              </a:solidFill>
            </a:endParaRPr>
          </a:p>
          <a:p>
            <a:pPr indent="-330200" lvl="0" marL="457200" rtl="0" algn="l">
              <a:spcBef>
                <a:spcPts val="0"/>
              </a:spcBef>
              <a:spcAft>
                <a:spcPts val="0"/>
              </a:spcAft>
              <a:buClr>
                <a:srgbClr val="0E0E0E"/>
              </a:buClr>
              <a:buSzPts val="1600"/>
              <a:buChar char="●"/>
            </a:pPr>
            <a:r>
              <a:rPr lang="en" sz="1600">
                <a:solidFill>
                  <a:srgbClr val="0E0E0E"/>
                </a:solidFill>
              </a:rPr>
              <a:t>Edges: relationships/synonyms</a:t>
            </a:r>
            <a:endParaRPr sz="1600">
              <a:solidFill>
                <a:srgbClr val="0E0E0E"/>
              </a:solidFill>
            </a:endParaRPr>
          </a:p>
          <a:p>
            <a:pPr indent="-203200" lvl="0" marL="215900" rtl="0" algn="l">
              <a:spcBef>
                <a:spcPts val="900"/>
              </a:spcBef>
              <a:spcAft>
                <a:spcPts val="0"/>
              </a:spcAft>
              <a:buClr>
                <a:schemeClr val="dk1"/>
              </a:buClr>
              <a:buSzPts val="1100"/>
              <a:buFont typeface="Arial"/>
              <a:buNone/>
            </a:pPr>
            <a:r>
              <a:rPr b="1" lang="en" sz="1600">
                <a:solidFill>
                  <a:srgbClr val="0E0E0E"/>
                </a:solidFill>
              </a:rPr>
              <a:t>Online Retrieval</a:t>
            </a:r>
            <a:endParaRPr b="1" sz="1600">
              <a:solidFill>
                <a:srgbClr val="0E0E0E"/>
              </a:solidFill>
            </a:endParaRPr>
          </a:p>
          <a:p>
            <a:pPr indent="-330200" lvl="0" marL="457200" rtl="0" algn="l">
              <a:spcBef>
                <a:spcPts val="900"/>
              </a:spcBef>
              <a:spcAft>
                <a:spcPts val="0"/>
              </a:spcAft>
              <a:buClr>
                <a:srgbClr val="0E0E0E"/>
              </a:buClr>
              <a:buSzPts val="1600"/>
              <a:buChar char="●"/>
            </a:pPr>
            <a:r>
              <a:rPr lang="en" sz="1600">
                <a:solidFill>
                  <a:srgbClr val="0E0E0E"/>
                </a:solidFill>
              </a:rPr>
              <a:t>Seed KG with query entities (NER or embeddings)</a:t>
            </a:r>
            <a:endParaRPr sz="1600">
              <a:solidFill>
                <a:srgbClr val="0E0E0E"/>
              </a:solidFill>
            </a:endParaRPr>
          </a:p>
          <a:p>
            <a:pPr indent="-330200" lvl="0" marL="457200" rtl="0" algn="l">
              <a:spcBef>
                <a:spcPts val="0"/>
              </a:spcBef>
              <a:spcAft>
                <a:spcPts val="0"/>
              </a:spcAft>
              <a:buClr>
                <a:srgbClr val="0E0E0E"/>
              </a:buClr>
              <a:buSzPts val="1600"/>
              <a:buChar char="●"/>
            </a:pPr>
            <a:r>
              <a:rPr lang="en" sz="1600">
                <a:solidFill>
                  <a:srgbClr val="0E0E0E"/>
                </a:solidFill>
              </a:rPr>
              <a:t>Run Personalized PageRank once</a:t>
            </a:r>
            <a:endParaRPr sz="1600">
              <a:solidFill>
                <a:srgbClr val="0E0E0E"/>
              </a:solidFill>
            </a:endParaRPr>
          </a:p>
          <a:p>
            <a:pPr indent="-330200" lvl="0" marL="457200" rtl="0" algn="l">
              <a:spcBef>
                <a:spcPts val="0"/>
              </a:spcBef>
              <a:spcAft>
                <a:spcPts val="0"/>
              </a:spcAft>
              <a:buClr>
                <a:srgbClr val="0E0E0E"/>
              </a:buClr>
              <a:buSzPts val="1600"/>
              <a:buChar char="●"/>
            </a:pPr>
            <a:r>
              <a:rPr lang="en" sz="1600">
                <a:solidFill>
                  <a:srgbClr val="0E0E0E"/>
                </a:solidFill>
              </a:rPr>
              <a:t>Efficient multi‐hop retrieval</a:t>
            </a:r>
            <a:endParaRPr sz="1600">
              <a:solidFill>
                <a:srgbClr val="0E0E0E"/>
              </a:solidFill>
            </a:endParaRPr>
          </a:p>
          <a:p>
            <a:pPr indent="0" lvl="0" marL="0" rtl="0" algn="l">
              <a:lnSpc>
                <a:spcPct val="95000"/>
              </a:lnSpc>
              <a:spcBef>
                <a:spcPts val="1200"/>
              </a:spcBef>
              <a:spcAft>
                <a:spcPts val="1200"/>
              </a:spcAft>
              <a:buNone/>
            </a:pPr>
            <a:r>
              <a:t/>
            </a:r>
            <a:endParaRPr b="1" sz="1646">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Offline Indexing</a:t>
            </a:r>
            <a:endParaRPr b="1"/>
          </a:p>
        </p:txBody>
      </p:sp>
      <p:pic>
        <p:nvPicPr>
          <p:cNvPr id="278" name="Google Shape;278;p40"/>
          <p:cNvPicPr preferRelativeResize="0"/>
          <p:nvPr/>
        </p:nvPicPr>
        <p:blipFill rotWithShape="1">
          <a:blip r:embed="rId3">
            <a:alphaModFix/>
          </a:blip>
          <a:srcRect b="25786" l="5276" r="0" t="41883"/>
          <a:stretch/>
        </p:blipFill>
        <p:spPr>
          <a:xfrm>
            <a:off x="1327475" y="3759875"/>
            <a:ext cx="6644200" cy="1236575"/>
          </a:xfrm>
          <a:prstGeom prst="rect">
            <a:avLst/>
          </a:prstGeom>
          <a:noFill/>
          <a:ln>
            <a:noFill/>
          </a:ln>
        </p:spPr>
      </p:pic>
      <p:sp>
        <p:nvSpPr>
          <p:cNvPr id="279" name="Google Shape;279;p40"/>
          <p:cNvSpPr txBox="1"/>
          <p:nvPr/>
        </p:nvSpPr>
        <p:spPr>
          <a:xfrm>
            <a:off x="7876725" y="4804800"/>
            <a:ext cx="102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HippoRAG(5)</a:t>
            </a:r>
            <a:endParaRPr sz="1000">
              <a:solidFill>
                <a:schemeClr val="dk2"/>
              </a:solidFill>
            </a:endParaRPr>
          </a:p>
        </p:txBody>
      </p:sp>
      <p:sp>
        <p:nvSpPr>
          <p:cNvPr id="280" name="Google Shape;280;p40"/>
          <p:cNvSpPr txBox="1"/>
          <p:nvPr/>
        </p:nvSpPr>
        <p:spPr>
          <a:xfrm>
            <a:off x="311700" y="1172150"/>
            <a:ext cx="7876200" cy="31584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Char char="●"/>
            </a:pPr>
            <a:r>
              <a:rPr b="1" lang="en" sz="1500">
                <a:solidFill>
                  <a:schemeClr val="dk1"/>
                </a:solidFill>
              </a:rPr>
              <a:t>Neocortex (LLM) + OpenIE</a:t>
            </a:r>
            <a:endParaRPr b="1" sz="1500">
              <a:solidFill>
                <a:schemeClr val="dk1"/>
              </a:solidFill>
            </a:endParaRPr>
          </a:p>
          <a:p>
            <a:pPr indent="-323850" lvl="1" marL="914400" rtl="0" algn="l">
              <a:lnSpc>
                <a:spcPct val="100000"/>
              </a:lnSpc>
              <a:spcBef>
                <a:spcPts val="0"/>
              </a:spcBef>
              <a:spcAft>
                <a:spcPts val="0"/>
              </a:spcAft>
              <a:buClr>
                <a:schemeClr val="dk1"/>
              </a:buClr>
              <a:buSzPts val="1500"/>
              <a:buChar char="○"/>
            </a:pPr>
            <a:r>
              <a:rPr lang="en" sz="1500">
                <a:solidFill>
                  <a:schemeClr val="dk1"/>
                </a:solidFill>
              </a:rPr>
              <a:t>Passages → instruction‐tuned LLM (e.g. GPT‐3.5)</a:t>
            </a:r>
            <a:endParaRPr sz="1500">
              <a:solidFill>
                <a:schemeClr val="dk1"/>
              </a:solidFill>
            </a:endParaRPr>
          </a:p>
          <a:p>
            <a:pPr indent="-323850" lvl="1" marL="914400" rtl="0" algn="l">
              <a:lnSpc>
                <a:spcPct val="100000"/>
              </a:lnSpc>
              <a:spcBef>
                <a:spcPts val="0"/>
              </a:spcBef>
              <a:spcAft>
                <a:spcPts val="0"/>
              </a:spcAft>
              <a:buClr>
                <a:schemeClr val="dk1"/>
              </a:buClr>
              <a:buSzPts val="1500"/>
              <a:buChar char="○"/>
            </a:pPr>
            <a:r>
              <a:rPr lang="en" sz="1500">
                <a:solidFill>
                  <a:schemeClr val="dk1"/>
                </a:solidFill>
              </a:rPr>
              <a:t>Extracts noun phrases/relationships, forming triples: (“Thomas,” “researches,” “Alzheimer’s”)</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Parahippocampal Regions (Retrieval Encoders)</a:t>
            </a:r>
            <a:endParaRPr b="1" sz="1500">
              <a:solidFill>
                <a:schemeClr val="dk1"/>
              </a:solidFill>
            </a:endParaRPr>
          </a:p>
          <a:p>
            <a:pPr indent="-323850" lvl="1" marL="914400" rtl="0" algn="l">
              <a:lnSpc>
                <a:spcPct val="100000"/>
              </a:lnSpc>
              <a:spcBef>
                <a:spcPts val="0"/>
              </a:spcBef>
              <a:spcAft>
                <a:spcPts val="0"/>
              </a:spcAft>
              <a:buClr>
                <a:schemeClr val="dk1"/>
              </a:buClr>
              <a:buSzPts val="1500"/>
              <a:buChar char="○"/>
            </a:pPr>
            <a:r>
              <a:rPr lang="en" sz="1500">
                <a:solidFill>
                  <a:schemeClr val="dk1"/>
                </a:solidFill>
              </a:rPr>
              <a:t>Dense retriever (Contriever, ColBERTv2) detects </a:t>
            </a:r>
            <a:r>
              <a:rPr b="1" lang="en" sz="1500">
                <a:solidFill>
                  <a:schemeClr val="dk1"/>
                </a:solidFill>
              </a:rPr>
              <a:t>synonymy </a:t>
            </a:r>
            <a:r>
              <a:rPr lang="en" sz="1500">
                <a:solidFill>
                  <a:schemeClr val="dk1"/>
                </a:solidFill>
              </a:rPr>
              <a:t>E.g., “Prof. Thomas” ↔ “Thomas”</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Hippocampus (KG Construction)</a:t>
            </a:r>
            <a:endParaRPr b="1" sz="1500">
              <a:solidFill>
                <a:schemeClr val="dk1"/>
              </a:solidFill>
            </a:endParaRPr>
          </a:p>
          <a:p>
            <a:pPr indent="-323850" lvl="1" marL="914400" rtl="0" algn="l">
              <a:lnSpc>
                <a:spcPct val="100000"/>
              </a:lnSpc>
              <a:spcBef>
                <a:spcPts val="0"/>
              </a:spcBef>
              <a:spcAft>
                <a:spcPts val="0"/>
              </a:spcAft>
              <a:buClr>
                <a:schemeClr val="dk1"/>
              </a:buClr>
              <a:buSzPts val="1500"/>
              <a:buChar char="○"/>
            </a:pPr>
            <a:r>
              <a:rPr lang="en" sz="1500">
                <a:solidFill>
                  <a:schemeClr val="dk1"/>
                </a:solidFill>
              </a:rPr>
              <a:t>Integrate triples + synonym edges in a </a:t>
            </a:r>
            <a:r>
              <a:rPr b="1" lang="en" sz="1500">
                <a:solidFill>
                  <a:schemeClr val="dk1"/>
                </a:solidFill>
              </a:rPr>
              <a:t>knowledge graph</a:t>
            </a:r>
            <a:endParaRPr b="1" sz="1500">
              <a:solidFill>
                <a:schemeClr val="dk1"/>
              </a:solidFill>
            </a:endParaRPr>
          </a:p>
          <a:p>
            <a:pPr indent="-323850" lvl="1" marL="914400" rtl="0" algn="l">
              <a:lnSpc>
                <a:spcPct val="100000"/>
              </a:lnSpc>
              <a:spcBef>
                <a:spcPts val="0"/>
              </a:spcBef>
              <a:spcAft>
                <a:spcPts val="0"/>
              </a:spcAft>
              <a:buClr>
                <a:schemeClr val="dk1"/>
              </a:buClr>
              <a:buSzPts val="1500"/>
              <a:buChar char="○"/>
            </a:pPr>
            <a:r>
              <a:rPr lang="en" sz="1500">
                <a:solidFill>
                  <a:schemeClr val="dk1"/>
                </a:solidFill>
              </a:rPr>
              <a:t>Tie each node to the passages that mention it</a:t>
            </a:r>
            <a:endParaRPr sz="15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Online Retrieval</a:t>
            </a:r>
            <a:endParaRPr b="1"/>
          </a:p>
          <a:p>
            <a:pPr indent="0" lvl="0" marL="0" rtl="0" algn="l">
              <a:spcBef>
                <a:spcPts val="0"/>
              </a:spcBef>
              <a:spcAft>
                <a:spcPts val="0"/>
              </a:spcAft>
              <a:buNone/>
            </a:pPr>
            <a:r>
              <a:t/>
            </a:r>
            <a:endParaRPr b="1"/>
          </a:p>
        </p:txBody>
      </p:sp>
      <p:pic>
        <p:nvPicPr>
          <p:cNvPr id="286" name="Google Shape;286;p41"/>
          <p:cNvPicPr preferRelativeResize="0"/>
          <p:nvPr/>
        </p:nvPicPr>
        <p:blipFill rotWithShape="1">
          <a:blip r:embed="rId3">
            <a:alphaModFix/>
          </a:blip>
          <a:srcRect b="2631" l="3741" r="1534" t="71154"/>
          <a:stretch/>
        </p:blipFill>
        <p:spPr>
          <a:xfrm>
            <a:off x="1327475" y="3993825"/>
            <a:ext cx="6644200" cy="1002625"/>
          </a:xfrm>
          <a:prstGeom prst="rect">
            <a:avLst/>
          </a:prstGeom>
          <a:noFill/>
          <a:ln>
            <a:noFill/>
          </a:ln>
        </p:spPr>
      </p:pic>
      <p:sp>
        <p:nvSpPr>
          <p:cNvPr id="287" name="Google Shape;287;p41"/>
          <p:cNvSpPr txBox="1"/>
          <p:nvPr/>
        </p:nvSpPr>
        <p:spPr>
          <a:xfrm>
            <a:off x="7876725" y="4804800"/>
            <a:ext cx="102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HippoRAG(5)</a:t>
            </a:r>
            <a:endParaRPr sz="1000">
              <a:solidFill>
                <a:schemeClr val="dk2"/>
              </a:solidFill>
            </a:endParaRPr>
          </a:p>
        </p:txBody>
      </p:sp>
      <p:sp>
        <p:nvSpPr>
          <p:cNvPr id="288" name="Google Shape;288;p41"/>
          <p:cNvSpPr txBox="1"/>
          <p:nvPr/>
        </p:nvSpPr>
        <p:spPr>
          <a:xfrm>
            <a:off x="311700" y="1172150"/>
            <a:ext cx="7876200" cy="3158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Neocortex (LLM) for NER</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Query: “Which Stanford professor works on Alzheimer’s?”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LLM extracts named entities: “Stanford,” “Alzheimer’s”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Parahippocampal Regions (Retrieval Encoders) for Query Nodes</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Find KG nodes most similar to “Stanford,” “Alzheimer’s”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These become the “seed” nodes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Hippocampus (Personalized PageRank)</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Run PPR from seed nodes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Probability flows through edges → highlight relevant subgraph</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Rank passages based on final node scores</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0" y="560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 based </a:t>
            </a:r>
            <a:r>
              <a:rPr lang="en"/>
              <a:t>Retrieval</a:t>
            </a:r>
            <a:r>
              <a:rPr lang="en"/>
              <a:t> Process</a:t>
            </a:r>
            <a:endParaRPr/>
          </a:p>
        </p:txBody>
      </p:sp>
      <p:pic>
        <p:nvPicPr>
          <p:cNvPr id="69" name="Google Shape;69;p15"/>
          <p:cNvPicPr preferRelativeResize="0"/>
          <p:nvPr/>
        </p:nvPicPr>
        <p:blipFill>
          <a:blip r:embed="rId3">
            <a:alphaModFix/>
          </a:blip>
          <a:stretch>
            <a:fillRect/>
          </a:stretch>
        </p:blipFill>
        <p:spPr>
          <a:xfrm>
            <a:off x="7048500" y="4667250"/>
            <a:ext cx="2095500" cy="476250"/>
          </a:xfrm>
          <a:prstGeom prst="rect">
            <a:avLst/>
          </a:prstGeom>
          <a:noFill/>
          <a:ln>
            <a:noFill/>
          </a:ln>
        </p:spPr>
      </p:pic>
      <p:sp>
        <p:nvSpPr>
          <p:cNvPr id="70" name="Google Shape;70;p15"/>
          <p:cNvSpPr txBox="1"/>
          <p:nvPr/>
        </p:nvSpPr>
        <p:spPr>
          <a:xfrm>
            <a:off x="166000" y="4548425"/>
            <a:ext cx="6162900" cy="9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rPr>
              <a:t>REACT</a:t>
            </a:r>
            <a:r>
              <a:rPr lang="en" sz="1050">
                <a:solidFill>
                  <a:schemeClr val="dk1"/>
                </a:solidFill>
              </a:rPr>
              <a:t> </a:t>
            </a:r>
            <a:r>
              <a:rPr lang="en" sz="1300">
                <a:solidFill>
                  <a:schemeClr val="dk1"/>
                </a:solidFill>
              </a:rPr>
              <a:t>: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S</a:t>
            </a:r>
            <a:r>
              <a:rPr lang="en" sz="1050">
                <a:solidFill>
                  <a:schemeClr val="dk1"/>
                </a:solidFill>
              </a:rPr>
              <a:t>YNERGIZING </a:t>
            </a:r>
            <a:r>
              <a:rPr lang="en" sz="1300">
                <a:solidFill>
                  <a:schemeClr val="dk1"/>
                </a:solidFill>
              </a:rPr>
              <a:t>R</a:t>
            </a:r>
            <a:r>
              <a:rPr lang="en" sz="1050">
                <a:solidFill>
                  <a:schemeClr val="dk1"/>
                </a:solidFill>
              </a:rPr>
              <a:t>EASONING AND </a:t>
            </a:r>
            <a:r>
              <a:rPr lang="en" sz="1300">
                <a:solidFill>
                  <a:schemeClr val="dk1"/>
                </a:solidFill>
              </a:rPr>
              <a:t>A</a:t>
            </a:r>
            <a:r>
              <a:rPr lang="en" sz="1050">
                <a:solidFill>
                  <a:schemeClr val="dk1"/>
                </a:solidFill>
              </a:rPr>
              <a:t>CTING IN </a:t>
            </a:r>
            <a:r>
              <a:rPr lang="en" sz="1300">
                <a:solidFill>
                  <a:schemeClr val="dk1"/>
                </a:solidFill>
              </a:rPr>
              <a:t>L</a:t>
            </a:r>
            <a:r>
              <a:rPr lang="en" sz="1050">
                <a:solidFill>
                  <a:schemeClr val="dk1"/>
                </a:solidFill>
              </a:rPr>
              <a:t>ANGUAGE </a:t>
            </a:r>
            <a:r>
              <a:rPr lang="en" sz="1300">
                <a:solidFill>
                  <a:schemeClr val="dk1"/>
                </a:solidFill>
              </a:rPr>
              <a:t>M</a:t>
            </a:r>
            <a:r>
              <a:rPr lang="en" sz="1050">
                <a:solidFill>
                  <a:schemeClr val="dk1"/>
                </a:solidFill>
              </a:rPr>
              <a:t>ODELS</a:t>
            </a:r>
            <a:endParaRPr sz="1050">
              <a:solidFill>
                <a:schemeClr val="dk1"/>
              </a:solidFill>
            </a:endParaRPr>
          </a:p>
          <a:p>
            <a:pPr indent="0" lvl="0" marL="0" rtl="0" algn="l">
              <a:spcBef>
                <a:spcPts val="0"/>
              </a:spcBef>
              <a:spcAft>
                <a:spcPts val="0"/>
              </a:spcAft>
              <a:buNone/>
            </a:pPr>
            <a:r>
              <a:t/>
            </a:r>
            <a:endParaRPr sz="1800">
              <a:solidFill>
                <a:schemeClr val="dk2"/>
              </a:solidFill>
            </a:endParaRPr>
          </a:p>
        </p:txBody>
      </p:sp>
      <p:pic>
        <p:nvPicPr>
          <p:cNvPr id="71" name="Google Shape;71;p15"/>
          <p:cNvPicPr preferRelativeResize="0"/>
          <p:nvPr/>
        </p:nvPicPr>
        <p:blipFill>
          <a:blip r:embed="rId4">
            <a:alphaModFix/>
          </a:blip>
          <a:stretch>
            <a:fillRect/>
          </a:stretch>
        </p:blipFill>
        <p:spPr>
          <a:xfrm>
            <a:off x="33900" y="1252501"/>
            <a:ext cx="7952251" cy="3295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Node Specificity</a:t>
            </a:r>
            <a:endParaRPr b="1"/>
          </a:p>
        </p:txBody>
      </p:sp>
      <p:sp>
        <p:nvSpPr>
          <p:cNvPr id="294" name="Google Shape;29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chemeClr val="dk1"/>
                </a:solidFill>
              </a:rPr>
              <a:t>Local Alternative to IDF</a:t>
            </a:r>
            <a:r>
              <a:rPr lang="en" sz="1600">
                <a:solidFill>
                  <a:schemeClr val="dk1"/>
                </a:solidFill>
              </a:rPr>
              <a:t>: si=1/∣Pi∣​∣, where ∣Pi∣ = number of passages containing node i.</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Common Nodes → Lower Weight</a:t>
            </a:r>
            <a:r>
              <a:rPr lang="en" sz="1600">
                <a:solidFill>
                  <a:schemeClr val="dk1"/>
                </a:solidFill>
              </a:rPr>
              <a:t>: “person,” “city,” etc.</a:t>
            </a:r>
            <a:endParaRPr sz="1600">
              <a:solidFill>
                <a:schemeClr val="dk1"/>
              </a:solidFill>
            </a:endParaRPr>
          </a:p>
          <a:p>
            <a:pPr indent="0" lvl="0" marL="0" rtl="0" algn="l">
              <a:spcBef>
                <a:spcPts val="1200"/>
              </a:spcBef>
              <a:spcAft>
                <a:spcPts val="1200"/>
              </a:spcAft>
              <a:buClr>
                <a:schemeClr val="dk1"/>
              </a:buClr>
              <a:buSzPts val="1100"/>
              <a:buFont typeface="Arial"/>
              <a:buNone/>
            </a:pPr>
            <a:r>
              <a:rPr b="1" lang="en" sz="1600">
                <a:solidFill>
                  <a:schemeClr val="dk1"/>
                </a:solidFill>
              </a:rPr>
              <a:t>Avoid Flooding</a:t>
            </a:r>
            <a:r>
              <a:rPr lang="en" sz="1600">
                <a:solidFill>
                  <a:schemeClr val="dk1"/>
                </a:solidFill>
              </a:rPr>
              <a:t>: Adjust probability injection in PPR to reduce noise.</a:t>
            </a:r>
            <a:endParaRPr sz="16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solidFill>
                  <a:srgbClr val="0E0E0E"/>
                </a:solidFill>
              </a:rPr>
              <a:t>Evaluation &amp; Result</a:t>
            </a:r>
            <a:endParaRPr b="1" sz="2500">
              <a:solidFill>
                <a:srgbClr val="0E0E0E"/>
              </a:solidFill>
            </a:endParaRPr>
          </a:p>
          <a:p>
            <a:pPr indent="0" lvl="0" marL="0" rtl="0" algn="l">
              <a:spcBef>
                <a:spcPts val="0"/>
              </a:spcBef>
              <a:spcAft>
                <a:spcPts val="0"/>
              </a:spcAft>
              <a:buNone/>
            </a:pPr>
            <a:r>
              <a:t/>
            </a:r>
            <a:endParaRPr/>
          </a:p>
        </p:txBody>
      </p:sp>
      <p:sp>
        <p:nvSpPr>
          <p:cNvPr id="300" name="Google Shape;30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en" sz="1600">
                <a:solidFill>
                  <a:srgbClr val="0E0E0E"/>
                </a:solidFill>
              </a:rPr>
              <a:t>Datasets</a:t>
            </a:r>
            <a:r>
              <a:rPr lang="en" sz="1600">
                <a:solidFill>
                  <a:srgbClr val="0E0E0E"/>
                </a:solidFill>
              </a:rPr>
              <a:t>: MuSiQue, 2WikiMultiHopQA, HotpotQA (with multi‐hop emphasis).</a:t>
            </a:r>
            <a:endParaRPr sz="1600">
              <a:solidFill>
                <a:srgbClr val="0E0E0E"/>
              </a:solidFill>
            </a:endParaRPr>
          </a:p>
          <a:p>
            <a:pPr indent="0" lvl="0" marL="0" rtl="0" algn="l">
              <a:spcBef>
                <a:spcPts val="900"/>
              </a:spcBef>
              <a:spcAft>
                <a:spcPts val="0"/>
              </a:spcAft>
              <a:buNone/>
            </a:pPr>
            <a:r>
              <a:rPr b="1" lang="en" sz="1600">
                <a:solidFill>
                  <a:srgbClr val="0E0E0E"/>
                </a:solidFill>
              </a:rPr>
              <a:t>Metrics</a:t>
            </a:r>
            <a:r>
              <a:rPr lang="en" sz="1600">
                <a:solidFill>
                  <a:srgbClr val="0E0E0E"/>
                </a:solidFill>
              </a:rPr>
              <a:t>: Recall@k for retrieval, Exact Match &amp; F1 for QA.</a:t>
            </a:r>
            <a:endParaRPr sz="1600">
              <a:solidFill>
                <a:srgbClr val="0E0E0E"/>
              </a:solidFill>
            </a:endParaRPr>
          </a:p>
          <a:p>
            <a:pPr indent="0" lvl="0" marL="0" rtl="0" algn="l">
              <a:spcBef>
                <a:spcPts val="900"/>
              </a:spcBef>
              <a:spcAft>
                <a:spcPts val="0"/>
              </a:spcAft>
              <a:buNone/>
            </a:pPr>
            <a:r>
              <a:rPr b="1" lang="en" sz="1600">
                <a:solidFill>
                  <a:srgbClr val="0E0E0E"/>
                </a:solidFill>
              </a:rPr>
              <a:t>Findings</a:t>
            </a:r>
            <a:r>
              <a:rPr lang="en" sz="1600">
                <a:solidFill>
                  <a:srgbClr val="0E0E0E"/>
                </a:solidFill>
              </a:rPr>
              <a:t>:</a:t>
            </a:r>
            <a:endParaRPr sz="1600">
              <a:solidFill>
                <a:srgbClr val="0E0E0E"/>
              </a:solidFill>
            </a:endParaRPr>
          </a:p>
          <a:p>
            <a:pPr indent="-330200" lvl="0" marL="457200" rtl="0" algn="l">
              <a:spcBef>
                <a:spcPts val="900"/>
              </a:spcBef>
              <a:spcAft>
                <a:spcPts val="0"/>
              </a:spcAft>
              <a:buClr>
                <a:schemeClr val="dk1"/>
              </a:buClr>
              <a:buSzPts val="1600"/>
              <a:buChar char="●"/>
            </a:pPr>
            <a:r>
              <a:rPr b="1" lang="en" sz="1600">
                <a:solidFill>
                  <a:schemeClr val="dk1"/>
                </a:solidFill>
              </a:rPr>
              <a:t>Single‐Step Multi‐Hop</a:t>
            </a:r>
            <a:r>
              <a:rPr lang="en" sz="1600">
                <a:solidFill>
                  <a:schemeClr val="dk1"/>
                </a:solidFill>
              </a:rPr>
              <a:t>: Up to +20% improvement over standard dense retrieval</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Complements Multi‐Step</a:t>
            </a:r>
            <a:r>
              <a:rPr lang="en" sz="1600">
                <a:solidFill>
                  <a:schemeClr val="dk1"/>
                </a:solidFill>
              </a:rPr>
              <a:t>: Stacks with iterative approaches (IRCoT)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Efficiency</a:t>
            </a:r>
            <a:r>
              <a:rPr lang="en" sz="1600">
                <a:solidFill>
                  <a:schemeClr val="dk1"/>
                </a:solidFill>
              </a:rPr>
              <a:t>: 6–13× faster, 10–30× cheaper than iterative methods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Path‐Finding Advantage</a:t>
            </a:r>
            <a:r>
              <a:rPr lang="en" sz="1600">
                <a:solidFill>
                  <a:schemeClr val="dk1"/>
                </a:solidFill>
              </a:rPr>
              <a:t>: Excels at open‐ended multi‐hop queries</a:t>
            </a:r>
            <a:endParaRPr sz="1600">
              <a:solidFill>
                <a:schemeClr val="dk1"/>
              </a:solidFill>
            </a:endParaRPr>
          </a:p>
          <a:p>
            <a:pPr indent="0" lvl="0" marL="457200" rtl="0" algn="l">
              <a:spcBef>
                <a:spcPts val="900"/>
              </a:spcBef>
              <a:spcAft>
                <a:spcPts val="0"/>
              </a:spcAft>
              <a:buNone/>
            </a:pPr>
            <a:r>
              <a:t/>
            </a:r>
            <a:endParaRPr>
              <a:solidFill>
                <a:srgbClr val="0E0E0E"/>
              </a:solidFill>
            </a:endParaRPr>
          </a:p>
          <a:p>
            <a:pPr indent="0" lvl="0" marL="0" rtl="0" algn="l">
              <a:spcBef>
                <a:spcPts val="0"/>
              </a:spcBef>
              <a:spcAft>
                <a:spcPts val="1200"/>
              </a:spcAft>
              <a:buNone/>
            </a:pPr>
            <a:r>
              <a:t/>
            </a:r>
            <a:endParaRPr/>
          </a:p>
        </p:txBody>
      </p:sp>
      <p:pic>
        <p:nvPicPr>
          <p:cNvPr id="301" name="Google Shape;301;p43"/>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Strength &amp; Weakness</a:t>
            </a:r>
            <a:endParaRPr b="1"/>
          </a:p>
        </p:txBody>
      </p:sp>
      <p:sp>
        <p:nvSpPr>
          <p:cNvPr id="307" name="Google Shape;30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27000" lvl="0" marL="127000" rtl="0" algn="l">
              <a:spcBef>
                <a:spcPts val="900"/>
              </a:spcBef>
              <a:spcAft>
                <a:spcPts val="0"/>
              </a:spcAft>
              <a:buClr>
                <a:schemeClr val="dk1"/>
              </a:buClr>
              <a:buSzPts val="1100"/>
              <a:buFont typeface="Arial"/>
              <a:buNone/>
            </a:pPr>
            <a:r>
              <a:rPr lang="en">
                <a:solidFill>
                  <a:srgbClr val="0E0E0E"/>
                </a:solidFill>
              </a:rPr>
              <a:t>	</a:t>
            </a:r>
            <a:r>
              <a:rPr b="1" lang="en">
                <a:solidFill>
                  <a:srgbClr val="0E0E0E"/>
                </a:solidFill>
              </a:rPr>
              <a:t>Strengths</a:t>
            </a:r>
            <a:endParaRPr b="1">
              <a:solidFill>
                <a:srgbClr val="0E0E0E"/>
              </a:solidFill>
            </a:endParaRPr>
          </a:p>
          <a:p>
            <a:pPr indent="-342900" lvl="0" marL="457200" rtl="0" algn="l">
              <a:spcBef>
                <a:spcPts val="900"/>
              </a:spcBef>
              <a:spcAft>
                <a:spcPts val="0"/>
              </a:spcAft>
              <a:buClr>
                <a:srgbClr val="0E0E0E"/>
              </a:buClr>
              <a:buSzPts val="1800"/>
              <a:buAutoNum type="arabicPeriod"/>
            </a:pPr>
            <a:r>
              <a:rPr lang="en">
                <a:solidFill>
                  <a:srgbClr val="0E0E0E"/>
                </a:solidFill>
              </a:rPr>
              <a:t>Single‐step retrieval for multi‐hop → fewer queries, robust synergy.</a:t>
            </a:r>
            <a:endParaRPr>
              <a:solidFill>
                <a:srgbClr val="0E0E0E"/>
              </a:solidFill>
            </a:endParaRPr>
          </a:p>
          <a:p>
            <a:pPr indent="-342900" lvl="0" marL="457200" rtl="0" algn="l">
              <a:spcBef>
                <a:spcPts val="0"/>
              </a:spcBef>
              <a:spcAft>
                <a:spcPts val="0"/>
              </a:spcAft>
              <a:buClr>
                <a:srgbClr val="0E0E0E"/>
              </a:buClr>
              <a:buSzPts val="1800"/>
              <a:buAutoNum type="arabicPeriod"/>
            </a:pPr>
            <a:r>
              <a:rPr lang="en">
                <a:solidFill>
                  <a:srgbClr val="0E0E0E"/>
                </a:solidFill>
              </a:rPr>
              <a:t>Easy to update knowledge (re‐extract new text without retraining the LLM).</a:t>
            </a:r>
            <a:endParaRPr>
              <a:solidFill>
                <a:srgbClr val="0E0E0E"/>
              </a:solidFill>
            </a:endParaRPr>
          </a:p>
          <a:p>
            <a:pPr indent="-342900" lvl="0" marL="457200" rtl="0" algn="l">
              <a:spcBef>
                <a:spcPts val="0"/>
              </a:spcBef>
              <a:spcAft>
                <a:spcPts val="0"/>
              </a:spcAft>
              <a:buClr>
                <a:srgbClr val="0E0E0E"/>
              </a:buClr>
              <a:buSzPts val="1800"/>
              <a:buAutoNum type="arabicPeriod"/>
            </a:pPr>
            <a:r>
              <a:rPr lang="en">
                <a:solidFill>
                  <a:srgbClr val="0E0E0E"/>
                </a:solidFill>
              </a:rPr>
              <a:t>Inspired by real memory processes—plausible approach to bridging neural &amp; symbolic knowledge.</a:t>
            </a:r>
            <a:endParaRPr>
              <a:solidFill>
                <a:srgbClr val="0E0E0E"/>
              </a:solidFill>
            </a:endParaRPr>
          </a:p>
          <a:p>
            <a:pPr indent="-127000" lvl="0" marL="127000" rtl="0" algn="l">
              <a:spcBef>
                <a:spcPts val="900"/>
              </a:spcBef>
              <a:spcAft>
                <a:spcPts val="0"/>
              </a:spcAft>
              <a:buClr>
                <a:schemeClr val="dk1"/>
              </a:buClr>
              <a:buSzPts val="1100"/>
              <a:buFont typeface="Arial"/>
              <a:buNone/>
            </a:pPr>
            <a:r>
              <a:rPr lang="en">
                <a:solidFill>
                  <a:srgbClr val="0E0E0E"/>
                </a:solidFill>
              </a:rPr>
              <a:t>	</a:t>
            </a:r>
            <a:r>
              <a:rPr b="1" lang="en">
                <a:solidFill>
                  <a:srgbClr val="0E0E0E"/>
                </a:solidFill>
              </a:rPr>
              <a:t>Weaknesses</a:t>
            </a:r>
            <a:endParaRPr b="1">
              <a:solidFill>
                <a:srgbClr val="0E0E0E"/>
              </a:solidFill>
            </a:endParaRPr>
          </a:p>
          <a:p>
            <a:pPr indent="-342900" lvl="0" marL="457200" rtl="0" algn="l">
              <a:spcBef>
                <a:spcPts val="900"/>
              </a:spcBef>
              <a:spcAft>
                <a:spcPts val="0"/>
              </a:spcAft>
              <a:buClr>
                <a:srgbClr val="0E0E0E"/>
              </a:buClr>
              <a:buSzPts val="1800"/>
              <a:buAutoNum type="arabicPeriod"/>
            </a:pPr>
            <a:r>
              <a:rPr lang="en">
                <a:solidFill>
                  <a:srgbClr val="0E0E0E"/>
                </a:solidFill>
              </a:rPr>
              <a:t>Depends on the quality of OpenIE extraction (errors propagate).</a:t>
            </a:r>
            <a:endParaRPr>
              <a:solidFill>
                <a:srgbClr val="0E0E0E"/>
              </a:solidFill>
            </a:endParaRPr>
          </a:p>
          <a:p>
            <a:pPr indent="-342900" lvl="0" marL="457200" rtl="0" algn="l">
              <a:spcBef>
                <a:spcPts val="0"/>
              </a:spcBef>
              <a:spcAft>
                <a:spcPts val="0"/>
              </a:spcAft>
              <a:buClr>
                <a:srgbClr val="0E0E0E"/>
              </a:buClr>
              <a:buSzPts val="1800"/>
              <a:buAutoNum type="arabicPeriod"/>
            </a:pPr>
            <a:r>
              <a:rPr lang="en">
                <a:solidFill>
                  <a:srgbClr val="0E0E0E"/>
                </a:solidFill>
              </a:rPr>
              <a:t>Large KGs can be memory‐intensive for huge corpora.</a:t>
            </a:r>
            <a:endParaRPr>
              <a:solidFill>
                <a:srgbClr val="0E0E0E"/>
              </a:solidFill>
            </a:endParaRPr>
          </a:p>
          <a:p>
            <a:pPr indent="-342900" lvl="0" marL="457200" rtl="0" algn="l">
              <a:spcBef>
                <a:spcPts val="0"/>
              </a:spcBef>
              <a:spcAft>
                <a:spcPts val="0"/>
              </a:spcAft>
              <a:buClr>
                <a:srgbClr val="0E0E0E"/>
              </a:buClr>
              <a:buSzPts val="1800"/>
              <a:buAutoNum type="arabicPeriod"/>
            </a:pPr>
            <a:r>
              <a:rPr lang="en">
                <a:solidFill>
                  <a:srgbClr val="0E0E0E"/>
                </a:solidFill>
              </a:rPr>
              <a:t>Lacks integrated fine‐tuning (pipeline is still somewhat modular).</a:t>
            </a:r>
            <a:endParaRPr>
              <a:solidFill>
                <a:srgbClr val="0E0E0E"/>
              </a:solidFill>
            </a:endParaRPr>
          </a:p>
          <a:p>
            <a:pPr indent="0" lvl="0" marL="0" rtl="0" algn="l">
              <a:spcBef>
                <a:spcPts val="0"/>
              </a:spcBef>
              <a:spcAft>
                <a:spcPts val="1200"/>
              </a:spcAft>
              <a:buNone/>
            </a:pPr>
            <a:r>
              <a:t/>
            </a:r>
            <a:endParaRPr/>
          </a:p>
        </p:txBody>
      </p:sp>
      <p:pic>
        <p:nvPicPr>
          <p:cNvPr id="308" name="Google Shape;308;p44"/>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More Architectures </a:t>
            </a:r>
            <a:r>
              <a:rPr lang="en"/>
              <a:t>Comparison</a:t>
            </a:r>
            <a:r>
              <a:rPr lang="en"/>
              <a:t> </a:t>
            </a:r>
            <a:endParaRPr/>
          </a:p>
        </p:txBody>
      </p:sp>
      <p:pic>
        <p:nvPicPr>
          <p:cNvPr id="314" name="Google Shape;314;p45"/>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RAM</a:t>
            </a:r>
            <a:endParaRPr/>
          </a:p>
        </p:txBody>
      </p:sp>
      <p:pic>
        <p:nvPicPr>
          <p:cNvPr id="320" name="Google Shape;320;p46"/>
          <p:cNvPicPr preferRelativeResize="0"/>
          <p:nvPr/>
        </p:nvPicPr>
        <p:blipFill>
          <a:blip r:embed="rId3">
            <a:alphaModFix/>
          </a:blip>
          <a:stretch>
            <a:fillRect/>
          </a:stretch>
        </p:blipFill>
        <p:spPr>
          <a:xfrm>
            <a:off x="7048500" y="4667250"/>
            <a:ext cx="2095500" cy="476250"/>
          </a:xfrm>
          <a:prstGeom prst="rect">
            <a:avLst/>
          </a:prstGeom>
          <a:noFill/>
          <a:ln>
            <a:noFill/>
          </a:ln>
        </p:spPr>
      </p:pic>
      <p:pic>
        <p:nvPicPr>
          <p:cNvPr id="321" name="Google Shape;321;p46"/>
          <p:cNvPicPr preferRelativeResize="0"/>
          <p:nvPr/>
        </p:nvPicPr>
        <p:blipFill>
          <a:blip r:embed="rId4">
            <a:alphaModFix/>
          </a:blip>
          <a:stretch>
            <a:fillRect/>
          </a:stretch>
        </p:blipFill>
        <p:spPr>
          <a:xfrm>
            <a:off x="384950" y="970950"/>
            <a:ext cx="6490701" cy="3901200"/>
          </a:xfrm>
          <a:prstGeom prst="rect">
            <a:avLst/>
          </a:prstGeom>
          <a:noFill/>
          <a:ln>
            <a:noFill/>
          </a:ln>
        </p:spPr>
      </p:pic>
      <p:sp>
        <p:nvSpPr>
          <p:cNvPr id="322" name="Google Shape;322;p46"/>
          <p:cNvSpPr txBox="1"/>
          <p:nvPr/>
        </p:nvSpPr>
        <p:spPr>
          <a:xfrm>
            <a:off x="6764650" y="1122075"/>
            <a:ext cx="2272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RAM</a:t>
            </a:r>
            <a:r>
              <a:rPr lang="en" sz="1000">
                <a:solidFill>
                  <a:schemeClr val="dk2"/>
                </a:solidFill>
              </a:rPr>
              <a:t>(6)</a:t>
            </a:r>
            <a:br>
              <a:rPr lang="en" sz="1000">
                <a:solidFill>
                  <a:schemeClr val="dk2"/>
                </a:solidFill>
              </a:rPr>
            </a:br>
            <a:br>
              <a:rPr lang="en" sz="1000">
                <a:solidFill>
                  <a:schemeClr val="dk2"/>
                </a:solidFill>
              </a:rPr>
            </a:br>
            <a:r>
              <a:rPr lang="en" sz="1200">
                <a:solidFill>
                  <a:srgbClr val="404040"/>
                </a:solidFill>
                <a:latin typeface="Roboto"/>
                <a:ea typeface="Roboto"/>
                <a:cs typeface="Roboto"/>
                <a:sym typeface="Roboto"/>
              </a:rPr>
              <a:t>RAM: Towards an Ever-Improving Memory System by Learning from Communications</a:t>
            </a:r>
            <a:endParaRPr sz="10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 Retrieval Process </a:t>
            </a:r>
            <a:endParaRPr/>
          </a:p>
        </p:txBody>
      </p:sp>
      <p:sp>
        <p:nvSpPr>
          <p:cNvPr id="328" name="Google Shape;32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523"/>
              <a:buFont typeface="Arial"/>
              <a:buNone/>
            </a:pPr>
            <a:r>
              <a:rPr lang="en" sz="1055">
                <a:solidFill>
                  <a:schemeClr val="dk1"/>
                </a:solidFill>
              </a:rPr>
              <a:t>A. Retrieve Token:</a:t>
            </a:r>
            <a:endParaRPr sz="1055">
              <a:solidFill>
                <a:schemeClr val="dk1"/>
              </a:solidFill>
            </a:endParaRPr>
          </a:p>
          <a:p>
            <a:pPr indent="-274478" lvl="0" marL="457200" rtl="0" algn="l">
              <a:lnSpc>
                <a:spcPct val="95000"/>
              </a:lnSpc>
              <a:spcBef>
                <a:spcPts val="1200"/>
              </a:spcBef>
              <a:spcAft>
                <a:spcPts val="0"/>
              </a:spcAft>
              <a:buClr>
                <a:schemeClr val="dk1"/>
              </a:buClr>
              <a:buSzPts val="723"/>
              <a:buChar char="●"/>
            </a:pPr>
            <a:r>
              <a:rPr lang="en" sz="1055">
                <a:solidFill>
                  <a:schemeClr val="dk1"/>
                </a:solidFill>
              </a:rPr>
              <a:t>Decides if external information is needed</a:t>
            </a:r>
            <a:endParaRPr sz="1055">
              <a:solidFill>
                <a:schemeClr val="dk1"/>
              </a:solidFill>
            </a:endParaRPr>
          </a:p>
          <a:p>
            <a:pPr indent="-274478" lvl="0" marL="457200" rtl="0" algn="l">
              <a:lnSpc>
                <a:spcPct val="95000"/>
              </a:lnSpc>
              <a:spcBef>
                <a:spcPts val="0"/>
              </a:spcBef>
              <a:spcAft>
                <a:spcPts val="0"/>
              </a:spcAft>
              <a:buClr>
                <a:schemeClr val="dk1"/>
              </a:buClr>
              <a:buSzPts val="723"/>
              <a:buChar char="●"/>
            </a:pPr>
            <a:r>
              <a:rPr lang="en" sz="1055">
                <a:solidFill>
                  <a:schemeClr val="dk1"/>
                </a:solidFill>
              </a:rPr>
              <a:t>Can output: "yes", "no", or "continue"</a:t>
            </a:r>
            <a:endParaRPr sz="1055">
              <a:solidFill>
                <a:schemeClr val="dk1"/>
              </a:solidFill>
            </a:endParaRPr>
          </a:p>
          <a:p>
            <a:pPr indent="-274478" lvl="0" marL="457200" rtl="0" algn="l">
              <a:lnSpc>
                <a:spcPct val="95000"/>
              </a:lnSpc>
              <a:spcBef>
                <a:spcPts val="0"/>
              </a:spcBef>
              <a:spcAft>
                <a:spcPts val="0"/>
              </a:spcAft>
              <a:buClr>
                <a:schemeClr val="dk1"/>
              </a:buClr>
              <a:buSzPts val="723"/>
              <a:buChar char="●"/>
            </a:pPr>
            <a:r>
              <a:rPr lang="en" sz="1055">
                <a:solidFill>
                  <a:schemeClr val="dk1"/>
                </a:solidFill>
              </a:rPr>
              <a:t>Example: For the question "What year was the Eiffel Tower built?", the system would generate a "yes" token since this requires factual verification</a:t>
            </a:r>
            <a:endParaRPr sz="1055">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 sz="1055">
                <a:solidFill>
                  <a:schemeClr val="dk1"/>
                </a:solidFill>
              </a:rPr>
              <a:t>B. ISREL (Relevance) Token:</a:t>
            </a:r>
            <a:endParaRPr sz="1055">
              <a:solidFill>
                <a:schemeClr val="dk1"/>
              </a:solidFill>
            </a:endParaRPr>
          </a:p>
          <a:p>
            <a:pPr indent="-274478" lvl="0" marL="457200" rtl="0" algn="l">
              <a:lnSpc>
                <a:spcPct val="95000"/>
              </a:lnSpc>
              <a:spcBef>
                <a:spcPts val="1200"/>
              </a:spcBef>
              <a:spcAft>
                <a:spcPts val="0"/>
              </a:spcAft>
              <a:buClr>
                <a:schemeClr val="dk1"/>
              </a:buClr>
              <a:buSzPts val="723"/>
              <a:buChar char="●"/>
            </a:pPr>
            <a:r>
              <a:rPr lang="en" sz="1055">
                <a:solidFill>
                  <a:schemeClr val="dk1"/>
                </a:solidFill>
              </a:rPr>
              <a:t>Evaluates if retrieved information is relevant</a:t>
            </a:r>
            <a:endParaRPr sz="1055">
              <a:solidFill>
                <a:schemeClr val="dk1"/>
              </a:solidFill>
            </a:endParaRPr>
          </a:p>
          <a:p>
            <a:pPr indent="-274478" lvl="0" marL="457200" rtl="0" algn="l">
              <a:lnSpc>
                <a:spcPct val="95000"/>
              </a:lnSpc>
              <a:spcBef>
                <a:spcPts val="0"/>
              </a:spcBef>
              <a:spcAft>
                <a:spcPts val="0"/>
              </a:spcAft>
              <a:buClr>
                <a:schemeClr val="dk1"/>
              </a:buClr>
              <a:buSzPts val="723"/>
              <a:buChar char="●"/>
            </a:pPr>
            <a:r>
              <a:rPr lang="en" sz="1055">
                <a:solidFill>
                  <a:schemeClr val="dk1"/>
                </a:solidFill>
              </a:rPr>
              <a:t>Outputs: "relevant" or "irrelevant"</a:t>
            </a:r>
            <a:endParaRPr sz="1055">
              <a:solidFill>
                <a:schemeClr val="dk1"/>
              </a:solidFill>
            </a:endParaRPr>
          </a:p>
          <a:p>
            <a:pPr indent="-274478" lvl="0" marL="457200" rtl="0" algn="l">
              <a:lnSpc>
                <a:spcPct val="95000"/>
              </a:lnSpc>
              <a:spcBef>
                <a:spcPts val="0"/>
              </a:spcBef>
              <a:spcAft>
                <a:spcPts val="0"/>
              </a:spcAft>
              <a:buClr>
                <a:schemeClr val="dk1"/>
              </a:buClr>
              <a:buSzPts val="723"/>
              <a:buChar char="●"/>
            </a:pPr>
            <a:r>
              <a:rPr lang="en" sz="1055">
                <a:solidFill>
                  <a:schemeClr val="dk1"/>
                </a:solidFill>
              </a:rPr>
              <a:t>Example: If retrieving a document about the Paris World's Fair when asking about the Eiffel Tower, it would mark as "relevant"</a:t>
            </a:r>
            <a:endParaRPr sz="1055">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 sz="1055">
                <a:solidFill>
                  <a:schemeClr val="dk1"/>
                </a:solidFill>
              </a:rPr>
              <a:t>C. ISSUP (Support) Token:</a:t>
            </a:r>
            <a:endParaRPr sz="1055">
              <a:solidFill>
                <a:schemeClr val="dk1"/>
              </a:solidFill>
            </a:endParaRPr>
          </a:p>
          <a:p>
            <a:pPr indent="-274478" lvl="0" marL="457200" rtl="0" algn="l">
              <a:lnSpc>
                <a:spcPct val="95000"/>
              </a:lnSpc>
              <a:spcBef>
                <a:spcPts val="1200"/>
              </a:spcBef>
              <a:spcAft>
                <a:spcPts val="0"/>
              </a:spcAft>
              <a:buClr>
                <a:schemeClr val="dk1"/>
              </a:buClr>
              <a:buSzPts val="723"/>
              <a:buChar char="●"/>
            </a:pPr>
            <a:r>
              <a:rPr lang="en" sz="1055">
                <a:solidFill>
                  <a:schemeClr val="dk1"/>
                </a:solidFill>
              </a:rPr>
              <a:t>Checks how well the evidence supports the generated response</a:t>
            </a:r>
            <a:endParaRPr sz="1055">
              <a:solidFill>
                <a:schemeClr val="dk1"/>
              </a:solidFill>
            </a:endParaRPr>
          </a:p>
          <a:p>
            <a:pPr indent="-274478" lvl="0" marL="457200" rtl="0" algn="l">
              <a:lnSpc>
                <a:spcPct val="95000"/>
              </a:lnSpc>
              <a:spcBef>
                <a:spcPts val="0"/>
              </a:spcBef>
              <a:spcAft>
                <a:spcPts val="0"/>
              </a:spcAft>
              <a:buClr>
                <a:schemeClr val="dk1"/>
              </a:buClr>
              <a:buSzPts val="723"/>
              <a:buChar char="●"/>
            </a:pPr>
            <a:r>
              <a:rPr lang="en" sz="1055">
                <a:solidFill>
                  <a:schemeClr val="dk1"/>
                </a:solidFill>
              </a:rPr>
              <a:t>Outputs: "fully supported", "partially supported", or "no support"</a:t>
            </a:r>
            <a:endParaRPr sz="1055">
              <a:solidFill>
                <a:schemeClr val="dk1"/>
              </a:solidFill>
            </a:endParaRPr>
          </a:p>
          <a:p>
            <a:pPr indent="-274478" lvl="0" marL="457200" rtl="0" algn="l">
              <a:lnSpc>
                <a:spcPct val="95000"/>
              </a:lnSpc>
              <a:spcBef>
                <a:spcPts val="0"/>
              </a:spcBef>
              <a:spcAft>
                <a:spcPts val="0"/>
              </a:spcAft>
              <a:buClr>
                <a:schemeClr val="dk1"/>
              </a:buClr>
              <a:buSzPts val="723"/>
              <a:buChar char="●"/>
            </a:pPr>
            <a:r>
              <a:rPr lang="en" sz="1055">
                <a:solidFill>
                  <a:schemeClr val="dk1"/>
                </a:solidFill>
              </a:rPr>
              <a:t>Example: If generating "The Eiffel Tower was built in 1889" with a document explicitly stating this fact, it would mark as "fully supported"</a:t>
            </a:r>
            <a:endParaRPr sz="1055">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 sz="1055">
                <a:solidFill>
                  <a:schemeClr val="dk1"/>
                </a:solidFill>
              </a:rPr>
              <a:t>D. ISUSE (Utility) Token:</a:t>
            </a:r>
            <a:endParaRPr sz="1055">
              <a:solidFill>
                <a:schemeClr val="dk1"/>
              </a:solidFill>
            </a:endParaRPr>
          </a:p>
          <a:p>
            <a:pPr indent="-274478" lvl="0" marL="457200" rtl="0" algn="l">
              <a:lnSpc>
                <a:spcPct val="95000"/>
              </a:lnSpc>
              <a:spcBef>
                <a:spcPts val="1200"/>
              </a:spcBef>
              <a:spcAft>
                <a:spcPts val="0"/>
              </a:spcAft>
              <a:buClr>
                <a:schemeClr val="dk1"/>
              </a:buClr>
              <a:buSzPts val="723"/>
              <a:buChar char="●"/>
            </a:pPr>
            <a:r>
              <a:rPr lang="en" sz="1055">
                <a:solidFill>
                  <a:schemeClr val="dk1"/>
                </a:solidFill>
              </a:rPr>
              <a:t>Rates the overall usefulness of the response on a 1-5 scale</a:t>
            </a:r>
            <a:endParaRPr sz="1055">
              <a:solidFill>
                <a:schemeClr val="dk1"/>
              </a:solidFill>
            </a:endParaRPr>
          </a:p>
          <a:p>
            <a:pPr indent="-274478" lvl="0" marL="457200" rtl="0" algn="l">
              <a:lnSpc>
                <a:spcPct val="95000"/>
              </a:lnSpc>
              <a:spcBef>
                <a:spcPts val="0"/>
              </a:spcBef>
              <a:spcAft>
                <a:spcPts val="0"/>
              </a:spcAft>
              <a:buClr>
                <a:schemeClr val="dk1"/>
              </a:buClr>
              <a:buSzPts val="723"/>
              <a:buChar char="●"/>
            </a:pPr>
            <a:r>
              <a:rPr lang="en" sz="1055">
                <a:solidFill>
                  <a:schemeClr val="dk1"/>
                </a:solidFill>
              </a:rPr>
              <a:t>Example: A complete, accurate answer about the Eiffel Tower's construction would receive a 5</a:t>
            </a:r>
            <a:endParaRPr sz="1055">
              <a:solidFill>
                <a:schemeClr val="dk1"/>
              </a:solidFill>
            </a:endParaRPr>
          </a:p>
          <a:p>
            <a:pPr indent="0" lvl="0" marL="0" rtl="0" algn="l">
              <a:lnSpc>
                <a:spcPct val="95000"/>
              </a:lnSpc>
              <a:spcBef>
                <a:spcPts val="1200"/>
              </a:spcBef>
              <a:spcAft>
                <a:spcPts val="1200"/>
              </a:spcAft>
              <a:buSzPts val="523"/>
              <a:buNone/>
            </a:pPr>
            <a:r>
              <a:t/>
            </a:r>
            <a:endParaRPr sz="855"/>
          </a:p>
        </p:txBody>
      </p:sp>
      <p:pic>
        <p:nvPicPr>
          <p:cNvPr id="329" name="Google Shape;329;p47"/>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8"/>
          <p:cNvPicPr preferRelativeResize="0"/>
          <p:nvPr/>
        </p:nvPicPr>
        <p:blipFill>
          <a:blip r:embed="rId3">
            <a:alphaModFix/>
          </a:blip>
          <a:stretch>
            <a:fillRect/>
          </a:stretch>
        </p:blipFill>
        <p:spPr>
          <a:xfrm>
            <a:off x="7048500" y="4667250"/>
            <a:ext cx="2095500" cy="476250"/>
          </a:xfrm>
          <a:prstGeom prst="rect">
            <a:avLst/>
          </a:prstGeom>
          <a:noFill/>
          <a:ln>
            <a:noFill/>
          </a:ln>
        </p:spPr>
      </p:pic>
      <p:graphicFrame>
        <p:nvGraphicFramePr>
          <p:cNvPr id="335" name="Google Shape;335;p48"/>
          <p:cNvGraphicFramePr/>
          <p:nvPr/>
        </p:nvGraphicFramePr>
        <p:xfrm>
          <a:off x="65113" y="-12"/>
          <a:ext cx="3000000" cy="3000000"/>
        </p:xfrm>
        <a:graphic>
          <a:graphicData uri="http://schemas.openxmlformats.org/drawingml/2006/table">
            <a:tbl>
              <a:tblPr>
                <a:noFill/>
                <a:tableStyleId>{93B16014-AF0F-4995-A69B-D16A257BF91A}</a:tableStyleId>
              </a:tblPr>
              <a:tblGrid>
                <a:gridCol w="1161850"/>
                <a:gridCol w="3410150"/>
                <a:gridCol w="2286000"/>
                <a:gridCol w="2286000"/>
              </a:tblGrid>
              <a:tr h="625050">
                <a:tc>
                  <a:txBody>
                    <a:bodyPr/>
                    <a:lstStyle/>
                    <a:p>
                      <a:pPr indent="0" lvl="0" marL="0" rtl="0" algn="ctr">
                        <a:lnSpc>
                          <a:spcPct val="115000"/>
                        </a:lnSpc>
                        <a:spcBef>
                          <a:spcPts val="0"/>
                        </a:spcBef>
                        <a:spcAft>
                          <a:spcPts val="0"/>
                        </a:spcAft>
                        <a:buNone/>
                      </a:pPr>
                      <a:r>
                        <a:rPr b="1" lang="en" sz="1100"/>
                        <a:t>Aspect</a:t>
                      </a:r>
                      <a:endParaRPr b="1" sz="1100"/>
                    </a:p>
                  </a:txBody>
                  <a:tcPr marT="91425" marB="91425" marR="91425" marL="91425"/>
                </a:tc>
                <a:tc>
                  <a:txBody>
                    <a:bodyPr/>
                    <a:lstStyle/>
                    <a:p>
                      <a:pPr indent="0" lvl="0" marL="0" rtl="0" algn="l">
                        <a:spcBef>
                          <a:spcPts val="0"/>
                        </a:spcBef>
                        <a:spcAft>
                          <a:spcPts val="0"/>
                        </a:spcAft>
                        <a:buNone/>
                      </a:pPr>
                      <a:r>
                        <a:rPr lang="en"/>
                        <a:t>HippoRAG </a:t>
                      </a:r>
                      <a:endParaRPr/>
                    </a:p>
                  </a:txBody>
                  <a:tcPr marT="91425" marB="91425" marR="91425" marL="91425"/>
                </a:tc>
                <a:tc>
                  <a:txBody>
                    <a:bodyPr/>
                    <a:lstStyle/>
                    <a:p>
                      <a:pPr indent="0" lvl="0" marL="0" rtl="0" algn="l">
                        <a:spcBef>
                          <a:spcPts val="0"/>
                        </a:spcBef>
                        <a:spcAft>
                          <a:spcPts val="0"/>
                        </a:spcAft>
                        <a:buNone/>
                      </a:pPr>
                      <a:r>
                        <a:rPr lang="en"/>
                        <a:t>RAM</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775">
                <a:tc>
                  <a:txBody>
                    <a:bodyPr/>
                    <a:lstStyle/>
                    <a:p>
                      <a:pPr indent="0" lvl="0" marL="0" rtl="0" algn="l">
                        <a:spcBef>
                          <a:spcPts val="0"/>
                        </a:spcBef>
                        <a:spcAft>
                          <a:spcPts val="0"/>
                        </a:spcAft>
                        <a:buNone/>
                      </a:pPr>
                      <a:r>
                        <a:rPr lang="en"/>
                        <a:t>Retrieval Method</a:t>
                      </a:r>
                      <a:endParaRPr/>
                    </a:p>
                  </a:txBody>
                  <a:tcPr marT="91425" marB="91425" marR="91425" marL="91425"/>
                </a:tc>
                <a:tc>
                  <a:txBody>
                    <a:bodyPr/>
                    <a:lstStyle/>
                    <a:p>
                      <a:pPr indent="0" lvl="0" marL="0" rtl="0" algn="l">
                        <a:spcBef>
                          <a:spcPts val="0"/>
                        </a:spcBef>
                        <a:spcAft>
                          <a:spcPts val="0"/>
                        </a:spcAft>
                        <a:buNone/>
                      </a:pPr>
                      <a:r>
                        <a:rPr lang="en"/>
                        <a:t>Personalized PageRank algorithm for graph traversal </a:t>
                      </a:r>
                      <a:endParaRPr/>
                    </a:p>
                  </a:txBody>
                  <a:tcPr marT="91425" marB="91425" marR="91425" marL="91425"/>
                </a:tc>
                <a:tc>
                  <a:txBody>
                    <a:bodyPr/>
                    <a:lstStyle/>
                    <a:p>
                      <a:pPr indent="0" lvl="0" marL="0" rtl="0" algn="l">
                        <a:spcBef>
                          <a:spcPts val="0"/>
                        </a:spcBef>
                        <a:spcAft>
                          <a:spcPts val="0"/>
                        </a:spcAft>
                        <a:buNone/>
                      </a:pPr>
                      <a:r>
                        <a:rPr lang="en"/>
                        <a:t>Using reflection tokens to decide if </a:t>
                      </a:r>
                      <a:r>
                        <a:rPr lang="en"/>
                        <a:t>required</a:t>
                      </a:r>
                      <a:r>
                        <a:rPr lang="en"/>
                        <a:t> external info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775">
                <a:tc>
                  <a:txBody>
                    <a:bodyPr/>
                    <a:lstStyle/>
                    <a:p>
                      <a:pPr indent="0" lvl="0" marL="0" rtl="0" algn="l">
                        <a:spcBef>
                          <a:spcPts val="0"/>
                        </a:spcBef>
                        <a:spcAft>
                          <a:spcPts val="0"/>
                        </a:spcAft>
                        <a:buNone/>
                      </a:pPr>
                      <a:r>
                        <a:rPr lang="en"/>
                        <a:t>Updating Schema</a:t>
                      </a:r>
                      <a:endParaRPr/>
                    </a:p>
                  </a:txBody>
                  <a:tcPr marT="91425" marB="91425" marR="91425" marL="91425"/>
                </a:tc>
                <a:tc>
                  <a:txBody>
                    <a:bodyPr/>
                    <a:lstStyle/>
                    <a:p>
                      <a:pPr indent="0" lvl="0" marL="0" rtl="0" algn="l">
                        <a:spcBef>
                          <a:spcPts val="0"/>
                        </a:spcBef>
                        <a:spcAft>
                          <a:spcPts val="0"/>
                        </a:spcAft>
                        <a:buNone/>
                      </a:pPr>
                      <a:r>
                        <a:rPr lang="en"/>
                        <a:t>uses a schemaless knowledge graph that can be continuously updated. Updates happen by adding new nodes and edges to the graph, (cosine </a:t>
                      </a:r>
                      <a:r>
                        <a:rPr lang="en"/>
                        <a:t>similarity)</a:t>
                      </a:r>
                      <a:endParaRPr/>
                    </a:p>
                  </a:txBody>
                  <a:tcPr marT="91425" marB="91425" marR="91425" marL="91425"/>
                </a:tc>
                <a:tc>
                  <a:txBody>
                    <a:bodyPr/>
                    <a:lstStyle/>
                    <a:p>
                      <a:pPr indent="0" lvl="0" marL="0" rtl="0" algn="l">
                        <a:spcBef>
                          <a:spcPts val="0"/>
                        </a:spcBef>
                        <a:spcAft>
                          <a:spcPts val="0"/>
                        </a:spcAft>
                        <a:buNone/>
                      </a:pPr>
                      <a:r>
                        <a:rPr lang="en"/>
                        <a:t>Updates are made by comparing </a:t>
                      </a:r>
                      <a:r>
                        <a:rPr lang="en">
                          <a:solidFill>
                            <a:schemeClr val="dk1"/>
                          </a:solidFill>
                        </a:rPr>
                        <a:t>(cosine similarity) </a:t>
                      </a:r>
                      <a:r>
                        <a:rPr lang="en"/>
                        <a:t>and merging new information with existing memory entries.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20000">
                <a:tc>
                  <a:txBody>
                    <a:bodyPr/>
                    <a:lstStyle/>
                    <a:p>
                      <a:pPr indent="0" lvl="0" marL="0" rtl="0" algn="l">
                        <a:spcBef>
                          <a:spcPts val="0"/>
                        </a:spcBef>
                        <a:spcAft>
                          <a:spcPts val="0"/>
                        </a:spcAft>
                        <a:buNone/>
                      </a:pPr>
                      <a:r>
                        <a:rPr lang="en"/>
                        <a:t>Memory Structure</a:t>
                      </a:r>
                      <a:endParaRPr/>
                    </a:p>
                  </a:txBody>
                  <a:tcPr marT="91425" marB="91425" marR="91425" marL="91425"/>
                </a:tc>
                <a:tc>
                  <a:txBody>
                    <a:bodyPr/>
                    <a:lstStyle/>
                    <a:p>
                      <a:pPr indent="0" lvl="0" marL="0" rtl="0" algn="l">
                        <a:spcBef>
                          <a:spcPts val="0"/>
                        </a:spcBef>
                        <a:spcAft>
                          <a:spcPts val="0"/>
                        </a:spcAft>
                        <a:buNone/>
                      </a:pPr>
                      <a:r>
                        <a:rPr lang="en"/>
                        <a:t>Hierarchical graph structure where:</a:t>
                      </a:r>
                      <a:endParaRPr/>
                    </a:p>
                    <a:p>
                      <a:pPr indent="0" lvl="0" marL="0" rtl="0" algn="l">
                        <a:spcBef>
                          <a:spcPts val="0"/>
                        </a:spcBef>
                        <a:spcAft>
                          <a:spcPts val="0"/>
                        </a:spcAft>
                        <a:buNone/>
                      </a:pPr>
                      <a:r>
                        <a:rPr lang="en"/>
                        <a:t>1. Nodes represent concepts</a:t>
                      </a:r>
                      <a:endParaRPr/>
                    </a:p>
                    <a:p>
                      <a:pPr indent="0" lvl="0" marL="0" rtl="0" algn="l">
                        <a:spcBef>
                          <a:spcPts val="0"/>
                        </a:spcBef>
                        <a:spcAft>
                          <a:spcPts val="0"/>
                        </a:spcAft>
                        <a:buNone/>
                      </a:pPr>
                      <a:r>
                        <a:rPr lang="en"/>
                        <a:t>2. Edges represent relationships</a:t>
                      </a:r>
                      <a:endParaRPr/>
                    </a:p>
                  </a:txBody>
                  <a:tcPr marT="91425" marB="91425" marR="91425" marL="91425"/>
                </a:tc>
                <a:tc>
                  <a:txBody>
                    <a:bodyPr/>
                    <a:lstStyle/>
                    <a:p>
                      <a:pPr indent="0" lvl="0" marL="0" rtl="0" algn="l">
                        <a:spcBef>
                          <a:spcPts val="0"/>
                        </a:spcBef>
                        <a:spcAft>
                          <a:spcPts val="0"/>
                        </a:spcAft>
                        <a:buNone/>
                      </a:pPr>
                      <a:r>
                        <a:rPr lang="en"/>
                        <a:t>Flat document-based structure where each memory entry is a discrete unit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84100">
                <a:tc>
                  <a:txBody>
                    <a:bodyPr/>
                    <a:lstStyle/>
                    <a:p>
                      <a:pPr indent="0" lvl="0" marL="0" rtl="0" algn="l">
                        <a:spcBef>
                          <a:spcPts val="0"/>
                        </a:spcBef>
                        <a:spcAft>
                          <a:spcPts val="0"/>
                        </a:spcAft>
                        <a:buNone/>
                      </a:pPr>
                      <a:r>
                        <a:rPr lang="en"/>
                        <a:t>Calculation Efficiency</a:t>
                      </a:r>
                      <a:endParaRPr/>
                    </a:p>
                  </a:txBody>
                  <a:tcPr marT="91425" marB="91425" marR="91425" marL="91425"/>
                </a:tc>
                <a:tc>
                  <a:txBody>
                    <a:bodyPr/>
                    <a:lstStyle/>
                    <a:p>
                      <a:pPr indent="0" lvl="0" marL="0" rtl="0" algn="l">
                        <a:spcBef>
                          <a:spcPts val="0"/>
                        </a:spcBef>
                        <a:spcAft>
                          <a:spcPts val="0"/>
                        </a:spcAft>
                        <a:buNone/>
                      </a:pPr>
                      <a:r>
                        <a:rPr lang="en"/>
                        <a:t>Single-step multi-hop retrieval</a:t>
                      </a:r>
                      <a:endParaRPr/>
                    </a:p>
                  </a:txBody>
                  <a:tcPr marT="91425" marB="91425" marR="91425" marL="91425"/>
                </a:tc>
                <a:tc>
                  <a:txBody>
                    <a:bodyPr/>
                    <a:lstStyle/>
                    <a:p>
                      <a:pPr indent="0" lvl="0" marL="0" rtl="0" algn="l">
                        <a:spcBef>
                          <a:spcPts val="0"/>
                        </a:spcBef>
                        <a:spcAft>
                          <a:spcPts val="0"/>
                        </a:spcAft>
                        <a:buNone/>
                      </a:pPr>
                      <a:r>
                        <a:rPr lang="en"/>
                        <a:t>Requires multiple LLM calls for reflection tokens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2975">
                <a:tc>
                  <a:txBody>
                    <a:bodyPr/>
                    <a:lstStyle/>
                    <a:p>
                      <a:pPr indent="0" lvl="0" marL="0" rtl="0" algn="l">
                        <a:spcBef>
                          <a:spcPts val="0"/>
                        </a:spcBef>
                        <a:spcAft>
                          <a:spcPts val="0"/>
                        </a:spcAft>
                        <a:buNone/>
                      </a:pPr>
                      <a:r>
                        <a:rPr lang="en"/>
                        <a:t>Scalability</a:t>
                      </a:r>
                      <a:endParaRPr/>
                    </a:p>
                  </a:txBody>
                  <a:tcPr marT="91425" marB="91425" marR="91425" marL="91425"/>
                </a:tc>
                <a:tc>
                  <a:txBody>
                    <a:bodyPr/>
                    <a:lstStyle/>
                    <a:p>
                      <a:pPr indent="0" lvl="0" marL="0" rtl="0" algn="l">
                        <a:spcBef>
                          <a:spcPts val="0"/>
                        </a:spcBef>
                        <a:spcAft>
                          <a:spcPts val="0"/>
                        </a:spcAft>
                        <a:buNone/>
                      </a:pPr>
                      <a:r>
                        <a:rPr lang="en"/>
                        <a:t>Designed for continuous learning</a:t>
                      </a:r>
                      <a:endParaRPr/>
                    </a:p>
                  </a:txBody>
                  <a:tcPr marT="91425" marB="91425" marR="91425" marL="91425"/>
                </a:tc>
                <a:tc>
                  <a:txBody>
                    <a:bodyPr/>
                    <a:lstStyle/>
                    <a:p>
                      <a:pPr indent="0" lvl="0" marL="0" rtl="0" algn="l">
                        <a:spcBef>
                          <a:spcPts val="0"/>
                        </a:spcBef>
                        <a:spcAft>
                          <a:spcPts val="0"/>
                        </a:spcAft>
                        <a:buNone/>
                      </a:pPr>
                      <a:r>
                        <a:rPr lang="en"/>
                        <a:t>Can continuously learn and update memory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341" name="Google Shape;341;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404040"/>
              </a:buClr>
              <a:buSzPts val="1200"/>
              <a:buFont typeface="Roboto"/>
              <a:buAutoNum type="arabicPeriod"/>
            </a:pPr>
            <a:r>
              <a:rPr lang="en" sz="1200">
                <a:solidFill>
                  <a:srgbClr val="404040"/>
                </a:solidFill>
                <a:latin typeface="Roboto"/>
                <a:ea typeface="Roboto"/>
                <a:cs typeface="Roboto"/>
                <a:sym typeface="Roboto"/>
              </a:rPr>
              <a:t>Yao, S., Zhao, J., Yu, D., Du, N., Shafran, I., Narasimhan, K., &amp; Cao, Y. (2023). ReAct: Synergizing Reasoning and Acting in Language Models. In International Conference on Learning Representations (ICLR).</a:t>
            </a:r>
            <a:endParaRPr sz="1200">
              <a:solidFill>
                <a:srgbClr val="404040"/>
              </a:solidFill>
              <a:latin typeface="Roboto"/>
              <a:ea typeface="Roboto"/>
              <a:cs typeface="Roboto"/>
              <a:sym typeface="Roboto"/>
            </a:endParaRPr>
          </a:p>
          <a:p>
            <a:pPr indent="-304800" lvl="0" marL="457200" rtl="0" algn="l">
              <a:spcBef>
                <a:spcPts val="0"/>
              </a:spcBef>
              <a:spcAft>
                <a:spcPts val="0"/>
              </a:spcAft>
              <a:buClr>
                <a:srgbClr val="404040"/>
              </a:buClr>
              <a:buSzPts val="1200"/>
              <a:buFont typeface="Roboto"/>
              <a:buAutoNum type="arabicPeriod"/>
            </a:pPr>
            <a:r>
              <a:rPr lang="en" sz="1200">
                <a:solidFill>
                  <a:srgbClr val="404040"/>
                </a:solidFill>
                <a:latin typeface="Roboto"/>
                <a:ea typeface="Roboto"/>
                <a:cs typeface="Roboto"/>
                <a:sym typeface="Roboto"/>
              </a:rPr>
              <a:t>Jia, M., Tang, L., Chen, B., Cardie, C., Belongie, S., Hariharan, B., &amp; Lim, S. N. (2022). Visual Prompt Tuning. </a:t>
            </a:r>
            <a:r>
              <a:rPr i="1" lang="en" sz="1200">
                <a:solidFill>
                  <a:srgbClr val="404040"/>
                </a:solidFill>
                <a:latin typeface="Roboto"/>
                <a:ea typeface="Roboto"/>
                <a:cs typeface="Roboto"/>
                <a:sym typeface="Roboto"/>
              </a:rPr>
              <a:t>arXiv preprint arXiv:2203.12119</a:t>
            </a:r>
            <a:r>
              <a:rPr lang="en" sz="1200">
                <a:solidFill>
                  <a:srgbClr val="404040"/>
                </a:solidFill>
                <a:latin typeface="Roboto"/>
                <a:ea typeface="Roboto"/>
                <a:cs typeface="Roboto"/>
                <a:sym typeface="Roboto"/>
              </a:rPr>
              <a:t>.</a:t>
            </a:r>
            <a:endParaRPr sz="1200">
              <a:solidFill>
                <a:srgbClr val="404040"/>
              </a:solidFill>
              <a:latin typeface="Roboto"/>
              <a:ea typeface="Roboto"/>
              <a:cs typeface="Roboto"/>
              <a:sym typeface="Roboto"/>
            </a:endParaRPr>
          </a:p>
          <a:p>
            <a:pPr indent="-304800" lvl="0" marL="457200" rtl="0" algn="l">
              <a:spcBef>
                <a:spcPts val="0"/>
              </a:spcBef>
              <a:spcAft>
                <a:spcPts val="0"/>
              </a:spcAft>
              <a:buClr>
                <a:srgbClr val="404040"/>
              </a:buClr>
              <a:buSzPts val="1200"/>
              <a:buFont typeface="Roboto"/>
              <a:buAutoNum type="arabicPeriod"/>
            </a:pPr>
            <a:r>
              <a:rPr lang="en" sz="1200">
                <a:solidFill>
                  <a:srgbClr val="404040"/>
                </a:solidFill>
                <a:latin typeface="Roboto"/>
                <a:ea typeface="Roboto"/>
                <a:cs typeface="Roboto"/>
                <a:sym typeface="Roboto"/>
              </a:rPr>
              <a:t>Cheng, H. K., &amp; Schwing, A. G. (2022). XMem: Long-Term Video Object Segmentation with an Atkinson-Shiffrin Memory Model. In </a:t>
            </a:r>
            <a:r>
              <a:rPr i="1" lang="en" sz="1200">
                <a:solidFill>
                  <a:srgbClr val="404040"/>
                </a:solidFill>
                <a:latin typeface="Roboto"/>
                <a:ea typeface="Roboto"/>
                <a:cs typeface="Roboto"/>
                <a:sym typeface="Roboto"/>
              </a:rPr>
              <a:t>Computer Vision – ECCV 2022</a:t>
            </a:r>
            <a:r>
              <a:rPr lang="en" sz="1200">
                <a:solidFill>
                  <a:srgbClr val="404040"/>
                </a:solidFill>
                <a:latin typeface="Roboto"/>
                <a:ea typeface="Roboto"/>
                <a:cs typeface="Roboto"/>
                <a:sym typeface="Roboto"/>
              </a:rPr>
              <a:t> (pp. 1–21). Springer.</a:t>
            </a:r>
            <a:endParaRPr sz="1200">
              <a:solidFill>
                <a:srgbClr val="404040"/>
              </a:solidFill>
              <a:latin typeface="Roboto"/>
              <a:ea typeface="Roboto"/>
              <a:cs typeface="Roboto"/>
              <a:sym typeface="Roboto"/>
            </a:endParaRPr>
          </a:p>
          <a:p>
            <a:pPr indent="-304800" lvl="0" marL="457200" rtl="0" algn="l">
              <a:spcBef>
                <a:spcPts val="0"/>
              </a:spcBef>
              <a:spcAft>
                <a:spcPts val="0"/>
              </a:spcAft>
              <a:buClr>
                <a:srgbClr val="404040"/>
              </a:buClr>
              <a:buSzPts val="1200"/>
              <a:buFont typeface="Roboto"/>
              <a:buAutoNum type="arabicPeriod"/>
            </a:pPr>
            <a:r>
              <a:rPr lang="en" sz="1200">
                <a:solidFill>
                  <a:srgbClr val="404040"/>
                </a:solidFill>
                <a:latin typeface="Roboto"/>
                <a:ea typeface="Roboto"/>
                <a:cs typeface="Roboto"/>
                <a:sym typeface="Roboto"/>
              </a:rPr>
              <a:t>Jiaxuan You, "Deep Learning with Graph" (PowerPoint presentation, CS598, University of Illinois Urbana-Champaign, 2024), slide X, </a:t>
            </a:r>
            <a:r>
              <a:rPr lang="en" sz="1200">
                <a:solidFill>
                  <a:schemeClr val="accent5"/>
                </a:solidFill>
                <a:uFill>
                  <a:noFill/>
                </a:uFill>
                <a:latin typeface="Roboto"/>
                <a:ea typeface="Roboto"/>
                <a:cs typeface="Roboto"/>
                <a:sym typeface="Roboto"/>
                <a:hlinkClick r:id="rId3">
                  <a:extLst>
                    <a:ext uri="{A12FA001-AC4F-418D-AE19-62706E023703}">
                      <ahyp:hlinkClr val="tx"/>
                    </a:ext>
                  </a:extLst>
                </a:hlinkClick>
              </a:rPr>
              <a:t>https://ulab-uiuc.github.io/CS598/static/media/02_Graph_Learning_Basics.pdf</a:t>
            </a:r>
            <a:r>
              <a:rPr lang="en" sz="1200">
                <a:solidFill>
                  <a:srgbClr val="404040"/>
                </a:solidFill>
                <a:latin typeface="Roboto"/>
                <a:ea typeface="Roboto"/>
                <a:cs typeface="Roboto"/>
                <a:sym typeface="Roboto"/>
              </a:rPr>
              <a:t>.</a:t>
            </a:r>
            <a:endParaRPr sz="1200">
              <a:solidFill>
                <a:srgbClr val="404040"/>
              </a:solidFill>
              <a:latin typeface="Roboto"/>
              <a:ea typeface="Roboto"/>
              <a:cs typeface="Roboto"/>
              <a:sym typeface="Roboto"/>
            </a:endParaRPr>
          </a:p>
          <a:p>
            <a:pPr indent="-304800" lvl="0" marL="457200" rtl="0" algn="l">
              <a:spcBef>
                <a:spcPts val="0"/>
              </a:spcBef>
              <a:spcAft>
                <a:spcPts val="0"/>
              </a:spcAft>
              <a:buClr>
                <a:srgbClr val="404040"/>
              </a:buClr>
              <a:buSzPts val="1200"/>
              <a:buFont typeface="Roboto"/>
              <a:buAutoNum type="arabicPeriod"/>
            </a:pPr>
            <a:r>
              <a:rPr lang="en" sz="1200">
                <a:solidFill>
                  <a:srgbClr val="404040"/>
                </a:solidFill>
                <a:latin typeface="Roboto"/>
                <a:ea typeface="Roboto"/>
                <a:cs typeface="Roboto"/>
                <a:sym typeface="Roboto"/>
              </a:rPr>
              <a:t>Sumers, T. R., Yao, S., Narasimhan, K., &amp; Griffiths, T. L. (2024). Cognitive Architectures for Language Agents. Transactions on Machine Learning Research, Published in 02/2024.</a:t>
            </a:r>
            <a:endParaRPr sz="1200">
              <a:solidFill>
                <a:srgbClr val="404040"/>
              </a:solidFill>
              <a:latin typeface="Roboto"/>
              <a:ea typeface="Roboto"/>
              <a:cs typeface="Roboto"/>
              <a:sym typeface="Roboto"/>
            </a:endParaRPr>
          </a:p>
          <a:p>
            <a:pPr indent="-304800" lvl="0" marL="457200" rtl="0" algn="l">
              <a:spcBef>
                <a:spcPts val="0"/>
              </a:spcBef>
              <a:spcAft>
                <a:spcPts val="0"/>
              </a:spcAft>
              <a:buClr>
                <a:srgbClr val="404040"/>
              </a:buClr>
              <a:buSzPts val="1200"/>
              <a:buFont typeface="Roboto"/>
              <a:buAutoNum type="arabicPeriod"/>
            </a:pPr>
            <a:r>
              <a:rPr lang="en" sz="1200">
                <a:solidFill>
                  <a:srgbClr val="404040"/>
                </a:solidFill>
                <a:latin typeface="Roboto"/>
                <a:ea typeface="Roboto"/>
                <a:cs typeface="Roboto"/>
                <a:sym typeface="Roboto"/>
              </a:rPr>
              <a:t>Jiménez Gutiérrez, B., Shu, Y., Gu, Y., Yasunaga, M., &amp; Su, Y. (2024). HippoRAG: Neurobiologically Inspired Long-Term Memory for Large Language Models. In Proceedings of the 38th Conference on Neural Information Processing Systems (NeurIPS 2024).</a:t>
            </a:r>
            <a:endParaRPr sz="1200">
              <a:solidFill>
                <a:srgbClr val="404040"/>
              </a:solidFill>
              <a:latin typeface="Roboto"/>
              <a:ea typeface="Roboto"/>
              <a:cs typeface="Roboto"/>
              <a:sym typeface="Roboto"/>
            </a:endParaRPr>
          </a:p>
          <a:p>
            <a:pPr indent="-304800" lvl="0" marL="457200" rtl="0" algn="l">
              <a:spcBef>
                <a:spcPts val="0"/>
              </a:spcBef>
              <a:spcAft>
                <a:spcPts val="0"/>
              </a:spcAft>
              <a:buClr>
                <a:srgbClr val="404040"/>
              </a:buClr>
              <a:buSzPts val="1200"/>
              <a:buFont typeface="Roboto"/>
              <a:buAutoNum type="arabicPeriod"/>
            </a:pPr>
            <a:r>
              <a:rPr lang="en" sz="1200">
                <a:solidFill>
                  <a:srgbClr val="404040"/>
                </a:solidFill>
                <a:latin typeface="Roboto"/>
                <a:ea typeface="Roboto"/>
                <a:cs typeface="Roboto"/>
                <a:sym typeface="Roboto"/>
              </a:rPr>
              <a:t>Li, J., Wang, X., Ding, W., Wang, Z., Kang, Y., Jia, Z., &amp; Zheng, Z. (2024). RAM: Towards an Ever-Improving Memory System by Learning from Communications. arXiv preprint arXiv:2404.12045.</a:t>
            </a:r>
            <a:endParaRPr sz="1200">
              <a:solidFill>
                <a:srgbClr val="404040"/>
              </a:solidFill>
              <a:latin typeface="Roboto"/>
              <a:ea typeface="Roboto"/>
              <a:cs typeface="Roboto"/>
              <a:sym typeface="Roboto"/>
            </a:endParaRPr>
          </a:p>
          <a:p>
            <a:pPr indent="0" lvl="0" marL="0" rtl="0" algn="l">
              <a:spcBef>
                <a:spcPts val="0"/>
              </a:spcBef>
              <a:spcAft>
                <a:spcPts val="1200"/>
              </a:spcAft>
              <a:buNone/>
            </a:pPr>
            <a:r>
              <a:t/>
            </a:r>
            <a:endParaRPr/>
          </a:p>
        </p:txBody>
      </p:sp>
      <p:pic>
        <p:nvPicPr>
          <p:cNvPr id="342" name="Google Shape;342;p49"/>
          <p:cNvPicPr preferRelativeResize="0"/>
          <p:nvPr/>
        </p:nvPicPr>
        <p:blipFill>
          <a:blip r:embed="rId4">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 &amp; Answer </a:t>
            </a:r>
            <a:endParaRPr/>
          </a:p>
        </p:txBody>
      </p:sp>
      <p:pic>
        <p:nvPicPr>
          <p:cNvPr id="348" name="Google Shape;348;p50"/>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0" y="626225"/>
            <a:ext cx="426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Retrieve</a:t>
            </a:r>
            <a:r>
              <a:rPr lang="en"/>
              <a:t> From Internet </a:t>
            </a:r>
            <a:endParaRPr/>
          </a:p>
        </p:txBody>
      </p:sp>
      <p:pic>
        <p:nvPicPr>
          <p:cNvPr id="77" name="Google Shape;77;p16"/>
          <p:cNvPicPr preferRelativeResize="0"/>
          <p:nvPr/>
        </p:nvPicPr>
        <p:blipFill>
          <a:blip r:embed="rId3">
            <a:alphaModFix/>
          </a:blip>
          <a:stretch>
            <a:fillRect/>
          </a:stretch>
        </p:blipFill>
        <p:spPr>
          <a:xfrm>
            <a:off x="7048500" y="4667250"/>
            <a:ext cx="2095500" cy="476250"/>
          </a:xfrm>
          <a:prstGeom prst="rect">
            <a:avLst/>
          </a:prstGeom>
          <a:noFill/>
          <a:ln>
            <a:noFill/>
          </a:ln>
        </p:spPr>
      </p:pic>
      <p:sp>
        <p:nvSpPr>
          <p:cNvPr id="78" name="Google Shape;78;p16"/>
          <p:cNvSpPr txBox="1"/>
          <p:nvPr/>
        </p:nvSpPr>
        <p:spPr>
          <a:xfrm>
            <a:off x="0" y="1574925"/>
            <a:ext cx="3972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Working memory :</a:t>
            </a:r>
            <a:br>
              <a:rPr lang="en" sz="1800">
                <a:solidFill>
                  <a:schemeClr val="dk2"/>
                </a:solidFill>
              </a:rPr>
            </a:br>
            <a:br>
              <a:rPr lang="en" sz="1800">
                <a:solidFill>
                  <a:schemeClr val="dk2"/>
                </a:solidFill>
              </a:rPr>
            </a:br>
            <a:r>
              <a:rPr lang="en" sz="1800">
                <a:solidFill>
                  <a:schemeClr val="dk2"/>
                </a:solidFill>
              </a:rPr>
              <a:t>The searching record only remains in current task by tracking thought process and observations during execution</a:t>
            </a:r>
            <a:endParaRPr sz="1800">
              <a:solidFill>
                <a:schemeClr val="dk2"/>
              </a:solidFill>
            </a:endParaRPr>
          </a:p>
        </p:txBody>
      </p:sp>
      <p:sp>
        <p:nvSpPr>
          <p:cNvPr id="79" name="Google Shape;79;p16"/>
          <p:cNvSpPr txBox="1"/>
          <p:nvPr/>
        </p:nvSpPr>
        <p:spPr>
          <a:xfrm>
            <a:off x="5276550" y="2075175"/>
            <a:ext cx="3667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500">
                <a:solidFill>
                  <a:schemeClr val="dk1"/>
                </a:solidFill>
              </a:rPr>
              <a:t>Retrieve From Memory</a:t>
            </a:r>
            <a:endParaRPr sz="1500">
              <a:solidFill>
                <a:schemeClr val="dk2"/>
              </a:solidFill>
            </a:endParaRPr>
          </a:p>
        </p:txBody>
      </p:sp>
      <p:cxnSp>
        <p:nvCxnSpPr>
          <p:cNvPr id="80" name="Google Shape;80;p16"/>
          <p:cNvCxnSpPr/>
          <p:nvPr/>
        </p:nvCxnSpPr>
        <p:spPr>
          <a:xfrm flipH="1" rot="10800000">
            <a:off x="4099275" y="2355975"/>
            <a:ext cx="742800" cy="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3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Sub-sections For LLM-Memory </a:t>
            </a:r>
            <a:endParaRPr/>
          </a:p>
        </p:txBody>
      </p:sp>
      <p:sp>
        <p:nvSpPr>
          <p:cNvPr id="86" name="Google Shape;86;p17"/>
          <p:cNvSpPr txBox="1"/>
          <p:nvPr>
            <p:ph idx="1" type="body"/>
          </p:nvPr>
        </p:nvSpPr>
        <p:spPr>
          <a:xfrm>
            <a:off x="311700" y="1152475"/>
            <a:ext cx="85752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rgbClr val="000000"/>
                </a:solidFill>
              </a:rPr>
              <a:t>1 Background &amp; Information </a:t>
            </a:r>
            <a:endParaRPr>
              <a:solidFill>
                <a:srgbClr val="000000"/>
              </a:solidFill>
            </a:endParaRPr>
          </a:p>
          <a:p>
            <a:pPr indent="0" lvl="0" marL="0" rtl="0" algn="l">
              <a:spcBef>
                <a:spcPts val="1200"/>
              </a:spcBef>
              <a:spcAft>
                <a:spcPts val="0"/>
              </a:spcAft>
              <a:buNone/>
            </a:pPr>
            <a:r>
              <a:rPr lang="en">
                <a:solidFill>
                  <a:srgbClr val="000000"/>
                </a:solidFill>
              </a:rPr>
              <a:t>2 Coala :</a:t>
            </a:r>
            <a:r>
              <a:rPr lang="en">
                <a:solidFill>
                  <a:schemeClr val="dk1"/>
                </a:solidFill>
              </a:rPr>
              <a:t>Cognitive Architectures for Language Agents</a:t>
            </a:r>
            <a:endParaRPr>
              <a:solidFill>
                <a:schemeClr val="dk1"/>
              </a:solidFill>
            </a:endParaRPr>
          </a:p>
          <a:p>
            <a:pPr indent="0" lvl="0" marL="0" rtl="0" algn="l">
              <a:spcBef>
                <a:spcPts val="1200"/>
              </a:spcBef>
              <a:spcAft>
                <a:spcPts val="0"/>
              </a:spcAft>
              <a:buNone/>
            </a:pPr>
            <a:r>
              <a:rPr lang="en">
                <a:solidFill>
                  <a:schemeClr val="dk1"/>
                </a:solidFill>
              </a:rPr>
              <a:t>3 HippoRAG: Neurobiologically Inspired Long-Term Memory for Large Language Models</a:t>
            </a:r>
            <a:endParaRPr>
              <a:solidFill>
                <a:schemeClr val="dk1"/>
              </a:solidFill>
            </a:endParaRPr>
          </a:p>
          <a:p>
            <a:pPr indent="0" lvl="0" marL="0" rtl="0" algn="l">
              <a:spcBef>
                <a:spcPts val="1200"/>
              </a:spcBef>
              <a:spcAft>
                <a:spcPts val="0"/>
              </a:spcAft>
              <a:buNone/>
            </a:pPr>
            <a:r>
              <a:rPr lang="en">
                <a:solidFill>
                  <a:schemeClr val="dk1"/>
                </a:solidFill>
              </a:rPr>
              <a:t>4 </a:t>
            </a:r>
            <a:r>
              <a:rPr lang="en" sz="1900">
                <a:solidFill>
                  <a:schemeClr val="dk1"/>
                </a:solidFill>
              </a:rPr>
              <a:t>More Architectures Comparison (Coala &amp; RAM) </a:t>
            </a:r>
            <a:endParaRPr sz="19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ctr">
              <a:lnSpc>
                <a:spcPct val="100000"/>
              </a:lnSpc>
              <a:spcBef>
                <a:spcPts val="1200"/>
              </a:spcBef>
              <a:spcAft>
                <a:spcPts val="0"/>
              </a:spcAft>
              <a:buClr>
                <a:schemeClr val="dk1"/>
              </a:buClr>
              <a:buSzPct val="39285"/>
              <a:buFont typeface="Arial"/>
              <a:buNone/>
            </a:pPr>
            <a:r>
              <a:t/>
            </a:r>
            <a:endParaRPr sz="252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t/>
            </a:r>
            <a:endParaRPr>
              <a:solidFill>
                <a:srgbClr val="000000"/>
              </a:solidFill>
            </a:endParaRPr>
          </a:p>
        </p:txBody>
      </p:sp>
      <p:pic>
        <p:nvPicPr>
          <p:cNvPr id="87" name="Google Shape;87;p17"/>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Background &amp; Information</a:t>
            </a:r>
            <a:endParaRPr/>
          </a:p>
        </p:txBody>
      </p:sp>
      <p:pic>
        <p:nvPicPr>
          <p:cNvPr id="93" name="Google Shape;93;p18"/>
          <p:cNvPicPr preferRelativeResize="0"/>
          <p:nvPr/>
        </p:nvPicPr>
        <p:blipFill>
          <a:blip r:embed="rId3">
            <a:alphaModFix/>
          </a:blip>
          <a:stretch>
            <a:fillRect/>
          </a:stretch>
        </p:blipFill>
        <p:spPr>
          <a:xfrm>
            <a:off x="7048500" y="4667250"/>
            <a:ext cx="2095500" cy="47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a:t>
            </a:r>
            <a:r>
              <a:rPr lang="en"/>
              <a:t> </a:t>
            </a:r>
            <a:endParaRPr/>
          </a:p>
        </p:txBody>
      </p:sp>
      <p:sp>
        <p:nvSpPr>
          <p:cNvPr id="99" name="Google Shape;99;p19"/>
          <p:cNvSpPr txBox="1"/>
          <p:nvPr>
            <p:ph idx="1" type="body"/>
          </p:nvPr>
        </p:nvSpPr>
        <p:spPr>
          <a:xfrm>
            <a:off x="311700" y="1152475"/>
            <a:ext cx="479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Memory systems in AI agents have been heavily inspired by how biological memory works, particularly human memory. Just as humans have different types of </a:t>
            </a:r>
            <a:r>
              <a:rPr lang="en">
                <a:solidFill>
                  <a:srgbClr val="FF0000"/>
                </a:solidFill>
              </a:rPr>
              <a:t>memory systems </a:t>
            </a:r>
            <a:r>
              <a:rPr lang="en">
                <a:solidFill>
                  <a:srgbClr val="000000"/>
                </a:solidFill>
              </a:rPr>
              <a:t>(working memory, episodic memory, semantic memory, etc.), AI agents have evolved to incorporate similar structures, though often implemented quite differently.</a:t>
            </a:r>
            <a:endParaRPr>
              <a:solidFill>
                <a:srgbClr val="000000"/>
              </a:solidFill>
            </a:endParaRPr>
          </a:p>
        </p:txBody>
      </p:sp>
      <p:pic>
        <p:nvPicPr>
          <p:cNvPr id="100" name="Google Shape;100;p19"/>
          <p:cNvPicPr preferRelativeResize="0"/>
          <p:nvPr/>
        </p:nvPicPr>
        <p:blipFill>
          <a:blip r:embed="rId3">
            <a:alphaModFix/>
          </a:blip>
          <a:stretch>
            <a:fillRect/>
          </a:stretch>
        </p:blipFill>
        <p:spPr>
          <a:xfrm>
            <a:off x="7048500" y="4667250"/>
            <a:ext cx="2095500" cy="476250"/>
          </a:xfrm>
          <a:prstGeom prst="rect">
            <a:avLst/>
          </a:prstGeom>
          <a:noFill/>
          <a:ln>
            <a:noFill/>
          </a:ln>
        </p:spPr>
      </p:pic>
      <p:pic>
        <p:nvPicPr>
          <p:cNvPr id="101" name="Google Shape;101;p19"/>
          <p:cNvPicPr preferRelativeResize="0"/>
          <p:nvPr/>
        </p:nvPicPr>
        <p:blipFill>
          <a:blip r:embed="rId4">
            <a:alphaModFix/>
          </a:blip>
          <a:stretch>
            <a:fillRect/>
          </a:stretch>
        </p:blipFill>
        <p:spPr>
          <a:xfrm>
            <a:off x="5251200" y="0"/>
            <a:ext cx="3532500" cy="46674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 </a:t>
            </a:r>
            <a:endParaRPr/>
          </a:p>
        </p:txBody>
      </p:sp>
      <p:sp>
        <p:nvSpPr>
          <p:cNvPr id="107" name="Google Shape;107;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rgbClr val="000000"/>
                </a:solidFill>
              </a:rPr>
              <a:t>Modern AI systems increasingly need to handle multiple types of information:</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Vision Memory →  </a:t>
            </a:r>
            <a:endParaRPr>
              <a:solidFill>
                <a:srgbClr val="000000"/>
              </a:solidFill>
            </a:endParaRPr>
          </a:p>
          <a:p>
            <a:pPr indent="0" lvl="0" marL="0" rtl="0" algn="l">
              <a:spcBef>
                <a:spcPts val="1200"/>
              </a:spcBef>
              <a:spcAft>
                <a:spcPts val="0"/>
              </a:spcAft>
              <a:buNone/>
            </a:pPr>
            <a:r>
              <a:rPr lang="en">
                <a:solidFill>
                  <a:srgbClr val="000000"/>
                </a:solidFill>
              </a:rPr>
              <a:t>prompt tuning … → </a:t>
            </a:r>
            <a:endParaRPr>
              <a:solidFill>
                <a:srgbClr val="000000"/>
              </a:solidFill>
            </a:endParaRPr>
          </a:p>
          <a:p>
            <a:pPr indent="0" lvl="0" marL="0" rtl="0" algn="l">
              <a:spcBef>
                <a:spcPts val="1200"/>
              </a:spcBef>
              <a:spcAft>
                <a:spcPts val="0"/>
              </a:spcAft>
              <a:buNone/>
            </a:pPr>
            <a:r>
              <a:rPr lang="en">
                <a:solidFill>
                  <a:srgbClr val="000000"/>
                </a:solidFill>
              </a:rPr>
              <a:t>classification problem </a:t>
            </a:r>
            <a:endParaRPr>
              <a:solidFill>
                <a:srgbClr val="000000"/>
              </a:solidFill>
            </a:endParaRPr>
          </a:p>
          <a:p>
            <a:pPr indent="0" lvl="0" marL="0" rtl="0" algn="l">
              <a:spcBef>
                <a:spcPts val="1200"/>
              </a:spcBef>
              <a:spcAft>
                <a:spcPts val="1200"/>
              </a:spcAft>
              <a:buNone/>
            </a:pPr>
            <a:r>
              <a:rPr lang="en">
                <a:solidFill>
                  <a:srgbClr val="000000"/>
                </a:solidFill>
              </a:rPr>
              <a:t> </a:t>
            </a:r>
            <a:endParaRPr>
              <a:solidFill>
                <a:srgbClr val="000000"/>
              </a:solidFill>
            </a:endParaRPr>
          </a:p>
        </p:txBody>
      </p:sp>
      <p:pic>
        <p:nvPicPr>
          <p:cNvPr id="108" name="Google Shape;108;p20"/>
          <p:cNvPicPr preferRelativeResize="0"/>
          <p:nvPr/>
        </p:nvPicPr>
        <p:blipFill>
          <a:blip r:embed="rId3">
            <a:alphaModFix/>
          </a:blip>
          <a:stretch>
            <a:fillRect/>
          </a:stretch>
        </p:blipFill>
        <p:spPr>
          <a:xfrm>
            <a:off x="7048500" y="4667250"/>
            <a:ext cx="2095500" cy="476250"/>
          </a:xfrm>
          <a:prstGeom prst="rect">
            <a:avLst/>
          </a:prstGeom>
          <a:noFill/>
          <a:ln>
            <a:noFill/>
          </a:ln>
        </p:spPr>
      </p:pic>
      <p:pic>
        <p:nvPicPr>
          <p:cNvPr id="109" name="Google Shape;109;p20"/>
          <p:cNvPicPr preferRelativeResize="0"/>
          <p:nvPr/>
        </p:nvPicPr>
        <p:blipFill>
          <a:blip r:embed="rId4">
            <a:alphaModFix/>
          </a:blip>
          <a:stretch>
            <a:fillRect/>
          </a:stretch>
        </p:blipFill>
        <p:spPr>
          <a:xfrm>
            <a:off x="4572000" y="1152475"/>
            <a:ext cx="4572000" cy="2760000"/>
          </a:xfrm>
          <a:prstGeom prst="rect">
            <a:avLst/>
          </a:prstGeom>
          <a:noFill/>
          <a:ln>
            <a:noFill/>
          </a:ln>
        </p:spPr>
      </p:pic>
      <p:sp>
        <p:nvSpPr>
          <p:cNvPr id="110" name="Google Shape;110;p20"/>
          <p:cNvSpPr txBox="1"/>
          <p:nvPr/>
        </p:nvSpPr>
        <p:spPr>
          <a:xfrm>
            <a:off x="5489775" y="4120525"/>
            <a:ext cx="2095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VPT (1)</a:t>
            </a:r>
            <a:r>
              <a:rPr lang="en" sz="1200">
                <a:solidFill>
                  <a:srgbClr val="404040"/>
                </a:solidFill>
                <a:latin typeface="Roboto"/>
                <a:ea typeface="Roboto"/>
                <a:cs typeface="Roboto"/>
                <a:sym typeface="Roboto"/>
              </a:rPr>
              <a:t> Visual Prompt Tuning. </a:t>
            </a:r>
            <a:r>
              <a:rPr i="1" lang="en" sz="1200">
                <a:solidFill>
                  <a:srgbClr val="404040"/>
                </a:solidFill>
                <a:latin typeface="Roboto"/>
                <a:ea typeface="Roboto"/>
                <a:cs typeface="Roboto"/>
                <a:sym typeface="Roboto"/>
              </a:rPr>
              <a:t>arXiv preprint arXiv:2203.12119</a:t>
            </a:r>
            <a:r>
              <a:rPr lang="en" sz="1200">
                <a:solidFill>
                  <a:srgbClr val="404040"/>
                </a:solidFill>
                <a:latin typeface="Roboto"/>
                <a:ea typeface="Roboto"/>
                <a:cs typeface="Roboto"/>
                <a:sym typeface="Roboto"/>
              </a:rPr>
              <a:t>.</a:t>
            </a:r>
            <a:endParaRPr sz="1200">
              <a:solidFill>
                <a:srgbClr val="404040"/>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 </a:t>
            </a:r>
            <a:endParaRPr/>
          </a:p>
        </p:txBody>
      </p:sp>
      <p:sp>
        <p:nvSpPr>
          <p:cNvPr id="116" name="Google Shape;116;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rPr>
              <a:t>Modern AI systems increasingly need to handle multiple types of information:</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Video Understanding →</a:t>
            </a:r>
            <a:endParaRPr>
              <a:solidFill>
                <a:srgbClr val="000000"/>
              </a:solidFill>
            </a:endParaRPr>
          </a:p>
          <a:p>
            <a:pPr indent="0" lvl="0" marL="0" rtl="0" algn="l">
              <a:spcBef>
                <a:spcPts val="1200"/>
              </a:spcBef>
              <a:spcAft>
                <a:spcPts val="0"/>
              </a:spcAft>
              <a:buNone/>
            </a:pPr>
            <a:r>
              <a:rPr lang="en">
                <a:solidFill>
                  <a:srgbClr val="000000"/>
                </a:solidFill>
              </a:rPr>
              <a:t> video mem … → </a:t>
            </a:r>
            <a:endParaRPr>
              <a:solidFill>
                <a:srgbClr val="000000"/>
              </a:solidFill>
            </a:endParaRPr>
          </a:p>
          <a:p>
            <a:pPr indent="0" lvl="0" marL="0" rtl="0" algn="l">
              <a:spcBef>
                <a:spcPts val="1200"/>
              </a:spcBef>
              <a:spcAft>
                <a:spcPts val="0"/>
              </a:spcAft>
              <a:buNone/>
            </a:pPr>
            <a:r>
              <a:rPr lang="en">
                <a:solidFill>
                  <a:srgbClr val="000000"/>
                </a:solidFill>
              </a:rPr>
              <a:t>frame predictions</a:t>
            </a:r>
            <a:endParaRPr>
              <a:solidFill>
                <a:srgbClr val="000000"/>
              </a:solidFill>
            </a:endParaRPr>
          </a:p>
          <a:p>
            <a:pPr indent="0" lvl="0" marL="0" rtl="0" algn="l">
              <a:spcBef>
                <a:spcPts val="1200"/>
              </a:spcBef>
              <a:spcAft>
                <a:spcPts val="1200"/>
              </a:spcAft>
              <a:buNone/>
            </a:pPr>
            <a:r>
              <a:rPr lang="en">
                <a:solidFill>
                  <a:srgbClr val="000000"/>
                </a:solidFill>
              </a:rPr>
              <a:t> </a:t>
            </a:r>
            <a:endParaRPr>
              <a:solidFill>
                <a:srgbClr val="000000"/>
              </a:solidFill>
            </a:endParaRPr>
          </a:p>
        </p:txBody>
      </p:sp>
      <p:pic>
        <p:nvPicPr>
          <p:cNvPr id="117" name="Google Shape;117;p21"/>
          <p:cNvPicPr preferRelativeResize="0"/>
          <p:nvPr/>
        </p:nvPicPr>
        <p:blipFill>
          <a:blip r:embed="rId3">
            <a:alphaModFix/>
          </a:blip>
          <a:stretch>
            <a:fillRect/>
          </a:stretch>
        </p:blipFill>
        <p:spPr>
          <a:xfrm>
            <a:off x="7048500" y="4667250"/>
            <a:ext cx="2095500" cy="476250"/>
          </a:xfrm>
          <a:prstGeom prst="rect">
            <a:avLst/>
          </a:prstGeom>
          <a:noFill/>
          <a:ln>
            <a:noFill/>
          </a:ln>
        </p:spPr>
      </p:pic>
      <p:pic>
        <p:nvPicPr>
          <p:cNvPr id="118" name="Google Shape;118;p21"/>
          <p:cNvPicPr preferRelativeResize="0"/>
          <p:nvPr/>
        </p:nvPicPr>
        <p:blipFill>
          <a:blip r:embed="rId4">
            <a:alphaModFix/>
          </a:blip>
          <a:stretch>
            <a:fillRect/>
          </a:stretch>
        </p:blipFill>
        <p:spPr>
          <a:xfrm>
            <a:off x="4572000" y="1331525"/>
            <a:ext cx="4517250" cy="2391135"/>
          </a:xfrm>
          <a:prstGeom prst="rect">
            <a:avLst/>
          </a:prstGeom>
          <a:noFill/>
          <a:ln>
            <a:noFill/>
          </a:ln>
        </p:spPr>
      </p:pic>
      <p:sp>
        <p:nvSpPr>
          <p:cNvPr id="119" name="Google Shape;119;p21"/>
          <p:cNvSpPr txBox="1"/>
          <p:nvPr/>
        </p:nvSpPr>
        <p:spPr>
          <a:xfrm>
            <a:off x="4696500" y="3849800"/>
            <a:ext cx="2611500" cy="11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Xpem</a:t>
            </a:r>
            <a:r>
              <a:rPr lang="en" sz="1000">
                <a:solidFill>
                  <a:schemeClr val="dk2"/>
                </a:solidFill>
              </a:rPr>
              <a:t> (2)</a:t>
            </a:r>
            <a:endParaRPr sz="1000">
              <a:solidFill>
                <a:schemeClr val="dk2"/>
              </a:solidFill>
            </a:endParaRPr>
          </a:p>
          <a:p>
            <a:pPr indent="0" lvl="0" marL="457200" rtl="0" algn="l">
              <a:lnSpc>
                <a:spcPct val="115000"/>
              </a:lnSpc>
              <a:spcBef>
                <a:spcPts val="0"/>
              </a:spcBef>
              <a:spcAft>
                <a:spcPts val="0"/>
              </a:spcAft>
              <a:buNone/>
            </a:pPr>
            <a:r>
              <a:rPr lang="en" sz="1200">
                <a:solidFill>
                  <a:srgbClr val="404040"/>
                </a:solidFill>
                <a:latin typeface="Roboto"/>
                <a:ea typeface="Roboto"/>
                <a:cs typeface="Roboto"/>
                <a:sym typeface="Roboto"/>
              </a:rPr>
              <a:t>L</a:t>
            </a:r>
            <a:r>
              <a:rPr lang="en" sz="1200">
                <a:solidFill>
                  <a:srgbClr val="404040"/>
                </a:solidFill>
                <a:latin typeface="Roboto"/>
                <a:ea typeface="Roboto"/>
                <a:cs typeface="Roboto"/>
                <a:sym typeface="Roboto"/>
              </a:rPr>
              <a:t>ong-Term Video Object Segmentation with an Atkinson-Shiffrin Memory Model. </a:t>
            </a:r>
            <a:endParaRPr sz="1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